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86" r:id="rId1"/>
  </p:sldMasterIdLst>
  <p:notesMasterIdLst>
    <p:notesMasterId r:id="rId32"/>
  </p:notesMasterIdLst>
  <p:handoutMasterIdLst>
    <p:handoutMasterId r:id="rId33"/>
  </p:handoutMasterIdLst>
  <p:sldIdLst>
    <p:sldId id="256" r:id="rId2"/>
    <p:sldId id="258" r:id="rId3"/>
    <p:sldId id="259" r:id="rId4"/>
    <p:sldId id="260" r:id="rId5"/>
    <p:sldId id="266" r:id="rId6"/>
    <p:sldId id="262" r:id="rId7"/>
    <p:sldId id="267" r:id="rId8"/>
    <p:sldId id="270" r:id="rId9"/>
    <p:sldId id="263" r:id="rId10"/>
    <p:sldId id="264" r:id="rId11"/>
    <p:sldId id="271" r:id="rId12"/>
    <p:sldId id="284" r:id="rId13"/>
    <p:sldId id="272" r:id="rId14"/>
    <p:sldId id="273" r:id="rId15"/>
    <p:sldId id="275" r:id="rId16"/>
    <p:sldId id="274" r:id="rId17"/>
    <p:sldId id="269" r:id="rId18"/>
    <p:sldId id="265" r:id="rId19"/>
    <p:sldId id="278" r:id="rId20"/>
    <p:sldId id="279" r:id="rId21"/>
    <p:sldId id="281" r:id="rId22"/>
    <p:sldId id="280" r:id="rId23"/>
    <p:sldId id="282" r:id="rId24"/>
    <p:sldId id="283" r:id="rId25"/>
    <p:sldId id="285" r:id="rId26"/>
    <p:sldId id="286" r:id="rId27"/>
    <p:sldId id="287" r:id="rId28"/>
    <p:sldId id="288" r:id="rId29"/>
    <p:sldId id="289" r:id="rId30"/>
    <p:sldId id="268" r:id="rId31"/>
  </p:sldIdLst>
  <p:sldSz cx="9144000" cy="6858000" type="screen4x3"/>
  <p:notesSz cx="6808788"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35" autoAdjust="0"/>
    <p:restoredTop sz="86364" autoAdjust="0"/>
  </p:normalViewPr>
  <p:slideViewPr>
    <p:cSldViewPr snapToGrid="0" snapToObjects="1">
      <p:cViewPr>
        <p:scale>
          <a:sx n="80" d="100"/>
          <a:sy n="80" d="100"/>
        </p:scale>
        <p:origin x="114" y="-354"/>
      </p:cViewPr>
      <p:guideLst>
        <p:guide orient="horz" pos="2160"/>
        <p:guide pos="2880"/>
      </p:guideLst>
    </p:cSldViewPr>
  </p:slideViewPr>
  <p:outlineViewPr>
    <p:cViewPr>
      <p:scale>
        <a:sx n="33" d="100"/>
        <a:sy n="33" d="100"/>
      </p:scale>
      <p:origin x="0" y="675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30.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10" Type="http://schemas.openxmlformats.org/officeDocument/2006/relationships/slide" Target="slides/slide11.xml"/><Relationship Id="rId19" Type="http://schemas.openxmlformats.org/officeDocument/2006/relationships/slide" Target="slides/slide20.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51163" cy="496889"/>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6038" y="0"/>
            <a:ext cx="2951162" cy="496889"/>
          </a:xfrm>
          <a:prstGeom prst="rect">
            <a:avLst/>
          </a:prstGeom>
        </p:spPr>
        <p:txBody>
          <a:bodyPr vert="horz" lIns="91440" tIns="45720" rIns="91440" bIns="45720" rtlCol="0"/>
          <a:lstStyle>
            <a:lvl1pPr algn="r">
              <a:defRPr sz="1200"/>
            </a:lvl1pPr>
          </a:lstStyle>
          <a:p>
            <a:fld id="{DBD58120-0358-4AB6-B491-67F360E346CF}" type="datetimeFigureOut">
              <a:rPr lang="en-US" smtClean="0"/>
              <a:t>3/10/2016</a:t>
            </a:fld>
            <a:endParaRPr lang="en-US"/>
          </a:p>
        </p:txBody>
      </p:sp>
      <p:sp>
        <p:nvSpPr>
          <p:cNvPr id="4" name="Zástupný symbol pro zápatí 3"/>
          <p:cNvSpPr>
            <a:spLocks noGrp="1"/>
          </p:cNvSpPr>
          <p:nvPr>
            <p:ph type="ftr" sz="quarter" idx="2"/>
          </p:nvPr>
        </p:nvSpPr>
        <p:spPr>
          <a:xfrm>
            <a:off x="1" y="9444039"/>
            <a:ext cx="2951163" cy="496887"/>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6038" y="9444039"/>
            <a:ext cx="2951162" cy="496887"/>
          </a:xfrm>
          <a:prstGeom prst="rect">
            <a:avLst/>
          </a:prstGeom>
        </p:spPr>
        <p:txBody>
          <a:bodyPr vert="horz" lIns="91440" tIns="45720" rIns="91440" bIns="45720" rtlCol="0" anchor="b"/>
          <a:lstStyle>
            <a:lvl1pPr algn="r">
              <a:defRPr sz="1200"/>
            </a:lvl1pPr>
          </a:lstStyle>
          <a:p>
            <a:fld id="{E0B80067-36AC-4194-B6AC-B893D9BE1B11}" type="slidenum">
              <a:rPr lang="en-US" smtClean="0"/>
              <a:t>‹#›</a:t>
            </a:fld>
            <a:endParaRPr lang="en-US"/>
          </a:p>
        </p:txBody>
      </p:sp>
    </p:spTree>
    <p:extLst>
      <p:ext uri="{BB962C8B-B14F-4D97-AF65-F5344CB8AC3E}">
        <p14:creationId xmlns:p14="http://schemas.microsoft.com/office/powerpoint/2010/main" val="3731114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88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738" y="0"/>
            <a:ext cx="2950475" cy="498853"/>
          </a:xfrm>
          <a:prstGeom prst="rect">
            <a:avLst/>
          </a:prstGeom>
        </p:spPr>
        <p:txBody>
          <a:bodyPr vert="horz" lIns="91440" tIns="45720" rIns="91440" bIns="45720" rtlCol="0"/>
          <a:lstStyle>
            <a:lvl1pPr algn="r">
              <a:defRPr sz="1200"/>
            </a:lvl1pPr>
          </a:lstStyle>
          <a:p>
            <a:fld id="{B8563F71-2F4A-3D48-9564-D1ACC0D4035E}" type="datetimeFigureOut">
              <a:rPr lang="en-US" smtClean="0"/>
              <a:t>3/10/2016</a:t>
            </a:fld>
            <a:endParaRPr lang="en-US"/>
          </a:p>
        </p:txBody>
      </p:sp>
      <p:sp>
        <p:nvSpPr>
          <p:cNvPr id="4" name="Slide Image Placeholder 3"/>
          <p:cNvSpPr>
            <a:spLocks noGrp="1" noRot="1" noChangeAspect="1"/>
          </p:cNvSpPr>
          <p:nvPr>
            <p:ph type="sldImg" idx="2"/>
          </p:nvPr>
        </p:nvSpPr>
        <p:spPr>
          <a:xfrm>
            <a:off x="1168400" y="1243013"/>
            <a:ext cx="4471988"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879" y="4784836"/>
            <a:ext cx="5447030" cy="3914864"/>
          </a:xfrm>
          <a:prstGeom prst="rect">
            <a:avLst/>
          </a:prstGeom>
        </p:spPr>
        <p:txBody>
          <a:bodyPr vert="horz" lIns="91440" tIns="45720" rIns="91440" bIns="45720" rtlCol="0"/>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6" name="Footer Placeholder 5"/>
          <p:cNvSpPr>
            <a:spLocks noGrp="1"/>
          </p:cNvSpPr>
          <p:nvPr>
            <p:ph type="ftr" sz="quarter" idx="4"/>
          </p:nvPr>
        </p:nvSpPr>
        <p:spPr>
          <a:xfrm>
            <a:off x="1" y="9443663"/>
            <a:ext cx="2950475" cy="49885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738" y="9443663"/>
            <a:ext cx="2950475" cy="498851"/>
          </a:xfrm>
          <a:prstGeom prst="rect">
            <a:avLst/>
          </a:prstGeom>
        </p:spPr>
        <p:txBody>
          <a:bodyPr vert="horz" lIns="91440" tIns="45720" rIns="91440" bIns="45720" rtlCol="0" anchor="b"/>
          <a:lstStyle>
            <a:lvl1pPr algn="r">
              <a:defRPr sz="1200"/>
            </a:lvl1pPr>
          </a:lstStyle>
          <a:p>
            <a:fld id="{171A0F93-D592-5649-8345-FD6B1E1FFE46}" type="slidenum">
              <a:rPr lang="en-US" smtClean="0"/>
              <a:t>‹#›</a:t>
            </a:fld>
            <a:endParaRPr lang="en-US"/>
          </a:p>
        </p:txBody>
      </p:sp>
    </p:spTree>
    <p:extLst>
      <p:ext uri="{BB962C8B-B14F-4D97-AF65-F5344CB8AC3E}">
        <p14:creationId xmlns:p14="http://schemas.microsoft.com/office/powerpoint/2010/main" val="841148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8400" y="1243013"/>
            <a:ext cx="4471988" cy="3355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1A0F93-D592-5649-8345-FD6B1E1FFE46}" type="slidenum">
              <a:rPr lang="en-US" smtClean="0"/>
              <a:t>0</a:t>
            </a:fld>
            <a:endParaRPr lang="en-US"/>
          </a:p>
        </p:txBody>
      </p:sp>
    </p:spTree>
    <p:extLst>
      <p:ext uri="{BB962C8B-B14F-4D97-AF65-F5344CB8AC3E}">
        <p14:creationId xmlns:p14="http://schemas.microsoft.com/office/powerpoint/2010/main" val="1960709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171A0F93-D592-5649-8345-FD6B1E1FFE46}" type="slidenum">
              <a:rPr lang="en-US" smtClean="0"/>
              <a:t>9</a:t>
            </a:fld>
            <a:endParaRPr lang="en-US"/>
          </a:p>
        </p:txBody>
      </p:sp>
    </p:spTree>
    <p:extLst>
      <p:ext uri="{BB962C8B-B14F-4D97-AF65-F5344CB8AC3E}">
        <p14:creationId xmlns:p14="http://schemas.microsoft.com/office/powerpoint/2010/main" val="3225222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171A0F93-D592-5649-8345-FD6B1E1FFE46}" type="slidenum">
              <a:rPr lang="en-US" smtClean="0"/>
              <a:t>10</a:t>
            </a:fld>
            <a:endParaRPr lang="en-US"/>
          </a:p>
        </p:txBody>
      </p:sp>
    </p:spTree>
    <p:extLst>
      <p:ext uri="{BB962C8B-B14F-4D97-AF65-F5344CB8AC3E}">
        <p14:creationId xmlns:p14="http://schemas.microsoft.com/office/powerpoint/2010/main" val="2911761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171A0F93-D592-5649-8345-FD6B1E1FFE46}" type="slidenum">
              <a:rPr lang="en-US" smtClean="0"/>
              <a:t>11</a:t>
            </a:fld>
            <a:endParaRPr lang="en-US"/>
          </a:p>
        </p:txBody>
      </p:sp>
    </p:spTree>
    <p:extLst>
      <p:ext uri="{BB962C8B-B14F-4D97-AF65-F5344CB8AC3E}">
        <p14:creationId xmlns:p14="http://schemas.microsoft.com/office/powerpoint/2010/main" val="2911761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171A0F93-D592-5649-8345-FD6B1E1FFE46}" type="slidenum">
              <a:rPr lang="en-US" smtClean="0"/>
              <a:t>12</a:t>
            </a:fld>
            <a:endParaRPr lang="en-US"/>
          </a:p>
        </p:txBody>
      </p:sp>
    </p:spTree>
    <p:extLst>
      <p:ext uri="{BB962C8B-B14F-4D97-AF65-F5344CB8AC3E}">
        <p14:creationId xmlns:p14="http://schemas.microsoft.com/office/powerpoint/2010/main" val="291176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171A0F93-D592-5649-8345-FD6B1E1FFE46}" type="slidenum">
              <a:rPr lang="en-US" smtClean="0"/>
              <a:t>13</a:t>
            </a:fld>
            <a:endParaRPr lang="en-US"/>
          </a:p>
        </p:txBody>
      </p:sp>
    </p:spTree>
    <p:extLst>
      <p:ext uri="{BB962C8B-B14F-4D97-AF65-F5344CB8AC3E}">
        <p14:creationId xmlns:p14="http://schemas.microsoft.com/office/powerpoint/2010/main" val="2911761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171A0F93-D592-5649-8345-FD6B1E1FFE46}" type="slidenum">
              <a:rPr lang="en-US" smtClean="0"/>
              <a:t>15</a:t>
            </a:fld>
            <a:endParaRPr lang="en-US"/>
          </a:p>
        </p:txBody>
      </p:sp>
    </p:spTree>
    <p:extLst>
      <p:ext uri="{BB962C8B-B14F-4D97-AF65-F5344CB8AC3E}">
        <p14:creationId xmlns:p14="http://schemas.microsoft.com/office/powerpoint/2010/main" val="2911761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6" y="2565405"/>
            <a:ext cx="7518400" cy="2663825"/>
          </a:xfrm>
        </p:spPr>
        <p:txBody>
          <a:bodyPr tIns="0" bIns="0" anchor="ctr"/>
          <a:lstStyle>
            <a:lvl1pPr>
              <a:defRPr sz="3200"/>
            </a:lvl1pPr>
          </a:lstStyle>
          <a:p>
            <a:pPr lvl="0"/>
            <a:r>
              <a:rPr lang="cs-CZ" altLang="cs-CZ" noProof="0" smtClean="0"/>
              <a:t>Click to edit Master title style</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CE08DF32-0F39-D848-B87A-05F9027A0A6C}" type="slidenum">
              <a:rPr lang="en-US" smtClean="0"/>
              <a:t>‹#›</a:t>
            </a:fld>
            <a:endParaRPr lang="en-US"/>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0774867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Click to edit Master title style</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Click to edit Master text styles</a:t>
            </a:r>
          </a:p>
          <a:p>
            <a:pPr lvl="1"/>
            <a:r>
              <a:rPr lang="cs-CZ" noProof="0" smtClean="0"/>
              <a:t>Second level</a:t>
            </a:r>
          </a:p>
        </p:txBody>
      </p:sp>
      <p:sp>
        <p:nvSpPr>
          <p:cNvPr id="5" name="Zástupný symbol pro číslo snímku 4"/>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9908929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91" y="1125541"/>
            <a:ext cx="1703387" cy="5006975"/>
          </a:xfrm>
        </p:spPr>
        <p:txBody>
          <a:bodyPr vert="eaVert"/>
          <a:lstStyle/>
          <a:p>
            <a:r>
              <a:rPr lang="cs-CZ" noProof="0" smtClean="0"/>
              <a:t>Click to edit Master title style</a:t>
            </a:r>
            <a:endParaRPr lang="en-GB" noProof="0" dirty="0"/>
          </a:p>
        </p:txBody>
      </p:sp>
      <p:sp>
        <p:nvSpPr>
          <p:cNvPr id="3" name="Zástupný symbol pro svislý text 2"/>
          <p:cNvSpPr>
            <a:spLocks noGrp="1"/>
          </p:cNvSpPr>
          <p:nvPr>
            <p:ph type="body" orient="vert" idx="1"/>
          </p:nvPr>
        </p:nvSpPr>
        <p:spPr>
          <a:xfrm>
            <a:off x="509590" y="1125541"/>
            <a:ext cx="6037861" cy="5006975"/>
          </a:xfrm>
        </p:spPr>
        <p:txBody>
          <a:bodyPr vert="eaVert"/>
          <a:lstStyle/>
          <a:p>
            <a:pPr lvl="0"/>
            <a:r>
              <a:rPr lang="cs-CZ" noProof="0" smtClean="0"/>
              <a:t>Click to edit Master text styles</a:t>
            </a:r>
          </a:p>
          <a:p>
            <a:pPr lvl="1"/>
            <a:r>
              <a:rPr lang="cs-CZ" noProof="0" smtClean="0"/>
              <a:t>Second level</a:t>
            </a:r>
          </a:p>
        </p:txBody>
      </p:sp>
      <p:sp>
        <p:nvSpPr>
          <p:cNvPr id="5" name="Zástupný symbol pro číslo snímku 4"/>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76024355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cs-CZ"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cs-CZ" smtClean="0"/>
              <a:t>Click to edit Master subtitle style</a:t>
            </a:r>
            <a:endParaRPr lang="en-US"/>
          </a:p>
        </p:txBody>
      </p:sp>
      <p:sp>
        <p:nvSpPr>
          <p:cNvPr id="4" name="Date Placeholder 3"/>
          <p:cNvSpPr>
            <a:spLocks noGrp="1"/>
          </p:cNvSpPr>
          <p:nvPr>
            <p:ph type="dt" sz="half" idx="10"/>
          </p:nvPr>
        </p:nvSpPr>
        <p:spPr>
          <a:xfrm>
            <a:off x="628650" y="6356353"/>
            <a:ext cx="2057400" cy="365125"/>
          </a:xfrm>
          <a:prstGeom prst="rect">
            <a:avLst/>
          </a:prstGeom>
        </p:spPr>
        <p:txBody>
          <a:bodyPr/>
          <a:lstStyle/>
          <a:p>
            <a:r>
              <a:rPr lang="cs-CZ" smtClean="0"/>
              <a:t>3/3/2016</a:t>
            </a:r>
            <a:endParaRPr lang="en-US"/>
          </a:p>
        </p:txBody>
      </p:sp>
      <p:sp>
        <p:nvSpPr>
          <p:cNvPr id="5" name="Footer Placeholder 4"/>
          <p:cNvSpPr>
            <a:spLocks noGrp="1"/>
          </p:cNvSpPr>
          <p:nvPr>
            <p:ph type="ftr" sz="quarter" idx="11"/>
          </p:nvPr>
        </p:nvSpPr>
        <p:spPr/>
        <p:txBody>
          <a:bodyPr/>
          <a:lstStyle/>
          <a:p>
            <a:r>
              <a:rPr lang="en-US" smtClean="0"/>
              <a:t>BPV_IEBE  Introduction to Experimental and Behavioral Economics</a:t>
            </a:r>
            <a:endParaRPr lang="en-US"/>
          </a:p>
        </p:txBody>
      </p:sp>
      <p:sp>
        <p:nvSpPr>
          <p:cNvPr id="6" name="Slide Number Placeholder 5"/>
          <p:cNvSpPr>
            <a:spLocks noGrp="1"/>
          </p:cNvSpPr>
          <p:nvPr>
            <p:ph type="sldNum" sz="quarter" idx="12"/>
          </p:nvPr>
        </p:nvSpPr>
        <p:spPr/>
        <p:txBody>
          <a:bodyPr/>
          <a:lstStyle/>
          <a:p>
            <a:fld id="{CE08DF32-0F39-D848-B87A-05F9027A0A6C}" type="slidenum">
              <a:rPr lang="en-US" smtClean="0"/>
              <a:t>‹#›</a:t>
            </a:fld>
            <a:endParaRPr lang="en-US"/>
          </a:p>
        </p:txBody>
      </p:sp>
    </p:spTree>
    <p:extLst>
      <p:ext uri="{BB962C8B-B14F-4D97-AF65-F5344CB8AC3E}">
        <p14:creationId xmlns:p14="http://schemas.microsoft.com/office/powerpoint/2010/main" val="123119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Click to edit Master title style</a:t>
            </a:r>
            <a:endParaRPr lang="en-GB" noProof="0" dirty="0"/>
          </a:p>
        </p:txBody>
      </p:sp>
      <p:sp>
        <p:nvSpPr>
          <p:cNvPr id="3" name="Zástupný symbol pro obsah 2"/>
          <p:cNvSpPr>
            <a:spLocks noGrp="1"/>
          </p:cNvSpPr>
          <p:nvPr>
            <p:ph idx="1"/>
          </p:nvPr>
        </p:nvSpPr>
        <p:spPr/>
        <p:txBody>
          <a:bodyPr/>
          <a:lstStyle>
            <a:lvl1pPr marL="342891" indent="-342891">
              <a:buClr>
                <a:srgbClr val="00287D"/>
              </a:buClr>
              <a:buSzPct val="100000"/>
              <a:buFont typeface="Wingdings" panose="05000000000000000000" pitchFamily="2" charset="2"/>
              <a:buChar char="§"/>
              <a:defRPr/>
            </a:lvl1pPr>
            <a:lvl2pPr marL="742932" indent="-285744">
              <a:buClr>
                <a:srgbClr val="00287D"/>
              </a:buClr>
              <a:buFont typeface="Wingdings" panose="05000000000000000000" pitchFamily="2" charset="2"/>
              <a:buChar char="§"/>
              <a:defRPr/>
            </a:lvl2pPr>
            <a:lvl3pPr marL="914377" indent="0">
              <a:buNone/>
              <a:defRPr/>
            </a:lvl3pPr>
          </a:lstStyle>
          <a:p>
            <a:pPr lvl="0"/>
            <a:r>
              <a:rPr lang="cs-CZ" noProof="0" smtClean="0"/>
              <a:t>Click to edit Master text styles</a:t>
            </a:r>
          </a:p>
          <a:p>
            <a:pPr lvl="1"/>
            <a:r>
              <a:rPr lang="cs-CZ" noProof="0" smtClean="0"/>
              <a:t>Second level</a:t>
            </a:r>
          </a:p>
        </p:txBody>
      </p:sp>
      <p:sp>
        <p:nvSpPr>
          <p:cNvPr id="5" name="Zástupný symbol pro číslo snímku 4"/>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3732263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91" y="4406905"/>
            <a:ext cx="8091487" cy="1362075"/>
          </a:xfrm>
        </p:spPr>
        <p:txBody>
          <a:bodyPr anchor="t"/>
          <a:lstStyle>
            <a:lvl1pPr algn="l">
              <a:defRPr sz="4000" b="1" cap="all"/>
            </a:lvl1pPr>
          </a:lstStyle>
          <a:p>
            <a:r>
              <a:rPr lang="cs-CZ" noProof="0" smtClean="0"/>
              <a:t>Click to edit Master title style</a:t>
            </a:r>
            <a:endParaRPr lang="en-GB" noProof="0" dirty="0"/>
          </a:p>
        </p:txBody>
      </p:sp>
      <p:sp>
        <p:nvSpPr>
          <p:cNvPr id="3" name="Zástupný symbol pro text 2"/>
          <p:cNvSpPr>
            <a:spLocks noGrp="1"/>
          </p:cNvSpPr>
          <p:nvPr>
            <p:ph type="body" idx="1"/>
          </p:nvPr>
        </p:nvSpPr>
        <p:spPr>
          <a:xfrm>
            <a:off x="509591" y="2906713"/>
            <a:ext cx="8091487"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cs-CZ" noProof="0" smtClean="0"/>
              <a:t>Click to edit Master text styles</a:t>
            </a:r>
          </a:p>
        </p:txBody>
      </p:sp>
      <p:sp>
        <p:nvSpPr>
          <p:cNvPr id="5" name="Zástupný symbol pro číslo snímku 4"/>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6315181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Click to edit Master title style</a:t>
            </a:r>
            <a:endParaRPr lang="en-GB" noProof="0" dirty="0"/>
          </a:p>
        </p:txBody>
      </p:sp>
      <p:sp>
        <p:nvSpPr>
          <p:cNvPr id="3" name="Zástupný symbol pro obsah 2"/>
          <p:cNvSpPr>
            <a:spLocks noGrp="1"/>
          </p:cNvSpPr>
          <p:nvPr>
            <p:ph sz="half" idx="1"/>
          </p:nvPr>
        </p:nvSpPr>
        <p:spPr>
          <a:xfrm>
            <a:off x="509590" y="2019304"/>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Click to edit Master text styles</a:t>
            </a:r>
          </a:p>
          <a:p>
            <a:pPr lvl="1"/>
            <a:r>
              <a:rPr lang="cs-CZ" noProof="0" smtClean="0"/>
              <a:t>Second level</a:t>
            </a:r>
          </a:p>
        </p:txBody>
      </p:sp>
      <p:sp>
        <p:nvSpPr>
          <p:cNvPr id="4" name="Zástupný symbol pro obsah 3"/>
          <p:cNvSpPr>
            <a:spLocks noGrp="1"/>
          </p:cNvSpPr>
          <p:nvPr>
            <p:ph sz="half" idx="2"/>
          </p:nvPr>
        </p:nvSpPr>
        <p:spPr>
          <a:xfrm>
            <a:off x="4724131" y="2019304"/>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Click to edit Master text styles</a:t>
            </a:r>
          </a:p>
          <a:p>
            <a:pPr lvl="1"/>
            <a:r>
              <a:rPr lang="cs-CZ" noProof="0" smtClean="0"/>
              <a:t>Second level</a:t>
            </a:r>
          </a:p>
        </p:txBody>
      </p:sp>
      <p:sp>
        <p:nvSpPr>
          <p:cNvPr id="6" name="Zástupný symbol pro číslo snímku 5"/>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007477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91" y="1134537"/>
            <a:ext cx="8091487" cy="643467"/>
          </a:xfrm>
        </p:spPr>
        <p:txBody>
          <a:bodyPr/>
          <a:lstStyle>
            <a:lvl1pPr>
              <a:defRPr/>
            </a:lvl1pPr>
          </a:lstStyle>
          <a:p>
            <a:r>
              <a:rPr lang="cs-CZ" noProof="0" smtClean="0"/>
              <a:t>Click to edit Master title style</a:t>
            </a:r>
            <a:endParaRPr lang="en-GB" noProof="0" dirty="0"/>
          </a:p>
        </p:txBody>
      </p:sp>
      <p:sp>
        <p:nvSpPr>
          <p:cNvPr id="3" name="Zástupný symbol pro text 2"/>
          <p:cNvSpPr>
            <a:spLocks noGrp="1"/>
          </p:cNvSpPr>
          <p:nvPr>
            <p:ph type="body" idx="1"/>
          </p:nvPr>
        </p:nvSpPr>
        <p:spPr>
          <a:xfrm>
            <a:off x="512370" y="2019304"/>
            <a:ext cx="387865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noProof="0" smtClean="0"/>
              <a:t>Click to edit Master text styles</a:t>
            </a:r>
          </a:p>
        </p:txBody>
      </p:sp>
      <p:sp>
        <p:nvSpPr>
          <p:cNvPr id="4" name="Zástupný symbol pro obsah 3"/>
          <p:cNvSpPr>
            <a:spLocks noGrp="1"/>
          </p:cNvSpPr>
          <p:nvPr>
            <p:ph sz="half" idx="2"/>
          </p:nvPr>
        </p:nvSpPr>
        <p:spPr>
          <a:xfrm>
            <a:off x="509589" y="2915732"/>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Click to edit Master text styles</a:t>
            </a:r>
          </a:p>
          <a:p>
            <a:pPr lvl="1"/>
            <a:r>
              <a:rPr lang="cs-CZ" noProof="0" smtClean="0"/>
              <a:t>Second level</a:t>
            </a:r>
          </a:p>
        </p:txBody>
      </p:sp>
      <p:sp>
        <p:nvSpPr>
          <p:cNvPr id="5" name="Zástupný symbol pro text 4"/>
          <p:cNvSpPr>
            <a:spLocks noGrp="1"/>
          </p:cNvSpPr>
          <p:nvPr>
            <p:ph type="body" sz="quarter" idx="3"/>
          </p:nvPr>
        </p:nvSpPr>
        <p:spPr>
          <a:xfrm>
            <a:off x="4723121" y="2019304"/>
            <a:ext cx="387795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noProof="0" smtClean="0"/>
              <a:t>Click to edit Master text styles</a:t>
            </a:r>
          </a:p>
        </p:txBody>
      </p:sp>
      <p:sp>
        <p:nvSpPr>
          <p:cNvPr id="6" name="Zástupný symbol pro obsah 5"/>
          <p:cNvSpPr>
            <a:spLocks noGrp="1"/>
          </p:cNvSpPr>
          <p:nvPr>
            <p:ph sz="quarter" idx="4"/>
          </p:nvPr>
        </p:nvSpPr>
        <p:spPr>
          <a:xfrm>
            <a:off x="4722965" y="2938738"/>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Click to edit Master text styles</a:t>
            </a:r>
          </a:p>
          <a:p>
            <a:pPr lvl="1"/>
            <a:r>
              <a:rPr lang="cs-CZ" noProof="0" smtClean="0"/>
              <a:t>Second level</a:t>
            </a:r>
          </a:p>
        </p:txBody>
      </p:sp>
      <p:sp>
        <p:nvSpPr>
          <p:cNvPr id="8" name="Zástupný symbol pro číslo snímku 7"/>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897007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Click to edit Master title style</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smtClean="0"/>
              <a:t>BPV_IEBE  Introduction to Experimental and Behavioral Economics</a:t>
            </a:r>
            <a:endParaRPr lang="en-US"/>
          </a:p>
        </p:txBody>
      </p:sp>
      <p:sp>
        <p:nvSpPr>
          <p:cNvPr id="4" name="Zástupný symbol pro číslo snímku 3"/>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5" name="Zástupný symbol pro text 3"/>
          <p:cNvSpPr>
            <a:spLocks noGrp="1"/>
          </p:cNvSpPr>
          <p:nvPr>
            <p:ph type="body" sz="half" idx="2"/>
          </p:nvPr>
        </p:nvSpPr>
        <p:spPr>
          <a:xfrm>
            <a:off x="509590" y="2019300"/>
            <a:ext cx="8091487" cy="4106864"/>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cs-CZ" noProof="0" smtClean="0"/>
              <a:t>Click to edit Master text styles</a:t>
            </a:r>
          </a:p>
        </p:txBody>
      </p:sp>
    </p:spTree>
    <p:extLst>
      <p:ext uri="{BB962C8B-B14F-4D97-AF65-F5344CB8AC3E}">
        <p14:creationId xmlns:p14="http://schemas.microsoft.com/office/powerpoint/2010/main" val="11171426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680022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90" y="1134538"/>
            <a:ext cx="8091487" cy="643465"/>
          </a:xfrm>
        </p:spPr>
        <p:txBody>
          <a:bodyPr/>
          <a:lstStyle>
            <a:lvl1pPr algn="l">
              <a:defRPr sz="2000" b="1"/>
            </a:lvl1pPr>
          </a:lstStyle>
          <a:p>
            <a:r>
              <a:rPr lang="cs-CZ" noProof="0" smtClean="0"/>
              <a:t>Click to edit Master title style</a:t>
            </a:r>
            <a:endParaRPr lang="en-GB" noProof="0" dirty="0"/>
          </a:p>
        </p:txBody>
      </p:sp>
      <p:sp>
        <p:nvSpPr>
          <p:cNvPr id="3" name="Zástupný symbol pro obsah 2"/>
          <p:cNvSpPr>
            <a:spLocks noGrp="1"/>
          </p:cNvSpPr>
          <p:nvPr>
            <p:ph idx="1"/>
          </p:nvPr>
        </p:nvSpPr>
        <p:spPr>
          <a:xfrm>
            <a:off x="3575053"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Click to edit Master text styles</a:t>
            </a:r>
          </a:p>
          <a:p>
            <a:pPr lvl="1"/>
            <a:r>
              <a:rPr lang="cs-CZ" noProof="0" smtClean="0"/>
              <a:t>Second level</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cs-CZ" noProof="0" smtClean="0"/>
              <a:t>Click to edit Master text styles</a:t>
            </a:r>
          </a:p>
        </p:txBody>
      </p:sp>
      <p:sp>
        <p:nvSpPr>
          <p:cNvPr id="6" name="Zástupný symbol pro číslo snímku 5"/>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501228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11"/>
            <a:ext cx="5486400" cy="566739"/>
          </a:xfrm>
        </p:spPr>
        <p:txBody>
          <a:bodyPr/>
          <a:lstStyle>
            <a:lvl1pPr algn="l">
              <a:defRPr sz="2000" b="1"/>
            </a:lvl1pPr>
          </a:lstStyle>
          <a:p>
            <a:r>
              <a:rPr lang="cs-CZ" smtClean="0"/>
              <a:t>Click to edit Master title style</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cs-CZ" smtClean="0"/>
              <a:t>Drag picture to placeholder or click icon to add</a:t>
            </a:r>
            <a:endParaRPr lang="cs-CZ" dirty="0"/>
          </a:p>
        </p:txBody>
      </p:sp>
      <p:sp>
        <p:nvSpPr>
          <p:cNvPr id="4" name="Zástupný symbol pro text 3"/>
          <p:cNvSpPr>
            <a:spLocks noGrp="1"/>
          </p:cNvSpPr>
          <p:nvPr>
            <p:ph type="body" sz="half" idx="2"/>
          </p:nvPr>
        </p:nvSpPr>
        <p:spPr>
          <a:xfrm>
            <a:off x="1792288" y="5654250"/>
            <a:ext cx="5486400" cy="475621"/>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cs-CZ" smtClean="0"/>
              <a:t>Click to edit Master text styles</a:t>
            </a:r>
          </a:p>
        </p:txBody>
      </p:sp>
      <p:sp>
        <p:nvSpPr>
          <p:cNvPr id="6" name="Zástupný symbol pro číslo snímku 5"/>
          <p:cNvSpPr>
            <a:spLocks noGrp="1"/>
          </p:cNvSpPr>
          <p:nvPr>
            <p:ph type="sldNum" sz="quarter" idx="11"/>
          </p:nvPr>
        </p:nvSpPr>
        <p:spPr/>
        <p:txBody>
          <a:bodyPr/>
          <a:lstStyle>
            <a:lvl1pPr>
              <a:defRPr/>
            </a:lvl1pPr>
          </a:lstStyle>
          <a:p>
            <a:fld id="{CE08DF32-0F39-D848-B87A-05F9027A0A6C}" type="slidenum">
              <a:rPr lang="en-US" smtClean="0"/>
              <a:t>‹#›</a:t>
            </a:fld>
            <a:endParaRPr lang="en-US"/>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4394934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91"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91"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CE08DF32-0F39-D848-B87A-05F9027A0A6C}" type="slidenum">
              <a:rPr lang="en-US" smtClean="0"/>
              <a:t>‹#›</a:t>
            </a:fld>
            <a:endParaRPr lang="en-US"/>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4099597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189" algn="l" rtl="0" eaLnBrk="1" fontAlgn="base" hangingPunct="1">
        <a:spcBef>
          <a:spcPct val="0"/>
        </a:spcBef>
        <a:spcAft>
          <a:spcPct val="0"/>
        </a:spcAft>
        <a:defRPr sz="2400" b="1">
          <a:solidFill>
            <a:srgbClr val="00287D"/>
          </a:solidFill>
          <a:latin typeface="Tahoma" pitchFamily="34" charset="0"/>
        </a:defRPr>
      </a:lvl6pPr>
      <a:lvl7pPr marL="914377" algn="l" rtl="0" eaLnBrk="1" fontAlgn="base" hangingPunct="1">
        <a:spcBef>
          <a:spcPct val="0"/>
        </a:spcBef>
        <a:spcAft>
          <a:spcPct val="0"/>
        </a:spcAft>
        <a:defRPr sz="2400" b="1">
          <a:solidFill>
            <a:srgbClr val="00287D"/>
          </a:solidFill>
          <a:latin typeface="Tahoma" pitchFamily="34" charset="0"/>
        </a:defRPr>
      </a:lvl7pPr>
      <a:lvl8pPr marL="1371566" algn="l" rtl="0" eaLnBrk="1" fontAlgn="base" hangingPunct="1">
        <a:spcBef>
          <a:spcPct val="0"/>
        </a:spcBef>
        <a:spcAft>
          <a:spcPct val="0"/>
        </a:spcAft>
        <a:defRPr sz="2400" b="1">
          <a:solidFill>
            <a:srgbClr val="00287D"/>
          </a:solidFill>
          <a:latin typeface="Tahoma" pitchFamily="34" charset="0"/>
        </a:defRPr>
      </a:lvl8pPr>
      <a:lvl9pPr marL="1828754" algn="l" rtl="0" eaLnBrk="1" fontAlgn="base" hangingPunct="1">
        <a:spcBef>
          <a:spcPct val="0"/>
        </a:spcBef>
        <a:spcAft>
          <a:spcPct val="0"/>
        </a:spcAft>
        <a:defRPr sz="2400" b="1">
          <a:solidFill>
            <a:srgbClr val="00287D"/>
          </a:solidFill>
          <a:latin typeface="Tahoma" pitchFamily="34" charset="0"/>
        </a:defRPr>
      </a:lvl9pPr>
    </p:titleStyle>
    <p:bodyStyle>
      <a:lvl1pPr marL="342891" indent="-342891"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32" indent="-285744"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2971" indent="-228594"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160" indent="-228594"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349" indent="-228594"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537" indent="-228594"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726" indent="-228594"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8914" indent="-228594"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103" indent="-228594"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nber.org/~rosenbla/econ311-04/syllabus/holtlaury.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285744" indent="-285744"/>
            <a:r>
              <a:rPr lang="en-US" sz="4800" noProof="0" dirty="0" smtClean="0"/>
              <a:t>Decision Making </a:t>
            </a:r>
            <a:br>
              <a:rPr lang="en-US" sz="4800" noProof="0" dirty="0" smtClean="0"/>
            </a:br>
            <a:r>
              <a:rPr lang="en-US" sz="4800" noProof="0" dirty="0" smtClean="0"/>
              <a:t>under</a:t>
            </a:r>
            <a:br>
              <a:rPr lang="en-US" sz="4800" noProof="0" dirty="0" smtClean="0"/>
            </a:br>
            <a:r>
              <a:rPr lang="en-US" sz="4800" noProof="0" dirty="0" smtClean="0"/>
              <a:t>Uncertainty and Risk</a:t>
            </a:r>
            <a:endParaRPr lang="en-US" sz="4800" noProof="0" dirty="0"/>
          </a:p>
        </p:txBody>
      </p:sp>
      <p:sp>
        <p:nvSpPr>
          <p:cNvPr id="3" name="Subtitle 2"/>
          <p:cNvSpPr>
            <a:spLocks noGrp="1"/>
          </p:cNvSpPr>
          <p:nvPr>
            <p:ph type="subTitle" idx="1"/>
          </p:nvPr>
        </p:nvSpPr>
        <p:spPr/>
        <p:txBody>
          <a:bodyPr anchor="b"/>
          <a:lstStyle/>
          <a:p>
            <a:pPr>
              <a:lnSpc>
                <a:spcPct val="150000"/>
              </a:lnSpc>
            </a:pPr>
            <a:r>
              <a:rPr lang="en-US" noProof="0" dirty="0" smtClean="0"/>
              <a:t>Miloš Fišar</a:t>
            </a:r>
            <a:endParaRPr lang="en-US" noProof="0" dirty="0"/>
          </a:p>
        </p:txBody>
      </p:sp>
      <p:sp>
        <p:nvSpPr>
          <p:cNvPr id="5" name="Footer Placeholder 4"/>
          <p:cNvSpPr>
            <a:spLocks noGrp="1"/>
          </p:cNvSpPr>
          <p:nvPr>
            <p:ph type="ftr" sz="quarter" idx="11"/>
          </p:nvPr>
        </p:nvSpPr>
        <p:spPr/>
        <p:txBody>
          <a:bodyPr/>
          <a:lstStyle/>
          <a:p>
            <a:r>
              <a:rPr lang="en-US" dirty="0" smtClean="0"/>
              <a:t>BPV_IEBE  Introduction to Experimental and Behavioral Economics</a:t>
            </a:r>
            <a:endParaRPr lang="en-US" dirty="0"/>
          </a:p>
        </p:txBody>
      </p:sp>
      <p:sp>
        <p:nvSpPr>
          <p:cNvPr id="6" name="Slide Number Placeholder 5"/>
          <p:cNvSpPr>
            <a:spLocks noGrp="1"/>
          </p:cNvSpPr>
          <p:nvPr>
            <p:ph type="sldNum" sz="quarter" idx="12"/>
          </p:nvPr>
        </p:nvSpPr>
        <p:spPr/>
        <p:txBody>
          <a:bodyPr/>
          <a:lstStyle/>
          <a:p>
            <a:r>
              <a:rPr lang="cs-CZ" dirty="0" smtClean="0"/>
              <a:t>10</a:t>
            </a:r>
            <a:r>
              <a:rPr lang="en-US" dirty="0" smtClean="0"/>
              <a:t>.3. 2016</a:t>
            </a:r>
            <a:endParaRPr lang="en-US" dirty="0"/>
          </a:p>
        </p:txBody>
      </p:sp>
    </p:spTree>
    <p:extLst>
      <p:ext uri="{BB962C8B-B14F-4D97-AF65-F5344CB8AC3E}">
        <p14:creationId xmlns:p14="http://schemas.microsoft.com/office/powerpoint/2010/main" val="468703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rtl="0" eaLnBrk="1" fontAlgn="base" hangingPunct="1">
              <a:lnSpc>
                <a:spcPct val="100000"/>
              </a:lnSpc>
              <a:spcBef>
                <a:spcPts val="600"/>
              </a:spcBef>
              <a:spcAft>
                <a:spcPts val="600"/>
              </a:spcAft>
            </a:pPr>
            <a:r>
              <a:rPr lang="en-US" sz="2400" b="1" noProof="0" dirty="0" smtClean="0">
                <a:solidFill>
                  <a:srgbClr val="00287D"/>
                </a:solidFill>
                <a:effectLst/>
                <a:latin typeface="+mj-lt"/>
                <a:ea typeface="+mj-ea"/>
                <a:cs typeface="+mj-cs"/>
              </a:rPr>
              <a:t>Expected</a:t>
            </a:r>
            <a:r>
              <a:rPr lang="en-US" sz="2400" b="1" baseline="0" noProof="0" dirty="0" smtClean="0">
                <a:solidFill>
                  <a:srgbClr val="00287D"/>
                </a:solidFill>
                <a:effectLst/>
                <a:latin typeface="+mj-lt"/>
                <a:ea typeface="+mj-ea"/>
                <a:cs typeface="+mj-cs"/>
              </a:rPr>
              <a:t> Utility Theorem</a:t>
            </a:r>
            <a:endParaRPr lang="en-US" noProof="0" dirty="0"/>
          </a:p>
        </p:txBody>
      </p:sp>
      <p:sp>
        <p:nvSpPr>
          <p:cNvPr id="3" name="Zástupný symbol pro obsah 2"/>
          <p:cNvSpPr>
            <a:spLocks noGrp="1"/>
          </p:cNvSpPr>
          <p:nvPr>
            <p:ph idx="1"/>
          </p:nvPr>
        </p:nvSpPr>
        <p:spPr/>
        <p:txBody>
          <a:bodyPr/>
          <a:lstStyle/>
          <a:p>
            <a:pPr>
              <a:lnSpc>
                <a:spcPct val="100000"/>
              </a:lnSpc>
              <a:spcBef>
                <a:spcPts val="600"/>
              </a:spcBef>
              <a:spcAft>
                <a:spcPts val="600"/>
              </a:spcAft>
            </a:pPr>
            <a:r>
              <a:rPr lang="en-US" sz="2200" noProof="0" dirty="0" smtClean="0"/>
              <a:t>by professors </a:t>
            </a:r>
            <a:r>
              <a:rPr lang="en-US" sz="2200" dirty="0" smtClean="0"/>
              <a:t> John Von Neumann and Oskar Morgenstern</a:t>
            </a:r>
          </a:p>
          <a:p>
            <a:pPr>
              <a:lnSpc>
                <a:spcPct val="100000"/>
              </a:lnSpc>
              <a:spcBef>
                <a:spcPts val="600"/>
              </a:spcBef>
              <a:spcAft>
                <a:spcPts val="600"/>
              </a:spcAft>
            </a:pPr>
            <a:endParaRPr lang="en-US" sz="2200" dirty="0" smtClean="0"/>
          </a:p>
          <a:p>
            <a:pPr>
              <a:lnSpc>
                <a:spcPct val="100000"/>
              </a:lnSpc>
              <a:spcBef>
                <a:spcPts val="600"/>
              </a:spcBef>
              <a:spcAft>
                <a:spcPts val="600"/>
              </a:spcAft>
            </a:pPr>
            <a:r>
              <a:rPr lang="en-US" sz="2200" dirty="0" smtClean="0"/>
              <a:t>It is a theory of how people should make decisions. </a:t>
            </a:r>
          </a:p>
          <a:p>
            <a:pPr>
              <a:lnSpc>
                <a:spcPct val="100000"/>
              </a:lnSpc>
              <a:spcBef>
                <a:spcPts val="600"/>
              </a:spcBef>
              <a:spcAft>
                <a:spcPts val="600"/>
              </a:spcAft>
            </a:pPr>
            <a:endParaRPr lang="en-US" sz="2200" dirty="0" smtClean="0"/>
          </a:p>
          <a:p>
            <a:pPr>
              <a:lnSpc>
                <a:spcPct val="100000"/>
              </a:lnSpc>
              <a:spcBef>
                <a:spcPts val="600"/>
              </a:spcBef>
              <a:spcAft>
                <a:spcPts val="600"/>
              </a:spcAft>
            </a:pPr>
            <a:r>
              <a:rPr lang="en-US" sz="2200" dirty="0" smtClean="0"/>
              <a:t>The individual decision is an act when average utilities of each possible outcome are weighted according to its probability. </a:t>
            </a:r>
            <a:endParaRPr lang="en-US" sz="2200" noProof="0" dirty="0" smtClean="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9</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70512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EUT - Example</a:t>
            </a:r>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10</a:t>
            </a:fld>
            <a:endParaRPr lang="en-US"/>
          </a:p>
        </p:txBody>
      </p:sp>
      <p:sp>
        <p:nvSpPr>
          <p:cNvPr id="5" name="Zástupný symbol pro zápatí 4"/>
          <p:cNvSpPr>
            <a:spLocks noGrp="1"/>
          </p:cNvSpPr>
          <p:nvPr>
            <p:ph type="ftr" sz="quarter" idx="3"/>
          </p:nvPr>
        </p:nvSpPr>
        <p:spPr/>
        <p:txBody>
          <a:bodyPr/>
          <a:lstStyle/>
          <a:p>
            <a:r>
              <a:rPr lang="en-US" dirty="0" smtClean="0"/>
              <a:t>BPV_IEBE  Introduction to Experimental and Behavioral Economics</a:t>
            </a:r>
            <a:endParaRPr lang="en-US" dirty="0"/>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2930526684"/>
              </p:ext>
            </p:extLst>
          </p:nvPr>
        </p:nvGraphicFramePr>
        <p:xfrm>
          <a:off x="509588" y="2017713"/>
          <a:ext cx="8081964" cy="3516188"/>
        </p:xfrm>
        <a:graphic>
          <a:graphicData uri="http://schemas.openxmlformats.org/drawingml/2006/table">
            <a:tbl>
              <a:tblPr firstRow="1" bandRow="1">
                <a:tableStyleId>{F5AB1C69-6EDB-4FF4-983F-18BD219EF322}</a:tableStyleId>
              </a:tblPr>
              <a:tblGrid>
                <a:gridCol w="2020491"/>
                <a:gridCol w="2020491"/>
                <a:gridCol w="2020491"/>
                <a:gridCol w="2020491"/>
              </a:tblGrid>
              <a:tr h="879047">
                <a:tc rowSpan="2" gridSpan="2">
                  <a:txBody>
                    <a:bodyPr/>
                    <a:lstStyle/>
                    <a:p>
                      <a:pPr marL="285750" indent="-285750" algn="l">
                        <a:lnSpc>
                          <a:spcPct val="150000"/>
                        </a:lnSpc>
                        <a:buFont typeface="Arial" panose="020B0604020202020204" pitchFamily="34" charset="0"/>
                        <a:buChar char="•"/>
                      </a:pPr>
                      <a:r>
                        <a:rPr lang="en-US" b="0" dirty="0" smtClean="0">
                          <a:solidFill>
                            <a:schemeClr val="tx1"/>
                          </a:solidFill>
                        </a:rPr>
                        <a:t>I</a:t>
                      </a:r>
                      <a:r>
                        <a:rPr lang="en-US" b="0" baseline="0" dirty="0" smtClean="0">
                          <a:solidFill>
                            <a:schemeClr val="tx1"/>
                          </a:solidFill>
                        </a:rPr>
                        <a:t> want to go for a walk.</a:t>
                      </a:r>
                    </a:p>
                    <a:p>
                      <a:pPr marL="285750" indent="-285750" algn="l">
                        <a:lnSpc>
                          <a:spcPct val="150000"/>
                        </a:lnSpc>
                        <a:buFont typeface="Arial" panose="020B0604020202020204" pitchFamily="34" charset="0"/>
                        <a:buChar char="•"/>
                      </a:pPr>
                      <a:r>
                        <a:rPr lang="en-US" b="0" baseline="0" dirty="0" smtClean="0">
                          <a:solidFill>
                            <a:schemeClr val="tx1"/>
                          </a:solidFill>
                        </a:rPr>
                        <a:t>there is always a question: to take the umbrella or leave it at home?</a:t>
                      </a:r>
                    </a:p>
                    <a:p>
                      <a:pPr marL="285750" indent="-285750" algn="l">
                        <a:lnSpc>
                          <a:spcPct val="150000"/>
                        </a:lnSpc>
                        <a:buFont typeface="Arial" panose="020B0604020202020204" pitchFamily="34" charset="0"/>
                        <a:buChar char="•"/>
                      </a:pPr>
                      <a:r>
                        <a:rPr lang="en-US" b="0" baseline="0" dirty="0" smtClean="0">
                          <a:solidFill>
                            <a:schemeClr val="tx1"/>
                          </a:solidFill>
                        </a:rPr>
                        <a:t>What are the outcomes?</a:t>
                      </a:r>
                      <a:endParaRPr lang="en-US"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gridSpan="2" vMerge="1">
                  <a:txBody>
                    <a:bodyPr/>
                    <a:lstStyle/>
                    <a:p>
                      <a:pPr algn="ctr"/>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79047">
                <a:tc rowSpan="2">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79047">
                <a:tc v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80348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EUT - Example</a:t>
            </a:r>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11</a:t>
            </a:fld>
            <a:endParaRPr lang="en-US"/>
          </a:p>
        </p:txBody>
      </p:sp>
      <p:sp>
        <p:nvSpPr>
          <p:cNvPr id="5" name="Zástupný symbol pro zápatí 4"/>
          <p:cNvSpPr>
            <a:spLocks noGrp="1"/>
          </p:cNvSpPr>
          <p:nvPr>
            <p:ph type="ftr" sz="quarter" idx="3"/>
          </p:nvPr>
        </p:nvSpPr>
        <p:spPr/>
        <p:txBody>
          <a:bodyPr/>
          <a:lstStyle/>
          <a:p>
            <a:r>
              <a:rPr lang="en-US" dirty="0" smtClean="0"/>
              <a:t>BPV_IEBE  Introduction to Experimental and Behavioral Economics</a:t>
            </a:r>
            <a:endParaRPr lang="en-US" dirty="0"/>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3211729519"/>
              </p:ext>
            </p:extLst>
          </p:nvPr>
        </p:nvGraphicFramePr>
        <p:xfrm>
          <a:off x="509588" y="2017713"/>
          <a:ext cx="8081964" cy="3516188"/>
        </p:xfrm>
        <a:graphic>
          <a:graphicData uri="http://schemas.openxmlformats.org/drawingml/2006/table">
            <a:tbl>
              <a:tblPr firstRow="1" bandRow="1">
                <a:tableStyleId>{F5AB1C69-6EDB-4FF4-983F-18BD219EF322}</a:tableStyleId>
              </a:tblPr>
              <a:tblGrid>
                <a:gridCol w="2020491"/>
                <a:gridCol w="2020491"/>
                <a:gridCol w="2020491"/>
                <a:gridCol w="2020491"/>
              </a:tblGrid>
              <a:tr h="879047">
                <a:tc rowSpan="2" gridSpan="2">
                  <a:txBody>
                    <a:bodyPr/>
                    <a:lstStyle/>
                    <a:p>
                      <a:pPr marL="285750" indent="-285750" algn="l">
                        <a:lnSpc>
                          <a:spcPct val="150000"/>
                        </a:lnSpc>
                        <a:buFont typeface="Arial" panose="020B0604020202020204" pitchFamily="34" charset="0"/>
                        <a:buChar char="•"/>
                      </a:pPr>
                      <a:r>
                        <a:rPr lang="en-US" b="0" dirty="0" smtClean="0">
                          <a:solidFill>
                            <a:schemeClr val="tx1"/>
                          </a:solidFill>
                        </a:rPr>
                        <a:t>I</a:t>
                      </a:r>
                      <a:r>
                        <a:rPr lang="en-US" b="0" baseline="0" dirty="0" smtClean="0">
                          <a:solidFill>
                            <a:schemeClr val="tx1"/>
                          </a:solidFill>
                        </a:rPr>
                        <a:t> want to go for a walk.</a:t>
                      </a:r>
                    </a:p>
                    <a:p>
                      <a:pPr marL="285750" indent="-285750" algn="l">
                        <a:lnSpc>
                          <a:spcPct val="150000"/>
                        </a:lnSpc>
                        <a:buFont typeface="Arial" panose="020B0604020202020204" pitchFamily="34" charset="0"/>
                        <a:buChar char="•"/>
                      </a:pPr>
                      <a:r>
                        <a:rPr lang="en-US" b="0" baseline="0" dirty="0" smtClean="0">
                          <a:solidFill>
                            <a:schemeClr val="tx1"/>
                          </a:solidFill>
                        </a:rPr>
                        <a:t>there is always a question: to take the umbrella or leave it at home?</a:t>
                      </a:r>
                    </a:p>
                    <a:p>
                      <a:pPr marL="285750" indent="-285750" algn="l">
                        <a:lnSpc>
                          <a:spcPct val="150000"/>
                        </a:lnSpc>
                        <a:buFont typeface="Arial" panose="020B0604020202020204" pitchFamily="34" charset="0"/>
                        <a:buChar char="•"/>
                      </a:pPr>
                      <a:r>
                        <a:rPr lang="en-US" b="0" baseline="0" dirty="0" smtClean="0">
                          <a:solidFill>
                            <a:schemeClr val="tx1"/>
                          </a:solidFill>
                        </a:rPr>
                        <a:t>What are the outcomes?</a:t>
                      </a:r>
                      <a:endParaRPr lang="en-US"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dirty="0" smtClean="0"/>
                        <a:t>states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gridSpan="2" vMerge="1">
                  <a:txBody>
                    <a:bodyPr/>
                    <a:lstStyle/>
                    <a:p>
                      <a:pPr algn="ctr"/>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it</a:t>
                      </a:r>
                      <a:r>
                        <a:rPr lang="en-US" baseline="0" dirty="0" smtClean="0"/>
                        <a:t> rains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it does not rain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rowSpan="2">
                  <a:txBody>
                    <a:bodyPr/>
                    <a:lstStyle/>
                    <a:p>
                      <a:pPr algn="ctr"/>
                      <a:r>
                        <a:rPr lang="en-US" dirty="0" smtClean="0"/>
                        <a:t>Acts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lumOff val="75000"/>
                      </a:schemeClr>
                    </a:solidFill>
                  </a:tcPr>
                </a:tc>
                <a:tc>
                  <a:txBody>
                    <a:bodyPr/>
                    <a:lstStyle/>
                    <a:p>
                      <a:pPr algn="ctr"/>
                      <a:r>
                        <a:rPr lang="en-US" dirty="0" smtClean="0"/>
                        <a:t>take umbrella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v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leave umbrella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97123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EUT - Example</a:t>
            </a:r>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12</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355230017"/>
              </p:ext>
            </p:extLst>
          </p:nvPr>
        </p:nvGraphicFramePr>
        <p:xfrm>
          <a:off x="509588" y="2017713"/>
          <a:ext cx="8081964" cy="3516188"/>
        </p:xfrm>
        <a:graphic>
          <a:graphicData uri="http://schemas.openxmlformats.org/drawingml/2006/table">
            <a:tbl>
              <a:tblPr firstRow="1" bandRow="1">
                <a:tableStyleId>{F5AB1C69-6EDB-4FF4-983F-18BD219EF322}</a:tableStyleId>
              </a:tblPr>
              <a:tblGrid>
                <a:gridCol w="2020491"/>
                <a:gridCol w="2020491"/>
                <a:gridCol w="2020491"/>
                <a:gridCol w="2020491"/>
              </a:tblGrid>
              <a:tr h="879047">
                <a:tc rowSpan="2" gridSpan="2">
                  <a:txBody>
                    <a:bodyPr/>
                    <a:lstStyle/>
                    <a:p>
                      <a:pPr algn="l"/>
                      <a:r>
                        <a:rPr lang="en-US" b="0" noProof="0" dirty="0" smtClean="0">
                          <a:solidFill>
                            <a:schemeClr val="tx1"/>
                          </a:solidFill>
                        </a:rPr>
                        <a:t>What</a:t>
                      </a:r>
                      <a:r>
                        <a:rPr lang="en-US" b="0" baseline="0" noProof="0" dirty="0" smtClean="0">
                          <a:solidFill>
                            <a:schemeClr val="tx1"/>
                          </a:solidFill>
                        </a:rPr>
                        <a:t> is my Expected Utility (</a:t>
                      </a:r>
                      <a:r>
                        <a:rPr lang="en-US" b="0" i="1" dirty="0" smtClean="0">
                          <a:solidFill>
                            <a:schemeClr val="tx1"/>
                          </a:solidFill>
                          <a:latin typeface="Times New Roman" panose="02020603050405020304" pitchFamily="18" charset="0"/>
                          <a:cs typeface="Times New Roman" panose="02020603050405020304" pitchFamily="18" charset="0"/>
                        </a:rPr>
                        <a:t>EU)</a:t>
                      </a:r>
                      <a:r>
                        <a:rPr lang="en-US" b="0" baseline="0" noProof="0" dirty="0" smtClean="0">
                          <a:solidFill>
                            <a:schemeClr val="tx1"/>
                          </a:solidFill>
                        </a:rPr>
                        <a:t>?</a:t>
                      </a:r>
                    </a:p>
                    <a:p>
                      <a:pPr algn="l"/>
                      <a:r>
                        <a:rPr lang="en-US" b="0" noProof="0" dirty="0" smtClean="0">
                          <a:solidFill>
                            <a:schemeClr val="tx1"/>
                          </a:solidFill>
                        </a:rPr>
                        <a:t>When it’s more likely to rain</a:t>
                      </a:r>
                      <a:r>
                        <a:rPr lang="en-US" b="0" i="1" noProof="0" dirty="0" smtClean="0">
                          <a:solidFill>
                            <a:schemeClr val="tx1"/>
                          </a:solidFill>
                        </a:rPr>
                        <a:t> </a:t>
                      </a:r>
                      <a:r>
                        <a:rPr lang="en-US" b="0" i="1" noProof="0" dirty="0" smtClean="0">
                          <a:solidFill>
                            <a:schemeClr val="tx1"/>
                          </a:solidFill>
                          <a:latin typeface="Times New Roman" panose="02020603050405020304" pitchFamily="18" charset="0"/>
                          <a:cs typeface="Times New Roman" panose="02020603050405020304" pitchFamily="18" charset="0"/>
                        </a:rPr>
                        <a:t>(P=0.6).</a:t>
                      </a:r>
                      <a:endParaRPr lang="en-US" b="0" i="1" noProof="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dirty="0" smtClean="0"/>
                        <a:t>states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gridSpan="2" vMerge="1">
                  <a:txBody>
                    <a:bodyPr/>
                    <a:lstStyle/>
                    <a:p>
                      <a:pPr algn="ctr"/>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it</a:t>
                      </a:r>
                      <a:r>
                        <a:rPr lang="en-US" baseline="0" dirty="0" smtClean="0"/>
                        <a:t> rains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it does not rain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rowSpan="2">
                  <a:txBody>
                    <a:bodyPr/>
                    <a:lstStyle/>
                    <a:p>
                      <a:pPr algn="ctr"/>
                      <a:r>
                        <a:rPr lang="en-US" dirty="0" smtClean="0"/>
                        <a:t>Acts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lumOff val="75000"/>
                      </a:schemeClr>
                    </a:solidFill>
                  </a:tcPr>
                </a:tc>
                <a:tc>
                  <a:txBody>
                    <a:bodyPr/>
                    <a:lstStyle/>
                    <a:p>
                      <a:pPr algn="ctr"/>
                      <a:r>
                        <a:rPr lang="en-US" dirty="0" smtClean="0"/>
                        <a:t>take umbrella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carry</a:t>
                      </a:r>
                      <a:r>
                        <a:rPr lang="en-US" baseline="0" dirty="0" smtClean="0"/>
                        <a:t> it,</a:t>
                      </a:r>
                    </a:p>
                    <a:p>
                      <a:pPr algn="ctr"/>
                      <a:r>
                        <a:rPr lang="en-US" baseline="0" dirty="0" smtClean="0"/>
                        <a:t>dry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carry it, </a:t>
                      </a:r>
                    </a:p>
                    <a:p>
                      <a:pPr algn="ctr"/>
                      <a:r>
                        <a:rPr lang="en-US" dirty="0" smtClean="0"/>
                        <a:t>dry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v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leave umbrella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free, </a:t>
                      </a:r>
                    </a:p>
                    <a:p>
                      <a:pPr algn="ctr"/>
                      <a:r>
                        <a:rPr lang="en-US" dirty="0" smtClean="0"/>
                        <a:t>wet</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free,</a:t>
                      </a:r>
                    </a:p>
                    <a:p>
                      <a:pPr algn="ctr"/>
                      <a:r>
                        <a:rPr lang="en-US" dirty="0" smtClean="0"/>
                        <a:t>dry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55142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EUT - Example</a:t>
            </a:r>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13</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1055667119"/>
              </p:ext>
            </p:extLst>
          </p:nvPr>
        </p:nvGraphicFramePr>
        <p:xfrm>
          <a:off x="509588" y="2017713"/>
          <a:ext cx="8081964" cy="3586894"/>
        </p:xfrm>
        <a:graphic>
          <a:graphicData uri="http://schemas.openxmlformats.org/drawingml/2006/table">
            <a:tbl>
              <a:tblPr firstRow="1" bandRow="1">
                <a:tableStyleId>{F5AB1C69-6EDB-4FF4-983F-18BD219EF322}</a:tableStyleId>
              </a:tblPr>
              <a:tblGrid>
                <a:gridCol w="2020491"/>
                <a:gridCol w="2020491"/>
                <a:gridCol w="2020491"/>
                <a:gridCol w="2020491"/>
              </a:tblGrid>
              <a:tr h="879047">
                <a:tc rowSpan="2" gridSpan="2">
                  <a:txBody>
                    <a:bodyPr/>
                    <a:lstStyle/>
                    <a:p>
                      <a:pPr algn="l"/>
                      <a:r>
                        <a:rPr lang="en-US" b="0" noProof="0" dirty="0" smtClean="0">
                          <a:solidFill>
                            <a:schemeClr val="tx1"/>
                          </a:solidFill>
                        </a:rPr>
                        <a:t>What</a:t>
                      </a:r>
                      <a:r>
                        <a:rPr lang="en-US" b="0" baseline="0" noProof="0" dirty="0" smtClean="0">
                          <a:solidFill>
                            <a:schemeClr val="tx1"/>
                          </a:solidFill>
                        </a:rPr>
                        <a:t> is my Expected Utility (</a:t>
                      </a:r>
                      <a:r>
                        <a:rPr lang="en-US" b="0" i="1" dirty="0" smtClean="0">
                          <a:solidFill>
                            <a:schemeClr val="tx1"/>
                          </a:solidFill>
                          <a:latin typeface="Times New Roman" panose="02020603050405020304" pitchFamily="18" charset="0"/>
                          <a:cs typeface="Times New Roman" panose="02020603050405020304" pitchFamily="18" charset="0"/>
                        </a:rPr>
                        <a:t>EU)</a:t>
                      </a:r>
                      <a:r>
                        <a:rPr lang="en-US" b="0" baseline="0" noProof="0" dirty="0" smtClean="0">
                          <a:solidFill>
                            <a:schemeClr val="tx1"/>
                          </a:solidFill>
                        </a:rPr>
                        <a:t>?</a:t>
                      </a:r>
                    </a:p>
                    <a:p>
                      <a:pPr algn="l"/>
                      <a:r>
                        <a:rPr lang="en-US" b="0" noProof="0" dirty="0" smtClean="0">
                          <a:solidFill>
                            <a:schemeClr val="tx1"/>
                          </a:solidFill>
                        </a:rPr>
                        <a:t>When it’s more likely to rain </a:t>
                      </a:r>
                      <a:r>
                        <a:rPr lang="en-US" b="0" i="1" noProof="0" dirty="0" smtClean="0">
                          <a:solidFill>
                            <a:schemeClr val="tx1"/>
                          </a:solidFill>
                          <a:latin typeface="Times New Roman" panose="02020603050405020304" pitchFamily="18" charset="0"/>
                          <a:cs typeface="Times New Roman" panose="02020603050405020304" pitchFamily="18" charset="0"/>
                        </a:rPr>
                        <a:t>(P=0.6)</a:t>
                      </a:r>
                      <a:endParaRPr lang="en-US" b="0" i="1" noProof="0" dirty="0" smtClean="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dirty="0" smtClean="0"/>
                        <a:t>states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gridSpan="2" vMerge="1">
                  <a:txBody>
                    <a:bodyPr/>
                    <a:lstStyle/>
                    <a:p>
                      <a:pPr algn="ctr"/>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it</a:t>
                      </a:r>
                      <a:r>
                        <a:rPr lang="en-US" baseline="0" dirty="0" smtClean="0"/>
                        <a:t> rains</a:t>
                      </a:r>
                    </a:p>
                    <a:p>
                      <a:pPr marL="0" marR="0" indent="0" algn="ctr" defTabSz="914377" rtl="0" eaLnBrk="1" fontAlgn="auto" latinLnBrk="0" hangingPunct="1">
                        <a:lnSpc>
                          <a:spcPct val="100000"/>
                        </a:lnSpc>
                        <a:spcBef>
                          <a:spcPts val="0"/>
                        </a:spcBef>
                        <a:spcAft>
                          <a:spcPts val="0"/>
                        </a:spcAft>
                        <a:buClrTx/>
                        <a:buSzTx/>
                        <a:buFontTx/>
                        <a:buNone/>
                        <a:tabLst/>
                        <a:defRPr/>
                      </a:pPr>
                      <a:r>
                        <a:rPr lang="en-US" b="0" i="1" noProof="0" dirty="0" smtClean="0">
                          <a:solidFill>
                            <a:schemeClr val="tx1"/>
                          </a:solidFill>
                          <a:latin typeface="Times New Roman" panose="02020603050405020304" pitchFamily="18" charset="0"/>
                          <a:cs typeface="Times New Roman" panose="02020603050405020304" pitchFamily="18" charset="0"/>
                        </a:rPr>
                        <a:t>(P=0.6)</a:t>
                      </a:r>
                      <a:endParaRPr lang="en-US" b="0" i="1" noProof="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it does not rain</a:t>
                      </a:r>
                    </a:p>
                    <a:p>
                      <a:pPr marL="0" marR="0" indent="0" algn="ctr" defTabSz="914377" rtl="0" eaLnBrk="1" fontAlgn="auto" latinLnBrk="0" hangingPunct="1">
                        <a:lnSpc>
                          <a:spcPct val="100000"/>
                        </a:lnSpc>
                        <a:spcBef>
                          <a:spcPts val="0"/>
                        </a:spcBef>
                        <a:spcAft>
                          <a:spcPts val="0"/>
                        </a:spcAft>
                        <a:buClrTx/>
                        <a:buSzTx/>
                        <a:buFontTx/>
                        <a:buNone/>
                        <a:tabLst/>
                        <a:defRPr/>
                      </a:pPr>
                      <a:r>
                        <a:rPr lang="en-US" b="0" i="1" noProof="0" dirty="0" smtClean="0">
                          <a:solidFill>
                            <a:schemeClr val="tx1"/>
                          </a:solidFill>
                          <a:latin typeface="Times New Roman" panose="02020603050405020304" pitchFamily="18" charset="0"/>
                          <a:cs typeface="Times New Roman" panose="02020603050405020304" pitchFamily="18" charset="0"/>
                        </a:rPr>
                        <a:t>(P=0.4)</a:t>
                      </a:r>
                      <a:endParaRPr lang="en-US" b="0" i="1" noProof="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rowSpan="2">
                  <a:txBody>
                    <a:bodyPr/>
                    <a:lstStyle/>
                    <a:p>
                      <a:pPr algn="ctr"/>
                      <a:r>
                        <a:rPr lang="en-US" dirty="0" smtClean="0"/>
                        <a:t>Acts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lumOff val="75000"/>
                      </a:schemeClr>
                    </a:solidFill>
                  </a:tcPr>
                </a:tc>
                <a:tc>
                  <a:txBody>
                    <a:bodyPr/>
                    <a:lstStyle/>
                    <a:p>
                      <a:pPr algn="ctr"/>
                      <a:r>
                        <a:rPr lang="en-US" dirty="0" smtClean="0"/>
                        <a:t>take umbrella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carry</a:t>
                      </a:r>
                      <a:r>
                        <a:rPr lang="en-US" baseline="0" dirty="0" smtClean="0"/>
                        <a:t> it,</a:t>
                      </a:r>
                    </a:p>
                    <a:p>
                      <a:pPr algn="ctr"/>
                      <a:r>
                        <a:rPr lang="en-US" baseline="0" dirty="0" smtClean="0"/>
                        <a:t>dry</a:t>
                      </a:r>
                    </a:p>
                    <a:p>
                      <a:pPr algn="ctr"/>
                      <a:r>
                        <a:rPr lang="en-US" i="1" dirty="0" smtClean="0">
                          <a:latin typeface="Times New Roman" panose="02020603050405020304" pitchFamily="18" charset="0"/>
                          <a:cs typeface="Times New Roman" panose="02020603050405020304" pitchFamily="18" charset="0"/>
                        </a:rPr>
                        <a:t>U=5</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carry it, </a:t>
                      </a:r>
                    </a:p>
                    <a:p>
                      <a:pPr algn="ctr"/>
                      <a:r>
                        <a:rPr lang="en-US" dirty="0" smtClean="0"/>
                        <a:t>dry</a:t>
                      </a:r>
                    </a:p>
                    <a:p>
                      <a:pPr algn="ctr"/>
                      <a:r>
                        <a:rPr lang="en-US" i="1" dirty="0" smtClean="0">
                          <a:latin typeface="Times New Roman" panose="02020603050405020304" pitchFamily="18" charset="0"/>
                          <a:cs typeface="Times New Roman" panose="02020603050405020304" pitchFamily="18" charset="0"/>
                        </a:rPr>
                        <a:t>U=5</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v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leave umbrella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free, </a:t>
                      </a:r>
                    </a:p>
                    <a:p>
                      <a:pPr algn="ctr"/>
                      <a:r>
                        <a:rPr lang="en-US" dirty="0" smtClean="0"/>
                        <a:t>wet</a:t>
                      </a:r>
                    </a:p>
                    <a:p>
                      <a:pPr algn="ctr"/>
                      <a:r>
                        <a:rPr lang="en-US" i="1" dirty="0" smtClean="0">
                          <a:latin typeface="Times New Roman" panose="02020603050405020304" pitchFamily="18" charset="0"/>
                          <a:cs typeface="Times New Roman" panose="02020603050405020304" pitchFamily="18" charset="0"/>
                        </a:rPr>
                        <a:t>U=0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free,</a:t>
                      </a:r>
                    </a:p>
                    <a:p>
                      <a:pPr algn="ctr"/>
                      <a:r>
                        <a:rPr lang="en-US" dirty="0" smtClean="0"/>
                        <a:t>dry </a:t>
                      </a:r>
                    </a:p>
                    <a:p>
                      <a:pPr algn="ctr"/>
                      <a:r>
                        <a:rPr lang="en-US" i="1" dirty="0" smtClean="0">
                          <a:latin typeface="Times New Roman" panose="02020603050405020304" pitchFamily="18" charset="0"/>
                          <a:cs typeface="Times New Roman" panose="02020603050405020304" pitchFamily="18" charset="0"/>
                        </a:rPr>
                        <a:t>U=10</a:t>
                      </a:r>
                      <a:endParaRPr lang="en-US"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6" name="TextovéPole 5"/>
              <p:cNvSpPr txBox="1"/>
              <p:nvPr/>
            </p:nvSpPr>
            <p:spPr>
              <a:xfrm>
                <a:off x="509591" y="5622420"/>
                <a:ext cx="7692747" cy="381515"/>
              </a:xfrm>
              <a:prstGeom prst="rect">
                <a:avLst/>
              </a:prstGeom>
              <a:noFill/>
            </p:spPr>
            <p:txBody>
              <a:bodyPr wrap="none" rtlCol="0">
                <a:spAutoFit/>
              </a:bodyPr>
              <a:lstStyle/>
              <a:p>
                <a14:m>
                  <m:oMath xmlns:m="http://schemas.openxmlformats.org/officeDocument/2006/math">
                    <m:sSub>
                      <m:sSubPr>
                        <m:ctrlPr>
                          <a:rPr lang="en-US" i="1" smtClean="0">
                            <a:latin typeface="Cambria Math"/>
                          </a:rPr>
                        </m:ctrlPr>
                      </m:sSubPr>
                      <m:e>
                        <m:r>
                          <a:rPr lang="en-US" b="0" i="1" smtClean="0">
                            <a:latin typeface="Cambria Math"/>
                          </a:rPr>
                          <m:t>𝐸𝑈</m:t>
                        </m:r>
                      </m:e>
                      <m:sub>
                        <m:r>
                          <a:rPr lang="en-US" b="0" i="1" smtClean="0">
                            <a:latin typeface="Cambria Math"/>
                          </a:rPr>
                          <m:t>𝑡𝑎𝑘𝑒</m:t>
                        </m:r>
                      </m:sub>
                    </m:sSub>
                    <m:r>
                      <a:rPr lang="en-US" b="0" i="1" smtClean="0">
                        <a:latin typeface="Cambria Math"/>
                      </a:rPr>
                      <m:t>=  </m:t>
                    </m:r>
                    <m:sSub>
                      <m:sSubPr>
                        <m:ctrlPr>
                          <a:rPr lang="en-US" b="0" i="1" smtClean="0">
                            <a:latin typeface="Cambria Math"/>
                          </a:rPr>
                        </m:ctrlPr>
                      </m:sSubPr>
                      <m:e>
                        <m:r>
                          <a:rPr lang="en-US" b="0" i="1" smtClean="0">
                            <a:latin typeface="Cambria Math"/>
                          </a:rPr>
                          <m:t>𝑃</m:t>
                        </m:r>
                      </m:e>
                      <m:sub>
                        <m:r>
                          <a:rPr lang="en-US" b="0" i="1" smtClean="0">
                            <a:latin typeface="Cambria Math"/>
                          </a:rPr>
                          <m:t>𝑟𝑎𝑖𝑛</m:t>
                        </m:r>
                      </m:sub>
                    </m:sSub>
                    <m:r>
                      <a:rPr lang="en-US" b="0" i="1" smtClean="0">
                        <a:latin typeface="Cambria Math"/>
                      </a:rPr>
                      <m:t>∗</m:t>
                    </m:r>
                    <m:sSub>
                      <m:sSubPr>
                        <m:ctrlPr>
                          <a:rPr lang="en-US" b="0" i="1" smtClean="0">
                            <a:latin typeface="Cambria Math"/>
                          </a:rPr>
                        </m:ctrlPr>
                      </m:sSubPr>
                      <m:e>
                        <m:r>
                          <a:rPr lang="en-US" b="0" i="1" smtClean="0">
                            <a:latin typeface="Cambria Math"/>
                          </a:rPr>
                          <m:t>𝑈</m:t>
                        </m:r>
                      </m:e>
                      <m:sub>
                        <m:r>
                          <a:rPr lang="en-US" b="0" i="1" smtClean="0">
                            <a:latin typeface="Cambria Math"/>
                          </a:rPr>
                          <m:t>𝑡𝑎𝑘𝑒</m:t>
                        </m:r>
                        <m:r>
                          <a:rPr lang="en-US" b="0" i="1" smtClean="0">
                            <a:latin typeface="Cambria Math"/>
                          </a:rPr>
                          <m:t>, </m:t>
                        </m:r>
                        <m:r>
                          <a:rPr lang="en-US" b="0" i="1" smtClean="0">
                            <a:latin typeface="Cambria Math"/>
                          </a:rPr>
                          <m:t>𝑟𝑎𝑖𝑛</m:t>
                        </m:r>
                      </m:sub>
                    </m:sSub>
                    <m:r>
                      <a:rPr lang="en-US" b="0" i="1" smtClean="0">
                        <a:latin typeface="Cambria Math"/>
                      </a:rPr>
                      <m:t>+</m:t>
                    </m:r>
                    <m:sSub>
                      <m:sSubPr>
                        <m:ctrlPr>
                          <a:rPr lang="en-US" i="1">
                            <a:latin typeface="Cambria Math"/>
                          </a:rPr>
                        </m:ctrlPr>
                      </m:sSubPr>
                      <m:e>
                        <m:r>
                          <a:rPr lang="en-US" i="1">
                            <a:latin typeface="Cambria Math"/>
                          </a:rPr>
                          <m:t>𝑃</m:t>
                        </m:r>
                      </m:e>
                      <m:sub>
                        <m:r>
                          <a:rPr lang="en-US" b="0" i="1" smtClean="0">
                            <a:latin typeface="Cambria Math"/>
                          </a:rPr>
                          <m:t>𝑛𝑜</m:t>
                        </m:r>
                        <m:r>
                          <a:rPr lang="en-US" b="0" i="1" smtClean="0">
                            <a:latin typeface="Cambria Math"/>
                          </a:rPr>
                          <m:t> </m:t>
                        </m:r>
                        <m:r>
                          <a:rPr lang="en-US" i="1">
                            <a:latin typeface="Cambria Math"/>
                          </a:rPr>
                          <m:t>𝑟𝑎𝑖𝑛</m:t>
                        </m:r>
                      </m:sub>
                    </m:sSub>
                    <m:r>
                      <a:rPr lang="en-US" i="1">
                        <a:latin typeface="Cambria Math"/>
                      </a:rPr>
                      <m:t>∗</m:t>
                    </m:r>
                    <m:sSub>
                      <m:sSubPr>
                        <m:ctrlPr>
                          <a:rPr lang="en-US" i="1">
                            <a:latin typeface="Cambria Math"/>
                          </a:rPr>
                        </m:ctrlPr>
                      </m:sSubPr>
                      <m:e>
                        <m:r>
                          <a:rPr lang="en-US" i="1">
                            <a:latin typeface="Cambria Math"/>
                          </a:rPr>
                          <m:t>𝑈</m:t>
                        </m:r>
                      </m:e>
                      <m:sub>
                        <m:r>
                          <a:rPr lang="en-US" i="1">
                            <a:latin typeface="Cambria Math"/>
                          </a:rPr>
                          <m:t>𝑡𝑎𝑘𝑒</m:t>
                        </m:r>
                        <m:r>
                          <a:rPr lang="en-US" i="1">
                            <a:latin typeface="Cambria Math"/>
                          </a:rPr>
                          <m:t>, </m:t>
                        </m:r>
                        <m:r>
                          <a:rPr lang="en-US" b="0" i="1" smtClean="0">
                            <a:latin typeface="Cambria Math"/>
                          </a:rPr>
                          <m:t>𝑛𝑜</m:t>
                        </m:r>
                        <m:r>
                          <a:rPr lang="en-US" b="0" i="1" smtClean="0">
                            <a:latin typeface="Cambria Math"/>
                          </a:rPr>
                          <m:t> </m:t>
                        </m:r>
                        <m:r>
                          <a:rPr lang="en-US" i="1">
                            <a:latin typeface="Cambria Math"/>
                          </a:rPr>
                          <m:t>𝑟𝑎𝑖𝑛</m:t>
                        </m:r>
                      </m:sub>
                    </m:sSub>
                    <m:r>
                      <a:rPr lang="en-US" b="0" i="1" smtClean="0">
                        <a:latin typeface="Cambria Math"/>
                      </a:rPr>
                      <m:t>=0.6∗5+0.4∗5=5</m:t>
                    </m:r>
                  </m:oMath>
                </a14:m>
                <a:r>
                  <a:rPr lang="en-US" dirty="0" smtClean="0"/>
                  <a:t> </a:t>
                </a:r>
                <a:endParaRPr lang="en-US" dirty="0"/>
              </a:p>
            </p:txBody>
          </p:sp>
        </mc:Choice>
        <mc:Fallback xmlns="">
          <p:sp>
            <p:nvSpPr>
              <p:cNvPr id="6" name="TextovéPole 5"/>
              <p:cNvSpPr txBox="1">
                <a:spLocks noRot="1" noChangeAspect="1" noMove="1" noResize="1" noEditPoints="1" noAdjustHandles="1" noChangeArrowheads="1" noChangeShapeType="1" noTextEdit="1"/>
              </p:cNvSpPr>
              <p:nvPr/>
            </p:nvSpPr>
            <p:spPr>
              <a:xfrm>
                <a:off x="509591" y="5622420"/>
                <a:ext cx="7692747" cy="38151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ovéPole 7"/>
              <p:cNvSpPr txBox="1"/>
              <p:nvPr/>
            </p:nvSpPr>
            <p:spPr>
              <a:xfrm>
                <a:off x="519491" y="5893570"/>
                <a:ext cx="8027775" cy="381515"/>
              </a:xfrm>
              <a:prstGeom prst="rect">
                <a:avLst/>
              </a:prstGeom>
              <a:noFill/>
            </p:spPr>
            <p:txBody>
              <a:bodyPr wrap="none" rtlCol="0">
                <a:spAutoFit/>
              </a:bodyPr>
              <a:lstStyle/>
              <a:p>
                <a14:m>
                  <m:oMath xmlns:m="http://schemas.openxmlformats.org/officeDocument/2006/math">
                    <m:sSub>
                      <m:sSubPr>
                        <m:ctrlPr>
                          <a:rPr lang="en-US" i="1" smtClean="0">
                            <a:latin typeface="Cambria Math"/>
                          </a:rPr>
                        </m:ctrlPr>
                      </m:sSubPr>
                      <m:e>
                        <m:r>
                          <a:rPr lang="en-US" b="0" i="1" smtClean="0">
                            <a:latin typeface="Cambria Math"/>
                          </a:rPr>
                          <m:t>𝐸𝑈</m:t>
                        </m:r>
                      </m:e>
                      <m:sub>
                        <m:r>
                          <a:rPr lang="en-US" b="0" i="1" smtClean="0">
                            <a:latin typeface="Cambria Math"/>
                          </a:rPr>
                          <m:t>𝑙𝑒𝑎𝑣𝑒</m:t>
                        </m:r>
                      </m:sub>
                    </m:sSub>
                    <m:r>
                      <a:rPr lang="en-US" b="0" i="1" smtClean="0">
                        <a:latin typeface="Cambria Math"/>
                      </a:rPr>
                      <m:t>=  </m:t>
                    </m:r>
                    <m:sSub>
                      <m:sSubPr>
                        <m:ctrlPr>
                          <a:rPr lang="en-US" b="0" i="1" smtClean="0">
                            <a:latin typeface="Cambria Math"/>
                          </a:rPr>
                        </m:ctrlPr>
                      </m:sSubPr>
                      <m:e>
                        <m:r>
                          <a:rPr lang="en-US" b="0" i="1" smtClean="0">
                            <a:latin typeface="Cambria Math"/>
                          </a:rPr>
                          <m:t>𝑃</m:t>
                        </m:r>
                      </m:e>
                      <m:sub>
                        <m:r>
                          <a:rPr lang="en-US" b="0" i="1" smtClean="0">
                            <a:latin typeface="Cambria Math"/>
                          </a:rPr>
                          <m:t>𝑟𝑎𝑖𝑛</m:t>
                        </m:r>
                      </m:sub>
                    </m:sSub>
                    <m:r>
                      <a:rPr lang="en-US" b="0" i="1" smtClean="0">
                        <a:latin typeface="Cambria Math"/>
                      </a:rPr>
                      <m:t>∗</m:t>
                    </m:r>
                    <m:sSub>
                      <m:sSubPr>
                        <m:ctrlPr>
                          <a:rPr lang="en-US" b="0" i="1" smtClean="0">
                            <a:latin typeface="Cambria Math"/>
                          </a:rPr>
                        </m:ctrlPr>
                      </m:sSubPr>
                      <m:e>
                        <m:r>
                          <a:rPr lang="en-US" b="0" i="1" smtClean="0">
                            <a:latin typeface="Cambria Math"/>
                          </a:rPr>
                          <m:t>𝑈</m:t>
                        </m:r>
                      </m:e>
                      <m:sub>
                        <m:r>
                          <a:rPr lang="en-US" b="0" i="1" smtClean="0">
                            <a:latin typeface="Cambria Math"/>
                          </a:rPr>
                          <m:t>𝑙𝑒𝑎𝑣𝑒</m:t>
                        </m:r>
                        <m:r>
                          <a:rPr lang="en-US" b="0" i="1" smtClean="0">
                            <a:latin typeface="Cambria Math"/>
                          </a:rPr>
                          <m:t>, </m:t>
                        </m:r>
                        <m:r>
                          <a:rPr lang="en-US" b="0" i="1" smtClean="0">
                            <a:latin typeface="Cambria Math"/>
                          </a:rPr>
                          <m:t>𝑟𝑎𝑖𝑛</m:t>
                        </m:r>
                      </m:sub>
                    </m:sSub>
                    <m:r>
                      <a:rPr lang="en-US" b="0" i="1" smtClean="0">
                        <a:latin typeface="Cambria Math"/>
                      </a:rPr>
                      <m:t>+</m:t>
                    </m:r>
                    <m:sSub>
                      <m:sSubPr>
                        <m:ctrlPr>
                          <a:rPr lang="en-US" i="1">
                            <a:latin typeface="Cambria Math"/>
                          </a:rPr>
                        </m:ctrlPr>
                      </m:sSubPr>
                      <m:e>
                        <m:r>
                          <a:rPr lang="en-US" i="1">
                            <a:latin typeface="Cambria Math"/>
                          </a:rPr>
                          <m:t>𝑃</m:t>
                        </m:r>
                      </m:e>
                      <m:sub>
                        <m:r>
                          <a:rPr lang="en-US" b="0" i="1" smtClean="0">
                            <a:latin typeface="Cambria Math"/>
                          </a:rPr>
                          <m:t>𝑛𝑜</m:t>
                        </m:r>
                        <m:r>
                          <a:rPr lang="en-US" b="0" i="1" smtClean="0">
                            <a:latin typeface="Cambria Math"/>
                          </a:rPr>
                          <m:t> </m:t>
                        </m:r>
                        <m:r>
                          <a:rPr lang="en-US" i="1">
                            <a:latin typeface="Cambria Math"/>
                          </a:rPr>
                          <m:t>𝑟𝑎𝑖𝑛</m:t>
                        </m:r>
                      </m:sub>
                    </m:sSub>
                    <m:r>
                      <a:rPr lang="en-US" i="1">
                        <a:latin typeface="Cambria Math"/>
                      </a:rPr>
                      <m:t>∗</m:t>
                    </m:r>
                    <m:sSub>
                      <m:sSubPr>
                        <m:ctrlPr>
                          <a:rPr lang="en-US" i="1">
                            <a:latin typeface="Cambria Math"/>
                          </a:rPr>
                        </m:ctrlPr>
                      </m:sSubPr>
                      <m:e>
                        <m:r>
                          <a:rPr lang="en-US" i="1">
                            <a:latin typeface="Cambria Math"/>
                          </a:rPr>
                          <m:t>𝑈</m:t>
                        </m:r>
                      </m:e>
                      <m:sub>
                        <m:r>
                          <a:rPr lang="en-US" i="1">
                            <a:latin typeface="Cambria Math"/>
                          </a:rPr>
                          <m:t>𝑙𝑒𝑎𝑣𝑒</m:t>
                        </m:r>
                        <m:r>
                          <a:rPr lang="en-US" i="1">
                            <a:latin typeface="Cambria Math"/>
                          </a:rPr>
                          <m:t>, </m:t>
                        </m:r>
                        <m:r>
                          <a:rPr lang="en-US" b="0" i="1" smtClean="0">
                            <a:latin typeface="Cambria Math"/>
                          </a:rPr>
                          <m:t>𝑛𝑜</m:t>
                        </m:r>
                        <m:r>
                          <a:rPr lang="en-US" b="0" i="1" smtClean="0">
                            <a:latin typeface="Cambria Math"/>
                          </a:rPr>
                          <m:t> </m:t>
                        </m:r>
                        <m:r>
                          <a:rPr lang="en-US" i="1">
                            <a:latin typeface="Cambria Math"/>
                          </a:rPr>
                          <m:t>𝑟𝑎𝑖𝑛</m:t>
                        </m:r>
                      </m:sub>
                    </m:sSub>
                    <m:r>
                      <a:rPr lang="en-US" b="0" i="1" smtClean="0">
                        <a:latin typeface="Cambria Math"/>
                      </a:rPr>
                      <m:t>=0.6∗0+0.4∗10=4</m:t>
                    </m:r>
                  </m:oMath>
                </a14:m>
                <a:r>
                  <a:rPr lang="en-US" dirty="0" smtClean="0"/>
                  <a:t> </a:t>
                </a:r>
                <a:endParaRPr lang="en-US" dirty="0"/>
              </a:p>
            </p:txBody>
          </p:sp>
        </mc:Choice>
        <mc:Fallback xmlns="">
          <p:sp>
            <p:nvSpPr>
              <p:cNvPr id="8" name="TextovéPole 7"/>
              <p:cNvSpPr txBox="1">
                <a:spLocks noRot="1" noChangeAspect="1" noMove="1" noResize="1" noEditPoints="1" noAdjustHandles="1" noChangeArrowheads="1" noChangeShapeType="1" noTextEdit="1"/>
              </p:cNvSpPr>
              <p:nvPr/>
            </p:nvSpPr>
            <p:spPr>
              <a:xfrm>
                <a:off x="519491" y="5893570"/>
                <a:ext cx="8027775" cy="381515"/>
              </a:xfrm>
              <a:prstGeom prst="rect">
                <a:avLst/>
              </a:prstGeom>
              <a:blipFill rotWithShape="1">
                <a:blip r:embed="rId4"/>
                <a:stretch>
                  <a:fillRect/>
                </a:stretch>
              </a:blipFill>
            </p:spPr>
            <p:txBody>
              <a:bodyPr/>
              <a:lstStyle/>
              <a:p>
                <a:r>
                  <a:rPr lang="en-US">
                    <a:noFill/>
                  </a:rPr>
                  <a:t> </a:t>
                </a:r>
              </a:p>
            </p:txBody>
          </p:sp>
        </mc:Fallback>
      </mc:AlternateContent>
      <p:sp>
        <p:nvSpPr>
          <p:cNvPr id="7" name="Zástupný symbol pro text 6"/>
          <p:cNvSpPr>
            <a:spLocks noGrp="1"/>
          </p:cNvSpPr>
          <p:nvPr>
            <p:ph type="body" idx="4294967295"/>
          </p:nvPr>
        </p:nvSpPr>
        <p:spPr/>
        <p:txBody>
          <a:bodyPr/>
          <a:lstStyle/>
          <a:p>
            <a:endParaRPr lang="en-US" dirty="0"/>
          </a:p>
        </p:txBody>
      </p:sp>
    </p:spTree>
    <p:extLst>
      <p:ext uri="{BB962C8B-B14F-4D97-AF65-F5344CB8AC3E}">
        <p14:creationId xmlns:p14="http://schemas.microsoft.com/office/powerpoint/2010/main" val="777964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EUT – </a:t>
            </a:r>
            <a:r>
              <a:rPr lang="en-US" dirty="0" err="1" smtClean="0"/>
              <a:t>Newcom‘s</a:t>
            </a:r>
            <a:r>
              <a:rPr lang="en-US" dirty="0" smtClean="0"/>
              <a:t> Paradox</a:t>
            </a:r>
            <a:endParaRPr lang="en-US" dirty="0"/>
          </a:p>
        </p:txBody>
      </p:sp>
      <p:sp>
        <p:nvSpPr>
          <p:cNvPr id="3" name="Zástupný symbol pro obsah 2"/>
          <p:cNvSpPr>
            <a:spLocks noGrp="1"/>
          </p:cNvSpPr>
          <p:nvPr>
            <p:ph idx="1"/>
          </p:nvPr>
        </p:nvSpPr>
        <p:spPr/>
        <p:txBody>
          <a:bodyPr/>
          <a:lstStyle/>
          <a:p>
            <a:r>
              <a:rPr lang="en-US" sz="2000" dirty="0"/>
              <a:t>Two boxes, A and B, stand before you. You know that A contains $1,000 for sure, while B contains either $1,000,000 or nothing, though you don’t know which</a:t>
            </a:r>
            <a:r>
              <a:rPr lang="en-US" sz="2000" dirty="0" smtClean="0"/>
              <a:t>.</a:t>
            </a:r>
          </a:p>
          <a:p>
            <a:r>
              <a:rPr lang="en-US" sz="2000" dirty="0"/>
              <a:t>You have a choice between taking </a:t>
            </a:r>
            <a:r>
              <a:rPr lang="en-US" sz="2000" i="1" dirty="0"/>
              <a:t>both boxes</a:t>
            </a:r>
            <a:r>
              <a:rPr lang="en-US" sz="2000" dirty="0"/>
              <a:t> or </a:t>
            </a:r>
            <a:r>
              <a:rPr lang="en-US" sz="2000" i="1" dirty="0"/>
              <a:t>just box B</a:t>
            </a:r>
            <a:r>
              <a:rPr lang="en-US" sz="2000" dirty="0"/>
              <a:t>, where you may keep whatever you find in the box or boxes that you take.</a:t>
            </a:r>
            <a:endParaRPr lang="cs-CZ" sz="2000" dirty="0" smtClean="0"/>
          </a:p>
          <a:p>
            <a:r>
              <a:rPr lang="en-US" sz="2000" dirty="0" smtClean="0"/>
              <a:t>Content </a:t>
            </a:r>
            <a:r>
              <a:rPr lang="en-US" sz="2000" dirty="0"/>
              <a:t>of box B </a:t>
            </a:r>
            <a:r>
              <a:rPr lang="en-US" sz="2000" dirty="0" smtClean="0"/>
              <a:t>depends </a:t>
            </a:r>
            <a:r>
              <a:rPr lang="en-US" sz="2000" dirty="0"/>
              <a:t>on what a certain man predicted (beforehand) you would do. </a:t>
            </a:r>
            <a:r>
              <a:rPr lang="en-US" sz="2000" dirty="0" smtClean="0"/>
              <a:t>If </a:t>
            </a:r>
            <a:r>
              <a:rPr lang="en-US" sz="2000" dirty="0"/>
              <a:t>he predicted that you would take just box B, he has left the million dollars in it, but if he predicted that you would take both boxes (or do anything else), he has left box B empty</a:t>
            </a:r>
            <a:r>
              <a:rPr lang="en-US" sz="2000" dirty="0" smtClean="0"/>
              <a:t>. He is very good in predictions and is almost never wrong.</a:t>
            </a:r>
            <a:endParaRPr lang="en-US" sz="2000" dirty="0"/>
          </a:p>
          <a:p>
            <a:endParaRPr lang="en-US" sz="2000" dirty="0" smtClean="0"/>
          </a:p>
          <a:p>
            <a:r>
              <a:rPr lang="en-US" sz="2000" dirty="0" smtClean="0"/>
              <a:t>What should you do?</a:t>
            </a:r>
            <a:endParaRPr lang="en-US" sz="2000"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14</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414670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EUT – </a:t>
            </a:r>
            <a:r>
              <a:rPr lang="en-US" dirty="0" err="1" smtClean="0"/>
              <a:t>Newcom‘s</a:t>
            </a:r>
            <a:r>
              <a:rPr lang="en-US" dirty="0" smtClean="0"/>
              <a:t> Paradox</a:t>
            </a:r>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15</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473668470"/>
              </p:ext>
            </p:extLst>
          </p:nvPr>
        </p:nvGraphicFramePr>
        <p:xfrm>
          <a:off x="509588" y="2017713"/>
          <a:ext cx="8081964" cy="3516188"/>
        </p:xfrm>
        <a:graphic>
          <a:graphicData uri="http://schemas.openxmlformats.org/drawingml/2006/table">
            <a:tbl>
              <a:tblPr firstRow="1" bandRow="1">
                <a:tableStyleId>{F5AB1C69-6EDB-4FF4-983F-18BD219EF322}</a:tableStyleId>
              </a:tblPr>
              <a:tblGrid>
                <a:gridCol w="2020491"/>
                <a:gridCol w="2020491"/>
                <a:gridCol w="2020491"/>
                <a:gridCol w="2020491"/>
              </a:tblGrid>
              <a:tr h="879047">
                <a:tc rowSpan="2" gridSpan="2">
                  <a:txBody>
                    <a:bodyPr/>
                    <a:lstStyle/>
                    <a:p>
                      <a:pPr algn="l"/>
                      <a:endParaRPr lang="en-US" b="0" i="1" noProof="0" dirty="0" smtClean="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dirty="0" smtClean="0"/>
                        <a:t>states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gridSpan="2" vMerge="1">
                  <a:txBody>
                    <a:bodyPr/>
                    <a:lstStyle/>
                    <a:p>
                      <a:pPr algn="ctr"/>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kern="1200" noProof="0" dirty="0" smtClean="0">
                          <a:solidFill>
                            <a:schemeClr val="dk1"/>
                          </a:solidFill>
                          <a:latin typeface="+mn-lt"/>
                          <a:ea typeface="+mn-ea"/>
                          <a:cs typeface="+mn-cs"/>
                        </a:rPr>
                        <a:t>$1,000,000 </a:t>
                      </a:r>
                    </a:p>
                    <a:p>
                      <a:pPr algn="ctr"/>
                      <a:r>
                        <a:rPr lang="en-US" b="0" i="1" noProof="0" dirty="0" smtClean="0">
                          <a:solidFill>
                            <a:schemeClr val="tx1"/>
                          </a:solidFill>
                        </a:rPr>
                        <a:t>(predicted</a:t>
                      </a:r>
                      <a:r>
                        <a:rPr lang="en-US" b="0" i="1" baseline="0" noProof="0" dirty="0" smtClean="0">
                          <a:solidFill>
                            <a:schemeClr val="tx1"/>
                          </a:solidFill>
                        </a:rPr>
                        <a:t> B)</a:t>
                      </a:r>
                      <a:endParaRPr lang="en-US" sz="1800" kern="1200" noProof="0" dirty="0" smtClean="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nothing</a:t>
                      </a:r>
                    </a:p>
                    <a:p>
                      <a:pPr algn="ctr"/>
                      <a:r>
                        <a:rPr lang="en-US" b="0" i="1" noProof="0" dirty="0" smtClean="0">
                          <a:solidFill>
                            <a:schemeClr val="tx1"/>
                          </a:solidFill>
                        </a:rPr>
                        <a:t>(predicted</a:t>
                      </a:r>
                      <a:r>
                        <a:rPr lang="en-US" b="0" i="1" baseline="0" noProof="0" dirty="0" smtClean="0">
                          <a:solidFill>
                            <a:schemeClr val="tx1"/>
                          </a:solidFill>
                        </a:rPr>
                        <a:t> A+B)</a:t>
                      </a:r>
                      <a:endParaRPr lang="en-US" b="0" i="1" noProof="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rowSpan="2">
                  <a:txBody>
                    <a:bodyPr/>
                    <a:lstStyle/>
                    <a:p>
                      <a:pPr algn="ctr"/>
                      <a:r>
                        <a:rPr lang="en-US" dirty="0" smtClean="0"/>
                        <a:t>Acts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lumOff val="75000"/>
                      </a:schemeClr>
                    </a:solidFill>
                  </a:tcPr>
                </a:tc>
                <a:tc>
                  <a:txBody>
                    <a:bodyPr/>
                    <a:lstStyle/>
                    <a:p>
                      <a:pPr algn="ctr"/>
                      <a:r>
                        <a:rPr lang="en-US" dirty="0" smtClean="0"/>
                        <a:t>box B</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$1,000,000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noProof="0" dirty="0" smtClean="0">
                          <a:solidFill>
                            <a:schemeClr val="dk1"/>
                          </a:solidFill>
                          <a:latin typeface="+mn-lt"/>
                          <a:ea typeface="+mn-ea"/>
                          <a:cs typeface="+mn-cs"/>
                        </a:rPr>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9047">
                <a:tc v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A+B</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noProof="0" dirty="0" smtClean="0">
                          <a:solidFill>
                            <a:schemeClr val="dk1"/>
                          </a:solidFill>
                          <a:latin typeface="+mn-lt"/>
                          <a:ea typeface="+mn-ea"/>
                          <a:cs typeface="+mn-cs"/>
                        </a:rPr>
                        <a:t>$1,001,000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noProof="0" dirty="0" smtClean="0">
                          <a:solidFill>
                            <a:schemeClr val="dk1"/>
                          </a:solidFill>
                          <a:latin typeface="+mn-lt"/>
                          <a:ea typeface="+mn-ea"/>
                          <a:cs typeface="+mn-cs"/>
                        </a:rPr>
                        <a:t>$1,000</a:t>
                      </a:r>
                      <a:endParaRPr lang="en-US"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54950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Lottery</a:t>
            </a:r>
            <a:endParaRPr lang="en-US" dirty="0"/>
          </a:p>
        </p:txBody>
      </p:sp>
      <p:sp>
        <p:nvSpPr>
          <p:cNvPr id="3" name="Zástupný symbol pro obsah 2"/>
          <p:cNvSpPr>
            <a:spLocks noGrp="1"/>
          </p:cNvSpPr>
          <p:nvPr>
            <p:ph idx="1"/>
          </p:nvPr>
        </p:nvSpPr>
        <p:spPr/>
        <p:txBody>
          <a:bodyPr/>
          <a:lstStyle/>
          <a:p>
            <a:r>
              <a:rPr lang="en-US" sz="2000" dirty="0" smtClean="0"/>
              <a:t>In the EUT it is a discrete distribution </a:t>
            </a:r>
            <a:r>
              <a:rPr lang="en-US" sz="2000" dirty="0"/>
              <a:t>of probability over a known, finite set of outcomes.</a:t>
            </a:r>
            <a:endParaRPr lang="en-US" sz="2000" dirty="0" smtClean="0"/>
          </a:p>
          <a:p>
            <a:r>
              <a:rPr lang="en-US" sz="2000" dirty="0" smtClean="0"/>
              <a:t>In theory individuals rank lotteries according to their rational preferences and follow the preference axioms.</a:t>
            </a:r>
            <a:endParaRPr lang="cs-CZ" sz="2000" dirty="0" smtClean="0"/>
          </a:p>
          <a:p>
            <a:endParaRPr lang="en-US" sz="2000" dirty="0" smtClean="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16</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
        <p:nvSpPr>
          <p:cNvPr id="6" name="TextovéPole 5"/>
          <p:cNvSpPr txBox="1"/>
          <p:nvPr/>
        </p:nvSpPr>
        <p:spPr>
          <a:xfrm>
            <a:off x="1402279" y="3775702"/>
            <a:ext cx="7600950" cy="28931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just">
              <a:lnSpc>
                <a:spcPct val="100000"/>
              </a:lnSpc>
              <a:spcBef>
                <a:spcPts val="600"/>
              </a:spcBef>
              <a:spcAft>
                <a:spcPts val="600"/>
              </a:spcAft>
            </a:pPr>
            <a:r>
              <a:rPr lang="en-US" sz="1200" b="1" dirty="0" smtClean="0"/>
              <a:t>Microeconomics</a:t>
            </a:r>
            <a:r>
              <a:rPr lang="cs-CZ" sz="1200" b="1" dirty="0" smtClean="0"/>
              <a:t> – </a:t>
            </a:r>
            <a:r>
              <a:rPr lang="cs-CZ" sz="1200" b="1" dirty="0" err="1" smtClean="0"/>
              <a:t>the</a:t>
            </a:r>
            <a:r>
              <a:rPr lang="cs-CZ" sz="1200" b="1" dirty="0" smtClean="0"/>
              <a:t> Preference </a:t>
            </a:r>
            <a:r>
              <a:rPr lang="cs-CZ" sz="1200" b="1" dirty="0" err="1" smtClean="0"/>
              <a:t>Axioms</a:t>
            </a:r>
            <a:endParaRPr lang="cs-CZ" sz="1200" b="1" dirty="0" smtClean="0"/>
          </a:p>
          <a:p>
            <a:pPr marL="342900" indent="-342900" algn="just">
              <a:lnSpc>
                <a:spcPct val="100000"/>
              </a:lnSpc>
              <a:spcBef>
                <a:spcPts val="600"/>
              </a:spcBef>
              <a:spcAft>
                <a:spcPts val="600"/>
              </a:spcAft>
              <a:buFont typeface="+mj-lt"/>
              <a:buAutoNum type="arabicPeriod"/>
            </a:pPr>
            <a:r>
              <a:rPr lang="en-US" sz="1200" dirty="0" smtClean="0"/>
              <a:t>Completeness</a:t>
            </a:r>
            <a:r>
              <a:rPr lang="en-US" sz="1200" dirty="0"/>
              <a:t>: </a:t>
            </a:r>
            <a:r>
              <a:rPr lang="en-US" sz="1200" dirty="0" smtClean="0"/>
              <a:t>people </a:t>
            </a:r>
            <a:r>
              <a:rPr lang="en-US" sz="1200" dirty="0"/>
              <a:t>have preferences over all lotteries, and can rank them </a:t>
            </a:r>
            <a:r>
              <a:rPr lang="en-US" sz="1200" dirty="0" smtClean="0"/>
              <a:t>all</a:t>
            </a:r>
            <a:endParaRPr lang="en-US" sz="1200" dirty="0"/>
          </a:p>
          <a:p>
            <a:pPr marL="342900" indent="-342900" algn="just">
              <a:lnSpc>
                <a:spcPct val="100000"/>
              </a:lnSpc>
              <a:spcBef>
                <a:spcPts val="600"/>
              </a:spcBef>
              <a:spcAft>
                <a:spcPts val="600"/>
              </a:spcAft>
              <a:buFont typeface="+mj-lt"/>
              <a:buAutoNum type="arabicPeriod"/>
            </a:pPr>
            <a:r>
              <a:rPr lang="en-US" sz="1200" dirty="0" smtClean="0"/>
              <a:t>Transitivity: </a:t>
            </a:r>
            <a:r>
              <a:rPr lang="en-US" sz="1200" dirty="0"/>
              <a:t>if g is preferred (or indifferent) to g', and g' is preferred (or indifferent) to g", then g is preferred (or indifferent) to g</a:t>
            </a:r>
            <a:r>
              <a:rPr lang="en-US" sz="1200" dirty="0" smtClean="0"/>
              <a:t>"</a:t>
            </a:r>
            <a:endParaRPr lang="en-US" sz="1200" dirty="0"/>
          </a:p>
          <a:p>
            <a:pPr marL="342900" indent="-342900" algn="just">
              <a:lnSpc>
                <a:spcPct val="100000"/>
              </a:lnSpc>
              <a:spcBef>
                <a:spcPts val="600"/>
              </a:spcBef>
              <a:spcAft>
                <a:spcPts val="600"/>
              </a:spcAft>
              <a:buFont typeface="+mj-lt"/>
              <a:buAutoNum type="arabicPeriod"/>
            </a:pPr>
            <a:r>
              <a:rPr lang="en-US" sz="1200" dirty="0" smtClean="0"/>
              <a:t>Continuity</a:t>
            </a:r>
            <a:r>
              <a:rPr lang="en-US" sz="1200" dirty="0"/>
              <a:t>: </a:t>
            </a:r>
            <a:r>
              <a:rPr lang="en-US" sz="1200" dirty="0" smtClean="0"/>
              <a:t>any </a:t>
            </a:r>
            <a:r>
              <a:rPr lang="en-US" sz="1200" dirty="0"/>
              <a:t>gamble in G, there exists some probability such that the decision-maker is indifferent between the "best" and the "worst" </a:t>
            </a:r>
            <a:r>
              <a:rPr lang="en-US" sz="1200" dirty="0" smtClean="0"/>
              <a:t>outcome </a:t>
            </a:r>
            <a:endParaRPr lang="cs-CZ" sz="1200" dirty="0" smtClean="0"/>
          </a:p>
          <a:p>
            <a:pPr marL="342900" indent="-342900" algn="just">
              <a:lnSpc>
                <a:spcPct val="100000"/>
              </a:lnSpc>
              <a:spcBef>
                <a:spcPts val="600"/>
              </a:spcBef>
              <a:spcAft>
                <a:spcPts val="600"/>
              </a:spcAft>
              <a:buFont typeface="+mj-lt"/>
              <a:buAutoNum type="arabicPeriod"/>
            </a:pPr>
            <a:r>
              <a:rPr lang="en-US" sz="1200" dirty="0" smtClean="0"/>
              <a:t>Monotonicity</a:t>
            </a:r>
            <a:r>
              <a:rPr lang="en-US" sz="1200" dirty="0"/>
              <a:t>: </a:t>
            </a:r>
            <a:r>
              <a:rPr lang="en-US" sz="1200" dirty="0" smtClean="0"/>
              <a:t>a </a:t>
            </a:r>
            <a:r>
              <a:rPr lang="en-US" sz="1200" dirty="0"/>
              <a:t>gamble which assigns a higher </a:t>
            </a:r>
            <a:r>
              <a:rPr lang="en-US" sz="1200" dirty="0" smtClean="0"/>
              <a:t>probability </a:t>
            </a:r>
            <a:r>
              <a:rPr lang="en-US" sz="1200" dirty="0"/>
              <a:t>to a preferred outcome will be preferred to one which assigns a lower probability to a preferred </a:t>
            </a:r>
            <a:r>
              <a:rPr lang="en-US" sz="1200" dirty="0" smtClean="0"/>
              <a:t>outcome</a:t>
            </a:r>
            <a:endParaRPr lang="en-US" sz="1200" dirty="0"/>
          </a:p>
          <a:p>
            <a:pPr marL="342900" indent="-342900" algn="just">
              <a:lnSpc>
                <a:spcPct val="100000"/>
              </a:lnSpc>
              <a:spcBef>
                <a:spcPts val="600"/>
              </a:spcBef>
              <a:spcAft>
                <a:spcPts val="600"/>
              </a:spcAft>
              <a:buFont typeface="+mj-lt"/>
              <a:buAutoNum type="arabicPeriod"/>
            </a:pPr>
            <a:r>
              <a:rPr lang="en-US" sz="1200" dirty="0"/>
              <a:t>Substitution: If a decision-maker is indifferent between two possible outcomes, then they will be indifferent between two lotteries which offer them with equal probabilities, if the lotteries are identical in every other way, i.e., the outcomes can be substituted. </a:t>
            </a:r>
            <a:endParaRPr lang="en-US" sz="1200" b="1" dirty="0" smtClean="0"/>
          </a:p>
        </p:txBody>
      </p:sp>
    </p:spTree>
    <p:extLst>
      <p:ext uri="{BB962C8B-B14F-4D97-AF65-F5344CB8AC3E}">
        <p14:creationId xmlns:p14="http://schemas.microsoft.com/office/powerpoint/2010/main" val="90952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rtl="0" eaLnBrk="1" fontAlgn="base" hangingPunct="1">
              <a:lnSpc>
                <a:spcPct val="100000"/>
              </a:lnSpc>
              <a:spcBef>
                <a:spcPts val="600"/>
              </a:spcBef>
              <a:spcAft>
                <a:spcPts val="600"/>
              </a:spcAft>
            </a:pPr>
            <a:r>
              <a:rPr lang="en-US" sz="2400" b="1" noProof="0" dirty="0" smtClean="0">
                <a:solidFill>
                  <a:srgbClr val="00287D"/>
                </a:solidFill>
                <a:effectLst/>
                <a:latin typeface="+mj-lt"/>
                <a:ea typeface="+mj-ea"/>
                <a:cs typeface="+mj-cs"/>
              </a:rPr>
              <a:t>Risk</a:t>
            </a:r>
            <a:endParaRPr lang="en-US" noProof="0" dirty="0"/>
          </a:p>
        </p:txBody>
      </p:sp>
      <p:sp>
        <p:nvSpPr>
          <p:cNvPr id="3" name="Zástupný symbol pro obsah 2"/>
          <p:cNvSpPr>
            <a:spLocks noGrp="1"/>
          </p:cNvSpPr>
          <p:nvPr>
            <p:ph idx="1"/>
          </p:nvPr>
        </p:nvSpPr>
        <p:spPr/>
        <p:txBody>
          <a:bodyPr>
            <a:normAutofit lnSpcReduction="10000"/>
          </a:bodyPr>
          <a:lstStyle/>
          <a:p>
            <a:r>
              <a:rPr lang="en-US" dirty="0" smtClean="0"/>
              <a:t>What is risk?</a:t>
            </a:r>
          </a:p>
          <a:p>
            <a:pPr marL="857241" lvl="1" indent="-457200">
              <a:buFont typeface="+mj-lt"/>
              <a:buAutoNum type="arabicPeriod"/>
            </a:pPr>
            <a:r>
              <a:rPr lang="en-US" dirty="0"/>
              <a:t>an </a:t>
            </a:r>
            <a:r>
              <a:rPr lang="en-US" i="1" dirty="0"/>
              <a:t>unwanted event</a:t>
            </a:r>
            <a:r>
              <a:rPr lang="en-US" dirty="0"/>
              <a:t> which may or may not occur</a:t>
            </a:r>
            <a:r>
              <a:rPr lang="en-US" dirty="0" smtClean="0"/>
              <a:t>.</a:t>
            </a:r>
          </a:p>
          <a:p>
            <a:pPr marL="857241" lvl="1" indent="-457200">
              <a:buFont typeface="+mj-lt"/>
              <a:buAutoNum type="arabicPeriod"/>
            </a:pPr>
            <a:r>
              <a:rPr lang="en-US" dirty="0"/>
              <a:t>the </a:t>
            </a:r>
            <a:r>
              <a:rPr lang="en-US" i="1" dirty="0"/>
              <a:t>cause</a:t>
            </a:r>
            <a:r>
              <a:rPr lang="en-US" dirty="0"/>
              <a:t> of an unwanted event which may or may not occur</a:t>
            </a:r>
            <a:r>
              <a:rPr lang="en-US" dirty="0" smtClean="0"/>
              <a:t>.</a:t>
            </a:r>
          </a:p>
          <a:p>
            <a:pPr marL="857241" lvl="1" indent="-457200">
              <a:buFont typeface="+mj-lt"/>
              <a:buAutoNum type="arabicPeriod"/>
            </a:pPr>
            <a:r>
              <a:rPr lang="en-US" dirty="0"/>
              <a:t>the </a:t>
            </a:r>
            <a:r>
              <a:rPr lang="en-US" i="1" dirty="0"/>
              <a:t>probability</a:t>
            </a:r>
            <a:r>
              <a:rPr lang="en-US" dirty="0"/>
              <a:t> of an unwanted event which may or may not occur</a:t>
            </a:r>
            <a:r>
              <a:rPr lang="en-US" dirty="0" smtClean="0"/>
              <a:t>.</a:t>
            </a:r>
          </a:p>
          <a:p>
            <a:pPr marL="857241" lvl="1" indent="-457200">
              <a:buFont typeface="+mj-lt"/>
              <a:buAutoNum type="arabicPeriod"/>
            </a:pPr>
            <a:r>
              <a:rPr lang="en-US" dirty="0"/>
              <a:t>the statistical </a:t>
            </a:r>
            <a:r>
              <a:rPr lang="en-US" i="1" dirty="0"/>
              <a:t>expectation value</a:t>
            </a:r>
            <a:r>
              <a:rPr lang="en-US" dirty="0"/>
              <a:t> of an unwanted event which may or may not occur.</a:t>
            </a:r>
            <a:endParaRPr lang="en-US" dirty="0" smtClean="0"/>
          </a:p>
          <a:p>
            <a:pPr marL="857241" lvl="1" indent="-457200">
              <a:buFont typeface="+mj-lt"/>
              <a:buAutoNum type="arabicPeriod"/>
            </a:pPr>
            <a:r>
              <a:rPr lang="en-US" b="1" dirty="0" smtClean="0"/>
              <a:t>the </a:t>
            </a:r>
            <a:r>
              <a:rPr lang="en-US" b="1" dirty="0"/>
              <a:t>fact that a decision is made under conditions of known probabilities (“decision under risk” as opposed to “decision under uncertainty</a:t>
            </a:r>
            <a:r>
              <a:rPr lang="en-US" b="1" dirty="0" smtClean="0"/>
              <a:t>”)</a:t>
            </a:r>
            <a:endParaRPr lang="en-US" b="1"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17</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39495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Decision Making Under Risk</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Any entrepreneur, investor, policy maker or you make decisions under risk.</a:t>
            </a:r>
          </a:p>
          <a:p>
            <a:r>
              <a:rPr lang="en-US" dirty="0" smtClean="0"/>
              <a:t>Modern economic theory provides several models of risk taking and measures risk.</a:t>
            </a:r>
          </a:p>
          <a:p>
            <a:pPr algn="just"/>
            <a:r>
              <a:rPr lang="en-US" dirty="0"/>
              <a:t>Michael Rothschild and Joseph Stiglitz:</a:t>
            </a:r>
            <a:r>
              <a:rPr lang="en-US" i="1" dirty="0"/>
              <a:t> </a:t>
            </a:r>
            <a:endParaRPr lang="en-US" i="1" dirty="0" smtClean="0"/>
          </a:p>
          <a:p>
            <a:pPr lvl="1" algn="just"/>
            <a:r>
              <a:rPr lang="en-US" i="1" dirty="0" smtClean="0"/>
              <a:t>if </a:t>
            </a:r>
            <a:r>
              <a:rPr lang="en-US" i="1" dirty="0"/>
              <a:t>we move probability mass from the </a:t>
            </a:r>
            <a:r>
              <a:rPr lang="en-US" i="1" dirty="0" smtClean="0"/>
              <a:t>center </a:t>
            </a:r>
            <a:r>
              <a:rPr lang="en-US" i="1" dirty="0"/>
              <a:t>to the tails of a probability distribution, while keeping its mean unchanged, then we increase the risk associated with the distribution. A measure based on this principle (mean preserving spread) can be constructed that has more attractive mathematical properties than those of the older standard deviation measure</a:t>
            </a:r>
            <a:r>
              <a:rPr lang="en-US" i="1" dirty="0" smtClean="0"/>
              <a:t>.</a:t>
            </a:r>
          </a:p>
          <a:p>
            <a:pPr lvl="1" algn="just"/>
            <a:r>
              <a:rPr lang="en-US" dirty="0" smtClean="0"/>
              <a:t>In other </a:t>
            </a:r>
            <a:r>
              <a:rPr lang="en-US" dirty="0"/>
              <a:t>words:  a person is risk-averse if </a:t>
            </a:r>
            <a:r>
              <a:rPr lang="en-US" dirty="0" smtClean="0"/>
              <a:t>he/she prefers </a:t>
            </a:r>
            <a:r>
              <a:rPr lang="en-US" dirty="0"/>
              <a:t>a certain outcome to a risky outcome with the same expected utility</a:t>
            </a:r>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18</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80547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just">
              <a:lnSpc>
                <a:spcPct val="150000"/>
              </a:lnSpc>
            </a:pPr>
            <a:r>
              <a:rPr lang="en-US" sz="4600" noProof="0" dirty="0" smtClean="0"/>
              <a:t>Structure of the lecture</a:t>
            </a:r>
            <a:endParaRPr lang="en-US" sz="4600" noProof="0" dirty="0"/>
          </a:p>
        </p:txBody>
      </p:sp>
      <p:sp>
        <p:nvSpPr>
          <p:cNvPr id="3" name="Zástupný symbol pro obsah 2"/>
          <p:cNvSpPr>
            <a:spLocks noGrp="1"/>
          </p:cNvSpPr>
          <p:nvPr>
            <p:ph idx="1"/>
          </p:nvPr>
        </p:nvSpPr>
        <p:spPr/>
        <p:txBody>
          <a:bodyPr>
            <a:normAutofit lnSpcReduction="10000"/>
          </a:bodyPr>
          <a:lstStyle/>
          <a:p>
            <a:pPr marL="342900" indent="-342900" algn="just">
              <a:lnSpc>
                <a:spcPct val="100000"/>
              </a:lnSpc>
              <a:spcBef>
                <a:spcPts val="600"/>
              </a:spcBef>
              <a:spcAft>
                <a:spcPts val="600"/>
              </a:spcAft>
              <a:buFont typeface="+mj-lt"/>
              <a:buAutoNum type="alphaUcPeriod"/>
            </a:pPr>
            <a:r>
              <a:rPr lang="en-US" sz="1400" baseline="0" noProof="0" dirty="0" smtClean="0"/>
              <a:t> </a:t>
            </a:r>
            <a:r>
              <a:rPr lang="en-US" sz="1400" noProof="0" dirty="0" smtClean="0">
                <a:solidFill>
                  <a:schemeClr val="tx1"/>
                </a:solidFill>
                <a:effectLst/>
              </a:rPr>
              <a:t>Decision-making and Theory</a:t>
            </a:r>
            <a:endParaRPr lang="en-US" sz="1400" baseline="0" noProof="0" dirty="0" smtClean="0"/>
          </a:p>
          <a:p>
            <a:pPr marL="742941" lvl="1" indent="-342900" algn="just">
              <a:lnSpc>
                <a:spcPct val="100000"/>
              </a:lnSpc>
              <a:spcBef>
                <a:spcPts val="600"/>
              </a:spcBef>
              <a:spcAft>
                <a:spcPts val="600"/>
              </a:spcAft>
            </a:pPr>
            <a:r>
              <a:rPr lang="en-US" sz="1400" dirty="0" smtClean="0">
                <a:solidFill>
                  <a:schemeClr val="tx1"/>
                </a:solidFill>
                <a:effectLst/>
              </a:rPr>
              <a:t>Decision Theory</a:t>
            </a:r>
            <a:r>
              <a:rPr lang="en-US" sz="1400" baseline="0" dirty="0" smtClean="0">
                <a:solidFill>
                  <a:schemeClr val="tx1"/>
                </a:solidFill>
                <a:effectLst/>
              </a:rPr>
              <a:t> vs. Game Theory</a:t>
            </a:r>
            <a:endParaRPr lang="en-US" sz="1400" baseline="0" noProof="0" dirty="0" smtClean="0"/>
          </a:p>
          <a:p>
            <a:pPr marL="742941" lvl="1" indent="-342900" algn="just">
              <a:lnSpc>
                <a:spcPct val="100000"/>
              </a:lnSpc>
              <a:spcBef>
                <a:spcPts val="600"/>
              </a:spcBef>
              <a:spcAft>
                <a:spcPts val="600"/>
              </a:spcAft>
            </a:pPr>
            <a:r>
              <a:rPr lang="en-US" sz="1400" dirty="0" smtClean="0">
                <a:solidFill>
                  <a:schemeClr val="tx1"/>
                </a:solidFill>
                <a:effectLst/>
              </a:rPr>
              <a:t>Decision Theory</a:t>
            </a:r>
            <a:endParaRPr lang="en-US" sz="1400" noProof="0" dirty="0" smtClean="0"/>
          </a:p>
          <a:p>
            <a:pPr marL="742941" lvl="1" indent="-342900" algn="just">
              <a:lnSpc>
                <a:spcPct val="100000"/>
              </a:lnSpc>
              <a:spcBef>
                <a:spcPts val="600"/>
              </a:spcBef>
              <a:spcAft>
                <a:spcPts val="600"/>
              </a:spcAft>
            </a:pPr>
            <a:r>
              <a:rPr lang="en-US" sz="1400" noProof="0" dirty="0" smtClean="0"/>
              <a:t>Rational Choice Theory</a:t>
            </a:r>
          </a:p>
          <a:p>
            <a:pPr marL="742941" lvl="1" indent="-342900" algn="just">
              <a:lnSpc>
                <a:spcPct val="100000"/>
              </a:lnSpc>
              <a:spcBef>
                <a:spcPts val="600"/>
              </a:spcBef>
              <a:spcAft>
                <a:spcPts val="600"/>
              </a:spcAft>
            </a:pPr>
            <a:r>
              <a:rPr lang="en-US" sz="1400" dirty="0" smtClean="0">
                <a:solidFill>
                  <a:schemeClr val="tx1"/>
                </a:solidFill>
                <a:effectLst/>
              </a:rPr>
              <a:t>Behavioral Decision Theory (BDT)</a:t>
            </a:r>
            <a:endParaRPr lang="en-US" sz="1400" noProof="0" dirty="0" smtClean="0"/>
          </a:p>
          <a:p>
            <a:pPr marL="342900" indent="-342900" algn="just">
              <a:lnSpc>
                <a:spcPct val="100000"/>
              </a:lnSpc>
              <a:spcBef>
                <a:spcPts val="600"/>
              </a:spcBef>
              <a:spcAft>
                <a:spcPts val="600"/>
              </a:spcAft>
              <a:buFont typeface="+mj-lt"/>
              <a:buAutoNum type="alphaUcPeriod"/>
            </a:pPr>
            <a:r>
              <a:rPr lang="en-US" sz="1400" noProof="0" dirty="0" smtClean="0"/>
              <a:t> </a:t>
            </a:r>
            <a:r>
              <a:rPr lang="en-US" sz="1400" dirty="0" smtClean="0">
                <a:solidFill>
                  <a:schemeClr val="tx1"/>
                </a:solidFill>
                <a:effectLst/>
              </a:rPr>
              <a:t>Risk or Uncertainty</a:t>
            </a:r>
            <a:endParaRPr lang="en-US" sz="1400" noProof="0" dirty="0" smtClean="0"/>
          </a:p>
          <a:p>
            <a:pPr marL="742941" lvl="1" indent="-342900" algn="just">
              <a:spcBef>
                <a:spcPts val="600"/>
              </a:spcBef>
              <a:spcAft>
                <a:spcPts val="600"/>
              </a:spcAft>
            </a:pPr>
            <a:r>
              <a:rPr lang="en-US" sz="1400" dirty="0"/>
              <a:t>Decision Making </a:t>
            </a:r>
            <a:r>
              <a:rPr lang="en-US" sz="1400" noProof="0" dirty="0" smtClean="0"/>
              <a:t>Under Uncertainty</a:t>
            </a:r>
          </a:p>
          <a:p>
            <a:pPr marL="742941" lvl="1" indent="-342900" algn="just">
              <a:lnSpc>
                <a:spcPct val="100000"/>
              </a:lnSpc>
              <a:spcBef>
                <a:spcPts val="600"/>
              </a:spcBef>
              <a:spcAft>
                <a:spcPts val="600"/>
              </a:spcAft>
            </a:pPr>
            <a:r>
              <a:rPr lang="en-US" sz="1400" noProof="0" dirty="0" smtClean="0"/>
              <a:t>Expected</a:t>
            </a:r>
            <a:r>
              <a:rPr lang="en-US" sz="1400" baseline="0" noProof="0" dirty="0" smtClean="0"/>
              <a:t> Utility Theorem</a:t>
            </a:r>
          </a:p>
          <a:p>
            <a:pPr marL="742941" lvl="1" indent="-342900" algn="just">
              <a:lnSpc>
                <a:spcPct val="100000"/>
              </a:lnSpc>
              <a:spcBef>
                <a:spcPts val="600"/>
              </a:spcBef>
              <a:spcAft>
                <a:spcPts val="600"/>
              </a:spcAft>
            </a:pPr>
            <a:r>
              <a:rPr lang="en-US" sz="1400" baseline="0" noProof="0" dirty="0" smtClean="0"/>
              <a:t>Lottery</a:t>
            </a:r>
          </a:p>
          <a:p>
            <a:pPr marL="742941" lvl="1" indent="-342900" algn="just">
              <a:lnSpc>
                <a:spcPct val="100000"/>
              </a:lnSpc>
              <a:spcBef>
                <a:spcPts val="600"/>
              </a:spcBef>
              <a:spcAft>
                <a:spcPts val="600"/>
              </a:spcAft>
            </a:pPr>
            <a:r>
              <a:rPr lang="en-US" sz="1400" baseline="0" noProof="0" dirty="0" smtClean="0"/>
              <a:t>Decision Making Under Risk</a:t>
            </a:r>
          </a:p>
          <a:p>
            <a:pPr marL="742941" lvl="1" indent="-342900" algn="just">
              <a:lnSpc>
                <a:spcPct val="100000"/>
              </a:lnSpc>
              <a:spcBef>
                <a:spcPts val="600"/>
              </a:spcBef>
              <a:spcAft>
                <a:spcPts val="600"/>
              </a:spcAft>
            </a:pPr>
            <a:r>
              <a:rPr lang="en-US" sz="1400" baseline="0" noProof="0" dirty="0" smtClean="0"/>
              <a:t>Risk Aversion</a:t>
            </a:r>
            <a:endParaRPr lang="en-US" sz="1400" noProof="0" dirty="0" smtClean="0"/>
          </a:p>
          <a:p>
            <a:pPr marL="342900" indent="-342900" algn="just">
              <a:lnSpc>
                <a:spcPct val="100000"/>
              </a:lnSpc>
              <a:spcBef>
                <a:spcPts val="600"/>
              </a:spcBef>
              <a:spcAft>
                <a:spcPts val="600"/>
              </a:spcAft>
              <a:buFont typeface="+mj-lt"/>
              <a:buAutoNum type="alphaUcPeriod"/>
            </a:pPr>
            <a:r>
              <a:rPr lang="en-US" sz="1400" noProof="0" dirty="0" smtClean="0"/>
              <a:t> Application</a:t>
            </a:r>
            <a:r>
              <a:rPr lang="en-US" sz="1400" baseline="0" noProof="0" dirty="0" smtClean="0"/>
              <a:t> in Experimental Economics</a:t>
            </a:r>
            <a:endParaRPr lang="en-US" sz="1400" noProof="0" dirty="0"/>
          </a:p>
        </p:txBody>
      </p:sp>
      <p:sp>
        <p:nvSpPr>
          <p:cNvPr id="6" name="Footer Placeholder 5"/>
          <p:cNvSpPr>
            <a:spLocks noGrp="1"/>
          </p:cNvSpPr>
          <p:nvPr>
            <p:ph type="ftr" sz="quarter" idx="3"/>
          </p:nvPr>
        </p:nvSpPr>
        <p:spPr/>
        <p:txBody>
          <a:bodyPr/>
          <a:lstStyle/>
          <a:p>
            <a:pPr>
              <a:defRPr/>
            </a:pPr>
            <a:r>
              <a:rPr lang="cs-CZ" smtClean="0"/>
              <a:t>BPV_IEBE  Introduction to Experimental and Behavioral Economics</a:t>
            </a:r>
            <a:endParaRPr lang="cs-CZ"/>
          </a:p>
        </p:txBody>
      </p:sp>
      <p:sp>
        <p:nvSpPr>
          <p:cNvPr id="7" name="Slide Number Placeholder 6"/>
          <p:cNvSpPr>
            <a:spLocks noGrp="1"/>
          </p:cNvSpPr>
          <p:nvPr>
            <p:ph type="sldNum" sz="quarter" idx="11"/>
          </p:nvPr>
        </p:nvSpPr>
        <p:spPr/>
        <p:txBody>
          <a:bodyPr/>
          <a:lstStyle/>
          <a:p>
            <a:fld id="{CE08DF32-0F39-D848-B87A-05F9027A0A6C}" type="slidenum">
              <a:rPr lang="en-US" smtClean="0"/>
              <a:t>1</a:t>
            </a:fld>
            <a:endParaRPr lang="en-US"/>
          </a:p>
        </p:txBody>
      </p:sp>
    </p:spTree>
    <p:extLst>
      <p:ext uri="{BB962C8B-B14F-4D97-AF65-F5344CB8AC3E}">
        <p14:creationId xmlns:p14="http://schemas.microsoft.com/office/powerpoint/2010/main" val="1369133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 Aversion</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We can measure the degree of risk preferences.</a:t>
            </a:r>
          </a:p>
          <a:p>
            <a:r>
              <a:rPr lang="en-US" dirty="0" smtClean="0"/>
              <a:t>A person's degree of risk aversion can be measured as her willingness to pay (or to accept a lower expected utility) in order to avoid a risk.</a:t>
            </a:r>
          </a:p>
          <a:p>
            <a:pPr lvl="1"/>
            <a:r>
              <a:rPr lang="en-US" dirty="0" smtClean="0"/>
              <a:t>By theory (Arrow-Pratt measure):</a:t>
            </a:r>
          </a:p>
          <a:p>
            <a:pPr lvl="2" algn="just"/>
            <a:r>
              <a:rPr lang="en-US" sz="1800" dirty="0" smtClean="0"/>
              <a:t>Provided that an agent's utility function </a:t>
            </a:r>
            <a:r>
              <a:rPr lang="en-US" sz="1800" i="1" dirty="0" smtClean="0"/>
              <a:t>u</a:t>
            </a:r>
            <a:r>
              <a:rPr lang="en-US" sz="1800" dirty="0" smtClean="0"/>
              <a:t>(</a:t>
            </a:r>
            <a:r>
              <a:rPr lang="en-US" sz="1800" i="1" dirty="0" smtClean="0"/>
              <a:t>x</a:t>
            </a:r>
            <a:r>
              <a:rPr lang="en-US" sz="1800" dirty="0" smtClean="0"/>
              <a:t>) is twice continuously differentiable, her risk aversion at any point </a:t>
            </a:r>
            <a:r>
              <a:rPr lang="en-US" sz="1800" i="1" dirty="0" smtClean="0"/>
              <a:t>x</a:t>
            </a:r>
            <a:r>
              <a:rPr lang="en-US" sz="1800" dirty="0" smtClean="0"/>
              <a:t> can be measured as −</a:t>
            </a:r>
            <a:r>
              <a:rPr lang="en-US" sz="1800" i="1" dirty="0" smtClean="0"/>
              <a:t>u</a:t>
            </a:r>
            <a:r>
              <a:rPr lang="en-US" sz="1800" dirty="0" smtClean="0"/>
              <a:t>′′(</a:t>
            </a:r>
            <a:r>
              <a:rPr lang="en-US" sz="1800" i="1" dirty="0" smtClean="0"/>
              <a:t>x</a:t>
            </a:r>
            <a:r>
              <a:rPr lang="en-US" sz="1800" dirty="0" smtClean="0"/>
              <a:t>)/</a:t>
            </a:r>
            <a:r>
              <a:rPr lang="en-US" sz="1800" i="1" dirty="0" smtClean="0"/>
              <a:t>u</a:t>
            </a:r>
            <a:r>
              <a:rPr lang="en-US" sz="1800" dirty="0" smtClean="0"/>
              <a:t>′(</a:t>
            </a:r>
            <a:r>
              <a:rPr lang="en-US" sz="1800" i="1" dirty="0" smtClean="0"/>
              <a:t>x</a:t>
            </a:r>
            <a:r>
              <a:rPr lang="en-US" sz="1800" dirty="0" smtClean="0"/>
              <a:t>). Hence, a person with the utility function </a:t>
            </a:r>
            <a:r>
              <a:rPr lang="en-US" sz="1800" i="1" dirty="0" smtClean="0"/>
              <a:t>u</a:t>
            </a:r>
            <a:r>
              <a:rPr lang="en-US" sz="1800" baseline="-25000" dirty="0" smtClean="0"/>
              <a:t>1</a:t>
            </a:r>
            <a:r>
              <a:rPr lang="en-US" sz="1800" dirty="0" smtClean="0"/>
              <a:t> is more risk averse at a point </a:t>
            </a:r>
            <a:r>
              <a:rPr lang="en-US" sz="1800" i="1" dirty="0" smtClean="0"/>
              <a:t>x</a:t>
            </a:r>
            <a:r>
              <a:rPr lang="en-US" sz="1800" dirty="0" smtClean="0"/>
              <a:t> than one with utility function </a:t>
            </a:r>
            <a:r>
              <a:rPr lang="en-US" sz="1800" i="1" dirty="0" smtClean="0"/>
              <a:t>u</a:t>
            </a:r>
            <a:r>
              <a:rPr lang="en-US" sz="1800" baseline="-25000" dirty="0" smtClean="0"/>
              <a:t>2</a:t>
            </a:r>
            <a:r>
              <a:rPr lang="en-US" sz="1800" dirty="0" smtClean="0"/>
              <a:t> if and only if −</a:t>
            </a:r>
            <a:r>
              <a:rPr lang="en-US" sz="1800" i="1" dirty="0" smtClean="0"/>
              <a:t>u</a:t>
            </a:r>
            <a:r>
              <a:rPr lang="en-US" sz="1800" dirty="0" smtClean="0"/>
              <a:t>′′</a:t>
            </a:r>
            <a:r>
              <a:rPr lang="en-US" sz="1800" baseline="-25000" dirty="0" smtClean="0"/>
              <a:t>1</a:t>
            </a:r>
            <a:r>
              <a:rPr lang="en-US" sz="1800" dirty="0" smtClean="0"/>
              <a:t>(</a:t>
            </a:r>
            <a:r>
              <a:rPr lang="en-US" sz="1800" i="1" dirty="0" smtClean="0"/>
              <a:t>x</a:t>
            </a:r>
            <a:r>
              <a:rPr lang="en-US" sz="1800" dirty="0" smtClean="0"/>
              <a:t>)/</a:t>
            </a:r>
            <a:r>
              <a:rPr lang="en-US" sz="1800" i="1" dirty="0" smtClean="0"/>
              <a:t>u</a:t>
            </a:r>
            <a:r>
              <a:rPr lang="en-US" sz="1800" dirty="0" smtClean="0"/>
              <a:t>′</a:t>
            </a:r>
            <a:r>
              <a:rPr lang="en-US" sz="1800" baseline="-25000" dirty="0" smtClean="0"/>
              <a:t>1</a:t>
            </a:r>
            <a:r>
              <a:rPr lang="en-US" sz="1800" dirty="0" smtClean="0"/>
              <a:t>(</a:t>
            </a:r>
            <a:r>
              <a:rPr lang="en-US" sz="1800" i="1" dirty="0" smtClean="0"/>
              <a:t>x</a:t>
            </a:r>
            <a:r>
              <a:rPr lang="en-US" sz="1800" dirty="0" smtClean="0"/>
              <a:t>) &gt; −</a:t>
            </a:r>
            <a:r>
              <a:rPr lang="en-US" sz="1800" i="1" dirty="0" smtClean="0"/>
              <a:t>u</a:t>
            </a:r>
            <a:r>
              <a:rPr lang="en-US" sz="1800" dirty="0" smtClean="0"/>
              <a:t>′′</a:t>
            </a:r>
            <a:r>
              <a:rPr lang="en-US" sz="1800" baseline="-25000" dirty="0" smtClean="0"/>
              <a:t>2</a:t>
            </a:r>
            <a:r>
              <a:rPr lang="en-US" sz="1800" dirty="0" smtClean="0"/>
              <a:t>(</a:t>
            </a:r>
            <a:r>
              <a:rPr lang="en-US" sz="1800" i="1" dirty="0" smtClean="0"/>
              <a:t>x</a:t>
            </a:r>
            <a:r>
              <a:rPr lang="en-US" sz="1800" dirty="0" smtClean="0"/>
              <a:t>)/</a:t>
            </a:r>
            <a:r>
              <a:rPr lang="en-US" sz="1800" i="1" dirty="0" smtClean="0"/>
              <a:t>u</a:t>
            </a:r>
            <a:r>
              <a:rPr lang="en-US" sz="1800" dirty="0" smtClean="0"/>
              <a:t>′</a:t>
            </a:r>
            <a:r>
              <a:rPr lang="en-US" sz="1800" baseline="-25000" dirty="0" smtClean="0"/>
              <a:t>2</a:t>
            </a:r>
            <a:r>
              <a:rPr lang="en-US" sz="1800" dirty="0" smtClean="0"/>
              <a:t>(</a:t>
            </a:r>
            <a:r>
              <a:rPr lang="en-US" sz="1800" i="1" dirty="0" smtClean="0"/>
              <a:t>x</a:t>
            </a:r>
            <a:r>
              <a:rPr lang="en-US" sz="1800" dirty="0" smtClean="0"/>
              <a:t>)</a:t>
            </a:r>
            <a:endParaRPr lang="en-US" dirty="0" smtClean="0"/>
          </a:p>
          <a:p>
            <a:pPr algn="just"/>
            <a:r>
              <a:rPr lang="en-US" dirty="0" smtClean="0"/>
              <a:t>We can define 3 types of individuals by their risk attitudes: </a:t>
            </a:r>
          </a:p>
          <a:p>
            <a:pPr marL="800088" lvl="1" indent="-342900" algn="just">
              <a:buFont typeface="+mj-lt"/>
              <a:buAutoNum type="arabicPeriod"/>
            </a:pPr>
            <a:r>
              <a:rPr lang="en-US" i="1" dirty="0" smtClean="0"/>
              <a:t>risk-loving </a:t>
            </a:r>
          </a:p>
          <a:p>
            <a:pPr marL="800088" lvl="1" indent="-342900" algn="just">
              <a:buFont typeface="+mj-lt"/>
              <a:buAutoNum type="arabicPeriod"/>
            </a:pPr>
            <a:r>
              <a:rPr lang="en-US" i="1" dirty="0" smtClean="0"/>
              <a:t>risk-neutral</a:t>
            </a:r>
          </a:p>
          <a:p>
            <a:pPr marL="800088" lvl="1" indent="-342900" algn="just">
              <a:buFont typeface="+mj-lt"/>
              <a:buAutoNum type="arabicPeriod"/>
            </a:pPr>
            <a:r>
              <a:rPr lang="en-US" i="1" dirty="0" smtClean="0"/>
              <a:t>risk-averse</a:t>
            </a:r>
            <a:endParaRPr lang="en-US" dirty="0" smtClean="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19</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80547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 Aversion - example</a:t>
            </a:r>
            <a:endParaRPr lang="en-US" dirty="0"/>
          </a:p>
        </p:txBody>
      </p:sp>
      <p:sp>
        <p:nvSpPr>
          <p:cNvPr id="3" name="Zástupný symbol pro obsah 2"/>
          <p:cNvSpPr>
            <a:spLocks noGrp="1"/>
          </p:cNvSpPr>
          <p:nvPr>
            <p:ph idx="1"/>
          </p:nvPr>
        </p:nvSpPr>
        <p:spPr/>
        <p:txBody>
          <a:bodyPr/>
          <a:lstStyle/>
          <a:p>
            <a:r>
              <a:rPr lang="en-US" dirty="0" smtClean="0"/>
              <a:t>A coin toss gamble.</a:t>
            </a:r>
          </a:p>
          <a:p>
            <a:r>
              <a:rPr lang="en-US" dirty="0"/>
              <a:t>$10 </a:t>
            </a:r>
            <a:r>
              <a:rPr lang="en-US" dirty="0" smtClean="0"/>
              <a:t>heads</a:t>
            </a:r>
            <a:r>
              <a:rPr lang="en-US" dirty="0"/>
              <a:t>, and $20 </a:t>
            </a:r>
            <a:r>
              <a:rPr lang="en-US" dirty="0" smtClean="0"/>
              <a:t>tails</a:t>
            </a:r>
          </a:p>
          <a:p>
            <a:r>
              <a:rPr lang="en-US" dirty="0" smtClean="0"/>
              <a:t>Expected Value of the gamble is:</a:t>
            </a:r>
            <a:endParaRPr lang="en-US" dirty="0" smtClean="0"/>
          </a:p>
          <a:p>
            <a:endParaRPr lang="en-US" dirty="0"/>
          </a:p>
          <a:p>
            <a:endParaRPr lang="en-US" dirty="0" smtClean="0"/>
          </a:p>
          <a:p>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20</a:t>
            </a:fld>
            <a:endParaRPr lang="en-US" dirty="0"/>
          </a:p>
        </p:txBody>
      </p:sp>
      <p:sp>
        <p:nvSpPr>
          <p:cNvPr id="5" name="Zástupný symbol pro zápatí 4"/>
          <p:cNvSpPr>
            <a:spLocks noGrp="1"/>
          </p:cNvSpPr>
          <p:nvPr>
            <p:ph type="ftr" sz="quarter" idx="3"/>
          </p:nvPr>
        </p:nvSpPr>
        <p:spPr/>
        <p:txBody>
          <a:bodyPr/>
          <a:lstStyle/>
          <a:p>
            <a:r>
              <a:rPr lang="en-US" dirty="0" smtClean="0"/>
              <a:t>BPV_IEBE  Introduction to Experimental and Behavioral Economics</a:t>
            </a:r>
            <a:endParaRPr lang="en-US" dirty="0"/>
          </a:p>
        </p:txBody>
      </p:sp>
      <mc:AlternateContent xmlns:mc="http://schemas.openxmlformats.org/markup-compatibility/2006">
        <mc:Choice xmlns:a14="http://schemas.microsoft.com/office/drawing/2010/main" Requires="a14">
          <p:sp>
            <p:nvSpPr>
              <p:cNvPr id="6" name="TextovéPole 5"/>
              <p:cNvSpPr txBox="1"/>
              <p:nvPr/>
            </p:nvSpPr>
            <p:spPr>
              <a:xfrm>
                <a:off x="1019712" y="3400468"/>
                <a:ext cx="6782241" cy="369332"/>
              </a:xfrm>
              <a:prstGeom prst="rect">
                <a:avLst/>
              </a:prstGeom>
              <a:noFill/>
              <a:ln>
                <a:solidFill>
                  <a:schemeClr val="tx1"/>
                </a:solidFill>
              </a:ln>
            </p:spPr>
            <p:txBody>
              <a:bodyPr wrap="none" rtlCol="0">
                <a:spAutoFit/>
              </a:bodyPr>
              <a:lstStyle/>
              <a:p>
                <a14:m>
                  <m:oMath xmlns:m="http://schemas.openxmlformats.org/officeDocument/2006/math">
                    <m:r>
                      <a:rPr lang="en-US" i="1" smtClean="0">
                        <a:latin typeface="Cambria Math"/>
                      </a:rPr>
                      <m:t>𝐸</m:t>
                    </m:r>
                    <m:r>
                      <a:rPr lang="en-US" b="0" i="1" smtClean="0">
                        <a:latin typeface="Cambria Math"/>
                      </a:rPr>
                      <m:t>𝑉</m:t>
                    </m:r>
                    <m:r>
                      <a:rPr lang="en-US" b="0" i="1" smtClean="0">
                        <a:latin typeface="Cambria Math"/>
                      </a:rPr>
                      <m:t>=  </m:t>
                    </m:r>
                    <m:sSub>
                      <m:sSubPr>
                        <m:ctrlPr>
                          <a:rPr lang="en-US" b="0" i="1" smtClean="0">
                            <a:latin typeface="Cambria Math"/>
                          </a:rPr>
                        </m:ctrlPr>
                      </m:sSubPr>
                      <m:e>
                        <m:r>
                          <a:rPr lang="en-US" b="0" i="1" smtClean="0">
                            <a:latin typeface="Cambria Math"/>
                          </a:rPr>
                          <m:t>𝑃</m:t>
                        </m:r>
                      </m:e>
                      <m:sub>
                        <m:r>
                          <a:rPr lang="en-US" b="0" i="1" smtClean="0">
                            <a:latin typeface="Cambria Math"/>
                          </a:rPr>
                          <m:t>h𝑒𝑎𝑑𝑠</m:t>
                        </m:r>
                      </m:sub>
                    </m:sSub>
                    <m:r>
                      <a:rPr lang="en-US" b="0" i="1" smtClean="0">
                        <a:latin typeface="Cambria Math"/>
                      </a:rPr>
                      <m:t>∗</m:t>
                    </m:r>
                    <m:sSub>
                      <m:sSubPr>
                        <m:ctrlPr>
                          <a:rPr lang="en-US" b="0" i="1" smtClean="0">
                            <a:latin typeface="Cambria Math"/>
                          </a:rPr>
                        </m:ctrlPr>
                      </m:sSubPr>
                      <m:e>
                        <m:r>
                          <a:rPr lang="en-US" b="0" i="1" smtClean="0">
                            <a:latin typeface="Cambria Math"/>
                          </a:rPr>
                          <m:t>𝑈</m:t>
                        </m:r>
                      </m:e>
                      <m:sub>
                        <m:r>
                          <a:rPr lang="en-US" b="0" i="1" smtClean="0">
                            <a:latin typeface="Cambria Math"/>
                          </a:rPr>
                          <m:t>h𝑒𝑎𝑑</m:t>
                        </m:r>
                      </m:sub>
                    </m:sSub>
                    <m:r>
                      <a:rPr lang="en-US" b="0" i="1" smtClean="0">
                        <a:latin typeface="Cambria Math"/>
                      </a:rPr>
                      <m:t>+</m:t>
                    </m:r>
                    <m:sSub>
                      <m:sSubPr>
                        <m:ctrlPr>
                          <a:rPr lang="en-US" i="1">
                            <a:latin typeface="Cambria Math"/>
                          </a:rPr>
                        </m:ctrlPr>
                      </m:sSubPr>
                      <m:e>
                        <m:r>
                          <a:rPr lang="en-US" i="1">
                            <a:latin typeface="Cambria Math"/>
                          </a:rPr>
                          <m:t>𝑃</m:t>
                        </m:r>
                      </m:e>
                      <m:sub>
                        <m:r>
                          <a:rPr lang="en-US" b="0" i="1" smtClean="0">
                            <a:latin typeface="Cambria Math"/>
                          </a:rPr>
                          <m:t>𝑡𝑎𝑖𝑙</m:t>
                        </m:r>
                      </m:sub>
                    </m:sSub>
                    <m:r>
                      <a:rPr lang="en-US" i="1">
                        <a:latin typeface="Cambria Math"/>
                      </a:rPr>
                      <m:t>∗</m:t>
                    </m:r>
                    <m:sSub>
                      <m:sSubPr>
                        <m:ctrlPr>
                          <a:rPr lang="en-US" i="1">
                            <a:latin typeface="Cambria Math"/>
                          </a:rPr>
                        </m:ctrlPr>
                      </m:sSubPr>
                      <m:e>
                        <m:r>
                          <a:rPr lang="en-US" i="1">
                            <a:latin typeface="Cambria Math"/>
                          </a:rPr>
                          <m:t>𝑈</m:t>
                        </m:r>
                      </m:e>
                      <m:sub>
                        <m:r>
                          <a:rPr lang="en-US" i="1" smtClean="0">
                            <a:latin typeface="Cambria Math"/>
                          </a:rPr>
                          <m:t>𝑡</m:t>
                        </m:r>
                        <m:r>
                          <a:rPr lang="en-US" b="0" i="1" smtClean="0">
                            <a:latin typeface="Cambria Math"/>
                          </a:rPr>
                          <m:t>𝑎𝑖𝑙</m:t>
                        </m:r>
                      </m:sub>
                    </m:sSub>
                    <m:r>
                      <a:rPr lang="en-US" b="0" i="1" smtClean="0">
                        <a:latin typeface="Cambria Math"/>
                      </a:rPr>
                      <m:t>=0.5∗$10+0.5∗$20=$15</m:t>
                    </m:r>
                  </m:oMath>
                </a14:m>
                <a:r>
                  <a:rPr lang="en-US" dirty="0" smtClean="0"/>
                  <a:t> </a:t>
                </a:r>
                <a:endParaRPr lang="en-US" dirty="0"/>
              </a:p>
            </p:txBody>
          </p:sp>
        </mc:Choice>
        <mc:Fallback>
          <p:sp>
            <p:nvSpPr>
              <p:cNvPr id="6" name="TextovéPole 5"/>
              <p:cNvSpPr txBox="1">
                <a:spLocks noRot="1" noChangeAspect="1" noMove="1" noResize="1" noEditPoints="1" noAdjustHandles="1" noChangeArrowheads="1" noChangeShapeType="1" noTextEdit="1"/>
              </p:cNvSpPr>
              <p:nvPr/>
            </p:nvSpPr>
            <p:spPr>
              <a:xfrm>
                <a:off x="1019712" y="3400468"/>
                <a:ext cx="6782241" cy="369332"/>
              </a:xfrm>
              <a:prstGeom prst="rect">
                <a:avLst/>
              </a:prstGeom>
              <a:blipFill rotWithShape="1">
                <a:blip r:embed="rId2"/>
                <a:stretch>
                  <a:fillRect b="-1613"/>
                </a:stretch>
              </a:blipFill>
              <a:ln>
                <a:solidFill>
                  <a:schemeClr val="tx1"/>
                </a:solidFill>
              </a:ln>
            </p:spPr>
            <p:txBody>
              <a:bodyPr/>
              <a:lstStyle/>
              <a:p>
                <a:r>
                  <a:rPr lang="en-US">
                    <a:noFill/>
                  </a:rPr>
                  <a:t> </a:t>
                </a:r>
              </a:p>
            </p:txBody>
          </p:sp>
        </mc:Fallback>
      </mc:AlternateContent>
      <p:sp>
        <p:nvSpPr>
          <p:cNvPr id="7" name="TextovéPole 6"/>
          <p:cNvSpPr txBox="1"/>
          <p:nvPr/>
        </p:nvSpPr>
        <p:spPr>
          <a:xfrm>
            <a:off x="2766951" y="5664958"/>
            <a:ext cx="6133282" cy="58477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none" rtlCol="0">
            <a:spAutoFit/>
          </a:bodyPr>
          <a:lstStyle/>
          <a:p>
            <a:r>
              <a:rPr lang="en-US" sz="1600" b="1" dirty="0" smtClean="0"/>
              <a:t>The Example and all calculation from:</a:t>
            </a:r>
          </a:p>
          <a:p>
            <a:r>
              <a:rPr lang="en-US" sz="1600" dirty="0"/>
              <a:t>http://</a:t>
            </a:r>
            <a:r>
              <a:rPr lang="en-US" sz="1600" dirty="0" smtClean="0"/>
              <a:t>www.econport.org/econport/request?page=man_ru_basics4</a:t>
            </a:r>
            <a:endParaRPr lang="en-US" sz="1600" dirty="0"/>
          </a:p>
        </p:txBody>
      </p:sp>
    </p:spTree>
    <p:extLst>
      <p:ext uri="{BB962C8B-B14F-4D97-AF65-F5344CB8AC3E}">
        <p14:creationId xmlns:p14="http://schemas.microsoft.com/office/powerpoint/2010/main" val="1894644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Risk-loving</a:t>
            </a:r>
            <a:endParaRPr lang="en-US" dirty="0"/>
          </a:p>
        </p:txBody>
      </p:sp>
      <p:sp>
        <p:nvSpPr>
          <p:cNvPr id="6" name="Zástupný symbol pro obsah 5"/>
          <p:cNvSpPr>
            <a:spLocks noGrp="1"/>
          </p:cNvSpPr>
          <p:nvPr>
            <p:ph sz="half" idx="1"/>
          </p:nvPr>
        </p:nvSpPr>
        <p:spPr>
          <a:xfrm>
            <a:off x="509590" y="2019304"/>
            <a:ext cx="3876944" cy="3336467"/>
          </a:xfrm>
        </p:spPr>
        <p:txBody>
          <a:bodyPr/>
          <a:lstStyle/>
          <a:p>
            <a:r>
              <a:rPr lang="en-US" sz="2000" dirty="0" smtClean="0"/>
              <a:t>If a person's utility of the expected value of a gamble is less than their expected utility from the gamble itself, they are said to be risk-loving</a:t>
            </a:r>
          </a:p>
          <a:p>
            <a:r>
              <a:rPr lang="en-US" sz="2000" dirty="0" smtClean="0"/>
              <a:t>Truly risk-loving person should be willing to stake all their assets on a role of dice.</a:t>
            </a:r>
          </a:p>
          <a:p>
            <a:r>
              <a:rPr lang="en-US" sz="2000" dirty="0" smtClean="0"/>
              <a:t>Convex Bernoulli utility function captures risk/loving behavior.</a:t>
            </a:r>
            <a:endParaRPr lang="en-US" sz="2000" dirty="0"/>
          </a:p>
        </p:txBody>
      </p:sp>
      <p:pic>
        <p:nvPicPr>
          <p:cNvPr id="8" name="Zástupný symbol pro obsah 7"/>
          <p:cNvPicPr>
            <a:picLocks noGrp="1" noChangeAspect="1"/>
          </p:cNvPicPr>
          <p:nvPr>
            <p:ph sz="half" idx="2"/>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5138736" y="2070994"/>
            <a:ext cx="3660880" cy="3432075"/>
          </a:xfrm>
        </p:spPr>
      </p:pic>
      <p:sp>
        <p:nvSpPr>
          <p:cNvPr id="4" name="Zástupný symbol pro číslo snímku 3"/>
          <p:cNvSpPr>
            <a:spLocks noGrp="1"/>
          </p:cNvSpPr>
          <p:nvPr>
            <p:ph type="sldNum" sz="quarter" idx="11"/>
          </p:nvPr>
        </p:nvSpPr>
        <p:spPr/>
        <p:txBody>
          <a:bodyPr/>
          <a:lstStyle/>
          <a:p>
            <a:fld id="{CE08DF32-0F39-D848-B87A-05F9027A0A6C}" type="slidenum">
              <a:rPr lang="en-US" smtClean="0"/>
              <a:t>21</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grpSp>
        <p:nvGrpSpPr>
          <p:cNvPr id="3" name="Skupina 2"/>
          <p:cNvGrpSpPr/>
          <p:nvPr/>
        </p:nvGrpSpPr>
        <p:grpSpPr>
          <a:xfrm>
            <a:off x="818404" y="5612555"/>
            <a:ext cx="7777822" cy="747357"/>
            <a:chOff x="818404" y="5612555"/>
            <a:chExt cx="7777822" cy="747357"/>
          </a:xfrm>
        </p:grpSpPr>
        <mc:AlternateContent xmlns:mc="http://schemas.openxmlformats.org/markup-compatibility/2006">
          <mc:Choice xmlns:a14="http://schemas.microsoft.com/office/drawing/2010/main" Requires="a14">
            <p:sp>
              <p:nvSpPr>
                <p:cNvPr id="9" name="TextovéPole 8"/>
                <p:cNvSpPr txBox="1"/>
                <p:nvPr/>
              </p:nvSpPr>
              <p:spPr>
                <a:xfrm>
                  <a:off x="820379" y="5612555"/>
                  <a:ext cx="7775847" cy="369332"/>
                </a:xfrm>
                <a:prstGeom prst="rect">
                  <a:avLst/>
                </a:prstGeom>
                <a:noFill/>
                <a:ln>
                  <a:solidFill>
                    <a:schemeClr val="tx1"/>
                  </a:solidFill>
                </a:ln>
              </p:spPr>
              <p:txBody>
                <a:bodyPr wrap="none" rtlCol="0">
                  <a:spAutoFit/>
                </a:bodyPr>
                <a:lstStyle/>
                <a:p>
                  <a14:m>
                    <m:oMath xmlns:m="http://schemas.openxmlformats.org/officeDocument/2006/math">
                      <m:r>
                        <a:rPr lang="en-US" i="1" smtClean="0">
                          <a:latin typeface="Cambria Math"/>
                        </a:rPr>
                        <m:t>𝐸</m:t>
                      </m:r>
                      <m:r>
                        <a:rPr lang="en-US" b="0" i="1" smtClean="0">
                          <a:latin typeface="Cambria Math"/>
                        </a:rPr>
                        <m:t>𝑈</m:t>
                      </m:r>
                      <m:r>
                        <a:rPr lang="en-US" b="0" i="1" smtClean="0">
                          <a:latin typeface="Cambria Math"/>
                        </a:rPr>
                        <m:t>=  </m:t>
                      </m:r>
                      <m:sSub>
                        <m:sSubPr>
                          <m:ctrlPr>
                            <a:rPr lang="en-US" b="0" i="1" smtClean="0">
                              <a:latin typeface="Cambria Math"/>
                            </a:rPr>
                          </m:ctrlPr>
                        </m:sSubPr>
                        <m:e>
                          <m:r>
                            <a:rPr lang="en-US" b="0" i="1" smtClean="0">
                              <a:latin typeface="Cambria Math"/>
                            </a:rPr>
                            <m:t>𝑃</m:t>
                          </m:r>
                        </m:e>
                        <m:sub>
                          <m:r>
                            <a:rPr lang="en-US" b="0" i="1" smtClean="0">
                              <a:latin typeface="Cambria Math"/>
                            </a:rPr>
                            <m:t>h𝑒𝑎𝑑𝑠</m:t>
                          </m:r>
                        </m:sub>
                      </m:sSub>
                      <m:r>
                        <a:rPr lang="en-US" b="0" i="1" smtClean="0">
                          <a:latin typeface="Cambria Math"/>
                        </a:rPr>
                        <m:t>∗</m:t>
                      </m:r>
                      <m:sSub>
                        <m:sSubPr>
                          <m:ctrlPr>
                            <a:rPr lang="en-US" b="0" i="1" smtClean="0">
                              <a:latin typeface="Cambria Math"/>
                            </a:rPr>
                          </m:ctrlPr>
                        </m:sSubPr>
                        <m:e>
                          <m:r>
                            <a:rPr lang="en-US" b="0" i="1" smtClean="0">
                              <a:latin typeface="Cambria Math"/>
                            </a:rPr>
                            <m:t>(</m:t>
                          </m:r>
                          <m:r>
                            <a:rPr lang="en-US" b="0" i="1" smtClean="0">
                              <a:latin typeface="Cambria Math"/>
                            </a:rPr>
                            <m:t>𝑈</m:t>
                          </m:r>
                        </m:e>
                        <m:sub>
                          <m:r>
                            <a:rPr lang="en-US" b="0" i="1" smtClean="0">
                              <a:latin typeface="Cambria Math"/>
                            </a:rPr>
                            <m:t>h𝑒𝑎𝑑</m:t>
                          </m:r>
                        </m:sub>
                      </m:sSub>
                      <m:sSup>
                        <m:sSupPr>
                          <m:ctrlPr>
                            <a:rPr lang="en-US" i="1">
                              <a:latin typeface="Cambria Math"/>
                            </a:rPr>
                          </m:ctrlPr>
                        </m:sSupPr>
                        <m:e>
                          <m:r>
                            <a:rPr lang="en-US" i="1">
                              <a:latin typeface="Cambria Math"/>
                            </a:rPr>
                            <m:t>)</m:t>
                          </m:r>
                        </m:e>
                        <m:sup>
                          <m:r>
                            <a:rPr lang="en-US" i="1">
                              <a:latin typeface="Cambria Math"/>
                            </a:rPr>
                            <m:t>2</m:t>
                          </m:r>
                        </m:sup>
                      </m:sSup>
                      <m:r>
                        <a:rPr lang="en-US" b="0" i="1" smtClean="0">
                          <a:latin typeface="Cambria Math"/>
                        </a:rPr>
                        <m:t>+</m:t>
                      </m:r>
                      <m:sSub>
                        <m:sSubPr>
                          <m:ctrlPr>
                            <a:rPr lang="en-US" i="1">
                              <a:latin typeface="Cambria Math"/>
                            </a:rPr>
                          </m:ctrlPr>
                        </m:sSubPr>
                        <m:e>
                          <m:r>
                            <a:rPr lang="en-US" i="1">
                              <a:latin typeface="Cambria Math"/>
                            </a:rPr>
                            <m:t>𝑃</m:t>
                          </m:r>
                        </m:e>
                        <m:sub>
                          <m:r>
                            <a:rPr lang="en-US" b="0" i="1" smtClean="0">
                              <a:latin typeface="Cambria Math"/>
                            </a:rPr>
                            <m:t>𝑡𝑎𝑖𝑙</m:t>
                          </m:r>
                        </m:sub>
                      </m:sSub>
                      <m:r>
                        <a:rPr lang="en-US" i="1">
                          <a:latin typeface="Cambria Math"/>
                        </a:rPr>
                        <m:t>∗</m:t>
                      </m:r>
                      <m:sSub>
                        <m:sSubPr>
                          <m:ctrlPr>
                            <a:rPr lang="en-US" i="1">
                              <a:latin typeface="Cambria Math"/>
                            </a:rPr>
                          </m:ctrlPr>
                        </m:sSubPr>
                        <m:e>
                          <m:r>
                            <a:rPr lang="en-US" b="0" i="1" smtClean="0">
                              <a:latin typeface="Cambria Math"/>
                            </a:rPr>
                            <m:t>(</m:t>
                          </m:r>
                          <m:r>
                            <a:rPr lang="en-US" i="1">
                              <a:latin typeface="Cambria Math"/>
                            </a:rPr>
                            <m:t>𝑈</m:t>
                          </m:r>
                        </m:e>
                        <m:sub>
                          <m:r>
                            <a:rPr lang="en-US" i="1" smtClean="0">
                              <a:latin typeface="Cambria Math"/>
                            </a:rPr>
                            <m:t>𝑡</m:t>
                          </m:r>
                          <m:r>
                            <a:rPr lang="en-US" b="0" i="1" smtClean="0">
                              <a:latin typeface="Cambria Math"/>
                            </a:rPr>
                            <m:t>𝑎𝑖𝑙</m:t>
                          </m:r>
                        </m:sub>
                      </m:sSub>
                      <m:sSup>
                        <m:sSupPr>
                          <m:ctrlPr>
                            <a:rPr lang="en-US" i="1" smtClean="0">
                              <a:latin typeface="Cambria Math"/>
                            </a:rPr>
                          </m:ctrlPr>
                        </m:sSupPr>
                        <m:e>
                          <m:r>
                            <a:rPr lang="en-US" b="0" i="1" smtClean="0">
                              <a:latin typeface="Cambria Math"/>
                            </a:rPr>
                            <m:t>)</m:t>
                          </m:r>
                        </m:e>
                        <m:sup>
                          <m:r>
                            <a:rPr lang="en-US" b="0" i="1" smtClean="0">
                              <a:latin typeface="Cambria Math"/>
                            </a:rPr>
                            <m:t>2</m:t>
                          </m:r>
                        </m:sup>
                      </m:sSup>
                      <m:r>
                        <a:rPr lang="en-US" b="0" i="1" smtClean="0">
                          <a:latin typeface="Cambria Math"/>
                        </a:rPr>
                        <m:t> =0.5∗$</m:t>
                      </m:r>
                      <m:sSup>
                        <m:sSupPr>
                          <m:ctrlPr>
                            <a:rPr lang="en-US" i="1">
                              <a:latin typeface="Cambria Math"/>
                            </a:rPr>
                          </m:ctrlPr>
                        </m:sSupPr>
                        <m:e>
                          <m:r>
                            <a:rPr lang="en-US" b="0" i="1" smtClean="0">
                              <a:latin typeface="Cambria Math"/>
                            </a:rPr>
                            <m:t>10</m:t>
                          </m:r>
                        </m:e>
                        <m:sup>
                          <m:r>
                            <a:rPr lang="en-US" i="1">
                              <a:latin typeface="Cambria Math"/>
                            </a:rPr>
                            <m:t>2</m:t>
                          </m:r>
                        </m:sup>
                      </m:sSup>
                      <m:r>
                        <a:rPr lang="en-US" b="0" i="1" smtClean="0">
                          <a:latin typeface="Cambria Math"/>
                        </a:rPr>
                        <m:t>+0.5∗$</m:t>
                      </m:r>
                      <m:sSup>
                        <m:sSupPr>
                          <m:ctrlPr>
                            <a:rPr lang="en-US" i="1">
                              <a:latin typeface="Cambria Math"/>
                            </a:rPr>
                          </m:ctrlPr>
                        </m:sSupPr>
                        <m:e>
                          <m:r>
                            <a:rPr lang="en-US" b="0" i="1" smtClean="0">
                              <a:latin typeface="Cambria Math"/>
                            </a:rPr>
                            <m:t>2</m:t>
                          </m:r>
                          <m:r>
                            <a:rPr lang="en-US" i="1">
                              <a:latin typeface="Cambria Math"/>
                            </a:rPr>
                            <m:t>0</m:t>
                          </m:r>
                        </m:e>
                        <m:sup>
                          <m:r>
                            <a:rPr lang="en-US" i="1">
                              <a:latin typeface="Cambria Math"/>
                            </a:rPr>
                            <m:t>2</m:t>
                          </m:r>
                        </m:sup>
                      </m:sSup>
                      <m:r>
                        <a:rPr lang="en-US" b="0" i="1" smtClean="0">
                          <a:latin typeface="Cambria Math"/>
                        </a:rPr>
                        <m:t>=$2</m:t>
                      </m:r>
                      <m:r>
                        <a:rPr lang="en-US" b="0" i="1" smtClean="0">
                          <a:latin typeface="Cambria Math"/>
                        </a:rPr>
                        <m:t>50</m:t>
                      </m:r>
                    </m:oMath>
                  </a14:m>
                  <a:r>
                    <a:rPr lang="en-US" dirty="0" smtClean="0"/>
                    <a:t> </a:t>
                  </a:r>
                  <a:endParaRPr lang="en-US" dirty="0"/>
                </a:p>
              </p:txBody>
            </p:sp>
          </mc:Choice>
          <mc:Fallback>
            <p:sp>
              <p:nvSpPr>
                <p:cNvPr id="9" name="TextovéPole 8"/>
                <p:cNvSpPr txBox="1">
                  <a:spLocks noRot="1" noChangeAspect="1" noMove="1" noResize="1" noEditPoints="1" noAdjustHandles="1" noChangeArrowheads="1" noChangeShapeType="1" noTextEdit="1"/>
                </p:cNvSpPr>
                <p:nvPr/>
              </p:nvSpPr>
              <p:spPr>
                <a:xfrm>
                  <a:off x="820379" y="5612555"/>
                  <a:ext cx="7775847" cy="369332"/>
                </a:xfrm>
                <a:prstGeom prst="rect">
                  <a:avLst/>
                </a:prstGeom>
                <a:blipFill rotWithShape="1">
                  <a:blip r:embed="rId4"/>
                  <a:stretch>
                    <a:fillRect b="-12903"/>
                  </a:stretch>
                </a:blipFill>
                <a:ln>
                  <a:solidFill>
                    <a:schemeClr val="tx1"/>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ovéPole 10"/>
                <p:cNvSpPr txBox="1"/>
                <p:nvPr/>
              </p:nvSpPr>
              <p:spPr>
                <a:xfrm>
                  <a:off x="818404" y="5990580"/>
                  <a:ext cx="3170355" cy="369332"/>
                </a:xfrm>
                <a:prstGeom prst="rect">
                  <a:avLst/>
                </a:prstGeom>
                <a:noFill/>
                <a:ln>
                  <a:solidFill>
                    <a:schemeClr val="tx1"/>
                  </a:solidFill>
                </a:ln>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a:rPr>
                          <m:t>𝑢</m:t>
                        </m:r>
                        <m:d>
                          <m:dPr>
                            <m:ctrlPr>
                              <a:rPr lang="en-US" b="0" i="1" smtClean="0">
                                <a:latin typeface="Cambria Math"/>
                              </a:rPr>
                            </m:ctrlPr>
                          </m:dPr>
                          <m:e>
                            <m:r>
                              <a:rPr lang="en-US" i="1" smtClean="0">
                                <a:latin typeface="Cambria Math"/>
                              </a:rPr>
                              <m:t>𝐸</m:t>
                            </m:r>
                            <m:r>
                              <a:rPr lang="en-US" b="0" i="1" smtClean="0">
                                <a:latin typeface="Cambria Math"/>
                              </a:rPr>
                              <m:t>𝑉</m:t>
                            </m:r>
                          </m:e>
                        </m:d>
                        <m:r>
                          <a:rPr lang="en-US" b="0" i="1" smtClean="0">
                            <a:latin typeface="Cambria Math"/>
                          </a:rPr>
                          <m:t>=</m:t>
                        </m:r>
                        <m:sSup>
                          <m:sSupPr>
                            <m:ctrlPr>
                              <a:rPr lang="en-US" b="0" i="1" smtClean="0">
                                <a:latin typeface="Cambria Math"/>
                              </a:rPr>
                            </m:ctrlPr>
                          </m:sSupPr>
                          <m:e>
                            <m:r>
                              <a:rPr lang="en-US" b="0" i="1" smtClean="0">
                                <a:latin typeface="Cambria Math"/>
                              </a:rPr>
                              <m:t>𝐸𝑉</m:t>
                            </m:r>
                          </m:e>
                          <m:sup>
                            <m:r>
                              <a:rPr lang="en-US" b="0" i="1" smtClean="0">
                                <a:latin typeface="Cambria Math"/>
                              </a:rPr>
                              <m:t>2</m:t>
                            </m:r>
                          </m:sup>
                        </m:sSup>
                        <m:r>
                          <a:rPr lang="en-US" b="0" i="1" smtClean="0">
                            <a:latin typeface="Cambria Math"/>
                          </a:rPr>
                          <m:t>=</m:t>
                        </m:r>
                        <m:sSup>
                          <m:sSupPr>
                            <m:ctrlPr>
                              <a:rPr lang="en-US" b="0" i="1" smtClean="0">
                                <a:latin typeface="Cambria Math"/>
                              </a:rPr>
                            </m:ctrlPr>
                          </m:sSupPr>
                          <m:e>
                            <m:r>
                              <a:rPr lang="en-US" b="0" i="1" smtClean="0">
                                <a:latin typeface="Cambria Math"/>
                              </a:rPr>
                              <m:t>$15</m:t>
                            </m:r>
                          </m:e>
                          <m:sup>
                            <m:r>
                              <a:rPr lang="en-US" b="0" i="1" smtClean="0">
                                <a:latin typeface="Cambria Math"/>
                              </a:rPr>
                              <m:t>2</m:t>
                            </m:r>
                          </m:sup>
                        </m:sSup>
                        <m:r>
                          <a:rPr lang="en-US" b="0" i="1" smtClean="0">
                            <a:latin typeface="Cambria Math"/>
                          </a:rPr>
                          <m:t>=$225</m:t>
                        </m:r>
                      </m:oMath>
                    </m:oMathPara>
                  </a14:m>
                  <a:endParaRPr lang="en-US" dirty="0"/>
                </a:p>
              </p:txBody>
            </p:sp>
          </mc:Choice>
          <mc:Fallback>
            <p:sp>
              <p:nvSpPr>
                <p:cNvPr id="11" name="TextovéPole 10"/>
                <p:cNvSpPr txBox="1">
                  <a:spLocks noRot="1" noChangeAspect="1" noMove="1" noResize="1" noEditPoints="1" noAdjustHandles="1" noChangeArrowheads="1" noChangeShapeType="1" noTextEdit="1"/>
                </p:cNvSpPr>
                <p:nvPr/>
              </p:nvSpPr>
              <p:spPr>
                <a:xfrm>
                  <a:off x="818404" y="5990580"/>
                  <a:ext cx="3170355" cy="369332"/>
                </a:xfrm>
                <a:prstGeom prst="rect">
                  <a:avLst/>
                </a:prstGeom>
                <a:blipFill rotWithShape="1">
                  <a:blip r:embed="rId5"/>
                  <a:stretch>
                    <a:fillRect/>
                  </a:stretch>
                </a:blipFill>
                <a:ln>
                  <a:solidFill>
                    <a:schemeClr val="tx1"/>
                  </a:solidFill>
                </a:ln>
              </p:spPr>
              <p:txBody>
                <a:bodyPr/>
                <a:lstStyle/>
                <a:p>
                  <a:r>
                    <a:rPr lang="en-US">
                      <a:noFill/>
                    </a:rPr>
                    <a:t> </a:t>
                  </a:r>
                </a:p>
              </p:txBody>
            </p:sp>
          </mc:Fallback>
        </mc:AlternateContent>
      </p:grpSp>
    </p:spTree>
    <p:extLst>
      <p:ext uri="{BB962C8B-B14F-4D97-AF65-F5344CB8AC3E}">
        <p14:creationId xmlns:p14="http://schemas.microsoft.com/office/powerpoint/2010/main" val="284983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Risk-neutral</a:t>
            </a:r>
            <a:endParaRPr lang="en-US" dirty="0"/>
          </a:p>
        </p:txBody>
      </p:sp>
      <p:sp>
        <p:nvSpPr>
          <p:cNvPr id="6" name="Zástupný symbol pro obsah 5"/>
          <p:cNvSpPr>
            <a:spLocks noGrp="1"/>
          </p:cNvSpPr>
          <p:nvPr>
            <p:ph sz="half" idx="1"/>
          </p:nvPr>
        </p:nvSpPr>
        <p:spPr>
          <a:xfrm>
            <a:off x="509590" y="2019304"/>
            <a:ext cx="3876944" cy="3336467"/>
          </a:xfrm>
        </p:spPr>
        <p:txBody>
          <a:bodyPr/>
          <a:lstStyle/>
          <a:p>
            <a:r>
              <a:rPr lang="en-US" sz="2000" dirty="0"/>
              <a:t> If a person's utility of the expected value of a gamble is exactly equal to their expected utility from the gamble itself, they are said to be risk-neutral</a:t>
            </a:r>
            <a:r>
              <a:rPr lang="en-US" sz="2000" dirty="0" smtClean="0"/>
              <a:t>.</a:t>
            </a:r>
          </a:p>
          <a:p>
            <a:r>
              <a:rPr lang="en-US" sz="2000" dirty="0" smtClean="0"/>
              <a:t>Most </a:t>
            </a:r>
            <a:r>
              <a:rPr lang="en-US" sz="2000" dirty="0"/>
              <a:t>financial institutions behave in a risk-neutral manner while investing</a:t>
            </a:r>
            <a:r>
              <a:rPr lang="en-US" sz="2000" dirty="0" smtClean="0"/>
              <a:t>.</a:t>
            </a:r>
          </a:p>
          <a:p>
            <a:r>
              <a:rPr lang="en-US" sz="2000" dirty="0" smtClean="0"/>
              <a:t>Linear Bernoulli utility function captures risk-neutral behavior.</a:t>
            </a:r>
            <a:endParaRPr lang="en-US" sz="2000"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22</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pic>
        <p:nvPicPr>
          <p:cNvPr id="7" name="Zástupný symbol pro obsah 6"/>
          <p:cNvPicPr>
            <a:picLocks noGrp="1" noChangeAspect="1"/>
          </p:cNvPicPr>
          <p:nvPr>
            <p:ph sz="half" idx="2"/>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5110162" y="2021977"/>
            <a:ext cx="3760706" cy="3495380"/>
          </a:xfrm>
        </p:spPr>
      </p:pic>
      <p:grpSp>
        <p:nvGrpSpPr>
          <p:cNvPr id="8" name="Skupina 7"/>
          <p:cNvGrpSpPr/>
          <p:nvPr/>
        </p:nvGrpSpPr>
        <p:grpSpPr>
          <a:xfrm>
            <a:off x="818404" y="5612555"/>
            <a:ext cx="8207683" cy="747357"/>
            <a:chOff x="818404" y="5612555"/>
            <a:chExt cx="8207683" cy="747357"/>
          </a:xfrm>
        </p:grpSpPr>
        <mc:AlternateContent xmlns:mc="http://schemas.openxmlformats.org/markup-compatibility/2006">
          <mc:Choice xmlns:a14="http://schemas.microsoft.com/office/drawing/2010/main" Requires="a14">
            <p:sp>
              <p:nvSpPr>
                <p:cNvPr id="9" name="TextovéPole 8"/>
                <p:cNvSpPr txBox="1"/>
                <p:nvPr/>
              </p:nvSpPr>
              <p:spPr>
                <a:xfrm>
                  <a:off x="820379" y="5612555"/>
                  <a:ext cx="8205708" cy="369332"/>
                </a:xfrm>
                <a:prstGeom prst="rect">
                  <a:avLst/>
                </a:prstGeom>
                <a:noFill/>
                <a:ln>
                  <a:solidFill>
                    <a:schemeClr val="tx1"/>
                  </a:solidFill>
                </a:ln>
              </p:spPr>
              <p:txBody>
                <a:bodyPr wrap="none" rtlCol="0">
                  <a:spAutoFit/>
                </a:bodyPr>
                <a:lstStyle/>
                <a:p>
                  <a14:m>
                    <m:oMath xmlns:m="http://schemas.openxmlformats.org/officeDocument/2006/math">
                      <m:r>
                        <a:rPr lang="en-US" i="1" smtClean="0">
                          <a:latin typeface="Cambria Math"/>
                        </a:rPr>
                        <m:t>𝐸</m:t>
                      </m:r>
                      <m:r>
                        <a:rPr lang="en-US" b="0" i="1" smtClean="0">
                          <a:latin typeface="Cambria Math"/>
                        </a:rPr>
                        <m:t>𝑈</m:t>
                      </m:r>
                      <m:r>
                        <a:rPr lang="en-US" b="0" i="1" smtClean="0">
                          <a:latin typeface="Cambria Math"/>
                        </a:rPr>
                        <m:t>=  </m:t>
                      </m:r>
                      <m:sSub>
                        <m:sSubPr>
                          <m:ctrlPr>
                            <a:rPr lang="en-US" b="0" i="1" smtClean="0">
                              <a:latin typeface="Cambria Math"/>
                            </a:rPr>
                          </m:ctrlPr>
                        </m:sSubPr>
                        <m:e>
                          <m:r>
                            <a:rPr lang="en-US" b="0" i="1" smtClean="0">
                              <a:latin typeface="Cambria Math"/>
                            </a:rPr>
                            <m:t>𝑃</m:t>
                          </m:r>
                        </m:e>
                        <m:sub>
                          <m:r>
                            <a:rPr lang="en-US" b="0" i="1" smtClean="0">
                              <a:latin typeface="Cambria Math"/>
                            </a:rPr>
                            <m:t>h𝑒𝑎𝑑𝑠</m:t>
                          </m:r>
                        </m:sub>
                      </m:sSub>
                      <m:r>
                        <a:rPr lang="en-US" b="0" i="1" smtClean="0">
                          <a:latin typeface="Cambria Math"/>
                        </a:rPr>
                        <m:t>∗</m:t>
                      </m:r>
                      <m:sSub>
                        <m:sSubPr>
                          <m:ctrlPr>
                            <a:rPr lang="en-US" b="0" i="1" smtClean="0">
                              <a:latin typeface="Cambria Math"/>
                            </a:rPr>
                          </m:ctrlPr>
                        </m:sSubPr>
                        <m:e>
                          <m:r>
                            <a:rPr lang="en-US" b="0" i="1" smtClean="0">
                              <a:latin typeface="Cambria Math"/>
                            </a:rPr>
                            <m:t>𝑘</m:t>
                          </m:r>
                          <m:r>
                            <a:rPr lang="en-US" b="0" i="1" smtClean="0">
                              <a:latin typeface="Cambria Math"/>
                            </a:rPr>
                            <m:t>∗</m:t>
                          </m:r>
                          <m:r>
                            <a:rPr lang="en-US" b="0" i="1" smtClean="0">
                              <a:latin typeface="Cambria Math"/>
                            </a:rPr>
                            <m:t>𝑈</m:t>
                          </m:r>
                        </m:e>
                        <m:sub>
                          <m:r>
                            <a:rPr lang="en-US" b="0" i="1" smtClean="0">
                              <a:latin typeface="Cambria Math"/>
                            </a:rPr>
                            <m:t>h𝑒𝑎𝑑</m:t>
                          </m:r>
                        </m:sub>
                      </m:sSub>
                      <m:r>
                        <a:rPr lang="en-US" b="0" i="1" smtClean="0">
                          <a:latin typeface="Cambria Math"/>
                        </a:rPr>
                        <m:t>+</m:t>
                      </m:r>
                      <m:sSub>
                        <m:sSubPr>
                          <m:ctrlPr>
                            <a:rPr lang="en-US" i="1">
                              <a:latin typeface="Cambria Math"/>
                            </a:rPr>
                          </m:ctrlPr>
                        </m:sSubPr>
                        <m:e>
                          <m:r>
                            <a:rPr lang="en-US" i="1">
                              <a:latin typeface="Cambria Math"/>
                            </a:rPr>
                            <m:t>𝑃</m:t>
                          </m:r>
                        </m:e>
                        <m:sub>
                          <m:r>
                            <a:rPr lang="en-US" b="0" i="1" smtClean="0">
                              <a:latin typeface="Cambria Math"/>
                            </a:rPr>
                            <m:t>𝑡𝑎𝑖𝑙</m:t>
                          </m:r>
                        </m:sub>
                      </m:sSub>
                      <m:r>
                        <a:rPr lang="en-US" i="1">
                          <a:latin typeface="Cambria Math"/>
                        </a:rPr>
                        <m:t>∗</m:t>
                      </m:r>
                      <m:sSub>
                        <m:sSubPr>
                          <m:ctrlPr>
                            <a:rPr lang="en-US" i="1">
                              <a:latin typeface="Cambria Math"/>
                            </a:rPr>
                          </m:ctrlPr>
                        </m:sSubPr>
                        <m:e>
                          <m:r>
                            <a:rPr lang="en-US" b="0" i="1" smtClean="0">
                              <a:latin typeface="Cambria Math"/>
                            </a:rPr>
                            <m:t>𝑘</m:t>
                          </m:r>
                          <m:r>
                            <a:rPr lang="en-US" b="0" i="1" smtClean="0">
                              <a:latin typeface="Cambria Math"/>
                            </a:rPr>
                            <m:t>∗</m:t>
                          </m:r>
                          <m:r>
                            <a:rPr lang="en-US" i="1">
                              <a:latin typeface="Cambria Math"/>
                            </a:rPr>
                            <m:t>𝑈</m:t>
                          </m:r>
                        </m:e>
                        <m:sub>
                          <m:r>
                            <a:rPr lang="en-US" i="1" smtClean="0">
                              <a:latin typeface="Cambria Math"/>
                            </a:rPr>
                            <m:t>𝑡</m:t>
                          </m:r>
                          <m:r>
                            <a:rPr lang="en-US" b="0" i="1" smtClean="0">
                              <a:latin typeface="Cambria Math"/>
                            </a:rPr>
                            <m:t>𝑎𝑖𝑙</m:t>
                          </m:r>
                        </m:sub>
                      </m:sSub>
                      <m:r>
                        <a:rPr lang="en-US" b="0" i="1" smtClean="0">
                          <a:latin typeface="Cambria Math"/>
                        </a:rPr>
                        <m:t> =0.5∗</m:t>
                      </m:r>
                      <m:r>
                        <a:rPr lang="en-US" b="0" i="1" smtClean="0">
                          <a:latin typeface="Cambria Math"/>
                        </a:rPr>
                        <m:t>2∗</m:t>
                      </m:r>
                      <m:r>
                        <a:rPr lang="en-US" b="0" i="1" smtClean="0">
                          <a:latin typeface="Cambria Math"/>
                        </a:rPr>
                        <m:t>$</m:t>
                      </m:r>
                      <m:r>
                        <a:rPr lang="en-US" i="1" smtClean="0">
                          <a:latin typeface="Cambria Math"/>
                        </a:rPr>
                        <m:t>1</m:t>
                      </m:r>
                      <m:r>
                        <a:rPr lang="en-US" b="0" i="1" smtClean="0">
                          <a:latin typeface="Cambria Math"/>
                        </a:rPr>
                        <m:t>0</m:t>
                      </m:r>
                      <m:r>
                        <a:rPr lang="en-US" b="0" i="1" smtClean="0">
                          <a:latin typeface="Cambria Math"/>
                        </a:rPr>
                        <m:t>+0.5∗</m:t>
                      </m:r>
                      <m:r>
                        <a:rPr lang="en-US" b="0" i="1" smtClean="0">
                          <a:latin typeface="Cambria Math"/>
                        </a:rPr>
                        <m:t>2∗</m:t>
                      </m:r>
                      <m:r>
                        <a:rPr lang="en-US" b="0" i="1" smtClean="0">
                          <a:latin typeface="Cambria Math"/>
                        </a:rPr>
                        <m:t>$</m:t>
                      </m:r>
                      <m:r>
                        <a:rPr lang="en-US" i="1" smtClean="0">
                          <a:latin typeface="Cambria Math"/>
                        </a:rPr>
                        <m:t>2</m:t>
                      </m:r>
                      <m:r>
                        <a:rPr lang="en-US" b="0" i="1" smtClean="0">
                          <a:latin typeface="Cambria Math"/>
                        </a:rPr>
                        <m:t>0</m:t>
                      </m:r>
                      <m:r>
                        <a:rPr lang="en-US" b="0" i="1" smtClean="0">
                          <a:latin typeface="Cambria Math"/>
                        </a:rPr>
                        <m:t>=$</m:t>
                      </m:r>
                      <m:r>
                        <a:rPr lang="en-US" b="0" i="1" smtClean="0">
                          <a:latin typeface="Cambria Math"/>
                        </a:rPr>
                        <m:t>30</m:t>
                      </m:r>
                    </m:oMath>
                  </a14:m>
                  <a:r>
                    <a:rPr lang="en-US" dirty="0" smtClean="0"/>
                    <a:t> </a:t>
                  </a:r>
                  <a:endParaRPr lang="en-US" dirty="0"/>
                </a:p>
              </p:txBody>
            </p:sp>
          </mc:Choice>
          <mc:Fallback>
            <p:sp>
              <p:nvSpPr>
                <p:cNvPr id="9" name="TextovéPole 8"/>
                <p:cNvSpPr txBox="1">
                  <a:spLocks noRot="1" noChangeAspect="1" noMove="1" noResize="1" noEditPoints="1" noAdjustHandles="1" noChangeArrowheads="1" noChangeShapeType="1" noTextEdit="1"/>
                </p:cNvSpPr>
                <p:nvPr/>
              </p:nvSpPr>
              <p:spPr>
                <a:xfrm>
                  <a:off x="820379" y="5612555"/>
                  <a:ext cx="8205708" cy="369332"/>
                </a:xfrm>
                <a:prstGeom prst="rect">
                  <a:avLst/>
                </a:prstGeom>
                <a:blipFill rotWithShape="1">
                  <a:blip r:embed="rId4"/>
                  <a:stretch>
                    <a:fillRect b="-1613"/>
                  </a:stretch>
                </a:blipFill>
                <a:ln>
                  <a:solidFill>
                    <a:schemeClr val="tx1"/>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ovéPole 10"/>
                <p:cNvSpPr txBox="1"/>
                <p:nvPr/>
              </p:nvSpPr>
              <p:spPr>
                <a:xfrm>
                  <a:off x="818404" y="5990580"/>
                  <a:ext cx="3508140" cy="369332"/>
                </a:xfrm>
                <a:prstGeom prst="rect">
                  <a:avLst/>
                </a:prstGeom>
                <a:noFill/>
                <a:ln>
                  <a:solidFill>
                    <a:schemeClr val="tx1"/>
                  </a:solidFill>
                </a:ln>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a:rPr>
                          <m:t>𝑢</m:t>
                        </m:r>
                        <m:d>
                          <m:dPr>
                            <m:ctrlPr>
                              <a:rPr lang="en-US" b="0" i="1" smtClean="0">
                                <a:latin typeface="Cambria Math"/>
                              </a:rPr>
                            </m:ctrlPr>
                          </m:dPr>
                          <m:e>
                            <m:r>
                              <a:rPr lang="en-US" i="1" smtClean="0">
                                <a:latin typeface="Cambria Math"/>
                              </a:rPr>
                              <m:t>𝐸</m:t>
                            </m:r>
                            <m:r>
                              <a:rPr lang="en-US" b="0" i="1" smtClean="0">
                                <a:latin typeface="Cambria Math"/>
                              </a:rPr>
                              <m:t>𝑉</m:t>
                            </m:r>
                          </m:e>
                        </m:d>
                        <m:r>
                          <a:rPr lang="en-US" b="0" i="1" smtClean="0">
                            <a:latin typeface="Cambria Math"/>
                          </a:rPr>
                          <m:t>=</m:t>
                        </m:r>
                        <m:r>
                          <a:rPr lang="en-US" b="0" i="1" smtClean="0">
                            <a:latin typeface="Cambria Math"/>
                          </a:rPr>
                          <m:t>2∗</m:t>
                        </m:r>
                        <m:r>
                          <a:rPr lang="en-US" b="0" i="1" smtClean="0">
                            <a:latin typeface="Cambria Math"/>
                          </a:rPr>
                          <m:t>𝐸𝑉</m:t>
                        </m:r>
                        <m:r>
                          <a:rPr lang="en-US" b="0" i="1" smtClean="0">
                            <a:latin typeface="Cambria Math"/>
                          </a:rPr>
                          <m:t>=$15∗2=$30</m:t>
                        </m:r>
                      </m:oMath>
                    </m:oMathPara>
                  </a14:m>
                  <a:endParaRPr lang="en-US" dirty="0"/>
                </a:p>
              </p:txBody>
            </p:sp>
          </mc:Choice>
          <mc:Fallback>
            <p:sp>
              <p:nvSpPr>
                <p:cNvPr id="11" name="TextovéPole 10"/>
                <p:cNvSpPr txBox="1">
                  <a:spLocks noRot="1" noChangeAspect="1" noMove="1" noResize="1" noEditPoints="1" noAdjustHandles="1" noChangeArrowheads="1" noChangeShapeType="1" noTextEdit="1"/>
                </p:cNvSpPr>
                <p:nvPr/>
              </p:nvSpPr>
              <p:spPr>
                <a:xfrm>
                  <a:off x="818404" y="5990580"/>
                  <a:ext cx="3508140" cy="369332"/>
                </a:xfrm>
                <a:prstGeom prst="rect">
                  <a:avLst/>
                </a:prstGeom>
                <a:blipFill rotWithShape="1">
                  <a:blip r:embed="rId5"/>
                  <a:stretch>
                    <a:fillRect/>
                  </a:stretch>
                </a:blipFill>
                <a:ln>
                  <a:solidFill>
                    <a:schemeClr val="tx1"/>
                  </a:solidFill>
                </a:ln>
              </p:spPr>
              <p:txBody>
                <a:bodyPr/>
                <a:lstStyle/>
                <a:p>
                  <a:r>
                    <a:rPr lang="en-US">
                      <a:noFill/>
                    </a:rPr>
                    <a:t> </a:t>
                  </a:r>
                </a:p>
              </p:txBody>
            </p:sp>
          </mc:Fallback>
        </mc:AlternateContent>
      </p:grpSp>
    </p:spTree>
    <p:extLst>
      <p:ext uri="{BB962C8B-B14F-4D97-AF65-F5344CB8AC3E}">
        <p14:creationId xmlns:p14="http://schemas.microsoft.com/office/powerpoint/2010/main" val="3211979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Risk-averse</a:t>
            </a:r>
            <a:endParaRPr lang="en-US" dirty="0"/>
          </a:p>
        </p:txBody>
      </p:sp>
      <p:sp>
        <p:nvSpPr>
          <p:cNvPr id="6" name="Zástupný symbol pro obsah 5"/>
          <p:cNvSpPr>
            <a:spLocks noGrp="1"/>
          </p:cNvSpPr>
          <p:nvPr>
            <p:ph sz="half" idx="1"/>
          </p:nvPr>
        </p:nvSpPr>
        <p:spPr>
          <a:xfrm>
            <a:off x="509590" y="2019304"/>
            <a:ext cx="3876944" cy="3336467"/>
          </a:xfrm>
        </p:spPr>
        <p:txBody>
          <a:bodyPr/>
          <a:lstStyle/>
          <a:p>
            <a:r>
              <a:rPr lang="en-US" sz="2000" dirty="0"/>
              <a:t>If a person's utility of the expected value of a gamble is greater than their expected utility from the gamble itself, they are said to be risk-averse. </a:t>
            </a:r>
            <a:endParaRPr lang="en-US" sz="2000" dirty="0" smtClean="0"/>
          </a:p>
          <a:p>
            <a:r>
              <a:rPr lang="en-US" sz="2000" dirty="0" smtClean="0"/>
              <a:t>Truly risk-loving person should be willing to stake all their assets on a role of dice.</a:t>
            </a:r>
          </a:p>
          <a:p>
            <a:r>
              <a:rPr lang="en-US" sz="2000" dirty="0" smtClean="0"/>
              <a:t>Concave Bernoulli utility function captures risk-averse behavior.</a:t>
            </a:r>
            <a:endParaRPr lang="en-US" sz="2000"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23</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pic>
        <p:nvPicPr>
          <p:cNvPr id="7" name="Zástupný symbol pro obsah 6"/>
          <p:cNvPicPr>
            <a:picLocks noGrp="1" noChangeAspect="1"/>
          </p:cNvPicPr>
          <p:nvPr>
            <p:ph sz="half" idx="2"/>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5181600" y="2076616"/>
            <a:ext cx="3518140" cy="3450266"/>
          </a:xfrm>
        </p:spPr>
      </p:pic>
      <p:grpSp>
        <p:nvGrpSpPr>
          <p:cNvPr id="8" name="Skupina 7"/>
          <p:cNvGrpSpPr/>
          <p:nvPr/>
        </p:nvGrpSpPr>
        <p:grpSpPr>
          <a:xfrm>
            <a:off x="272674" y="5612555"/>
            <a:ext cx="8973918" cy="747357"/>
            <a:chOff x="272674" y="5612555"/>
            <a:chExt cx="8973918" cy="747357"/>
          </a:xfrm>
        </p:grpSpPr>
        <mc:AlternateContent xmlns:mc="http://schemas.openxmlformats.org/markup-compatibility/2006">
          <mc:Choice xmlns:a14="http://schemas.microsoft.com/office/drawing/2010/main" Requires="a14">
            <p:sp>
              <p:nvSpPr>
                <p:cNvPr id="9" name="TextovéPole 8"/>
                <p:cNvSpPr txBox="1"/>
                <p:nvPr/>
              </p:nvSpPr>
              <p:spPr>
                <a:xfrm>
                  <a:off x="274649" y="5612555"/>
                  <a:ext cx="8971943" cy="369332"/>
                </a:xfrm>
                <a:prstGeom prst="rect">
                  <a:avLst/>
                </a:prstGeom>
                <a:noFill/>
                <a:ln>
                  <a:solidFill>
                    <a:schemeClr val="tx1"/>
                  </a:solidFill>
                </a:ln>
              </p:spPr>
              <p:txBody>
                <a:bodyPr wrap="none" rtlCol="0">
                  <a:spAutoFit/>
                </a:bodyPr>
                <a:lstStyle/>
                <a:p>
                  <a14:m>
                    <m:oMath xmlns:m="http://schemas.openxmlformats.org/officeDocument/2006/math">
                      <m:r>
                        <a:rPr lang="en-US" i="1" smtClean="0">
                          <a:latin typeface="Cambria Math"/>
                        </a:rPr>
                        <m:t>𝐸</m:t>
                      </m:r>
                      <m:r>
                        <a:rPr lang="en-US" b="0" i="1" smtClean="0">
                          <a:latin typeface="Cambria Math"/>
                        </a:rPr>
                        <m:t>𝑈</m:t>
                      </m:r>
                      <m:r>
                        <a:rPr lang="en-US" b="0" i="1" smtClean="0">
                          <a:latin typeface="Cambria Math"/>
                        </a:rPr>
                        <m:t>=  </m:t>
                      </m:r>
                      <m:sSub>
                        <m:sSubPr>
                          <m:ctrlPr>
                            <a:rPr lang="en-US" b="0" i="1" smtClean="0">
                              <a:latin typeface="Cambria Math"/>
                            </a:rPr>
                          </m:ctrlPr>
                        </m:sSubPr>
                        <m:e>
                          <m:r>
                            <a:rPr lang="en-US" b="0" i="1" smtClean="0">
                              <a:latin typeface="Cambria Math"/>
                            </a:rPr>
                            <m:t>𝑃</m:t>
                          </m:r>
                        </m:e>
                        <m:sub>
                          <m:r>
                            <a:rPr lang="en-US" b="0" i="1" smtClean="0">
                              <a:latin typeface="Cambria Math"/>
                            </a:rPr>
                            <m:t>h𝑒𝑎𝑑𝑠</m:t>
                          </m:r>
                        </m:sub>
                      </m:sSub>
                      <m:r>
                        <a:rPr lang="en-US" b="0" i="1" smtClean="0">
                          <a:latin typeface="Cambria Math"/>
                        </a:rPr>
                        <m:t>∗</m:t>
                      </m:r>
                      <m:sSub>
                        <m:sSubPr>
                          <m:ctrlPr>
                            <a:rPr lang="en-US" b="0" i="1" smtClean="0">
                              <a:latin typeface="Cambria Math"/>
                            </a:rPr>
                          </m:ctrlPr>
                        </m:sSubPr>
                        <m:e>
                          <m:r>
                            <m:rPr>
                              <m:sty m:val="p"/>
                            </m:rPr>
                            <a:rPr lang="en-US" b="0" i="0" smtClean="0">
                              <a:latin typeface="Cambria Math"/>
                            </a:rPr>
                            <m:t>log</m:t>
                          </m:r>
                          <m:r>
                            <a:rPr lang="en-US" b="0" i="1" smtClean="0">
                              <a:latin typeface="Cambria Math"/>
                            </a:rPr>
                            <m:t>⁡(</m:t>
                          </m:r>
                          <m:r>
                            <a:rPr lang="en-US" b="0" i="1" smtClean="0">
                              <a:latin typeface="Cambria Math"/>
                            </a:rPr>
                            <m:t>𝑈</m:t>
                          </m:r>
                        </m:e>
                        <m:sub>
                          <m:r>
                            <a:rPr lang="en-US" b="0" i="1" smtClean="0">
                              <a:latin typeface="Cambria Math"/>
                            </a:rPr>
                            <m:t>h𝑒𝑎𝑑</m:t>
                          </m:r>
                        </m:sub>
                      </m:sSub>
                      <m:r>
                        <a:rPr lang="en-US" b="0" i="1" smtClean="0">
                          <a:latin typeface="Cambria Math"/>
                        </a:rPr>
                        <m:t>)</m:t>
                      </m:r>
                      <m:r>
                        <a:rPr lang="en-US" b="0" i="1" smtClean="0">
                          <a:latin typeface="Cambria Math"/>
                        </a:rPr>
                        <m:t>+</m:t>
                      </m:r>
                      <m:sSub>
                        <m:sSubPr>
                          <m:ctrlPr>
                            <a:rPr lang="en-US" i="1">
                              <a:latin typeface="Cambria Math"/>
                            </a:rPr>
                          </m:ctrlPr>
                        </m:sSubPr>
                        <m:e>
                          <m:r>
                            <a:rPr lang="en-US" i="1">
                              <a:latin typeface="Cambria Math"/>
                            </a:rPr>
                            <m:t>𝑃</m:t>
                          </m:r>
                        </m:e>
                        <m:sub>
                          <m:r>
                            <a:rPr lang="en-US" b="0" i="1" smtClean="0">
                              <a:latin typeface="Cambria Math"/>
                            </a:rPr>
                            <m:t>𝑡𝑎𝑖𝑙</m:t>
                          </m:r>
                        </m:sub>
                      </m:sSub>
                      <m:r>
                        <a:rPr lang="en-US" i="1">
                          <a:latin typeface="Cambria Math"/>
                        </a:rPr>
                        <m:t>∗</m:t>
                      </m:r>
                      <m:sSub>
                        <m:sSubPr>
                          <m:ctrlPr>
                            <a:rPr lang="en-US" i="1">
                              <a:latin typeface="Cambria Math"/>
                            </a:rPr>
                          </m:ctrlPr>
                        </m:sSubPr>
                        <m:e>
                          <m:r>
                            <m:rPr>
                              <m:sty m:val="p"/>
                            </m:rPr>
                            <a:rPr lang="en-US" b="0" i="0" smtClean="0">
                              <a:latin typeface="Cambria Math"/>
                            </a:rPr>
                            <m:t>log</m:t>
                          </m:r>
                          <m:r>
                            <a:rPr lang="en-US" b="0" i="0" smtClean="0">
                              <a:latin typeface="Cambria Math"/>
                            </a:rPr>
                            <m:t>⁡</m:t>
                          </m:r>
                          <m:r>
                            <a:rPr lang="en-US" b="0" i="1" smtClean="0">
                              <a:latin typeface="Cambria Math"/>
                            </a:rPr>
                            <m:t>(</m:t>
                          </m:r>
                          <m:r>
                            <a:rPr lang="en-US" i="1">
                              <a:latin typeface="Cambria Math"/>
                            </a:rPr>
                            <m:t>𝑈</m:t>
                          </m:r>
                        </m:e>
                        <m:sub>
                          <m:r>
                            <a:rPr lang="en-US" i="1" smtClean="0">
                              <a:latin typeface="Cambria Math"/>
                            </a:rPr>
                            <m:t>𝑡</m:t>
                          </m:r>
                          <m:r>
                            <a:rPr lang="en-US" b="0" i="1" smtClean="0">
                              <a:latin typeface="Cambria Math"/>
                            </a:rPr>
                            <m:t>𝑎𝑖𝑙</m:t>
                          </m:r>
                        </m:sub>
                      </m:sSub>
                      <m:r>
                        <a:rPr lang="en-US" b="0" i="1" smtClean="0">
                          <a:latin typeface="Cambria Math"/>
                        </a:rPr>
                        <m:t>)</m:t>
                      </m:r>
                      <m:r>
                        <a:rPr lang="en-US" b="0" i="1" smtClean="0">
                          <a:latin typeface="Cambria Math"/>
                        </a:rPr>
                        <m:t> =0.5∗</m:t>
                      </m:r>
                      <m:r>
                        <m:rPr>
                          <m:sty m:val="p"/>
                        </m:rPr>
                        <a:rPr lang="en-US" b="0" i="0" smtClean="0">
                          <a:latin typeface="Cambria Math"/>
                        </a:rPr>
                        <m:t>log</m:t>
                      </m:r>
                      <m:r>
                        <a:rPr lang="en-US" b="0" i="1" smtClean="0">
                          <a:latin typeface="Cambria Math"/>
                        </a:rPr>
                        <m:t>⁡(</m:t>
                      </m:r>
                      <m:r>
                        <a:rPr lang="en-US" b="0" i="1" smtClean="0">
                          <a:latin typeface="Cambria Math"/>
                        </a:rPr>
                        <m:t>$</m:t>
                      </m:r>
                      <m:r>
                        <a:rPr lang="en-US" b="0" i="1" smtClean="0">
                          <a:latin typeface="Cambria Math"/>
                        </a:rPr>
                        <m:t>10)</m:t>
                      </m:r>
                      <m:r>
                        <a:rPr lang="en-US" b="0" i="1" smtClean="0">
                          <a:latin typeface="Cambria Math"/>
                        </a:rPr>
                        <m:t>+0.5∗</m:t>
                      </m:r>
                      <m:r>
                        <m:rPr>
                          <m:sty m:val="p"/>
                        </m:rPr>
                        <a:rPr lang="en-US" b="0" i="0" smtClean="0">
                          <a:latin typeface="Cambria Math"/>
                        </a:rPr>
                        <m:t>log</m:t>
                      </m:r>
                      <m:r>
                        <a:rPr lang="en-US" b="0" i="1" smtClean="0">
                          <a:latin typeface="Cambria Math"/>
                        </a:rPr>
                        <m:t>⁡($20)</m:t>
                      </m:r>
                      <m:r>
                        <a:rPr lang="en-US" b="0" i="1" smtClean="0">
                          <a:latin typeface="Cambria Math"/>
                        </a:rPr>
                        <m:t>=$</m:t>
                      </m:r>
                      <m:r>
                        <a:rPr lang="en-US" b="0" i="1" smtClean="0">
                          <a:latin typeface="Cambria Math"/>
                        </a:rPr>
                        <m:t>1.15</m:t>
                      </m:r>
                    </m:oMath>
                  </a14:m>
                  <a:r>
                    <a:rPr lang="en-US" dirty="0" smtClean="0"/>
                    <a:t> </a:t>
                  </a:r>
                  <a:endParaRPr lang="en-US" dirty="0"/>
                </a:p>
              </p:txBody>
            </p:sp>
          </mc:Choice>
          <mc:Fallback>
            <p:sp>
              <p:nvSpPr>
                <p:cNvPr id="9" name="TextovéPole 8"/>
                <p:cNvSpPr txBox="1">
                  <a:spLocks noRot="1" noChangeAspect="1" noMove="1" noResize="1" noEditPoints="1" noAdjustHandles="1" noChangeArrowheads="1" noChangeShapeType="1" noTextEdit="1"/>
                </p:cNvSpPr>
                <p:nvPr/>
              </p:nvSpPr>
              <p:spPr>
                <a:xfrm>
                  <a:off x="274649" y="5612555"/>
                  <a:ext cx="8971943" cy="369332"/>
                </a:xfrm>
                <a:prstGeom prst="rect">
                  <a:avLst/>
                </a:prstGeom>
                <a:blipFill rotWithShape="1">
                  <a:blip r:embed="rId4"/>
                  <a:stretch>
                    <a:fillRect b="-12903"/>
                  </a:stretch>
                </a:blipFill>
                <a:ln>
                  <a:solidFill>
                    <a:schemeClr val="tx1"/>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ovéPole 10"/>
                <p:cNvSpPr txBox="1"/>
                <p:nvPr/>
              </p:nvSpPr>
              <p:spPr>
                <a:xfrm>
                  <a:off x="272674" y="5990580"/>
                  <a:ext cx="4107663" cy="369332"/>
                </a:xfrm>
                <a:prstGeom prst="rect">
                  <a:avLst/>
                </a:prstGeom>
                <a:noFill/>
                <a:ln>
                  <a:solidFill>
                    <a:schemeClr val="tx1"/>
                  </a:solidFill>
                </a:ln>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a:rPr>
                          <m:t>𝑢</m:t>
                        </m:r>
                        <m:d>
                          <m:dPr>
                            <m:ctrlPr>
                              <a:rPr lang="en-US" b="0" i="1" smtClean="0">
                                <a:latin typeface="Cambria Math"/>
                              </a:rPr>
                            </m:ctrlPr>
                          </m:dPr>
                          <m:e>
                            <m:r>
                              <a:rPr lang="en-US" i="1" smtClean="0">
                                <a:latin typeface="Cambria Math"/>
                              </a:rPr>
                              <m:t>𝐸</m:t>
                            </m:r>
                            <m:r>
                              <a:rPr lang="en-US" b="0" i="1" smtClean="0">
                                <a:latin typeface="Cambria Math"/>
                              </a:rPr>
                              <m:t>𝑉</m:t>
                            </m:r>
                          </m:e>
                        </m:d>
                        <m:r>
                          <a:rPr lang="en-US" b="0" i="1" smtClean="0">
                            <a:latin typeface="Cambria Math"/>
                          </a:rPr>
                          <m:t>=</m:t>
                        </m:r>
                        <m:r>
                          <m:rPr>
                            <m:sty m:val="p"/>
                          </m:rPr>
                          <a:rPr lang="en-US" b="0" i="0" smtClean="0">
                            <a:latin typeface="Cambria Math"/>
                          </a:rPr>
                          <m:t>log</m:t>
                        </m:r>
                        <m:r>
                          <a:rPr lang="en-US" b="0" i="1" smtClean="0">
                            <a:latin typeface="Cambria Math"/>
                          </a:rPr>
                          <m:t>⁡(</m:t>
                        </m:r>
                        <m:r>
                          <a:rPr lang="en-US" b="0" i="1" smtClean="0">
                            <a:latin typeface="Cambria Math"/>
                          </a:rPr>
                          <m:t>𝐸𝑉</m:t>
                        </m:r>
                        <m:r>
                          <a:rPr lang="en-US" b="0" i="1" smtClean="0">
                            <a:latin typeface="Cambria Math"/>
                          </a:rPr>
                          <m:t>)=</m:t>
                        </m:r>
                        <m:r>
                          <m:rPr>
                            <m:sty m:val="p"/>
                          </m:rPr>
                          <a:rPr lang="en-US" b="0" i="0" smtClean="0">
                            <a:latin typeface="Cambria Math"/>
                          </a:rPr>
                          <m:t>log</m:t>
                        </m:r>
                        <m:r>
                          <a:rPr lang="en-US" b="0" i="1" smtClean="0">
                            <a:latin typeface="Cambria Math"/>
                          </a:rPr>
                          <m:t>⁡($15)=$1.176</m:t>
                        </m:r>
                      </m:oMath>
                    </m:oMathPara>
                  </a14:m>
                  <a:endParaRPr lang="en-US" dirty="0"/>
                </a:p>
              </p:txBody>
            </p:sp>
          </mc:Choice>
          <mc:Fallback>
            <p:sp>
              <p:nvSpPr>
                <p:cNvPr id="11" name="TextovéPole 10"/>
                <p:cNvSpPr txBox="1">
                  <a:spLocks noRot="1" noChangeAspect="1" noMove="1" noResize="1" noEditPoints="1" noAdjustHandles="1" noChangeArrowheads="1" noChangeShapeType="1" noTextEdit="1"/>
                </p:cNvSpPr>
                <p:nvPr/>
              </p:nvSpPr>
              <p:spPr>
                <a:xfrm>
                  <a:off x="272674" y="5990580"/>
                  <a:ext cx="4107663" cy="369332"/>
                </a:xfrm>
                <a:prstGeom prst="rect">
                  <a:avLst/>
                </a:prstGeom>
                <a:blipFill rotWithShape="1">
                  <a:blip r:embed="rId5"/>
                  <a:stretch>
                    <a:fillRect b="-12903"/>
                  </a:stretch>
                </a:blipFill>
                <a:ln>
                  <a:solidFill>
                    <a:schemeClr val="tx1"/>
                  </a:solidFill>
                </a:ln>
              </p:spPr>
              <p:txBody>
                <a:bodyPr/>
                <a:lstStyle/>
                <a:p>
                  <a:r>
                    <a:rPr lang="en-US">
                      <a:noFill/>
                    </a:rPr>
                    <a:t> </a:t>
                  </a:r>
                </a:p>
              </p:txBody>
            </p:sp>
          </mc:Fallback>
        </mc:AlternateContent>
      </p:grpSp>
    </p:spTree>
    <p:extLst>
      <p:ext uri="{BB962C8B-B14F-4D97-AF65-F5344CB8AC3E}">
        <p14:creationId xmlns:p14="http://schemas.microsoft.com/office/powerpoint/2010/main" val="461245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2400" b="1" dirty="0" smtClean="0">
                <a:solidFill>
                  <a:srgbClr val="00287D"/>
                </a:solidFill>
                <a:effectLst/>
                <a:latin typeface="+mj-lt"/>
                <a:ea typeface="+mj-ea"/>
                <a:cs typeface="+mj-cs"/>
              </a:rPr>
              <a:t>Application</a:t>
            </a:r>
            <a:r>
              <a:rPr lang="en-US" sz="2400" b="1" baseline="0" dirty="0" smtClean="0">
                <a:solidFill>
                  <a:srgbClr val="00287D"/>
                </a:solidFill>
                <a:effectLst/>
                <a:latin typeface="+mj-lt"/>
                <a:ea typeface="+mj-ea"/>
                <a:cs typeface="+mj-cs"/>
              </a:rPr>
              <a:t> in Experimental Economics</a:t>
            </a:r>
            <a:endParaRPr lang="en-US" sz="2400" dirty="0" smtClean="0">
              <a:effectLst/>
            </a:endParaRPr>
          </a:p>
        </p:txBody>
      </p:sp>
      <p:sp>
        <p:nvSpPr>
          <p:cNvPr id="8" name="Zástupný symbol pro obsah 7"/>
          <p:cNvSpPr>
            <a:spLocks noGrp="1"/>
          </p:cNvSpPr>
          <p:nvPr>
            <p:ph idx="1"/>
          </p:nvPr>
        </p:nvSpPr>
        <p:spPr/>
        <p:txBody>
          <a:bodyPr/>
          <a:lstStyle/>
          <a:p>
            <a:r>
              <a:rPr lang="en-US" dirty="0" smtClean="0"/>
              <a:t>The experiments focus on decision making an therefore the knowledge of decision making theory is necessary.</a:t>
            </a:r>
          </a:p>
          <a:p>
            <a:r>
              <a:rPr lang="en-US" dirty="0" smtClean="0"/>
              <a:t>To design the experiment you need to model the situation beforehand and by the experiment to </a:t>
            </a:r>
            <a:r>
              <a:rPr lang="en-US" dirty="0"/>
              <a:t>verify or </a:t>
            </a:r>
            <a:r>
              <a:rPr lang="en-US" dirty="0" smtClean="0"/>
              <a:t>disconfirm.</a:t>
            </a:r>
          </a:p>
          <a:p>
            <a:r>
              <a:rPr lang="en-US" dirty="0" smtClean="0"/>
              <a:t>Many existing theoretical models assume that the rational agent is a risk neutral </a:t>
            </a:r>
            <a:r>
              <a:rPr lang="en-US" dirty="0" smtClean="0">
                <a:sym typeface="Wingdings"/>
              </a:rPr>
              <a:t> Risk Elicitation in the experiment.</a:t>
            </a:r>
          </a:p>
          <a:p>
            <a:endParaRPr lang="en-US" dirty="0"/>
          </a:p>
        </p:txBody>
      </p:sp>
      <p:sp>
        <p:nvSpPr>
          <p:cNvPr id="5" name="Zástupný symbol pro číslo snímku 4"/>
          <p:cNvSpPr>
            <a:spLocks noGrp="1"/>
          </p:cNvSpPr>
          <p:nvPr>
            <p:ph type="sldNum" sz="quarter" idx="11"/>
          </p:nvPr>
        </p:nvSpPr>
        <p:spPr/>
        <p:txBody>
          <a:bodyPr/>
          <a:lstStyle/>
          <a:p>
            <a:fld id="{CE08DF32-0F39-D848-B87A-05F9027A0A6C}" type="slidenum">
              <a:rPr lang="en-US" smtClean="0"/>
              <a:t>24</a:t>
            </a:fld>
            <a:endParaRPr lang="en-US"/>
          </a:p>
        </p:txBody>
      </p:sp>
      <p:sp>
        <p:nvSpPr>
          <p:cNvPr id="6" name="Zástupný symbol pro zápatí 5"/>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6711624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Assignment for seminar</a:t>
            </a:r>
            <a:endParaRPr lang="en-US" dirty="0"/>
          </a:p>
        </p:txBody>
      </p:sp>
      <p:sp>
        <p:nvSpPr>
          <p:cNvPr id="3" name="Zástupný symbol pro obsah 2"/>
          <p:cNvSpPr>
            <a:spLocks noGrp="1"/>
          </p:cNvSpPr>
          <p:nvPr>
            <p:ph idx="1"/>
          </p:nvPr>
        </p:nvSpPr>
        <p:spPr/>
        <p:txBody>
          <a:bodyPr/>
          <a:lstStyle/>
          <a:p>
            <a:r>
              <a:rPr lang="en-US" dirty="0" smtClean="0"/>
              <a:t>Take a look on a paper</a:t>
            </a:r>
          </a:p>
          <a:p>
            <a:pPr lvl="1"/>
            <a:r>
              <a:rPr lang="en-US" dirty="0"/>
              <a:t>Holt, Charles A., and Susan K. </a:t>
            </a:r>
            <a:r>
              <a:rPr lang="en-US" dirty="0" err="1"/>
              <a:t>Laury</a:t>
            </a:r>
            <a:r>
              <a:rPr lang="en-US" dirty="0"/>
              <a:t>. </a:t>
            </a:r>
            <a:r>
              <a:rPr lang="en-US" i="1" dirty="0"/>
              <a:t>"Risk aversion and incentive effects</a:t>
            </a:r>
            <a:r>
              <a:rPr lang="en-US" dirty="0"/>
              <a:t>." American </a:t>
            </a:r>
            <a:r>
              <a:rPr lang="en-US" dirty="0" smtClean="0"/>
              <a:t>Economic Review </a:t>
            </a:r>
            <a:r>
              <a:rPr lang="en-US" dirty="0"/>
              <a:t>92.5 (2002</a:t>
            </a:r>
            <a:r>
              <a:rPr lang="en-US" dirty="0" smtClean="0"/>
              <a:t>) (</a:t>
            </a:r>
            <a:r>
              <a:rPr lang="en-US" dirty="0">
                <a:hlinkClick r:id="rId2"/>
              </a:rPr>
              <a:t>http://www.nber.org/~</a:t>
            </a:r>
            <a:r>
              <a:rPr lang="en-US" dirty="0" smtClean="0">
                <a:hlinkClick r:id="rId2"/>
              </a:rPr>
              <a:t>rosenbla/econ311-04/syllabus/holtlaury.pdf</a:t>
            </a:r>
            <a:r>
              <a:rPr lang="en-US" dirty="0" smtClean="0"/>
              <a:t>)</a:t>
            </a:r>
          </a:p>
          <a:p>
            <a:r>
              <a:rPr lang="en-US" dirty="0" smtClean="0"/>
              <a:t>And collect data…</a:t>
            </a:r>
            <a:endParaRPr lang="en-US" dirty="0"/>
          </a:p>
          <a:p>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25</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683684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Assignment for seminar</a:t>
            </a:r>
            <a:r>
              <a:rPr lang="en-US" dirty="0" smtClean="0"/>
              <a:t> </a:t>
            </a:r>
            <a:endParaRPr lang="en-US" dirty="0"/>
          </a:p>
        </p:txBody>
      </p:sp>
      <p:pic>
        <p:nvPicPr>
          <p:cNvPr id="6" name="Zástupný symbol pro obsah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690" y="2042556"/>
            <a:ext cx="8265557" cy="3966358"/>
          </a:xfrm>
        </p:spPr>
      </p:pic>
      <p:sp>
        <p:nvSpPr>
          <p:cNvPr id="4" name="Zástupný symbol pro číslo snímku 3"/>
          <p:cNvSpPr>
            <a:spLocks noGrp="1"/>
          </p:cNvSpPr>
          <p:nvPr>
            <p:ph type="sldNum" sz="quarter" idx="11"/>
          </p:nvPr>
        </p:nvSpPr>
        <p:spPr/>
        <p:txBody>
          <a:bodyPr/>
          <a:lstStyle/>
          <a:p>
            <a:fld id="{CE08DF32-0F39-D848-B87A-05F9027A0A6C}" type="slidenum">
              <a:rPr lang="en-US" smtClean="0"/>
              <a:t>26</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34854649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Decision making table for assignment</a:t>
            </a:r>
            <a:endParaRPr lang="en-US"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1159156955"/>
              </p:ext>
            </p:extLst>
          </p:nvPr>
        </p:nvGraphicFramePr>
        <p:xfrm>
          <a:off x="268319" y="1808637"/>
          <a:ext cx="8361294" cy="4218534"/>
        </p:xfrm>
        <a:graphic>
          <a:graphicData uri="http://schemas.openxmlformats.org/drawingml/2006/table">
            <a:tbl>
              <a:tblPr>
                <a:tableStyleId>{2D5ABB26-0587-4C30-8999-92F81FD0307C}</a:tableStyleId>
              </a:tblPr>
              <a:tblGrid>
                <a:gridCol w="2787097"/>
                <a:gridCol w="278710"/>
                <a:gridCol w="278710"/>
                <a:gridCol w="278710"/>
                <a:gridCol w="278710"/>
                <a:gridCol w="278710"/>
                <a:gridCol w="278710"/>
                <a:gridCol w="278710"/>
                <a:gridCol w="278710"/>
                <a:gridCol w="278710"/>
                <a:gridCol w="278710"/>
                <a:gridCol w="2787097"/>
              </a:tblGrid>
              <a:tr h="0">
                <a:tc>
                  <a:txBody>
                    <a:bodyPr/>
                    <a:lstStyle/>
                    <a:p>
                      <a:pPr algn="l" fontAlgn="b"/>
                      <a:endParaRPr lang="en-US" sz="9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smtClean="0">
                          <a:effectLst/>
                        </a:rPr>
                        <a:t>2</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a:effectLst/>
                        </a:rPr>
                        <a:t>4</a:t>
                      </a:r>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5</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7</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8</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9</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10</a:t>
                      </a:r>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10% of 40 </a:t>
                      </a:r>
                      <a:r>
                        <a:rPr lang="en-US" sz="1600" u="none" strike="noStrike" dirty="0" err="1">
                          <a:effectLst/>
                        </a:rPr>
                        <a:t>Kč</a:t>
                      </a:r>
                      <a:r>
                        <a:rPr lang="en-US" sz="1600" u="none" strike="noStrike" dirty="0">
                          <a:effectLst/>
                        </a:rPr>
                        <a:t>, 90%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10% of 77 </a:t>
                      </a:r>
                      <a:r>
                        <a:rPr lang="en-US" sz="1600" u="none" strike="noStrike" dirty="0" err="1">
                          <a:effectLst/>
                        </a:rPr>
                        <a:t>Kč</a:t>
                      </a:r>
                      <a:r>
                        <a:rPr lang="en-US" sz="1600" u="none" strike="noStrike" dirty="0">
                          <a:effectLst/>
                        </a:rPr>
                        <a:t>, 90%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20% of 40 </a:t>
                      </a:r>
                      <a:r>
                        <a:rPr lang="en-US" sz="1600" u="none" strike="noStrike" dirty="0" err="1">
                          <a:effectLst/>
                        </a:rPr>
                        <a:t>Kč</a:t>
                      </a:r>
                      <a:r>
                        <a:rPr lang="en-US" sz="1600" u="none" strike="noStrike" dirty="0">
                          <a:effectLst/>
                        </a:rPr>
                        <a:t>, 80%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20% of 77 </a:t>
                      </a:r>
                      <a:r>
                        <a:rPr lang="en-US" sz="1600" u="none" strike="noStrike" dirty="0" err="1">
                          <a:effectLst/>
                        </a:rPr>
                        <a:t>Kč</a:t>
                      </a:r>
                      <a:r>
                        <a:rPr lang="en-US" sz="1600" u="none" strike="noStrike" dirty="0">
                          <a:effectLst/>
                        </a:rPr>
                        <a:t>, 80%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30% of 40 </a:t>
                      </a:r>
                      <a:r>
                        <a:rPr lang="en-US" sz="1600" u="none" strike="noStrike" dirty="0" err="1">
                          <a:effectLst/>
                        </a:rPr>
                        <a:t>Kč</a:t>
                      </a:r>
                      <a:r>
                        <a:rPr lang="en-US" sz="1600" u="none" strike="noStrike" dirty="0">
                          <a:effectLst/>
                        </a:rPr>
                        <a:t>, 70%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30% of 77 </a:t>
                      </a:r>
                      <a:r>
                        <a:rPr lang="en-US" sz="1600" u="none" strike="noStrike" dirty="0" err="1">
                          <a:effectLst/>
                        </a:rPr>
                        <a:t>Kč</a:t>
                      </a:r>
                      <a:r>
                        <a:rPr lang="en-US" sz="1600" u="none" strike="noStrike" dirty="0">
                          <a:effectLst/>
                        </a:rPr>
                        <a:t>, 70%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a:effectLst/>
                        </a:rPr>
                        <a:t>40% of 40 Kč, 60% of 32 Kč</a:t>
                      </a:r>
                      <a:endParaRPr lang="en-US" sz="1600" b="0" i="0" u="none" strike="noStrike">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40% of 77 </a:t>
                      </a:r>
                      <a:r>
                        <a:rPr lang="en-US" sz="1600" u="none" strike="noStrike" dirty="0" err="1">
                          <a:effectLst/>
                        </a:rPr>
                        <a:t>Kč</a:t>
                      </a:r>
                      <a:r>
                        <a:rPr lang="en-US" sz="1600" u="none" strike="noStrike" dirty="0">
                          <a:effectLst/>
                        </a:rPr>
                        <a:t>, 60%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50% of 40 </a:t>
                      </a:r>
                      <a:r>
                        <a:rPr lang="en-US" sz="1600" u="none" strike="noStrike" dirty="0" err="1">
                          <a:effectLst/>
                        </a:rPr>
                        <a:t>Kč</a:t>
                      </a:r>
                      <a:r>
                        <a:rPr lang="en-US" sz="1600" u="none" strike="noStrike" dirty="0">
                          <a:effectLst/>
                        </a:rPr>
                        <a:t>, 50%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50% of 77 </a:t>
                      </a:r>
                      <a:r>
                        <a:rPr lang="en-US" sz="1600" u="none" strike="noStrike" dirty="0" err="1">
                          <a:effectLst/>
                        </a:rPr>
                        <a:t>Kč</a:t>
                      </a:r>
                      <a:r>
                        <a:rPr lang="en-US" sz="1600" u="none" strike="noStrike" dirty="0">
                          <a:effectLst/>
                        </a:rPr>
                        <a:t>, 50%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60% of 40 </a:t>
                      </a:r>
                      <a:r>
                        <a:rPr lang="en-US" sz="1600" u="none" strike="noStrike" dirty="0" err="1">
                          <a:effectLst/>
                        </a:rPr>
                        <a:t>Kč</a:t>
                      </a:r>
                      <a:r>
                        <a:rPr lang="en-US" sz="1600" u="none" strike="noStrike" dirty="0">
                          <a:effectLst/>
                        </a:rPr>
                        <a:t>, 40%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60% of 77 </a:t>
                      </a:r>
                      <a:r>
                        <a:rPr lang="en-US" sz="1600" u="none" strike="noStrike" dirty="0" err="1">
                          <a:effectLst/>
                        </a:rPr>
                        <a:t>Kč</a:t>
                      </a:r>
                      <a:r>
                        <a:rPr lang="en-US" sz="1600" u="none" strike="noStrike" dirty="0">
                          <a:effectLst/>
                        </a:rPr>
                        <a:t>, 40%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70% of 40 </a:t>
                      </a:r>
                      <a:r>
                        <a:rPr lang="en-US" sz="1600" u="none" strike="noStrike" dirty="0" err="1">
                          <a:effectLst/>
                        </a:rPr>
                        <a:t>Kč</a:t>
                      </a:r>
                      <a:r>
                        <a:rPr lang="en-US" sz="1600" u="none" strike="noStrike" dirty="0">
                          <a:effectLst/>
                        </a:rPr>
                        <a:t>, 30%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70% of 77 </a:t>
                      </a:r>
                      <a:r>
                        <a:rPr lang="en-US" sz="1600" u="none" strike="noStrike" dirty="0" err="1">
                          <a:effectLst/>
                        </a:rPr>
                        <a:t>Kč</a:t>
                      </a:r>
                      <a:r>
                        <a:rPr lang="en-US" sz="1600" u="none" strike="noStrike" dirty="0">
                          <a:effectLst/>
                        </a:rPr>
                        <a:t>, 30%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80% of 40 </a:t>
                      </a:r>
                      <a:r>
                        <a:rPr lang="en-US" sz="1600" u="none" strike="noStrike" dirty="0" err="1">
                          <a:effectLst/>
                        </a:rPr>
                        <a:t>Kč</a:t>
                      </a:r>
                      <a:r>
                        <a:rPr lang="en-US" sz="1600" u="none" strike="noStrike" dirty="0">
                          <a:effectLst/>
                        </a:rPr>
                        <a:t>, 20%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80% of 77 </a:t>
                      </a:r>
                      <a:r>
                        <a:rPr lang="en-US" sz="1600" u="none" strike="noStrike" dirty="0" err="1">
                          <a:effectLst/>
                        </a:rPr>
                        <a:t>Kč</a:t>
                      </a:r>
                      <a:r>
                        <a:rPr lang="en-US" sz="1600" u="none" strike="noStrike" dirty="0">
                          <a:effectLst/>
                        </a:rPr>
                        <a:t>, 20%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90% of 40 </a:t>
                      </a:r>
                      <a:r>
                        <a:rPr lang="en-US" sz="1600" u="none" strike="noStrike" dirty="0" err="1">
                          <a:effectLst/>
                        </a:rPr>
                        <a:t>Kč</a:t>
                      </a:r>
                      <a:r>
                        <a:rPr lang="en-US" sz="1600" u="none" strike="noStrike" dirty="0">
                          <a:effectLst/>
                        </a:rPr>
                        <a:t>, 10%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90% of 77 </a:t>
                      </a:r>
                      <a:r>
                        <a:rPr lang="en-US" sz="1600" u="none" strike="noStrike" dirty="0" err="1">
                          <a:effectLst/>
                        </a:rPr>
                        <a:t>Kč</a:t>
                      </a:r>
                      <a:r>
                        <a:rPr lang="en-US" sz="1600" u="none" strike="noStrike" dirty="0">
                          <a:effectLst/>
                        </a:rPr>
                        <a:t>, 10% of 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732">
                <a:tc>
                  <a:txBody>
                    <a:bodyPr/>
                    <a:lstStyle/>
                    <a:p>
                      <a:pPr algn="r" fontAlgn="b"/>
                      <a:r>
                        <a:rPr lang="en-US" sz="1600" u="none" strike="noStrike" dirty="0">
                          <a:effectLst/>
                        </a:rPr>
                        <a:t>100% of 40 </a:t>
                      </a:r>
                      <a:r>
                        <a:rPr lang="en-US" sz="1600" u="none" strike="noStrike" dirty="0" err="1">
                          <a:effectLst/>
                        </a:rPr>
                        <a:t>Kč</a:t>
                      </a:r>
                      <a:r>
                        <a:rPr lang="en-US" sz="1600" u="none" strike="noStrike" dirty="0">
                          <a:effectLst/>
                        </a:rPr>
                        <a:t>, 0% of 32 </a:t>
                      </a:r>
                      <a:r>
                        <a:rPr lang="en-US" sz="1600" u="none" strike="noStrike" dirty="0" err="1">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7374" marR="7374" marT="73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smtClean="0">
                          <a:effectLst/>
                        </a:rPr>
                        <a:t>100% of 77 </a:t>
                      </a:r>
                      <a:r>
                        <a:rPr lang="en-US" sz="1600" u="none" strike="noStrike" dirty="0" err="1" smtClean="0">
                          <a:effectLst/>
                        </a:rPr>
                        <a:t>Kč</a:t>
                      </a:r>
                      <a:r>
                        <a:rPr lang="en-US" sz="1600" u="none" strike="noStrike" dirty="0" smtClean="0">
                          <a:effectLst/>
                        </a:rPr>
                        <a:t>, 0% of 2 </a:t>
                      </a:r>
                      <a:r>
                        <a:rPr lang="en-US" sz="1600" u="none" strike="noStrike" dirty="0" err="1" smtClean="0">
                          <a:effectLst/>
                        </a:rPr>
                        <a:t>Kč</a:t>
                      </a:r>
                      <a:endParaRPr lang="en-US" sz="1600" b="0" i="0" u="none" strike="noStrike" dirty="0">
                        <a:solidFill>
                          <a:srgbClr val="000000"/>
                        </a:solidFill>
                        <a:effectLst/>
                        <a:latin typeface="Calibri"/>
                      </a:endParaRPr>
                    </a:p>
                  </a:txBody>
                  <a:tcPr marL="7374" marR="7374" marT="737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1"/>
          </p:nvPr>
        </p:nvSpPr>
        <p:spPr/>
        <p:txBody>
          <a:bodyPr/>
          <a:lstStyle/>
          <a:p>
            <a:fld id="{CE08DF32-0F39-D848-B87A-05F9027A0A6C}" type="slidenum">
              <a:rPr lang="en-US" smtClean="0"/>
              <a:t>27</a:t>
            </a:fld>
            <a:endParaRPr lang="en-US"/>
          </a:p>
        </p:txBody>
      </p:sp>
      <p:sp>
        <p:nvSpPr>
          <p:cNvPr id="5" name="Zástupný symbol pro zápatí 4"/>
          <p:cNvSpPr>
            <a:spLocks noGrp="1"/>
          </p:cNvSpPr>
          <p:nvPr>
            <p:ph type="ftr" sz="quarter" idx="3"/>
          </p:nvPr>
        </p:nvSpPr>
        <p:spPr/>
        <p:txBody>
          <a:bodyPr/>
          <a:lstStyle/>
          <a:p>
            <a:r>
              <a:rPr lang="en-US" dirty="0" smtClean="0"/>
              <a:t>BPV_IEBE  Introduction to Experimental and Behavioral Economics</a:t>
            </a:r>
            <a:endParaRPr lang="en-US" dirty="0"/>
          </a:p>
        </p:txBody>
      </p:sp>
    </p:spTree>
    <p:extLst>
      <p:ext uri="{BB962C8B-B14F-4D97-AF65-F5344CB8AC3E}">
        <p14:creationId xmlns:p14="http://schemas.microsoft.com/office/powerpoint/2010/main" val="5242630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Assignment for seminar - requirements</a:t>
            </a:r>
            <a:endParaRPr lang="en-US" dirty="0"/>
          </a:p>
        </p:txBody>
      </p:sp>
      <p:sp>
        <p:nvSpPr>
          <p:cNvPr id="3" name="Zástupný symbol pro obsah 2"/>
          <p:cNvSpPr>
            <a:spLocks noGrp="1"/>
          </p:cNvSpPr>
          <p:nvPr>
            <p:ph idx="1"/>
          </p:nvPr>
        </p:nvSpPr>
        <p:spPr/>
        <p:txBody>
          <a:bodyPr/>
          <a:lstStyle/>
          <a:p>
            <a:r>
              <a:rPr lang="en-US" dirty="0" smtClean="0"/>
              <a:t>At least 5 subjects </a:t>
            </a:r>
          </a:p>
          <a:p>
            <a:r>
              <a:rPr lang="en-US" dirty="0" smtClean="0"/>
              <a:t>Classify their risk preferences</a:t>
            </a:r>
          </a:p>
          <a:p>
            <a:r>
              <a:rPr lang="en-US" dirty="0" smtClean="0"/>
              <a:t>Add demographic information about the subjects (gender is mandatory, other are up to you)</a:t>
            </a:r>
          </a:p>
          <a:p>
            <a:r>
              <a:rPr lang="en-US" dirty="0" smtClean="0"/>
              <a:t>Submit it as a Word  and Excel with data</a:t>
            </a:r>
          </a:p>
          <a:p>
            <a:endParaRPr lang="en-US" dirty="0" smtClean="0"/>
          </a:p>
          <a:p>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28</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377415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0" marR="0" indent="0" algn="just" defTabSz="914400" rtl="0" eaLnBrk="1" fontAlgn="base" latinLnBrk="0" hangingPunct="1">
              <a:lnSpc>
                <a:spcPct val="100000"/>
              </a:lnSpc>
              <a:spcBef>
                <a:spcPts val="600"/>
              </a:spcBef>
              <a:spcAft>
                <a:spcPts val="600"/>
              </a:spcAft>
              <a:buClrTx/>
              <a:buSzTx/>
              <a:buFontTx/>
              <a:buNone/>
              <a:tabLst/>
              <a:defRPr/>
            </a:pPr>
            <a:r>
              <a:rPr lang="en-US" sz="2400" b="1" noProof="0" dirty="0" smtClean="0">
                <a:solidFill>
                  <a:srgbClr val="00287D"/>
                </a:solidFill>
                <a:effectLst/>
                <a:latin typeface="+mj-lt"/>
                <a:ea typeface="+mj-ea"/>
                <a:cs typeface="+mj-cs"/>
              </a:rPr>
              <a:t>Decision-making and Theory</a:t>
            </a:r>
            <a:endParaRPr lang="en-US" sz="2400" noProof="0" dirty="0" smtClean="0">
              <a:effectLst/>
            </a:endParaRPr>
          </a:p>
        </p:txBody>
      </p:sp>
      <p:sp>
        <p:nvSpPr>
          <p:cNvPr id="3" name="Zástupný symbol pro obsah 2"/>
          <p:cNvSpPr>
            <a:spLocks noGrp="1"/>
          </p:cNvSpPr>
          <p:nvPr>
            <p:ph idx="1"/>
          </p:nvPr>
        </p:nvSpPr>
        <p:spPr/>
        <p:txBody>
          <a:bodyPr>
            <a:normAutofit/>
          </a:bodyPr>
          <a:lstStyle/>
          <a:p>
            <a:pPr marL="360000">
              <a:lnSpc>
                <a:spcPct val="100000"/>
              </a:lnSpc>
              <a:spcBef>
                <a:spcPts val="600"/>
              </a:spcBef>
              <a:spcAft>
                <a:spcPts val="600"/>
              </a:spcAft>
            </a:pPr>
            <a:r>
              <a:rPr lang="en-US" i="1" noProof="0" dirty="0" smtClean="0"/>
              <a:t>What for do or why we need a theory of decision-making?</a:t>
            </a:r>
          </a:p>
          <a:p>
            <a:pPr marL="360000" algn="just">
              <a:lnSpc>
                <a:spcPct val="100000"/>
              </a:lnSpc>
              <a:spcBef>
                <a:spcPts val="600"/>
              </a:spcBef>
              <a:spcAft>
                <a:spcPts val="600"/>
              </a:spcAft>
            </a:pPr>
            <a:r>
              <a:rPr lang="en-US" noProof="0" dirty="0" smtClean="0"/>
              <a:t>Economics, psychology, sociology and other science fields are looking forward to identify issues relevant to any decision made by a human being.</a:t>
            </a:r>
          </a:p>
          <a:p>
            <a:pPr marL="360000" algn="just">
              <a:lnSpc>
                <a:spcPct val="100000"/>
              </a:lnSpc>
              <a:spcBef>
                <a:spcPts val="600"/>
              </a:spcBef>
              <a:spcAft>
                <a:spcPts val="600"/>
              </a:spcAft>
            </a:pPr>
            <a:r>
              <a:rPr lang="en-US" noProof="0" dirty="0" smtClean="0"/>
              <a:t>All theories aim to explain parameters of an optimal choice.</a:t>
            </a:r>
          </a:p>
          <a:p>
            <a:pPr marL="360000" algn="just">
              <a:lnSpc>
                <a:spcPct val="100000"/>
              </a:lnSpc>
              <a:spcBef>
                <a:spcPts val="600"/>
              </a:spcBef>
              <a:spcAft>
                <a:spcPts val="600"/>
              </a:spcAft>
            </a:pPr>
            <a:r>
              <a:rPr lang="en-US" dirty="0" smtClean="0"/>
              <a:t>We may sum up many theories under a term </a:t>
            </a:r>
            <a:r>
              <a:rPr lang="en-US" b="1" dirty="0" smtClean="0"/>
              <a:t>Theory of Choice</a:t>
            </a:r>
            <a:r>
              <a:rPr lang="en-US" dirty="0" smtClean="0"/>
              <a:t> (or </a:t>
            </a:r>
            <a:r>
              <a:rPr lang="en-US" b="1" dirty="0" smtClean="0"/>
              <a:t>Decision Theory</a:t>
            </a:r>
            <a:r>
              <a:rPr lang="en-US" dirty="0" smtClean="0"/>
              <a:t>)</a:t>
            </a:r>
            <a:endParaRPr lang="en-US" noProof="0" dirty="0" smtClean="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6589344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rtl="0" eaLnBrk="1" fontAlgn="base" hangingPunct="1">
              <a:lnSpc>
                <a:spcPct val="100000"/>
              </a:lnSpc>
              <a:spcBef>
                <a:spcPts val="600"/>
              </a:spcBef>
              <a:spcAft>
                <a:spcPts val="600"/>
              </a:spcAft>
            </a:pPr>
            <a:r>
              <a:rPr lang="en-US" noProof="0" dirty="0" smtClean="0">
                <a:effectLst/>
              </a:rPr>
              <a:t>Literature</a:t>
            </a:r>
            <a:endParaRPr lang="en-US" dirty="0"/>
          </a:p>
        </p:txBody>
      </p:sp>
      <p:sp>
        <p:nvSpPr>
          <p:cNvPr id="3" name="Zástupný symbol pro obsah 2"/>
          <p:cNvSpPr>
            <a:spLocks noGrp="1"/>
          </p:cNvSpPr>
          <p:nvPr>
            <p:ph idx="1"/>
          </p:nvPr>
        </p:nvSpPr>
        <p:spPr/>
        <p:txBody>
          <a:bodyPr/>
          <a:lstStyle/>
          <a:p>
            <a:pPr lvl="0" algn="just" rtl="0" eaLnBrk="1" fontAlgn="base" hangingPunct="1">
              <a:lnSpc>
                <a:spcPct val="100000"/>
              </a:lnSpc>
              <a:spcBef>
                <a:spcPts val="600"/>
              </a:spcBef>
              <a:spcAft>
                <a:spcPts val="600"/>
              </a:spcAft>
            </a:pPr>
            <a:r>
              <a:rPr lang="en-US" noProof="0" dirty="0" err="1" smtClean="0">
                <a:effectLst/>
              </a:rPr>
              <a:t>Johnatan</a:t>
            </a:r>
            <a:r>
              <a:rPr lang="en-US" noProof="0" dirty="0" smtClean="0">
                <a:effectLst/>
              </a:rPr>
              <a:t> Levin:</a:t>
            </a:r>
            <a:r>
              <a:rPr lang="en-US" baseline="0" noProof="0" dirty="0" smtClean="0">
                <a:effectLst/>
              </a:rPr>
              <a:t> Choice under </a:t>
            </a:r>
            <a:r>
              <a:rPr lang="en-US" baseline="0" noProof="0" dirty="0" err="1" smtClean="0">
                <a:effectLst/>
              </a:rPr>
              <a:t>Uncertainity</a:t>
            </a:r>
            <a:r>
              <a:rPr lang="en-US" baseline="0" noProof="0" dirty="0" smtClean="0">
                <a:effectLst/>
              </a:rPr>
              <a:t> (http://web.stanford.edu/~jdlevin/Econ%20202/Uncertainty.pdf)</a:t>
            </a:r>
            <a:endParaRPr lang="en-US" noProof="0" dirty="0" smtClean="0">
              <a:effectLst/>
            </a:endParaRPr>
          </a:p>
          <a:p>
            <a:r>
              <a:rPr lang="en-US" sz="2400" b="0" i="0" dirty="0" smtClean="0">
                <a:solidFill>
                  <a:schemeClr val="tx1"/>
                </a:solidFill>
                <a:effectLst/>
                <a:latin typeface="+mn-lt"/>
                <a:ea typeface="+mn-ea"/>
                <a:cs typeface="+mn-cs"/>
              </a:rPr>
              <a:t>VON NEUMANN, John; MORGENSTERN, Oskar. </a:t>
            </a:r>
            <a:r>
              <a:rPr lang="en-US" sz="2400" b="0" i="1" dirty="0" smtClean="0">
                <a:solidFill>
                  <a:schemeClr val="tx1"/>
                </a:solidFill>
                <a:effectLst/>
                <a:latin typeface="+mn-lt"/>
                <a:ea typeface="+mn-ea"/>
                <a:cs typeface="+mn-cs"/>
              </a:rPr>
              <a:t>Theory of games and economic behavior</a:t>
            </a:r>
            <a:r>
              <a:rPr lang="en-US" sz="2400" b="0" i="0" dirty="0" smtClean="0">
                <a:solidFill>
                  <a:schemeClr val="tx1"/>
                </a:solidFill>
                <a:effectLst/>
                <a:latin typeface="+mn-lt"/>
                <a:ea typeface="+mn-ea"/>
                <a:cs typeface="+mn-cs"/>
              </a:rPr>
              <a:t>. Princeton university press, 2007.</a:t>
            </a:r>
            <a:endParaRPr lang="cs-CZ" sz="2400" b="0" i="0" dirty="0" smtClean="0">
              <a:solidFill>
                <a:schemeClr val="tx1"/>
              </a:solidFill>
              <a:effectLst/>
              <a:latin typeface="+mn-lt"/>
              <a:ea typeface="+mn-ea"/>
              <a:cs typeface="+mn-cs"/>
            </a:endParaRPr>
          </a:p>
          <a:p>
            <a:r>
              <a:rPr lang="cs-CZ" dirty="0" err="1" smtClean="0"/>
              <a:t>Newcomb</a:t>
            </a:r>
            <a:r>
              <a:rPr lang="en-US" dirty="0"/>
              <a:t>’s Paradox: http://barang.sg/index.php?view=newcomb</a:t>
            </a:r>
            <a:endParaRPr lang="cs-CZ" sz="2400" b="0" i="0" dirty="0" smtClean="0">
              <a:solidFill>
                <a:schemeClr val="tx1"/>
              </a:solidFill>
              <a:effectLst/>
              <a:latin typeface="+mn-lt"/>
              <a:ea typeface="+mn-ea"/>
              <a:cs typeface="+mn-cs"/>
            </a:endParaRPr>
          </a:p>
          <a:p>
            <a:endParaRPr lang="en-US"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29</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714857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rtl="0" eaLnBrk="1" fontAlgn="base" hangingPunct="1">
              <a:lnSpc>
                <a:spcPct val="100000"/>
              </a:lnSpc>
              <a:spcBef>
                <a:spcPts val="600"/>
              </a:spcBef>
              <a:spcAft>
                <a:spcPts val="600"/>
              </a:spcAft>
            </a:pPr>
            <a:r>
              <a:rPr lang="en-US" sz="2400" b="1" noProof="0" dirty="0" smtClean="0">
                <a:solidFill>
                  <a:srgbClr val="00287D"/>
                </a:solidFill>
                <a:effectLst/>
                <a:latin typeface="+mj-lt"/>
                <a:ea typeface="+mj-ea"/>
                <a:cs typeface="+mj-cs"/>
              </a:rPr>
              <a:t>Decision Theory</a:t>
            </a:r>
            <a:r>
              <a:rPr lang="en-US" sz="2400" b="1" baseline="0" noProof="0" dirty="0" smtClean="0">
                <a:solidFill>
                  <a:srgbClr val="00287D"/>
                </a:solidFill>
                <a:effectLst/>
                <a:latin typeface="+mj-lt"/>
                <a:ea typeface="+mj-ea"/>
                <a:cs typeface="+mj-cs"/>
              </a:rPr>
              <a:t> vs. Game Theory	</a:t>
            </a:r>
            <a:endParaRPr lang="en-US" noProof="0" dirty="0"/>
          </a:p>
        </p:txBody>
      </p:sp>
      <p:sp>
        <p:nvSpPr>
          <p:cNvPr id="3" name="Zástupný symbol pro obsah 2"/>
          <p:cNvSpPr>
            <a:spLocks noGrp="1"/>
          </p:cNvSpPr>
          <p:nvPr>
            <p:ph idx="1"/>
          </p:nvPr>
        </p:nvSpPr>
        <p:spPr/>
        <p:txBody>
          <a:bodyPr>
            <a:normAutofit/>
          </a:bodyPr>
          <a:lstStyle/>
          <a:p>
            <a:pPr algn="just">
              <a:lnSpc>
                <a:spcPct val="100000"/>
              </a:lnSpc>
              <a:spcBef>
                <a:spcPts val="600"/>
              </a:spcBef>
              <a:spcAft>
                <a:spcPts val="600"/>
              </a:spcAft>
            </a:pPr>
            <a:r>
              <a:rPr lang="en-US" noProof="0" dirty="0" smtClean="0"/>
              <a:t>There is other theory, that deals with decision making – </a:t>
            </a:r>
            <a:r>
              <a:rPr lang="en-US" b="1" noProof="0" dirty="0" smtClean="0"/>
              <a:t>Game Theory</a:t>
            </a:r>
            <a:r>
              <a:rPr lang="en-US" noProof="0" dirty="0" smtClean="0"/>
              <a:t>.</a:t>
            </a:r>
          </a:p>
          <a:p>
            <a:pPr algn="just">
              <a:lnSpc>
                <a:spcPct val="100000"/>
              </a:lnSpc>
              <a:spcBef>
                <a:spcPts val="600"/>
              </a:spcBef>
              <a:spcAft>
                <a:spcPts val="600"/>
              </a:spcAft>
            </a:pPr>
            <a:r>
              <a:rPr lang="en-US" i="1" noProof="0" dirty="0" smtClean="0"/>
              <a:t>Game Theory</a:t>
            </a:r>
            <a:r>
              <a:rPr lang="en-US" i="1" dirty="0" smtClean="0"/>
              <a:t> </a:t>
            </a:r>
            <a:r>
              <a:rPr lang="en-US" dirty="0" smtClean="0"/>
              <a:t>is concerned with interaction between agents (individuals) and how decisions influences the other agent.</a:t>
            </a:r>
          </a:p>
          <a:p>
            <a:pPr algn="just">
              <a:lnSpc>
                <a:spcPct val="100000"/>
              </a:lnSpc>
              <a:spcBef>
                <a:spcPts val="600"/>
              </a:spcBef>
              <a:spcAft>
                <a:spcPts val="600"/>
              </a:spcAft>
            </a:pPr>
            <a:r>
              <a:rPr lang="en-US" i="1" noProof="0" dirty="0" smtClean="0"/>
              <a:t>Decision Theory</a:t>
            </a:r>
            <a:r>
              <a:rPr lang="en-US" noProof="0" dirty="0" smtClean="0"/>
              <a:t> focuses on the choices of individual agents only.</a:t>
            </a:r>
          </a:p>
          <a:p>
            <a:pPr algn="just">
              <a:lnSpc>
                <a:spcPct val="100000"/>
              </a:lnSpc>
              <a:spcBef>
                <a:spcPts val="600"/>
              </a:spcBef>
              <a:spcAft>
                <a:spcPts val="600"/>
              </a:spcAft>
            </a:pPr>
            <a:endParaRPr lang="en-US" dirty="0" smtClean="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3</a:t>
            </a:fld>
            <a:endParaRPr lang="en-US" dirty="0"/>
          </a:p>
        </p:txBody>
      </p:sp>
      <p:sp>
        <p:nvSpPr>
          <p:cNvPr id="5" name="Zástupný symbol pro zápatí 4"/>
          <p:cNvSpPr>
            <a:spLocks noGrp="1"/>
          </p:cNvSpPr>
          <p:nvPr>
            <p:ph type="ftr" sz="quarter" idx="3"/>
          </p:nvPr>
        </p:nvSpPr>
        <p:spPr/>
        <p:txBody>
          <a:bodyPr/>
          <a:lstStyle/>
          <a:p>
            <a:r>
              <a:rPr lang="en-US" dirty="0" smtClean="0"/>
              <a:t>BPV_IEBE  Introduction to Experimental and Behavioral Economics</a:t>
            </a:r>
            <a:endParaRPr lang="en-US" dirty="0"/>
          </a:p>
        </p:txBody>
      </p:sp>
      <p:sp>
        <p:nvSpPr>
          <p:cNvPr id="8" name="TextovéPole 7"/>
          <p:cNvSpPr txBox="1"/>
          <p:nvPr/>
        </p:nvSpPr>
        <p:spPr>
          <a:xfrm>
            <a:off x="1295400" y="5386377"/>
            <a:ext cx="7600950" cy="8925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just">
              <a:lnSpc>
                <a:spcPct val="100000"/>
              </a:lnSpc>
              <a:spcBef>
                <a:spcPts val="600"/>
              </a:spcBef>
              <a:spcAft>
                <a:spcPts val="600"/>
              </a:spcAft>
            </a:pPr>
            <a:r>
              <a:rPr lang="en-US" sz="1400" b="1" dirty="0"/>
              <a:t>Want to know more about Game Theory</a:t>
            </a:r>
            <a:r>
              <a:rPr lang="cs-CZ" sz="1400" b="1" dirty="0"/>
              <a:t>?</a:t>
            </a:r>
            <a:endParaRPr lang="en-US" sz="1400" b="1" dirty="0"/>
          </a:p>
          <a:p>
            <a:pPr algn="just">
              <a:lnSpc>
                <a:spcPct val="100000"/>
              </a:lnSpc>
              <a:spcBef>
                <a:spcPts val="600"/>
              </a:spcBef>
              <a:spcAft>
                <a:spcPts val="600"/>
              </a:spcAft>
            </a:pPr>
            <a:r>
              <a:rPr lang="en-US" sz="1400" dirty="0"/>
              <a:t>BINMORE, K. </a:t>
            </a:r>
            <a:r>
              <a:rPr lang="en-US" sz="1400" i="1" dirty="0"/>
              <a:t>Game theory: a very short introduction</a:t>
            </a:r>
            <a:r>
              <a:rPr lang="en-US" sz="1400" dirty="0"/>
              <a:t>. Oxford: Oxford University Press, c2007. ISBN 978-0-19-921846-2</a:t>
            </a:r>
            <a:r>
              <a:rPr lang="en-US" sz="1400" dirty="0" smtClean="0"/>
              <a:t>.</a:t>
            </a:r>
            <a:endParaRPr lang="en-US" sz="1400" dirty="0"/>
          </a:p>
        </p:txBody>
      </p:sp>
    </p:spTree>
    <p:extLst>
      <p:ext uri="{BB962C8B-B14F-4D97-AF65-F5344CB8AC3E}">
        <p14:creationId xmlns:p14="http://schemas.microsoft.com/office/powerpoint/2010/main" val="225492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0000"/>
              </a:lnSpc>
              <a:spcBef>
                <a:spcPts val="600"/>
              </a:spcBef>
              <a:spcAft>
                <a:spcPts val="600"/>
              </a:spcAft>
            </a:pPr>
            <a:r>
              <a:rPr lang="en-US" noProof="0" dirty="0" smtClean="0"/>
              <a:t>Decision Theory</a:t>
            </a:r>
            <a:endParaRPr lang="en-US" noProof="0" dirty="0"/>
          </a:p>
        </p:txBody>
      </p:sp>
      <p:sp>
        <p:nvSpPr>
          <p:cNvPr id="3" name="Zástupný symbol pro obsah 2"/>
          <p:cNvSpPr>
            <a:spLocks noGrp="1"/>
          </p:cNvSpPr>
          <p:nvPr>
            <p:ph idx="1"/>
          </p:nvPr>
        </p:nvSpPr>
        <p:spPr/>
        <p:txBody>
          <a:bodyPr>
            <a:normAutofit fontScale="92500"/>
          </a:bodyPr>
          <a:lstStyle/>
          <a:p>
            <a:pPr>
              <a:lnSpc>
                <a:spcPct val="110000"/>
              </a:lnSpc>
              <a:spcBef>
                <a:spcPts val="600"/>
              </a:spcBef>
              <a:spcAft>
                <a:spcPts val="600"/>
              </a:spcAft>
            </a:pPr>
            <a:r>
              <a:rPr lang="en-US" dirty="0" smtClean="0"/>
              <a:t>Normative</a:t>
            </a:r>
          </a:p>
          <a:p>
            <a:pPr lvl="1">
              <a:lnSpc>
                <a:spcPct val="110000"/>
              </a:lnSpc>
              <a:spcBef>
                <a:spcPts val="600"/>
              </a:spcBef>
              <a:spcAft>
                <a:spcPts val="600"/>
              </a:spcAft>
            </a:pPr>
            <a:r>
              <a:rPr lang="en-US" dirty="0" smtClean="0"/>
              <a:t>To identify the best decision to make for an ideal fully rational decision maker.</a:t>
            </a:r>
          </a:p>
          <a:p>
            <a:pPr>
              <a:lnSpc>
                <a:spcPct val="110000"/>
              </a:lnSpc>
              <a:spcBef>
                <a:spcPts val="600"/>
              </a:spcBef>
              <a:spcAft>
                <a:spcPts val="600"/>
              </a:spcAft>
            </a:pPr>
            <a:r>
              <a:rPr lang="en-US" dirty="0" smtClean="0"/>
              <a:t>Positive</a:t>
            </a:r>
          </a:p>
          <a:p>
            <a:pPr lvl="1">
              <a:lnSpc>
                <a:spcPct val="110000"/>
              </a:lnSpc>
              <a:spcBef>
                <a:spcPts val="600"/>
              </a:spcBef>
              <a:spcAft>
                <a:spcPts val="600"/>
              </a:spcAft>
            </a:pPr>
            <a:r>
              <a:rPr lang="en-US" dirty="0" smtClean="0"/>
              <a:t>To describe observed behaviors with assumption that the agents behave according to some rule.</a:t>
            </a:r>
          </a:p>
          <a:p>
            <a:pPr lvl="0">
              <a:lnSpc>
                <a:spcPct val="110000"/>
              </a:lnSpc>
              <a:spcBef>
                <a:spcPts val="600"/>
              </a:spcBef>
              <a:spcAft>
                <a:spcPts val="600"/>
              </a:spcAft>
            </a:pPr>
            <a:r>
              <a:rPr lang="en-US" dirty="0" smtClean="0"/>
              <a:t>Traditional Decision Theory</a:t>
            </a:r>
            <a:r>
              <a:rPr lang="en-US" baseline="0" dirty="0" smtClean="0"/>
              <a:t> does not take into account other influences on the decision but</a:t>
            </a:r>
            <a:r>
              <a:rPr lang="en-US" dirty="0" smtClean="0"/>
              <a:t> only theoretical predictions and assumptions </a:t>
            </a:r>
            <a:r>
              <a:rPr lang="en-US" baseline="0" dirty="0" smtClean="0">
                <a:sym typeface="Wingdings"/>
              </a:rPr>
              <a:t> </a:t>
            </a:r>
            <a:r>
              <a:rPr lang="en-US" b="1" baseline="0" dirty="0" smtClean="0">
                <a:sym typeface="Wingdings"/>
              </a:rPr>
              <a:t>Behavioral Decision Theory</a:t>
            </a:r>
            <a:endParaRPr lang="en-US" b="1"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4</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108599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rtl="0" eaLnBrk="1" fontAlgn="base" hangingPunct="1">
              <a:lnSpc>
                <a:spcPct val="100000"/>
              </a:lnSpc>
              <a:spcBef>
                <a:spcPts val="600"/>
              </a:spcBef>
              <a:spcAft>
                <a:spcPts val="600"/>
              </a:spcAft>
            </a:pPr>
            <a:r>
              <a:rPr lang="en-US" sz="2400" b="1" noProof="0" dirty="0" smtClean="0">
                <a:solidFill>
                  <a:srgbClr val="00287D"/>
                </a:solidFill>
                <a:effectLst/>
                <a:latin typeface="+mj-lt"/>
                <a:ea typeface="+mj-ea"/>
                <a:cs typeface="+mj-cs"/>
              </a:rPr>
              <a:t>Rational Choice Theory (RCT)</a:t>
            </a:r>
            <a:endParaRPr lang="en-US" noProof="0" dirty="0"/>
          </a:p>
        </p:txBody>
      </p:sp>
      <p:sp>
        <p:nvSpPr>
          <p:cNvPr id="3" name="Zástupný symbol pro obsah 2"/>
          <p:cNvSpPr>
            <a:spLocks noGrp="1"/>
          </p:cNvSpPr>
          <p:nvPr>
            <p:ph idx="1"/>
          </p:nvPr>
        </p:nvSpPr>
        <p:spPr/>
        <p:txBody>
          <a:bodyPr/>
          <a:lstStyle/>
          <a:p>
            <a:pPr>
              <a:lnSpc>
                <a:spcPct val="100000"/>
              </a:lnSpc>
              <a:spcBef>
                <a:spcPts val="600"/>
              </a:spcBef>
              <a:spcAft>
                <a:spcPts val="600"/>
              </a:spcAft>
            </a:pPr>
            <a:r>
              <a:rPr lang="en-US" dirty="0" smtClean="0"/>
              <a:t>Based on </a:t>
            </a:r>
            <a:r>
              <a:rPr lang="en-US" i="1" dirty="0" smtClean="0"/>
              <a:t>methodological individualism</a:t>
            </a:r>
            <a:endParaRPr lang="en-US" dirty="0" smtClean="0"/>
          </a:p>
          <a:p>
            <a:pPr lvl="1">
              <a:spcBef>
                <a:spcPts val="600"/>
              </a:spcBef>
              <a:spcAft>
                <a:spcPts val="600"/>
              </a:spcAft>
            </a:pPr>
            <a:r>
              <a:rPr lang="en-US" dirty="0" smtClean="0"/>
              <a:t>Neo-classical economics accepts individual preferences as given. </a:t>
            </a:r>
            <a:endParaRPr lang="en-US" dirty="0"/>
          </a:p>
          <a:p>
            <a:pPr>
              <a:spcBef>
                <a:spcPts val="600"/>
              </a:spcBef>
              <a:spcAft>
                <a:spcPts val="600"/>
              </a:spcAft>
            </a:pPr>
            <a:r>
              <a:rPr lang="en-US" dirty="0" smtClean="0"/>
              <a:t>The rational agent bases his/her action on all available information, probabilities and cost/benefits </a:t>
            </a:r>
          </a:p>
          <a:p>
            <a:pPr>
              <a:spcBef>
                <a:spcPts val="600"/>
              </a:spcBef>
              <a:spcAft>
                <a:spcPts val="600"/>
              </a:spcAft>
            </a:pPr>
            <a:r>
              <a:rPr lang="en-US" dirty="0" smtClean="0"/>
              <a:t>In microeconomics models (as well as in experimental models) we assume that</a:t>
            </a:r>
            <a:r>
              <a:rPr lang="en-US" b="1" dirty="0" smtClean="0"/>
              <a:t> individuals are rational agents.</a:t>
            </a:r>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5</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
        <p:nvSpPr>
          <p:cNvPr id="6" name="TextovéPole 5"/>
          <p:cNvSpPr txBox="1"/>
          <p:nvPr/>
        </p:nvSpPr>
        <p:spPr>
          <a:xfrm>
            <a:off x="1295400" y="5386377"/>
            <a:ext cx="7600950" cy="8925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just">
              <a:lnSpc>
                <a:spcPct val="100000"/>
              </a:lnSpc>
              <a:spcBef>
                <a:spcPts val="600"/>
              </a:spcBef>
              <a:spcAft>
                <a:spcPts val="600"/>
              </a:spcAft>
            </a:pPr>
            <a:r>
              <a:rPr lang="en-US" sz="1400" b="1" dirty="0" smtClean="0"/>
              <a:t>Want to know more about Rational Choice Theory in 60 seconds?</a:t>
            </a:r>
          </a:p>
          <a:p>
            <a:pPr algn="just">
              <a:lnSpc>
                <a:spcPct val="100000"/>
              </a:lnSpc>
              <a:spcBef>
                <a:spcPts val="600"/>
              </a:spcBef>
              <a:spcAft>
                <a:spcPts val="600"/>
              </a:spcAft>
            </a:pPr>
            <a:r>
              <a:rPr lang="en-US" sz="1400" dirty="0" smtClean="0"/>
              <a:t>The Open University YouTube Channel: Rational Choice Theory - 60 Second Adventures in Economics. https://youtu.be/JaKMimJPxyA</a:t>
            </a:r>
            <a:endParaRPr lang="en-US" sz="1400" dirty="0"/>
          </a:p>
        </p:txBody>
      </p:sp>
    </p:spTree>
    <p:extLst>
      <p:ext uri="{BB962C8B-B14F-4D97-AF65-F5344CB8AC3E}">
        <p14:creationId xmlns:p14="http://schemas.microsoft.com/office/powerpoint/2010/main" val="57426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0" marR="0" indent="0" algn="l" defTabSz="914400" rtl="0" eaLnBrk="1" fontAlgn="base" latinLnBrk="0" hangingPunct="1">
              <a:lnSpc>
                <a:spcPct val="100000"/>
              </a:lnSpc>
              <a:spcBef>
                <a:spcPts val="600"/>
              </a:spcBef>
              <a:spcAft>
                <a:spcPts val="600"/>
              </a:spcAft>
              <a:buClrTx/>
              <a:buSzTx/>
              <a:buFontTx/>
              <a:buNone/>
              <a:tabLst/>
              <a:defRPr/>
            </a:pPr>
            <a:r>
              <a:rPr lang="en-US" sz="2400" b="1" dirty="0" smtClean="0">
                <a:solidFill>
                  <a:srgbClr val="00287D"/>
                </a:solidFill>
                <a:effectLst/>
                <a:latin typeface="+mj-lt"/>
                <a:ea typeface="+mj-ea"/>
                <a:cs typeface="+mj-cs"/>
              </a:rPr>
              <a:t>Behavioral Decision Theory (BDT)</a:t>
            </a:r>
            <a:endParaRPr lang="en-US" sz="2400" dirty="0" smtClean="0">
              <a:effectLst/>
            </a:endParaRPr>
          </a:p>
        </p:txBody>
      </p:sp>
      <p:sp>
        <p:nvSpPr>
          <p:cNvPr id="3" name="Zástupný symbol pro obsah 2"/>
          <p:cNvSpPr>
            <a:spLocks noGrp="1"/>
          </p:cNvSpPr>
          <p:nvPr>
            <p:ph idx="1"/>
          </p:nvPr>
        </p:nvSpPr>
        <p:spPr/>
        <p:txBody>
          <a:bodyPr/>
          <a:lstStyle/>
          <a:p>
            <a:pPr algn="just">
              <a:lnSpc>
                <a:spcPct val="100000"/>
              </a:lnSpc>
              <a:spcBef>
                <a:spcPts val="600"/>
              </a:spcBef>
              <a:spcAft>
                <a:spcPts val="600"/>
              </a:spcAft>
            </a:pPr>
            <a:r>
              <a:rPr lang="en-US" dirty="0" smtClean="0"/>
              <a:t>Humans tend no to make only rational decisions and therefore RCT might fail to explain real-world behavior.</a:t>
            </a:r>
          </a:p>
          <a:p>
            <a:pPr algn="just">
              <a:lnSpc>
                <a:spcPct val="100000"/>
              </a:lnSpc>
              <a:spcBef>
                <a:spcPts val="600"/>
              </a:spcBef>
              <a:spcAft>
                <a:spcPts val="600"/>
              </a:spcAft>
            </a:pPr>
            <a:r>
              <a:rPr lang="en-US" dirty="0" smtClean="0"/>
              <a:t>BDT extends the traditional RCT by</a:t>
            </a:r>
          </a:p>
          <a:p>
            <a:pPr lvl="1" algn="just">
              <a:spcBef>
                <a:spcPts val="600"/>
              </a:spcBef>
              <a:spcAft>
                <a:spcPts val="600"/>
              </a:spcAft>
            </a:pPr>
            <a:r>
              <a:rPr lang="en-US" dirty="0" smtClean="0"/>
              <a:t>beliefs, </a:t>
            </a:r>
          </a:p>
          <a:p>
            <a:pPr lvl="1" algn="just">
              <a:spcBef>
                <a:spcPts val="600"/>
              </a:spcBef>
              <a:spcAft>
                <a:spcPts val="600"/>
              </a:spcAft>
            </a:pPr>
            <a:r>
              <a:rPr lang="en-US" dirty="0" smtClean="0"/>
              <a:t>values, </a:t>
            </a:r>
          </a:p>
          <a:p>
            <a:pPr lvl="1" algn="just">
              <a:spcBef>
                <a:spcPts val="600"/>
              </a:spcBef>
              <a:spcAft>
                <a:spcPts val="600"/>
              </a:spcAft>
            </a:pPr>
            <a:r>
              <a:rPr lang="en-US" dirty="0" smtClean="0"/>
              <a:t>framing, </a:t>
            </a:r>
          </a:p>
          <a:p>
            <a:pPr lvl="1" algn="just">
              <a:spcBef>
                <a:spcPts val="600"/>
              </a:spcBef>
              <a:spcAft>
                <a:spcPts val="600"/>
              </a:spcAft>
            </a:pPr>
            <a:r>
              <a:rPr lang="en-US" dirty="0" smtClean="0"/>
              <a:t>under or overweighting of probabilities/costs/benefits</a:t>
            </a:r>
          </a:p>
          <a:p>
            <a:pPr lvl="1" algn="just">
              <a:spcBef>
                <a:spcPts val="600"/>
              </a:spcBef>
              <a:spcAft>
                <a:spcPts val="600"/>
              </a:spcAft>
            </a:pPr>
            <a:r>
              <a:rPr lang="en-US" dirty="0" smtClean="0"/>
              <a:t>and other aspects that influence the decision making</a:t>
            </a:r>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6</a:t>
            </a:fld>
            <a:endParaRPr lang="en-US" dirty="0"/>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340509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Risk or Uncertainty</a:t>
            </a:r>
            <a:endParaRPr lang="en-US" dirty="0"/>
          </a:p>
        </p:txBody>
      </p:sp>
      <p:sp>
        <p:nvSpPr>
          <p:cNvPr id="3" name="Zástupný symbol pro obsah 2"/>
          <p:cNvSpPr>
            <a:spLocks noGrp="1"/>
          </p:cNvSpPr>
          <p:nvPr>
            <p:ph idx="1"/>
          </p:nvPr>
        </p:nvSpPr>
        <p:spPr/>
        <p:txBody>
          <a:bodyPr/>
          <a:lstStyle/>
          <a:p>
            <a:r>
              <a:rPr lang="en-US" dirty="0" smtClean="0"/>
              <a:t>What is a difference between Risk and Uncertainty?</a:t>
            </a:r>
          </a:p>
          <a:p>
            <a:endParaRPr lang="en-US" dirty="0" smtClean="0"/>
          </a:p>
          <a:p>
            <a:r>
              <a:rPr lang="en-US" dirty="0" smtClean="0"/>
              <a:t>prof. Frank H. Knight:</a:t>
            </a:r>
          </a:p>
          <a:p>
            <a:pPr lvl="1"/>
            <a:r>
              <a:rPr lang="en-US" i="1" baseline="0" dirty="0" smtClean="0"/>
              <a:t>Uncertainty = randomness with unknowable probability</a:t>
            </a:r>
          </a:p>
          <a:p>
            <a:pPr lvl="1"/>
            <a:endParaRPr lang="en-US" i="1" dirty="0"/>
          </a:p>
          <a:p>
            <a:pPr lvl="1"/>
            <a:r>
              <a:rPr lang="en-US" i="1" dirty="0"/>
              <a:t>Risk = randomness with knowable probability</a:t>
            </a:r>
          </a:p>
          <a:p>
            <a:pPr lvl="1"/>
            <a:endParaRPr lang="en-US" i="1"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7</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378520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rtl="0" eaLnBrk="1" fontAlgn="base" hangingPunct="1">
              <a:lnSpc>
                <a:spcPct val="100000"/>
              </a:lnSpc>
              <a:spcBef>
                <a:spcPts val="600"/>
              </a:spcBef>
              <a:spcAft>
                <a:spcPts val="600"/>
              </a:spcAft>
            </a:pPr>
            <a:r>
              <a:rPr lang="en-US" sz="2400" b="1" dirty="0" smtClean="0">
                <a:solidFill>
                  <a:srgbClr val="00287D"/>
                </a:solidFill>
                <a:effectLst/>
              </a:rPr>
              <a:t>Decision Making Under Uncertainty</a:t>
            </a:r>
            <a:endParaRPr lang="en-US" dirty="0"/>
          </a:p>
        </p:txBody>
      </p:sp>
      <p:sp>
        <p:nvSpPr>
          <p:cNvPr id="3" name="Zástupný symbol pro obsah 2"/>
          <p:cNvSpPr>
            <a:spLocks noGrp="1"/>
          </p:cNvSpPr>
          <p:nvPr>
            <p:ph idx="1"/>
          </p:nvPr>
        </p:nvSpPr>
        <p:spPr/>
        <p:txBody>
          <a:bodyPr/>
          <a:lstStyle/>
          <a:p>
            <a:pPr algn="just">
              <a:lnSpc>
                <a:spcPct val="100000"/>
              </a:lnSpc>
              <a:spcBef>
                <a:spcPts val="600"/>
              </a:spcBef>
              <a:spcAft>
                <a:spcPts val="600"/>
              </a:spcAft>
            </a:pPr>
            <a:r>
              <a:rPr lang="en-US" dirty="0" smtClean="0"/>
              <a:t>is a disciplined, methodical approach to decision-making, with probabilistic analysis and logical reasoning.</a:t>
            </a:r>
          </a:p>
          <a:p>
            <a:pPr algn="just">
              <a:lnSpc>
                <a:spcPct val="100000"/>
              </a:lnSpc>
              <a:spcBef>
                <a:spcPts val="600"/>
              </a:spcBef>
              <a:spcAft>
                <a:spcPts val="600"/>
              </a:spcAft>
            </a:pPr>
            <a:endParaRPr lang="en-US" noProof="0" dirty="0" smtClean="0"/>
          </a:p>
          <a:p>
            <a:pPr algn="just">
              <a:lnSpc>
                <a:spcPct val="100000"/>
              </a:lnSpc>
              <a:spcBef>
                <a:spcPts val="600"/>
              </a:spcBef>
              <a:spcAft>
                <a:spcPts val="600"/>
              </a:spcAft>
            </a:pPr>
            <a:r>
              <a:rPr lang="en-US" noProof="0" dirty="0" smtClean="0"/>
              <a:t>Key stone of the decision theory and modern economics.</a:t>
            </a:r>
          </a:p>
          <a:p>
            <a:pPr algn="just">
              <a:lnSpc>
                <a:spcPct val="100000"/>
              </a:lnSpc>
              <a:spcBef>
                <a:spcPts val="600"/>
              </a:spcBef>
              <a:spcAft>
                <a:spcPts val="600"/>
              </a:spcAft>
            </a:pPr>
            <a:endParaRPr lang="en-US" noProof="0" dirty="0" smtClean="0"/>
          </a:p>
          <a:p>
            <a:pPr algn="just">
              <a:lnSpc>
                <a:spcPct val="100000"/>
              </a:lnSpc>
              <a:spcBef>
                <a:spcPts val="600"/>
              </a:spcBef>
              <a:spcAft>
                <a:spcPts val="600"/>
              </a:spcAft>
            </a:pPr>
            <a:r>
              <a:rPr lang="en-US" noProof="0" dirty="0" smtClean="0"/>
              <a:t>Closely connected to </a:t>
            </a:r>
            <a:r>
              <a:rPr lang="en-US" b="1" noProof="0" dirty="0" smtClean="0"/>
              <a:t>Expected Utility</a:t>
            </a:r>
            <a:r>
              <a:rPr lang="en-US" b="1" baseline="0" noProof="0" dirty="0" smtClean="0"/>
              <a:t> Theorem</a:t>
            </a:r>
            <a:r>
              <a:rPr lang="en-US" baseline="0" noProof="0" dirty="0" smtClean="0"/>
              <a:t>.</a:t>
            </a:r>
            <a:endParaRPr lang="en-US" noProof="0" dirty="0"/>
          </a:p>
        </p:txBody>
      </p:sp>
      <p:sp>
        <p:nvSpPr>
          <p:cNvPr id="4" name="Zástupný symbol pro číslo snímku 3"/>
          <p:cNvSpPr>
            <a:spLocks noGrp="1"/>
          </p:cNvSpPr>
          <p:nvPr>
            <p:ph type="sldNum" sz="quarter" idx="11"/>
          </p:nvPr>
        </p:nvSpPr>
        <p:spPr/>
        <p:txBody>
          <a:bodyPr/>
          <a:lstStyle/>
          <a:p>
            <a:fld id="{CE08DF32-0F39-D848-B87A-05F9027A0A6C}" type="slidenum">
              <a:rPr lang="en-US" smtClean="0"/>
              <a:t>8</a:t>
            </a:fld>
            <a:endParaRPr lang="en-US"/>
          </a:p>
        </p:txBody>
      </p:sp>
      <p:sp>
        <p:nvSpPr>
          <p:cNvPr id="5" name="Zástupný symbol pro zápatí 4"/>
          <p:cNvSpPr>
            <a:spLocks noGrp="1"/>
          </p:cNvSpPr>
          <p:nvPr>
            <p:ph type="ftr" sz="quarter" idx="3"/>
          </p:nvPr>
        </p:nvSpPr>
        <p:spPr/>
        <p:txBody>
          <a:bodyPr/>
          <a:lstStyle/>
          <a:p>
            <a:r>
              <a:rPr lang="en-US" smtClean="0"/>
              <a:t>BPV_IEBE  Introduction to Experimental and Behavioral Economics</a:t>
            </a:r>
            <a:endParaRPr lang="en-US"/>
          </a:p>
        </p:txBody>
      </p:sp>
    </p:spTree>
    <p:extLst>
      <p:ext uri="{BB962C8B-B14F-4D97-AF65-F5344CB8AC3E}">
        <p14:creationId xmlns:p14="http://schemas.microsoft.com/office/powerpoint/2010/main" val="208931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SF_2016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ESF_2016_EN" id="{E89B2D9C-04EA-0044-BEEF-0B161072743D}" vid="{09D5B56E-1E8A-8E49-B20E-8B8D3D04E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ESF_2016_EN</Template>
  <TotalTime>912</TotalTime>
  <Words>2200</Words>
  <Application>Microsoft Office PowerPoint</Application>
  <PresentationFormat>Předvádění na obrazovce (4:3)</PresentationFormat>
  <Paragraphs>314</Paragraphs>
  <Slides>30</Slides>
  <Notes>7</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ESF_2016_EN</vt:lpstr>
      <vt:lpstr>Decision Making  under Uncertainty and Risk</vt:lpstr>
      <vt:lpstr>Structure of the lecture</vt:lpstr>
      <vt:lpstr>Decision-making and Theory</vt:lpstr>
      <vt:lpstr>Decision Theory vs. Game Theory </vt:lpstr>
      <vt:lpstr>Decision Theory</vt:lpstr>
      <vt:lpstr>Rational Choice Theory (RCT)</vt:lpstr>
      <vt:lpstr>Behavioral Decision Theory (BDT)</vt:lpstr>
      <vt:lpstr>Risk or Uncertainty</vt:lpstr>
      <vt:lpstr>Decision Making Under Uncertainty</vt:lpstr>
      <vt:lpstr>Expected Utility Theorem</vt:lpstr>
      <vt:lpstr>EUT - Example</vt:lpstr>
      <vt:lpstr>EUT - Example</vt:lpstr>
      <vt:lpstr>EUT - Example</vt:lpstr>
      <vt:lpstr>EUT - Example</vt:lpstr>
      <vt:lpstr>EUT – Newcom‘s Paradox</vt:lpstr>
      <vt:lpstr>EUT – Newcom‘s Paradox</vt:lpstr>
      <vt:lpstr>Lottery</vt:lpstr>
      <vt:lpstr>Risk</vt:lpstr>
      <vt:lpstr>Decision Making Under Risk</vt:lpstr>
      <vt:lpstr>Risk Aversion</vt:lpstr>
      <vt:lpstr>Risk Aversion - example</vt:lpstr>
      <vt:lpstr>Risk-loving</vt:lpstr>
      <vt:lpstr>Risk-neutral</vt:lpstr>
      <vt:lpstr>Risk-averse</vt:lpstr>
      <vt:lpstr>Application in Experimental Economics</vt:lpstr>
      <vt:lpstr>Assignment for seminar</vt:lpstr>
      <vt:lpstr>Assignment for seminar </vt:lpstr>
      <vt:lpstr>Decision making table for assignment</vt:lpstr>
      <vt:lpstr>Assignment for seminar - requirements</vt:lpstr>
      <vt:lpstr>Literature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 of  Laboratory Experiments</dc:title>
  <dc:creator>Miloš Fišar</dc:creator>
  <cp:lastModifiedBy>Fišar Miloš</cp:lastModifiedBy>
  <cp:revision>41</cp:revision>
  <cp:lastPrinted>2016-03-10T10:04:54Z</cp:lastPrinted>
  <dcterms:created xsi:type="dcterms:W3CDTF">2016-03-01T09:59:25Z</dcterms:created>
  <dcterms:modified xsi:type="dcterms:W3CDTF">2016-03-10T11:27:08Z</dcterms:modified>
</cp:coreProperties>
</file>