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 autoCompressPictures="0">
  <p:sldMasterIdLst>
    <p:sldMasterId id="2147483686" r:id="rId1"/>
  </p:sldMasterIdLst>
  <p:notesMasterIdLst>
    <p:notesMasterId r:id="rId35"/>
  </p:notesMasterIdLst>
  <p:handoutMasterIdLst>
    <p:handoutMasterId r:id="rId36"/>
  </p:handoutMasterIdLst>
  <p:sldIdLst>
    <p:sldId id="256" r:id="rId2"/>
    <p:sldId id="259" r:id="rId3"/>
    <p:sldId id="260" r:id="rId4"/>
    <p:sldId id="261" r:id="rId5"/>
    <p:sldId id="262" r:id="rId6"/>
    <p:sldId id="263" r:id="rId7"/>
    <p:sldId id="267" r:id="rId8"/>
    <p:sldId id="270" r:id="rId9"/>
    <p:sldId id="269" r:id="rId10"/>
    <p:sldId id="268" r:id="rId11"/>
    <p:sldId id="271" r:id="rId12"/>
    <p:sldId id="272" r:id="rId13"/>
    <p:sldId id="276" r:id="rId14"/>
    <p:sldId id="277" r:id="rId15"/>
    <p:sldId id="278" r:id="rId16"/>
    <p:sldId id="279" r:id="rId17"/>
    <p:sldId id="280" r:id="rId18"/>
    <p:sldId id="281" r:id="rId19"/>
    <p:sldId id="282" r:id="rId20"/>
    <p:sldId id="283" r:id="rId21"/>
    <p:sldId id="286" r:id="rId22"/>
    <p:sldId id="285" r:id="rId23"/>
    <p:sldId id="288" r:id="rId24"/>
    <p:sldId id="287" r:id="rId25"/>
    <p:sldId id="289" r:id="rId26"/>
    <p:sldId id="290" r:id="rId27"/>
    <p:sldId id="291" r:id="rId28"/>
    <p:sldId id="292" r:id="rId29"/>
    <p:sldId id="295" r:id="rId30"/>
    <p:sldId id="293" r:id="rId31"/>
    <p:sldId id="294" r:id="rId32"/>
    <p:sldId id="296" r:id="rId33"/>
    <p:sldId id="297" r:id="rId34"/>
  </p:sldIdLst>
  <p:sldSz cx="9144000" cy="6858000" type="screen4x3"/>
  <p:notesSz cx="6808788" cy="99425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Fišar Miloš" initials="FM" lastIdx="3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FFCC00"/>
    <a:srgbClr val="00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Bez stylu, bez mřížky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F5AB1C69-6EDB-4FF4-983F-18BD219EF322}" styleName="Střední styl 2 – zvýraznění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3296810-A885-4BE3-A3E7-6D5BEEA58F35}" styleName="Střední styl 2 – zvýraznění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87" autoAdjust="0"/>
    <p:restoredTop sz="86364" autoAdjust="0"/>
  </p:normalViewPr>
  <p:slideViewPr>
    <p:cSldViewPr snapToGrid="0" snapToObjects="1">
      <p:cViewPr>
        <p:scale>
          <a:sx n="80" d="100"/>
          <a:sy n="80" d="100"/>
        </p:scale>
        <p:origin x="-510" y="-402"/>
      </p:cViewPr>
      <p:guideLst>
        <p:guide orient="horz" pos="2160"/>
        <p:guide pos="2985"/>
      </p:guideLst>
    </p:cSldViewPr>
  </p:slideViewPr>
  <p:outlineViewPr>
    <p:cViewPr>
      <p:scale>
        <a:sx n="33" d="100"/>
        <a:sy n="33" d="100"/>
      </p:scale>
      <p:origin x="0" y="3492"/>
    </p:cViewPr>
    <p:sldLst>
      <p:sld r:id="rId1" collapse="1"/>
    </p:sldLst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commentAuthors" Target="commentAuthors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7075FE0-DDDE-406D-BFC7-6D947D104D0D}" type="doc">
      <dgm:prSet loTypeId="urn:microsoft.com/office/officeart/2005/8/layout/hierarchy2" loCatId="hierarchy" qsTypeId="urn:microsoft.com/office/officeart/2005/8/quickstyle/simple1" qsCatId="simple" csTypeId="urn:microsoft.com/office/officeart/2005/8/colors/accent0_2" csCatId="mainScheme" phldr="1"/>
      <dgm:spPr/>
      <dgm:t>
        <a:bodyPr/>
        <a:lstStyle/>
        <a:p>
          <a:endParaRPr lang="en-US"/>
        </a:p>
      </dgm:t>
    </dgm:pt>
    <dgm:pt modelId="{A0FB9B5D-CD4B-451B-84CD-068F9D56543E}">
      <dgm:prSet phldrT="[Text]"/>
      <dgm:spPr/>
      <dgm:t>
        <a:bodyPr/>
        <a:lstStyle/>
        <a:p>
          <a:r>
            <a:rPr lang="en-US" noProof="0" dirty="0" smtClean="0"/>
            <a:t>Bob</a:t>
          </a:r>
          <a:endParaRPr lang="en-US" noProof="0" dirty="0"/>
        </a:p>
      </dgm:t>
    </dgm:pt>
    <dgm:pt modelId="{5ADDE705-F670-4C8D-9DDA-EBBF0D212F5E}" type="parTrans" cxnId="{E29F394B-8174-472C-A589-B2BC95547526}">
      <dgm:prSet/>
      <dgm:spPr/>
      <dgm:t>
        <a:bodyPr/>
        <a:lstStyle/>
        <a:p>
          <a:endParaRPr lang="en-US"/>
        </a:p>
      </dgm:t>
    </dgm:pt>
    <dgm:pt modelId="{E8582479-C5CE-451C-B5B9-F7A76EEE54F6}" type="sibTrans" cxnId="{E29F394B-8174-472C-A589-B2BC95547526}">
      <dgm:prSet/>
      <dgm:spPr/>
      <dgm:t>
        <a:bodyPr/>
        <a:lstStyle/>
        <a:p>
          <a:endParaRPr lang="en-US"/>
        </a:p>
      </dgm:t>
    </dgm:pt>
    <dgm:pt modelId="{E4218215-F0E8-465A-98B2-FF4FADF6A59A}">
      <dgm:prSet phldrT="[Text]"/>
      <dgm:spPr/>
      <dgm:t>
        <a:bodyPr/>
        <a:lstStyle/>
        <a:p>
          <a:r>
            <a:rPr lang="en-US" b="1" noProof="0" dirty="0" smtClean="0"/>
            <a:t>Doesn’t trust</a:t>
          </a:r>
        </a:p>
        <a:p>
          <a:r>
            <a:rPr lang="en-US" noProof="0" dirty="0" smtClean="0"/>
            <a:t>Bob: 100 </a:t>
          </a:r>
          <a:r>
            <a:rPr lang="en-US" noProof="0" dirty="0" err="1" smtClean="0"/>
            <a:t>Kč</a:t>
          </a:r>
          <a:endParaRPr lang="en-US" noProof="0" dirty="0" smtClean="0"/>
        </a:p>
        <a:p>
          <a:r>
            <a:rPr lang="en-US" noProof="0" dirty="0" smtClean="0"/>
            <a:t>Tom: 100 </a:t>
          </a:r>
          <a:r>
            <a:rPr lang="en-US" noProof="0" dirty="0" err="1" smtClean="0"/>
            <a:t>Kč</a:t>
          </a:r>
          <a:endParaRPr lang="en-US" noProof="0" dirty="0"/>
        </a:p>
      </dgm:t>
    </dgm:pt>
    <dgm:pt modelId="{D230C9CD-99D2-451F-B96D-63EE5B8A200E}" type="parTrans" cxnId="{E5CD3BD0-E731-4DF7-BF95-3B021D2E4D4C}">
      <dgm:prSet/>
      <dgm:spPr/>
      <dgm:t>
        <a:bodyPr/>
        <a:lstStyle/>
        <a:p>
          <a:endParaRPr lang="en-US"/>
        </a:p>
      </dgm:t>
    </dgm:pt>
    <dgm:pt modelId="{872094CC-41E9-4F45-BA92-014AB2EB700E}" type="sibTrans" cxnId="{E5CD3BD0-E731-4DF7-BF95-3B021D2E4D4C}">
      <dgm:prSet/>
      <dgm:spPr/>
      <dgm:t>
        <a:bodyPr/>
        <a:lstStyle/>
        <a:p>
          <a:endParaRPr lang="en-US"/>
        </a:p>
      </dgm:t>
    </dgm:pt>
    <dgm:pt modelId="{1099A7D8-7B0E-497D-AAD6-0A7BCCE1D0A4}">
      <dgm:prSet phldrT="[Text]"/>
      <dgm:spPr/>
      <dgm:t>
        <a:bodyPr/>
        <a:lstStyle/>
        <a:p>
          <a:r>
            <a:rPr lang="en-US" b="1" noProof="0" dirty="0" smtClean="0"/>
            <a:t>Trusts</a:t>
          </a:r>
        </a:p>
        <a:p>
          <a:r>
            <a:rPr lang="en-US" b="0" noProof="0" dirty="0" smtClean="0"/>
            <a:t>Tom</a:t>
          </a:r>
          <a:endParaRPr lang="en-US" b="0" noProof="0" dirty="0"/>
        </a:p>
      </dgm:t>
    </dgm:pt>
    <dgm:pt modelId="{BCA1AC15-F2E4-4EF9-93A8-D5149F681C47}" type="parTrans" cxnId="{107A866B-0400-48BB-ACB2-C16A1513974F}">
      <dgm:prSet/>
      <dgm:spPr/>
      <dgm:t>
        <a:bodyPr/>
        <a:lstStyle/>
        <a:p>
          <a:endParaRPr lang="en-US"/>
        </a:p>
      </dgm:t>
    </dgm:pt>
    <dgm:pt modelId="{367BB270-A97E-4B25-9187-E679DABC13B2}" type="sibTrans" cxnId="{107A866B-0400-48BB-ACB2-C16A1513974F}">
      <dgm:prSet/>
      <dgm:spPr/>
      <dgm:t>
        <a:bodyPr/>
        <a:lstStyle/>
        <a:p>
          <a:endParaRPr lang="en-US"/>
        </a:p>
      </dgm:t>
    </dgm:pt>
    <dgm:pt modelId="{7D702A89-3DFD-4E84-91B4-21271C600858}">
      <dgm:prSet/>
      <dgm:spPr/>
      <dgm:t>
        <a:bodyPr/>
        <a:lstStyle/>
        <a:p>
          <a:r>
            <a:rPr lang="en-US" b="1" noProof="0" dirty="0" smtClean="0"/>
            <a:t>Defects</a:t>
          </a:r>
        </a:p>
        <a:p>
          <a:r>
            <a:rPr lang="en-US" noProof="0" dirty="0" smtClean="0"/>
            <a:t>Bob: 100 </a:t>
          </a:r>
          <a:r>
            <a:rPr lang="en-US" noProof="0" dirty="0" err="1" smtClean="0"/>
            <a:t>Kč</a:t>
          </a:r>
          <a:r>
            <a:rPr lang="en-US" noProof="0" dirty="0" smtClean="0"/>
            <a:t> – </a:t>
          </a:r>
          <a:r>
            <a:rPr lang="cs-CZ" noProof="0" dirty="0" smtClean="0"/>
            <a:t>x</a:t>
          </a:r>
          <a:endParaRPr lang="en-US" noProof="0" dirty="0" smtClean="0"/>
        </a:p>
        <a:p>
          <a:r>
            <a:rPr lang="en-US" noProof="0" dirty="0" smtClean="0"/>
            <a:t>Tom: 100 </a:t>
          </a:r>
          <a:r>
            <a:rPr lang="en-US" noProof="0" dirty="0" err="1" smtClean="0"/>
            <a:t>Kč</a:t>
          </a:r>
          <a:r>
            <a:rPr lang="en-US" noProof="0" dirty="0" smtClean="0"/>
            <a:t> + 3</a:t>
          </a:r>
          <a:r>
            <a:rPr lang="cs-CZ" noProof="0" dirty="0" smtClean="0"/>
            <a:t>y</a:t>
          </a:r>
          <a:endParaRPr lang="en-US" noProof="0" dirty="0" smtClean="0"/>
        </a:p>
      </dgm:t>
    </dgm:pt>
    <dgm:pt modelId="{2520B78F-4151-493F-91AD-FD1835646622}" type="parTrans" cxnId="{948F1229-A7A9-4D8C-AACA-ADD3FE03778C}">
      <dgm:prSet/>
      <dgm:spPr/>
      <dgm:t>
        <a:bodyPr/>
        <a:lstStyle/>
        <a:p>
          <a:endParaRPr lang="en-US"/>
        </a:p>
      </dgm:t>
    </dgm:pt>
    <dgm:pt modelId="{F5771CA0-8223-457C-8388-95F2D60DDCDC}" type="sibTrans" cxnId="{948F1229-A7A9-4D8C-AACA-ADD3FE03778C}">
      <dgm:prSet/>
      <dgm:spPr/>
      <dgm:t>
        <a:bodyPr/>
        <a:lstStyle/>
        <a:p>
          <a:endParaRPr lang="en-US"/>
        </a:p>
      </dgm:t>
    </dgm:pt>
    <dgm:pt modelId="{25F322B9-0647-41D3-8961-2F7F1A249B44}">
      <dgm:prSet/>
      <dgm:spPr/>
      <dgm:t>
        <a:bodyPr/>
        <a:lstStyle/>
        <a:p>
          <a:r>
            <a:rPr lang="en-US" b="1" noProof="0" dirty="0" smtClean="0"/>
            <a:t>Cooperates</a:t>
          </a:r>
        </a:p>
        <a:p>
          <a:r>
            <a:rPr lang="en-US" noProof="0" dirty="0" smtClean="0"/>
            <a:t>Bob: 100 </a:t>
          </a:r>
          <a:r>
            <a:rPr lang="en-US" noProof="0" dirty="0" err="1" smtClean="0"/>
            <a:t>Kč</a:t>
          </a:r>
          <a:r>
            <a:rPr lang="en-US" noProof="0" dirty="0" smtClean="0"/>
            <a:t> – </a:t>
          </a:r>
          <a:r>
            <a:rPr lang="cs-CZ" noProof="0" dirty="0" smtClean="0"/>
            <a:t>x</a:t>
          </a:r>
          <a:r>
            <a:rPr lang="en-US" noProof="0" dirty="0" smtClean="0"/>
            <a:t> + </a:t>
          </a:r>
          <a:r>
            <a:rPr lang="cs-CZ" noProof="0" dirty="0" smtClean="0"/>
            <a:t>y</a:t>
          </a:r>
          <a:endParaRPr lang="en-US" noProof="0" dirty="0" smtClean="0"/>
        </a:p>
        <a:p>
          <a:r>
            <a:rPr lang="en-US" noProof="0" dirty="0" smtClean="0"/>
            <a:t>Tom: 100 </a:t>
          </a:r>
          <a:r>
            <a:rPr lang="en-US" noProof="0" dirty="0" err="1" smtClean="0"/>
            <a:t>Kč</a:t>
          </a:r>
          <a:r>
            <a:rPr lang="en-US" noProof="0" dirty="0" smtClean="0"/>
            <a:t> + </a:t>
          </a:r>
          <a:r>
            <a:rPr lang="cs-CZ" noProof="0" dirty="0" smtClean="0"/>
            <a:t>(</a:t>
          </a:r>
          <a:r>
            <a:rPr lang="en-US" noProof="0" dirty="0" smtClean="0"/>
            <a:t>3</a:t>
          </a:r>
          <a:r>
            <a:rPr lang="cs-CZ" noProof="0" dirty="0" smtClean="0"/>
            <a:t>x</a:t>
          </a:r>
          <a:r>
            <a:rPr lang="en-US" noProof="0" dirty="0" smtClean="0"/>
            <a:t> – </a:t>
          </a:r>
          <a:r>
            <a:rPr lang="cs-CZ" noProof="0" dirty="0" smtClean="0"/>
            <a:t>y)</a:t>
          </a:r>
          <a:endParaRPr lang="en-US" noProof="0" dirty="0" smtClean="0"/>
        </a:p>
      </dgm:t>
    </dgm:pt>
    <dgm:pt modelId="{FEFD91F8-D64E-4610-86A1-56EB711C5F57}" type="parTrans" cxnId="{FD02D3B9-CF18-4FB9-A7AF-DCA9016D7DAF}">
      <dgm:prSet/>
      <dgm:spPr/>
      <dgm:t>
        <a:bodyPr/>
        <a:lstStyle/>
        <a:p>
          <a:endParaRPr lang="en-US"/>
        </a:p>
      </dgm:t>
    </dgm:pt>
    <dgm:pt modelId="{D3992607-16E0-489C-989D-86DF8049EBAB}" type="sibTrans" cxnId="{FD02D3B9-CF18-4FB9-A7AF-DCA9016D7DAF}">
      <dgm:prSet/>
      <dgm:spPr/>
      <dgm:t>
        <a:bodyPr/>
        <a:lstStyle/>
        <a:p>
          <a:endParaRPr lang="en-US"/>
        </a:p>
      </dgm:t>
    </dgm:pt>
    <dgm:pt modelId="{9957F79D-9A47-4191-A6DF-E3D658E7563F}" type="pres">
      <dgm:prSet presAssocID="{B7075FE0-DDDE-406D-BFC7-6D947D104D0D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D3770F19-322D-4C33-945D-7865CCDAEF37}" type="pres">
      <dgm:prSet presAssocID="{A0FB9B5D-CD4B-451B-84CD-068F9D56543E}" presName="root1" presStyleCnt="0"/>
      <dgm:spPr/>
    </dgm:pt>
    <dgm:pt modelId="{839E0710-FC74-4713-8D57-3C2DE85E5108}" type="pres">
      <dgm:prSet presAssocID="{A0FB9B5D-CD4B-451B-84CD-068F9D56543E}" presName="LevelOneTextNode" presStyleLbl="node0" presStyleIdx="0" presStyleCnt="1">
        <dgm:presLayoutVars>
          <dgm:chPref val="3"/>
        </dgm:presLayoutVars>
      </dgm:prSet>
      <dgm:spPr/>
    </dgm:pt>
    <dgm:pt modelId="{313F9FA1-D0A5-4580-88AC-B6BCE3A0724E}" type="pres">
      <dgm:prSet presAssocID="{A0FB9B5D-CD4B-451B-84CD-068F9D56543E}" presName="level2hierChild" presStyleCnt="0"/>
      <dgm:spPr/>
    </dgm:pt>
    <dgm:pt modelId="{DA5B057D-FAEE-4379-940F-8D5CFBEBEBEB}" type="pres">
      <dgm:prSet presAssocID="{D230C9CD-99D2-451F-B96D-63EE5B8A200E}" presName="conn2-1" presStyleLbl="parChTrans1D2" presStyleIdx="0" presStyleCnt="2"/>
      <dgm:spPr/>
    </dgm:pt>
    <dgm:pt modelId="{568259B0-079D-4520-B4C9-A2898B21BE11}" type="pres">
      <dgm:prSet presAssocID="{D230C9CD-99D2-451F-B96D-63EE5B8A200E}" presName="connTx" presStyleLbl="parChTrans1D2" presStyleIdx="0" presStyleCnt="2"/>
      <dgm:spPr/>
    </dgm:pt>
    <dgm:pt modelId="{4B6529DC-760B-4B53-9F02-F4E1E78F9269}" type="pres">
      <dgm:prSet presAssocID="{E4218215-F0E8-465A-98B2-FF4FADF6A59A}" presName="root2" presStyleCnt="0"/>
      <dgm:spPr/>
    </dgm:pt>
    <dgm:pt modelId="{C22F739D-ACE7-4C0B-8745-8658BC9CA333}" type="pres">
      <dgm:prSet presAssocID="{E4218215-F0E8-465A-98B2-FF4FADF6A59A}" presName="LevelTwoTextNode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AF06807-A610-42B9-8A96-2AA68495974D}" type="pres">
      <dgm:prSet presAssocID="{E4218215-F0E8-465A-98B2-FF4FADF6A59A}" presName="level3hierChild" presStyleCnt="0"/>
      <dgm:spPr/>
    </dgm:pt>
    <dgm:pt modelId="{8681D9F4-2A4E-4807-8B49-37F679D562D8}" type="pres">
      <dgm:prSet presAssocID="{BCA1AC15-F2E4-4EF9-93A8-D5149F681C47}" presName="conn2-1" presStyleLbl="parChTrans1D2" presStyleIdx="1" presStyleCnt="2"/>
      <dgm:spPr/>
    </dgm:pt>
    <dgm:pt modelId="{AF56664E-E7A7-4118-B3D5-765E5779FEF9}" type="pres">
      <dgm:prSet presAssocID="{BCA1AC15-F2E4-4EF9-93A8-D5149F681C47}" presName="connTx" presStyleLbl="parChTrans1D2" presStyleIdx="1" presStyleCnt="2"/>
      <dgm:spPr/>
    </dgm:pt>
    <dgm:pt modelId="{8B1F0D8A-67DB-482D-A907-A1B13E842F4D}" type="pres">
      <dgm:prSet presAssocID="{1099A7D8-7B0E-497D-AAD6-0A7BCCE1D0A4}" presName="root2" presStyleCnt="0"/>
      <dgm:spPr/>
    </dgm:pt>
    <dgm:pt modelId="{68BF9CA5-D02F-46A1-994F-72EC024D06AC}" type="pres">
      <dgm:prSet presAssocID="{1099A7D8-7B0E-497D-AAD6-0A7BCCE1D0A4}" presName="LevelTwoTextNode" presStyleLbl="node2" presStyleIdx="1" presStyleCnt="2">
        <dgm:presLayoutVars>
          <dgm:chPref val="3"/>
        </dgm:presLayoutVars>
      </dgm:prSet>
      <dgm:spPr/>
    </dgm:pt>
    <dgm:pt modelId="{5DFEAA89-863D-496D-B108-BD2D6B4EC98C}" type="pres">
      <dgm:prSet presAssocID="{1099A7D8-7B0E-497D-AAD6-0A7BCCE1D0A4}" presName="level3hierChild" presStyleCnt="0"/>
      <dgm:spPr/>
    </dgm:pt>
    <dgm:pt modelId="{11EA14E2-F604-482F-B035-07F6B861B4E1}" type="pres">
      <dgm:prSet presAssocID="{2520B78F-4151-493F-91AD-FD1835646622}" presName="conn2-1" presStyleLbl="parChTrans1D3" presStyleIdx="0" presStyleCnt="2"/>
      <dgm:spPr/>
    </dgm:pt>
    <dgm:pt modelId="{AEAE7B48-9CA5-461C-8762-FDF05A7319EB}" type="pres">
      <dgm:prSet presAssocID="{2520B78F-4151-493F-91AD-FD1835646622}" presName="connTx" presStyleLbl="parChTrans1D3" presStyleIdx="0" presStyleCnt="2"/>
      <dgm:spPr/>
    </dgm:pt>
    <dgm:pt modelId="{5AD42939-A298-404C-9BBC-FA7CE56DD03C}" type="pres">
      <dgm:prSet presAssocID="{7D702A89-3DFD-4E84-91B4-21271C600858}" presName="root2" presStyleCnt="0"/>
      <dgm:spPr/>
    </dgm:pt>
    <dgm:pt modelId="{08C371E3-55AF-443A-8E81-064A8DC48A2D}" type="pres">
      <dgm:prSet presAssocID="{7D702A89-3DFD-4E84-91B4-21271C600858}" presName="LevelTwoTextNode" presStyleLbl="node3" presStyleIdx="0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5D5B493-97C6-4135-8D97-36F593CE9D73}" type="pres">
      <dgm:prSet presAssocID="{7D702A89-3DFD-4E84-91B4-21271C600858}" presName="level3hierChild" presStyleCnt="0"/>
      <dgm:spPr/>
    </dgm:pt>
    <dgm:pt modelId="{DB275FB8-1056-4C2D-A36E-0EFCB410205C}" type="pres">
      <dgm:prSet presAssocID="{FEFD91F8-D64E-4610-86A1-56EB711C5F57}" presName="conn2-1" presStyleLbl="parChTrans1D3" presStyleIdx="1" presStyleCnt="2"/>
      <dgm:spPr/>
    </dgm:pt>
    <dgm:pt modelId="{C29ADF44-0967-452D-8D3C-7DF530BBD540}" type="pres">
      <dgm:prSet presAssocID="{FEFD91F8-D64E-4610-86A1-56EB711C5F57}" presName="connTx" presStyleLbl="parChTrans1D3" presStyleIdx="1" presStyleCnt="2"/>
      <dgm:spPr/>
    </dgm:pt>
    <dgm:pt modelId="{F326BACE-1D42-4FDF-8B33-A11DB98BE5F7}" type="pres">
      <dgm:prSet presAssocID="{25F322B9-0647-41D3-8961-2F7F1A249B44}" presName="root2" presStyleCnt="0"/>
      <dgm:spPr/>
    </dgm:pt>
    <dgm:pt modelId="{228675AF-FB32-42E9-A883-BE2DD2D6C6E8}" type="pres">
      <dgm:prSet presAssocID="{25F322B9-0647-41D3-8961-2F7F1A249B44}" presName="LevelTwoTextNode" presStyleLbl="node3" presStyleIdx="1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2A9EFBC-45B7-4B42-B2A2-99A304DAFDB1}" type="pres">
      <dgm:prSet presAssocID="{25F322B9-0647-41D3-8961-2F7F1A249B44}" presName="level3hierChild" presStyleCnt="0"/>
      <dgm:spPr/>
    </dgm:pt>
  </dgm:ptLst>
  <dgm:cxnLst>
    <dgm:cxn modelId="{6DB14796-9FD9-422D-9662-F94254254ED6}" type="presOf" srcId="{D230C9CD-99D2-451F-B96D-63EE5B8A200E}" destId="{DA5B057D-FAEE-4379-940F-8D5CFBEBEBEB}" srcOrd="0" destOrd="0" presId="urn:microsoft.com/office/officeart/2005/8/layout/hierarchy2"/>
    <dgm:cxn modelId="{598A9BBF-CC41-4F95-B0F5-37F7BAF8346C}" type="presOf" srcId="{7D702A89-3DFD-4E84-91B4-21271C600858}" destId="{08C371E3-55AF-443A-8E81-064A8DC48A2D}" srcOrd="0" destOrd="0" presId="urn:microsoft.com/office/officeart/2005/8/layout/hierarchy2"/>
    <dgm:cxn modelId="{822369EF-3715-4906-9D96-DEF97E2F0ABA}" type="presOf" srcId="{A0FB9B5D-CD4B-451B-84CD-068F9D56543E}" destId="{839E0710-FC74-4713-8D57-3C2DE85E5108}" srcOrd="0" destOrd="0" presId="urn:microsoft.com/office/officeart/2005/8/layout/hierarchy2"/>
    <dgm:cxn modelId="{9F6E6AD6-BDC3-47DC-B378-6648889B18A6}" type="presOf" srcId="{25F322B9-0647-41D3-8961-2F7F1A249B44}" destId="{228675AF-FB32-42E9-A883-BE2DD2D6C6E8}" srcOrd="0" destOrd="0" presId="urn:microsoft.com/office/officeart/2005/8/layout/hierarchy2"/>
    <dgm:cxn modelId="{E29F394B-8174-472C-A589-B2BC95547526}" srcId="{B7075FE0-DDDE-406D-BFC7-6D947D104D0D}" destId="{A0FB9B5D-CD4B-451B-84CD-068F9D56543E}" srcOrd="0" destOrd="0" parTransId="{5ADDE705-F670-4C8D-9DDA-EBBF0D212F5E}" sibTransId="{E8582479-C5CE-451C-B5B9-F7A76EEE54F6}"/>
    <dgm:cxn modelId="{AD9E905F-847A-493B-8171-24636BC2342F}" type="presOf" srcId="{D230C9CD-99D2-451F-B96D-63EE5B8A200E}" destId="{568259B0-079D-4520-B4C9-A2898B21BE11}" srcOrd="1" destOrd="0" presId="urn:microsoft.com/office/officeart/2005/8/layout/hierarchy2"/>
    <dgm:cxn modelId="{B7631273-4F13-4E9D-AE1C-AC814A192FF6}" type="presOf" srcId="{B7075FE0-DDDE-406D-BFC7-6D947D104D0D}" destId="{9957F79D-9A47-4191-A6DF-E3D658E7563F}" srcOrd="0" destOrd="0" presId="urn:microsoft.com/office/officeart/2005/8/layout/hierarchy2"/>
    <dgm:cxn modelId="{AFF204E2-DDAF-4253-937C-2A32CABA2A98}" type="presOf" srcId="{E4218215-F0E8-465A-98B2-FF4FADF6A59A}" destId="{C22F739D-ACE7-4C0B-8745-8658BC9CA333}" srcOrd="0" destOrd="0" presId="urn:microsoft.com/office/officeart/2005/8/layout/hierarchy2"/>
    <dgm:cxn modelId="{E5CD3BD0-E731-4DF7-BF95-3B021D2E4D4C}" srcId="{A0FB9B5D-CD4B-451B-84CD-068F9D56543E}" destId="{E4218215-F0E8-465A-98B2-FF4FADF6A59A}" srcOrd="0" destOrd="0" parTransId="{D230C9CD-99D2-451F-B96D-63EE5B8A200E}" sibTransId="{872094CC-41E9-4F45-BA92-014AB2EB700E}"/>
    <dgm:cxn modelId="{8E504DED-ECCF-41B0-AA68-16C54A086165}" type="presOf" srcId="{2520B78F-4151-493F-91AD-FD1835646622}" destId="{AEAE7B48-9CA5-461C-8762-FDF05A7319EB}" srcOrd="1" destOrd="0" presId="urn:microsoft.com/office/officeart/2005/8/layout/hierarchy2"/>
    <dgm:cxn modelId="{F428B04B-684D-46FF-A871-900BB9B3FD41}" type="presOf" srcId="{FEFD91F8-D64E-4610-86A1-56EB711C5F57}" destId="{C29ADF44-0967-452D-8D3C-7DF530BBD540}" srcOrd="1" destOrd="0" presId="urn:microsoft.com/office/officeart/2005/8/layout/hierarchy2"/>
    <dgm:cxn modelId="{948F1229-A7A9-4D8C-AACA-ADD3FE03778C}" srcId="{1099A7D8-7B0E-497D-AAD6-0A7BCCE1D0A4}" destId="{7D702A89-3DFD-4E84-91B4-21271C600858}" srcOrd="0" destOrd="0" parTransId="{2520B78F-4151-493F-91AD-FD1835646622}" sibTransId="{F5771CA0-8223-457C-8388-95F2D60DDCDC}"/>
    <dgm:cxn modelId="{9152090E-F941-469A-988F-6463D4B2B67A}" type="presOf" srcId="{BCA1AC15-F2E4-4EF9-93A8-D5149F681C47}" destId="{AF56664E-E7A7-4118-B3D5-765E5779FEF9}" srcOrd="1" destOrd="0" presId="urn:microsoft.com/office/officeart/2005/8/layout/hierarchy2"/>
    <dgm:cxn modelId="{107A866B-0400-48BB-ACB2-C16A1513974F}" srcId="{A0FB9B5D-CD4B-451B-84CD-068F9D56543E}" destId="{1099A7D8-7B0E-497D-AAD6-0A7BCCE1D0A4}" srcOrd="1" destOrd="0" parTransId="{BCA1AC15-F2E4-4EF9-93A8-D5149F681C47}" sibTransId="{367BB270-A97E-4B25-9187-E679DABC13B2}"/>
    <dgm:cxn modelId="{FD02D3B9-CF18-4FB9-A7AF-DCA9016D7DAF}" srcId="{1099A7D8-7B0E-497D-AAD6-0A7BCCE1D0A4}" destId="{25F322B9-0647-41D3-8961-2F7F1A249B44}" srcOrd="1" destOrd="0" parTransId="{FEFD91F8-D64E-4610-86A1-56EB711C5F57}" sibTransId="{D3992607-16E0-489C-989D-86DF8049EBAB}"/>
    <dgm:cxn modelId="{1AC8938F-4ADF-40AD-BEB0-8AFA9E8A6F85}" type="presOf" srcId="{1099A7D8-7B0E-497D-AAD6-0A7BCCE1D0A4}" destId="{68BF9CA5-D02F-46A1-994F-72EC024D06AC}" srcOrd="0" destOrd="0" presId="urn:microsoft.com/office/officeart/2005/8/layout/hierarchy2"/>
    <dgm:cxn modelId="{10A118D0-6737-4B08-B8F9-ACD87DBE7750}" type="presOf" srcId="{2520B78F-4151-493F-91AD-FD1835646622}" destId="{11EA14E2-F604-482F-B035-07F6B861B4E1}" srcOrd="0" destOrd="0" presId="urn:microsoft.com/office/officeart/2005/8/layout/hierarchy2"/>
    <dgm:cxn modelId="{7B0B0876-9F8C-462B-9C0C-F01A9ABB82AF}" type="presOf" srcId="{BCA1AC15-F2E4-4EF9-93A8-D5149F681C47}" destId="{8681D9F4-2A4E-4807-8B49-37F679D562D8}" srcOrd="0" destOrd="0" presId="urn:microsoft.com/office/officeart/2005/8/layout/hierarchy2"/>
    <dgm:cxn modelId="{03D683B2-B686-40F1-B741-44811EDD5DAF}" type="presOf" srcId="{FEFD91F8-D64E-4610-86A1-56EB711C5F57}" destId="{DB275FB8-1056-4C2D-A36E-0EFCB410205C}" srcOrd="0" destOrd="0" presId="urn:microsoft.com/office/officeart/2005/8/layout/hierarchy2"/>
    <dgm:cxn modelId="{F71589CF-3822-4F0D-9DB0-3FACC0AE0D4F}" type="presParOf" srcId="{9957F79D-9A47-4191-A6DF-E3D658E7563F}" destId="{D3770F19-322D-4C33-945D-7865CCDAEF37}" srcOrd="0" destOrd="0" presId="urn:microsoft.com/office/officeart/2005/8/layout/hierarchy2"/>
    <dgm:cxn modelId="{EBC73413-BC31-4A00-A637-8EAF20C3F0B7}" type="presParOf" srcId="{D3770F19-322D-4C33-945D-7865CCDAEF37}" destId="{839E0710-FC74-4713-8D57-3C2DE85E5108}" srcOrd="0" destOrd="0" presId="urn:microsoft.com/office/officeart/2005/8/layout/hierarchy2"/>
    <dgm:cxn modelId="{9B74D877-6AF5-4ECC-9D64-72EF394D8FD0}" type="presParOf" srcId="{D3770F19-322D-4C33-945D-7865CCDAEF37}" destId="{313F9FA1-D0A5-4580-88AC-B6BCE3A0724E}" srcOrd="1" destOrd="0" presId="urn:microsoft.com/office/officeart/2005/8/layout/hierarchy2"/>
    <dgm:cxn modelId="{E4FEF1D2-B9D5-47C7-A08E-8A6F23349719}" type="presParOf" srcId="{313F9FA1-D0A5-4580-88AC-B6BCE3A0724E}" destId="{DA5B057D-FAEE-4379-940F-8D5CFBEBEBEB}" srcOrd="0" destOrd="0" presId="urn:microsoft.com/office/officeart/2005/8/layout/hierarchy2"/>
    <dgm:cxn modelId="{D3A1DE3C-CE72-4F04-8BB7-85DF150F0D76}" type="presParOf" srcId="{DA5B057D-FAEE-4379-940F-8D5CFBEBEBEB}" destId="{568259B0-079D-4520-B4C9-A2898B21BE11}" srcOrd="0" destOrd="0" presId="urn:microsoft.com/office/officeart/2005/8/layout/hierarchy2"/>
    <dgm:cxn modelId="{580E778A-547E-4C98-9D4B-BB919FD687D5}" type="presParOf" srcId="{313F9FA1-D0A5-4580-88AC-B6BCE3A0724E}" destId="{4B6529DC-760B-4B53-9F02-F4E1E78F9269}" srcOrd="1" destOrd="0" presId="urn:microsoft.com/office/officeart/2005/8/layout/hierarchy2"/>
    <dgm:cxn modelId="{2023B094-7150-4BFF-B992-B8DAE9812724}" type="presParOf" srcId="{4B6529DC-760B-4B53-9F02-F4E1E78F9269}" destId="{C22F739D-ACE7-4C0B-8745-8658BC9CA333}" srcOrd="0" destOrd="0" presId="urn:microsoft.com/office/officeart/2005/8/layout/hierarchy2"/>
    <dgm:cxn modelId="{BA5AD5DE-F0DE-454F-BCFD-0D47FB8BCE3C}" type="presParOf" srcId="{4B6529DC-760B-4B53-9F02-F4E1E78F9269}" destId="{5AF06807-A610-42B9-8A96-2AA68495974D}" srcOrd="1" destOrd="0" presId="urn:microsoft.com/office/officeart/2005/8/layout/hierarchy2"/>
    <dgm:cxn modelId="{57ECB808-4FBC-4008-B8F9-773151B7CA7B}" type="presParOf" srcId="{313F9FA1-D0A5-4580-88AC-B6BCE3A0724E}" destId="{8681D9F4-2A4E-4807-8B49-37F679D562D8}" srcOrd="2" destOrd="0" presId="urn:microsoft.com/office/officeart/2005/8/layout/hierarchy2"/>
    <dgm:cxn modelId="{53E92307-6673-43C0-8E3B-7C508CD27535}" type="presParOf" srcId="{8681D9F4-2A4E-4807-8B49-37F679D562D8}" destId="{AF56664E-E7A7-4118-B3D5-765E5779FEF9}" srcOrd="0" destOrd="0" presId="urn:microsoft.com/office/officeart/2005/8/layout/hierarchy2"/>
    <dgm:cxn modelId="{74298766-0CCB-46E4-8670-DE36E9D36A81}" type="presParOf" srcId="{313F9FA1-D0A5-4580-88AC-B6BCE3A0724E}" destId="{8B1F0D8A-67DB-482D-A907-A1B13E842F4D}" srcOrd="3" destOrd="0" presId="urn:microsoft.com/office/officeart/2005/8/layout/hierarchy2"/>
    <dgm:cxn modelId="{03184711-1E76-4EE4-A007-1EB33B2DD483}" type="presParOf" srcId="{8B1F0D8A-67DB-482D-A907-A1B13E842F4D}" destId="{68BF9CA5-D02F-46A1-994F-72EC024D06AC}" srcOrd="0" destOrd="0" presId="urn:microsoft.com/office/officeart/2005/8/layout/hierarchy2"/>
    <dgm:cxn modelId="{FAC56CF0-3446-453A-9A6F-B0883C8738BF}" type="presParOf" srcId="{8B1F0D8A-67DB-482D-A907-A1B13E842F4D}" destId="{5DFEAA89-863D-496D-B108-BD2D6B4EC98C}" srcOrd="1" destOrd="0" presId="urn:microsoft.com/office/officeart/2005/8/layout/hierarchy2"/>
    <dgm:cxn modelId="{0601E8F6-D918-49A3-A52C-1D527DA571CE}" type="presParOf" srcId="{5DFEAA89-863D-496D-B108-BD2D6B4EC98C}" destId="{11EA14E2-F604-482F-B035-07F6B861B4E1}" srcOrd="0" destOrd="0" presId="urn:microsoft.com/office/officeart/2005/8/layout/hierarchy2"/>
    <dgm:cxn modelId="{328BA7D7-7A18-4801-9BE4-CFDFC6CEE058}" type="presParOf" srcId="{11EA14E2-F604-482F-B035-07F6B861B4E1}" destId="{AEAE7B48-9CA5-461C-8762-FDF05A7319EB}" srcOrd="0" destOrd="0" presId="urn:microsoft.com/office/officeart/2005/8/layout/hierarchy2"/>
    <dgm:cxn modelId="{4723AA66-107A-4A2B-873D-24B89A1238CF}" type="presParOf" srcId="{5DFEAA89-863D-496D-B108-BD2D6B4EC98C}" destId="{5AD42939-A298-404C-9BBC-FA7CE56DD03C}" srcOrd="1" destOrd="0" presId="urn:microsoft.com/office/officeart/2005/8/layout/hierarchy2"/>
    <dgm:cxn modelId="{9DC92BD8-6927-4C32-9DF5-5E31E8719621}" type="presParOf" srcId="{5AD42939-A298-404C-9BBC-FA7CE56DD03C}" destId="{08C371E3-55AF-443A-8E81-064A8DC48A2D}" srcOrd="0" destOrd="0" presId="urn:microsoft.com/office/officeart/2005/8/layout/hierarchy2"/>
    <dgm:cxn modelId="{52799FB0-D08A-43E0-8823-A784072CC363}" type="presParOf" srcId="{5AD42939-A298-404C-9BBC-FA7CE56DD03C}" destId="{55D5B493-97C6-4135-8D97-36F593CE9D73}" srcOrd="1" destOrd="0" presId="urn:microsoft.com/office/officeart/2005/8/layout/hierarchy2"/>
    <dgm:cxn modelId="{31265CE6-19D0-4D1C-8285-B972258DFF29}" type="presParOf" srcId="{5DFEAA89-863D-496D-B108-BD2D6B4EC98C}" destId="{DB275FB8-1056-4C2D-A36E-0EFCB410205C}" srcOrd="2" destOrd="0" presId="urn:microsoft.com/office/officeart/2005/8/layout/hierarchy2"/>
    <dgm:cxn modelId="{A551B083-5211-4F17-BAB9-5D02355511AD}" type="presParOf" srcId="{DB275FB8-1056-4C2D-A36E-0EFCB410205C}" destId="{C29ADF44-0967-452D-8D3C-7DF530BBD540}" srcOrd="0" destOrd="0" presId="urn:microsoft.com/office/officeart/2005/8/layout/hierarchy2"/>
    <dgm:cxn modelId="{7FBF92CD-D59E-4B38-A5D1-8E876C882C2E}" type="presParOf" srcId="{5DFEAA89-863D-496D-B108-BD2D6B4EC98C}" destId="{F326BACE-1D42-4FDF-8B33-A11DB98BE5F7}" srcOrd="3" destOrd="0" presId="urn:microsoft.com/office/officeart/2005/8/layout/hierarchy2"/>
    <dgm:cxn modelId="{C28949C1-9740-4782-AE67-5AAF98EBBBE6}" type="presParOf" srcId="{F326BACE-1D42-4FDF-8B33-A11DB98BE5F7}" destId="{228675AF-FB32-42E9-A883-BE2DD2D6C6E8}" srcOrd="0" destOrd="0" presId="urn:microsoft.com/office/officeart/2005/8/layout/hierarchy2"/>
    <dgm:cxn modelId="{8DAA36E4-6811-40BB-AA19-0E2EC4AC76ED}" type="presParOf" srcId="{F326BACE-1D42-4FDF-8B33-A11DB98BE5F7}" destId="{82A9EFBC-45B7-4B42-B2A2-99A304DAFDB1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7075FE0-DDDE-406D-BFC7-6D947D104D0D}" type="doc">
      <dgm:prSet loTypeId="urn:microsoft.com/office/officeart/2005/8/layout/hierarchy2" loCatId="hierarchy" qsTypeId="urn:microsoft.com/office/officeart/2005/8/quickstyle/simple1" qsCatId="simple" csTypeId="urn:microsoft.com/office/officeart/2005/8/colors/accent0_2" csCatId="mainScheme" phldr="1"/>
      <dgm:spPr/>
      <dgm:t>
        <a:bodyPr/>
        <a:lstStyle/>
        <a:p>
          <a:endParaRPr lang="en-US"/>
        </a:p>
      </dgm:t>
    </dgm:pt>
    <dgm:pt modelId="{A0FB9B5D-CD4B-451B-84CD-068F9D56543E}">
      <dgm:prSet phldrT="[Text]"/>
      <dgm:spPr/>
      <dgm:t>
        <a:bodyPr/>
        <a:lstStyle/>
        <a:p>
          <a:r>
            <a:rPr lang="en-US" noProof="0" dirty="0" smtClean="0"/>
            <a:t>Bob</a:t>
          </a:r>
          <a:endParaRPr lang="en-US" noProof="0" dirty="0"/>
        </a:p>
      </dgm:t>
    </dgm:pt>
    <dgm:pt modelId="{5ADDE705-F670-4C8D-9DDA-EBBF0D212F5E}" type="parTrans" cxnId="{E29F394B-8174-472C-A589-B2BC95547526}">
      <dgm:prSet/>
      <dgm:spPr/>
      <dgm:t>
        <a:bodyPr/>
        <a:lstStyle/>
        <a:p>
          <a:endParaRPr lang="en-US"/>
        </a:p>
      </dgm:t>
    </dgm:pt>
    <dgm:pt modelId="{E8582479-C5CE-451C-B5B9-F7A76EEE54F6}" type="sibTrans" cxnId="{E29F394B-8174-472C-A589-B2BC95547526}">
      <dgm:prSet/>
      <dgm:spPr/>
      <dgm:t>
        <a:bodyPr/>
        <a:lstStyle/>
        <a:p>
          <a:endParaRPr lang="en-US"/>
        </a:p>
      </dgm:t>
    </dgm:pt>
    <dgm:pt modelId="{E4218215-F0E8-465A-98B2-FF4FADF6A59A}">
      <dgm:prSet phldrT="[Text]"/>
      <dgm:spPr/>
      <dgm:t>
        <a:bodyPr/>
        <a:lstStyle/>
        <a:p>
          <a:r>
            <a:rPr lang="en-US" b="1" noProof="0" dirty="0" smtClean="0"/>
            <a:t>Doesn’t trust</a:t>
          </a:r>
        </a:p>
        <a:p>
          <a:r>
            <a:rPr lang="en-US" noProof="0" dirty="0" smtClean="0"/>
            <a:t>Bob: 100 </a:t>
          </a:r>
          <a:r>
            <a:rPr lang="en-US" noProof="0" dirty="0" err="1" smtClean="0"/>
            <a:t>Kč</a:t>
          </a:r>
          <a:endParaRPr lang="en-US" noProof="0" dirty="0" smtClean="0"/>
        </a:p>
        <a:p>
          <a:r>
            <a:rPr lang="en-US" noProof="0" dirty="0" smtClean="0"/>
            <a:t>Tom: 100 </a:t>
          </a:r>
          <a:r>
            <a:rPr lang="en-US" noProof="0" dirty="0" err="1" smtClean="0"/>
            <a:t>Kč</a:t>
          </a:r>
          <a:endParaRPr lang="en-US" noProof="0" dirty="0"/>
        </a:p>
      </dgm:t>
    </dgm:pt>
    <dgm:pt modelId="{D230C9CD-99D2-451F-B96D-63EE5B8A200E}" type="parTrans" cxnId="{E5CD3BD0-E731-4DF7-BF95-3B021D2E4D4C}">
      <dgm:prSet/>
      <dgm:spPr/>
      <dgm:t>
        <a:bodyPr/>
        <a:lstStyle/>
        <a:p>
          <a:endParaRPr lang="en-US"/>
        </a:p>
      </dgm:t>
    </dgm:pt>
    <dgm:pt modelId="{872094CC-41E9-4F45-BA92-014AB2EB700E}" type="sibTrans" cxnId="{E5CD3BD0-E731-4DF7-BF95-3B021D2E4D4C}">
      <dgm:prSet/>
      <dgm:spPr/>
      <dgm:t>
        <a:bodyPr/>
        <a:lstStyle/>
        <a:p>
          <a:endParaRPr lang="en-US"/>
        </a:p>
      </dgm:t>
    </dgm:pt>
    <dgm:pt modelId="{1099A7D8-7B0E-497D-AAD6-0A7BCCE1D0A4}">
      <dgm:prSet phldrT="[Text]"/>
      <dgm:spPr/>
      <dgm:t>
        <a:bodyPr/>
        <a:lstStyle/>
        <a:p>
          <a:r>
            <a:rPr lang="en-US" b="1" noProof="0" dirty="0" smtClean="0"/>
            <a:t>Trusts</a:t>
          </a:r>
        </a:p>
        <a:p>
          <a:r>
            <a:rPr lang="en-US" b="0" noProof="0" dirty="0" smtClean="0"/>
            <a:t>Tom</a:t>
          </a:r>
          <a:endParaRPr lang="en-US" b="0" noProof="0" dirty="0"/>
        </a:p>
      </dgm:t>
    </dgm:pt>
    <dgm:pt modelId="{BCA1AC15-F2E4-4EF9-93A8-D5149F681C47}" type="parTrans" cxnId="{107A866B-0400-48BB-ACB2-C16A1513974F}">
      <dgm:prSet/>
      <dgm:spPr/>
      <dgm:t>
        <a:bodyPr/>
        <a:lstStyle/>
        <a:p>
          <a:endParaRPr lang="en-US"/>
        </a:p>
      </dgm:t>
    </dgm:pt>
    <dgm:pt modelId="{367BB270-A97E-4B25-9187-E679DABC13B2}" type="sibTrans" cxnId="{107A866B-0400-48BB-ACB2-C16A1513974F}">
      <dgm:prSet/>
      <dgm:spPr/>
      <dgm:t>
        <a:bodyPr/>
        <a:lstStyle/>
        <a:p>
          <a:endParaRPr lang="en-US"/>
        </a:p>
      </dgm:t>
    </dgm:pt>
    <dgm:pt modelId="{7D702A89-3DFD-4E84-91B4-21271C600858}">
      <dgm:prSet/>
      <dgm:spPr/>
      <dgm:t>
        <a:bodyPr/>
        <a:lstStyle/>
        <a:p>
          <a:r>
            <a:rPr lang="en-US" b="1" noProof="0" dirty="0" smtClean="0"/>
            <a:t>Defects</a:t>
          </a:r>
        </a:p>
        <a:p>
          <a:r>
            <a:rPr lang="en-US" noProof="0" dirty="0" smtClean="0"/>
            <a:t>Bob: </a:t>
          </a:r>
          <a:r>
            <a:rPr lang="cs-CZ" noProof="0" dirty="0" smtClean="0"/>
            <a:t>(0 – 100 Kč)</a:t>
          </a:r>
          <a:endParaRPr lang="en-US" noProof="0" dirty="0" smtClean="0"/>
        </a:p>
        <a:p>
          <a:r>
            <a:rPr lang="en-US" noProof="0" dirty="0" smtClean="0"/>
            <a:t>Tom: </a:t>
          </a:r>
          <a:r>
            <a:rPr lang="cs-CZ" noProof="0" dirty="0" smtClean="0"/>
            <a:t>(100 – 400 Kč)</a:t>
          </a:r>
          <a:endParaRPr lang="en-US" noProof="0" dirty="0" smtClean="0"/>
        </a:p>
      </dgm:t>
    </dgm:pt>
    <dgm:pt modelId="{2520B78F-4151-493F-91AD-FD1835646622}" type="parTrans" cxnId="{948F1229-A7A9-4D8C-AACA-ADD3FE03778C}">
      <dgm:prSet/>
      <dgm:spPr/>
      <dgm:t>
        <a:bodyPr/>
        <a:lstStyle/>
        <a:p>
          <a:endParaRPr lang="en-US"/>
        </a:p>
      </dgm:t>
    </dgm:pt>
    <dgm:pt modelId="{F5771CA0-8223-457C-8388-95F2D60DDCDC}" type="sibTrans" cxnId="{948F1229-A7A9-4D8C-AACA-ADD3FE03778C}">
      <dgm:prSet/>
      <dgm:spPr/>
      <dgm:t>
        <a:bodyPr/>
        <a:lstStyle/>
        <a:p>
          <a:endParaRPr lang="en-US"/>
        </a:p>
      </dgm:t>
    </dgm:pt>
    <dgm:pt modelId="{25F322B9-0647-41D3-8961-2F7F1A249B44}">
      <dgm:prSet/>
      <dgm:spPr/>
      <dgm:t>
        <a:bodyPr/>
        <a:lstStyle/>
        <a:p>
          <a:r>
            <a:rPr lang="en-US" b="1" noProof="0" dirty="0" smtClean="0"/>
            <a:t>Cooperates</a:t>
          </a:r>
        </a:p>
        <a:p>
          <a:r>
            <a:rPr lang="en-US" noProof="0" dirty="0" smtClean="0"/>
            <a:t>Bob: </a:t>
          </a:r>
          <a:r>
            <a:rPr lang="cs-CZ" noProof="0" dirty="0" smtClean="0"/>
            <a:t>(0 – 300 Kč)</a:t>
          </a:r>
          <a:endParaRPr lang="en-US" noProof="0" dirty="0" smtClean="0"/>
        </a:p>
        <a:p>
          <a:r>
            <a:rPr lang="en-US" noProof="0" dirty="0" smtClean="0"/>
            <a:t>Tom: </a:t>
          </a:r>
          <a:r>
            <a:rPr lang="cs-CZ" noProof="0" dirty="0" smtClean="0"/>
            <a:t>(100 – 400 Kč)</a:t>
          </a:r>
          <a:endParaRPr lang="en-US" noProof="0" dirty="0" smtClean="0"/>
        </a:p>
      </dgm:t>
    </dgm:pt>
    <dgm:pt modelId="{FEFD91F8-D64E-4610-86A1-56EB711C5F57}" type="parTrans" cxnId="{FD02D3B9-CF18-4FB9-A7AF-DCA9016D7DAF}">
      <dgm:prSet/>
      <dgm:spPr/>
      <dgm:t>
        <a:bodyPr/>
        <a:lstStyle/>
        <a:p>
          <a:endParaRPr lang="en-US"/>
        </a:p>
      </dgm:t>
    </dgm:pt>
    <dgm:pt modelId="{D3992607-16E0-489C-989D-86DF8049EBAB}" type="sibTrans" cxnId="{FD02D3B9-CF18-4FB9-A7AF-DCA9016D7DAF}">
      <dgm:prSet/>
      <dgm:spPr/>
      <dgm:t>
        <a:bodyPr/>
        <a:lstStyle/>
        <a:p>
          <a:endParaRPr lang="en-US"/>
        </a:p>
      </dgm:t>
    </dgm:pt>
    <dgm:pt modelId="{9957F79D-9A47-4191-A6DF-E3D658E7563F}" type="pres">
      <dgm:prSet presAssocID="{B7075FE0-DDDE-406D-BFC7-6D947D104D0D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D3770F19-322D-4C33-945D-7865CCDAEF37}" type="pres">
      <dgm:prSet presAssocID="{A0FB9B5D-CD4B-451B-84CD-068F9D56543E}" presName="root1" presStyleCnt="0"/>
      <dgm:spPr/>
    </dgm:pt>
    <dgm:pt modelId="{839E0710-FC74-4713-8D57-3C2DE85E5108}" type="pres">
      <dgm:prSet presAssocID="{A0FB9B5D-CD4B-451B-84CD-068F9D56543E}" presName="LevelOneTextNode" presStyleLbl="node0" presStyleIdx="0" presStyleCnt="1">
        <dgm:presLayoutVars>
          <dgm:chPref val="3"/>
        </dgm:presLayoutVars>
      </dgm:prSet>
      <dgm:spPr/>
    </dgm:pt>
    <dgm:pt modelId="{313F9FA1-D0A5-4580-88AC-B6BCE3A0724E}" type="pres">
      <dgm:prSet presAssocID="{A0FB9B5D-CD4B-451B-84CD-068F9D56543E}" presName="level2hierChild" presStyleCnt="0"/>
      <dgm:spPr/>
    </dgm:pt>
    <dgm:pt modelId="{DA5B057D-FAEE-4379-940F-8D5CFBEBEBEB}" type="pres">
      <dgm:prSet presAssocID="{D230C9CD-99D2-451F-B96D-63EE5B8A200E}" presName="conn2-1" presStyleLbl="parChTrans1D2" presStyleIdx="0" presStyleCnt="2"/>
      <dgm:spPr/>
    </dgm:pt>
    <dgm:pt modelId="{568259B0-079D-4520-B4C9-A2898B21BE11}" type="pres">
      <dgm:prSet presAssocID="{D230C9CD-99D2-451F-B96D-63EE5B8A200E}" presName="connTx" presStyleLbl="parChTrans1D2" presStyleIdx="0" presStyleCnt="2"/>
      <dgm:spPr/>
    </dgm:pt>
    <dgm:pt modelId="{4B6529DC-760B-4B53-9F02-F4E1E78F9269}" type="pres">
      <dgm:prSet presAssocID="{E4218215-F0E8-465A-98B2-FF4FADF6A59A}" presName="root2" presStyleCnt="0"/>
      <dgm:spPr/>
    </dgm:pt>
    <dgm:pt modelId="{C22F739D-ACE7-4C0B-8745-8658BC9CA333}" type="pres">
      <dgm:prSet presAssocID="{E4218215-F0E8-465A-98B2-FF4FADF6A59A}" presName="LevelTwoTextNode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AF06807-A610-42B9-8A96-2AA68495974D}" type="pres">
      <dgm:prSet presAssocID="{E4218215-F0E8-465A-98B2-FF4FADF6A59A}" presName="level3hierChild" presStyleCnt="0"/>
      <dgm:spPr/>
    </dgm:pt>
    <dgm:pt modelId="{8681D9F4-2A4E-4807-8B49-37F679D562D8}" type="pres">
      <dgm:prSet presAssocID="{BCA1AC15-F2E4-4EF9-93A8-D5149F681C47}" presName="conn2-1" presStyleLbl="parChTrans1D2" presStyleIdx="1" presStyleCnt="2"/>
      <dgm:spPr/>
    </dgm:pt>
    <dgm:pt modelId="{AF56664E-E7A7-4118-B3D5-765E5779FEF9}" type="pres">
      <dgm:prSet presAssocID="{BCA1AC15-F2E4-4EF9-93A8-D5149F681C47}" presName="connTx" presStyleLbl="parChTrans1D2" presStyleIdx="1" presStyleCnt="2"/>
      <dgm:spPr/>
    </dgm:pt>
    <dgm:pt modelId="{8B1F0D8A-67DB-482D-A907-A1B13E842F4D}" type="pres">
      <dgm:prSet presAssocID="{1099A7D8-7B0E-497D-AAD6-0A7BCCE1D0A4}" presName="root2" presStyleCnt="0"/>
      <dgm:spPr/>
    </dgm:pt>
    <dgm:pt modelId="{68BF9CA5-D02F-46A1-994F-72EC024D06AC}" type="pres">
      <dgm:prSet presAssocID="{1099A7D8-7B0E-497D-AAD6-0A7BCCE1D0A4}" presName="LevelTwoTextNode" presStyleLbl="node2" presStyleIdx="1" presStyleCnt="2">
        <dgm:presLayoutVars>
          <dgm:chPref val="3"/>
        </dgm:presLayoutVars>
      </dgm:prSet>
      <dgm:spPr/>
    </dgm:pt>
    <dgm:pt modelId="{5DFEAA89-863D-496D-B108-BD2D6B4EC98C}" type="pres">
      <dgm:prSet presAssocID="{1099A7D8-7B0E-497D-AAD6-0A7BCCE1D0A4}" presName="level3hierChild" presStyleCnt="0"/>
      <dgm:spPr/>
    </dgm:pt>
    <dgm:pt modelId="{11EA14E2-F604-482F-B035-07F6B861B4E1}" type="pres">
      <dgm:prSet presAssocID="{2520B78F-4151-493F-91AD-FD1835646622}" presName="conn2-1" presStyleLbl="parChTrans1D3" presStyleIdx="0" presStyleCnt="2"/>
      <dgm:spPr/>
    </dgm:pt>
    <dgm:pt modelId="{AEAE7B48-9CA5-461C-8762-FDF05A7319EB}" type="pres">
      <dgm:prSet presAssocID="{2520B78F-4151-493F-91AD-FD1835646622}" presName="connTx" presStyleLbl="parChTrans1D3" presStyleIdx="0" presStyleCnt="2"/>
      <dgm:spPr/>
    </dgm:pt>
    <dgm:pt modelId="{5AD42939-A298-404C-9BBC-FA7CE56DD03C}" type="pres">
      <dgm:prSet presAssocID="{7D702A89-3DFD-4E84-91B4-21271C600858}" presName="root2" presStyleCnt="0"/>
      <dgm:spPr/>
    </dgm:pt>
    <dgm:pt modelId="{08C371E3-55AF-443A-8E81-064A8DC48A2D}" type="pres">
      <dgm:prSet presAssocID="{7D702A89-3DFD-4E84-91B4-21271C600858}" presName="LevelTwoTextNode" presStyleLbl="node3" presStyleIdx="0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5D5B493-97C6-4135-8D97-36F593CE9D73}" type="pres">
      <dgm:prSet presAssocID="{7D702A89-3DFD-4E84-91B4-21271C600858}" presName="level3hierChild" presStyleCnt="0"/>
      <dgm:spPr/>
    </dgm:pt>
    <dgm:pt modelId="{DB275FB8-1056-4C2D-A36E-0EFCB410205C}" type="pres">
      <dgm:prSet presAssocID="{FEFD91F8-D64E-4610-86A1-56EB711C5F57}" presName="conn2-1" presStyleLbl="parChTrans1D3" presStyleIdx="1" presStyleCnt="2"/>
      <dgm:spPr/>
    </dgm:pt>
    <dgm:pt modelId="{C29ADF44-0967-452D-8D3C-7DF530BBD540}" type="pres">
      <dgm:prSet presAssocID="{FEFD91F8-D64E-4610-86A1-56EB711C5F57}" presName="connTx" presStyleLbl="parChTrans1D3" presStyleIdx="1" presStyleCnt="2"/>
      <dgm:spPr/>
    </dgm:pt>
    <dgm:pt modelId="{F326BACE-1D42-4FDF-8B33-A11DB98BE5F7}" type="pres">
      <dgm:prSet presAssocID="{25F322B9-0647-41D3-8961-2F7F1A249B44}" presName="root2" presStyleCnt="0"/>
      <dgm:spPr/>
    </dgm:pt>
    <dgm:pt modelId="{228675AF-FB32-42E9-A883-BE2DD2D6C6E8}" type="pres">
      <dgm:prSet presAssocID="{25F322B9-0647-41D3-8961-2F7F1A249B44}" presName="LevelTwoTextNode" presStyleLbl="node3" presStyleIdx="1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2A9EFBC-45B7-4B42-B2A2-99A304DAFDB1}" type="pres">
      <dgm:prSet presAssocID="{25F322B9-0647-41D3-8961-2F7F1A249B44}" presName="level3hierChild" presStyleCnt="0"/>
      <dgm:spPr/>
    </dgm:pt>
  </dgm:ptLst>
  <dgm:cxnLst>
    <dgm:cxn modelId="{8A17BF1B-EF0E-4387-8CBA-3DD2AEF74E94}" type="presOf" srcId="{BCA1AC15-F2E4-4EF9-93A8-D5149F681C47}" destId="{AF56664E-E7A7-4118-B3D5-765E5779FEF9}" srcOrd="1" destOrd="0" presId="urn:microsoft.com/office/officeart/2005/8/layout/hierarchy2"/>
    <dgm:cxn modelId="{6EBC9E8C-1079-4BCF-993D-495DF90DC69D}" type="presOf" srcId="{E4218215-F0E8-465A-98B2-FF4FADF6A59A}" destId="{C22F739D-ACE7-4C0B-8745-8658BC9CA333}" srcOrd="0" destOrd="0" presId="urn:microsoft.com/office/officeart/2005/8/layout/hierarchy2"/>
    <dgm:cxn modelId="{E29F394B-8174-472C-A589-B2BC95547526}" srcId="{B7075FE0-DDDE-406D-BFC7-6D947D104D0D}" destId="{A0FB9B5D-CD4B-451B-84CD-068F9D56543E}" srcOrd="0" destOrd="0" parTransId="{5ADDE705-F670-4C8D-9DDA-EBBF0D212F5E}" sibTransId="{E8582479-C5CE-451C-B5B9-F7A76EEE54F6}"/>
    <dgm:cxn modelId="{4D251900-87B0-4487-BB5F-F9DA69B5D76A}" type="presOf" srcId="{FEFD91F8-D64E-4610-86A1-56EB711C5F57}" destId="{C29ADF44-0967-452D-8D3C-7DF530BBD540}" srcOrd="1" destOrd="0" presId="urn:microsoft.com/office/officeart/2005/8/layout/hierarchy2"/>
    <dgm:cxn modelId="{83B899CD-27C0-48EF-A183-A1597C6F3687}" type="presOf" srcId="{A0FB9B5D-CD4B-451B-84CD-068F9D56543E}" destId="{839E0710-FC74-4713-8D57-3C2DE85E5108}" srcOrd="0" destOrd="0" presId="urn:microsoft.com/office/officeart/2005/8/layout/hierarchy2"/>
    <dgm:cxn modelId="{13E34939-BA49-4B55-A708-5081C3E693BC}" type="presOf" srcId="{25F322B9-0647-41D3-8961-2F7F1A249B44}" destId="{228675AF-FB32-42E9-A883-BE2DD2D6C6E8}" srcOrd="0" destOrd="0" presId="urn:microsoft.com/office/officeart/2005/8/layout/hierarchy2"/>
    <dgm:cxn modelId="{F124BE4E-269A-45EC-9D20-B20D57E4F3EE}" type="presOf" srcId="{1099A7D8-7B0E-497D-AAD6-0A7BCCE1D0A4}" destId="{68BF9CA5-D02F-46A1-994F-72EC024D06AC}" srcOrd="0" destOrd="0" presId="urn:microsoft.com/office/officeart/2005/8/layout/hierarchy2"/>
    <dgm:cxn modelId="{3DE9D0C1-5DC6-4892-8714-0A09B2BB4E38}" type="presOf" srcId="{7D702A89-3DFD-4E84-91B4-21271C600858}" destId="{08C371E3-55AF-443A-8E81-064A8DC48A2D}" srcOrd="0" destOrd="0" presId="urn:microsoft.com/office/officeart/2005/8/layout/hierarchy2"/>
    <dgm:cxn modelId="{E5CD3BD0-E731-4DF7-BF95-3B021D2E4D4C}" srcId="{A0FB9B5D-CD4B-451B-84CD-068F9D56543E}" destId="{E4218215-F0E8-465A-98B2-FF4FADF6A59A}" srcOrd="0" destOrd="0" parTransId="{D230C9CD-99D2-451F-B96D-63EE5B8A200E}" sibTransId="{872094CC-41E9-4F45-BA92-014AB2EB700E}"/>
    <dgm:cxn modelId="{71506807-A7B1-4C93-AD2D-C92591774387}" type="presOf" srcId="{BCA1AC15-F2E4-4EF9-93A8-D5149F681C47}" destId="{8681D9F4-2A4E-4807-8B49-37F679D562D8}" srcOrd="0" destOrd="0" presId="urn:microsoft.com/office/officeart/2005/8/layout/hierarchy2"/>
    <dgm:cxn modelId="{234EF759-00C1-42A6-94FD-FA56D2640B6C}" type="presOf" srcId="{FEFD91F8-D64E-4610-86A1-56EB711C5F57}" destId="{DB275FB8-1056-4C2D-A36E-0EFCB410205C}" srcOrd="0" destOrd="0" presId="urn:microsoft.com/office/officeart/2005/8/layout/hierarchy2"/>
    <dgm:cxn modelId="{948F1229-A7A9-4D8C-AACA-ADD3FE03778C}" srcId="{1099A7D8-7B0E-497D-AAD6-0A7BCCE1D0A4}" destId="{7D702A89-3DFD-4E84-91B4-21271C600858}" srcOrd="0" destOrd="0" parTransId="{2520B78F-4151-493F-91AD-FD1835646622}" sibTransId="{F5771CA0-8223-457C-8388-95F2D60DDCDC}"/>
    <dgm:cxn modelId="{107A866B-0400-48BB-ACB2-C16A1513974F}" srcId="{A0FB9B5D-CD4B-451B-84CD-068F9D56543E}" destId="{1099A7D8-7B0E-497D-AAD6-0A7BCCE1D0A4}" srcOrd="1" destOrd="0" parTransId="{BCA1AC15-F2E4-4EF9-93A8-D5149F681C47}" sibTransId="{367BB270-A97E-4B25-9187-E679DABC13B2}"/>
    <dgm:cxn modelId="{FD02D3B9-CF18-4FB9-A7AF-DCA9016D7DAF}" srcId="{1099A7D8-7B0E-497D-AAD6-0A7BCCE1D0A4}" destId="{25F322B9-0647-41D3-8961-2F7F1A249B44}" srcOrd="1" destOrd="0" parTransId="{FEFD91F8-D64E-4610-86A1-56EB711C5F57}" sibTransId="{D3992607-16E0-489C-989D-86DF8049EBAB}"/>
    <dgm:cxn modelId="{2249808C-4B0D-4D2E-809A-4E116A0F764E}" type="presOf" srcId="{D230C9CD-99D2-451F-B96D-63EE5B8A200E}" destId="{568259B0-079D-4520-B4C9-A2898B21BE11}" srcOrd="1" destOrd="0" presId="urn:microsoft.com/office/officeart/2005/8/layout/hierarchy2"/>
    <dgm:cxn modelId="{15BA1747-B73A-4F0C-B3BA-88D930C0F260}" type="presOf" srcId="{2520B78F-4151-493F-91AD-FD1835646622}" destId="{AEAE7B48-9CA5-461C-8762-FDF05A7319EB}" srcOrd="1" destOrd="0" presId="urn:microsoft.com/office/officeart/2005/8/layout/hierarchy2"/>
    <dgm:cxn modelId="{E039D851-D5CE-493E-86F2-771CA578932B}" type="presOf" srcId="{2520B78F-4151-493F-91AD-FD1835646622}" destId="{11EA14E2-F604-482F-B035-07F6B861B4E1}" srcOrd="0" destOrd="0" presId="urn:microsoft.com/office/officeart/2005/8/layout/hierarchy2"/>
    <dgm:cxn modelId="{494F61C9-B80A-47B1-95B9-0C873B24ED62}" type="presOf" srcId="{D230C9CD-99D2-451F-B96D-63EE5B8A200E}" destId="{DA5B057D-FAEE-4379-940F-8D5CFBEBEBEB}" srcOrd="0" destOrd="0" presId="urn:microsoft.com/office/officeart/2005/8/layout/hierarchy2"/>
    <dgm:cxn modelId="{5E70FA40-673D-44F0-9241-D4B6B41A42F7}" type="presOf" srcId="{B7075FE0-DDDE-406D-BFC7-6D947D104D0D}" destId="{9957F79D-9A47-4191-A6DF-E3D658E7563F}" srcOrd="0" destOrd="0" presId="urn:microsoft.com/office/officeart/2005/8/layout/hierarchy2"/>
    <dgm:cxn modelId="{703D24D2-FEB0-4420-8F2F-08C3DD077245}" type="presParOf" srcId="{9957F79D-9A47-4191-A6DF-E3D658E7563F}" destId="{D3770F19-322D-4C33-945D-7865CCDAEF37}" srcOrd="0" destOrd="0" presId="urn:microsoft.com/office/officeart/2005/8/layout/hierarchy2"/>
    <dgm:cxn modelId="{D3A4515C-D9E5-4CFB-85A4-2D92952E17CA}" type="presParOf" srcId="{D3770F19-322D-4C33-945D-7865CCDAEF37}" destId="{839E0710-FC74-4713-8D57-3C2DE85E5108}" srcOrd="0" destOrd="0" presId="urn:microsoft.com/office/officeart/2005/8/layout/hierarchy2"/>
    <dgm:cxn modelId="{513FC35D-E3E8-4082-85D2-CE4E6A1A9DB7}" type="presParOf" srcId="{D3770F19-322D-4C33-945D-7865CCDAEF37}" destId="{313F9FA1-D0A5-4580-88AC-B6BCE3A0724E}" srcOrd="1" destOrd="0" presId="urn:microsoft.com/office/officeart/2005/8/layout/hierarchy2"/>
    <dgm:cxn modelId="{FE233F66-A0C5-4B7D-A7CA-4141E5331A71}" type="presParOf" srcId="{313F9FA1-D0A5-4580-88AC-B6BCE3A0724E}" destId="{DA5B057D-FAEE-4379-940F-8D5CFBEBEBEB}" srcOrd="0" destOrd="0" presId="urn:microsoft.com/office/officeart/2005/8/layout/hierarchy2"/>
    <dgm:cxn modelId="{0D72B3D1-CFC3-4784-AC09-987477055345}" type="presParOf" srcId="{DA5B057D-FAEE-4379-940F-8D5CFBEBEBEB}" destId="{568259B0-079D-4520-B4C9-A2898B21BE11}" srcOrd="0" destOrd="0" presId="urn:microsoft.com/office/officeart/2005/8/layout/hierarchy2"/>
    <dgm:cxn modelId="{7777274B-6699-4E10-8855-19D5F24F5843}" type="presParOf" srcId="{313F9FA1-D0A5-4580-88AC-B6BCE3A0724E}" destId="{4B6529DC-760B-4B53-9F02-F4E1E78F9269}" srcOrd="1" destOrd="0" presId="urn:microsoft.com/office/officeart/2005/8/layout/hierarchy2"/>
    <dgm:cxn modelId="{34AEA909-5018-4EC3-955B-B434972EEA38}" type="presParOf" srcId="{4B6529DC-760B-4B53-9F02-F4E1E78F9269}" destId="{C22F739D-ACE7-4C0B-8745-8658BC9CA333}" srcOrd="0" destOrd="0" presId="urn:microsoft.com/office/officeart/2005/8/layout/hierarchy2"/>
    <dgm:cxn modelId="{FC448BBD-8409-4E49-9001-5F0C28989EA6}" type="presParOf" srcId="{4B6529DC-760B-4B53-9F02-F4E1E78F9269}" destId="{5AF06807-A610-42B9-8A96-2AA68495974D}" srcOrd="1" destOrd="0" presId="urn:microsoft.com/office/officeart/2005/8/layout/hierarchy2"/>
    <dgm:cxn modelId="{537BE6C3-DB12-417A-95E3-D2ED34EDD2EF}" type="presParOf" srcId="{313F9FA1-D0A5-4580-88AC-B6BCE3A0724E}" destId="{8681D9F4-2A4E-4807-8B49-37F679D562D8}" srcOrd="2" destOrd="0" presId="urn:microsoft.com/office/officeart/2005/8/layout/hierarchy2"/>
    <dgm:cxn modelId="{3D30B4B4-2C42-4011-B71D-832EACA82F17}" type="presParOf" srcId="{8681D9F4-2A4E-4807-8B49-37F679D562D8}" destId="{AF56664E-E7A7-4118-B3D5-765E5779FEF9}" srcOrd="0" destOrd="0" presId="urn:microsoft.com/office/officeart/2005/8/layout/hierarchy2"/>
    <dgm:cxn modelId="{5F1F1E8F-31E3-4F91-97AB-45C0999B0377}" type="presParOf" srcId="{313F9FA1-D0A5-4580-88AC-B6BCE3A0724E}" destId="{8B1F0D8A-67DB-482D-A907-A1B13E842F4D}" srcOrd="3" destOrd="0" presId="urn:microsoft.com/office/officeart/2005/8/layout/hierarchy2"/>
    <dgm:cxn modelId="{F7394938-8BC3-4F67-A1EF-B85F64BF0E41}" type="presParOf" srcId="{8B1F0D8A-67DB-482D-A907-A1B13E842F4D}" destId="{68BF9CA5-D02F-46A1-994F-72EC024D06AC}" srcOrd="0" destOrd="0" presId="urn:microsoft.com/office/officeart/2005/8/layout/hierarchy2"/>
    <dgm:cxn modelId="{5E8F9E9C-BC9B-4746-813D-CDE49E6FEF7C}" type="presParOf" srcId="{8B1F0D8A-67DB-482D-A907-A1B13E842F4D}" destId="{5DFEAA89-863D-496D-B108-BD2D6B4EC98C}" srcOrd="1" destOrd="0" presId="urn:microsoft.com/office/officeart/2005/8/layout/hierarchy2"/>
    <dgm:cxn modelId="{89E558AC-7310-4FFB-8783-2BF6234F2F53}" type="presParOf" srcId="{5DFEAA89-863D-496D-B108-BD2D6B4EC98C}" destId="{11EA14E2-F604-482F-B035-07F6B861B4E1}" srcOrd="0" destOrd="0" presId="urn:microsoft.com/office/officeart/2005/8/layout/hierarchy2"/>
    <dgm:cxn modelId="{6E659466-469C-45F5-A89F-A271633AD75A}" type="presParOf" srcId="{11EA14E2-F604-482F-B035-07F6B861B4E1}" destId="{AEAE7B48-9CA5-461C-8762-FDF05A7319EB}" srcOrd="0" destOrd="0" presId="urn:microsoft.com/office/officeart/2005/8/layout/hierarchy2"/>
    <dgm:cxn modelId="{0EF19B48-B3DF-4188-986F-8068D353A900}" type="presParOf" srcId="{5DFEAA89-863D-496D-B108-BD2D6B4EC98C}" destId="{5AD42939-A298-404C-9BBC-FA7CE56DD03C}" srcOrd="1" destOrd="0" presId="urn:microsoft.com/office/officeart/2005/8/layout/hierarchy2"/>
    <dgm:cxn modelId="{D0E2C267-07EE-41C9-ACEC-A37E25A1B20B}" type="presParOf" srcId="{5AD42939-A298-404C-9BBC-FA7CE56DD03C}" destId="{08C371E3-55AF-443A-8E81-064A8DC48A2D}" srcOrd="0" destOrd="0" presId="urn:microsoft.com/office/officeart/2005/8/layout/hierarchy2"/>
    <dgm:cxn modelId="{86EADD0D-2358-4D47-AC2D-EF04B348EB98}" type="presParOf" srcId="{5AD42939-A298-404C-9BBC-FA7CE56DD03C}" destId="{55D5B493-97C6-4135-8D97-36F593CE9D73}" srcOrd="1" destOrd="0" presId="urn:microsoft.com/office/officeart/2005/8/layout/hierarchy2"/>
    <dgm:cxn modelId="{D52093CF-5D6B-4F5D-A6F9-7864C845BA0B}" type="presParOf" srcId="{5DFEAA89-863D-496D-B108-BD2D6B4EC98C}" destId="{DB275FB8-1056-4C2D-A36E-0EFCB410205C}" srcOrd="2" destOrd="0" presId="urn:microsoft.com/office/officeart/2005/8/layout/hierarchy2"/>
    <dgm:cxn modelId="{7E024F9B-5AD5-4D50-AEA3-52D85B29D771}" type="presParOf" srcId="{DB275FB8-1056-4C2D-A36E-0EFCB410205C}" destId="{C29ADF44-0967-452D-8D3C-7DF530BBD540}" srcOrd="0" destOrd="0" presId="urn:microsoft.com/office/officeart/2005/8/layout/hierarchy2"/>
    <dgm:cxn modelId="{744D1DA1-696D-4387-B9C5-84799301B45E}" type="presParOf" srcId="{5DFEAA89-863D-496D-B108-BD2D6B4EC98C}" destId="{F326BACE-1D42-4FDF-8B33-A11DB98BE5F7}" srcOrd="3" destOrd="0" presId="urn:microsoft.com/office/officeart/2005/8/layout/hierarchy2"/>
    <dgm:cxn modelId="{0D4C218F-6F66-498E-9948-A507DC802FED}" type="presParOf" srcId="{F326BACE-1D42-4FDF-8B33-A11DB98BE5F7}" destId="{228675AF-FB32-42E9-A883-BE2DD2D6C6E8}" srcOrd="0" destOrd="0" presId="urn:microsoft.com/office/officeart/2005/8/layout/hierarchy2"/>
    <dgm:cxn modelId="{FA26DBDF-8A11-47A5-9471-6A5715575D38}" type="presParOf" srcId="{F326BACE-1D42-4FDF-8B33-A11DB98BE5F7}" destId="{82A9EFBC-45B7-4B42-B2A2-99A304DAFDB1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39E0710-FC74-4713-8D57-3C2DE85E5108}">
      <dsp:nvSpPr>
        <dsp:cNvPr id="0" name=""/>
        <dsp:cNvSpPr/>
      </dsp:nvSpPr>
      <dsp:spPr>
        <a:xfrm>
          <a:off x="2127" y="1220400"/>
          <a:ext cx="2125712" cy="1062856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noProof="0" dirty="0" smtClean="0"/>
            <a:t>Bob</a:t>
          </a:r>
          <a:endParaRPr lang="en-US" sz="1600" kern="1200" noProof="0" dirty="0"/>
        </a:p>
      </dsp:txBody>
      <dsp:txXfrm>
        <a:off x="33257" y="1251530"/>
        <a:ext cx="2063452" cy="1000596"/>
      </dsp:txXfrm>
    </dsp:sp>
    <dsp:sp modelId="{DA5B057D-FAEE-4379-940F-8D5CFBEBEBEB}">
      <dsp:nvSpPr>
        <dsp:cNvPr id="0" name=""/>
        <dsp:cNvSpPr/>
      </dsp:nvSpPr>
      <dsp:spPr>
        <a:xfrm rot="19457599">
          <a:off x="2029418" y="1423010"/>
          <a:ext cx="1047128" cy="46494"/>
        </a:xfrm>
        <a:custGeom>
          <a:avLst/>
          <a:gdLst/>
          <a:ahLst/>
          <a:cxnLst/>
          <a:rect l="0" t="0" r="0" b="0"/>
          <a:pathLst>
            <a:path>
              <a:moveTo>
                <a:pt x="0" y="23247"/>
              </a:moveTo>
              <a:lnTo>
                <a:pt x="1047128" y="23247"/>
              </a:lnTo>
            </a:path>
          </a:pathLst>
        </a:custGeom>
        <a:noFill/>
        <a:ln w="254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2526804" y="1420079"/>
        <a:ext cx="52356" cy="52356"/>
      </dsp:txXfrm>
    </dsp:sp>
    <dsp:sp modelId="{C22F739D-ACE7-4C0B-8745-8658BC9CA333}">
      <dsp:nvSpPr>
        <dsp:cNvPr id="0" name=""/>
        <dsp:cNvSpPr/>
      </dsp:nvSpPr>
      <dsp:spPr>
        <a:xfrm>
          <a:off x="2978124" y="609258"/>
          <a:ext cx="2125712" cy="1062856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noProof="0" dirty="0" smtClean="0"/>
            <a:t>Doesn’t trust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noProof="0" dirty="0" smtClean="0"/>
            <a:t>Bob: 100 </a:t>
          </a:r>
          <a:r>
            <a:rPr lang="en-US" sz="1600" kern="1200" noProof="0" dirty="0" err="1" smtClean="0"/>
            <a:t>Kč</a:t>
          </a:r>
          <a:endParaRPr lang="en-US" sz="1600" kern="1200" noProof="0" dirty="0" smtClean="0"/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noProof="0" dirty="0" smtClean="0"/>
            <a:t>Tom: 100 </a:t>
          </a:r>
          <a:r>
            <a:rPr lang="en-US" sz="1600" kern="1200" noProof="0" dirty="0" err="1" smtClean="0"/>
            <a:t>Kč</a:t>
          </a:r>
          <a:endParaRPr lang="en-US" sz="1600" kern="1200" noProof="0" dirty="0"/>
        </a:p>
      </dsp:txBody>
      <dsp:txXfrm>
        <a:off x="3009254" y="640388"/>
        <a:ext cx="2063452" cy="1000596"/>
      </dsp:txXfrm>
    </dsp:sp>
    <dsp:sp modelId="{8681D9F4-2A4E-4807-8B49-37F679D562D8}">
      <dsp:nvSpPr>
        <dsp:cNvPr id="0" name=""/>
        <dsp:cNvSpPr/>
      </dsp:nvSpPr>
      <dsp:spPr>
        <a:xfrm rot="2142401">
          <a:off x="2029418" y="2034152"/>
          <a:ext cx="1047128" cy="46494"/>
        </a:xfrm>
        <a:custGeom>
          <a:avLst/>
          <a:gdLst/>
          <a:ahLst/>
          <a:cxnLst/>
          <a:rect l="0" t="0" r="0" b="0"/>
          <a:pathLst>
            <a:path>
              <a:moveTo>
                <a:pt x="0" y="23247"/>
              </a:moveTo>
              <a:lnTo>
                <a:pt x="1047128" y="23247"/>
              </a:lnTo>
            </a:path>
          </a:pathLst>
        </a:custGeom>
        <a:noFill/>
        <a:ln w="254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2526804" y="2031221"/>
        <a:ext cx="52356" cy="52356"/>
      </dsp:txXfrm>
    </dsp:sp>
    <dsp:sp modelId="{68BF9CA5-D02F-46A1-994F-72EC024D06AC}">
      <dsp:nvSpPr>
        <dsp:cNvPr id="0" name=""/>
        <dsp:cNvSpPr/>
      </dsp:nvSpPr>
      <dsp:spPr>
        <a:xfrm>
          <a:off x="2978124" y="1831543"/>
          <a:ext cx="2125712" cy="1062856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noProof="0" dirty="0" smtClean="0"/>
            <a:t>Trusts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0" kern="1200" noProof="0" dirty="0" smtClean="0"/>
            <a:t>Tom</a:t>
          </a:r>
          <a:endParaRPr lang="en-US" sz="1600" b="0" kern="1200" noProof="0" dirty="0"/>
        </a:p>
      </dsp:txBody>
      <dsp:txXfrm>
        <a:off x="3009254" y="1862673"/>
        <a:ext cx="2063452" cy="1000596"/>
      </dsp:txXfrm>
    </dsp:sp>
    <dsp:sp modelId="{11EA14E2-F604-482F-B035-07F6B861B4E1}">
      <dsp:nvSpPr>
        <dsp:cNvPr id="0" name=""/>
        <dsp:cNvSpPr/>
      </dsp:nvSpPr>
      <dsp:spPr>
        <a:xfrm rot="19457599">
          <a:off x="5005414" y="2034152"/>
          <a:ext cx="1047128" cy="46494"/>
        </a:xfrm>
        <a:custGeom>
          <a:avLst/>
          <a:gdLst/>
          <a:ahLst/>
          <a:cxnLst/>
          <a:rect l="0" t="0" r="0" b="0"/>
          <a:pathLst>
            <a:path>
              <a:moveTo>
                <a:pt x="0" y="23247"/>
              </a:moveTo>
              <a:lnTo>
                <a:pt x="1047128" y="23247"/>
              </a:lnTo>
            </a:path>
          </a:pathLst>
        </a:custGeom>
        <a:noFill/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5502801" y="2031221"/>
        <a:ext cx="52356" cy="52356"/>
      </dsp:txXfrm>
    </dsp:sp>
    <dsp:sp modelId="{08C371E3-55AF-443A-8E81-064A8DC48A2D}">
      <dsp:nvSpPr>
        <dsp:cNvPr id="0" name=""/>
        <dsp:cNvSpPr/>
      </dsp:nvSpPr>
      <dsp:spPr>
        <a:xfrm>
          <a:off x="5954121" y="1220400"/>
          <a:ext cx="2125712" cy="1062856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noProof="0" dirty="0" smtClean="0"/>
            <a:t>Defects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noProof="0" dirty="0" smtClean="0"/>
            <a:t>Bob: 100 </a:t>
          </a:r>
          <a:r>
            <a:rPr lang="en-US" sz="1600" kern="1200" noProof="0" dirty="0" err="1" smtClean="0"/>
            <a:t>Kč</a:t>
          </a:r>
          <a:r>
            <a:rPr lang="en-US" sz="1600" kern="1200" noProof="0" dirty="0" smtClean="0"/>
            <a:t> – </a:t>
          </a:r>
          <a:r>
            <a:rPr lang="cs-CZ" sz="1600" kern="1200" noProof="0" dirty="0" smtClean="0"/>
            <a:t>x</a:t>
          </a:r>
          <a:endParaRPr lang="en-US" sz="1600" kern="1200" noProof="0" dirty="0" smtClean="0"/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noProof="0" dirty="0" smtClean="0"/>
            <a:t>Tom: 100 </a:t>
          </a:r>
          <a:r>
            <a:rPr lang="en-US" sz="1600" kern="1200" noProof="0" dirty="0" err="1" smtClean="0"/>
            <a:t>Kč</a:t>
          </a:r>
          <a:r>
            <a:rPr lang="en-US" sz="1600" kern="1200" noProof="0" dirty="0" smtClean="0"/>
            <a:t> + 3</a:t>
          </a:r>
          <a:r>
            <a:rPr lang="cs-CZ" sz="1600" kern="1200" noProof="0" dirty="0" smtClean="0"/>
            <a:t>y</a:t>
          </a:r>
          <a:endParaRPr lang="en-US" sz="1600" kern="1200" noProof="0" dirty="0" smtClean="0"/>
        </a:p>
      </dsp:txBody>
      <dsp:txXfrm>
        <a:off x="5985251" y="1251530"/>
        <a:ext cx="2063452" cy="1000596"/>
      </dsp:txXfrm>
    </dsp:sp>
    <dsp:sp modelId="{DB275FB8-1056-4C2D-A36E-0EFCB410205C}">
      <dsp:nvSpPr>
        <dsp:cNvPr id="0" name=""/>
        <dsp:cNvSpPr/>
      </dsp:nvSpPr>
      <dsp:spPr>
        <a:xfrm rot="2142401">
          <a:off x="5005414" y="2645295"/>
          <a:ext cx="1047128" cy="46494"/>
        </a:xfrm>
        <a:custGeom>
          <a:avLst/>
          <a:gdLst/>
          <a:ahLst/>
          <a:cxnLst/>
          <a:rect l="0" t="0" r="0" b="0"/>
          <a:pathLst>
            <a:path>
              <a:moveTo>
                <a:pt x="0" y="23247"/>
              </a:moveTo>
              <a:lnTo>
                <a:pt x="1047128" y="23247"/>
              </a:lnTo>
            </a:path>
          </a:pathLst>
        </a:custGeom>
        <a:noFill/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5502801" y="2642364"/>
        <a:ext cx="52356" cy="52356"/>
      </dsp:txXfrm>
    </dsp:sp>
    <dsp:sp modelId="{228675AF-FB32-42E9-A883-BE2DD2D6C6E8}">
      <dsp:nvSpPr>
        <dsp:cNvPr id="0" name=""/>
        <dsp:cNvSpPr/>
      </dsp:nvSpPr>
      <dsp:spPr>
        <a:xfrm>
          <a:off x="5954121" y="2442685"/>
          <a:ext cx="2125712" cy="1062856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noProof="0" dirty="0" smtClean="0"/>
            <a:t>Cooperates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noProof="0" dirty="0" smtClean="0"/>
            <a:t>Bob: 100 </a:t>
          </a:r>
          <a:r>
            <a:rPr lang="en-US" sz="1600" kern="1200" noProof="0" dirty="0" err="1" smtClean="0"/>
            <a:t>Kč</a:t>
          </a:r>
          <a:r>
            <a:rPr lang="en-US" sz="1600" kern="1200" noProof="0" dirty="0" smtClean="0"/>
            <a:t> – </a:t>
          </a:r>
          <a:r>
            <a:rPr lang="cs-CZ" sz="1600" kern="1200" noProof="0" dirty="0" smtClean="0"/>
            <a:t>x</a:t>
          </a:r>
          <a:r>
            <a:rPr lang="en-US" sz="1600" kern="1200" noProof="0" dirty="0" smtClean="0"/>
            <a:t> + </a:t>
          </a:r>
          <a:r>
            <a:rPr lang="cs-CZ" sz="1600" kern="1200" noProof="0" dirty="0" smtClean="0"/>
            <a:t>y</a:t>
          </a:r>
          <a:endParaRPr lang="en-US" sz="1600" kern="1200" noProof="0" dirty="0" smtClean="0"/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noProof="0" dirty="0" smtClean="0"/>
            <a:t>Tom: 100 </a:t>
          </a:r>
          <a:r>
            <a:rPr lang="en-US" sz="1600" kern="1200" noProof="0" dirty="0" err="1" smtClean="0"/>
            <a:t>Kč</a:t>
          </a:r>
          <a:r>
            <a:rPr lang="en-US" sz="1600" kern="1200" noProof="0" dirty="0" smtClean="0"/>
            <a:t> + </a:t>
          </a:r>
          <a:r>
            <a:rPr lang="cs-CZ" sz="1600" kern="1200" noProof="0" dirty="0" smtClean="0"/>
            <a:t>(</a:t>
          </a:r>
          <a:r>
            <a:rPr lang="en-US" sz="1600" kern="1200" noProof="0" dirty="0" smtClean="0"/>
            <a:t>3</a:t>
          </a:r>
          <a:r>
            <a:rPr lang="cs-CZ" sz="1600" kern="1200" noProof="0" dirty="0" smtClean="0"/>
            <a:t>x</a:t>
          </a:r>
          <a:r>
            <a:rPr lang="en-US" sz="1600" kern="1200" noProof="0" dirty="0" smtClean="0"/>
            <a:t> – </a:t>
          </a:r>
          <a:r>
            <a:rPr lang="cs-CZ" sz="1600" kern="1200" noProof="0" dirty="0" smtClean="0"/>
            <a:t>y)</a:t>
          </a:r>
          <a:endParaRPr lang="en-US" sz="1600" kern="1200" noProof="0" dirty="0" smtClean="0"/>
        </a:p>
      </dsp:txBody>
      <dsp:txXfrm>
        <a:off x="5985251" y="2473815"/>
        <a:ext cx="2063452" cy="100059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39E0710-FC74-4713-8D57-3C2DE85E5108}">
      <dsp:nvSpPr>
        <dsp:cNvPr id="0" name=""/>
        <dsp:cNvSpPr/>
      </dsp:nvSpPr>
      <dsp:spPr>
        <a:xfrm>
          <a:off x="2127" y="1220400"/>
          <a:ext cx="2125712" cy="1062856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noProof="0" dirty="0" smtClean="0"/>
            <a:t>Bob</a:t>
          </a:r>
          <a:endParaRPr lang="en-US" sz="1700" kern="1200" noProof="0" dirty="0"/>
        </a:p>
      </dsp:txBody>
      <dsp:txXfrm>
        <a:off x="33257" y="1251530"/>
        <a:ext cx="2063452" cy="1000596"/>
      </dsp:txXfrm>
    </dsp:sp>
    <dsp:sp modelId="{DA5B057D-FAEE-4379-940F-8D5CFBEBEBEB}">
      <dsp:nvSpPr>
        <dsp:cNvPr id="0" name=""/>
        <dsp:cNvSpPr/>
      </dsp:nvSpPr>
      <dsp:spPr>
        <a:xfrm rot="19457599">
          <a:off x="2029418" y="1423010"/>
          <a:ext cx="1047128" cy="46494"/>
        </a:xfrm>
        <a:custGeom>
          <a:avLst/>
          <a:gdLst/>
          <a:ahLst/>
          <a:cxnLst/>
          <a:rect l="0" t="0" r="0" b="0"/>
          <a:pathLst>
            <a:path>
              <a:moveTo>
                <a:pt x="0" y="23247"/>
              </a:moveTo>
              <a:lnTo>
                <a:pt x="1047128" y="23247"/>
              </a:lnTo>
            </a:path>
          </a:pathLst>
        </a:custGeom>
        <a:noFill/>
        <a:ln w="254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2526804" y="1420079"/>
        <a:ext cx="52356" cy="52356"/>
      </dsp:txXfrm>
    </dsp:sp>
    <dsp:sp modelId="{C22F739D-ACE7-4C0B-8745-8658BC9CA333}">
      <dsp:nvSpPr>
        <dsp:cNvPr id="0" name=""/>
        <dsp:cNvSpPr/>
      </dsp:nvSpPr>
      <dsp:spPr>
        <a:xfrm>
          <a:off x="2978124" y="609258"/>
          <a:ext cx="2125712" cy="1062856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b="1" kern="1200" noProof="0" dirty="0" smtClean="0"/>
            <a:t>Doesn’t trust</a:t>
          </a:r>
        </a:p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noProof="0" dirty="0" smtClean="0"/>
            <a:t>Bob: 100 </a:t>
          </a:r>
          <a:r>
            <a:rPr lang="en-US" sz="1700" kern="1200" noProof="0" dirty="0" err="1" smtClean="0"/>
            <a:t>Kč</a:t>
          </a:r>
          <a:endParaRPr lang="en-US" sz="1700" kern="1200" noProof="0" dirty="0" smtClean="0"/>
        </a:p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noProof="0" dirty="0" smtClean="0"/>
            <a:t>Tom: 100 </a:t>
          </a:r>
          <a:r>
            <a:rPr lang="en-US" sz="1700" kern="1200" noProof="0" dirty="0" err="1" smtClean="0"/>
            <a:t>Kč</a:t>
          </a:r>
          <a:endParaRPr lang="en-US" sz="1700" kern="1200" noProof="0" dirty="0"/>
        </a:p>
      </dsp:txBody>
      <dsp:txXfrm>
        <a:off x="3009254" y="640388"/>
        <a:ext cx="2063452" cy="1000596"/>
      </dsp:txXfrm>
    </dsp:sp>
    <dsp:sp modelId="{8681D9F4-2A4E-4807-8B49-37F679D562D8}">
      <dsp:nvSpPr>
        <dsp:cNvPr id="0" name=""/>
        <dsp:cNvSpPr/>
      </dsp:nvSpPr>
      <dsp:spPr>
        <a:xfrm rot="2142401">
          <a:off x="2029418" y="2034152"/>
          <a:ext cx="1047128" cy="46494"/>
        </a:xfrm>
        <a:custGeom>
          <a:avLst/>
          <a:gdLst/>
          <a:ahLst/>
          <a:cxnLst/>
          <a:rect l="0" t="0" r="0" b="0"/>
          <a:pathLst>
            <a:path>
              <a:moveTo>
                <a:pt x="0" y="23247"/>
              </a:moveTo>
              <a:lnTo>
                <a:pt x="1047128" y="23247"/>
              </a:lnTo>
            </a:path>
          </a:pathLst>
        </a:custGeom>
        <a:noFill/>
        <a:ln w="254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2526804" y="2031221"/>
        <a:ext cx="52356" cy="52356"/>
      </dsp:txXfrm>
    </dsp:sp>
    <dsp:sp modelId="{68BF9CA5-D02F-46A1-994F-72EC024D06AC}">
      <dsp:nvSpPr>
        <dsp:cNvPr id="0" name=""/>
        <dsp:cNvSpPr/>
      </dsp:nvSpPr>
      <dsp:spPr>
        <a:xfrm>
          <a:off x="2978124" y="1831543"/>
          <a:ext cx="2125712" cy="1062856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b="1" kern="1200" noProof="0" dirty="0" smtClean="0"/>
            <a:t>Trusts</a:t>
          </a:r>
        </a:p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b="0" kern="1200" noProof="0" dirty="0" smtClean="0"/>
            <a:t>Tom</a:t>
          </a:r>
          <a:endParaRPr lang="en-US" sz="1700" b="0" kern="1200" noProof="0" dirty="0"/>
        </a:p>
      </dsp:txBody>
      <dsp:txXfrm>
        <a:off x="3009254" y="1862673"/>
        <a:ext cx="2063452" cy="1000596"/>
      </dsp:txXfrm>
    </dsp:sp>
    <dsp:sp modelId="{11EA14E2-F604-482F-B035-07F6B861B4E1}">
      <dsp:nvSpPr>
        <dsp:cNvPr id="0" name=""/>
        <dsp:cNvSpPr/>
      </dsp:nvSpPr>
      <dsp:spPr>
        <a:xfrm rot="19457599">
          <a:off x="5005414" y="2034152"/>
          <a:ext cx="1047128" cy="46494"/>
        </a:xfrm>
        <a:custGeom>
          <a:avLst/>
          <a:gdLst/>
          <a:ahLst/>
          <a:cxnLst/>
          <a:rect l="0" t="0" r="0" b="0"/>
          <a:pathLst>
            <a:path>
              <a:moveTo>
                <a:pt x="0" y="23247"/>
              </a:moveTo>
              <a:lnTo>
                <a:pt x="1047128" y="23247"/>
              </a:lnTo>
            </a:path>
          </a:pathLst>
        </a:custGeom>
        <a:noFill/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5502801" y="2031221"/>
        <a:ext cx="52356" cy="52356"/>
      </dsp:txXfrm>
    </dsp:sp>
    <dsp:sp modelId="{08C371E3-55AF-443A-8E81-064A8DC48A2D}">
      <dsp:nvSpPr>
        <dsp:cNvPr id="0" name=""/>
        <dsp:cNvSpPr/>
      </dsp:nvSpPr>
      <dsp:spPr>
        <a:xfrm>
          <a:off x="5954121" y="1220400"/>
          <a:ext cx="2125712" cy="1062856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b="1" kern="1200" noProof="0" dirty="0" smtClean="0"/>
            <a:t>Defects</a:t>
          </a:r>
        </a:p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noProof="0" dirty="0" smtClean="0"/>
            <a:t>Bob: </a:t>
          </a:r>
          <a:r>
            <a:rPr lang="cs-CZ" sz="1700" kern="1200" noProof="0" dirty="0" smtClean="0"/>
            <a:t>(0 – 100 Kč)</a:t>
          </a:r>
          <a:endParaRPr lang="en-US" sz="1700" kern="1200" noProof="0" dirty="0" smtClean="0"/>
        </a:p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noProof="0" dirty="0" smtClean="0"/>
            <a:t>Tom: </a:t>
          </a:r>
          <a:r>
            <a:rPr lang="cs-CZ" sz="1700" kern="1200" noProof="0" dirty="0" smtClean="0"/>
            <a:t>(100 – 400 Kč)</a:t>
          </a:r>
          <a:endParaRPr lang="en-US" sz="1700" kern="1200" noProof="0" dirty="0" smtClean="0"/>
        </a:p>
      </dsp:txBody>
      <dsp:txXfrm>
        <a:off x="5985251" y="1251530"/>
        <a:ext cx="2063452" cy="1000596"/>
      </dsp:txXfrm>
    </dsp:sp>
    <dsp:sp modelId="{DB275FB8-1056-4C2D-A36E-0EFCB410205C}">
      <dsp:nvSpPr>
        <dsp:cNvPr id="0" name=""/>
        <dsp:cNvSpPr/>
      </dsp:nvSpPr>
      <dsp:spPr>
        <a:xfrm rot="2142401">
          <a:off x="5005414" y="2645295"/>
          <a:ext cx="1047128" cy="46494"/>
        </a:xfrm>
        <a:custGeom>
          <a:avLst/>
          <a:gdLst/>
          <a:ahLst/>
          <a:cxnLst/>
          <a:rect l="0" t="0" r="0" b="0"/>
          <a:pathLst>
            <a:path>
              <a:moveTo>
                <a:pt x="0" y="23247"/>
              </a:moveTo>
              <a:lnTo>
                <a:pt x="1047128" y="23247"/>
              </a:lnTo>
            </a:path>
          </a:pathLst>
        </a:custGeom>
        <a:noFill/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5502801" y="2642364"/>
        <a:ext cx="52356" cy="52356"/>
      </dsp:txXfrm>
    </dsp:sp>
    <dsp:sp modelId="{228675AF-FB32-42E9-A883-BE2DD2D6C6E8}">
      <dsp:nvSpPr>
        <dsp:cNvPr id="0" name=""/>
        <dsp:cNvSpPr/>
      </dsp:nvSpPr>
      <dsp:spPr>
        <a:xfrm>
          <a:off x="5954121" y="2442685"/>
          <a:ext cx="2125712" cy="1062856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b="1" kern="1200" noProof="0" dirty="0" smtClean="0"/>
            <a:t>Cooperates</a:t>
          </a:r>
        </a:p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noProof="0" dirty="0" smtClean="0"/>
            <a:t>Bob: </a:t>
          </a:r>
          <a:r>
            <a:rPr lang="cs-CZ" sz="1700" kern="1200" noProof="0" dirty="0" smtClean="0"/>
            <a:t>(0 – 300 Kč)</a:t>
          </a:r>
          <a:endParaRPr lang="en-US" sz="1700" kern="1200" noProof="0" dirty="0" smtClean="0"/>
        </a:p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noProof="0" dirty="0" smtClean="0"/>
            <a:t>Tom: </a:t>
          </a:r>
          <a:r>
            <a:rPr lang="cs-CZ" sz="1700" kern="1200" noProof="0" dirty="0" smtClean="0"/>
            <a:t>(100 – 400 Kč)</a:t>
          </a:r>
          <a:endParaRPr lang="en-US" sz="1700" kern="1200" noProof="0" dirty="0" smtClean="0"/>
        </a:p>
      </dsp:txBody>
      <dsp:txXfrm>
        <a:off x="5985251" y="2473815"/>
        <a:ext cx="2063452" cy="100059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51163" cy="49688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6038" y="0"/>
            <a:ext cx="2951162" cy="49688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D58120-0358-4AB6-B491-67F360E346CF}" type="datetimeFigureOut">
              <a:rPr lang="en-US" smtClean="0"/>
              <a:t>4/20/2016</a:t>
            </a:fld>
            <a:endParaRPr lang="en-US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1" y="9444039"/>
            <a:ext cx="2951163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6038" y="9444039"/>
            <a:ext cx="2951162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B80067-36AC-4194-B6AC-B893D9BE1B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111416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50475" cy="49885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6738" y="0"/>
            <a:ext cx="2950475" cy="49885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563F71-2F4A-3D48-9564-D1ACC0D4035E}" type="datetimeFigureOut">
              <a:rPr lang="en-US" smtClean="0"/>
              <a:t>4/20/2016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68400" y="1243013"/>
            <a:ext cx="4471988" cy="33559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0879" y="4784836"/>
            <a:ext cx="5447030" cy="391486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443663"/>
            <a:ext cx="2950475" cy="49885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6738" y="9443663"/>
            <a:ext cx="2950475" cy="49885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71A0F93-D592-5649-8345-FD6B1E1FFE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11483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68400" y="1243013"/>
            <a:ext cx="4471988" cy="33559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1A0F93-D592-5649-8345-FD6B1E1FFE46}" type="slidenum">
              <a:rPr lang="en-US" smtClean="0"/>
              <a:t>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07098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4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1082676" y="2565405"/>
            <a:ext cx="7518400" cy="2663825"/>
          </a:xfrm>
        </p:spPr>
        <p:txBody>
          <a:bodyPr tIns="0" bIns="0" anchor="ctr"/>
          <a:lstStyle>
            <a:lvl1pPr>
              <a:defRPr sz="3200"/>
            </a:lvl1pPr>
          </a:lstStyle>
          <a:p>
            <a:pPr lvl="0"/>
            <a:r>
              <a:rPr lang="cs-CZ" altLang="cs-CZ" noProof="0" smtClean="0"/>
              <a:t>Click to edit Master title style</a:t>
            </a:r>
            <a:endParaRPr lang="en-GB" altLang="cs-CZ" noProof="0" dirty="0" smtClean="0"/>
          </a:p>
        </p:txBody>
      </p:sp>
      <p:sp>
        <p:nvSpPr>
          <p:cNvPr id="8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84174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</a:defRPr>
            </a:lvl1pPr>
          </a:lstStyle>
          <a:p>
            <a:fld id="{CE08DF32-0F39-D848-B87A-05F9027A0A6C}" type="slidenum">
              <a:rPr lang="en-US" smtClean="0"/>
              <a:t>‹#›</a:t>
            </a:fld>
            <a:endParaRPr lang="en-US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en-US" smtClean="0"/>
              <a:t>BPV_IEBE  Introduction to Experimental and Behavioral Economics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74867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noProof="0" smtClean="0"/>
              <a:t>Click to edit Master title style</a:t>
            </a:r>
            <a:endParaRPr lang="en-GB" noProof="0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noProof="0" smtClean="0"/>
              <a:t>Click to edit Master text styles</a:t>
            </a:r>
          </a:p>
          <a:p>
            <a:pPr lvl="1"/>
            <a:r>
              <a:rPr lang="cs-CZ" noProof="0" smtClean="0"/>
              <a:t>Second level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E08DF32-0F39-D848-B87A-05F9027A0A6C}" type="slidenum">
              <a:rPr lang="en-US" smtClean="0"/>
              <a:t>‹#›</a:t>
            </a:fld>
            <a:endParaRPr lang="en-US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en-US" smtClean="0"/>
              <a:t>BPV_IEBE  Introduction to Experimental and Behavioral Economics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8929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97691" y="1125541"/>
            <a:ext cx="1703387" cy="5006975"/>
          </a:xfrm>
        </p:spPr>
        <p:txBody>
          <a:bodyPr vert="eaVert"/>
          <a:lstStyle/>
          <a:p>
            <a:r>
              <a:rPr lang="cs-CZ" noProof="0" smtClean="0"/>
              <a:t>Click to edit Master title style</a:t>
            </a:r>
            <a:endParaRPr lang="en-GB" noProof="0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09590" y="1125541"/>
            <a:ext cx="6037861" cy="5006975"/>
          </a:xfrm>
        </p:spPr>
        <p:txBody>
          <a:bodyPr vert="eaVert"/>
          <a:lstStyle/>
          <a:p>
            <a:pPr lvl="0"/>
            <a:r>
              <a:rPr lang="cs-CZ" noProof="0" smtClean="0"/>
              <a:t>Click to edit Master text styles</a:t>
            </a:r>
          </a:p>
          <a:p>
            <a:pPr lvl="1"/>
            <a:r>
              <a:rPr lang="cs-CZ" noProof="0" smtClean="0"/>
              <a:t>Second level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E08DF32-0F39-D848-B87A-05F9027A0A6C}" type="slidenum">
              <a:rPr lang="en-US" smtClean="0"/>
              <a:t>‹#›</a:t>
            </a:fld>
            <a:endParaRPr lang="en-US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en-US" smtClean="0"/>
              <a:t>BPV_IEBE  Introduction to Experimental and Behavioral Economics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02435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cs-CZ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3"/>
            <a:ext cx="2057400" cy="365125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3/3/2016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BPV_IEBE  Introduction to Experimental and Behavioral Economics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8DF32-0F39-D848-B87A-05F9027A0A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11923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noProof="0" smtClean="0"/>
              <a:t>Click to edit Master title style</a:t>
            </a:r>
            <a:endParaRPr lang="en-GB" noProof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891" indent="-342891">
              <a:buClr>
                <a:srgbClr val="00287D"/>
              </a:buClr>
              <a:buSzPct val="100000"/>
              <a:buFont typeface="Wingdings" panose="05000000000000000000" pitchFamily="2" charset="2"/>
              <a:buChar char="§"/>
              <a:defRPr/>
            </a:lvl1pPr>
            <a:lvl2pPr marL="742932" indent="-285744">
              <a:buClr>
                <a:srgbClr val="00287D"/>
              </a:buClr>
              <a:buFont typeface="Wingdings" panose="05000000000000000000" pitchFamily="2" charset="2"/>
              <a:buChar char="§"/>
              <a:defRPr/>
            </a:lvl2pPr>
            <a:lvl3pPr marL="914377" indent="0">
              <a:buNone/>
              <a:defRPr/>
            </a:lvl3pPr>
          </a:lstStyle>
          <a:p>
            <a:pPr lvl="0"/>
            <a:r>
              <a:rPr lang="cs-CZ" noProof="0" smtClean="0"/>
              <a:t>Click to edit Master text styles</a:t>
            </a:r>
          </a:p>
          <a:p>
            <a:pPr lvl="1"/>
            <a:r>
              <a:rPr lang="cs-CZ" noProof="0" smtClean="0"/>
              <a:t>Second level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E08DF32-0F39-D848-B87A-05F9027A0A6C}" type="slidenum">
              <a:rPr lang="en-US" smtClean="0"/>
              <a:t>‹#›</a:t>
            </a:fld>
            <a:endParaRPr lang="en-US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en-US" smtClean="0"/>
              <a:t>BPV_IEBE  Introduction to Experimental and Behavioral Economics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322634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91" y="4406905"/>
            <a:ext cx="8091487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noProof="0" smtClean="0"/>
              <a:t>Click to edit Master title style</a:t>
            </a:r>
            <a:endParaRPr lang="en-GB" noProof="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09591" y="2906713"/>
            <a:ext cx="8091487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189" indent="0">
              <a:buNone/>
              <a:defRPr sz="1800"/>
            </a:lvl2pPr>
            <a:lvl3pPr marL="914377" indent="0">
              <a:buNone/>
              <a:defRPr sz="1600"/>
            </a:lvl3pPr>
            <a:lvl4pPr marL="1371566" indent="0">
              <a:buNone/>
              <a:defRPr sz="1400"/>
            </a:lvl4pPr>
            <a:lvl5pPr marL="1828754" indent="0">
              <a:buNone/>
              <a:defRPr sz="1400"/>
            </a:lvl5pPr>
            <a:lvl6pPr marL="2285943" indent="0">
              <a:buNone/>
              <a:defRPr sz="1400"/>
            </a:lvl6pPr>
            <a:lvl7pPr marL="2743131" indent="0">
              <a:buNone/>
              <a:defRPr sz="1400"/>
            </a:lvl7pPr>
            <a:lvl8pPr marL="3200320" indent="0">
              <a:buNone/>
              <a:defRPr sz="1400"/>
            </a:lvl8pPr>
            <a:lvl9pPr marL="3657509" indent="0">
              <a:buNone/>
              <a:defRPr sz="1400"/>
            </a:lvl9pPr>
          </a:lstStyle>
          <a:p>
            <a:pPr lvl="0"/>
            <a:r>
              <a:rPr lang="cs-CZ" noProof="0" smtClean="0"/>
              <a:t>Click to edit Master text styles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E08DF32-0F39-D848-B87A-05F9027A0A6C}" type="slidenum">
              <a:rPr lang="en-US" smtClean="0"/>
              <a:t>‹#›</a:t>
            </a:fld>
            <a:endParaRPr lang="en-US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en-US" smtClean="0"/>
              <a:t>BPV_IEBE  Introduction to Experimental and Behavioral Economics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15181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noProof="0" smtClean="0"/>
              <a:t>Click to edit Master title style</a:t>
            </a:r>
            <a:endParaRPr lang="en-GB" noProof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09590" y="2019304"/>
            <a:ext cx="3876944" cy="41105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noProof="0" smtClean="0"/>
              <a:t>Click to edit Master text styles</a:t>
            </a:r>
          </a:p>
          <a:p>
            <a:pPr lvl="1"/>
            <a:r>
              <a:rPr lang="cs-CZ" noProof="0" smtClean="0"/>
              <a:t>Second level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724131" y="2019304"/>
            <a:ext cx="3876944" cy="41105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noProof="0" smtClean="0"/>
              <a:t>Click to edit Master text styles</a:t>
            </a:r>
          </a:p>
          <a:p>
            <a:pPr lvl="1"/>
            <a:r>
              <a:rPr lang="cs-CZ" noProof="0" smtClean="0"/>
              <a:t>Second level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E08DF32-0F39-D848-B87A-05F9027A0A6C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en-US" smtClean="0"/>
              <a:t>BPV_IEBE  Introduction to Experimental and Behavioral Economics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7477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91" y="1134537"/>
            <a:ext cx="8091487" cy="643467"/>
          </a:xfrm>
        </p:spPr>
        <p:txBody>
          <a:bodyPr/>
          <a:lstStyle>
            <a:lvl1pPr>
              <a:defRPr/>
            </a:lvl1pPr>
          </a:lstStyle>
          <a:p>
            <a:r>
              <a:rPr lang="cs-CZ" noProof="0" smtClean="0"/>
              <a:t>Click to edit Master title style</a:t>
            </a:r>
            <a:endParaRPr lang="en-GB" noProof="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12370" y="2019304"/>
            <a:ext cx="387865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cs-CZ" noProof="0" smtClean="0"/>
              <a:t>Click to edit Master text styles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09589" y="2915732"/>
            <a:ext cx="3874282" cy="321043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noProof="0" smtClean="0"/>
              <a:t>Click to edit Master text styles</a:t>
            </a:r>
          </a:p>
          <a:p>
            <a:pPr lvl="1"/>
            <a:r>
              <a:rPr lang="cs-CZ" noProof="0" smtClean="0"/>
              <a:t>Second level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723121" y="2019304"/>
            <a:ext cx="387795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cs-CZ" noProof="0" smtClean="0"/>
              <a:t>Click to edit Master text styles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722965" y="2938738"/>
            <a:ext cx="3878113" cy="319113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noProof="0" smtClean="0"/>
              <a:t>Click to edit Master text styles</a:t>
            </a:r>
          </a:p>
          <a:p>
            <a:pPr lvl="1"/>
            <a:r>
              <a:rPr lang="cs-CZ" noProof="0" smtClean="0"/>
              <a:t>Second level</a:t>
            </a:r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E08DF32-0F39-D848-B87A-05F9027A0A6C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17"/>
          <p:cNvSpPr>
            <a:spLocks noGrp="1" noChangeArrowheads="1"/>
          </p:cNvSpPr>
          <p:nvPr>
            <p:ph type="ftr" sz="quarter" idx="12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en-US" smtClean="0"/>
              <a:t>BPV_IEBE  Introduction to Experimental and Behavioral Economics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70072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noProof="0" smtClean="0"/>
              <a:t>Click to edit Master title style</a:t>
            </a:r>
            <a:endParaRPr lang="en-GB" noProof="0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>
          <a:xfrm>
            <a:off x="422694" y="6248400"/>
            <a:ext cx="630591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BPV_IEBE  Introduction to Experimental and Behavioral Economics</a:t>
            </a:r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E08DF32-0F39-D848-B87A-05F9027A0A6C}" type="slidenum">
              <a:rPr lang="en-US" smtClean="0"/>
              <a:t>‹#›</a:t>
            </a:fld>
            <a:endParaRPr lang="en-US"/>
          </a:p>
        </p:txBody>
      </p:sp>
      <p:sp>
        <p:nvSpPr>
          <p:cNvPr id="5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9590" y="2019300"/>
            <a:ext cx="8091487" cy="4106864"/>
          </a:xfrm>
        </p:spPr>
        <p:txBody>
          <a:bodyPr/>
          <a:lstStyle>
            <a:lvl1pPr marL="0" indent="0">
              <a:buNone/>
              <a:defRPr sz="1400"/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cs-CZ" noProof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1171426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E08DF32-0F39-D848-B87A-05F9027A0A6C}" type="slidenum">
              <a:rPr lang="en-US" smtClean="0"/>
              <a:t>‹#›</a:t>
            </a:fld>
            <a:endParaRPr lang="en-US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en-US" smtClean="0"/>
              <a:t>BPV_IEBE  Introduction to Experimental and Behavioral Economics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0022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90" y="1134538"/>
            <a:ext cx="8091487" cy="643465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noProof="0" smtClean="0"/>
              <a:t>Click to edit Master title style</a:t>
            </a:r>
            <a:endParaRPr lang="en-GB" noProof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3" y="2019300"/>
            <a:ext cx="5026025" cy="410686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noProof="0" smtClean="0"/>
              <a:t>Click to edit Master text styles</a:t>
            </a:r>
          </a:p>
          <a:p>
            <a:pPr lvl="1"/>
            <a:r>
              <a:rPr lang="cs-CZ" noProof="0" smtClean="0"/>
              <a:t>Second level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9588" y="2019300"/>
            <a:ext cx="2746884" cy="4106864"/>
          </a:xfrm>
        </p:spPr>
        <p:txBody>
          <a:bodyPr/>
          <a:lstStyle>
            <a:lvl1pPr marL="0" indent="0">
              <a:buNone/>
              <a:defRPr sz="1400"/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cs-CZ" noProof="0" smtClean="0"/>
              <a:t>Click to edit Master text styles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E08DF32-0F39-D848-B87A-05F9027A0A6C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en-US" smtClean="0"/>
              <a:t>BPV_IEBE  Introduction to Experimental and Behavioral Economics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1228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5087511"/>
            <a:ext cx="5486400" cy="566739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Click to edit Master title style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1134533"/>
            <a:ext cx="5486400" cy="3874540"/>
          </a:xfrm>
        </p:spPr>
        <p:txBody>
          <a:bodyPr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r>
              <a:rPr lang="cs-CZ" smtClean="0"/>
              <a:t>Drag picture to placeholder or click icon to add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654250"/>
            <a:ext cx="5486400" cy="475621"/>
          </a:xfrm>
        </p:spPr>
        <p:txBody>
          <a:bodyPr/>
          <a:lstStyle>
            <a:lvl1pPr marL="0" indent="0">
              <a:buNone/>
              <a:defRPr sz="1400"/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E08DF32-0F39-D848-B87A-05F9027A0A6C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en-US" smtClean="0"/>
              <a:t>BPV_IEBE  Introduction to Experimental and Behavioral Economics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949345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emf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1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509591" y="1125539"/>
            <a:ext cx="8086635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cs-CZ" noProof="0" dirty="0" err="1" smtClean="0"/>
              <a:t>Klepnutím</a:t>
            </a:r>
            <a:r>
              <a:rPr lang="en-GB" altLang="cs-CZ" noProof="0" dirty="0" smtClean="0"/>
              <a:t> </a:t>
            </a:r>
            <a:r>
              <a:rPr lang="en-GB" altLang="cs-CZ" noProof="0" dirty="0" err="1" smtClean="0"/>
              <a:t>lze</a:t>
            </a:r>
            <a:r>
              <a:rPr lang="en-GB" altLang="cs-CZ" noProof="0" dirty="0" smtClean="0"/>
              <a:t> </a:t>
            </a:r>
            <a:r>
              <a:rPr lang="en-GB" altLang="cs-CZ" noProof="0" dirty="0" err="1" smtClean="0"/>
              <a:t>upravit</a:t>
            </a:r>
            <a:r>
              <a:rPr lang="en-GB" altLang="cs-CZ" noProof="0" dirty="0" smtClean="0"/>
              <a:t> </a:t>
            </a:r>
            <a:r>
              <a:rPr lang="en-GB" altLang="cs-CZ" noProof="0" dirty="0" err="1" smtClean="0"/>
              <a:t>styl</a:t>
            </a:r>
            <a:r>
              <a:rPr lang="en-GB" altLang="cs-CZ" noProof="0" dirty="0" smtClean="0"/>
              <a:t> </a:t>
            </a:r>
            <a:r>
              <a:rPr lang="en-GB" altLang="cs-CZ" noProof="0" dirty="0" err="1" smtClean="0"/>
              <a:t>předlohy</a:t>
            </a:r>
            <a:r>
              <a:rPr lang="en-GB" altLang="cs-CZ" noProof="0" dirty="0" smtClean="0"/>
              <a:t> </a:t>
            </a:r>
            <a:r>
              <a:rPr lang="en-GB" altLang="cs-CZ" noProof="0" dirty="0" err="1" smtClean="0"/>
              <a:t>nadpisů</a:t>
            </a:r>
            <a:r>
              <a:rPr lang="en-GB" altLang="cs-CZ" noProof="0" dirty="0" smtClean="0"/>
              <a:t>.</a:t>
            </a:r>
          </a:p>
        </p:txBody>
      </p:sp>
      <p:sp>
        <p:nvSpPr>
          <p:cNvPr id="64522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9591" y="2017713"/>
            <a:ext cx="8082321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cs-CZ" noProof="0" dirty="0" err="1" smtClean="0"/>
              <a:t>Klepnutím</a:t>
            </a:r>
            <a:r>
              <a:rPr lang="en-GB" altLang="cs-CZ" noProof="0" dirty="0" smtClean="0"/>
              <a:t> </a:t>
            </a:r>
            <a:r>
              <a:rPr lang="en-GB" altLang="cs-CZ" noProof="0" dirty="0" err="1" smtClean="0"/>
              <a:t>lze</a:t>
            </a:r>
            <a:r>
              <a:rPr lang="en-GB" altLang="cs-CZ" noProof="0" dirty="0" smtClean="0"/>
              <a:t> </a:t>
            </a:r>
            <a:r>
              <a:rPr lang="en-GB" altLang="cs-CZ" noProof="0" dirty="0" err="1" smtClean="0"/>
              <a:t>upravit</a:t>
            </a:r>
            <a:r>
              <a:rPr lang="en-GB" altLang="cs-CZ" noProof="0" dirty="0" smtClean="0"/>
              <a:t> </a:t>
            </a:r>
            <a:r>
              <a:rPr lang="en-GB" altLang="cs-CZ" noProof="0" dirty="0" err="1" smtClean="0"/>
              <a:t>styly</a:t>
            </a:r>
            <a:r>
              <a:rPr lang="en-GB" altLang="cs-CZ" noProof="0" dirty="0" smtClean="0"/>
              <a:t> </a:t>
            </a:r>
            <a:r>
              <a:rPr lang="en-GB" altLang="cs-CZ" noProof="0" dirty="0" err="1" smtClean="0"/>
              <a:t>předlohy</a:t>
            </a:r>
            <a:r>
              <a:rPr lang="en-GB" altLang="cs-CZ" noProof="0" dirty="0" smtClean="0"/>
              <a:t> </a:t>
            </a:r>
            <a:r>
              <a:rPr lang="en-GB" altLang="cs-CZ" noProof="0" dirty="0" err="1" smtClean="0"/>
              <a:t>textu</a:t>
            </a:r>
            <a:r>
              <a:rPr lang="en-GB" altLang="cs-CZ" noProof="0" dirty="0" smtClean="0"/>
              <a:t>.</a:t>
            </a:r>
          </a:p>
          <a:p>
            <a:pPr lvl="1"/>
            <a:r>
              <a:rPr lang="en-GB" altLang="cs-CZ" noProof="0" dirty="0" err="1" smtClean="0"/>
              <a:t>Druhá</a:t>
            </a:r>
            <a:r>
              <a:rPr lang="en-GB" altLang="cs-CZ" noProof="0" dirty="0" smtClean="0"/>
              <a:t> </a:t>
            </a:r>
            <a:r>
              <a:rPr lang="en-GB" altLang="cs-CZ" noProof="0" dirty="0" err="1" smtClean="0"/>
              <a:t>úroveň</a:t>
            </a:r>
            <a:endParaRPr lang="en-GB" altLang="cs-CZ" noProof="0" dirty="0" smtClean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84174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  <a:latin typeface="+mj-lt"/>
              </a:defRPr>
            </a:lvl1pPr>
          </a:lstStyle>
          <a:p>
            <a:fld id="{CE08DF32-0F39-D848-B87A-05F9027A0A6C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  <a:latin typeface="+mj-lt"/>
              </a:defRPr>
            </a:lvl1pPr>
          </a:lstStyle>
          <a:p>
            <a:r>
              <a:rPr lang="en-US" smtClean="0"/>
              <a:t>BPV_IEBE  Introduction to Experimental and Behavioral Economics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99597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  <p:sldLayoutId id="2147483698" r:id="rId12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189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377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566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754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342891" indent="-342891" algn="l" rtl="0" eaLnBrk="1" fontAlgn="base" hangingPunct="1">
        <a:spcBef>
          <a:spcPct val="20000"/>
        </a:spcBef>
        <a:spcAft>
          <a:spcPct val="0"/>
        </a:spcAft>
        <a:buClr>
          <a:srgbClr val="00287D"/>
        </a:buClr>
        <a:buSzPct val="100000"/>
        <a:buFont typeface="Wingdings" pitchFamily="2" charset="2"/>
        <a:buChar char="§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32" indent="-285744" algn="l" rtl="0" eaLnBrk="1" fontAlgn="base" hangingPunct="1">
        <a:spcBef>
          <a:spcPct val="20000"/>
        </a:spcBef>
        <a:spcAft>
          <a:spcPct val="0"/>
        </a:spcAft>
        <a:buClr>
          <a:srgbClr val="00287D"/>
        </a:buClr>
        <a:buSzPct val="80000"/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2pPr>
      <a:lvl3pPr marL="1142971" indent="-228594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5"/>
        </a:buBlip>
        <a:defRPr sz="2400">
          <a:solidFill>
            <a:schemeClr val="tx1"/>
          </a:solidFill>
          <a:latin typeface="+mn-lt"/>
        </a:defRPr>
      </a:lvl3pPr>
      <a:lvl4pPr marL="1600160" indent="-228594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5"/>
        </a:buBlip>
        <a:defRPr sz="2000">
          <a:solidFill>
            <a:schemeClr val="tx1"/>
          </a:solidFill>
          <a:latin typeface="+mn-lt"/>
        </a:defRPr>
      </a:lvl4pPr>
      <a:lvl5pPr marL="2057349" indent="-228594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5pPr>
      <a:lvl6pPr marL="2514537" indent="-228594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6pPr>
      <a:lvl7pPr marL="2971726" indent="-228594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7pPr>
      <a:lvl8pPr marL="3428914" indent="-228594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8pPr>
      <a:lvl9pPr marL="3886103" indent="-228594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2"/>
            <a:ext cx="6858000" cy="3022125"/>
          </a:xfrm>
        </p:spPr>
        <p:txBody>
          <a:bodyPr anchor="ctr">
            <a:normAutofit/>
          </a:bodyPr>
          <a:lstStyle/>
          <a:p>
            <a:pPr marL="285744" indent="-285744"/>
            <a:r>
              <a:rPr lang="en-US" sz="4800" noProof="0" dirty="0" smtClean="0"/>
              <a:t>ALTRUISM</a:t>
            </a:r>
            <a:br>
              <a:rPr lang="en-US" sz="4800" noProof="0" dirty="0" smtClean="0"/>
            </a:br>
            <a:r>
              <a:rPr lang="en-US" sz="4800" b="0" dirty="0" smtClean="0"/>
              <a:t>and</a:t>
            </a:r>
            <a:br>
              <a:rPr lang="en-US" sz="4800" b="0" dirty="0" smtClean="0"/>
            </a:br>
            <a:r>
              <a:rPr lang="en-US" sz="4800" noProof="0" dirty="0" smtClean="0"/>
              <a:t>RECIPROCITY</a:t>
            </a:r>
            <a:endParaRPr lang="en-US" sz="4800" noProof="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anchor="b"/>
          <a:lstStyle/>
          <a:p>
            <a:pPr>
              <a:lnSpc>
                <a:spcPct val="150000"/>
              </a:lnSpc>
            </a:pPr>
            <a:r>
              <a:rPr lang="en-US" noProof="0" dirty="0" smtClean="0"/>
              <a:t>Miloš Fišar</a:t>
            </a:r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BPV_IEBE  Introduction to Experimental and Behavioral Economics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cs-CZ" dirty="0" smtClean="0"/>
              <a:t>21</a:t>
            </a:r>
            <a:r>
              <a:rPr lang="en-US" dirty="0" smtClean="0"/>
              <a:t>.</a:t>
            </a:r>
            <a:r>
              <a:rPr lang="cs-CZ" dirty="0" smtClean="0"/>
              <a:t>4</a:t>
            </a:r>
            <a:r>
              <a:rPr lang="en-US" dirty="0" smtClean="0"/>
              <a:t>. </a:t>
            </a:r>
            <a:r>
              <a:rPr lang="en-US" dirty="0" smtClean="0"/>
              <a:t>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8703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Prisoners’ Dilemma III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Cooperation </a:t>
            </a:r>
          </a:p>
          <a:p>
            <a:pPr lvl="1"/>
            <a:r>
              <a:rPr lang="en-US" dirty="0" smtClean="0"/>
              <a:t>is the key to success in the game </a:t>
            </a:r>
            <a:r>
              <a:rPr lang="en-US" sz="2000" dirty="0" smtClean="0"/>
              <a:t>(Kelly and Stahelski, 1970; Roth and </a:t>
            </a:r>
            <a:r>
              <a:rPr lang="en-US" sz="2000" dirty="0" err="1" smtClean="0"/>
              <a:t>Murningam</a:t>
            </a:r>
            <a:r>
              <a:rPr lang="en-US" sz="2000" dirty="0" smtClean="0"/>
              <a:t>, 1978; and other)</a:t>
            </a:r>
          </a:p>
          <a:p>
            <a:pPr lvl="1"/>
            <a:r>
              <a:rPr lang="en-US" dirty="0" smtClean="0"/>
              <a:t>But it might be triggered by altruism but probably  reputation is more important </a:t>
            </a:r>
            <a:r>
              <a:rPr lang="en-US" sz="2000" dirty="0" smtClean="0"/>
              <a:t>(Kreps, et al., 1982)</a:t>
            </a:r>
          </a:p>
          <a:p>
            <a:pPr lvl="1"/>
            <a:endParaRPr lang="en-US" dirty="0" smtClean="0"/>
          </a:p>
          <a:p>
            <a:pPr lvl="1"/>
            <a:r>
              <a:rPr lang="en-US" sz="2000" dirty="0" err="1" smtClean="0"/>
              <a:t>Andreoni</a:t>
            </a:r>
            <a:r>
              <a:rPr lang="en-US" sz="2000" dirty="0" smtClean="0"/>
              <a:t> and Miller (1993) </a:t>
            </a:r>
            <a:r>
              <a:rPr lang="en-US" dirty="0" smtClean="0"/>
              <a:t>found that </a:t>
            </a:r>
            <a:r>
              <a:rPr lang="en-US" b="1" dirty="0" smtClean="0"/>
              <a:t>20% of subjects have to be altruistic to support equilibria findings</a:t>
            </a:r>
          </a:p>
          <a:p>
            <a:pPr lvl="1"/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E08DF32-0F39-D848-B87A-05F9027A0A6C}" type="slidenum">
              <a:rPr lang="en-US" smtClean="0"/>
              <a:t>9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BPV_IEBE  Introduction to Experimental and Behavioral Economics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053365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Public Goods Game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You learned about PGG two weeks ago</a:t>
            </a:r>
          </a:p>
          <a:p>
            <a:endParaRPr lang="en-US" dirty="0" smtClean="0">
              <a:sym typeface="Wingdings" panose="05000000000000000000" pitchFamily="2" charset="2"/>
            </a:endParaRPr>
          </a:p>
          <a:p>
            <a:r>
              <a:rPr lang="en-US" dirty="0" smtClean="0">
                <a:sym typeface="Wingdings" panose="05000000000000000000" pitchFamily="2" charset="2"/>
              </a:rPr>
              <a:t>To sum up, a game where players either contribute to private and public account.</a:t>
            </a:r>
          </a:p>
          <a:p>
            <a:r>
              <a:rPr lang="en-US" dirty="0" smtClean="0">
                <a:sym typeface="Wingdings" panose="05000000000000000000" pitchFamily="2" charset="2"/>
              </a:rPr>
              <a:t>Dominant strategy is giving zero.</a:t>
            </a:r>
          </a:p>
          <a:p>
            <a:r>
              <a:rPr lang="en-US" dirty="0" smtClean="0">
                <a:sym typeface="Wingdings" panose="05000000000000000000" pitchFamily="2" charset="2"/>
              </a:rPr>
              <a:t>Results show, that average giving is significantly above zero </a:t>
            </a:r>
            <a:r>
              <a:rPr lang="en-US" sz="2000" dirty="0" smtClean="0">
                <a:sym typeface="Wingdings" panose="05000000000000000000" pitchFamily="2" charset="2"/>
              </a:rPr>
              <a:t>(Isaac and Walker, 1988; Isaac, Walker and Williams, 1994; </a:t>
            </a:r>
            <a:r>
              <a:rPr lang="en-US" sz="2000" dirty="0" err="1" smtClean="0">
                <a:sym typeface="Wingdings" panose="05000000000000000000" pitchFamily="2" charset="2"/>
              </a:rPr>
              <a:t>Andreoni</a:t>
            </a:r>
            <a:r>
              <a:rPr lang="en-US" sz="2000" dirty="0" smtClean="0">
                <a:sym typeface="Wingdings" panose="05000000000000000000" pitchFamily="2" charset="2"/>
              </a:rPr>
              <a:t>, 1988; </a:t>
            </a:r>
            <a:r>
              <a:rPr lang="en-US" sz="2000" dirty="0" err="1" smtClean="0">
                <a:sym typeface="Wingdings" panose="05000000000000000000" pitchFamily="2" charset="2"/>
              </a:rPr>
              <a:t>Andreoni</a:t>
            </a:r>
            <a:r>
              <a:rPr lang="en-US" sz="2000" dirty="0" smtClean="0">
                <a:sym typeface="Wingdings" panose="05000000000000000000" pitchFamily="2" charset="2"/>
              </a:rPr>
              <a:t> and Carson, 2008; Palfrey and </a:t>
            </a:r>
            <a:r>
              <a:rPr lang="en-US" sz="2000" dirty="0" err="1" smtClean="0">
                <a:sym typeface="Wingdings" panose="05000000000000000000" pitchFamily="2" charset="2"/>
              </a:rPr>
              <a:t>Prisbrey</a:t>
            </a:r>
            <a:r>
              <a:rPr lang="en-US" sz="2000" dirty="0" smtClean="0">
                <a:sym typeface="Wingdings" panose="05000000000000000000" pitchFamily="2" charset="2"/>
              </a:rPr>
              <a:t>, 1996)</a:t>
            </a:r>
            <a:endParaRPr lang="en-US" sz="20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E08DF32-0F39-D848-B87A-05F9027A0A6C}" type="slidenum">
              <a:rPr lang="en-US" smtClean="0"/>
              <a:t>10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BPV_IEBE  Introduction to Experimental and Behavioral Economics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320480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Public Goods Game II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Any error or variance in data could be viewed as altruism </a:t>
            </a:r>
            <a:r>
              <a:rPr lang="en-US" sz="2000" dirty="0" smtClean="0"/>
              <a:t>(</a:t>
            </a:r>
            <a:r>
              <a:rPr lang="en-US" sz="2000" dirty="0" err="1" smtClean="0"/>
              <a:t>Ladyard</a:t>
            </a:r>
            <a:r>
              <a:rPr lang="en-US" sz="2000" dirty="0" smtClean="0"/>
              <a:t>, 1995)</a:t>
            </a:r>
          </a:p>
          <a:p>
            <a:r>
              <a:rPr lang="en-US" dirty="0" smtClean="0"/>
              <a:t>Experiments shown that:</a:t>
            </a:r>
          </a:p>
          <a:p>
            <a:pPr lvl="1"/>
            <a:r>
              <a:rPr lang="en-US" dirty="0" smtClean="0"/>
              <a:t>Warm-glow dominates altruism </a:t>
            </a:r>
            <a:r>
              <a:rPr lang="en-US" sz="2000" dirty="0" smtClean="0"/>
              <a:t>(Palfrey and </a:t>
            </a:r>
            <a:r>
              <a:rPr lang="en-US" sz="2000" dirty="0" err="1" smtClean="0"/>
              <a:t>Prisbey</a:t>
            </a:r>
            <a:r>
              <a:rPr lang="en-US" sz="2000" dirty="0" smtClean="0"/>
              <a:t>, 1997)</a:t>
            </a:r>
          </a:p>
          <a:p>
            <a:pPr lvl="1"/>
            <a:r>
              <a:rPr lang="en-US" dirty="0" smtClean="0"/>
              <a:t>Altruism </a:t>
            </a:r>
            <a:r>
              <a:rPr lang="en-US" dirty="0"/>
              <a:t>dominates </a:t>
            </a:r>
            <a:r>
              <a:rPr lang="en-US" dirty="0" smtClean="0"/>
              <a:t>warm-glow </a:t>
            </a:r>
            <a:r>
              <a:rPr lang="en-US" sz="2000" dirty="0" smtClean="0"/>
              <a:t>(</a:t>
            </a:r>
            <a:r>
              <a:rPr lang="en-US" sz="2000" dirty="0" err="1" smtClean="0"/>
              <a:t>Goerree</a:t>
            </a:r>
            <a:r>
              <a:rPr lang="en-US" sz="2000" dirty="0" smtClean="0"/>
              <a:t>, Holt and </a:t>
            </a:r>
            <a:r>
              <a:rPr lang="en-US" sz="2000" dirty="0" err="1" smtClean="0"/>
              <a:t>Laury</a:t>
            </a:r>
            <a:r>
              <a:rPr lang="en-US" sz="2000" dirty="0" smtClean="0"/>
              <a:t>, 2002)</a:t>
            </a:r>
          </a:p>
          <a:p>
            <a:pPr lvl="1"/>
            <a:r>
              <a:rPr lang="en-US" b="1" dirty="0" smtClean="0"/>
              <a:t>Both warm-glow and altruism are evident in PGG </a:t>
            </a:r>
            <a:r>
              <a:rPr lang="en-US" sz="2000" dirty="0" smtClean="0"/>
              <a:t>(Bolton and </a:t>
            </a:r>
            <a:r>
              <a:rPr lang="en-US" sz="2000" dirty="0" err="1" smtClean="0"/>
              <a:t>Katok</a:t>
            </a:r>
            <a:r>
              <a:rPr lang="en-US" sz="2000" dirty="0" smtClean="0"/>
              <a:t>, 1998; </a:t>
            </a:r>
            <a:r>
              <a:rPr lang="en-US" sz="2000" dirty="0" err="1" smtClean="0"/>
              <a:t>Eckel</a:t>
            </a:r>
            <a:r>
              <a:rPr lang="en-US" sz="2000" dirty="0" smtClean="0"/>
              <a:t>, Grossman and Johnston, 2005)</a:t>
            </a:r>
            <a:endParaRPr lang="en-US" sz="2000" dirty="0"/>
          </a:p>
          <a:p>
            <a:pPr lvl="1"/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E08DF32-0F39-D848-B87A-05F9027A0A6C}" type="slidenum">
              <a:rPr lang="en-US" smtClean="0"/>
              <a:t>11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BPV_IEBE  Introduction to Experimental and Behavioral Economics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606147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Ultimatum and Dictator Game (from 2</a:t>
            </a:r>
            <a:r>
              <a:rPr lang="en-US" baseline="30000" dirty="0" smtClean="0"/>
              <a:t>nd</a:t>
            </a:r>
            <a:r>
              <a:rPr lang="en-US" dirty="0" smtClean="0"/>
              <a:t> week)</a:t>
            </a:r>
            <a:endParaRPr lang="en-US" dirty="0"/>
          </a:p>
        </p:txBody>
      </p:sp>
      <p:sp>
        <p:nvSpPr>
          <p:cNvPr id="7" name="Zástupný symbol pro text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Ultimatum </a:t>
            </a:r>
            <a:r>
              <a:rPr lang="en-US" dirty="0" smtClean="0"/>
              <a:t> Game</a:t>
            </a:r>
            <a:endParaRPr lang="en-US" dirty="0"/>
          </a:p>
        </p:txBody>
      </p:sp>
      <p:sp>
        <p:nvSpPr>
          <p:cNvPr id="8" name="Zástupný symbol pro obsah 7"/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20000"/>
          </a:bodyPr>
          <a:lstStyle/>
          <a:p>
            <a:pPr>
              <a:spcBef>
                <a:spcPts val="1800"/>
              </a:spcBef>
            </a:pPr>
            <a:r>
              <a:rPr lang="en-US" sz="1600" dirty="0" smtClean="0"/>
              <a:t>Two </a:t>
            </a:r>
            <a:r>
              <a:rPr lang="en-US" sz="1600" dirty="0"/>
              <a:t>players (proposer and responder) bargain over a division of a given sum of money.</a:t>
            </a:r>
          </a:p>
          <a:p>
            <a:pPr marL="800080" lvl="1" indent="-342891">
              <a:spcBef>
                <a:spcPts val="1800"/>
              </a:spcBef>
              <a:buFont typeface="+mj-lt"/>
              <a:buAutoNum type="arabicPeriod"/>
            </a:pPr>
            <a:r>
              <a:rPr lang="en-US" sz="1600" b="1" dirty="0"/>
              <a:t>proposer</a:t>
            </a:r>
            <a:r>
              <a:rPr lang="en-US" sz="1600" dirty="0"/>
              <a:t>: </a:t>
            </a:r>
            <a:r>
              <a:rPr lang="en-US" sz="1600" u="sng" dirty="0"/>
              <a:t>makes an offer </a:t>
            </a:r>
            <a:r>
              <a:rPr lang="en-US" sz="1600" dirty="0"/>
              <a:t>how to split the sum</a:t>
            </a:r>
          </a:p>
          <a:p>
            <a:pPr marL="800080" lvl="1" indent="-342891">
              <a:spcBef>
                <a:spcPts val="1800"/>
              </a:spcBef>
              <a:buFont typeface="+mj-lt"/>
              <a:buAutoNum type="arabicPeriod"/>
            </a:pPr>
            <a:r>
              <a:rPr lang="en-US" sz="1600" b="1" dirty="0"/>
              <a:t>responder</a:t>
            </a:r>
            <a:r>
              <a:rPr lang="cs-CZ" sz="1600" b="1" dirty="0"/>
              <a:t>: </a:t>
            </a:r>
            <a:r>
              <a:rPr lang="en-US" sz="1600" u="sng" dirty="0"/>
              <a:t>accepts</a:t>
            </a:r>
            <a:r>
              <a:rPr lang="en-US" sz="1600" dirty="0"/>
              <a:t> or </a:t>
            </a:r>
            <a:r>
              <a:rPr lang="en-US" sz="1600" u="sng" dirty="0"/>
              <a:t>rejects</a:t>
            </a:r>
          </a:p>
          <a:p>
            <a:pPr lvl="2">
              <a:spcBef>
                <a:spcPts val="1800"/>
              </a:spcBef>
            </a:pPr>
            <a:r>
              <a:rPr lang="en-US" sz="1400" dirty="0"/>
              <a:t>if </a:t>
            </a:r>
            <a:r>
              <a:rPr lang="en-US" sz="1400" u="sng" dirty="0"/>
              <a:t>accepted</a:t>
            </a:r>
            <a:r>
              <a:rPr lang="en-US" sz="1400" dirty="0"/>
              <a:t> they split the money</a:t>
            </a:r>
          </a:p>
          <a:p>
            <a:pPr lvl="2">
              <a:spcBef>
                <a:spcPts val="1800"/>
              </a:spcBef>
            </a:pPr>
            <a:r>
              <a:rPr lang="en-US" sz="1400" dirty="0"/>
              <a:t>if </a:t>
            </a:r>
            <a:r>
              <a:rPr lang="en-US" sz="1400" u="sng" dirty="0"/>
              <a:t>rejected</a:t>
            </a:r>
            <a:r>
              <a:rPr lang="en-US" sz="1400" dirty="0"/>
              <a:t> neither gets anything</a:t>
            </a:r>
          </a:p>
          <a:p>
            <a:pPr>
              <a:spcBef>
                <a:spcPts val="1800"/>
              </a:spcBef>
            </a:pPr>
            <a:r>
              <a:rPr lang="en-US" sz="1600" dirty="0"/>
              <a:t>unique subgame perfect equilibrium the proposer suggests the responder the smallest amount possible and the responder accepts</a:t>
            </a:r>
          </a:p>
          <a:p>
            <a:endParaRPr lang="en-US" dirty="0"/>
          </a:p>
        </p:txBody>
      </p:sp>
      <p:sp>
        <p:nvSpPr>
          <p:cNvPr id="9" name="Zástupný symbol pro text 8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Dictator Game</a:t>
            </a:r>
            <a:endParaRPr lang="en-US" dirty="0"/>
          </a:p>
        </p:txBody>
      </p:sp>
      <p:sp>
        <p:nvSpPr>
          <p:cNvPr id="10" name="Zástupný symbol pro obsah 9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pPr>
              <a:spcBef>
                <a:spcPts val="1800"/>
              </a:spcBef>
            </a:pPr>
            <a:r>
              <a:rPr lang="en-US" sz="1600" dirty="0" smtClean="0"/>
              <a:t>Two </a:t>
            </a:r>
            <a:r>
              <a:rPr lang="en-US" sz="1600" dirty="0"/>
              <a:t>players (dictator and recipient) bargain over a division of a given sum of money.</a:t>
            </a:r>
          </a:p>
          <a:p>
            <a:pPr marL="800080" lvl="1" indent="-342891">
              <a:spcBef>
                <a:spcPts val="1800"/>
              </a:spcBef>
              <a:buFont typeface="+mj-lt"/>
              <a:buAutoNum type="arabicPeriod"/>
            </a:pPr>
            <a:r>
              <a:rPr lang="en-US" sz="1600" b="1" dirty="0"/>
              <a:t>dictator</a:t>
            </a:r>
            <a:r>
              <a:rPr lang="en-US" sz="1600" dirty="0"/>
              <a:t>:  </a:t>
            </a:r>
            <a:r>
              <a:rPr lang="en-US" sz="1600" u="sng" dirty="0"/>
              <a:t>splits</a:t>
            </a:r>
            <a:r>
              <a:rPr lang="en-US" sz="1600" dirty="0"/>
              <a:t> the sum</a:t>
            </a:r>
          </a:p>
          <a:p>
            <a:pPr marL="800080" lvl="1" indent="-342891">
              <a:spcBef>
                <a:spcPts val="1800"/>
              </a:spcBef>
              <a:buFont typeface="+mj-lt"/>
              <a:buAutoNum type="arabicPeriod"/>
            </a:pPr>
            <a:r>
              <a:rPr lang="en-US" sz="1600" b="1" dirty="0"/>
              <a:t>recipient</a:t>
            </a:r>
            <a:r>
              <a:rPr lang="cs-CZ" sz="1600" b="1" dirty="0"/>
              <a:t>:</a:t>
            </a:r>
            <a:r>
              <a:rPr lang="en-US" sz="1600" b="1" dirty="0"/>
              <a:t> </a:t>
            </a:r>
            <a:r>
              <a:rPr lang="cs-CZ" sz="1600" b="1" dirty="0"/>
              <a:t> </a:t>
            </a:r>
            <a:r>
              <a:rPr lang="en-US" sz="1600" u="sng" dirty="0"/>
              <a:t>is informed</a:t>
            </a:r>
            <a:r>
              <a:rPr lang="en-US" sz="1600" dirty="0"/>
              <a:t> of endowment left by the </a:t>
            </a:r>
            <a:r>
              <a:rPr lang="en-US" sz="1600" dirty="0" smtClean="0"/>
              <a:t>dictator</a:t>
            </a:r>
            <a:endParaRPr lang="en-US" sz="1600" dirty="0"/>
          </a:p>
          <a:p>
            <a:pPr>
              <a:spcBef>
                <a:spcPts val="1800"/>
              </a:spcBef>
            </a:pPr>
            <a:r>
              <a:rPr lang="en-US" sz="1600" dirty="0"/>
              <a:t>unique subgame perfect equilibrium: the dictator takes it </a:t>
            </a:r>
            <a:r>
              <a:rPr lang="en-US" sz="1600" dirty="0" smtClean="0"/>
              <a:t>all</a:t>
            </a:r>
            <a:endParaRPr lang="en-US" sz="1600" dirty="0"/>
          </a:p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E08DF32-0F39-D848-B87A-05F9027A0A6C}" type="slidenum">
              <a:rPr lang="en-US" smtClean="0"/>
              <a:t>12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BPV_IEBE  Introduction to Experimental and Behavioral Economics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273447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Dictator Game</a:t>
            </a:r>
            <a:endParaRPr lang="en-US" dirty="0"/>
          </a:p>
        </p:txBody>
      </p:sp>
      <p:sp>
        <p:nvSpPr>
          <p:cNvPr id="10" name="Zástupný symbol pro obsah 9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Proposers choose a fair deal </a:t>
            </a:r>
            <a:r>
              <a:rPr lang="en-US" sz="2000" dirty="0" smtClean="0"/>
              <a:t>(</a:t>
            </a:r>
            <a:r>
              <a:rPr lang="en-US" sz="2000" dirty="0" err="1" smtClean="0"/>
              <a:t>Guth</a:t>
            </a:r>
            <a:r>
              <a:rPr lang="en-US" sz="2000" dirty="0" smtClean="0"/>
              <a:t>, </a:t>
            </a:r>
            <a:r>
              <a:rPr lang="en-US" sz="2000" dirty="0" err="1" smtClean="0"/>
              <a:t>Schmittberger</a:t>
            </a:r>
            <a:r>
              <a:rPr lang="en-US" sz="2000" dirty="0" smtClean="0"/>
              <a:t> and </a:t>
            </a:r>
            <a:r>
              <a:rPr lang="en-US" sz="2000" dirty="0" err="1" smtClean="0"/>
              <a:t>Schwarze</a:t>
            </a:r>
            <a:r>
              <a:rPr lang="en-US" sz="2000" dirty="0" smtClean="0"/>
              <a:t>, 1982)</a:t>
            </a:r>
            <a:r>
              <a:rPr lang="en-US" dirty="0" smtClean="0"/>
              <a:t> but is it altruism?</a:t>
            </a:r>
          </a:p>
          <a:p>
            <a:pPr lvl="1"/>
            <a:r>
              <a:rPr lang="en-US" dirty="0" smtClean="0"/>
              <a:t>Answered by </a:t>
            </a:r>
            <a:r>
              <a:rPr lang="en-US" sz="2000" dirty="0" smtClean="0"/>
              <a:t>Forsythe, et al. (1994) </a:t>
            </a:r>
            <a:r>
              <a:rPr lang="en-US" dirty="0" smtClean="0"/>
              <a:t>by removing 2</a:t>
            </a:r>
            <a:r>
              <a:rPr lang="en-US" baseline="30000" dirty="0" smtClean="0"/>
              <a:t>nd</a:t>
            </a:r>
            <a:r>
              <a:rPr lang="en-US" dirty="0" smtClean="0"/>
              <a:t> stage of the game: in average 25% of the endowment was shared</a:t>
            </a:r>
          </a:p>
          <a:p>
            <a:r>
              <a:rPr lang="en-US" sz="2000" dirty="0" err="1" smtClean="0"/>
              <a:t>Andreoni</a:t>
            </a:r>
            <a:r>
              <a:rPr lang="en-US" sz="2000" dirty="0" smtClean="0"/>
              <a:t> and Miller (2002) </a:t>
            </a:r>
            <a:r>
              <a:rPr lang="en-US" dirty="0" smtClean="0"/>
              <a:t>investigated altruism by gender</a:t>
            </a:r>
          </a:p>
          <a:p>
            <a:pPr lvl="1"/>
            <a:r>
              <a:rPr lang="en-US" dirty="0" smtClean="0"/>
              <a:t>men are more likely to maximize total payments to both subjects</a:t>
            </a:r>
          </a:p>
          <a:p>
            <a:pPr lvl="1"/>
            <a:r>
              <a:rPr lang="en-US" dirty="0" smtClean="0"/>
              <a:t>women are more likely to equalize payments to both</a:t>
            </a:r>
          </a:p>
          <a:p>
            <a:pPr lvl="1"/>
            <a:r>
              <a:rPr lang="en-US" sz="2000" dirty="0" smtClean="0">
                <a:sym typeface="Wingdings"/>
              </a:rPr>
              <a:t> </a:t>
            </a:r>
            <a:r>
              <a:rPr lang="en-US" dirty="0" smtClean="0">
                <a:sym typeface="Wingdings"/>
              </a:rPr>
              <a:t>men are more altruistic when giving is cheap and women when it is expensive</a:t>
            </a:r>
            <a:endParaRPr lang="en-US" dirty="0" smtClean="0"/>
          </a:p>
          <a:p>
            <a:pPr lvl="1"/>
            <a:endParaRPr lang="en-US" dirty="0" smtClean="0"/>
          </a:p>
          <a:p>
            <a:endParaRPr lang="en-US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E08DF32-0F39-D848-B87A-05F9027A0A6C}" type="slidenum">
              <a:rPr lang="en-US" smtClean="0"/>
              <a:t>13</a:t>
            </a:fld>
            <a:endParaRPr lang="en-US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BPV_IEBE  Introduction to Experimental and Behavioral Economics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580826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E08DF32-0F39-D848-B87A-05F9027A0A6C}" type="slidenum">
              <a:rPr lang="en-US" smtClean="0"/>
              <a:t>14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BPV_IEBE  Introduction to Experimental and Behavioral Economics</a:t>
            </a:r>
            <a:endParaRPr lang="en-US"/>
          </a:p>
        </p:txBody>
      </p:sp>
      <p:pic>
        <p:nvPicPr>
          <p:cNvPr id="1026" name="Picture 2" descr="http://www.euroscientist.com/wp-content/uploads/2015/02/shutterstock_250176199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829" t="1160" r="6073" b="4230"/>
          <a:stretch/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ovéPole 5"/>
          <p:cNvSpPr txBox="1"/>
          <p:nvPr/>
        </p:nvSpPr>
        <p:spPr>
          <a:xfrm>
            <a:off x="213754" y="573449"/>
            <a:ext cx="578328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Do you trust each other? </a:t>
            </a:r>
            <a:endParaRPr lang="cs-CZ" sz="3200" b="1" dirty="0" smtClean="0"/>
          </a:p>
          <a:p>
            <a:endParaRPr lang="cs-CZ" sz="3200" b="1" dirty="0"/>
          </a:p>
          <a:p>
            <a:r>
              <a:rPr lang="en-US" sz="3200" b="1" dirty="0" smtClean="0"/>
              <a:t>Let‘s play a game</a:t>
            </a:r>
            <a:r>
              <a:rPr lang="cs-CZ" sz="3200" b="1" dirty="0" smtClean="0"/>
              <a:t>!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292115757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Trust Game</a:t>
            </a:r>
            <a:endParaRPr lang="en-US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2 players</a:t>
            </a:r>
          </a:p>
          <a:p>
            <a:r>
              <a:rPr lang="en-US" dirty="0" smtClean="0"/>
              <a:t>Both receive same endowment</a:t>
            </a:r>
            <a:r>
              <a:rPr lang="cs-CZ" dirty="0" smtClean="0"/>
              <a:t> (</a:t>
            </a:r>
            <a:r>
              <a:rPr lang="cs-CZ" dirty="0" err="1" smtClean="0"/>
              <a:t>e.g</a:t>
            </a:r>
            <a:r>
              <a:rPr lang="cs-CZ" dirty="0" smtClean="0"/>
              <a:t>. 100 Kč)</a:t>
            </a:r>
            <a:endParaRPr lang="en-US" dirty="0" smtClean="0"/>
          </a:p>
          <a:p>
            <a:r>
              <a:rPr lang="en-US" dirty="0" smtClean="0"/>
              <a:t>Player 1 (Bob) is told that he may send some amount of his money</a:t>
            </a:r>
            <a:r>
              <a:rPr lang="cs-CZ" dirty="0" smtClean="0"/>
              <a:t> </a:t>
            </a:r>
            <a:r>
              <a:rPr lang="cs-CZ" i="1" dirty="0" smtClean="0"/>
              <a:t>(x)</a:t>
            </a:r>
            <a:r>
              <a:rPr lang="en-US" dirty="0" smtClean="0"/>
              <a:t> to a second player (Tom)</a:t>
            </a:r>
          </a:p>
          <a:p>
            <a:r>
              <a:rPr lang="en-US" dirty="0" smtClean="0"/>
              <a:t>Bob is also informed that whatever he sends will be tripled by the experimenter.</a:t>
            </a:r>
          </a:p>
          <a:p>
            <a:r>
              <a:rPr lang="en-US" dirty="0" smtClean="0"/>
              <a:t>Tom is then told to make a similar choice – give some amount of the now-tripled money back </a:t>
            </a:r>
            <a:r>
              <a:rPr lang="cs-CZ" i="1" dirty="0" smtClean="0"/>
              <a:t>(y)</a:t>
            </a:r>
            <a:r>
              <a:rPr lang="cs-CZ" dirty="0" smtClean="0"/>
              <a:t> </a:t>
            </a:r>
            <a:r>
              <a:rPr lang="en-US" dirty="0" smtClean="0"/>
              <a:t>to Bob</a:t>
            </a:r>
            <a:endParaRPr lang="en-US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E08DF32-0F39-D848-B87A-05F9027A0A6C}" type="slidenum">
              <a:rPr lang="en-US" smtClean="0"/>
              <a:t>15</a:t>
            </a:fld>
            <a:endParaRPr lang="en-US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BPV_IEBE  Introduction to Experimental and Behavioral Economics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028567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Trust Game II</a:t>
            </a:r>
            <a:endParaRPr lang="en-US" dirty="0"/>
          </a:p>
        </p:txBody>
      </p:sp>
      <p:graphicFrame>
        <p:nvGraphicFramePr>
          <p:cNvPr id="6" name="Zástupný symbol pro obsah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95295582"/>
              </p:ext>
            </p:extLst>
          </p:nvPr>
        </p:nvGraphicFramePr>
        <p:xfrm>
          <a:off x="509588" y="2017713"/>
          <a:ext cx="8081962" cy="4114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E08DF32-0F39-D848-B87A-05F9027A0A6C}" type="slidenum">
              <a:rPr lang="en-US" smtClean="0"/>
              <a:t>16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BPV_IEBE  Introduction to Experimental and Behavioral Economics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16144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Trust Game II</a:t>
            </a:r>
            <a:endParaRPr lang="en-US" dirty="0"/>
          </a:p>
        </p:txBody>
      </p:sp>
      <p:graphicFrame>
        <p:nvGraphicFramePr>
          <p:cNvPr id="6" name="Zástupný symbol pro obsah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73775392"/>
              </p:ext>
            </p:extLst>
          </p:nvPr>
        </p:nvGraphicFramePr>
        <p:xfrm>
          <a:off x="509588" y="2017713"/>
          <a:ext cx="8081962" cy="4114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E08DF32-0F39-D848-B87A-05F9027A0A6C}" type="slidenum">
              <a:rPr lang="en-US" smtClean="0"/>
              <a:t>17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BPV_IEBE  Introduction to Experimental and Behavioral Economics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455260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Trust Game III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 smtClean="0"/>
              <a:t>x = 0</a:t>
            </a:r>
            <a:r>
              <a:rPr lang="en-US" dirty="0" smtClean="0"/>
              <a:t> is subgame perfect equilibria for sender (Bob)</a:t>
            </a:r>
          </a:p>
          <a:p>
            <a:r>
              <a:rPr lang="en-US" i="1" dirty="0" smtClean="0"/>
              <a:t>y = 0</a:t>
            </a:r>
            <a:r>
              <a:rPr lang="en-US" dirty="0" smtClean="0"/>
              <a:t> is a dominant strategy for receiver (Tom)</a:t>
            </a:r>
          </a:p>
          <a:p>
            <a:endParaRPr lang="en-US" dirty="0" smtClean="0"/>
          </a:p>
          <a:p>
            <a:r>
              <a:rPr lang="en-US" i="1" dirty="0" smtClean="0"/>
              <a:t>y </a:t>
            </a:r>
            <a:r>
              <a:rPr lang="en-US" dirty="0" smtClean="0"/>
              <a:t>is often slightly below average </a:t>
            </a:r>
            <a:r>
              <a:rPr lang="en-US" i="1" dirty="0" smtClean="0"/>
              <a:t>x </a:t>
            </a:r>
            <a:r>
              <a:rPr lang="en-US" sz="2000" dirty="0" smtClean="0"/>
              <a:t>(Berg, </a:t>
            </a:r>
            <a:r>
              <a:rPr lang="en-US" sz="2000" dirty="0" err="1" smtClean="0"/>
              <a:t>Dickhaut</a:t>
            </a:r>
            <a:r>
              <a:rPr lang="en-US" sz="2000" dirty="0" smtClean="0"/>
              <a:t>, McCabe, 1995)</a:t>
            </a:r>
          </a:p>
          <a:p>
            <a:r>
              <a:rPr lang="en-US" dirty="0" smtClean="0"/>
              <a:t>60% of senders and 42 receivers is motivated by altruism </a:t>
            </a:r>
            <a:r>
              <a:rPr lang="en-US" sz="2000" dirty="0" smtClean="0"/>
              <a:t>(Cox, 2004)</a:t>
            </a:r>
          </a:p>
          <a:p>
            <a:r>
              <a:rPr lang="en-US" b="1" dirty="0" smtClean="0"/>
              <a:t>reciprocity </a:t>
            </a:r>
            <a:r>
              <a:rPr lang="en-US" dirty="0" smtClean="0"/>
              <a:t>is</a:t>
            </a:r>
            <a:r>
              <a:rPr lang="en-US" b="1" dirty="0" smtClean="0"/>
              <a:t> </a:t>
            </a:r>
            <a:r>
              <a:rPr lang="en-US" dirty="0" smtClean="0"/>
              <a:t>clearly present in Trust Game </a:t>
            </a:r>
            <a:r>
              <a:rPr lang="en-US" sz="2000" dirty="0" smtClean="0"/>
              <a:t>(</a:t>
            </a:r>
            <a:r>
              <a:rPr lang="en-US" sz="2000" dirty="0" err="1" smtClean="0"/>
              <a:t>Charness</a:t>
            </a:r>
            <a:r>
              <a:rPr lang="en-US" sz="2000" dirty="0" smtClean="0"/>
              <a:t> and </a:t>
            </a:r>
            <a:r>
              <a:rPr lang="en-US" sz="2000" dirty="0" err="1" smtClean="0"/>
              <a:t>Haruvy</a:t>
            </a:r>
            <a:r>
              <a:rPr lang="en-US" sz="2000" dirty="0" smtClean="0"/>
              <a:t>, 2002; </a:t>
            </a:r>
            <a:r>
              <a:rPr lang="en-US" sz="2000" dirty="0" err="1" smtClean="0"/>
              <a:t>Gneezy</a:t>
            </a:r>
            <a:r>
              <a:rPr lang="en-US" sz="2000" dirty="0" smtClean="0"/>
              <a:t>, </a:t>
            </a:r>
            <a:r>
              <a:rPr lang="en-US" sz="2000" dirty="0" err="1" smtClean="0"/>
              <a:t>Guth</a:t>
            </a:r>
            <a:r>
              <a:rPr lang="en-US" sz="2000" dirty="0" smtClean="0"/>
              <a:t> and </a:t>
            </a:r>
            <a:r>
              <a:rPr lang="en-US" sz="2000" dirty="0" err="1" smtClean="0"/>
              <a:t>Verboven</a:t>
            </a:r>
            <a:r>
              <a:rPr lang="en-US" sz="2000" dirty="0" smtClean="0"/>
              <a:t>, 2000)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E08DF32-0F39-D848-B87A-05F9027A0A6C}" type="slidenum">
              <a:rPr lang="en-US" smtClean="0"/>
              <a:t>18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BPV_IEBE  Introduction to Experimental and Behavioral Economics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98456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 smtClean="0"/>
              <a:t>What is ALTRUISM?</a:t>
            </a:r>
            <a:endParaRPr lang="en-US" noProof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Merriam-Webster dictionary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i="1" dirty="0" smtClean="0"/>
              <a:t>unselfish </a:t>
            </a:r>
            <a:r>
              <a:rPr lang="en-US" i="1" dirty="0"/>
              <a:t>regard for or devotion to the welfare of </a:t>
            </a:r>
            <a:r>
              <a:rPr lang="en-US" i="1" dirty="0" smtClean="0"/>
              <a:t>others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i="1" dirty="0" smtClean="0"/>
              <a:t>behavior </a:t>
            </a:r>
            <a:r>
              <a:rPr lang="en-US" i="1" dirty="0"/>
              <a:t>by an animal that is not beneficial to or may be harmful to itself but that benefits others of its </a:t>
            </a:r>
            <a:r>
              <a:rPr lang="en-US" i="1" dirty="0" smtClean="0"/>
              <a:t>species</a:t>
            </a:r>
          </a:p>
          <a:p>
            <a:r>
              <a:rPr lang="en-US" dirty="0" smtClean="0"/>
              <a:t>Cambridge English Dictionary: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i="1" dirty="0" smtClean="0"/>
              <a:t>willingness </a:t>
            </a:r>
            <a:r>
              <a:rPr lang="en-US" i="1" dirty="0"/>
              <a:t>to do things that ​bring ​</a:t>
            </a:r>
            <a:r>
              <a:rPr lang="en-US" i="1" dirty="0" smtClean="0"/>
              <a:t>advantages to </a:t>
            </a:r>
            <a:r>
              <a:rPr lang="en-US" i="1" dirty="0"/>
              <a:t>​others, ​even if it ​results in ​disadvantage for </a:t>
            </a:r>
            <a:r>
              <a:rPr lang="en-US" i="1" dirty="0" smtClean="0"/>
              <a:t>yourself</a:t>
            </a:r>
          </a:p>
          <a:p>
            <a:r>
              <a:rPr lang="en-US" dirty="0" smtClean="0"/>
              <a:t>origin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from </a:t>
            </a:r>
            <a:r>
              <a:rPr lang="en-US" dirty="0"/>
              <a:t>French </a:t>
            </a:r>
            <a:r>
              <a:rPr lang="en-US" i="1" dirty="0" err="1"/>
              <a:t>altruisme</a:t>
            </a:r>
            <a:r>
              <a:rPr lang="en-US" dirty="0"/>
              <a:t>, </a:t>
            </a:r>
            <a:endParaRPr lang="en-US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from </a:t>
            </a:r>
            <a:r>
              <a:rPr lang="en-US" dirty="0"/>
              <a:t>Italian </a:t>
            </a:r>
            <a:r>
              <a:rPr lang="en-US" i="1" dirty="0" err="1"/>
              <a:t>altrui</a:t>
            </a:r>
            <a:r>
              <a:rPr lang="en-US" dirty="0"/>
              <a:t> 'somebody else', </a:t>
            </a:r>
            <a:endParaRPr lang="en-US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from </a:t>
            </a:r>
            <a:r>
              <a:rPr lang="en-US" dirty="0"/>
              <a:t>Latin </a:t>
            </a:r>
            <a:r>
              <a:rPr lang="en-US" i="1" dirty="0" err="1"/>
              <a:t>alteri</a:t>
            </a:r>
            <a:r>
              <a:rPr lang="en-US" i="1" dirty="0"/>
              <a:t> </a:t>
            </a:r>
            <a:r>
              <a:rPr lang="en-US" i="1" dirty="0" err="1"/>
              <a:t>huic</a:t>
            </a:r>
            <a:r>
              <a:rPr lang="en-US" i="1" dirty="0"/>
              <a:t> </a:t>
            </a:r>
            <a:r>
              <a:rPr lang="en-US" dirty="0"/>
              <a:t>'to this other</a:t>
            </a:r>
            <a:r>
              <a:rPr lang="en-US" dirty="0" smtClean="0"/>
              <a:t>'.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In 19</a:t>
            </a:r>
            <a:r>
              <a:rPr lang="en-US" baseline="30000" dirty="0" smtClean="0"/>
              <a:t>th</a:t>
            </a:r>
            <a:r>
              <a:rPr lang="en-US" dirty="0" smtClean="0"/>
              <a:t> </a:t>
            </a:r>
            <a:r>
              <a:rPr lang="en-US" dirty="0"/>
              <a:t>century philosopher </a:t>
            </a:r>
            <a:r>
              <a:rPr lang="en-US" dirty="0" err="1"/>
              <a:t>Auguste</a:t>
            </a:r>
            <a:r>
              <a:rPr lang="en-US" dirty="0"/>
              <a:t> </a:t>
            </a:r>
            <a:r>
              <a:rPr lang="en-US" dirty="0" smtClean="0"/>
              <a:t>Comte begin to use altruism as antonym to egoism</a:t>
            </a:r>
          </a:p>
          <a:p>
            <a:pPr marL="2057360" lvl="3" indent="-457200"/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E08DF32-0F39-D848-B87A-05F9027A0A6C}" type="slidenum">
              <a:rPr lang="en-US" smtClean="0"/>
              <a:t>1</a:t>
            </a:fld>
            <a:endParaRPr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 smtClean="0"/>
              <a:t>BPV_IEBE  Introduction to Experimental and Behavioral Economics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762461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Where does the altruism come from?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Culture (Roth et al., 1991; </a:t>
            </a:r>
            <a:r>
              <a:rPr lang="en-US" dirty="0" err="1" smtClean="0"/>
              <a:t>Henrich</a:t>
            </a:r>
            <a:r>
              <a:rPr lang="en-US" dirty="0" smtClean="0"/>
              <a:t> et al., 2001)</a:t>
            </a:r>
          </a:p>
          <a:p>
            <a:endParaRPr lang="en-US" dirty="0" smtClean="0"/>
          </a:p>
          <a:p>
            <a:r>
              <a:rPr lang="en-US" dirty="0" smtClean="0"/>
              <a:t>Psychological development and socialization (Harbaugh and Krause, 2000)</a:t>
            </a:r>
          </a:p>
          <a:p>
            <a:endParaRPr lang="en-US" dirty="0" smtClean="0"/>
          </a:p>
          <a:p>
            <a:r>
              <a:rPr lang="en-US" dirty="0" smtClean="0"/>
              <a:t>Our brain (</a:t>
            </a:r>
            <a:r>
              <a:rPr lang="en-US" dirty="0" err="1" smtClean="0"/>
              <a:t>Tankersley</a:t>
            </a:r>
            <a:r>
              <a:rPr lang="en-US" dirty="0" smtClean="0"/>
              <a:t>, Stowe and </a:t>
            </a:r>
            <a:r>
              <a:rPr lang="en-US" dirty="0" err="1" smtClean="0"/>
              <a:t>Huettel</a:t>
            </a:r>
            <a:r>
              <a:rPr lang="en-US" dirty="0" smtClean="0"/>
              <a:t>, 2007)</a:t>
            </a:r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E08DF32-0F39-D848-B87A-05F9027A0A6C}" type="slidenum">
              <a:rPr lang="en-US" smtClean="0"/>
              <a:t>19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BPV_IEBE  Introduction to Experimental and Behavioral Economics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525485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E08DF32-0F39-D848-B87A-05F9027A0A6C}" type="slidenum">
              <a:rPr lang="en-US" smtClean="0"/>
              <a:t>20</a:t>
            </a:fld>
            <a:endParaRPr lang="en-US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BPV_IEBE  Introduction to Experimental and Behavioral Economics</a:t>
            </a:r>
            <a:endParaRPr lang="en-US"/>
          </a:p>
        </p:txBody>
      </p:sp>
      <p:pic>
        <p:nvPicPr>
          <p:cNvPr id="2050" name="Picture 2" descr="http://media.dmnews.com/images/2014/03/18/bigstock-the-words-give-and-ta_566677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1109" y="436830"/>
            <a:ext cx="5795158" cy="57951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9767540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 smtClean="0"/>
              <a:t>What </a:t>
            </a:r>
            <a:r>
              <a:rPr lang="en-US" dirty="0"/>
              <a:t>is </a:t>
            </a:r>
            <a:r>
              <a:rPr lang="en-US" dirty="0" smtClean="0"/>
              <a:t>RECIPROCITY?</a:t>
            </a:r>
            <a:endParaRPr lang="en-US" noProof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Merriam-Webster dictionary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i="1" dirty="0"/>
              <a:t>a situation or relationship in which two people or groups agree to do something similar for each other, to allow each other to have the same rights, etc. : a reciprocal arrangement or </a:t>
            </a:r>
            <a:r>
              <a:rPr lang="en-US" i="1" dirty="0" smtClean="0"/>
              <a:t>relationship</a:t>
            </a:r>
          </a:p>
          <a:p>
            <a:r>
              <a:rPr lang="en-US" dirty="0" smtClean="0"/>
              <a:t>Cambridge English Dictionary: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i="1" dirty="0" smtClean="0"/>
              <a:t>behavior </a:t>
            </a:r>
            <a:r>
              <a:rPr lang="en-US" i="1" dirty="0"/>
              <a:t>in which two ​people or ​groups of ​people give each other ​help and ​advantages</a:t>
            </a:r>
            <a:endParaRPr lang="en-US" i="1" dirty="0" smtClean="0"/>
          </a:p>
          <a:p>
            <a:r>
              <a:rPr lang="en-US" dirty="0" smtClean="0"/>
              <a:t>origin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from </a:t>
            </a:r>
            <a:r>
              <a:rPr lang="en-US" dirty="0"/>
              <a:t>Latin </a:t>
            </a:r>
            <a:r>
              <a:rPr lang="en-US" i="1" dirty="0" err="1" smtClean="0"/>
              <a:t>reciproc</a:t>
            </a:r>
            <a:r>
              <a:rPr lang="en-US" i="1" dirty="0" smtClean="0"/>
              <a:t>(us) </a:t>
            </a:r>
            <a:r>
              <a:rPr lang="cs-CZ" dirty="0" err="1" smtClean="0"/>
              <a:t>me</a:t>
            </a:r>
            <a:r>
              <a:rPr lang="en-US" dirty="0" err="1" smtClean="0"/>
              <a:t>ning</a:t>
            </a:r>
            <a:r>
              <a:rPr lang="en-US" dirty="0" smtClean="0"/>
              <a:t> returning.</a:t>
            </a:r>
          </a:p>
          <a:p>
            <a:pPr marL="2057360" lvl="3" indent="-457200"/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E08DF32-0F39-D848-B87A-05F9027A0A6C}" type="slidenum">
              <a:rPr lang="en-US" smtClean="0"/>
              <a:t>21</a:t>
            </a:fld>
            <a:endParaRPr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 smtClean="0"/>
              <a:t>BPV_IEBE  Introduction to Experimental and Behavioral Economics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349802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Reciprocity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It is also a social rule that says that we should repay</a:t>
            </a:r>
          </a:p>
          <a:p>
            <a:r>
              <a:rPr lang="en-US" dirty="0" smtClean="0"/>
              <a:t>It differs from altruism in a manner that a response is expected</a:t>
            </a:r>
          </a:p>
          <a:p>
            <a:r>
              <a:rPr lang="en-US" dirty="0" smtClean="0"/>
              <a:t>You may find reciprocity in Hammurabi’s code (about 1750 BC) </a:t>
            </a:r>
            <a:r>
              <a:rPr lang="en-US" dirty="0" smtClean="0">
                <a:sym typeface="Wingdings"/>
              </a:rPr>
              <a:t> eye for eye</a:t>
            </a:r>
          </a:p>
          <a:p>
            <a:r>
              <a:rPr lang="en-US" dirty="0" smtClean="0">
                <a:sym typeface="Wingdings"/>
              </a:rPr>
              <a:t>Strong method to make someone follow a rule  e.g. law, wage are reciprocal</a:t>
            </a:r>
          </a:p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E08DF32-0F39-D848-B87A-05F9027A0A6C}" type="slidenum">
              <a:rPr lang="en-US" smtClean="0"/>
              <a:t>22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BPV_IEBE  Introduction to Experimental and Behavioral Economics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864408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Positive vs Negative Reciprocity	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Positive</a:t>
            </a:r>
          </a:p>
          <a:p>
            <a:pPr lvl="1"/>
            <a:r>
              <a:rPr lang="en-US" sz="2200" dirty="0" smtClean="0"/>
              <a:t>a </a:t>
            </a:r>
            <a:r>
              <a:rPr lang="en-US" sz="2200" dirty="0"/>
              <a:t>motivation to adopt a generous action that benefits someone else</a:t>
            </a:r>
            <a:r>
              <a:rPr lang="en-US" sz="2200" dirty="0" smtClean="0"/>
              <a:t>, at </a:t>
            </a:r>
            <a:r>
              <a:rPr lang="en-US" sz="2200" dirty="0"/>
              <a:t>one’s own material cost, because that person’s intentional behavior was perceived to </a:t>
            </a:r>
            <a:r>
              <a:rPr lang="en-US" sz="2200" dirty="0" smtClean="0"/>
              <a:t>be beneficial </a:t>
            </a:r>
            <a:r>
              <a:rPr lang="en-US" sz="2200" dirty="0"/>
              <a:t>to </a:t>
            </a:r>
            <a:r>
              <a:rPr lang="en-US" sz="2200" dirty="0" smtClean="0"/>
              <a:t>oneself</a:t>
            </a:r>
            <a:r>
              <a:rPr lang="en-US" dirty="0" smtClean="0"/>
              <a:t>.</a:t>
            </a:r>
          </a:p>
          <a:p>
            <a:r>
              <a:rPr lang="en-US" dirty="0" smtClean="0"/>
              <a:t>Negative</a:t>
            </a:r>
          </a:p>
          <a:p>
            <a:pPr lvl="1"/>
            <a:r>
              <a:rPr lang="en-US" sz="2200" dirty="0"/>
              <a:t>a motivation to adopt an action that harms someone else</a:t>
            </a:r>
            <a:r>
              <a:rPr lang="en-US" sz="2200" dirty="0" smtClean="0"/>
              <a:t>, at </a:t>
            </a:r>
            <a:r>
              <a:rPr lang="en-US" sz="2200" dirty="0"/>
              <a:t>one’s own material cost, because that person’s intentional behavior was perceived to </a:t>
            </a:r>
            <a:r>
              <a:rPr lang="en-US" sz="2200" dirty="0" smtClean="0"/>
              <a:t>be harmful </a:t>
            </a:r>
            <a:r>
              <a:rPr lang="en-US" sz="2200" dirty="0"/>
              <a:t>to oneself</a:t>
            </a:r>
            <a:endParaRPr lang="en-US" sz="220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E08DF32-0F39-D848-B87A-05F9027A0A6C}" type="slidenum">
              <a:rPr lang="en-US" smtClean="0"/>
              <a:t>23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BPV_IEBE  Introduction to Experimental and Behavioral Economics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5201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Reciprocity in Experiments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PGG</a:t>
            </a:r>
          </a:p>
          <a:p>
            <a:r>
              <a:rPr lang="en-US" dirty="0" smtClean="0"/>
              <a:t>Dictator Game</a:t>
            </a:r>
          </a:p>
          <a:p>
            <a:r>
              <a:rPr lang="en-US" dirty="0" smtClean="0"/>
              <a:t>Trust Game</a:t>
            </a:r>
          </a:p>
          <a:p>
            <a:r>
              <a:rPr lang="en-US" dirty="0" smtClean="0"/>
              <a:t>Other</a:t>
            </a:r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E08DF32-0F39-D848-B87A-05F9027A0A6C}" type="slidenum">
              <a:rPr lang="en-US" smtClean="0"/>
              <a:t>24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BPV_IEBE  Introduction to Experimental and Behavioral Economics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610594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Reciprocity in experiments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It is confirmed that direct positive reciprocity is frequent in experiments </a:t>
            </a:r>
            <a:r>
              <a:rPr lang="en-US" sz="2000" dirty="0" smtClean="0"/>
              <a:t>(</a:t>
            </a:r>
            <a:r>
              <a:rPr lang="en-US" sz="2000" dirty="0" err="1" smtClean="0"/>
              <a:t>Diekmann</a:t>
            </a:r>
            <a:r>
              <a:rPr lang="en-US" sz="2000" dirty="0" smtClean="0"/>
              <a:t>, 2004)</a:t>
            </a:r>
          </a:p>
          <a:p>
            <a:r>
              <a:rPr lang="en-US" dirty="0" smtClean="0"/>
              <a:t>40-66</a:t>
            </a:r>
            <a:r>
              <a:rPr lang="cs-CZ" dirty="0" smtClean="0"/>
              <a:t>%</a:t>
            </a:r>
            <a:r>
              <a:rPr lang="en-US" dirty="0" smtClean="0"/>
              <a:t> </a:t>
            </a:r>
            <a:r>
              <a:rPr lang="en-US" dirty="0"/>
              <a:t>of </a:t>
            </a:r>
            <a:r>
              <a:rPr lang="en-US" dirty="0" smtClean="0"/>
              <a:t>subjects display </a:t>
            </a:r>
            <a:r>
              <a:rPr lang="en-US" dirty="0"/>
              <a:t>non-selfish </a:t>
            </a:r>
            <a:r>
              <a:rPr lang="en-US" dirty="0" smtClean="0"/>
              <a:t>behavior</a:t>
            </a:r>
            <a:r>
              <a:rPr lang="cs-CZ" dirty="0"/>
              <a:t> </a:t>
            </a:r>
            <a:r>
              <a:rPr lang="cs-CZ" sz="2000" dirty="0"/>
              <a:t>(</a:t>
            </a:r>
            <a:r>
              <a:rPr lang="cs-CZ" sz="2000" dirty="0" err="1"/>
              <a:t>Fehr</a:t>
            </a:r>
            <a:r>
              <a:rPr lang="cs-CZ" sz="2000" dirty="0"/>
              <a:t> and </a:t>
            </a:r>
            <a:r>
              <a:rPr lang="cs-CZ" sz="2000" dirty="0" err="1" smtClean="0"/>
              <a:t>Gaachter</a:t>
            </a:r>
            <a:r>
              <a:rPr lang="cs-CZ" sz="2000" dirty="0" smtClean="0"/>
              <a:t>, 2000)</a:t>
            </a:r>
          </a:p>
          <a:p>
            <a:r>
              <a:rPr lang="en-US" dirty="0"/>
              <a:t>Negative reciprocity </a:t>
            </a:r>
            <a:r>
              <a:rPr lang="en-US" dirty="0" smtClean="0"/>
              <a:t>is</a:t>
            </a:r>
            <a:r>
              <a:rPr lang="cs-CZ" dirty="0" smtClean="0"/>
              <a:t> </a:t>
            </a:r>
            <a:r>
              <a:rPr lang="en-US" dirty="0" smtClean="0"/>
              <a:t>measured </a:t>
            </a:r>
            <a:r>
              <a:rPr lang="en-US" dirty="0"/>
              <a:t>by means of </a:t>
            </a:r>
            <a:r>
              <a:rPr lang="en-US" dirty="0" smtClean="0"/>
              <a:t>a</a:t>
            </a:r>
            <a:r>
              <a:rPr lang="cs-CZ" dirty="0" smtClean="0"/>
              <a:t> </a:t>
            </a:r>
            <a:r>
              <a:rPr lang="en-US" b="1" dirty="0" smtClean="0"/>
              <a:t>moonlighting </a:t>
            </a:r>
            <a:r>
              <a:rPr lang="en-US" b="1" dirty="0"/>
              <a:t>game </a:t>
            </a:r>
            <a:r>
              <a:rPr lang="en-US" sz="2000" dirty="0"/>
              <a:t>(</a:t>
            </a:r>
            <a:r>
              <a:rPr lang="en-US" sz="2000" dirty="0" err="1"/>
              <a:t>Abbink</a:t>
            </a:r>
            <a:r>
              <a:rPr lang="en-US" sz="2000" dirty="0"/>
              <a:t> et al., 2000) </a:t>
            </a:r>
            <a:r>
              <a:rPr lang="en-US" dirty="0"/>
              <a:t>where </a:t>
            </a:r>
            <a:r>
              <a:rPr lang="en-US" dirty="0" smtClean="0"/>
              <a:t>one</a:t>
            </a:r>
            <a:r>
              <a:rPr lang="cs-CZ" dirty="0" smtClean="0"/>
              <a:t> </a:t>
            </a:r>
            <a:r>
              <a:rPr lang="en-US" dirty="0" smtClean="0"/>
              <a:t>player </a:t>
            </a:r>
            <a:r>
              <a:rPr lang="en-US" dirty="0"/>
              <a:t>can take money from other, who can punish in return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E08DF32-0F39-D848-B87A-05F9027A0A6C}" type="slidenum">
              <a:rPr lang="en-US" smtClean="0"/>
              <a:t>25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BPV_IEBE  Introduction to Experimental and Behavioral Economics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550984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Moonlighting</a:t>
            </a:r>
            <a:r>
              <a:rPr lang="cs-CZ" dirty="0" smtClean="0"/>
              <a:t> </a:t>
            </a:r>
            <a:r>
              <a:rPr lang="en-US" dirty="0" smtClean="0"/>
              <a:t>G</a:t>
            </a:r>
            <a:r>
              <a:rPr lang="cs-CZ" dirty="0" err="1" smtClean="0"/>
              <a:t>ame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2 players</a:t>
            </a:r>
          </a:p>
          <a:p>
            <a:r>
              <a:rPr lang="en-US" dirty="0" smtClean="0"/>
              <a:t>Both endowed with 12 tokens</a:t>
            </a:r>
          </a:p>
          <a:p>
            <a:r>
              <a:rPr lang="en-US" dirty="0" smtClean="0"/>
              <a:t>At the 1st stage player A can take money (up to 6) from or pass money to player B</a:t>
            </a:r>
          </a:p>
          <a:p>
            <a:r>
              <a:rPr lang="en-US" dirty="0" smtClean="0"/>
              <a:t>At the 2</a:t>
            </a:r>
            <a:r>
              <a:rPr lang="en-US" baseline="30000" dirty="0" smtClean="0"/>
              <a:t>nd</a:t>
            </a:r>
            <a:r>
              <a:rPr lang="en-US" dirty="0" smtClean="0"/>
              <a:t> stage player B can pass money (up to 18) to A or punish (take up to 6) player A. </a:t>
            </a:r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E08DF32-0F39-D848-B87A-05F9027A0A6C}" type="slidenum">
              <a:rPr lang="en-US" smtClean="0"/>
              <a:t>26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BPV_IEBE  Introduction to Experimental and Behavioral Economics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068551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Moonlighting</a:t>
            </a:r>
            <a:r>
              <a:rPr lang="cs-CZ" dirty="0"/>
              <a:t> </a:t>
            </a:r>
            <a:r>
              <a:rPr lang="en-US" dirty="0"/>
              <a:t>G</a:t>
            </a:r>
            <a:r>
              <a:rPr lang="cs-CZ" dirty="0" err="1"/>
              <a:t>ame</a:t>
            </a:r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E08DF32-0F39-D848-B87A-05F9027A0A6C}" type="slidenum">
              <a:rPr lang="en-US" smtClean="0"/>
              <a:t>27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BPV_IEBE  Introduction to Experimental and Behavioral Economics</a:t>
            </a:r>
            <a:endParaRPr lang="en-US"/>
          </a:p>
        </p:txBody>
      </p:sp>
      <p:pic>
        <p:nvPicPr>
          <p:cNvPr id="6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1922" y="1769420"/>
            <a:ext cx="4874702" cy="3004457"/>
          </a:xfrm>
          <a:prstGeom prst="rect">
            <a:avLst/>
          </a:prstGeom>
        </p:spPr>
      </p:pic>
      <p:pic>
        <p:nvPicPr>
          <p:cNvPr id="3074" name="Picture 2" descr="http://ars.els-cdn.com/content/image/1-s2.0-S0167268100000895-gr2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0006" y="3559624"/>
            <a:ext cx="4705586" cy="29683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0973894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Moonlighting</a:t>
            </a:r>
            <a:r>
              <a:rPr lang="cs-CZ" dirty="0"/>
              <a:t> </a:t>
            </a:r>
            <a:r>
              <a:rPr lang="en-US" dirty="0"/>
              <a:t>G</a:t>
            </a:r>
            <a:r>
              <a:rPr lang="cs-CZ" dirty="0" err="1"/>
              <a:t>ame</a:t>
            </a:r>
            <a:endParaRPr lang="en-US" dirty="0"/>
          </a:p>
        </p:txBody>
      </p:sp>
      <p:sp>
        <p:nvSpPr>
          <p:cNvPr id="7" name="Zástupný symbol pro obsah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Results:</a:t>
            </a:r>
          </a:p>
          <a:p>
            <a:pPr lvl="1"/>
            <a:r>
              <a:rPr lang="en-US" dirty="0"/>
              <a:t>retribution (punishment for breaking the contract) is more compelling than reciprocity because the hostile actions are punished more often than friendly actions </a:t>
            </a:r>
            <a:r>
              <a:rPr lang="en-US" dirty="0" smtClean="0"/>
              <a:t>rewarded </a:t>
            </a:r>
            <a:r>
              <a:rPr lang="en-US" sz="2000" dirty="0"/>
              <a:t>(</a:t>
            </a:r>
            <a:r>
              <a:rPr lang="en-US" sz="2000" dirty="0" err="1"/>
              <a:t>Abbink</a:t>
            </a:r>
            <a:r>
              <a:rPr lang="en-US" sz="2000" dirty="0"/>
              <a:t> et al., 2000</a:t>
            </a:r>
            <a:r>
              <a:rPr lang="en-US" sz="2000" dirty="0" smtClean="0"/>
              <a:t>)</a:t>
            </a:r>
          </a:p>
          <a:p>
            <a:pPr lvl="1"/>
            <a:r>
              <a:rPr lang="en-US" dirty="0" smtClean="0"/>
              <a:t>first </a:t>
            </a:r>
            <a:r>
              <a:rPr lang="en-US" dirty="0"/>
              <a:t>players are not afraid of negative </a:t>
            </a:r>
            <a:r>
              <a:rPr lang="en-US" dirty="0" smtClean="0"/>
              <a:t>reciprocity </a:t>
            </a:r>
            <a:r>
              <a:rPr lang="en-US" sz="2000" dirty="0" smtClean="0"/>
              <a:t>(Cox et al., 2002)</a:t>
            </a:r>
            <a:endParaRPr lang="en-US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E08DF32-0F39-D848-B87A-05F9027A0A6C}" type="slidenum">
              <a:rPr lang="en-US" smtClean="0"/>
              <a:t>28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BPV_IEBE  Introduction to Experimental and Behavioral Economics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75451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measure altruism?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Can you measure altruism when you see it?</a:t>
            </a:r>
          </a:p>
          <a:p>
            <a:r>
              <a:rPr lang="en-US" dirty="0" smtClean="0"/>
              <a:t>Self-Report </a:t>
            </a:r>
            <a:r>
              <a:rPr lang="en-US" dirty="0"/>
              <a:t>Altruism Scale</a:t>
            </a:r>
            <a:endParaRPr lang="en-US" dirty="0" smtClean="0"/>
          </a:p>
          <a:p>
            <a:pPr lvl="1"/>
            <a:r>
              <a:rPr lang="en-US" dirty="0" smtClean="0"/>
              <a:t>ex-post or ex-ante measurement for altruism</a:t>
            </a:r>
          </a:p>
          <a:p>
            <a:pPr lvl="1"/>
            <a:r>
              <a:rPr lang="en-US" dirty="0" smtClean="0"/>
              <a:t>20 (14 in adopted version) questions </a:t>
            </a:r>
          </a:p>
          <a:p>
            <a:pPr lvl="1"/>
            <a:r>
              <a:rPr lang="en-US" dirty="0" smtClean="0"/>
              <a:t>answers 1=Never/Once/More than once/Often/5=Very often</a:t>
            </a:r>
          </a:p>
          <a:p>
            <a:pPr lvl="1"/>
            <a:r>
              <a:rPr lang="en-US" dirty="0" smtClean="0"/>
              <a:t>measures</a:t>
            </a:r>
          </a:p>
          <a:p>
            <a:pPr marL="1371577" lvl="2" indent="-457200">
              <a:buFont typeface="+mj-lt"/>
              <a:buAutoNum type="arabicPeriod"/>
            </a:pPr>
            <a:r>
              <a:rPr lang="en-US" sz="2200" dirty="0" smtClean="0"/>
              <a:t>what subjects really did </a:t>
            </a:r>
          </a:p>
          <a:p>
            <a:pPr marL="1371577" lvl="2" indent="-457200">
              <a:buFont typeface="+mj-lt"/>
              <a:buAutoNum type="arabicPeriod"/>
            </a:pPr>
            <a:r>
              <a:rPr lang="en-US" sz="2200" dirty="0" smtClean="0"/>
              <a:t>what would they do</a:t>
            </a:r>
          </a:p>
          <a:p>
            <a:endParaRPr lang="en-US" dirty="0" smtClean="0"/>
          </a:p>
          <a:p>
            <a:endParaRPr lang="en-US" dirty="0"/>
          </a:p>
          <a:p>
            <a:pPr lvl="1"/>
            <a:r>
              <a:rPr lang="en-US" sz="1400" dirty="0"/>
              <a:t>Rushton, J. Philippe, Roland D. </a:t>
            </a:r>
            <a:r>
              <a:rPr lang="en-US" sz="1400" dirty="0" err="1"/>
              <a:t>Chrisjohn</a:t>
            </a:r>
            <a:r>
              <a:rPr lang="en-US" sz="1400" dirty="0"/>
              <a:t>, and G. Cynthia </a:t>
            </a:r>
            <a:r>
              <a:rPr lang="en-US" sz="1400" dirty="0" err="1"/>
              <a:t>Fekken</a:t>
            </a:r>
            <a:r>
              <a:rPr lang="en-US" sz="1400" dirty="0"/>
              <a:t>. "The altruistic personality and the self-report altruism scale." </a:t>
            </a:r>
            <a:r>
              <a:rPr lang="en-US" sz="1400" i="1" dirty="0"/>
              <a:t>Personality and individual differences</a:t>
            </a:r>
            <a:r>
              <a:rPr lang="en-US" sz="1400" dirty="0"/>
              <a:t> 2.4 (1981): 293-302.</a:t>
            </a:r>
          </a:p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E08DF32-0F39-D848-B87A-05F9027A0A6C}" type="slidenum">
              <a:rPr lang="en-US" smtClean="0"/>
              <a:t>2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BPV_IEBE  Introduction to Experimental and Behavioral Economics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51434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Bribery Game</a:t>
            </a:r>
            <a:endParaRPr lang="en-US" dirty="0"/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Essential characteristic of corruption is reciprocity</a:t>
            </a:r>
          </a:p>
          <a:p>
            <a:pPr lvl="1"/>
            <a:r>
              <a:rPr lang="en-US" dirty="0" smtClean="0"/>
              <a:t>Both negative and positive</a:t>
            </a:r>
          </a:p>
          <a:p>
            <a:r>
              <a:rPr lang="en-US" dirty="0" smtClean="0"/>
              <a:t>2 </a:t>
            </a:r>
            <a:r>
              <a:rPr lang="en-US" sz="2000" dirty="0" smtClean="0"/>
              <a:t>(</a:t>
            </a:r>
            <a:r>
              <a:rPr lang="en-US" sz="2000" dirty="0" err="1" smtClean="0"/>
              <a:t>Abbink</a:t>
            </a:r>
            <a:r>
              <a:rPr lang="en-US" sz="2000" dirty="0" smtClean="0"/>
              <a:t> et al., 2002) </a:t>
            </a:r>
            <a:r>
              <a:rPr lang="en-US" dirty="0" smtClean="0"/>
              <a:t>or 3 player game </a:t>
            </a:r>
            <a:r>
              <a:rPr lang="en-US" sz="2000" dirty="0" smtClean="0"/>
              <a:t>(</a:t>
            </a:r>
            <a:r>
              <a:rPr lang="en-US" sz="2000" dirty="0" err="1" smtClean="0"/>
              <a:t>Alatas</a:t>
            </a:r>
            <a:r>
              <a:rPr lang="en-US" sz="2000" dirty="0" smtClean="0"/>
              <a:t> et al., 2009)</a:t>
            </a:r>
            <a:endParaRPr lang="en-US" dirty="0" smtClean="0"/>
          </a:p>
          <a:p>
            <a:r>
              <a:rPr lang="en-US" dirty="0" smtClean="0"/>
              <a:t>1</a:t>
            </a:r>
            <a:r>
              <a:rPr lang="en-US" baseline="30000" dirty="0" smtClean="0"/>
              <a:t>st</a:t>
            </a:r>
            <a:r>
              <a:rPr lang="en-US" dirty="0" smtClean="0"/>
              <a:t> player “FIRM” may offer a bribe</a:t>
            </a:r>
          </a:p>
          <a:p>
            <a:r>
              <a:rPr lang="en-US" dirty="0" smtClean="0"/>
              <a:t>2</a:t>
            </a:r>
            <a:r>
              <a:rPr lang="en-US" baseline="30000" dirty="0" smtClean="0"/>
              <a:t>nd</a:t>
            </a:r>
            <a:r>
              <a:rPr lang="en-US" dirty="0" smtClean="0"/>
              <a:t> player “OFFICIAL” either rejects or accepts it</a:t>
            </a:r>
          </a:p>
          <a:p>
            <a:r>
              <a:rPr lang="en-US" dirty="0" smtClean="0"/>
              <a:t>3</a:t>
            </a:r>
            <a:r>
              <a:rPr lang="en-US" baseline="30000" dirty="0" smtClean="0"/>
              <a:t>rd</a:t>
            </a:r>
            <a:r>
              <a:rPr lang="en-US" dirty="0" smtClean="0"/>
              <a:t> player “CITIZEN” may punish </a:t>
            </a:r>
            <a:endParaRPr lang="en-US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E08DF32-0F39-D848-B87A-05F9027A0A6C}" type="slidenum">
              <a:rPr lang="en-US" smtClean="0"/>
              <a:t>29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BPV_IEBE  Introduction to Experimental and Behavioral Economics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559804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Bribery Game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E08DF32-0F39-D848-B87A-05F9027A0A6C}" type="slidenum">
              <a:rPr lang="en-US" smtClean="0"/>
              <a:t>30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BPV_IEBE  Introduction to Experimental and Behavioral Economics</a:t>
            </a:r>
            <a:endParaRPr lang="en-US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5913" y="2017713"/>
            <a:ext cx="6305550" cy="4352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7626819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Bribery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Women are less likely to offer bribes and more likely to punish corruption but it varies across countries. Variation might be explained by different roles of women </a:t>
            </a:r>
            <a:r>
              <a:rPr lang="en-US" sz="2000" dirty="0" smtClean="0"/>
              <a:t>(</a:t>
            </a:r>
            <a:r>
              <a:rPr lang="en-US" sz="2000" dirty="0" err="1" smtClean="0"/>
              <a:t>Alatas</a:t>
            </a:r>
            <a:r>
              <a:rPr lang="en-US" sz="2000" dirty="0" smtClean="0"/>
              <a:t> </a:t>
            </a:r>
            <a:r>
              <a:rPr lang="en-US" sz="2000" dirty="0"/>
              <a:t>et al., 2009)</a:t>
            </a:r>
          </a:p>
          <a:p>
            <a:r>
              <a:rPr lang="en-US" dirty="0" smtClean="0"/>
              <a:t>Reciprocity and trust may lead to stable exchange of benefits (corruption) even when own payoffs are not </a:t>
            </a:r>
            <a:r>
              <a:rPr lang="en-US" dirty="0"/>
              <a:t>maximized</a:t>
            </a:r>
            <a:r>
              <a:rPr lang="en-US" sz="2000" dirty="0"/>
              <a:t> (</a:t>
            </a:r>
            <a:r>
              <a:rPr lang="en-US" sz="2000" dirty="0" err="1" smtClean="0"/>
              <a:t>Abbink</a:t>
            </a:r>
            <a:r>
              <a:rPr lang="en-US" sz="2000" dirty="0" smtClean="0"/>
              <a:t> </a:t>
            </a:r>
            <a:r>
              <a:rPr lang="en-US" sz="2000" dirty="0"/>
              <a:t>et al., 2002) </a:t>
            </a:r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E08DF32-0F39-D848-B87A-05F9027A0A6C}" type="slidenum">
              <a:rPr lang="en-US" smtClean="0"/>
              <a:t>31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BPV_IEBE  Introduction to Experimental and Behavioral Economics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085315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Thank you for your attention</a:t>
            </a:r>
            <a:endParaRPr lang="en-US" dirty="0"/>
          </a:p>
        </p:txBody>
      </p:sp>
      <p:sp>
        <p:nvSpPr>
          <p:cNvPr id="8" name="Zástupný symbol pro text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E08DF32-0F39-D848-B87A-05F9027A0A6C}" type="slidenum">
              <a:rPr lang="en-US" smtClean="0"/>
              <a:t>32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BPV_IEBE  Introduction to Experimental and Behavioral Economics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63092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Altruism in experiments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Prisoner‘s Dilemma</a:t>
            </a:r>
          </a:p>
          <a:p>
            <a:r>
              <a:rPr lang="en-US" dirty="0" smtClean="0"/>
              <a:t>Public Goods</a:t>
            </a:r>
          </a:p>
          <a:p>
            <a:r>
              <a:rPr lang="en-US" dirty="0" smtClean="0"/>
              <a:t>Dictator Game</a:t>
            </a:r>
          </a:p>
          <a:p>
            <a:r>
              <a:rPr lang="en-US" dirty="0" smtClean="0"/>
              <a:t>Trust Game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E08DF32-0F39-D848-B87A-05F9027A0A6C}" type="slidenum">
              <a:rPr lang="en-US" smtClean="0"/>
              <a:t>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BPV_IEBE  Introduction to Experimental and Behavioral Economics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59085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Prisoners’ Dilemma I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One of the standard game theory problems</a:t>
            </a:r>
          </a:p>
          <a:p>
            <a:r>
              <a:rPr lang="en-US" dirty="0"/>
              <a:t>Two </a:t>
            </a:r>
            <a:r>
              <a:rPr lang="en-US" dirty="0" smtClean="0"/>
              <a:t>gangsters (Pablo and Frank) have </a:t>
            </a:r>
            <a:r>
              <a:rPr lang="en-US" dirty="0"/>
              <a:t>committed a crime and have been caught. </a:t>
            </a:r>
            <a:endParaRPr lang="en-US" dirty="0" smtClean="0"/>
          </a:p>
          <a:p>
            <a:r>
              <a:rPr lang="en-US" dirty="0" smtClean="0"/>
              <a:t>They </a:t>
            </a:r>
            <a:r>
              <a:rPr lang="en-US" dirty="0"/>
              <a:t>are being held in separate cells so that </a:t>
            </a:r>
            <a:r>
              <a:rPr lang="en-US" dirty="0" smtClean="0"/>
              <a:t>they </a:t>
            </a:r>
            <a:r>
              <a:rPr lang="en-US" dirty="0"/>
              <a:t>cannot communicate with each other. </a:t>
            </a:r>
            <a:endParaRPr lang="en-US" dirty="0" smtClean="0"/>
          </a:p>
          <a:p>
            <a:r>
              <a:rPr lang="en-US" dirty="0" smtClean="0"/>
              <a:t>They </a:t>
            </a:r>
            <a:r>
              <a:rPr lang="en-US" dirty="0"/>
              <a:t>are both offered a deal by the police and </a:t>
            </a:r>
            <a:r>
              <a:rPr lang="en-US" dirty="0" smtClean="0"/>
              <a:t>have </a:t>
            </a:r>
            <a:r>
              <a:rPr lang="en-US" dirty="0"/>
              <a:t>to decide what to do independently. </a:t>
            </a:r>
            <a:endParaRPr lang="en-US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E08DF32-0F39-D848-B87A-05F9027A0A6C}" type="slidenum">
              <a:rPr lang="en-US" smtClean="0"/>
              <a:t>4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BPV_IEBE  Introduction to Experimental and Behavioral Economics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44257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b="1" dirty="0" smtClean="0">
                <a:solidFill>
                  <a:srgbClr val="00287D"/>
                </a:solidFill>
                <a:effectLst/>
                <a:latin typeface="+mj-lt"/>
                <a:ea typeface="+mj-ea"/>
                <a:cs typeface="+mj-cs"/>
              </a:rPr>
              <a:t>Prisoners’ Dilemma II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/>
            <a:r>
              <a:rPr lang="en-US" dirty="0"/>
              <a:t>If </a:t>
            </a:r>
            <a:r>
              <a:rPr lang="en-US" dirty="0" smtClean="0"/>
              <a:t>one gangster confesses </a:t>
            </a:r>
            <a:r>
              <a:rPr lang="en-US" dirty="0"/>
              <a:t>and </a:t>
            </a:r>
            <a:r>
              <a:rPr lang="en-US" dirty="0" smtClean="0"/>
              <a:t>the other </a:t>
            </a:r>
            <a:r>
              <a:rPr lang="en-US" dirty="0"/>
              <a:t>denies taking part in the crime, </a:t>
            </a:r>
            <a:r>
              <a:rPr lang="en-US" dirty="0" smtClean="0"/>
              <a:t>first goes </a:t>
            </a:r>
            <a:r>
              <a:rPr lang="en-US" dirty="0"/>
              <a:t>free and </a:t>
            </a:r>
            <a:r>
              <a:rPr lang="en-US" dirty="0" smtClean="0"/>
              <a:t>second gangster goes </a:t>
            </a:r>
            <a:r>
              <a:rPr lang="en-US" dirty="0"/>
              <a:t>to prison for ten years.</a:t>
            </a:r>
          </a:p>
          <a:p>
            <a:pPr marL="342900" lvl="1" indent="-342900"/>
            <a:r>
              <a:rPr lang="en-US" dirty="0" smtClean="0"/>
              <a:t>If </a:t>
            </a:r>
            <a:r>
              <a:rPr lang="en-US" dirty="0"/>
              <a:t>you both </a:t>
            </a:r>
            <a:r>
              <a:rPr lang="en-US" dirty="0" smtClean="0"/>
              <a:t>gangsters confess they </a:t>
            </a:r>
            <a:r>
              <a:rPr lang="en-US" dirty="0"/>
              <a:t>will serve six years each.</a:t>
            </a:r>
          </a:p>
          <a:p>
            <a:pPr marL="342900" lvl="1" indent="-342900"/>
            <a:r>
              <a:rPr lang="en-US" dirty="0"/>
              <a:t>If you both gangsters </a:t>
            </a:r>
            <a:r>
              <a:rPr lang="en-US" dirty="0" smtClean="0"/>
              <a:t>deny </a:t>
            </a:r>
            <a:r>
              <a:rPr lang="en-US" dirty="0"/>
              <a:t>taking part in the crime, </a:t>
            </a:r>
            <a:r>
              <a:rPr lang="en-US" dirty="0" smtClean="0"/>
              <a:t>both </a:t>
            </a:r>
            <a:r>
              <a:rPr lang="en-US" dirty="0" err="1" smtClean="0"/>
              <a:t>both</a:t>
            </a:r>
            <a:r>
              <a:rPr lang="en-US" dirty="0" smtClean="0"/>
              <a:t> </a:t>
            </a:r>
            <a:r>
              <a:rPr lang="en-US" dirty="0"/>
              <a:t>go to prison for six months.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E08DF32-0F39-D848-B87A-05F9027A0A6C}" type="slidenum">
              <a:rPr lang="en-US" smtClean="0"/>
              <a:t>5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BPV_IEBE  Introduction to Experimental and Behavioral Economics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27417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Zástupný symbol pro obsah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01099056"/>
              </p:ext>
            </p:extLst>
          </p:nvPr>
        </p:nvGraphicFramePr>
        <p:xfrm>
          <a:off x="509588" y="2017713"/>
          <a:ext cx="8081964" cy="367138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44199"/>
                <a:gridCol w="2042556"/>
                <a:gridCol w="2600696"/>
                <a:gridCol w="2594513"/>
              </a:tblGrid>
              <a:tr h="713612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PABLO</a:t>
                      </a:r>
                      <a:endParaRPr lang="en-US" sz="28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985925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200" dirty="0"/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/>
                        <a:t>CONFESS</a:t>
                      </a:r>
                      <a:endParaRPr lang="en-US" sz="2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/>
                        <a:t>DENY</a:t>
                      </a:r>
                      <a:endParaRPr lang="en-US" sz="2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985925">
                <a:tc rowSpan="2">
                  <a:txBody>
                    <a:bodyPr/>
                    <a:lstStyle/>
                    <a:p>
                      <a:pPr algn="ctr"/>
                      <a:r>
                        <a:rPr lang="en-US" sz="2800" b="1" dirty="0" smtClean="0"/>
                        <a:t>FRANK</a:t>
                      </a:r>
                      <a:endParaRPr lang="en-US" b="1" dirty="0"/>
                    </a:p>
                  </a:txBody>
                  <a:tcPr vert="vert27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/>
                        <a:t>CONFESS</a:t>
                      </a:r>
                      <a:endParaRPr lang="en-US" sz="2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985925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/>
                        <a:t>DENY</a:t>
                      </a:r>
                      <a:endParaRPr lang="en-US" sz="2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b="1" dirty="0" smtClean="0">
                <a:solidFill>
                  <a:srgbClr val="00287D"/>
                </a:solidFill>
                <a:effectLst/>
                <a:latin typeface="+mj-lt"/>
                <a:ea typeface="+mj-ea"/>
                <a:cs typeface="+mj-cs"/>
              </a:rPr>
              <a:t>Prisoners’ Dilemma III</a:t>
            </a:r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E08DF32-0F39-D848-B87A-05F9027A0A6C}" type="slidenum">
              <a:rPr lang="en-US" smtClean="0"/>
              <a:t>6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BPV_IEBE  Introduction to Experimental and Behavioral Economics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1747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Zástupný symbol pro obsah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11131714"/>
              </p:ext>
            </p:extLst>
          </p:nvPr>
        </p:nvGraphicFramePr>
        <p:xfrm>
          <a:off x="509588" y="2017713"/>
          <a:ext cx="8081964" cy="367138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44199"/>
                <a:gridCol w="2042556"/>
                <a:gridCol w="2600696"/>
                <a:gridCol w="2594513"/>
              </a:tblGrid>
              <a:tr h="713612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PABLO</a:t>
                      </a:r>
                      <a:endParaRPr lang="en-US" sz="28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985925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200" dirty="0"/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/>
                        <a:t>CONFESS</a:t>
                      </a:r>
                      <a:endParaRPr lang="en-US" sz="2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/>
                        <a:t>DENY</a:t>
                      </a:r>
                      <a:endParaRPr lang="en-US" sz="2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985925">
                <a:tc rowSpan="2">
                  <a:txBody>
                    <a:bodyPr/>
                    <a:lstStyle/>
                    <a:p>
                      <a:pPr algn="ctr"/>
                      <a:r>
                        <a:rPr lang="en-US" sz="2800" b="1" dirty="0" smtClean="0"/>
                        <a:t>FRANK</a:t>
                      </a:r>
                      <a:endParaRPr lang="en-US" b="1" dirty="0"/>
                    </a:p>
                  </a:txBody>
                  <a:tcPr vert="vert27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/>
                        <a:t>CONFESS</a:t>
                      </a:r>
                      <a:endParaRPr lang="en-US" sz="2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/>
                        <a:t>6 ; 6</a:t>
                      </a:r>
                      <a:endParaRPr lang="en-US" sz="2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/>
                        <a:t>0 ; 10</a:t>
                      </a:r>
                      <a:endParaRPr lang="en-US" sz="2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985925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/>
                        <a:t>DENY</a:t>
                      </a:r>
                      <a:endParaRPr lang="en-US" sz="2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/>
                        <a:t>10 ; 0</a:t>
                      </a:r>
                      <a:endParaRPr lang="en-US" sz="2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/>
                        <a:t>0.5 ; 0.5</a:t>
                      </a:r>
                      <a:endParaRPr lang="en-US" sz="2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b="1" dirty="0" smtClean="0">
                <a:solidFill>
                  <a:srgbClr val="00287D"/>
                </a:solidFill>
                <a:effectLst/>
                <a:latin typeface="+mj-lt"/>
                <a:ea typeface="+mj-ea"/>
                <a:cs typeface="+mj-cs"/>
              </a:rPr>
              <a:t>Prisoners’ Dilemma III</a:t>
            </a:r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E08DF32-0F39-D848-B87A-05F9027A0A6C}" type="slidenum">
              <a:rPr lang="en-US" smtClean="0"/>
              <a:t>7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BPV_IEBE  Introduction to Experimental and Behavioral Economics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23824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ymbol „Zákaz“ 13"/>
          <p:cNvSpPr/>
          <p:nvPr/>
        </p:nvSpPr>
        <p:spPr bwMode="auto">
          <a:xfrm>
            <a:off x="6232566" y="3775737"/>
            <a:ext cx="2125684" cy="856258"/>
          </a:xfrm>
          <a:prstGeom prst="noSmoking">
            <a:avLst/>
          </a:prstGeom>
          <a:solidFill>
            <a:srgbClr val="FF3300">
              <a:alpha val="58039"/>
            </a:srgb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13" name="Symbol „Zákaz“ 12"/>
          <p:cNvSpPr/>
          <p:nvPr/>
        </p:nvSpPr>
        <p:spPr bwMode="auto">
          <a:xfrm>
            <a:off x="3681354" y="4762829"/>
            <a:ext cx="2125684" cy="856258"/>
          </a:xfrm>
          <a:prstGeom prst="noSmoking">
            <a:avLst/>
          </a:prstGeom>
          <a:solidFill>
            <a:srgbClr val="FF3300">
              <a:alpha val="58039"/>
            </a:srgb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b="1" dirty="0" smtClean="0">
                <a:solidFill>
                  <a:srgbClr val="00287D"/>
                </a:solidFill>
                <a:effectLst/>
                <a:latin typeface="+mj-lt"/>
                <a:ea typeface="+mj-ea"/>
                <a:cs typeface="+mj-cs"/>
              </a:rPr>
              <a:t>Prisoners’ Dilemma III</a:t>
            </a:r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E08DF32-0F39-D848-B87A-05F9027A0A6C}" type="slidenum">
              <a:rPr lang="en-US" smtClean="0"/>
              <a:t>8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BPV_IEBE  Introduction to Experimental and Behavioral Economics</a:t>
            </a:r>
            <a:endParaRPr lang="en-US"/>
          </a:p>
        </p:txBody>
      </p:sp>
      <p:graphicFrame>
        <p:nvGraphicFramePr>
          <p:cNvPr id="8" name="Zástupný symbol pro obsah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0486606"/>
              </p:ext>
            </p:extLst>
          </p:nvPr>
        </p:nvGraphicFramePr>
        <p:xfrm>
          <a:off x="509588" y="2017713"/>
          <a:ext cx="8081964" cy="367138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44199"/>
                <a:gridCol w="2042556"/>
                <a:gridCol w="2600696"/>
                <a:gridCol w="2594513"/>
              </a:tblGrid>
              <a:tr h="713612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PABLO</a:t>
                      </a:r>
                      <a:endParaRPr lang="en-US" sz="28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985925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200" dirty="0"/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/>
                        <a:t>CONFESS</a:t>
                      </a:r>
                      <a:endParaRPr lang="en-US" sz="2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/>
                        <a:t>DENY</a:t>
                      </a:r>
                      <a:endParaRPr lang="en-US" sz="2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985925">
                <a:tc rowSpan="2">
                  <a:txBody>
                    <a:bodyPr/>
                    <a:lstStyle/>
                    <a:p>
                      <a:pPr algn="ctr"/>
                      <a:r>
                        <a:rPr lang="en-US" sz="2800" b="1" dirty="0" smtClean="0"/>
                        <a:t>FRANK</a:t>
                      </a:r>
                      <a:endParaRPr lang="en-US" b="1" dirty="0"/>
                    </a:p>
                  </a:txBody>
                  <a:tcPr vert="vert27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/>
                        <a:t>CONFESS</a:t>
                      </a:r>
                      <a:endParaRPr lang="en-US" sz="2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/>
                        <a:t>6 ; 6</a:t>
                      </a:r>
                      <a:endParaRPr lang="en-US" sz="2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/>
                        <a:t>0 ; 10</a:t>
                      </a:r>
                      <a:endParaRPr lang="en-US" sz="2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985925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/>
                        <a:t>DENY</a:t>
                      </a:r>
                      <a:endParaRPr lang="en-US" sz="2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/>
                        <a:t>10 ; 0</a:t>
                      </a:r>
                      <a:endParaRPr lang="en-US" sz="2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/>
                        <a:t>0.5 ; 0.5</a:t>
                      </a:r>
                      <a:endParaRPr lang="en-US" sz="2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10" name="Ovál 9"/>
          <p:cNvSpPr/>
          <p:nvPr/>
        </p:nvSpPr>
        <p:spPr bwMode="auto">
          <a:xfrm>
            <a:off x="3740729" y="3847606"/>
            <a:ext cx="1923802" cy="736270"/>
          </a:xfrm>
          <a:prstGeom prst="ellipse">
            <a:avLst/>
          </a:prstGeom>
          <a:noFill/>
          <a:ln w="57150">
            <a:solidFill>
              <a:srgbClr val="FFCC00"/>
            </a:solidFill>
            <a:headEnd type="none" w="med" len="med"/>
            <a:tailEnd type="none" w="med" len="med"/>
          </a:ln>
          <a:extLst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11" name="Ovál 10"/>
          <p:cNvSpPr/>
          <p:nvPr/>
        </p:nvSpPr>
        <p:spPr bwMode="auto">
          <a:xfrm>
            <a:off x="6351323" y="4810329"/>
            <a:ext cx="1923802" cy="736270"/>
          </a:xfrm>
          <a:prstGeom prst="ellipse">
            <a:avLst/>
          </a:prstGeom>
          <a:noFill/>
          <a:ln w="57150">
            <a:solidFill>
              <a:srgbClr val="009900"/>
            </a:solidFill>
            <a:headEnd type="none" w="med" len="med"/>
            <a:tailEnd type="none" w="med" len="med"/>
          </a:ln>
          <a:extLst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6745467"/>
      </p:ext>
    </p:extLst>
  </p:cSld>
  <p:clrMapOvr>
    <a:masterClrMapping/>
  </p:clrMapOvr>
</p:sld>
</file>

<file path=ppt/theme/theme1.xml><?xml version="1.0" encoding="utf-8"?>
<a:theme xmlns:a="http://schemas.openxmlformats.org/drawingml/2006/main" name="ESF_2016_EN">
  <a:themeElements>
    <a:clrScheme name="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ESF_2016_EN" id="{E89B2D9C-04EA-0044-BEEF-0B161072743D}" vid="{09D5B56E-1E8A-8E49-B20E-8B8D3D04E76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ESF_2016_EN</Template>
  <TotalTime>1283</TotalTime>
  <Words>1879</Words>
  <Application>Microsoft Office PowerPoint</Application>
  <PresentationFormat>Předvádění na obrazovce (4:3)</PresentationFormat>
  <Paragraphs>269</Paragraphs>
  <Slides>33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33</vt:i4>
      </vt:variant>
    </vt:vector>
  </HeadingPairs>
  <TitlesOfParts>
    <vt:vector size="34" baseType="lpstr">
      <vt:lpstr>ESF_2016_EN</vt:lpstr>
      <vt:lpstr>ALTRUISM and RECIPROCITY</vt:lpstr>
      <vt:lpstr>What is ALTRUISM?</vt:lpstr>
      <vt:lpstr>How to measure altruism?</vt:lpstr>
      <vt:lpstr>Altruism in experiments</vt:lpstr>
      <vt:lpstr>Prisoners’ Dilemma I</vt:lpstr>
      <vt:lpstr>Prisoners’ Dilemma II</vt:lpstr>
      <vt:lpstr>Prisoners’ Dilemma III</vt:lpstr>
      <vt:lpstr>Prisoners’ Dilemma III</vt:lpstr>
      <vt:lpstr>Prisoners’ Dilemma III</vt:lpstr>
      <vt:lpstr>Prisoners’ Dilemma III</vt:lpstr>
      <vt:lpstr>Public Goods Game</vt:lpstr>
      <vt:lpstr>Public Goods Game II</vt:lpstr>
      <vt:lpstr>Ultimatum and Dictator Game (from 2nd week)</vt:lpstr>
      <vt:lpstr>Dictator Game</vt:lpstr>
      <vt:lpstr>Prezentace aplikace PowerPoint</vt:lpstr>
      <vt:lpstr>Trust Game</vt:lpstr>
      <vt:lpstr>Trust Game II</vt:lpstr>
      <vt:lpstr>Trust Game II</vt:lpstr>
      <vt:lpstr>Trust Game III</vt:lpstr>
      <vt:lpstr>Where does the altruism come from?</vt:lpstr>
      <vt:lpstr>Prezentace aplikace PowerPoint</vt:lpstr>
      <vt:lpstr>What is RECIPROCITY?</vt:lpstr>
      <vt:lpstr>Reciprocity</vt:lpstr>
      <vt:lpstr>Positive vs Negative Reciprocity </vt:lpstr>
      <vt:lpstr>Reciprocity in Experiments</vt:lpstr>
      <vt:lpstr>Reciprocity in experiments</vt:lpstr>
      <vt:lpstr>Moonlighting Game</vt:lpstr>
      <vt:lpstr>Moonlighting Game</vt:lpstr>
      <vt:lpstr>Moonlighting Game</vt:lpstr>
      <vt:lpstr>Bribery Game</vt:lpstr>
      <vt:lpstr>Bribery Game</vt:lpstr>
      <vt:lpstr>Bribery</vt:lpstr>
      <vt:lpstr>Thank you for your attention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Examples of  Laboratory Experiments</dc:title>
  <dc:creator>Miloš Fišar</dc:creator>
  <cp:lastModifiedBy>Fišar Miloš</cp:lastModifiedBy>
  <cp:revision>66</cp:revision>
  <cp:lastPrinted>2016-03-10T10:04:54Z</cp:lastPrinted>
  <dcterms:created xsi:type="dcterms:W3CDTF">2016-03-01T09:59:25Z</dcterms:created>
  <dcterms:modified xsi:type="dcterms:W3CDTF">2016-04-20T15:45:58Z</dcterms:modified>
</cp:coreProperties>
</file>