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6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D2999-AD4A-420C-97D8-6300E62266A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E59F3-D323-4F3E-A5E2-B4F8D16B349F}">
      <dgm:prSet phldrT="[Teks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non-excludability</a:t>
          </a:r>
          <a:r>
            <a:rPr lang="pl-PL" sz="2400" dirty="0"/>
            <a:t> </a:t>
          </a:r>
          <a:r>
            <a:rPr lang="en-US" sz="2400" dirty="0"/>
            <a:t>—</a:t>
          </a:r>
          <a:r>
            <a:rPr lang="pl-PL" sz="2400" dirty="0"/>
            <a:t> </a:t>
          </a:r>
        </a:p>
        <a:p>
          <a:r>
            <a:rPr lang="en-US" sz="2400" dirty="0"/>
            <a:t>non-paying</a:t>
          </a:r>
          <a:r>
            <a:rPr lang="en-US" sz="3600" dirty="0"/>
            <a:t> </a:t>
          </a:r>
        </a:p>
      </dgm:t>
    </dgm:pt>
    <dgm:pt modelId="{EFC109F8-4DEC-4F98-AD0F-66A3EAB6C70D}" type="parTrans" cxnId="{45EF09A0-5EFF-43A3-AA7E-1AB861DFF12C}">
      <dgm:prSet/>
      <dgm:spPr/>
      <dgm:t>
        <a:bodyPr/>
        <a:lstStyle/>
        <a:p>
          <a:endParaRPr lang="en-US"/>
        </a:p>
      </dgm:t>
    </dgm:pt>
    <dgm:pt modelId="{B082FC9C-BC91-40C9-AAD6-AB0FA53CEC70}" type="sibTrans" cxnId="{45EF09A0-5EFF-43A3-AA7E-1AB861DFF12C}">
      <dgm:prSet/>
      <dgm:spPr/>
      <dgm:t>
        <a:bodyPr/>
        <a:lstStyle/>
        <a:p>
          <a:endParaRPr lang="en-US"/>
        </a:p>
      </dgm:t>
    </dgm:pt>
    <dgm:pt modelId="{DBA8E394-A8A6-452A-BE4B-5DAC29C2F80A}">
      <dgm:prSet phldrT="[Teks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/>
            <a:t>non-rivalry</a:t>
          </a:r>
        </a:p>
      </dgm:t>
    </dgm:pt>
    <dgm:pt modelId="{10E9B387-E6BC-4954-9A6C-3FF5759F3B02}" type="parTrans" cxnId="{6A568061-8675-43A3-BF37-012EB2A836E8}">
      <dgm:prSet/>
      <dgm:spPr/>
      <dgm:t>
        <a:bodyPr/>
        <a:lstStyle/>
        <a:p>
          <a:endParaRPr lang="en-US"/>
        </a:p>
      </dgm:t>
    </dgm:pt>
    <dgm:pt modelId="{89676A03-F4BA-4912-822B-844BDD522F3C}" type="sibTrans" cxnId="{6A568061-8675-43A3-BF37-012EB2A836E8}">
      <dgm:prSet/>
      <dgm:spPr/>
      <dgm:t>
        <a:bodyPr/>
        <a:lstStyle/>
        <a:p>
          <a:endParaRPr lang="en-US"/>
        </a:p>
      </dgm:t>
    </dgm:pt>
    <dgm:pt modelId="{66A47E43-065A-4E7B-B8D5-BC8FE046008C}" type="pres">
      <dgm:prSet presAssocID="{F91D2999-AD4A-420C-97D8-6300E62266A3}" presName="diagram" presStyleCnt="0">
        <dgm:presLayoutVars>
          <dgm:dir/>
          <dgm:resizeHandles val="exact"/>
        </dgm:presLayoutVars>
      </dgm:prSet>
      <dgm:spPr/>
    </dgm:pt>
    <dgm:pt modelId="{16C12617-4FD0-4213-8580-677C279F9AF4}" type="pres">
      <dgm:prSet presAssocID="{8F1E59F3-D323-4F3E-A5E2-B4F8D16B349F}" presName="node" presStyleLbl="node1" presStyleIdx="0" presStyleCnt="2" custScaleX="184103" custScaleY="101716">
        <dgm:presLayoutVars>
          <dgm:bulletEnabled val="1"/>
        </dgm:presLayoutVars>
      </dgm:prSet>
      <dgm:spPr/>
    </dgm:pt>
    <dgm:pt modelId="{00F01E4E-B7D0-4EA2-A47B-42C463E5A618}" type="pres">
      <dgm:prSet presAssocID="{B082FC9C-BC91-40C9-AAD6-AB0FA53CEC70}" presName="sibTrans" presStyleCnt="0"/>
      <dgm:spPr/>
    </dgm:pt>
    <dgm:pt modelId="{B1E139C1-B10C-4500-A64C-39D276E9DD6D}" type="pres">
      <dgm:prSet presAssocID="{DBA8E394-A8A6-452A-BE4B-5DAC29C2F80A}" presName="node" presStyleLbl="node1" presStyleIdx="1" presStyleCnt="2" custScaleX="152071" custLinFactNeighborX="26">
        <dgm:presLayoutVars>
          <dgm:bulletEnabled val="1"/>
        </dgm:presLayoutVars>
      </dgm:prSet>
      <dgm:spPr/>
    </dgm:pt>
  </dgm:ptLst>
  <dgm:cxnLst>
    <dgm:cxn modelId="{C93780CE-B731-403C-9532-96BC412A4A5C}" type="presOf" srcId="{DBA8E394-A8A6-452A-BE4B-5DAC29C2F80A}" destId="{B1E139C1-B10C-4500-A64C-39D276E9DD6D}" srcOrd="0" destOrd="0" presId="urn:microsoft.com/office/officeart/2005/8/layout/default"/>
    <dgm:cxn modelId="{45EF09A0-5EFF-43A3-AA7E-1AB861DFF12C}" srcId="{F91D2999-AD4A-420C-97D8-6300E62266A3}" destId="{8F1E59F3-D323-4F3E-A5E2-B4F8D16B349F}" srcOrd="0" destOrd="0" parTransId="{EFC109F8-4DEC-4F98-AD0F-66A3EAB6C70D}" sibTransId="{B082FC9C-BC91-40C9-AAD6-AB0FA53CEC70}"/>
    <dgm:cxn modelId="{234B471F-FC40-4939-8E11-7EE273095FE0}" type="presOf" srcId="{8F1E59F3-D323-4F3E-A5E2-B4F8D16B349F}" destId="{16C12617-4FD0-4213-8580-677C279F9AF4}" srcOrd="0" destOrd="0" presId="urn:microsoft.com/office/officeart/2005/8/layout/default"/>
    <dgm:cxn modelId="{39339478-EF25-40CD-A1AE-3C15986675FB}" type="presOf" srcId="{F91D2999-AD4A-420C-97D8-6300E62266A3}" destId="{66A47E43-065A-4E7B-B8D5-BC8FE046008C}" srcOrd="0" destOrd="0" presId="urn:microsoft.com/office/officeart/2005/8/layout/default"/>
    <dgm:cxn modelId="{6A568061-8675-43A3-BF37-012EB2A836E8}" srcId="{F91D2999-AD4A-420C-97D8-6300E62266A3}" destId="{DBA8E394-A8A6-452A-BE4B-5DAC29C2F80A}" srcOrd="1" destOrd="0" parTransId="{10E9B387-E6BC-4954-9A6C-3FF5759F3B02}" sibTransId="{89676A03-F4BA-4912-822B-844BDD522F3C}"/>
    <dgm:cxn modelId="{2259C155-CEA3-4D95-9F58-4D3BFE0FB3AF}" type="presParOf" srcId="{66A47E43-065A-4E7B-B8D5-BC8FE046008C}" destId="{16C12617-4FD0-4213-8580-677C279F9AF4}" srcOrd="0" destOrd="0" presId="urn:microsoft.com/office/officeart/2005/8/layout/default"/>
    <dgm:cxn modelId="{35DB396F-6BFD-413A-B6B0-8280B38CDD37}" type="presParOf" srcId="{66A47E43-065A-4E7B-B8D5-BC8FE046008C}" destId="{00F01E4E-B7D0-4EA2-A47B-42C463E5A618}" srcOrd="1" destOrd="0" presId="urn:microsoft.com/office/officeart/2005/8/layout/default"/>
    <dgm:cxn modelId="{8B464634-5684-45BE-89DF-13539D650283}" type="presParOf" srcId="{66A47E43-065A-4E7B-B8D5-BC8FE046008C}" destId="{B1E139C1-B10C-4500-A64C-39D276E9DD6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12617-4FD0-4213-8580-677C279F9AF4}">
      <dsp:nvSpPr>
        <dsp:cNvPr id="0" name=""/>
        <dsp:cNvSpPr/>
      </dsp:nvSpPr>
      <dsp:spPr>
        <a:xfrm>
          <a:off x="26404" y="1106"/>
          <a:ext cx="4574464" cy="151642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non-excludability</a:t>
          </a:r>
          <a:r>
            <a:rPr lang="pl-PL" sz="2400" kern="1200" dirty="0"/>
            <a:t> </a:t>
          </a:r>
          <a:r>
            <a:rPr lang="en-US" sz="2400" kern="1200" dirty="0"/>
            <a:t>—</a:t>
          </a:r>
          <a:r>
            <a:rPr lang="pl-PL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non-paying</a:t>
          </a:r>
          <a:r>
            <a:rPr lang="en-US" sz="3600" kern="1200" dirty="0"/>
            <a:t> </a:t>
          </a:r>
        </a:p>
      </dsp:txBody>
      <dsp:txXfrm>
        <a:off x="26404" y="1106"/>
        <a:ext cx="4574464" cy="1516421"/>
      </dsp:txXfrm>
    </dsp:sp>
    <dsp:sp modelId="{B1E139C1-B10C-4500-A64C-39D276E9DD6D}">
      <dsp:nvSpPr>
        <dsp:cNvPr id="0" name=""/>
        <dsp:cNvSpPr/>
      </dsp:nvSpPr>
      <dsp:spPr>
        <a:xfrm>
          <a:off x="4849987" y="13897"/>
          <a:ext cx="3778555" cy="1490838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non-rivalry</a:t>
          </a:r>
        </a:p>
      </dsp:txBody>
      <dsp:txXfrm>
        <a:off x="4849987" y="13897"/>
        <a:ext cx="3778555" cy="1490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video/play/free-rider-proble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dirty="0" err="1"/>
              <a:t>Free</a:t>
            </a:r>
            <a:r>
              <a:rPr lang="pl-PL" sz="9600" dirty="0"/>
              <a:t> </a:t>
            </a:r>
            <a:r>
              <a:rPr lang="pl-PL" sz="9600" dirty="0" err="1"/>
              <a:t>Ride</a:t>
            </a:r>
            <a:r>
              <a:rPr lang="pl-PL" sz="9600" dirty="0"/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Free</a:t>
            </a:r>
            <a:r>
              <a:rPr lang="pl-PL" sz="2800" dirty="0"/>
              <a:t> </a:t>
            </a:r>
            <a:r>
              <a:rPr lang="pl-PL" sz="2800" dirty="0" err="1"/>
              <a:t>ride</a:t>
            </a:r>
            <a:r>
              <a:rPr lang="pl-PL" sz="2800" dirty="0"/>
              <a:t>?</a:t>
            </a:r>
          </a:p>
          <a:p>
            <a:r>
              <a:rPr lang="pl-PL" sz="2800" dirty="0" err="1"/>
              <a:t>Who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Free</a:t>
            </a:r>
            <a:r>
              <a:rPr lang="pl-PL" sz="2800" dirty="0"/>
              <a:t> </a:t>
            </a:r>
            <a:r>
              <a:rPr lang="pl-PL" sz="2800" dirty="0" err="1"/>
              <a:t>riders</a:t>
            </a:r>
            <a:r>
              <a:rPr lang="pl-P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185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1369" y="2287119"/>
            <a:ext cx="10236042" cy="500587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person using public transport without a valid ticket is benefit</a:t>
            </a:r>
            <a:r>
              <a:rPr lang="pl-PL" sz="2800" dirty="0" err="1"/>
              <a:t>ed</a:t>
            </a:r>
            <a:r>
              <a:rPr lang="pl-PL" sz="2800" dirty="0"/>
              <a:t> </a:t>
            </a:r>
            <a:r>
              <a:rPr lang="en-US" sz="2800" dirty="0"/>
              <a:t>which</a:t>
            </a:r>
            <a:r>
              <a:rPr lang="pl-PL" sz="2800" dirty="0"/>
              <a:t> </a:t>
            </a:r>
            <a:r>
              <a:rPr lang="pl-PL" sz="2800" dirty="0" err="1"/>
              <a:t>carries</a:t>
            </a:r>
            <a:r>
              <a:rPr lang="pl-PL" sz="2800" dirty="0"/>
              <a:t> </a:t>
            </a:r>
            <a:r>
              <a:rPr lang="pl-PL" sz="2800" dirty="0" err="1"/>
              <a:t>this</a:t>
            </a:r>
            <a:r>
              <a:rPr lang="pl-PL" sz="2800" dirty="0"/>
              <a:t> service, </a:t>
            </a:r>
            <a:r>
              <a:rPr lang="pl-PL" sz="2800" dirty="0" err="1"/>
              <a:t>at</a:t>
            </a:r>
            <a:r>
              <a:rPr lang="pl-PL" sz="2800" dirty="0"/>
              <a:t> the same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en-US" sz="2800" dirty="0"/>
              <a:t>not bear the cost for its maintenance</a:t>
            </a:r>
            <a:r>
              <a:rPr lang="pl-PL" sz="2800" dirty="0"/>
              <a:t>…</a:t>
            </a:r>
          </a:p>
          <a:p>
            <a:pPr algn="just"/>
            <a:r>
              <a:rPr lang="pl-PL" sz="2800" dirty="0"/>
              <a:t>A person </a:t>
            </a:r>
            <a:r>
              <a:rPr lang="pl-PL" sz="2800" dirty="0" err="1"/>
              <a:t>uses</a:t>
            </a:r>
            <a:r>
              <a:rPr lang="pl-PL" sz="2800" dirty="0"/>
              <a:t> </a:t>
            </a:r>
            <a:r>
              <a:rPr lang="en-US" sz="2800" dirty="0"/>
              <a:t>that other users pay, so </a:t>
            </a:r>
            <a:r>
              <a:rPr lang="pl-PL" sz="2800" dirty="0" err="1"/>
              <a:t>it</a:t>
            </a:r>
            <a:r>
              <a:rPr lang="en-US" sz="2800" dirty="0"/>
              <a:t> can also use</a:t>
            </a:r>
            <a:r>
              <a:rPr lang="pl-PL" sz="2800" dirty="0"/>
              <a:t>… 	</a:t>
            </a:r>
            <a:r>
              <a:rPr lang="en-US" sz="2800" dirty="0"/>
              <a:t>but without the cost of their own</a:t>
            </a:r>
            <a:r>
              <a:rPr lang="pl-PL" sz="2800" dirty="0"/>
              <a:t>…</a:t>
            </a:r>
          </a:p>
          <a:p>
            <a:pPr algn="just"/>
            <a:r>
              <a:rPr lang="en-US" sz="2800" dirty="0"/>
              <a:t>it is difficult to exclude a person from consumption </a:t>
            </a:r>
            <a:r>
              <a:rPr lang="pl-PL" sz="2800" dirty="0"/>
              <a:t>				-</a:t>
            </a:r>
            <a:r>
              <a:rPr lang="en-US" sz="2800" dirty="0"/>
              <a:t> anyone can take the public transport</a:t>
            </a:r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en-US" dirty="0"/>
          </a:p>
        </p:txBody>
      </p:sp>
      <p:pic>
        <p:nvPicPr>
          <p:cNvPr id="1026" name="Picture 2" descr="http://massivevibe.com/wp-content/uploads/2015/04/yellow_ticket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58" y="172760"/>
            <a:ext cx="2227017" cy="15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>
            <a:off x="9784467" y="343957"/>
            <a:ext cx="1403798" cy="117197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H="1">
            <a:off x="9784466" y="362217"/>
            <a:ext cx="1403799" cy="117197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1141413" y="364901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Other</a:t>
            </a:r>
            <a:r>
              <a:rPr lang="pl-PL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</a:t>
            </a:r>
            <a:r>
              <a:rPr lang="pl-PL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Video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2893453" y="3479323"/>
            <a:ext cx="760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http://www.investopedia.com/video/play/free-rider-problem/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6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8089" y="-32238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Let’s</a:t>
            </a:r>
            <a:r>
              <a:rPr lang="fr-FR" sz="4400" dirty="0"/>
              <a:t> </a:t>
            </a:r>
            <a:r>
              <a:rPr lang="fr-FR" sz="4400" dirty="0" err="1"/>
              <a:t>play</a:t>
            </a:r>
            <a:r>
              <a:rPr lang="fr-FR" sz="4400" dirty="0"/>
              <a:t> a </a:t>
            </a:r>
            <a:r>
              <a:rPr lang="fr-FR" sz="4400" dirty="0" err="1"/>
              <a:t>game</a:t>
            </a:r>
            <a:r>
              <a:rPr lang="fr-FR" sz="4400" dirty="0"/>
              <a:t>… </a:t>
            </a:r>
            <a:r>
              <a:rPr lang="fr-FR" sz="4400" dirty="0" err="1"/>
              <a:t>Rules</a:t>
            </a:r>
            <a:r>
              <a:rPr lang="fr-FR" sz="4400" dirty="0"/>
              <a:t> 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98938" y="1582615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In </a:t>
            </a:r>
            <a:r>
              <a:rPr lang="en-US" sz="2800" dirty="0" err="1"/>
              <a:t>Andreoni’s</a:t>
            </a:r>
            <a:r>
              <a:rPr lang="en-US" sz="2800" dirty="0"/>
              <a:t> experience :</a:t>
            </a:r>
          </a:p>
          <a:p>
            <a:pPr lvl="1"/>
            <a:r>
              <a:rPr lang="en-US" sz="2600" dirty="0"/>
              <a:t>5 players with 50 tokens each who contribute to </a:t>
            </a:r>
            <a:r>
              <a:rPr lang="en-US" sz="2600" b="1" dirty="0">
                <a:solidFill>
                  <a:srgbClr val="00B0F0"/>
                </a:solidFill>
              </a:rPr>
              <a:t>common</a:t>
            </a:r>
            <a:r>
              <a:rPr lang="en-US" sz="2600" dirty="0"/>
              <a:t> or </a:t>
            </a:r>
            <a:r>
              <a:rPr lang="en-US" sz="2600" b="1" dirty="0">
                <a:solidFill>
                  <a:srgbClr val="FF0000"/>
                </a:solidFill>
              </a:rPr>
              <a:t>private</a:t>
            </a:r>
            <a:r>
              <a:rPr lang="en-US" sz="2600" b="1" dirty="0"/>
              <a:t> account</a:t>
            </a:r>
            <a:r>
              <a:rPr lang="en-US" sz="2600" dirty="0"/>
              <a:t>. </a:t>
            </a:r>
          </a:p>
          <a:p>
            <a:pPr marL="457200" lvl="1" indent="0">
              <a:buNone/>
            </a:pPr>
            <a:r>
              <a:rPr lang="en-US" sz="2600" dirty="0"/>
              <a:t>		</a:t>
            </a:r>
            <a:r>
              <a:rPr lang="en-US" sz="2000" dirty="0"/>
              <a:t>- Private account : 1 for 1</a:t>
            </a:r>
          </a:p>
          <a:p>
            <a:pPr marL="457200" lvl="1" indent="0">
              <a:buNone/>
            </a:pPr>
            <a:r>
              <a:rPr lang="en-US" sz="2000" dirty="0"/>
              <a:t>		- Common account : for 1, all receive 0.5</a:t>
            </a:r>
          </a:p>
          <a:p>
            <a:pPr lvl="1"/>
            <a:r>
              <a:rPr lang="en-US" sz="2600" dirty="0"/>
              <a:t>The group's total payoff is maximized when everyone contributes all of their tokens to the public pool (1 vs 2.5)</a:t>
            </a:r>
          </a:p>
          <a:p>
            <a:pPr lvl="1"/>
            <a:r>
              <a:rPr lang="en-US" sz="2600" dirty="0"/>
              <a:t>Those who do not contribute are called free riders. </a:t>
            </a:r>
          </a:p>
          <a:p>
            <a:pPr marL="0" indent="0" algn="just">
              <a:buFont typeface="Arial"/>
              <a:buNone/>
            </a:pP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39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18089" y="-32238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solidFill>
                  <a:schemeClr val="accent2"/>
                </a:solidFill>
              </a:rPr>
              <a:t>Let’s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r>
              <a:rPr lang="fr-FR" sz="4400" dirty="0" err="1">
                <a:solidFill>
                  <a:schemeClr val="accent2"/>
                </a:solidFill>
              </a:rPr>
              <a:t>play</a:t>
            </a:r>
            <a:r>
              <a:rPr lang="fr-FR" sz="4400" dirty="0">
                <a:solidFill>
                  <a:schemeClr val="accent2"/>
                </a:solidFill>
              </a:rPr>
              <a:t> a </a:t>
            </a:r>
            <a:r>
              <a:rPr lang="fr-FR" sz="4400" dirty="0" err="1">
                <a:solidFill>
                  <a:schemeClr val="accent2"/>
                </a:solidFill>
              </a:rPr>
              <a:t>game</a:t>
            </a:r>
            <a:r>
              <a:rPr lang="fr-FR" sz="4400" dirty="0">
                <a:solidFill>
                  <a:schemeClr val="accent2"/>
                </a:solidFill>
              </a:rPr>
              <a:t>…  </a:t>
            </a:r>
            <a:r>
              <a:rPr lang="fr-FR" sz="4400" dirty="0" err="1">
                <a:solidFill>
                  <a:schemeClr val="accent2"/>
                </a:solidFill>
              </a:rPr>
              <a:t>HypothesEs</a:t>
            </a:r>
            <a:endParaRPr lang="fr-FR" sz="4400" dirty="0">
              <a:solidFill>
                <a:schemeClr val="accent2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98938" y="1837231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No significant evidence on free riding in single-shot games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In repeated games, decay of provision of the public good toward free riding level with each repetition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Often approximation of free riding after subjects trials, although exact free riding is seldom realized</a:t>
            </a:r>
            <a:r>
              <a:rPr lang="en-US" sz="2000" dirty="0"/>
              <a:t>		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263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18089" y="-32238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solidFill>
                  <a:schemeClr val="accent2"/>
                </a:solidFill>
              </a:rPr>
              <a:t>Let’s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r>
              <a:rPr lang="fr-FR" sz="4400" dirty="0" err="1">
                <a:solidFill>
                  <a:schemeClr val="accent2"/>
                </a:solidFill>
              </a:rPr>
              <a:t>play</a:t>
            </a:r>
            <a:r>
              <a:rPr lang="fr-FR" sz="4400" dirty="0">
                <a:solidFill>
                  <a:schemeClr val="accent2"/>
                </a:solidFill>
              </a:rPr>
              <a:t> a </a:t>
            </a:r>
            <a:r>
              <a:rPr lang="fr-FR" sz="4400" dirty="0" err="1">
                <a:solidFill>
                  <a:schemeClr val="accent2"/>
                </a:solidFill>
              </a:rPr>
              <a:t>game</a:t>
            </a:r>
            <a:r>
              <a:rPr lang="fr-FR" sz="4400" dirty="0">
                <a:solidFill>
                  <a:schemeClr val="accent2"/>
                </a:solidFill>
              </a:rPr>
              <a:t>…  </a:t>
            </a:r>
            <a:r>
              <a:rPr lang="fr-FR" sz="4400" dirty="0" err="1">
                <a:solidFill>
                  <a:schemeClr val="accent2"/>
                </a:solidFill>
              </a:rPr>
              <a:t>HypothesEs</a:t>
            </a:r>
            <a:endParaRPr lang="fr-FR" sz="4400" dirty="0">
              <a:solidFill>
                <a:schemeClr val="accent2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98938" y="2206200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Partner / Stranger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Restart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How do they should react ?</a:t>
            </a:r>
            <a:r>
              <a:rPr lang="en-US" sz="2000" dirty="0"/>
              <a:t>	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641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18089" y="-32238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Let’s</a:t>
            </a:r>
            <a:r>
              <a:rPr lang="fr-FR" sz="4400" dirty="0"/>
              <a:t> </a:t>
            </a:r>
            <a:r>
              <a:rPr lang="fr-FR" sz="4400" dirty="0" err="1"/>
              <a:t>play</a:t>
            </a:r>
            <a:r>
              <a:rPr lang="fr-FR" sz="4400" dirty="0"/>
              <a:t> a </a:t>
            </a:r>
            <a:r>
              <a:rPr lang="fr-FR" sz="4400" dirty="0" err="1"/>
              <a:t>game</a:t>
            </a:r>
            <a:r>
              <a:rPr lang="fr-FR" sz="4400" dirty="0"/>
              <a:t>…  </a:t>
            </a:r>
            <a:r>
              <a:rPr lang="fr-FR" sz="4400" dirty="0" err="1"/>
              <a:t>Results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8" y="1159982"/>
            <a:ext cx="6075530" cy="53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70022" y="-322385"/>
            <a:ext cx="10764252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solidFill>
                  <a:schemeClr val="accent4"/>
                </a:solidFill>
              </a:rPr>
              <a:t>Let’s</a:t>
            </a:r>
            <a:r>
              <a:rPr lang="fr-FR" sz="4400" dirty="0">
                <a:solidFill>
                  <a:schemeClr val="accent4"/>
                </a:solidFill>
              </a:rPr>
              <a:t> </a:t>
            </a:r>
            <a:r>
              <a:rPr lang="fr-FR" sz="4400" dirty="0" err="1">
                <a:solidFill>
                  <a:schemeClr val="accent4"/>
                </a:solidFill>
              </a:rPr>
              <a:t>play</a:t>
            </a:r>
            <a:r>
              <a:rPr lang="fr-FR" sz="4400" dirty="0">
                <a:solidFill>
                  <a:schemeClr val="accent4"/>
                </a:solidFill>
              </a:rPr>
              <a:t> a </a:t>
            </a:r>
            <a:r>
              <a:rPr lang="fr-FR" sz="4400" dirty="0" err="1">
                <a:solidFill>
                  <a:schemeClr val="accent4"/>
                </a:solidFill>
              </a:rPr>
              <a:t>game</a:t>
            </a:r>
            <a:r>
              <a:rPr lang="fr-FR" sz="4400" dirty="0">
                <a:solidFill>
                  <a:schemeClr val="accent4"/>
                </a:solidFill>
              </a:rPr>
              <a:t>…  Observations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79998" y="1582615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2600" dirty="0"/>
              <a:t>Observation 1 : </a:t>
            </a:r>
            <a:r>
              <a:rPr lang="en-US" dirty="0"/>
              <a:t>Contributions by Partners are significantly smaller than contributions by Strangers in all 10 rounds and the difference grows as the last round approaches.</a:t>
            </a:r>
          </a:p>
          <a:p>
            <a:pPr lvl="1" algn="just"/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 </a:t>
            </a:r>
          </a:p>
          <a:p>
            <a:pPr lvl="1" algn="just"/>
            <a:r>
              <a:rPr lang="en-US" sz="2600" dirty="0"/>
              <a:t>Observation 2 </a:t>
            </a:r>
            <a:r>
              <a:rPr lang="en-US" dirty="0"/>
              <a:t>: In all 10 rounds the percent of free riding Partners is greater than the percent of free riding Strangers. The difference is greatest in the last round and is statistically significant. </a:t>
            </a:r>
          </a:p>
          <a:p>
            <a:pPr lvl="1" algn="just"/>
            <a:endParaRPr lang="en-US" dirty="0"/>
          </a:p>
          <a:p>
            <a:pPr lvl="1" algn="just"/>
            <a:endParaRPr lang="en-US" dirty="0">
              <a:effectLst/>
            </a:endParaRPr>
          </a:p>
          <a:p>
            <a:pPr lvl="1" algn="just"/>
            <a:r>
              <a:rPr lang="en-US" sz="2600" dirty="0">
                <a:effectLst/>
              </a:rPr>
              <a:t>Observation</a:t>
            </a:r>
            <a:r>
              <a:rPr lang="en-US" dirty="0">
                <a:effectLst/>
              </a:rPr>
              <a:t> </a:t>
            </a:r>
            <a:r>
              <a:rPr lang="en-US" sz="2600" dirty="0">
                <a:effectLst/>
              </a:rPr>
              <a:t>3</a:t>
            </a:r>
            <a:r>
              <a:rPr lang="en-US" dirty="0">
                <a:effectLst/>
              </a:rPr>
              <a:t> : </a:t>
            </a:r>
            <a:r>
              <a:rPr lang="en-US" dirty="0"/>
              <a:t>The contributions by Partners are smaller in round 10, but are still above the free riding level.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504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70022" y="-322385"/>
            <a:ext cx="10764252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solidFill>
                  <a:schemeClr val="accent4"/>
                </a:solidFill>
              </a:rPr>
              <a:t>Let’s</a:t>
            </a:r>
            <a:r>
              <a:rPr lang="fr-FR" sz="4400" dirty="0">
                <a:solidFill>
                  <a:schemeClr val="accent4"/>
                </a:solidFill>
              </a:rPr>
              <a:t> </a:t>
            </a:r>
            <a:r>
              <a:rPr lang="fr-FR" sz="4400" dirty="0" err="1">
                <a:solidFill>
                  <a:schemeClr val="accent4"/>
                </a:solidFill>
              </a:rPr>
              <a:t>play</a:t>
            </a:r>
            <a:r>
              <a:rPr lang="fr-FR" sz="4400" dirty="0">
                <a:solidFill>
                  <a:schemeClr val="accent4"/>
                </a:solidFill>
              </a:rPr>
              <a:t> a </a:t>
            </a:r>
            <a:r>
              <a:rPr lang="fr-FR" sz="4400" dirty="0" err="1">
                <a:solidFill>
                  <a:schemeClr val="accent4"/>
                </a:solidFill>
              </a:rPr>
              <a:t>game</a:t>
            </a:r>
            <a:r>
              <a:rPr lang="fr-FR" sz="4400" dirty="0">
                <a:solidFill>
                  <a:schemeClr val="accent4"/>
                </a:solidFill>
              </a:rPr>
              <a:t>…  Observations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79998" y="1799747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2600" dirty="0"/>
              <a:t>Observation 4 : </a:t>
            </a:r>
            <a:r>
              <a:rPr lang="en-US" dirty="0"/>
              <a:t>The contributions by Strangers are greater that contributions by Partners in the last round. 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r>
              <a:rPr lang="en-US" sz="2600" dirty="0"/>
              <a:t>Observation 5 </a:t>
            </a:r>
            <a:r>
              <a:rPr lang="en-US" dirty="0"/>
              <a:t>: Strangers appear to be only temporarily affected by the restart.</a:t>
            </a:r>
          </a:p>
          <a:p>
            <a:pPr lvl="1" algn="just"/>
            <a:endParaRPr lang="en-US" dirty="0">
              <a:effectLst/>
            </a:endParaRPr>
          </a:p>
          <a:p>
            <a:pPr lvl="1" algn="just"/>
            <a:endParaRPr lang="en-US" dirty="0">
              <a:effectLst/>
            </a:endParaRPr>
          </a:p>
          <a:p>
            <a:pPr lvl="1" algn="just"/>
            <a:r>
              <a:rPr lang="en-US" sz="2600" dirty="0">
                <a:effectLst/>
              </a:rPr>
              <a:t>Observation</a:t>
            </a:r>
            <a:r>
              <a:rPr lang="en-US" dirty="0">
                <a:effectLst/>
              </a:rPr>
              <a:t> </a:t>
            </a:r>
            <a:r>
              <a:rPr lang="en-US" sz="2600" dirty="0">
                <a:effectLst/>
              </a:rPr>
              <a:t>6</a:t>
            </a:r>
            <a:r>
              <a:rPr lang="en-US" dirty="0">
                <a:effectLst/>
              </a:rPr>
              <a:t> : </a:t>
            </a:r>
            <a:r>
              <a:rPr lang="en-US" dirty="0"/>
              <a:t>Partners return to high contributions after the restart. The restart also seems to have a lasting effect on this group. On the other hand, the Strangers were not affected as strongly and treated the restart as a continuation of the repeated single-shot game. 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070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70022" y="0"/>
            <a:ext cx="10764252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solidFill>
                  <a:schemeClr val="accent2"/>
                </a:solidFill>
              </a:rPr>
              <a:t>Let’s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r>
              <a:rPr lang="fr-FR" sz="4400" dirty="0" err="1">
                <a:solidFill>
                  <a:schemeClr val="accent2"/>
                </a:solidFill>
              </a:rPr>
              <a:t>play</a:t>
            </a:r>
            <a:r>
              <a:rPr lang="fr-FR" sz="4400" dirty="0">
                <a:solidFill>
                  <a:schemeClr val="accent2"/>
                </a:solidFill>
              </a:rPr>
              <a:t> a </a:t>
            </a:r>
            <a:r>
              <a:rPr lang="fr-FR" sz="4400" dirty="0" err="1">
                <a:solidFill>
                  <a:schemeClr val="accent2"/>
                </a:solidFill>
              </a:rPr>
              <a:t>game</a:t>
            </a:r>
            <a:r>
              <a:rPr lang="fr-FR" sz="4400" dirty="0">
                <a:solidFill>
                  <a:schemeClr val="accent2"/>
                </a:solidFill>
              </a:rPr>
              <a:t>…  </a:t>
            </a:r>
            <a:br>
              <a:rPr lang="fr-FR" sz="4400" dirty="0">
                <a:solidFill>
                  <a:schemeClr val="accent2"/>
                </a:solidFill>
              </a:rPr>
            </a:br>
            <a:r>
              <a:rPr lang="fr-FR" sz="4400" dirty="0" err="1">
                <a:solidFill>
                  <a:schemeClr val="accent2"/>
                </a:solidFill>
              </a:rPr>
              <a:t>interpretation</a:t>
            </a:r>
            <a:r>
              <a:rPr lang="fr-FR" sz="4400" dirty="0">
                <a:solidFill>
                  <a:schemeClr val="accent2"/>
                </a:solidFill>
              </a:rPr>
              <a:t> /</a:t>
            </a:r>
            <a:r>
              <a:rPr lang="fr-FR" sz="4400" dirty="0" err="1">
                <a:solidFill>
                  <a:schemeClr val="accent2"/>
                </a:solidFill>
              </a:rPr>
              <a:t>explanation</a:t>
            </a:r>
            <a:endParaRPr lang="fr-FR" sz="4400" dirty="0">
              <a:solidFill>
                <a:schemeClr val="accent2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79998" y="2503133"/>
            <a:ext cx="11544300" cy="31242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sz="2400" dirty="0"/>
              <a:t>Based on observations 1-6 :</a:t>
            </a:r>
          </a:p>
          <a:p>
            <a:pPr marL="457200" lvl="1" indent="0" algn="just">
              <a:buNone/>
            </a:pPr>
            <a:r>
              <a:rPr lang="en-US" dirty="0"/>
              <a:t>			both rational strategic play and learning hypotheses are contradicted in this study. </a:t>
            </a:r>
            <a:r>
              <a:rPr lang="en-US" dirty="0" err="1"/>
              <a:t>Andreoni</a:t>
            </a:r>
            <a:r>
              <a:rPr lang="en-US" dirty="0"/>
              <a:t> suggests that perhaps the hypotheses do not focus on the right kind of learning. It is possible that subjects have learned the single-shot dominant strategy, but have not learned the backward induction necessary to understand the equilibrium. </a:t>
            </a:r>
          </a:p>
          <a:p>
            <a:pPr marL="457200" lvl="1" indent="0" algn="just">
              <a:buNone/>
            </a:pPr>
            <a:r>
              <a:rPr lang="en-US" dirty="0"/>
              <a:t>			Also an understanding of the single-shot equilibria does not necessarily reveal an understanding of the repeated-game structure. The results also suggest that one might want to consider an alternative to monetary payoff maximizing model, for example subjects getting non-monetary pleasure from cooperative outcomes or investing being consistent with social norms about participation in social dilemmas. Decay in this case might represent the groups' struggles to establish a norm</a:t>
            </a:r>
            <a:endParaRPr lang="pl-PL" dirty="0">
              <a:effectLst/>
            </a:endParaRPr>
          </a:p>
          <a:p>
            <a:pPr lvl="1"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042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/>
              <a:t>Question</a:t>
            </a:r>
            <a:r>
              <a:rPr lang="pl-PL" sz="5400" dirty="0"/>
              <a:t> 1</a:t>
            </a:r>
            <a:br>
              <a:rPr lang="pl-PL" dirty="0"/>
            </a:b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62939" y="2127739"/>
            <a:ext cx="112629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What is the definition of </a:t>
            </a:r>
            <a:r>
              <a:rPr lang="en-US" sz="2400" b="1" dirty="0">
                <a:solidFill>
                  <a:srgbClr val="00B050"/>
                </a:solidFill>
              </a:rPr>
              <a:t>free-rider</a:t>
            </a:r>
            <a:r>
              <a:rPr lang="en-US" sz="2400" dirty="0"/>
              <a:t> 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		</a:t>
            </a:r>
            <a:r>
              <a:rPr lang="en-US" sz="2000" dirty="0"/>
              <a:t>1- </a:t>
            </a:r>
            <a:r>
              <a:rPr lang="fr-FR" sz="2000" dirty="0"/>
              <a:t>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takes</a:t>
            </a:r>
            <a:r>
              <a:rPr lang="fr-FR" sz="2000" dirty="0"/>
              <a:t> place in the </a:t>
            </a:r>
            <a:r>
              <a:rPr lang="fr-FR" sz="2000" dirty="0" err="1"/>
              <a:t>game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changing</a:t>
            </a:r>
            <a:r>
              <a:rPr lang="fr-FR" sz="2000" dirty="0"/>
              <a:t> groups and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play</a:t>
            </a:r>
            <a:r>
              <a:rPr lang="fr-FR" sz="2000" dirty="0"/>
              <a:t> </a:t>
            </a:r>
            <a:r>
              <a:rPr lang="fr-FR" sz="2000" dirty="0" err="1"/>
              <a:t>strategically</a:t>
            </a:r>
            <a:r>
              <a:rPr lang="fr-FR" sz="2000" dirty="0"/>
              <a:t> or not.</a:t>
            </a:r>
          </a:p>
          <a:p>
            <a:pPr algn="just"/>
            <a:endParaRPr lang="en-US" dirty="0"/>
          </a:p>
          <a:p>
            <a:pPr algn="just"/>
            <a:r>
              <a:rPr lang="fr-FR" dirty="0"/>
              <a:t>		</a:t>
            </a:r>
            <a:r>
              <a:rPr lang="fr-FR" sz="2000" dirty="0"/>
              <a:t>2- </a:t>
            </a:r>
            <a:r>
              <a:rPr lang="en-US" sz="2000" dirty="0"/>
              <a:t>A person who chooses to receive the benefits of a "public good" or a "positive externality" without contributing to paying the costs of producing those benefits.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		3- 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randomly</a:t>
            </a:r>
            <a:r>
              <a:rPr lang="fr-FR" sz="2000" dirty="0"/>
              <a:t> </a:t>
            </a:r>
            <a:r>
              <a:rPr lang="fr-FR" sz="2000" dirty="0" err="1"/>
              <a:t>reassigned</a:t>
            </a:r>
            <a:r>
              <a:rPr lang="fr-FR" sz="2000" dirty="0"/>
              <a:t> by the computer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repetition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		4- 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likes</a:t>
            </a:r>
            <a:r>
              <a:rPr lang="fr-FR" sz="2000" dirty="0"/>
              <a:t> off-piste </a:t>
            </a:r>
            <a:r>
              <a:rPr lang="fr-FR" sz="2000" dirty="0" err="1"/>
              <a:t>skiing</a:t>
            </a:r>
            <a:r>
              <a:rPr lang="fr-FR" sz="20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36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Agenda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2537" y="2831206"/>
            <a:ext cx="10204874" cy="402679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Introduction </a:t>
            </a:r>
          </a:p>
          <a:p>
            <a:r>
              <a:rPr lang="en-US" sz="2800" dirty="0"/>
              <a:t>Explaining who is free rider and examples </a:t>
            </a:r>
          </a:p>
          <a:p>
            <a:r>
              <a:rPr lang="en-US" sz="2800" dirty="0"/>
              <a:t>Video</a:t>
            </a:r>
          </a:p>
          <a:p>
            <a:r>
              <a:rPr lang="en-US" sz="2800" dirty="0"/>
              <a:t> Experience </a:t>
            </a:r>
          </a:p>
          <a:p>
            <a:pPr>
              <a:buFontTx/>
              <a:buChar char="-"/>
            </a:pPr>
            <a:r>
              <a:rPr lang="en-US" sz="2800" dirty="0"/>
              <a:t>Rules </a:t>
            </a:r>
          </a:p>
          <a:p>
            <a:pPr>
              <a:buFontTx/>
              <a:buChar char="-"/>
            </a:pPr>
            <a:r>
              <a:rPr lang="en-US" sz="2800" dirty="0"/>
              <a:t>Hypotheses</a:t>
            </a:r>
          </a:p>
          <a:p>
            <a:pPr>
              <a:buFontTx/>
              <a:buChar char="-"/>
            </a:pPr>
            <a:r>
              <a:rPr lang="en-US" sz="2800" dirty="0"/>
              <a:t>Results</a:t>
            </a:r>
          </a:p>
          <a:p>
            <a:pPr>
              <a:buFontTx/>
              <a:buChar char="-"/>
            </a:pPr>
            <a:r>
              <a:rPr lang="en-US" sz="2800" dirty="0"/>
              <a:t>Observation</a:t>
            </a:r>
          </a:p>
          <a:p>
            <a:r>
              <a:rPr lang="en-US" sz="2800" dirty="0"/>
              <a:t>Questions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9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/>
              <a:t>Question</a:t>
            </a:r>
            <a:r>
              <a:rPr lang="pl-PL" sz="5400" dirty="0"/>
              <a:t> 1</a:t>
            </a:r>
            <a:br>
              <a:rPr lang="pl-PL" dirty="0"/>
            </a:b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62939" y="2039815"/>
            <a:ext cx="11262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What is the definition of </a:t>
            </a:r>
            <a:r>
              <a:rPr lang="en-US" sz="2400" b="1" dirty="0">
                <a:solidFill>
                  <a:srgbClr val="00B050"/>
                </a:solidFill>
              </a:rPr>
              <a:t>free-rider</a:t>
            </a:r>
            <a:r>
              <a:rPr lang="en-US" sz="2400" dirty="0"/>
              <a:t> 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		</a:t>
            </a:r>
            <a:r>
              <a:rPr lang="en-US" sz="2000" dirty="0"/>
              <a:t>1- </a:t>
            </a:r>
            <a:r>
              <a:rPr lang="fr-FR" sz="2000" dirty="0"/>
              <a:t>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takes</a:t>
            </a:r>
            <a:r>
              <a:rPr lang="fr-FR" sz="2000" dirty="0"/>
              <a:t> place in the </a:t>
            </a:r>
            <a:r>
              <a:rPr lang="fr-FR" sz="2000" dirty="0" err="1"/>
              <a:t>game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changing</a:t>
            </a:r>
            <a:r>
              <a:rPr lang="fr-FR" sz="2000" dirty="0"/>
              <a:t> groups and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play</a:t>
            </a:r>
            <a:r>
              <a:rPr lang="fr-FR" sz="2000" dirty="0"/>
              <a:t> </a:t>
            </a:r>
            <a:r>
              <a:rPr lang="fr-FR" sz="2000" dirty="0" err="1"/>
              <a:t>strategically</a:t>
            </a:r>
            <a:r>
              <a:rPr lang="fr-FR" sz="2000" dirty="0"/>
              <a:t> or not. </a:t>
            </a:r>
            <a:r>
              <a:rPr lang="fr-FR" sz="2000" b="1" dirty="0">
                <a:solidFill>
                  <a:srgbClr val="00B0F0"/>
                </a:solidFill>
              </a:rPr>
              <a:t>Partner</a:t>
            </a:r>
          </a:p>
          <a:p>
            <a:pPr algn="just"/>
            <a:endParaRPr lang="en-US" dirty="0"/>
          </a:p>
          <a:p>
            <a:pPr algn="just"/>
            <a:r>
              <a:rPr lang="fr-FR" dirty="0"/>
              <a:t>		</a:t>
            </a:r>
            <a:r>
              <a:rPr lang="fr-FR" sz="2000" dirty="0"/>
              <a:t>2- </a:t>
            </a:r>
            <a:r>
              <a:rPr lang="en-US" sz="2000" dirty="0"/>
              <a:t>A person who chooses to receive the benefits of a "public good" or a "positive externality" without contributing to paying the costs of producing those benefits. </a:t>
            </a:r>
          </a:p>
          <a:p>
            <a:pPr algn="just"/>
            <a:r>
              <a:rPr lang="en-US" sz="2000" b="1" dirty="0">
                <a:solidFill>
                  <a:srgbClr val="00B050"/>
                </a:solidFill>
              </a:rPr>
              <a:t>Free-rider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		3- 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randomly</a:t>
            </a:r>
            <a:r>
              <a:rPr lang="fr-FR" sz="2000" dirty="0"/>
              <a:t> </a:t>
            </a:r>
            <a:r>
              <a:rPr lang="fr-FR" sz="2000" dirty="0" err="1"/>
              <a:t>reassigned</a:t>
            </a:r>
            <a:r>
              <a:rPr lang="fr-FR" sz="2000" dirty="0"/>
              <a:t> by the computer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repetition</a:t>
            </a:r>
            <a:r>
              <a:rPr lang="fr-FR" sz="2000" dirty="0"/>
              <a:t>. </a:t>
            </a:r>
            <a:r>
              <a:rPr lang="fr-FR" sz="2000" b="1" dirty="0" err="1">
                <a:solidFill>
                  <a:srgbClr val="00B0F0"/>
                </a:solidFill>
              </a:rPr>
              <a:t>Stranger</a:t>
            </a:r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		4- A </a:t>
            </a:r>
            <a:r>
              <a:rPr lang="fr-FR" sz="2000" dirty="0" err="1"/>
              <a:t>person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likes</a:t>
            </a:r>
            <a:r>
              <a:rPr lang="fr-FR" sz="2000" dirty="0"/>
              <a:t> off-piste </a:t>
            </a:r>
            <a:r>
              <a:rPr lang="fr-FR" sz="2000" dirty="0" err="1"/>
              <a:t>skiing</a:t>
            </a:r>
            <a:r>
              <a:rPr lang="fr-FR" sz="2000" dirty="0"/>
              <a:t>. </a:t>
            </a:r>
            <a:r>
              <a:rPr lang="fr-FR" sz="2000" b="1" dirty="0" err="1">
                <a:solidFill>
                  <a:srgbClr val="00B0F0"/>
                </a:solidFill>
              </a:rPr>
              <a:t>Also</a:t>
            </a:r>
            <a:r>
              <a:rPr lang="fr-FR" sz="2000" b="1" dirty="0">
                <a:solidFill>
                  <a:srgbClr val="00B0F0"/>
                </a:solidFill>
              </a:rPr>
              <a:t> </a:t>
            </a:r>
            <a:r>
              <a:rPr lang="fr-FR" sz="2000" b="1" dirty="0" err="1">
                <a:solidFill>
                  <a:srgbClr val="00B0F0"/>
                </a:solidFill>
              </a:rPr>
              <a:t>true</a:t>
            </a:r>
            <a:r>
              <a:rPr lang="fr-FR" sz="2000" b="1" dirty="0">
                <a:solidFill>
                  <a:srgbClr val="00B0F0"/>
                </a:solidFill>
              </a:rPr>
              <a:t> but </a:t>
            </a:r>
            <a:r>
              <a:rPr lang="fr-FR" sz="2000" b="1" dirty="0" err="1">
                <a:solidFill>
                  <a:srgbClr val="00B0F0"/>
                </a:solidFill>
              </a:rPr>
              <a:t>irrelevant</a:t>
            </a:r>
            <a:r>
              <a:rPr lang="fr-FR" sz="2000" b="1" dirty="0">
                <a:solidFill>
                  <a:srgbClr val="00B0F0"/>
                </a:solidFill>
              </a:rPr>
              <a:t> </a:t>
            </a:r>
            <a:r>
              <a:rPr lang="fr-FR" sz="2000" b="1" dirty="0" err="1">
                <a:solidFill>
                  <a:srgbClr val="00B0F0"/>
                </a:solidFill>
              </a:rPr>
              <a:t>here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6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/>
              <a:t>Question</a:t>
            </a:r>
            <a:r>
              <a:rPr lang="pl-PL" sz="5400" dirty="0"/>
              <a:t> 2</a:t>
            </a:r>
            <a:br>
              <a:rPr lang="pl-PL" dirty="0"/>
            </a:b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01393" y="2022230"/>
            <a:ext cx="113860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b="1" dirty="0">
                <a:solidFill>
                  <a:srgbClr val="00B050"/>
                </a:solidFill>
              </a:rPr>
              <a:t>Nash </a:t>
            </a:r>
            <a:r>
              <a:rPr lang="fr-FR" sz="2400" b="1" dirty="0" err="1">
                <a:solidFill>
                  <a:srgbClr val="00B050"/>
                </a:solidFill>
              </a:rPr>
              <a:t>Equilibrium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?</a:t>
            </a:r>
          </a:p>
          <a:p>
            <a:pPr algn="just"/>
            <a:endParaRPr lang="fr-FR" sz="2400" dirty="0"/>
          </a:p>
          <a:p>
            <a:pPr algn="just"/>
            <a:r>
              <a:rPr lang="fr-FR" sz="2000" dirty="0"/>
              <a:t>		</a:t>
            </a:r>
            <a:r>
              <a:rPr lang="fr-FR" dirty="0"/>
              <a:t>1- 	It </a:t>
            </a:r>
            <a:r>
              <a:rPr lang="en-US" dirty="0"/>
              <a:t>is an economic state where resources are allocated in the most efficient manner. Pareto efficiency is obtained when a distribution strategy exists where one party's situation cannot be improved without making another party's situation worse.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2- is a concept of game theory where the optimal outcome of a game is one where no player has an incentive to deviate from his or her chosen strategy after considering an opponent's choice.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3- is a situation in game theory in which one person’s gain is equivalent to another’s loss, so the net change in wealth or benefit is zero.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4- It is the fact when Nash is able to stand without falling.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45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/>
              <a:t>Question</a:t>
            </a:r>
            <a:r>
              <a:rPr lang="pl-PL" sz="5400" dirty="0"/>
              <a:t> 2</a:t>
            </a:r>
            <a:br>
              <a:rPr lang="pl-PL" dirty="0"/>
            </a:b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01393" y="1987061"/>
            <a:ext cx="113860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b="1" dirty="0">
                <a:solidFill>
                  <a:srgbClr val="00B050"/>
                </a:solidFill>
              </a:rPr>
              <a:t>Nash </a:t>
            </a:r>
            <a:r>
              <a:rPr lang="fr-FR" sz="2400" b="1" dirty="0" err="1">
                <a:solidFill>
                  <a:srgbClr val="00B050"/>
                </a:solidFill>
              </a:rPr>
              <a:t>Equilibrium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?</a:t>
            </a:r>
          </a:p>
          <a:p>
            <a:pPr algn="just"/>
            <a:endParaRPr lang="fr-FR" sz="2400" dirty="0"/>
          </a:p>
          <a:p>
            <a:pPr algn="just"/>
            <a:r>
              <a:rPr lang="fr-FR" sz="2000" dirty="0"/>
              <a:t>		</a:t>
            </a:r>
            <a:r>
              <a:rPr lang="fr-FR" dirty="0"/>
              <a:t>1- 	It </a:t>
            </a:r>
            <a:r>
              <a:rPr lang="en-US" dirty="0"/>
              <a:t>is an economic state where resources are allocated in the most efficient manner. Pareto efficiency is obtained when a distribution strategy exists where one party's situation cannot be improved without making another party's situation worse. </a:t>
            </a:r>
            <a:r>
              <a:rPr lang="en-US" b="1" dirty="0">
                <a:solidFill>
                  <a:srgbClr val="00B0F0"/>
                </a:solidFill>
              </a:rPr>
              <a:t>Pareto efficiency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2- It is a concept of game theory where the optimal outcome of a game is one where no player has an incentive to deviate from his or her chosen strategy after considering an opponent's choice. </a:t>
            </a:r>
            <a:r>
              <a:rPr lang="en-US" b="1" dirty="0">
                <a:solidFill>
                  <a:srgbClr val="00B050"/>
                </a:solidFill>
              </a:rPr>
              <a:t>Nash Equilibrium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3- It is a situation in game theory in which one person’s gain is equivalent to another’s loss, so the net change in wealth or benefit is zero. </a:t>
            </a:r>
            <a:r>
              <a:rPr lang="en-US" b="1" dirty="0">
                <a:solidFill>
                  <a:srgbClr val="00B0F0"/>
                </a:solidFill>
              </a:rPr>
              <a:t>Zero-Sum Game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	4- It is the fact when Nash is able to stand without falling. </a:t>
            </a:r>
            <a:r>
              <a:rPr lang="en-US" b="1" dirty="0">
                <a:solidFill>
                  <a:srgbClr val="00B0F0"/>
                </a:solidFill>
              </a:rPr>
              <a:t>Nothing worth to mention it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09329" y="224589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/>
              <a:t>Thanks</a:t>
            </a:r>
            <a:r>
              <a:rPr lang="fr-FR" sz="4400" dirty="0"/>
              <a:t> for </a:t>
            </a:r>
            <a:r>
              <a:rPr lang="fr-FR" sz="4400" dirty="0" err="1"/>
              <a:t>your</a:t>
            </a:r>
            <a:r>
              <a:rPr lang="fr-FR" sz="4400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5390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cap="none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</a:t>
            </a:r>
            <a:r>
              <a:rPr lang="pl-PL" sz="6000" cap="none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6000" cap="none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rider</a:t>
            </a:r>
            <a:endParaRPr lang="en-US" sz="6000" cap="none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>
                <a:effectLst/>
              </a:rPr>
              <a:t>A person who chooses to receive the benefits of a "public good" or a "positive externality" without contributing to paying the costs of producing those benefits.</a:t>
            </a:r>
            <a:endParaRPr lang="pl-PL" sz="3600" dirty="0">
              <a:effectLst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http://www.capitalideasonline.com/images/free%20riders-17.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79" y="390524"/>
            <a:ext cx="2667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0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kIE3iUnXffg/UAjrZVKW1zI/AAAAAAAAAGY/-sgKPDbkwtM/s1600/public+goo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44" y="829573"/>
            <a:ext cx="5057104" cy="50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4095" y="991673"/>
            <a:ext cx="10676587" cy="4340180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effectLst/>
              </a:rPr>
              <a:t>The term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rider </a:t>
            </a:r>
            <a:r>
              <a:rPr lang="en-US" sz="2800" dirty="0">
                <a:effectLst/>
              </a:rPr>
              <a:t>was first used in economic theory of public goods, but similar concepts have been applied in to other contexts, including collective  bargaining, antitrust law, psychology, and political science</a:t>
            </a:r>
            <a:endParaRPr lang="pl-PL" sz="2800" dirty="0">
              <a:effectLst/>
            </a:endParaRPr>
          </a:p>
          <a:p>
            <a:pPr algn="just"/>
            <a:r>
              <a:rPr lang="pl-PL" sz="2800" dirty="0"/>
              <a:t>T</a:t>
            </a:r>
            <a:r>
              <a:rPr lang="en-US" sz="2800" dirty="0"/>
              <a:t>he concepts that individuals could receive the benefits from group activity without bearing their proportional share of the costs was a central theme and is commonly referred as </a:t>
            </a:r>
            <a:r>
              <a:rPr lang="en-US" sz="2800" b="1" u="sng" dirty="0"/>
              <a:t>free riding</a:t>
            </a:r>
            <a:r>
              <a:rPr lang="en-US" sz="2800" dirty="0"/>
              <a:t> or </a:t>
            </a:r>
            <a:r>
              <a:rPr lang="en-US" sz="2800" b="1" u="sng" dirty="0"/>
              <a:t>the free rider problem</a:t>
            </a:r>
          </a:p>
        </p:txBody>
      </p:sp>
    </p:spTree>
    <p:extLst>
      <p:ext uri="{BB962C8B-B14F-4D97-AF65-F5344CB8AC3E}">
        <p14:creationId xmlns:p14="http://schemas.microsoft.com/office/powerpoint/2010/main" val="13136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748" y="14086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/>
              <a:t>What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the Problem???</a:t>
            </a:r>
            <a:endParaRPr lang="en-US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141" y="1503475"/>
            <a:ext cx="10197405" cy="3102198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In economics, the free rider problem occurs when those who benefit from resources, goods, or services do not pay for them, which results in an under-provision of those goods or services. </a:t>
            </a:r>
            <a:endParaRPr lang="pl-PL" sz="2400" dirty="0">
              <a:effectLst/>
            </a:endParaRPr>
          </a:p>
          <a:p>
            <a:pPr algn="ctr"/>
            <a:r>
              <a:rPr lang="pl-PL" sz="2800" dirty="0">
                <a:effectLst/>
              </a:rPr>
              <a:t>QUESTION ???</a:t>
            </a:r>
          </a:p>
          <a:p>
            <a:pPr marL="0" indent="0">
              <a:buNone/>
            </a:pPr>
            <a:endParaRPr lang="pl-PL" dirty="0">
              <a:effectLst/>
            </a:endParaRPr>
          </a:p>
        </p:txBody>
      </p:sp>
      <p:sp>
        <p:nvSpPr>
          <p:cNvPr id="4" name="Prążkowana strzałka w prawo 3"/>
          <p:cNvSpPr/>
          <p:nvPr/>
        </p:nvSpPr>
        <p:spPr>
          <a:xfrm rot="5400000">
            <a:off x="4994727" y="3990176"/>
            <a:ext cx="1120459" cy="97046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76141" y="4063284"/>
            <a:ext cx="10258022" cy="279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effectLst/>
            </a:endParaRPr>
          </a:p>
          <a:p>
            <a:pPr algn="ctr"/>
            <a:r>
              <a:rPr lang="en-US" sz="2400" dirty="0">
                <a:effectLst/>
              </a:rPr>
              <a:t>how to limit free riding and its negative effects in these situations</a:t>
            </a:r>
            <a:r>
              <a:rPr lang="pl-PL" sz="2400" dirty="0">
                <a:effectLst/>
              </a:rPr>
              <a:t>???</a:t>
            </a:r>
          </a:p>
          <a:p>
            <a:pPr marL="0" indent="0">
              <a:buNone/>
            </a:pP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42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155" y="541984"/>
            <a:ext cx="10493620" cy="5330782"/>
          </a:xfrm>
        </p:spPr>
        <p:txBody>
          <a:bodyPr/>
          <a:lstStyle/>
          <a:p>
            <a:pPr algn="ctr"/>
            <a:r>
              <a:rPr lang="en-US" sz="2800" dirty="0">
                <a:effectLst/>
              </a:rPr>
              <a:t>The free rider problem may occur when property rights are not clearly defined and imposed. </a:t>
            </a:r>
            <a:endParaRPr lang="pl-PL" sz="2800" dirty="0">
              <a:effectLst/>
            </a:endParaRPr>
          </a:p>
          <a:p>
            <a:pPr algn="ctr"/>
            <a:r>
              <a:rPr lang="en-US" sz="2800" dirty="0">
                <a:effectLst/>
              </a:rPr>
              <a:t>Public goods are characterized by the inability to exclude nonpayers.</a:t>
            </a:r>
            <a:endParaRPr lang="pl-PL" sz="2800" dirty="0">
              <a:effectLst/>
            </a:endParaRP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algn="ctr"/>
            <a:r>
              <a:rPr lang="en-US" sz="2800" dirty="0">
                <a:effectLst/>
              </a:rPr>
              <a:t>The free rider problem is common among public goods. </a:t>
            </a:r>
            <a:endParaRPr lang="pl-PL" sz="2800" dirty="0">
              <a:effectLst/>
            </a:endParaRPr>
          </a:p>
        </p:txBody>
      </p:sp>
      <p:sp>
        <p:nvSpPr>
          <p:cNvPr id="4" name="Prążkowana strzałka w prawo 3"/>
          <p:cNvSpPr/>
          <p:nvPr/>
        </p:nvSpPr>
        <p:spPr>
          <a:xfrm rot="5400000">
            <a:off x="5048518" y="3400560"/>
            <a:ext cx="1159098" cy="1068947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35643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These are goods that have two characteristics</a:t>
            </a:r>
            <a:r>
              <a:rPr lang="pl-PL" sz="36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15739"/>
              </p:ext>
            </p:extLst>
          </p:nvPr>
        </p:nvGraphicFramePr>
        <p:xfrm>
          <a:off x="1481371" y="2024129"/>
          <a:ext cx="8654301" cy="151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1481370" y="2999463"/>
            <a:ext cx="4613041" cy="2909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ffectLst/>
              </a:rPr>
              <a:t>consumers cannot be prevented from using it</a:t>
            </a:r>
            <a:endParaRPr lang="pl-PL" dirty="0">
              <a:effectLst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6266944" y="2898820"/>
            <a:ext cx="3868728" cy="2909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dirty="0">
              <a:effectLst/>
            </a:endParaRPr>
          </a:p>
          <a:p>
            <a:pPr algn="just"/>
            <a:r>
              <a:rPr lang="en-US" dirty="0">
                <a:effectLst/>
              </a:rPr>
              <a:t>when you consume the good, it does not reduce the amount available to others.</a:t>
            </a:r>
            <a:endParaRPr lang="pl-PL" dirty="0"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30360" y="5454430"/>
            <a:ext cx="10728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POTENTIAL FOR FREE RIDING EXISTS WHEN PEOPLE ARE ASKED TO VOLUNTARILY PAY FOR A PUBLIC GOOD</a:t>
            </a:r>
          </a:p>
        </p:txBody>
      </p:sp>
    </p:spTree>
    <p:extLst>
      <p:ext uri="{BB962C8B-B14F-4D97-AF65-F5344CB8AC3E}">
        <p14:creationId xmlns:p14="http://schemas.microsoft.com/office/powerpoint/2010/main" val="98849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Common</a:t>
            </a:r>
            <a:r>
              <a:rPr lang="pl-PL" sz="4400" dirty="0"/>
              <a:t> </a:t>
            </a:r>
            <a:r>
              <a:rPr lang="en-US" sz="4400" dirty="0"/>
              <a:t>example</a:t>
            </a:r>
            <a:r>
              <a:rPr lang="pl-PL" sz="4400" dirty="0"/>
              <a:t> </a:t>
            </a:r>
            <a:endParaRPr lang="en-US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1566" y="2370785"/>
            <a:ext cx="9905998" cy="3124201"/>
          </a:xfrm>
        </p:spPr>
        <p:txBody>
          <a:bodyPr/>
          <a:lstStyle/>
          <a:p>
            <a:pPr algn="just"/>
            <a:r>
              <a:rPr lang="en-US" sz="2800" dirty="0">
                <a:effectLst/>
              </a:rPr>
              <a:t>a free rider problem is defense spending. No one person can be excluded from being defended by a state's military forces, and thus free riders may refuse or avoid paying for being defended, even though they are still as well guarded as those who contribute to the state's efforts.</a:t>
            </a:r>
            <a:endParaRPr lang="pl-PL" sz="2800" dirty="0">
              <a:effectLst/>
            </a:endParaRPr>
          </a:p>
          <a:p>
            <a:pPr marL="0" indent="0" algn="just">
              <a:buNone/>
            </a:pP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1030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362</TotalTime>
  <Words>708</Words>
  <Application>Microsoft Office PowerPoint</Application>
  <PresentationFormat>Grand écran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Siatka</vt:lpstr>
      <vt:lpstr>Free Ride </vt:lpstr>
      <vt:lpstr>Agenda</vt:lpstr>
      <vt:lpstr>Free rider</vt:lpstr>
      <vt:lpstr>Présentation PowerPoint</vt:lpstr>
      <vt:lpstr>Présentation PowerPoint</vt:lpstr>
      <vt:lpstr>What is the Problem???</vt:lpstr>
      <vt:lpstr>Présentation PowerPoint</vt:lpstr>
      <vt:lpstr>These are goods that have two characteristics: </vt:lpstr>
      <vt:lpstr>Common example </vt:lpstr>
      <vt:lpstr>Other example </vt:lpstr>
      <vt:lpstr>Video </vt:lpstr>
      <vt:lpstr>Let’s play a game… Rules </vt:lpstr>
      <vt:lpstr>Let’s play a game…  HypothesEs</vt:lpstr>
      <vt:lpstr>Let’s play a game…  HypothesEs</vt:lpstr>
      <vt:lpstr>Let’s play a game…  Results</vt:lpstr>
      <vt:lpstr>Let’s play a game…  Observations</vt:lpstr>
      <vt:lpstr>Let’s play a game…  Observations</vt:lpstr>
      <vt:lpstr>Let’s play a game…   interpretation /explanation</vt:lpstr>
      <vt:lpstr>Question 1 </vt:lpstr>
      <vt:lpstr>Question 1 </vt:lpstr>
      <vt:lpstr>Question 2 </vt:lpstr>
      <vt:lpstr>Question 2 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Ride</dc:title>
  <dc:creator>Ewelina Rzeszutko</dc:creator>
  <cp:lastModifiedBy>Amaury Courlet</cp:lastModifiedBy>
  <cp:revision>23</cp:revision>
  <dcterms:created xsi:type="dcterms:W3CDTF">2016-04-12T09:32:16Z</dcterms:created>
  <dcterms:modified xsi:type="dcterms:W3CDTF">2016-04-17T15:37:40Z</dcterms:modified>
</cp:coreProperties>
</file>