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39" r:id="rId1"/>
    <p:sldMasterId id="2147483751" r:id="rId2"/>
    <p:sldMasterId id="2147483775" r:id="rId3"/>
  </p:sldMasterIdLst>
  <p:notesMasterIdLst>
    <p:notesMasterId r:id="rId25"/>
  </p:notesMasterIdLst>
  <p:handoutMasterIdLst>
    <p:handoutMasterId r:id="rId26"/>
  </p:handoutMasterIdLst>
  <p:sldIdLst>
    <p:sldId id="319" r:id="rId4"/>
    <p:sldId id="318" r:id="rId5"/>
    <p:sldId id="308" r:id="rId6"/>
    <p:sldId id="309" r:id="rId7"/>
    <p:sldId id="310" r:id="rId8"/>
    <p:sldId id="311" r:id="rId9"/>
    <p:sldId id="321" r:id="rId10"/>
    <p:sldId id="320" r:id="rId11"/>
    <p:sldId id="312" r:id="rId12"/>
    <p:sldId id="322" r:id="rId13"/>
    <p:sldId id="323" r:id="rId14"/>
    <p:sldId id="329" r:id="rId15"/>
    <p:sldId id="330" r:id="rId16"/>
    <p:sldId id="331" r:id="rId17"/>
    <p:sldId id="335" r:id="rId18"/>
    <p:sldId id="332" r:id="rId19"/>
    <p:sldId id="333" r:id="rId20"/>
    <p:sldId id="336" r:id="rId21"/>
    <p:sldId id="337" r:id="rId22"/>
    <p:sldId id="338" r:id="rId23"/>
    <p:sldId id="339" r:id="rId24"/>
  </p:sldIdLst>
  <p:sldSz cx="9144000" cy="6858000" type="screen4x3"/>
  <p:notesSz cx="6808788" cy="99425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99" autoAdjust="0"/>
    <p:restoredTop sz="96341" autoAdjust="0"/>
  </p:normalViewPr>
  <p:slideViewPr>
    <p:cSldViewPr>
      <p:cViewPr varScale="1">
        <p:scale>
          <a:sx n="109" d="100"/>
          <a:sy n="109" d="100"/>
        </p:scale>
        <p:origin x="-9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737" y="0"/>
            <a:ext cx="2950475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662"/>
            <a:ext cx="2950475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737" y="9443662"/>
            <a:ext cx="2950475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554F4DB-E003-4CE8-ADFA-937313D1EB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126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2C0CA63-C2DC-4CC2-AB4E-A22BEE211F50}" type="datetimeFigureOut">
              <a:rPr lang="cs-CZ"/>
              <a:pPr>
                <a:defRPr/>
              </a:pPr>
              <a:t>18.4.2016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879" y="4722694"/>
            <a:ext cx="54470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6737" y="9443662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0BA0648-7598-4550-A13E-8D7A5FA558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135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BA0648-7598-4550-A13E-8D7A5FA5585C}" type="slidenum">
              <a:rPr lang="cs-CZ" smtClean="0"/>
              <a:pPr>
                <a:defRPr/>
              </a:pPr>
              <a:t>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196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pPr lvl="0"/>
            <a:r>
              <a:rPr lang="cs-CZ" altLang="en-US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cs-CZ" altLang="en-US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9348E-0391-4832-B8F7-0D97E9D223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1925" name="Picture 21" descr="text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6" name="Picture 22" descr="pruh_TIT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7" name="Picture 23" descr="N:\work\projekty\šablony\sablony\logoC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9E4B2-90E8-455A-A935-5D98CCD1FAC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36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D5239-D1BB-4EB3-9D72-3B96766B120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324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BPV_SIPS Selected Issues of the Public Sector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3991EA-BB32-40AC-991E-346958A3D24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2536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BPV_SIPS Selected Issues of the Public Sector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204186-EDC9-40B4-A099-7A3299E01ED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65877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BPV_SIPS Selected Issues of the Public Sector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EDBEBB-433A-4424-88C6-9A27143FA52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02042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BPV_SIPS Selected Issues of the Public Sector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2CAECF-4113-4BD3-AD6F-0D0C423BE0A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81760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BPV_SIPS Selected Issues of the Public Sector</a:t>
            </a:r>
            <a:endParaRPr lang="cs-CZ" alt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8E1B49-01A1-47C8-A1CA-16AE4EAECFB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6995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BPV_SIPS Selected Issues of the Public Sector</a:t>
            </a:r>
            <a:endParaRPr lang="cs-CZ" alt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D3A0B2-ADD2-4DAE-B940-E4A4B569F50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67731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BPV_SIPS Selected Issues of the Public Sector</a:t>
            </a:r>
            <a:endParaRPr lang="cs-CZ" alt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B0B90F-7C49-4C1F-AFB8-D10CA135402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71429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BPV_SIPS Selected Issues of the Public Sector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E56C76-8F00-4597-B38E-D1C95BFF6FA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911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8073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BPV_SIPS Selected Issues of the Public Sector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D53684-B2AC-42AD-BB4A-F08C517E034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40258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BPV_SIPS Selected Issues of the Public Sector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0AD6A1-10E6-4022-91D0-697353309D9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12613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BPV_SIPS Selected Issues of the Public Sector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2D756E-B8BD-4F40-96A9-650BF68B6BD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743096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57300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5715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17303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3024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4657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253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61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2057E-18C1-4B04-B6CB-EE6BF80B91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8751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627337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8344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327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6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51290-6747-4E75-A711-4D0C09CB4F7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5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0C1B2-0A3C-44D4-83E5-6DCBD9D7F87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65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0FAAF-D1C3-4D05-BF62-EDF81E15367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77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4D6E7-5515-4C02-9EB7-22705C8310A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78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7EA25-F394-4E58-B640-1C5C639BC4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85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CFAEC-73D9-4FBE-8B9E-AAA807770C4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69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7164288" y="463551"/>
            <a:ext cx="1544737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100" b="1" dirty="0">
                <a:solidFill>
                  <a:srgbClr val="FFFFFF"/>
                </a:solidFill>
                <a:latin typeface="Verdana" pitchFamily="34" charset="0"/>
              </a:rPr>
              <a:t>www.econ.muni.cz</a:t>
            </a:r>
          </a:p>
        </p:txBody>
      </p:sp>
      <p:pic>
        <p:nvPicPr>
          <p:cNvPr id="226317" name="Picture 13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14" b="60695"/>
          <a:stretch>
            <a:fillRect/>
          </a:stretch>
        </p:blipFill>
        <p:spPr bwMode="auto">
          <a:xfrm>
            <a:off x="417513" y="25400"/>
            <a:ext cx="2339975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9" name="Picture 15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34" b="33293"/>
          <a:stretch>
            <a:fillRect/>
          </a:stretch>
        </p:blipFill>
        <p:spPr bwMode="auto">
          <a:xfrm>
            <a:off x="417513" y="6410325"/>
            <a:ext cx="2339975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0" name="Picture 16" descr="text_zahlavi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4322763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j-lt"/>
              </a:defRPr>
            </a:lvl1pPr>
          </a:lstStyle>
          <a:p>
            <a:r>
              <a:rPr lang="en-US" altLang="en-US" smtClean="0"/>
              <a:t>BPV_SIPS Selected Issues of the Public Sector</a:t>
            </a:r>
            <a:endParaRPr lang="cs-CZ" altLang="en-US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j-lt"/>
              </a:defRPr>
            </a:lvl1pPr>
          </a:lstStyle>
          <a:p>
            <a:fld id="{0594FAD7-FF7C-4C2C-AA3D-AA47D5DD3747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pic>
        <p:nvPicPr>
          <p:cNvPr id="227344" name="Picture 16" descr="text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45" name="Picture 17" descr="pruh_TIT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46" name="Picture 18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24321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8000" dirty="0"/>
              <a:t>Experimental Economics </a:t>
            </a:r>
            <a:r>
              <a:rPr lang="cs-CZ" sz="8000" dirty="0" smtClean="0"/>
              <a:t/>
            </a:r>
            <a:br>
              <a:rPr lang="cs-CZ" sz="8000" dirty="0" smtClean="0"/>
            </a:br>
            <a:r>
              <a:rPr lang="en-US" sz="4400" dirty="0" smtClean="0"/>
              <a:t>and </a:t>
            </a:r>
            <a:r>
              <a:rPr lang="cs-CZ" sz="8000" dirty="0" smtClean="0"/>
              <a:t/>
            </a:r>
            <a:br>
              <a:rPr lang="cs-CZ" sz="8000" dirty="0" smtClean="0"/>
            </a:br>
            <a:r>
              <a:rPr lang="en-US" sz="8000" dirty="0" smtClean="0"/>
              <a:t>Public Policy</a:t>
            </a:r>
            <a:endParaRPr lang="cs-CZ" sz="80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1300" dirty="0" smtClean="0"/>
              <a:t>BPV_</a:t>
            </a:r>
            <a:r>
              <a:rPr lang="cs-CZ" sz="1300" dirty="0" smtClean="0"/>
              <a:t>SIPS</a:t>
            </a:r>
            <a:r>
              <a:rPr lang="en-US" sz="1300" dirty="0"/>
              <a:t> Selected Issues of the Public Sector</a:t>
            </a:r>
            <a:endParaRPr lang="en-US" sz="1600" dirty="0" smtClean="0"/>
          </a:p>
          <a:p>
            <a:r>
              <a:rPr lang="en-US" sz="1600" cap="none" dirty="0" smtClean="0"/>
              <a:t>Miloš Fišar</a:t>
            </a:r>
            <a:endParaRPr lang="en-US" sz="1600" cap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/>
              <a:t>External and internal</a:t>
            </a:r>
            <a:br>
              <a:rPr lang="en-US" sz="4600" dirty="0" smtClean="0"/>
            </a:br>
            <a:r>
              <a:rPr lang="en-US" sz="4600" dirty="0" smtClean="0"/>
              <a:t>validity</a:t>
            </a:r>
            <a:endParaRPr lang="en-US" sz="4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= robustness and replicability</a:t>
            </a:r>
          </a:p>
          <a:p>
            <a:endParaRPr lang="en-US" dirty="0" smtClean="0"/>
          </a:p>
          <a:p>
            <a:r>
              <a:rPr lang="en-US" dirty="0" smtClean="0"/>
              <a:t>External = application of the results on the everyday situations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051720" y="5085184"/>
            <a:ext cx="4608512" cy="93610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Impact" charset="0"/>
                <a:cs typeface="Impact" charset="0"/>
              </a:rPr>
              <a:t>TRADE-OFF </a:t>
            </a:r>
            <a:endParaRPr lang="en-US" sz="3200" spc="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Impact" charset="0"/>
              <a:cs typeface="Impact" charset="0"/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4067944" y="4005064"/>
            <a:ext cx="648072" cy="1008112"/>
          </a:xfrm>
          <a:prstGeom prst="downArrow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validity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External validity is not necessary for every experiment (</a:t>
            </a:r>
            <a:r>
              <a:rPr lang="en-US" i="1" dirty="0" err="1" smtClean="0"/>
              <a:t>Plott</a:t>
            </a:r>
            <a:r>
              <a:rPr lang="en-US" dirty="0" smtClean="0"/>
              <a:t>)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Not even natural science experiments aim to explain the real world.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Model declined in the lab may be valid in the real environment.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Success in the lab is on the other hand essential</a:t>
            </a:r>
            <a:r>
              <a:rPr lang="en-US" dirty="0"/>
              <a:t>, but not satisfactory condition for </a:t>
            </a:r>
            <a:r>
              <a:rPr lang="en-US" dirty="0" smtClean="0"/>
              <a:t>generalization.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Examples</a:t>
            </a:r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4800" dirty="0" smtClean="0"/>
              <a:t>of economic experiments</a:t>
            </a:r>
            <a:endParaRPr lang="en-US" sz="4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Ultimatum/Dictator 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Public goods game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20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/>
              <a:t>Ultimatum bargaining</a:t>
            </a:r>
            <a:br>
              <a:rPr lang="en-US" sz="4600" dirty="0" smtClean="0"/>
            </a:br>
            <a:r>
              <a:rPr lang="en-US" sz="4600" dirty="0" smtClean="0"/>
              <a:t>game</a:t>
            </a:r>
            <a:endParaRPr lang="en-US" sz="4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1400" dirty="0" smtClean="0"/>
              <a:t>Original: </a:t>
            </a:r>
            <a:r>
              <a:rPr lang="en-US" sz="1400" dirty="0" err="1" smtClean="0"/>
              <a:t>Güth</a:t>
            </a:r>
            <a:r>
              <a:rPr lang="en-US" sz="1400" dirty="0" smtClean="0"/>
              <a:t>, Werner, Rolf </a:t>
            </a:r>
            <a:r>
              <a:rPr lang="en-US" sz="1400" dirty="0" err="1" smtClean="0"/>
              <a:t>Schmittberger</a:t>
            </a:r>
            <a:r>
              <a:rPr lang="en-US" sz="1400" dirty="0" smtClean="0"/>
              <a:t>, and Bernd </a:t>
            </a:r>
            <a:r>
              <a:rPr lang="en-US" sz="1400" dirty="0" err="1" smtClean="0"/>
              <a:t>Schwarze</a:t>
            </a:r>
            <a:r>
              <a:rPr lang="en-US" sz="1400" dirty="0" smtClean="0"/>
              <a:t>. "An experimental analysis of ultimatum bargaining." Journal of economic behavior &amp; organization 3.4 (1982): 367-388.</a:t>
            </a:r>
          </a:p>
          <a:p>
            <a:pPr>
              <a:spcBef>
                <a:spcPts val="1800"/>
              </a:spcBef>
            </a:pPr>
            <a:r>
              <a:rPr lang="en-US" sz="1400" dirty="0" smtClean="0"/>
              <a:t>Two players (proposer and responder) bargain over a division of a given sum of money.</a:t>
            </a:r>
          </a:p>
          <a:p>
            <a:pPr marL="800100" lvl="1" indent="-342900">
              <a:spcBef>
                <a:spcPts val="1800"/>
              </a:spcBef>
              <a:buFont typeface="+mj-lt"/>
              <a:buAutoNum type="arabicPeriod"/>
            </a:pPr>
            <a:r>
              <a:rPr lang="en-US" sz="1400" b="1" dirty="0" smtClean="0"/>
              <a:t>proposer</a:t>
            </a:r>
            <a:r>
              <a:rPr lang="en-US" sz="1400" dirty="0" smtClean="0"/>
              <a:t>: </a:t>
            </a:r>
            <a:r>
              <a:rPr lang="en-US" sz="1400" u="sng" dirty="0" smtClean="0"/>
              <a:t>makes an offer </a:t>
            </a:r>
            <a:r>
              <a:rPr lang="en-US" sz="1400" dirty="0" smtClean="0"/>
              <a:t>how to split the sum</a:t>
            </a:r>
          </a:p>
          <a:p>
            <a:pPr marL="800100" lvl="1" indent="-342900">
              <a:spcBef>
                <a:spcPts val="1800"/>
              </a:spcBef>
              <a:buFont typeface="+mj-lt"/>
              <a:buAutoNum type="arabicPeriod"/>
            </a:pPr>
            <a:r>
              <a:rPr lang="en-US" sz="1400" b="1" dirty="0" smtClean="0"/>
              <a:t>responder</a:t>
            </a:r>
            <a:r>
              <a:rPr lang="cs-CZ" sz="1400" b="1" dirty="0" smtClean="0"/>
              <a:t>: </a:t>
            </a:r>
            <a:r>
              <a:rPr lang="en-US" sz="1400" u="sng" dirty="0" smtClean="0"/>
              <a:t>accepts</a:t>
            </a:r>
            <a:r>
              <a:rPr lang="en-US" sz="1400" dirty="0" smtClean="0"/>
              <a:t> or </a:t>
            </a:r>
            <a:r>
              <a:rPr lang="en-US" sz="1400" u="sng" dirty="0" smtClean="0"/>
              <a:t>rejects</a:t>
            </a:r>
          </a:p>
          <a:p>
            <a:pPr lvl="2">
              <a:spcBef>
                <a:spcPts val="1800"/>
              </a:spcBef>
            </a:pPr>
            <a:r>
              <a:rPr lang="en-US" sz="1200" dirty="0" smtClean="0"/>
              <a:t>if </a:t>
            </a:r>
            <a:r>
              <a:rPr lang="en-US" sz="1200" u="sng" dirty="0" smtClean="0"/>
              <a:t>accepted</a:t>
            </a:r>
            <a:r>
              <a:rPr lang="en-US" sz="1200" dirty="0" smtClean="0"/>
              <a:t> they split the money</a:t>
            </a:r>
          </a:p>
          <a:p>
            <a:pPr lvl="2">
              <a:spcBef>
                <a:spcPts val="1800"/>
              </a:spcBef>
            </a:pPr>
            <a:r>
              <a:rPr lang="en-US" sz="1200" dirty="0" smtClean="0"/>
              <a:t>if </a:t>
            </a:r>
            <a:r>
              <a:rPr lang="en-US" sz="1200" u="sng" dirty="0" smtClean="0"/>
              <a:t>rejected</a:t>
            </a:r>
            <a:r>
              <a:rPr lang="en-US" sz="1200" dirty="0" smtClean="0"/>
              <a:t> neither gets anything</a:t>
            </a:r>
            <a:endParaRPr lang="en-US" sz="1200" dirty="0"/>
          </a:p>
          <a:p>
            <a:pPr>
              <a:spcBef>
                <a:spcPts val="1800"/>
              </a:spcBef>
            </a:pPr>
            <a:r>
              <a:rPr lang="en-US" sz="1400" dirty="0"/>
              <a:t>unique subgame perfect </a:t>
            </a:r>
            <a:r>
              <a:rPr lang="en-US" sz="1400" dirty="0" smtClean="0"/>
              <a:t>equilibrium the </a:t>
            </a:r>
            <a:r>
              <a:rPr lang="en-US" sz="1400" dirty="0"/>
              <a:t>proposer suggests the responder the smallest amount possible and the responder accepts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8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/>
              <a:t>Dictator bargaining</a:t>
            </a:r>
            <a:br>
              <a:rPr lang="en-US" sz="4600" dirty="0" smtClean="0"/>
            </a:br>
            <a:r>
              <a:rPr lang="en-US" sz="4600" dirty="0" smtClean="0"/>
              <a:t>game</a:t>
            </a:r>
            <a:endParaRPr lang="en-US" sz="4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1400" dirty="0" smtClean="0"/>
              <a:t>Original: </a:t>
            </a:r>
            <a:r>
              <a:rPr lang="en-US" sz="1400" dirty="0" err="1"/>
              <a:t>Kahneman</a:t>
            </a:r>
            <a:r>
              <a:rPr lang="en-US" sz="1400" dirty="0"/>
              <a:t>, Daniel, Jack L. </a:t>
            </a:r>
            <a:r>
              <a:rPr lang="en-US" sz="1400" dirty="0" err="1"/>
              <a:t>Knetsch</a:t>
            </a:r>
            <a:r>
              <a:rPr lang="en-US" sz="1400" dirty="0"/>
              <a:t>, and Richard H. </a:t>
            </a:r>
            <a:r>
              <a:rPr lang="en-US" sz="1400" dirty="0" err="1"/>
              <a:t>Thaler</a:t>
            </a:r>
            <a:r>
              <a:rPr lang="en-US" sz="1400" dirty="0"/>
              <a:t>. "Fairness and the assumptions of economics." </a:t>
            </a:r>
            <a:r>
              <a:rPr lang="en-US" sz="1400" i="1" dirty="0"/>
              <a:t>Journal of business</a:t>
            </a:r>
            <a:r>
              <a:rPr lang="en-US" sz="1400" dirty="0"/>
              <a:t> (1986): S285-S300</a:t>
            </a:r>
            <a:r>
              <a:rPr lang="en-US" sz="1400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US" sz="1400" dirty="0" smtClean="0"/>
              <a:t>Two players (dictator and recipient) bargain over a division of a given sum of money.</a:t>
            </a:r>
          </a:p>
          <a:p>
            <a:pPr marL="800100" lvl="1" indent="-342900">
              <a:spcBef>
                <a:spcPts val="1800"/>
              </a:spcBef>
              <a:buFont typeface="+mj-lt"/>
              <a:buAutoNum type="arabicPeriod"/>
            </a:pPr>
            <a:r>
              <a:rPr lang="en-US" sz="1400" b="1" dirty="0" smtClean="0"/>
              <a:t>dictator</a:t>
            </a:r>
            <a:r>
              <a:rPr lang="en-US" sz="1400" dirty="0" smtClean="0"/>
              <a:t>:  </a:t>
            </a:r>
            <a:r>
              <a:rPr lang="en-US" sz="1400" u="sng" dirty="0" smtClean="0"/>
              <a:t>splits</a:t>
            </a:r>
            <a:r>
              <a:rPr lang="en-US" sz="1400" dirty="0" smtClean="0"/>
              <a:t> the sum</a:t>
            </a:r>
          </a:p>
          <a:p>
            <a:pPr marL="800100" lvl="1" indent="-342900">
              <a:spcBef>
                <a:spcPts val="1800"/>
              </a:spcBef>
              <a:buFont typeface="+mj-lt"/>
              <a:buAutoNum type="arabicPeriod"/>
            </a:pPr>
            <a:r>
              <a:rPr lang="en-US" sz="1400" b="1" dirty="0" smtClean="0"/>
              <a:t>recipient</a:t>
            </a:r>
            <a:r>
              <a:rPr lang="cs-CZ" sz="1400" b="1" dirty="0" smtClean="0"/>
              <a:t>:</a:t>
            </a:r>
            <a:r>
              <a:rPr lang="en-US" sz="1400" b="1" dirty="0" smtClean="0"/>
              <a:t> </a:t>
            </a:r>
            <a:r>
              <a:rPr lang="cs-CZ" sz="1400" b="1" dirty="0" smtClean="0"/>
              <a:t> </a:t>
            </a:r>
            <a:r>
              <a:rPr lang="en-US" sz="1400" u="sng" dirty="0" smtClean="0"/>
              <a:t>is informed</a:t>
            </a:r>
            <a:r>
              <a:rPr lang="en-US" sz="1400" dirty="0" smtClean="0"/>
              <a:t> of endowment left by the dictator</a:t>
            </a:r>
          </a:p>
          <a:p>
            <a:pPr marL="800100" lvl="1" indent="-342900">
              <a:spcBef>
                <a:spcPts val="1800"/>
              </a:spcBef>
              <a:buFont typeface="+mj-lt"/>
              <a:buAutoNum type="arabicPeriod"/>
            </a:pPr>
            <a:endParaRPr lang="en-US" sz="1400" dirty="0" smtClean="0"/>
          </a:p>
          <a:p>
            <a:pPr>
              <a:spcBef>
                <a:spcPts val="1800"/>
              </a:spcBef>
            </a:pPr>
            <a:r>
              <a:rPr lang="en-US" sz="1400" dirty="0" smtClean="0"/>
              <a:t>unique </a:t>
            </a:r>
            <a:r>
              <a:rPr lang="en-US" sz="1400" dirty="0"/>
              <a:t>subgame perfect </a:t>
            </a:r>
            <a:r>
              <a:rPr lang="en-US" sz="1400" dirty="0" smtClean="0"/>
              <a:t>equilibrium: </a:t>
            </a:r>
            <a:r>
              <a:rPr lang="en-US" sz="1400" dirty="0"/>
              <a:t>the </a:t>
            </a:r>
            <a:r>
              <a:rPr lang="en-US" sz="1400" dirty="0" smtClean="0"/>
              <a:t>dictator takes it all</a:t>
            </a:r>
            <a:endParaRPr lang="en-US" sz="1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0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err="1"/>
              <a:t>Andreoni</a:t>
            </a:r>
            <a:r>
              <a:rPr lang="en-US" sz="4800" dirty="0"/>
              <a:t>, J. (1988). 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en-US" sz="2800" dirty="0" smtClean="0"/>
              <a:t>Why </a:t>
            </a:r>
            <a:r>
              <a:rPr lang="en-US" sz="2800" dirty="0"/>
              <a:t>free ride?: Strategies and learning in public goods experiments.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Student‘s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53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/>
              <a:t>Public goods </a:t>
            </a:r>
            <a:br>
              <a:rPr lang="en-US" sz="4600" dirty="0" smtClean="0"/>
            </a:br>
            <a:r>
              <a:rPr lang="en-US" sz="4600" dirty="0" smtClean="0"/>
              <a:t>game</a:t>
            </a:r>
            <a:endParaRPr lang="en-US" sz="4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Original </a:t>
            </a:r>
            <a:r>
              <a:rPr lang="en-US" sz="1400" dirty="0" err="1"/>
              <a:t>Marwell</a:t>
            </a:r>
            <a:r>
              <a:rPr lang="en-US" sz="1400" dirty="0"/>
              <a:t>, Gerald, and Ruth E. Ames. "Experiments on the provision of public goods. I. Resources, interest, group size, and the free-rider problem." </a:t>
            </a:r>
            <a:r>
              <a:rPr lang="en-US" sz="1400" i="1" dirty="0"/>
              <a:t>American Journal of sociology</a:t>
            </a:r>
            <a:r>
              <a:rPr lang="en-US" sz="1400" dirty="0"/>
              <a:t> (1979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One of the most standard game in experimental economics.</a:t>
            </a:r>
          </a:p>
          <a:p>
            <a:r>
              <a:rPr lang="en-US" sz="1400" dirty="0" smtClean="0"/>
              <a:t>Each player contributes to </a:t>
            </a:r>
            <a:r>
              <a:rPr lang="en-US" sz="1400" b="1" dirty="0" smtClean="0"/>
              <a:t>common</a:t>
            </a:r>
            <a:r>
              <a:rPr lang="en-US" sz="1400" dirty="0" smtClean="0"/>
              <a:t> or </a:t>
            </a:r>
            <a:r>
              <a:rPr lang="en-US" sz="1400" b="1" dirty="0" smtClean="0"/>
              <a:t>private account</a:t>
            </a:r>
            <a:r>
              <a:rPr lang="en-US" sz="1400" dirty="0" smtClean="0"/>
              <a:t>. </a:t>
            </a:r>
            <a:r>
              <a:rPr lang="en-US" sz="1400" dirty="0" err="1" smtClean="0"/>
              <a:t>Usuall</a:t>
            </a:r>
            <a:r>
              <a:rPr lang="en-US" sz="1400" dirty="0" smtClean="0"/>
              <a:t>:</a:t>
            </a:r>
          </a:p>
          <a:p>
            <a:pPr lvl="1"/>
            <a:r>
              <a:rPr lang="en-US" sz="1200" dirty="0" smtClean="0"/>
              <a:t>Each player gets same percentage of total private account contributions.</a:t>
            </a:r>
          </a:p>
          <a:p>
            <a:pPr lvl="1"/>
            <a:r>
              <a:rPr lang="en-US" sz="1200" dirty="0" smtClean="0"/>
              <a:t>Contributions are multiplied by a coefficient &gt;1.</a:t>
            </a:r>
          </a:p>
          <a:p>
            <a:r>
              <a:rPr lang="en-US" sz="1400" dirty="0" smtClean="0"/>
              <a:t>The </a:t>
            </a:r>
            <a:r>
              <a:rPr lang="en-US" sz="1400" dirty="0"/>
              <a:t>group's total payoff is maximized when everyone contributes all of their tokens to the public pool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Game equilibria is zero contribution by every player.</a:t>
            </a:r>
          </a:p>
          <a:p>
            <a:pPr lvl="1"/>
            <a:r>
              <a:rPr lang="en-US" sz="1400" dirty="0" smtClean="0"/>
              <a:t>But experimental results show a different story.</a:t>
            </a:r>
          </a:p>
          <a:p>
            <a:r>
              <a:rPr lang="en-US" sz="1400" dirty="0" smtClean="0"/>
              <a:t>Those who do not contribute are called free riders.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32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/>
              <a:t>Public goods </a:t>
            </a:r>
            <a:br>
              <a:rPr lang="en-US" sz="4600" dirty="0" smtClean="0"/>
            </a:br>
            <a:r>
              <a:rPr lang="en-US" sz="4600" dirty="0" smtClean="0"/>
              <a:t>game</a:t>
            </a:r>
            <a:endParaRPr lang="en-US" sz="4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Applicable on charitable giving, fundraising, transportation etc.</a:t>
            </a:r>
          </a:p>
          <a:p>
            <a:r>
              <a:rPr lang="en-US" sz="1400" dirty="0" smtClean="0"/>
              <a:t>Large contributions to public economics theory.</a:t>
            </a:r>
          </a:p>
          <a:p>
            <a:r>
              <a:rPr lang="en-US" sz="1400" dirty="0" err="1" smtClean="0"/>
              <a:t>Addaptions</a:t>
            </a:r>
            <a:r>
              <a:rPr lang="en-US" sz="1400" dirty="0" smtClean="0"/>
              <a:t>:</a:t>
            </a:r>
          </a:p>
          <a:p>
            <a:pPr lvl="1"/>
            <a:r>
              <a:rPr lang="en-US" sz="1200" dirty="0" smtClean="0"/>
              <a:t>Opened communication in the middle of the experiment.</a:t>
            </a:r>
          </a:p>
          <a:p>
            <a:pPr lvl="1"/>
            <a:r>
              <a:rPr lang="en-US" sz="1200" dirty="0" smtClean="0"/>
              <a:t>Possibility of punishment.</a:t>
            </a:r>
          </a:p>
          <a:p>
            <a:pPr lvl="2"/>
            <a:r>
              <a:rPr lang="en-US" sz="1200" dirty="0" smtClean="0"/>
              <a:t>People do punish (</a:t>
            </a:r>
            <a:r>
              <a:rPr lang="en-US" sz="1200" dirty="0" smtClean="0">
                <a:sym typeface="Symbol"/>
              </a:rPr>
              <a:t>contribution =&gt; punishment) and cooperation </a:t>
            </a:r>
            <a:r>
              <a:rPr lang="en-US" sz="1200" dirty="0" err="1" smtClean="0">
                <a:sym typeface="Symbol"/>
              </a:rPr>
              <a:t>incereases</a:t>
            </a:r>
            <a:r>
              <a:rPr lang="en-US" sz="1200" dirty="0" smtClean="0">
                <a:sym typeface="Symbol"/>
              </a:rPr>
              <a:t> </a:t>
            </a:r>
            <a:r>
              <a:rPr lang="en-US" sz="1200" i="1" dirty="0" smtClean="0">
                <a:sym typeface="Symbol"/>
              </a:rPr>
              <a:t>(</a:t>
            </a:r>
            <a:r>
              <a:rPr lang="en-US" sz="1200" i="1" dirty="0" smtClean="0"/>
              <a:t>Fehr </a:t>
            </a:r>
            <a:r>
              <a:rPr lang="en-US" sz="1200" i="1" dirty="0" err="1" smtClean="0"/>
              <a:t>Gächter</a:t>
            </a:r>
            <a:r>
              <a:rPr lang="en-US" sz="1200" i="1" dirty="0" smtClean="0"/>
              <a:t>, 2000)</a:t>
            </a:r>
          </a:p>
          <a:p>
            <a:pPr lvl="2"/>
            <a:r>
              <a:rPr lang="en-US" sz="1200" dirty="0" smtClean="0"/>
              <a:t>“Counter fire“ lowers cooperation (</a:t>
            </a:r>
            <a:r>
              <a:rPr lang="en-US" sz="1200" i="1" dirty="0" err="1" smtClean="0">
                <a:sym typeface="Symbol"/>
              </a:rPr>
              <a:t>Nikiforakis</a:t>
            </a:r>
            <a:r>
              <a:rPr lang="en-US" sz="1200" i="1" dirty="0" smtClean="0">
                <a:sym typeface="Symbol"/>
              </a:rPr>
              <a:t>, 2008)</a:t>
            </a:r>
          </a:p>
          <a:p>
            <a:pPr lvl="2"/>
            <a:r>
              <a:rPr lang="en-US" sz="1200" dirty="0" smtClean="0">
                <a:sym typeface="Symbol"/>
              </a:rPr>
              <a:t>Stronger punishment increases contributions </a:t>
            </a:r>
            <a:r>
              <a:rPr lang="en-US" sz="1200" i="1" dirty="0" smtClean="0">
                <a:sym typeface="Symbol"/>
              </a:rPr>
              <a:t>(</a:t>
            </a:r>
            <a:r>
              <a:rPr lang="en-US" sz="1200" i="1" dirty="0" err="1" smtClean="0">
                <a:sym typeface="Symbol"/>
              </a:rPr>
              <a:t>Denant-Boemont</a:t>
            </a:r>
            <a:r>
              <a:rPr lang="en-US" sz="1200" i="1" dirty="0" smtClean="0">
                <a:sym typeface="Symbol"/>
              </a:rPr>
              <a:t>, 2007) </a:t>
            </a:r>
          </a:p>
          <a:p>
            <a:pPr lvl="2"/>
            <a:r>
              <a:rPr lang="en-US" sz="1200" dirty="0" smtClean="0">
                <a:sym typeface="Symbol"/>
              </a:rPr>
              <a:t>Anonymous punishment is more efficient </a:t>
            </a:r>
            <a:r>
              <a:rPr lang="en-US" sz="1200" i="1" dirty="0" smtClean="0">
                <a:sym typeface="Symbol"/>
              </a:rPr>
              <a:t>(</a:t>
            </a:r>
            <a:r>
              <a:rPr lang="en-US" sz="1200" i="1" dirty="0" err="1" smtClean="0">
                <a:sym typeface="Symbol"/>
              </a:rPr>
              <a:t>Denant-Boemont</a:t>
            </a:r>
            <a:r>
              <a:rPr lang="en-US" sz="1200" i="1" dirty="0" smtClean="0">
                <a:sym typeface="Symbol"/>
              </a:rPr>
              <a:t>, 2007) </a:t>
            </a:r>
          </a:p>
          <a:p>
            <a:endParaRPr lang="en-US" sz="1400" dirty="0" smtClean="0"/>
          </a:p>
          <a:p>
            <a:pPr lvl="1"/>
            <a:endParaRPr lang="en-US" sz="12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18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policy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204864"/>
            <a:ext cx="7633742" cy="35935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it is?</a:t>
            </a:r>
          </a:p>
          <a:p>
            <a:pPr lvl="1"/>
            <a:r>
              <a:rPr lang="en-US" dirty="0" smtClean="0"/>
              <a:t>the fundamental policy on which laws rest, especially policy not yet enunciated in specific rules.</a:t>
            </a:r>
          </a:p>
          <a:p>
            <a:pPr lvl="1"/>
            <a:r>
              <a:rPr lang="en-US" dirty="0" smtClean="0"/>
              <a:t>government policies that affect the whole population</a:t>
            </a:r>
          </a:p>
          <a:p>
            <a:r>
              <a:rPr lang="en-US" dirty="0" smtClean="0"/>
              <a:t>What kind of public policies do you know?</a:t>
            </a:r>
          </a:p>
          <a:p>
            <a:endParaRPr lang="en-US" dirty="0" smtClean="0"/>
          </a:p>
          <a:p>
            <a:r>
              <a:rPr lang="en-US" dirty="0" smtClean="0"/>
              <a:t>Public policy making is a process which requires continues verification and evaluation.</a:t>
            </a:r>
          </a:p>
          <a:p>
            <a:r>
              <a:rPr lang="en-US" dirty="0" smtClean="0"/>
              <a:t>Not all policies might be implemented without testing them </a:t>
            </a:r>
            <a:r>
              <a:rPr lang="en-US" dirty="0" smtClean="0">
                <a:sym typeface="Wingdings"/>
              </a:rPr>
              <a:t> </a:t>
            </a:r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5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experiment in the public policy making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„Whispering in the ears of princes“ Alvin E.  Roth (1995)</a:t>
            </a:r>
          </a:p>
          <a:p>
            <a:endParaRPr lang="en-US" dirty="0" smtClean="0"/>
          </a:p>
          <a:p>
            <a:r>
              <a:rPr lang="en-US" dirty="0" smtClean="0"/>
              <a:t>Theory about policies might be tested via an experiment (tax compliance)</a:t>
            </a:r>
          </a:p>
          <a:p>
            <a:r>
              <a:rPr lang="en-US" dirty="0" smtClean="0"/>
              <a:t>In experiment you collect date in controlled environment</a:t>
            </a:r>
          </a:p>
          <a:p>
            <a:r>
              <a:rPr lang="en-US" dirty="0" smtClean="0"/>
              <a:t>Results may or may not support the theory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26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i="1" dirty="0" smtClean="0"/>
              <a:t>When experimental results meets theoretical prediction, experiments are labeled as “not interesting” and only confirming what economics already know.</a:t>
            </a:r>
          </a:p>
          <a:p>
            <a:pPr marL="0" indent="0">
              <a:buNone/>
            </a:pPr>
            <a:endParaRPr lang="en-US" sz="2800" i="1" dirty="0" smtClean="0"/>
          </a:p>
          <a:p>
            <a:pPr marL="0" indent="0">
              <a:buNone/>
            </a:pPr>
            <a:r>
              <a:rPr lang="en-US" sz="2800" i="1" dirty="0" smtClean="0"/>
              <a:t>When the results contradicts the theoretical prediction, it is said “experimenter made a mistake.”</a:t>
            </a:r>
          </a:p>
          <a:p>
            <a:pPr marL="0" indent="0">
              <a:buNone/>
            </a:pPr>
            <a:endParaRPr lang="en-US" sz="2800" i="1" dirty="0" smtClean="0"/>
          </a:p>
          <a:p>
            <a:pPr marL="0" indent="0">
              <a:buNone/>
            </a:pPr>
            <a:endParaRPr lang="en-US" sz="2800" i="1" dirty="0" smtClean="0"/>
          </a:p>
          <a:p>
            <a:pPr marL="0" indent="0" algn="r">
              <a:buNone/>
            </a:pPr>
            <a:r>
              <a:rPr lang="en-US" sz="2800" i="1" dirty="0" smtClean="0"/>
              <a:t>(Vernon Smith,1989)</a:t>
            </a:r>
            <a:endParaRPr lang="en-US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experiment in the public policy making - examples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Compare institutions (“rules of exchange”)</a:t>
            </a:r>
          </a:p>
          <a:p>
            <a:pPr lvl="1"/>
            <a:r>
              <a:rPr lang="en-US" dirty="0" smtClean="0"/>
              <a:t>EPA Acid Rain Program</a:t>
            </a:r>
          </a:p>
          <a:p>
            <a:r>
              <a:rPr lang="en-US" dirty="0" smtClean="0"/>
              <a:t>Evaluate policy proposals</a:t>
            </a:r>
          </a:p>
          <a:p>
            <a:pPr lvl="1"/>
            <a:r>
              <a:rPr lang="en-US" dirty="0" smtClean="0"/>
              <a:t>Proposed alternative ITQ market structures</a:t>
            </a:r>
          </a:p>
          <a:p>
            <a:pPr lvl="1"/>
            <a:r>
              <a:rPr lang="en-US" dirty="0" smtClean="0"/>
              <a:t>Competition on natural gas pipelines</a:t>
            </a:r>
          </a:p>
          <a:p>
            <a:pPr lvl="1"/>
            <a:r>
              <a:rPr lang="en-US" dirty="0" smtClean="0"/>
              <a:t>Management of common-pool resources</a:t>
            </a:r>
          </a:p>
          <a:p>
            <a:r>
              <a:rPr lang="en-US" dirty="0" smtClean="0"/>
              <a:t>Design &amp; test new institutions</a:t>
            </a:r>
          </a:p>
          <a:p>
            <a:pPr lvl="1"/>
            <a:r>
              <a:rPr lang="en-US" dirty="0" smtClean="0"/>
              <a:t>Charitable giving mechanisms</a:t>
            </a:r>
          </a:p>
          <a:p>
            <a:pPr lvl="1"/>
            <a:r>
              <a:rPr lang="en-US" dirty="0" smtClean="0"/>
              <a:t>Water market design</a:t>
            </a:r>
          </a:p>
          <a:p>
            <a:pPr lvl="1"/>
            <a:r>
              <a:rPr lang="en-US" dirty="0" smtClean="0"/>
              <a:t>Auctions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64761-0411-4490-8AD6-3DA01137CEB3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27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Milos.fisar</a:t>
            </a:r>
            <a:r>
              <a:rPr lang="en-US" dirty="0" smtClean="0"/>
              <a:t>@econ.muni.cz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4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Experimental Economics</a:t>
            </a:r>
            <a:endParaRPr lang="en-US" dirty="0"/>
          </a:p>
        </p:txBody>
      </p:sp>
      <p:sp>
        <p:nvSpPr>
          <p:cNvPr id="400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40000"/>
              </a:spcBef>
              <a:defRPr/>
            </a:pPr>
            <a:r>
              <a:rPr lang="en-US" dirty="0" smtClean="0"/>
              <a:t>Progressive way of modern economic theory. </a:t>
            </a:r>
          </a:p>
          <a:p>
            <a:pPr>
              <a:spcBef>
                <a:spcPct val="40000"/>
              </a:spcBef>
              <a:defRPr/>
            </a:pPr>
            <a:r>
              <a:rPr lang="en-US" dirty="0" smtClean="0"/>
              <a:t>Using natural science methodology to investigate human behavior.</a:t>
            </a:r>
          </a:p>
          <a:p>
            <a:pPr>
              <a:spcBef>
                <a:spcPct val="40000"/>
              </a:spcBef>
              <a:defRPr/>
            </a:pPr>
            <a:r>
              <a:rPr lang="en-US" dirty="0" smtClean="0"/>
              <a:t>Anonymous and based on incentives.</a:t>
            </a:r>
          </a:p>
          <a:p>
            <a:pPr>
              <a:spcBef>
                <a:spcPct val="40000"/>
              </a:spcBef>
              <a:defRPr/>
            </a:pPr>
            <a:r>
              <a:rPr lang="en-US" dirty="0" smtClean="0"/>
              <a:t>No deception.</a:t>
            </a:r>
          </a:p>
          <a:p>
            <a:pPr>
              <a:spcBef>
                <a:spcPct val="40000"/>
              </a:spcBef>
              <a:defRPr/>
            </a:pPr>
            <a:r>
              <a:rPr lang="en-US" dirty="0" smtClean="0"/>
              <a:t>In the laboratory or in the field.</a:t>
            </a:r>
          </a:p>
          <a:p>
            <a:pPr>
              <a:spcBef>
                <a:spcPct val="40000"/>
              </a:spcBef>
              <a:defRPr/>
            </a:pPr>
            <a:r>
              <a:rPr lang="en-US" dirty="0" smtClean="0"/>
              <a:t>Applicable by psychologists (behavioral economics) as well as </a:t>
            </a:r>
            <a:r>
              <a:rPr lang="en-US" dirty="0"/>
              <a:t>neuroscientists (</a:t>
            </a:r>
            <a:r>
              <a:rPr lang="en-US" dirty="0" err="1"/>
              <a:t>neuroeconomics</a:t>
            </a:r>
            <a:r>
              <a:rPr lang="en-US" dirty="0" smtClean="0"/>
              <a:t>).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A3322-0DF6-4D20-907B-B62E56632F61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History </a:t>
            </a:r>
            <a:br>
              <a:rPr lang="en-US" dirty="0" smtClean="0"/>
            </a:br>
            <a:r>
              <a:rPr lang="en-US" dirty="0" smtClean="0"/>
              <a:t>of experimental economics</a:t>
            </a:r>
            <a:endParaRPr lang="en-US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pPr>
              <a:spcBef>
                <a:spcPct val="60000"/>
              </a:spcBef>
              <a:defRPr/>
            </a:pPr>
            <a:r>
              <a:rPr lang="en-US" sz="1600" dirty="0" err="1" smtClean="0"/>
              <a:t>Thurstone</a:t>
            </a:r>
            <a:r>
              <a:rPr lang="en-US" sz="1600" dirty="0" smtClean="0"/>
              <a:t> (1931) – Indifferent Curves</a:t>
            </a:r>
          </a:p>
          <a:p>
            <a:pPr>
              <a:spcBef>
                <a:spcPct val="60000"/>
              </a:spcBef>
              <a:defRPr/>
            </a:pPr>
            <a:r>
              <a:rPr lang="en-US" sz="1600" dirty="0" smtClean="0"/>
              <a:t>Morgenstern, von </a:t>
            </a:r>
            <a:r>
              <a:rPr lang="en-US" sz="1600" dirty="0" err="1" smtClean="0"/>
              <a:t>Neuman</a:t>
            </a:r>
            <a:r>
              <a:rPr lang="en-US" sz="1600" dirty="0" smtClean="0"/>
              <a:t> (1944) – Game Theory</a:t>
            </a:r>
          </a:p>
          <a:p>
            <a:pPr>
              <a:spcBef>
                <a:spcPct val="60000"/>
              </a:spcBef>
              <a:defRPr/>
            </a:pPr>
            <a:r>
              <a:rPr lang="en-US" sz="1600" dirty="0" smtClean="0"/>
              <a:t>Dresher a Flood (1950) – Prisoner`s Dilemma Game</a:t>
            </a:r>
          </a:p>
          <a:p>
            <a:pPr>
              <a:spcBef>
                <a:spcPct val="60000"/>
              </a:spcBef>
              <a:defRPr/>
            </a:pPr>
            <a:r>
              <a:rPr lang="en-US" sz="1600" dirty="0" smtClean="0"/>
              <a:t>Smith (1950), </a:t>
            </a:r>
            <a:r>
              <a:rPr lang="en-US" sz="1600" dirty="0" err="1" smtClean="0"/>
              <a:t>Plott</a:t>
            </a:r>
            <a:r>
              <a:rPr lang="en-US" sz="1600" dirty="0" smtClean="0"/>
              <a:t> (1970) – first laboratories of EE</a:t>
            </a:r>
          </a:p>
          <a:p>
            <a:pPr>
              <a:spcBef>
                <a:spcPct val="60000"/>
              </a:spcBef>
              <a:defRPr/>
            </a:pPr>
            <a:r>
              <a:rPr lang="en-US" sz="1600" dirty="0" smtClean="0"/>
              <a:t>1998 official name and established a journal</a:t>
            </a:r>
          </a:p>
          <a:p>
            <a:pPr>
              <a:spcBef>
                <a:spcPct val="60000"/>
              </a:spcBef>
              <a:defRPr/>
            </a:pPr>
            <a:r>
              <a:rPr lang="en-US" sz="1600" dirty="0" smtClean="0"/>
              <a:t>2000 – z-Tree</a:t>
            </a:r>
          </a:p>
          <a:p>
            <a:pPr>
              <a:spcBef>
                <a:spcPct val="60000"/>
              </a:spcBef>
              <a:defRPr/>
            </a:pPr>
            <a:r>
              <a:rPr lang="en-US" sz="1600" dirty="0" smtClean="0"/>
              <a:t>2002 – Nobel Price in economics (Vernon Smith)</a:t>
            </a:r>
          </a:p>
          <a:p>
            <a:pPr>
              <a:spcBef>
                <a:spcPct val="60000"/>
              </a:spcBef>
              <a:defRPr/>
            </a:pPr>
            <a:r>
              <a:rPr lang="en-US" sz="1600" dirty="0" smtClean="0"/>
              <a:t>2006 – first economic experiment at Masaryk University</a:t>
            </a:r>
          </a:p>
          <a:p>
            <a:pPr>
              <a:spcBef>
                <a:spcPct val="60000"/>
              </a:spcBef>
              <a:defRPr/>
            </a:pPr>
            <a:r>
              <a:rPr lang="en-US" sz="1600" dirty="0" smtClean="0"/>
              <a:t>2013 – “cardboard lab” at the faculty</a:t>
            </a:r>
          </a:p>
          <a:p>
            <a:pPr>
              <a:spcBef>
                <a:spcPct val="60000"/>
              </a:spcBef>
              <a:defRPr/>
            </a:pPr>
            <a:r>
              <a:rPr lang="en-US" sz="1600" dirty="0" smtClean="0"/>
              <a:t>2014 </a:t>
            </a:r>
            <a:r>
              <a:rPr lang="en-US" sz="1600" dirty="0"/>
              <a:t>- Nobel Price in economics (</a:t>
            </a:r>
            <a:r>
              <a:rPr lang="en-US" sz="1600" dirty="0" smtClean="0"/>
              <a:t>Alvin E. Roth)</a:t>
            </a:r>
          </a:p>
          <a:p>
            <a:pPr>
              <a:spcBef>
                <a:spcPct val="60000"/>
              </a:spcBef>
              <a:defRPr/>
            </a:pPr>
            <a:r>
              <a:rPr lang="en-US" sz="1600" dirty="0" smtClean="0"/>
              <a:t>2015 – Masaryk University Experimental Economics Laboratory (MUEEL)</a:t>
            </a:r>
            <a:endParaRPr lang="en-US" sz="1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23175B-62BB-44B5-9324-6CEEB285ED42}" type="slidenum">
              <a:rPr lang="cs-CZ"/>
              <a:pPr>
                <a:defRPr/>
              </a:pPr>
              <a:t>3</a:t>
            </a:fld>
            <a:endParaRPr lang="cs-CZ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600" dirty="0" smtClean="0"/>
              <a:t>Mission</a:t>
            </a:r>
            <a:br>
              <a:rPr lang="en-US" sz="4600" dirty="0" smtClean="0"/>
            </a:br>
            <a:r>
              <a:rPr lang="en-US" sz="4600" dirty="0" smtClean="0"/>
              <a:t>of experimental Economics</a:t>
            </a:r>
            <a:endParaRPr lang="en-US" sz="4600" dirty="0"/>
          </a:p>
        </p:txBody>
      </p:sp>
      <p:sp>
        <p:nvSpPr>
          <p:cNvPr id="403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i="1" dirty="0" smtClean="0"/>
              <a:t>Speaking to theorists</a:t>
            </a:r>
            <a:r>
              <a:rPr lang="cs-CZ" i="1" dirty="0" smtClean="0"/>
              <a:t>,</a:t>
            </a:r>
            <a:endParaRPr lang="en-US" i="1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en-US" i="1" dirty="0" smtClean="0"/>
              <a:t>Searching for facts</a:t>
            </a:r>
            <a:r>
              <a:rPr lang="cs-CZ" i="1" dirty="0" smtClean="0"/>
              <a:t>,</a:t>
            </a:r>
            <a:endParaRPr lang="en-US" i="1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en-US" b="1" i="1" dirty="0" smtClean="0"/>
              <a:t>Whispering in the ears of princes</a:t>
            </a:r>
            <a:endParaRPr lang="cs-CZ" b="1" i="1" dirty="0" smtClean="0"/>
          </a:p>
          <a:p>
            <a:pPr>
              <a:defRPr/>
            </a:pPr>
            <a:endParaRPr lang="cs-CZ" i="1" dirty="0"/>
          </a:p>
          <a:p>
            <a:pPr marL="0" indent="0" algn="r">
              <a:buNone/>
              <a:defRPr/>
            </a:pPr>
            <a:r>
              <a:rPr lang="en-US" i="1" dirty="0"/>
              <a:t>Alvin E. </a:t>
            </a:r>
            <a:r>
              <a:rPr lang="en-US" i="1" dirty="0" smtClean="0"/>
              <a:t> </a:t>
            </a:r>
            <a:r>
              <a:rPr lang="cs-CZ" i="1" dirty="0" smtClean="0"/>
              <a:t>Roth </a:t>
            </a:r>
            <a:r>
              <a:rPr lang="cs-CZ" i="1" dirty="0"/>
              <a:t>(1995</a:t>
            </a:r>
            <a:r>
              <a:rPr lang="cs-CZ" i="1" dirty="0" smtClean="0"/>
              <a:t>)</a:t>
            </a:r>
            <a:endParaRPr lang="cs-CZ" i="1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8E2835-4190-4522-9D38-9FC7F47732C4}" type="slidenum">
              <a:rPr lang="cs-CZ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Methodology</a:t>
            </a:r>
            <a:br>
              <a:rPr lang="en-US" dirty="0" smtClean="0">
                <a:effectLst/>
              </a:rPr>
            </a:br>
            <a:r>
              <a:rPr lang="en-US" dirty="0" smtClean="0"/>
              <a:t>of experimental economics</a:t>
            </a:r>
            <a:endParaRPr lang="en-US" dirty="0" smtClean="0">
              <a:effectLst/>
            </a:endParaRPr>
          </a:p>
        </p:txBody>
      </p:sp>
      <p:sp>
        <p:nvSpPr>
          <p:cNvPr id="402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Microeconomics model and environment to test in laboratory conditions.</a:t>
            </a:r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r>
              <a:rPr lang="en-US" b="1" dirty="0" smtClean="0"/>
              <a:t>Control</a:t>
            </a:r>
            <a:r>
              <a:rPr lang="en-US" dirty="0" smtClean="0"/>
              <a:t> of conditions.</a:t>
            </a:r>
            <a:endParaRPr lang="en-US" b="1" dirty="0" smtClean="0"/>
          </a:p>
          <a:p>
            <a:pPr lvl="1">
              <a:defRPr/>
            </a:pPr>
            <a:r>
              <a:rPr lang="en-US" i="1" dirty="0" err="1" smtClean="0"/>
              <a:t>Nonsatiation</a:t>
            </a:r>
            <a:endParaRPr lang="en-US" dirty="0" smtClean="0"/>
          </a:p>
          <a:p>
            <a:pPr lvl="1">
              <a:defRPr/>
            </a:pPr>
            <a:r>
              <a:rPr lang="en-US" i="1" dirty="0" smtClean="0"/>
              <a:t>Saliency</a:t>
            </a:r>
            <a:endParaRPr lang="en-US" dirty="0" smtClean="0"/>
          </a:p>
          <a:p>
            <a:pPr lvl="1">
              <a:defRPr/>
            </a:pPr>
            <a:r>
              <a:rPr lang="en-US" i="1" dirty="0" smtClean="0"/>
              <a:t>Dominance</a:t>
            </a:r>
            <a:endParaRPr lang="en-US" dirty="0" smtClean="0"/>
          </a:p>
          <a:p>
            <a:pPr lvl="1">
              <a:defRPr/>
            </a:pPr>
            <a:r>
              <a:rPr lang="en-US" i="1" dirty="0" smtClean="0"/>
              <a:t>Privacy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45E41-CD24-47E4-91F3-8E88D680E4D6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/>
              <a:t>V. Smith (1976):</a:t>
            </a:r>
            <a:br>
              <a:rPr lang="en-US" sz="4600" dirty="0" smtClean="0"/>
            </a:br>
            <a:r>
              <a:rPr lang="en-US" sz="4600" dirty="0" smtClean="0"/>
              <a:t>Induced Value Theory</a:t>
            </a:r>
            <a:endParaRPr lang="en-US" sz="4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Subjects perceive incentives according to experimenter not own preferences.</a:t>
            </a:r>
          </a:p>
          <a:p>
            <a:endParaRPr lang="en-US" dirty="0" smtClean="0"/>
          </a:p>
          <a:p>
            <a:r>
              <a:rPr lang="en-US" dirty="0" smtClean="0"/>
              <a:t>Participants understand the connection between their decision making and payoffs.</a:t>
            </a:r>
          </a:p>
          <a:p>
            <a:endParaRPr lang="en-US" dirty="0" smtClean="0"/>
          </a:p>
          <a:p>
            <a:r>
              <a:rPr lang="en-US" dirty="0" smtClean="0"/>
              <a:t>Incentives are significant enough to be taken in mind.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/>
              <a:t>Other methodological issues</a:t>
            </a:r>
            <a:endParaRPr lang="en-US" sz="4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  <a:buFont typeface="Wingdings" pitchFamily="2" charset="2"/>
              <a:buChar char=""/>
              <a:defRPr/>
            </a:pPr>
            <a:r>
              <a:rPr lang="en-US" dirty="0" smtClean="0"/>
              <a:t>Simple environment.</a:t>
            </a:r>
          </a:p>
          <a:p>
            <a:pPr>
              <a:spcBef>
                <a:spcPts val="1800"/>
              </a:spcBef>
              <a:buFont typeface="Wingdings" pitchFamily="2" charset="2"/>
              <a:buChar char=""/>
              <a:defRPr/>
            </a:pPr>
            <a:r>
              <a:rPr lang="en-US" dirty="0" smtClean="0"/>
              <a:t>Clear and unambiguous instructions.</a:t>
            </a:r>
          </a:p>
          <a:p>
            <a:pPr>
              <a:spcBef>
                <a:spcPts val="1800"/>
              </a:spcBef>
              <a:buFont typeface="Wingdings" pitchFamily="2" charset="2"/>
              <a:buChar char=""/>
              <a:defRPr/>
            </a:pPr>
            <a:r>
              <a:rPr lang="en-US" dirty="0" smtClean="0"/>
              <a:t>Double anonymity.</a:t>
            </a:r>
          </a:p>
          <a:p>
            <a:pPr>
              <a:spcBef>
                <a:spcPts val="1800"/>
              </a:spcBef>
              <a:buFont typeface="Wingdings" pitchFamily="2" charset="2"/>
              <a:buChar char=""/>
              <a:defRPr/>
            </a:pPr>
            <a:r>
              <a:rPr lang="en-US" dirty="0" smtClean="0"/>
              <a:t>Consistent subjects pool and selection mechanism.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>
                <a:effectLst/>
              </a:rPr>
              <a:t>Limits</a:t>
            </a:r>
            <a:br>
              <a:rPr lang="en-US" sz="4600" dirty="0" smtClean="0">
                <a:effectLst/>
              </a:rPr>
            </a:br>
            <a:r>
              <a:rPr lang="en-US" sz="4600" dirty="0" smtClean="0"/>
              <a:t>of economic experiments</a:t>
            </a:r>
            <a:endParaRPr lang="en-US" sz="4600" dirty="0" smtClean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Subject pool might not represent whole population.</a:t>
            </a:r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r>
              <a:rPr lang="en-US" dirty="0" smtClean="0"/>
              <a:t>Payoffs are not salient.</a:t>
            </a:r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r>
              <a:rPr lang="en-US" dirty="0" smtClean="0"/>
              <a:t>Simplified models with low R</a:t>
            </a:r>
            <a:r>
              <a:rPr lang="en-US" baseline="30000" dirty="0" smtClean="0"/>
              <a:t>2</a:t>
            </a:r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r>
              <a:rPr lang="en-US" sz="3600" b="1" dirty="0" smtClean="0"/>
              <a:t>External validity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F32083-22AA-4895-9436-1CD0313C1E9D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18.4.2016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BPV_SIPS Selected Issues of the Public Sector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_EN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Verdan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</a:majorFont>
      <a:minorFont>
        <a:latin typeface="Gill Sans MT" panose="020B0502020104020203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dge" id="{71A07785-5930-41D4-9A83-E23602B48E98}" vid="{D71F8F05-6246-47AF-9E68-E57F6C93F792}"/>
    </a:ext>
  </a:extLst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ESF_EN</Template>
  <TotalTime>3899</TotalTime>
  <Words>865</Words>
  <Application>Microsoft Office PowerPoint</Application>
  <PresentationFormat>Předvádění na obrazovce (4:3)</PresentationFormat>
  <Paragraphs>198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ESF_EN</vt:lpstr>
      <vt:lpstr>BÉŽOVÁ TITL</vt:lpstr>
      <vt:lpstr>Badge</vt:lpstr>
      <vt:lpstr>Experimental Economics  and  Public Policy</vt:lpstr>
      <vt:lpstr>Prezentace aplikace PowerPoint</vt:lpstr>
      <vt:lpstr>Experimental Economics</vt:lpstr>
      <vt:lpstr>History  of experimental economics</vt:lpstr>
      <vt:lpstr>Mission of experimental Economics</vt:lpstr>
      <vt:lpstr>Methodology of experimental economics</vt:lpstr>
      <vt:lpstr>V. Smith (1976): Induced Value Theory</vt:lpstr>
      <vt:lpstr>Other methodological issues</vt:lpstr>
      <vt:lpstr>Limits of economic experiments</vt:lpstr>
      <vt:lpstr>External and internal validity</vt:lpstr>
      <vt:lpstr>External validity</vt:lpstr>
      <vt:lpstr>Examples  of economic experiments</vt:lpstr>
      <vt:lpstr>Ultimatum bargaining game</vt:lpstr>
      <vt:lpstr>Dictator bargaining game</vt:lpstr>
      <vt:lpstr>Andreoni, J. (1988).  Why free ride?: Strategies and learning in public goods experiments. </vt:lpstr>
      <vt:lpstr>Public goods  game</vt:lpstr>
      <vt:lpstr>Public goods  game</vt:lpstr>
      <vt:lpstr>public policy</vt:lpstr>
      <vt:lpstr>Role of experiment in the public policy making</vt:lpstr>
      <vt:lpstr>Role of experiment in the public policy making - examples</vt:lpstr>
      <vt:lpstr>Thank you for your attention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a klubové statky</dc:title>
  <dc:creator>jura</dc:creator>
  <cp:lastModifiedBy>Fišar Miloš</cp:lastModifiedBy>
  <cp:revision>137</cp:revision>
  <cp:lastPrinted>2015-10-06T14:05:32Z</cp:lastPrinted>
  <dcterms:created xsi:type="dcterms:W3CDTF">2008-09-23T20:17:51Z</dcterms:created>
  <dcterms:modified xsi:type="dcterms:W3CDTF">2016-04-18T12:18:37Z</dcterms:modified>
</cp:coreProperties>
</file>