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7"/>
  </p:notesMasterIdLst>
  <p:sldIdLst>
    <p:sldId id="256" r:id="rId4"/>
    <p:sldId id="261" r:id="rId5"/>
    <p:sldId id="281" r:id="rId6"/>
    <p:sldId id="259" r:id="rId7"/>
    <p:sldId id="260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63" r:id="rId23"/>
    <p:sldId id="264" r:id="rId24"/>
    <p:sldId id="265" r:id="rId25"/>
    <p:sldId id="266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22F6D-FE96-47FE-838F-C6BC143F28B1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FE1D6-5078-489F-8F86-16F6FC6B0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7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90" name="Shape 1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09" name="Shape 10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0" name="Shape 16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74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69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3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42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5532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9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429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7125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826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546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57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74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009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1949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026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5366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787878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332546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44154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Calibri"/>
              <a:buNone/>
              <a:defRPr sz="2400" b="1"/>
            </a:lvl1pPr>
            <a:lvl2pPr marL="457200" indent="0" rtl="0">
              <a:buFont typeface="Calibri"/>
              <a:buNone/>
              <a:defRPr sz="2000" b="1"/>
            </a:lvl2pPr>
            <a:lvl3pPr marL="914400" indent="0" rtl="0">
              <a:buFont typeface="Calibri"/>
              <a:buNone/>
              <a:defRPr sz="1800" b="1"/>
            </a:lvl3pPr>
            <a:lvl4pPr marL="1371600" indent="0" rtl="0">
              <a:buFont typeface="Calibri"/>
              <a:buNone/>
              <a:defRPr sz="1600" b="1"/>
            </a:lvl4pPr>
            <a:lvl5pPr marL="1828800" indent="0" rtl="0">
              <a:buFont typeface="Calibri"/>
              <a:buNone/>
              <a:defRPr sz="1600" b="1"/>
            </a:lvl5pPr>
            <a:lvl6pPr marL="2286000" indent="0" rtl="0">
              <a:buFont typeface="Calibri"/>
              <a:buNone/>
              <a:defRPr sz="1600" b="1"/>
            </a:lvl6pPr>
            <a:lvl7pPr marL="2743200" indent="0" rtl="0">
              <a:buFont typeface="Calibri"/>
              <a:buNone/>
              <a:defRPr sz="1600" b="1"/>
            </a:lvl7pPr>
            <a:lvl8pPr marL="3200400" indent="0" rtl="0">
              <a:buFont typeface="Calibri"/>
              <a:buNone/>
              <a:defRPr sz="1600" b="1"/>
            </a:lvl8pPr>
            <a:lvl9pPr marL="3657600" indent="0" rtl="0"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70382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29978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544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7510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319951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Calibri"/>
              <a:buNone/>
              <a:defRPr sz="1400"/>
            </a:lvl1pPr>
            <a:lvl2pPr marL="457200" indent="0" rtl="0">
              <a:buFont typeface="Calibri"/>
              <a:buNone/>
              <a:defRPr sz="1200"/>
            </a:lvl2pPr>
            <a:lvl3pPr marL="914400" indent="0" rtl="0">
              <a:buFont typeface="Calibri"/>
              <a:buNone/>
              <a:defRPr sz="1000"/>
            </a:lvl3pPr>
            <a:lvl4pPr marL="1371600" indent="0" rtl="0">
              <a:buFont typeface="Calibri"/>
              <a:buNone/>
              <a:defRPr sz="900"/>
            </a:lvl4pPr>
            <a:lvl5pPr marL="1828800" indent="0" rtl="0">
              <a:buFont typeface="Calibri"/>
              <a:buNone/>
              <a:defRPr sz="900"/>
            </a:lvl5pPr>
            <a:lvl6pPr marL="2286000" indent="0" rtl="0">
              <a:buFont typeface="Calibri"/>
              <a:buNone/>
              <a:defRPr sz="900"/>
            </a:lvl6pPr>
            <a:lvl7pPr marL="2743200" indent="0" rtl="0">
              <a:buFont typeface="Calibri"/>
              <a:buNone/>
              <a:defRPr sz="900"/>
            </a:lvl7pPr>
            <a:lvl8pPr marL="3200400" indent="0" rtl="0">
              <a:buFont typeface="Calibri"/>
              <a:buNone/>
              <a:defRPr sz="900"/>
            </a:lvl8pPr>
            <a:lvl9pPr marL="3657600" indent="0" rtl="0"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88995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00792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707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6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58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51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5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8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AFFC-5F27-4A5E-8CD1-3595EEDFEA79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78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8D8C6-6957-45B3-B1B3-51D515DD2DF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1D032-094C-4BF6-A108-FC3C7F15F23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81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77800" algn="l" rtl="0">
              <a:spcBef>
                <a:spcPts val="560"/>
              </a:spcBef>
              <a:buClr>
                <a:schemeClr val="dk1"/>
              </a:buClr>
              <a:buFont typeface="Arial"/>
              <a:buChar char="•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136525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524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>
              <a:rtl val="0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>
              <a:rtl val="0"/>
            </a:endParaRPr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kern="0"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92028237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DXJA</a:t>
            </a:r>
            <a:r>
              <a:rPr lang="cs-CZ" dirty="0" smtClean="0"/>
              <a:t>KD2</a:t>
            </a:r>
            <a:r>
              <a:rPr lang="en-GB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Academic skills course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Jiřina Hrbáčková</a:t>
            </a:r>
          </a:p>
          <a:p>
            <a:r>
              <a:rPr lang="cs-CZ" dirty="0" err="1" smtClean="0"/>
              <a:t>Lesson</a:t>
            </a:r>
            <a:r>
              <a:rPr lang="cs-CZ" dirty="0" smtClean="0"/>
              <a:t> 1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653136"/>
            <a:ext cx="106045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8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1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800" b="1" dirty="0">
                <a:solidFill>
                  <a:srgbClr val="CC0000"/>
                </a:solidFill>
              </a:rPr>
              <a:t>Basic rules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rgbClr val="3333FF"/>
              </a:buClr>
              <a:buSzPct val="98958"/>
              <a:buNone/>
            </a:pPr>
            <a:r>
              <a:rPr lang="en-GB" sz="3200" i="0" u="none" strike="noStrike" cap="none" baseline="0" dirty="0" smtClean="0">
                <a:solidFill>
                  <a:srgbClr val="0000FF"/>
                </a:solidFill>
                <a:sym typeface="Calibri"/>
              </a:rPr>
              <a:t>The aggregate of outstanding balances </a:t>
            </a:r>
            <a:r>
              <a:rPr lang="en-GB" sz="3200" u="none" strike="noStrike" cap="none" baseline="0" dirty="0" smtClean="0">
                <a:solidFill>
                  <a:srgbClr val="0000FF"/>
                </a:solidFill>
                <a:sym typeface="Calibri"/>
              </a:rPr>
              <a:t>went up and down </a:t>
            </a:r>
            <a:r>
              <a:rPr lang="en-GB" sz="3200" i="0" u="none" strike="noStrike" cap="none" baseline="0" dirty="0" smtClean="0">
                <a:solidFill>
                  <a:srgbClr val="0000FF"/>
                </a:solidFill>
                <a:sym typeface="Calibri"/>
              </a:rPr>
              <a:t>quite violently.</a:t>
            </a:r>
            <a:endParaRPr lang="cs-CZ" sz="320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rgbClr val="3333FF"/>
              </a:buClr>
              <a:buSzPct val="98958"/>
              <a:buNone/>
            </a:pPr>
            <a:endParaRPr lang="en-GB" sz="320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3333FF"/>
              </a:buClr>
              <a:buSzPct val="98958"/>
              <a:buFont typeface="Arial"/>
              <a:buChar char="•"/>
            </a:pP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phrasal verbs used in conversation</a:t>
            </a:r>
          </a:p>
          <a:p>
            <a:pPr marL="120650" indent="0">
              <a:buNone/>
            </a:pPr>
            <a:endParaRPr lang="en-GB" sz="3200" i="0" u="none" strike="noStrike" cap="none" baseline="0" dirty="0" smtClean="0">
              <a:solidFill>
                <a:schemeClr val="tx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use o</a:t>
            </a: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ne-word verbs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The aggregate of outstanding balances </a:t>
            </a:r>
            <a:r>
              <a:rPr lang="en-GB" sz="3200" b="1" i="0" strike="noStrike" cap="none" baseline="0" dirty="0" smtClean="0">
                <a:solidFill>
                  <a:srgbClr val="CC0000"/>
                </a:solidFill>
                <a:sym typeface="Calibri"/>
              </a:rPr>
              <a:t>fluctuated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 quite violently.</a:t>
            </a:r>
          </a:p>
          <a:p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352715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800" b="1" dirty="0">
                <a:solidFill>
                  <a:srgbClr val="CC0000"/>
                </a:solidFill>
              </a:rPr>
              <a:t>Basic rules 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07504" y="1412776"/>
            <a:ext cx="9001000" cy="47133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rgbClr val="0000FF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Most of the eye tissue is transparent. Consequently, the frequency and focus of the lase</a:t>
            </a:r>
            <a:r>
              <a:rPr lang="cs-CZ" dirty="0" smtClean="0">
                <a:solidFill>
                  <a:srgbClr val="0000FF"/>
                </a:solidFill>
              </a:rPr>
              <a:t>r</a:t>
            </a:r>
            <a:r>
              <a:rPr lang="en-GB" dirty="0" smtClean="0">
                <a:solidFill>
                  <a:srgbClr val="0000FF"/>
                </a:solidFill>
              </a:rPr>
              <a:t> beam can be adjusted</a:t>
            </a:r>
            <a:r>
              <a:rPr lang="en-GB" sz="3200" b="0" i="0" u="none" strike="noStrike" cap="none" baseline="0" dirty="0" smtClean="0">
                <a:solidFill>
                  <a:srgbClr val="0000FF"/>
                </a:solidFill>
                <a:sym typeface="Calibri"/>
              </a:rPr>
              <a:t>.</a:t>
            </a:r>
            <a:endParaRPr lang="cs-CZ" sz="3200" b="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rgbClr val="0000FF"/>
              </a:buClr>
              <a:buSzPct val="98958"/>
              <a:buNone/>
            </a:pPr>
            <a:endParaRPr lang="en-GB" sz="3200" b="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0000FF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two or more short sentences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use more complex sentence structures</a:t>
            </a:r>
            <a:endParaRPr lang="cs-CZ" dirty="0" smtClean="0">
              <a:solidFill>
                <a:schemeClr val="tx1"/>
              </a:solidFill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cs-CZ" b="1" dirty="0" smtClean="0">
                <a:solidFill>
                  <a:srgbClr val="C00000"/>
                </a:solidFill>
              </a:rPr>
              <a:t>As </a:t>
            </a:r>
            <a:r>
              <a:rPr lang="en-GB" b="1" dirty="0" smtClean="0"/>
              <a:t>most of the eye tissue is transparent</a:t>
            </a:r>
            <a:r>
              <a:rPr lang="en-GB" b="1" dirty="0" smtClean="0">
                <a:solidFill>
                  <a:srgbClr val="C00000"/>
                </a:solidFill>
              </a:rPr>
              <a:t>,</a:t>
            </a:r>
            <a:r>
              <a:rPr lang="en-GB" b="1" dirty="0" smtClean="0"/>
              <a:t> the frequency and focus of the laser beam can be adjusted</a:t>
            </a:r>
            <a:r>
              <a:rPr lang="en-GB" sz="3200" b="1" i="0" u="none" strike="noStrike" cap="none" baseline="0" dirty="0" smtClean="0">
                <a:solidFill>
                  <a:schemeClr val="dk1"/>
                </a:solidFill>
                <a:sym typeface="Calibri"/>
              </a:rPr>
              <a:t>.</a:t>
            </a:r>
          </a:p>
          <a:p>
            <a:endParaRPr lang="en-GB" sz="3200" b="0" i="0" u="none" strike="noStrike" cap="none" baseline="0" dirty="0" smtClean="0">
              <a:solidFill>
                <a:schemeClr val="dk1"/>
              </a:solidFill>
              <a:sym typeface="Calibri"/>
            </a:endParaRPr>
          </a:p>
          <a:p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21688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SzPct val="25000"/>
            </a:pPr>
            <a:r>
              <a:rPr lang="cs-CZ" sz="2800" b="1" dirty="0">
                <a:solidFill>
                  <a:srgbClr val="CC0000"/>
                </a:solidFill>
              </a:rPr>
              <a:t>Basic </a:t>
            </a:r>
            <a:r>
              <a:rPr lang="cs-CZ" sz="2800" b="1" dirty="0" err="1">
                <a:solidFill>
                  <a:srgbClr val="CC0000"/>
                </a:solidFill>
              </a:rPr>
              <a:t>rules</a:t>
            </a:r>
            <a:endParaRPr lang="cs-CZ" sz="2800" b="1" dirty="0">
              <a:solidFill>
                <a:srgbClr val="CC0000"/>
              </a:solidFill>
            </a:endParaRP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5313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lvl="0" indent="0" rtl="0">
              <a:buClr>
                <a:srgbClr val="0000FF"/>
              </a:buClr>
              <a:buSzPct val="43750"/>
              <a:buNone/>
            </a:pPr>
            <a:r>
              <a:rPr lang="en-GB" dirty="0" smtClean="0">
                <a:solidFill>
                  <a:srgbClr val="0000FF"/>
                </a:solidFill>
              </a:rPr>
              <a:t>The data confirm that there is an association between inflation and unemployment.</a:t>
            </a:r>
          </a:p>
          <a:p>
            <a:pPr marL="139700" lvl="0" indent="0" rtl="0">
              <a:buClr>
                <a:srgbClr val="0000FF"/>
              </a:buClr>
              <a:buSzPct val="43750"/>
              <a:buNone/>
            </a:pPr>
            <a:endParaRPr lang="en-GB" dirty="0" smtClean="0">
              <a:solidFill>
                <a:srgbClr val="0000FF"/>
              </a:solidFill>
            </a:endParaRPr>
          </a:p>
          <a:p>
            <a:pPr marL="457200" lvl="0" indent="-317500" rtl="0">
              <a:buClr>
                <a:srgbClr val="0000FF"/>
              </a:buClr>
              <a:buSzPct val="43750"/>
              <a:buFont typeface="Calibri"/>
              <a:buChar char="●"/>
            </a:pPr>
            <a:r>
              <a:rPr lang="en-GB" dirty="0" smtClean="0">
                <a:solidFill>
                  <a:schemeClr val="tx1"/>
                </a:solidFill>
              </a:rPr>
              <a:t>structure there is / are</a:t>
            </a:r>
          </a:p>
          <a:p>
            <a:pPr marL="457200" lvl="0" indent="-317500" rtl="0">
              <a:buClrTx/>
              <a:buSzPct val="43750"/>
              <a:buFont typeface="Calibri"/>
              <a:buChar char="●"/>
            </a:pPr>
            <a:r>
              <a:rPr lang="en-GB" dirty="0" smtClean="0">
                <a:solidFill>
                  <a:schemeClr val="tx1"/>
                </a:solidFill>
              </a:rPr>
              <a:t>eliminate it </a:t>
            </a:r>
            <a:r>
              <a:rPr lang="cs-CZ" dirty="0" err="1" smtClean="0">
                <a:solidFill>
                  <a:schemeClr val="tx1"/>
                </a:solidFill>
              </a:rPr>
              <a:t>where</a:t>
            </a:r>
            <a:r>
              <a:rPr lang="en-GB" dirty="0" smtClean="0">
                <a:solidFill>
                  <a:schemeClr val="tx1"/>
                </a:solidFill>
              </a:rPr>
              <a:t> possible</a:t>
            </a:r>
          </a:p>
          <a:p>
            <a:pPr marL="139700" lvl="0" indent="0" rtl="0">
              <a:buClrTx/>
              <a:buSzPct val="43750"/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457200" lvl="0" indent="-317500">
              <a:buClrTx/>
              <a:buSzPct val="43750"/>
              <a:buFont typeface="Calibri"/>
              <a:buChar char="●"/>
            </a:pPr>
            <a:r>
              <a:rPr lang="en-GB" b="1" dirty="0" smtClean="0">
                <a:solidFill>
                  <a:schemeClr val="tx1"/>
                </a:solidFill>
              </a:rPr>
              <a:t>The data confirm an association between inflation and unemployment</a:t>
            </a:r>
            <a:r>
              <a:rPr lang="en-GB" dirty="0" smtClean="0">
                <a:solidFill>
                  <a:schemeClr val="tx1"/>
                </a:solidFill>
              </a:rPr>
              <a:t>. 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0004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800" b="1" dirty="0" smtClean="0">
                <a:solidFill>
                  <a:srgbClr val="CC0000"/>
                </a:solidFill>
              </a:rPr>
              <a:t>avoid</a:t>
            </a:r>
            <a:endParaRPr lang="en-GB" sz="2800" b="1" dirty="0">
              <a:solidFill>
                <a:srgbClr val="CC0000"/>
              </a:solidFill>
            </a:endParaRPr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Retirement is something most of us must face sooner or later.</a:t>
            </a:r>
          </a:p>
          <a:p>
            <a:endParaRPr lang="en-GB" sz="3200" b="0" i="0" u="none" strike="noStrike" cap="none" baseline="0" dirty="0" smtClean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C0000"/>
              </a:buClr>
              <a:buSzPct val="98958"/>
              <a:buFont typeface="Arial"/>
              <a:buChar char="•"/>
            </a:pPr>
            <a:r>
              <a:rPr lang="cs-CZ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u</a:t>
            </a:r>
            <a:r>
              <a:rPr lang="en-GB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sing colloquial vocabulary</a:t>
            </a:r>
          </a:p>
          <a:p>
            <a:pPr marL="0" marR="0" lvl="0" indent="0" algn="l" rtl="0">
              <a:spcBef>
                <a:spcPts val="40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2000" b="0" i="1" u="none" strike="noStrike" cap="none" baseline="0" dirty="0" smtClean="0">
                <a:solidFill>
                  <a:schemeClr val="dk1"/>
                </a:solidFill>
                <a:sym typeface="Calibri"/>
              </a:rPr>
              <a:t>Colloquial vocabulary includes words and expressions that are used in everyday spoken language. They do not provide the exactness needed in an academic setting (Fowler &amp; Allen, 1992).</a:t>
            </a:r>
          </a:p>
          <a:p>
            <a:endParaRPr lang="en-GB" sz="2000" b="0" i="1" u="none" strike="noStrike" cap="none" baseline="0" dirty="0" smtClean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Retirement is </a:t>
            </a:r>
            <a:r>
              <a:rPr lang="en-GB" sz="3200" b="1" i="0" strike="noStrike" cap="none" baseline="0" dirty="0" smtClean="0">
                <a:solidFill>
                  <a:schemeClr val="dk1"/>
                </a:solidFill>
                <a:sym typeface="Calibri"/>
              </a:rPr>
              <a:t>inevitabl</a:t>
            </a:r>
            <a:r>
              <a:rPr lang="en-GB" b="1" dirty="0" smtClean="0"/>
              <a:t>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9332720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596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 sz="2800" b="1" dirty="0">
                <a:solidFill>
                  <a:srgbClr val="CC0000"/>
                </a:solidFill>
              </a:rPr>
              <a:t>a</a:t>
            </a:r>
            <a:r>
              <a:rPr lang="en-GB" sz="2800" b="1" dirty="0" err="1">
                <a:solidFill>
                  <a:srgbClr val="CC0000"/>
                </a:solidFill>
              </a:rPr>
              <a:t>lso</a:t>
            </a:r>
            <a:r>
              <a:rPr lang="en-GB" sz="2800" b="1" dirty="0">
                <a:solidFill>
                  <a:srgbClr val="CC0000"/>
                </a:solidFill>
              </a:rPr>
              <a:t> avoid</a:t>
            </a: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Public transport includes vehicles for public use on the roads, airways, waterways etc.</a:t>
            </a:r>
          </a:p>
          <a:p>
            <a:endParaRPr lang="en-GB" sz="3200" b="0" i="0" u="none" strike="noStrike" cap="none" baseline="0" dirty="0" smtClean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C0000"/>
              </a:buClr>
              <a:buSzPct val="98958"/>
              <a:buFont typeface="Arial"/>
              <a:buChar char="•"/>
            </a:pPr>
            <a:r>
              <a:rPr lang="en-GB" b="1" dirty="0" smtClean="0">
                <a:solidFill>
                  <a:srgbClr val="CC0000"/>
                </a:solidFill>
              </a:rPr>
              <a:t>u</a:t>
            </a:r>
            <a:r>
              <a:rPr lang="en-GB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sing run-on expressions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Public transport includes vehicles for public use, </a:t>
            </a:r>
            <a:r>
              <a:rPr lang="en-GB" sz="3200" b="1" i="0" u="none" strike="noStrike" cap="none" baseline="0" dirty="0" smtClean="0">
                <a:solidFill>
                  <a:schemeClr val="dk1"/>
                </a:solidFill>
                <a:sym typeface="Calibri"/>
              </a:rPr>
              <a:t>such as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 buses, trains and aeroplanes.</a:t>
            </a:r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246673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2800" b="1" i="0" u="none" strike="noStrike" cap="none" baseline="0" dirty="0" smtClean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also avoid</a:t>
            </a:r>
            <a:endParaRPr lang="en-GB" sz="2800" b="1" i="0" u="none" strike="noStrike" cap="none" baseline="0" dirty="0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Industrial sites cause vast amounts of environmental pollution, so why do we still use them?</a:t>
            </a:r>
            <a:endParaRPr lang="cs-CZ" dirty="0" smtClean="0">
              <a:solidFill>
                <a:srgbClr val="0000FF"/>
              </a:solidFill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endParaRPr lang="en-GB" dirty="0" smtClean="0">
              <a:solidFill>
                <a:srgbClr val="0000FF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C0000"/>
              </a:buClr>
              <a:buSzPct val="98958"/>
              <a:buFont typeface="Arial"/>
              <a:buChar char="•"/>
            </a:pPr>
            <a:r>
              <a:rPr lang="cs-CZ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u</a:t>
            </a:r>
            <a:r>
              <a:rPr lang="en-GB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sing rhetorical questions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The question surrounding the continued use of industrial sites, given their vast pollution production, </a:t>
            </a:r>
            <a:r>
              <a:rPr lang="en-GB" sz="3200" b="1" i="0" strike="noStrike" cap="none" baseline="0" dirty="0" smtClean="0">
                <a:solidFill>
                  <a:srgbClr val="000000"/>
                </a:solidFill>
                <a:sym typeface="Calibri"/>
              </a:rPr>
              <a:t>still remains.</a:t>
            </a:r>
            <a:endParaRPr lang="en-GB" sz="3200" b="1" i="0" strike="noStrike" cap="none" baseline="0" dirty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48087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title"/>
          </p:nvPr>
        </p:nvSpPr>
        <p:spPr>
          <a:xfrm>
            <a:off x="340975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SzPct val="25000"/>
            </a:pPr>
            <a:r>
              <a:rPr lang="en-GB" sz="2800" b="1" dirty="0">
                <a:solidFill>
                  <a:srgbClr val="CC0000"/>
                </a:solidFill>
              </a:rPr>
              <a:t>also avoid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39700" lvl="0" indent="0" rtl="0">
              <a:buClr>
                <a:srgbClr val="000000"/>
              </a:buClr>
              <a:buSzPct val="43750"/>
              <a:buNone/>
            </a:pPr>
            <a:r>
              <a:rPr lang="en-GB" dirty="0" smtClean="0">
                <a:solidFill>
                  <a:srgbClr val="0000FF"/>
                </a:solidFill>
              </a:rPr>
              <a:t>It caused a really big reaction.</a:t>
            </a:r>
          </a:p>
          <a:p>
            <a:endParaRPr lang="en-GB" dirty="0" smtClean="0">
              <a:solidFill>
                <a:srgbClr val="000000"/>
              </a:solidFill>
            </a:endParaRPr>
          </a:p>
          <a:p>
            <a:pPr marL="457200" lvl="0" indent="-317500" rtl="0">
              <a:buClr>
                <a:srgbClr val="CC0000"/>
              </a:buClr>
              <a:buSzPct val="43750"/>
              <a:buFont typeface="Calibri"/>
              <a:buChar char="●"/>
            </a:pPr>
            <a:r>
              <a:rPr lang="cs-CZ" b="1" dirty="0" smtClean="0">
                <a:solidFill>
                  <a:srgbClr val="CC0000"/>
                </a:solidFill>
              </a:rPr>
              <a:t>u</a:t>
            </a:r>
            <a:r>
              <a:rPr lang="en-GB" b="1" dirty="0" smtClean="0">
                <a:solidFill>
                  <a:srgbClr val="CC0000"/>
                </a:solidFill>
              </a:rPr>
              <a:t>sing adverbs</a:t>
            </a:r>
            <a:r>
              <a:rPr lang="en-GB" b="1" i="1" dirty="0" smtClean="0">
                <a:solidFill>
                  <a:srgbClr val="CC0000"/>
                </a:solidFill>
              </a:rPr>
              <a:t> really, very, just</a:t>
            </a:r>
          </a:p>
          <a:p>
            <a:endParaRPr lang="en-GB" b="1" i="1" dirty="0" smtClean="0">
              <a:solidFill>
                <a:srgbClr val="CC0000"/>
              </a:solidFill>
            </a:endParaRPr>
          </a:p>
          <a:p>
            <a:pPr marL="457200" lvl="0" indent="-317500" rtl="0">
              <a:buClr>
                <a:schemeClr val="dk1"/>
              </a:buClr>
              <a:buSzPct val="43750"/>
              <a:buFont typeface="Calibri"/>
              <a:buChar char="●"/>
            </a:pPr>
            <a:r>
              <a:rPr lang="en-GB" dirty="0" smtClean="0"/>
              <a:t>It caused a </a:t>
            </a:r>
            <a:r>
              <a:rPr lang="en-GB" b="1" dirty="0" smtClean="0">
                <a:solidFill>
                  <a:srgbClr val="000000"/>
                </a:solidFill>
              </a:rPr>
              <a:t>significant </a:t>
            </a:r>
            <a:r>
              <a:rPr lang="en-GB" dirty="0" smtClean="0"/>
              <a:t>reaction.</a:t>
            </a:r>
          </a:p>
          <a:p>
            <a:pPr marL="139700" lvl="0" indent="0">
              <a:buClr>
                <a:srgbClr val="000000"/>
              </a:buClr>
              <a:buSzPct val="43750"/>
              <a:buNone/>
            </a:pPr>
            <a:r>
              <a:rPr lang="en-GB" i="1" dirty="0" smtClean="0">
                <a:solidFill>
                  <a:srgbClr val="000000"/>
                </a:solidFill>
              </a:rPr>
              <a:t>considerable, dramatic, explosive</a:t>
            </a:r>
            <a:r>
              <a:rPr lang="cs-CZ" i="1" dirty="0" smtClean="0">
                <a:solidFill>
                  <a:srgbClr val="000000"/>
                </a:solidFill>
              </a:rPr>
              <a:t>…</a:t>
            </a:r>
            <a:endParaRPr lang="en-GB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457818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800" b="1" dirty="0">
                <a:solidFill>
                  <a:srgbClr val="CC0000"/>
                </a:solidFill>
              </a:rPr>
              <a:t>also avoid </a:t>
            </a:r>
          </a:p>
        </p:txBody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Then the solution can be discarded.</a:t>
            </a:r>
          </a:p>
          <a:p>
            <a:endParaRPr lang="en-GB" sz="3200" b="0" i="0" u="none" strike="noStrike" cap="none" baseline="0" dirty="0" smtClean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C0000"/>
              </a:buClr>
              <a:buSzPct val="98958"/>
              <a:buFont typeface="Arial"/>
              <a:buChar char="•"/>
            </a:pPr>
            <a:r>
              <a:rPr lang="en-GB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placing the adverb in the initial or final position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The solution can </a:t>
            </a:r>
            <a:r>
              <a:rPr lang="en-GB" sz="3200" b="1" i="0" strike="noStrike" cap="none" baseline="0" dirty="0" smtClean="0">
                <a:solidFill>
                  <a:schemeClr val="dk1"/>
                </a:solidFill>
                <a:sym typeface="Calibri"/>
              </a:rPr>
              <a:t>then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 be discarded.</a:t>
            </a:r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555090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2800" b="1" dirty="0" smtClean="0">
                <a:solidFill>
                  <a:srgbClr val="CC0000"/>
                </a:solidFill>
              </a:rPr>
              <a:t>a</a:t>
            </a:r>
            <a:r>
              <a:rPr lang="en-GB" sz="28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lso avoid</a:t>
            </a:r>
            <a:endParaRPr lang="en-GB" sz="2800" b="1" i="0" u="none" strike="noStrike" cap="none" baseline="0" dirty="0">
              <a:solidFill>
                <a:srgbClr val="CC0000"/>
              </a:solidFill>
              <a:sym typeface="Calibri"/>
            </a:endParaRPr>
          </a:p>
        </p:txBody>
      </p:sp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I am convinced by Carroll's (1996) conclusion that Australian architecture requires innovation, yet I dislike the way he has ignored residential design in order to reach this conclusion.</a:t>
            </a:r>
          </a:p>
          <a:p>
            <a:endParaRPr lang="en-GB" sz="3200" b="0" i="0" u="none" strike="noStrike" cap="none" baseline="0" dirty="0" smtClean="0">
              <a:solidFill>
                <a:schemeClr val="dk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C0000"/>
              </a:buClr>
              <a:buSzPct val="98958"/>
              <a:buFont typeface="Arial"/>
              <a:buChar char="•"/>
            </a:pPr>
            <a:r>
              <a:rPr lang="en-GB" b="1" dirty="0" smtClean="0">
                <a:solidFill>
                  <a:srgbClr val="CC0000"/>
                </a:solidFill>
              </a:rPr>
              <a:t>u</a:t>
            </a:r>
            <a:r>
              <a:rPr lang="en-GB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sing judgemental words 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Carroll (1996) </a:t>
            </a:r>
            <a:r>
              <a:rPr lang="en-GB" sz="3200" b="1" i="0" u="none" strike="noStrike" cap="none" baseline="0" dirty="0" smtClean="0">
                <a:solidFill>
                  <a:schemeClr val="dk1"/>
                </a:solidFill>
                <a:sym typeface="Calibri"/>
              </a:rPr>
              <a:t>concludes / argues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 ….</a:t>
            </a:r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0641759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2800" b="1" i="0" u="none" strike="noStrike" cap="none" baseline="0" dirty="0" smtClean="0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also avoid</a:t>
            </a:r>
            <a:endParaRPr lang="en-GB" sz="2800" b="1" i="0" u="none" strike="noStrike" cap="none" baseline="0" dirty="0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The conditions are appalling and account, to a large extent, for the terrible morbidity and mortality statistics of this community.</a:t>
            </a:r>
            <a:endParaRPr lang="cs-CZ" dirty="0" smtClean="0">
              <a:solidFill>
                <a:srgbClr val="0000FF"/>
              </a:solidFill>
            </a:endParaRPr>
          </a:p>
          <a:p>
            <a:pPr marL="0" marR="0" lvl="0" indent="0" algn="l" rtl="0">
              <a:spcBef>
                <a:spcPts val="640"/>
              </a:spcBef>
              <a:buClr>
                <a:schemeClr val="dk1"/>
              </a:buClr>
              <a:buSzPct val="98958"/>
              <a:buNone/>
            </a:pPr>
            <a:endParaRPr lang="en-GB" dirty="0" smtClean="0">
              <a:solidFill>
                <a:srgbClr val="0000FF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CC0000"/>
              </a:buClr>
              <a:buSzPct val="98958"/>
              <a:buFont typeface="Arial"/>
              <a:buChar char="•"/>
            </a:pPr>
            <a:r>
              <a:rPr lang="en-GB" b="1" dirty="0" smtClean="0">
                <a:solidFill>
                  <a:srgbClr val="CC0000"/>
                </a:solidFill>
              </a:rPr>
              <a:t>u</a:t>
            </a:r>
            <a:r>
              <a:rPr lang="en-GB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sing words that are emotive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The conditions, to a large extent,  account for the morbidity and mortality </a:t>
            </a:r>
            <a:r>
              <a:rPr lang="en-GB" sz="3200" b="0" i="0" u="none" strike="noStrike" cap="none" baseline="0" dirty="0" err="1" smtClean="0">
                <a:solidFill>
                  <a:schemeClr val="dk1"/>
                </a:solidFill>
                <a:sym typeface="Calibri"/>
              </a:rPr>
              <a:t>stati</a:t>
            </a:r>
            <a:r>
              <a:rPr lang="cs-CZ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s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tics of this community.</a:t>
            </a:r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3700831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rgbClr val="C00000"/>
                </a:solidFill>
              </a:rPr>
              <a:t>course syllabus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8680"/>
            <a:ext cx="8856984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1</a:t>
            </a:r>
            <a:r>
              <a:rPr lang="en-GB" sz="1800" dirty="0" smtClean="0"/>
              <a:t>  	introduction to academic English; specifics of academic style; 			introduction to academic presentations</a:t>
            </a:r>
            <a:endParaRPr lang="cs-CZ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2</a:t>
            </a:r>
            <a:r>
              <a:rPr lang="en-GB" sz="1800" dirty="0" smtClean="0"/>
              <a:t>	formality of academic English; discussion over aspects of academic 			writing in economic disciplines; </a:t>
            </a:r>
            <a:r>
              <a:rPr lang="cs-CZ" sz="1800" dirty="0" err="1" smtClean="0"/>
              <a:t>hedging</a:t>
            </a:r>
            <a:endParaRPr lang="cs-CZ" sz="1800" dirty="0" smtClean="0"/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3</a:t>
            </a:r>
            <a:r>
              <a:rPr lang="en-GB" sz="1800" dirty="0" smtClean="0"/>
              <a:t>	principles of writing paragraphs; writing conference abstracts 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4</a:t>
            </a:r>
            <a:r>
              <a:rPr lang="en-GB" sz="1800" dirty="0" smtClean="0"/>
              <a:t>	abstracts II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5</a:t>
            </a:r>
            <a:r>
              <a:rPr lang="en-GB" sz="1800" dirty="0" smtClean="0"/>
              <a:t>	research articles – structure and language of individual parts (IMRDC) 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6</a:t>
            </a:r>
            <a:r>
              <a:rPr lang="en-GB" sz="1800" dirty="0" smtClean="0"/>
              <a:t>	research articles II; paraphrasing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7</a:t>
            </a:r>
            <a:r>
              <a:rPr lang="en-GB" sz="1800" dirty="0" smtClean="0"/>
              <a:t>	summarising; other aspects of academic language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8</a:t>
            </a:r>
            <a:r>
              <a:rPr lang="en-GB" sz="1800" dirty="0" smtClean="0"/>
              <a:t>	coherence and cohesion; other aspects of academic language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9	</a:t>
            </a:r>
            <a:r>
              <a:rPr lang="en-GB" sz="1800" dirty="0" smtClean="0"/>
              <a:t>academic discussions; functional language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10</a:t>
            </a:r>
            <a:r>
              <a:rPr lang="en-GB" sz="1800" dirty="0" smtClean="0"/>
              <a:t>   	videoconference  - feedback on abstracts with Rachel Lindner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Week 11+12</a:t>
            </a:r>
            <a:r>
              <a:rPr lang="en-GB" sz="1800" dirty="0" smtClean="0"/>
              <a:t>	presentations + peer review</a:t>
            </a:r>
          </a:p>
          <a:p>
            <a:pPr marL="0" indent="0">
              <a:buNone/>
            </a:pPr>
            <a:endParaRPr lang="en-GB" sz="1800" dirty="0" smtClean="0"/>
          </a:p>
          <a:p>
            <a:endParaRPr lang="en-GB" sz="1800" dirty="0" smtClean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5873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4624"/>
            <a:ext cx="8640960" cy="669674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Key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en-GB" dirty="0"/>
              <a:t>1. 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As </a:t>
            </a:r>
            <a:r>
              <a:rPr lang="en-GB" dirty="0"/>
              <a:t>the value of Sterling increased compared to other currencies, the government was forced to take tax measures to head off a rapid increase in consumer spending spurred on by cheaper imports.</a:t>
            </a:r>
            <a:r>
              <a:rPr lang="en-GB" b="1" dirty="0"/>
              <a:t> </a:t>
            </a:r>
            <a:r>
              <a:rPr lang="en-GB" sz="4200" b="1" dirty="0">
                <a:solidFill>
                  <a:srgbClr val="C00000"/>
                </a:solidFill>
              </a:rPr>
              <a:t>(written style for the general public discourse, scripted radio or TV news style)</a:t>
            </a:r>
            <a:endParaRPr lang="cs-CZ" sz="4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2. 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And </a:t>
            </a:r>
            <a:r>
              <a:rPr lang="en-GB" dirty="0"/>
              <a:t>you see, Sterling got more and more valuable, so as a result, the government had to go round putting up taxes, you see, to stop everyone going out and splashing out, spending all their money on cheap imports. </a:t>
            </a:r>
            <a:r>
              <a:rPr lang="en-GB" sz="4200" b="1" dirty="0">
                <a:solidFill>
                  <a:srgbClr val="C00000"/>
                </a:solidFill>
              </a:rPr>
              <a:t>(relaxed, simplified chat, very informal spoken style – the addition of repetition and fillers)</a:t>
            </a:r>
            <a:endParaRPr lang="cs-CZ" sz="42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3. 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Consequent </a:t>
            </a:r>
            <a:r>
              <a:rPr lang="en-GB" dirty="0"/>
              <a:t>to the appreciation in the exchange value of Sterling against other currencies, necessary fiscal measures were introduced by the government in order to reduce the likelihood of an import-led consumer spending surge. </a:t>
            </a:r>
            <a:r>
              <a:rPr lang="en-GB" sz="5000" b="1" dirty="0">
                <a:solidFill>
                  <a:srgbClr val="C00000"/>
                </a:solidFill>
              </a:rPr>
              <a:t>(jargon, very formal, this is the style of language used in official reports, technical studies; it is exclusively a style of written English, full of verbal nouns, technical words and passives)</a:t>
            </a:r>
            <a:endParaRPr lang="cs-CZ" sz="5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4. 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As </a:t>
            </a:r>
            <a:r>
              <a:rPr lang="en-GB" dirty="0"/>
              <a:t>Sterling went up in value, the government had to put up taxes to stop consumers splashing out on too many cheap imports.</a:t>
            </a:r>
            <a:r>
              <a:rPr lang="en-GB" b="1" dirty="0"/>
              <a:t> </a:t>
            </a:r>
            <a:r>
              <a:rPr lang="en-GB" sz="5000" b="1" dirty="0">
                <a:solidFill>
                  <a:srgbClr val="C00000"/>
                </a:solidFill>
              </a:rPr>
              <a:t>(relaxed, informal spoken style: discussion, there is plenty of prepositional verbs, all actions are expressed through verbs, not verbal nouns)</a:t>
            </a:r>
            <a:endParaRPr lang="cs-CZ" sz="5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5. 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As </a:t>
            </a:r>
            <a:r>
              <a:rPr lang="en-GB" dirty="0"/>
              <a:t>Sterling's international value went up, the government had to take tax measures to head off a consumer spending boom spurred on by cheaper imports.</a:t>
            </a:r>
            <a:r>
              <a:rPr lang="en-GB" b="1" dirty="0"/>
              <a:t> </a:t>
            </a:r>
            <a:r>
              <a:rPr lang="en-GB" sz="5000" b="1" dirty="0">
                <a:solidFill>
                  <a:srgbClr val="C00000"/>
                </a:solidFill>
              </a:rPr>
              <a:t>(formal, spoken style – radio, seminar, talk)</a:t>
            </a:r>
            <a:endParaRPr lang="cs-CZ" sz="5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/>
              <a:t> </a:t>
            </a:r>
            <a:endParaRPr lang="cs-CZ" dirty="0"/>
          </a:p>
          <a:p>
            <a:pPr marL="0" indent="0">
              <a:buNone/>
            </a:pPr>
            <a:r>
              <a:rPr lang="en-GB" dirty="0"/>
              <a:t>6. </a:t>
            </a:r>
            <a:endParaRPr lang="cs-CZ" dirty="0" smtClean="0"/>
          </a:p>
          <a:p>
            <a:pPr marL="0" indent="0">
              <a:buNone/>
            </a:pPr>
            <a:r>
              <a:rPr lang="en-GB" dirty="0" smtClean="0"/>
              <a:t>After </a:t>
            </a:r>
            <a:r>
              <a:rPr lang="en-GB" dirty="0"/>
              <a:t>the international value of Sterling rose, the government was obliged to take fiscal measures to reduce the likelihood of a surge in consumer spending led by cheaper imports. </a:t>
            </a:r>
            <a:r>
              <a:rPr lang="en-GB" sz="5000" b="1" dirty="0">
                <a:solidFill>
                  <a:srgbClr val="C00000"/>
                </a:solidFill>
              </a:rPr>
              <a:t>(written, formal, clear English, as found in the press or in documents aimed at ordinary educated readers)</a:t>
            </a:r>
            <a:endParaRPr lang="cs-CZ" sz="5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31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9674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GB" dirty="0" smtClean="0"/>
              <a:t>1. With women especially, there is a lot of social pressure to conform to a certain physical shape. </a:t>
            </a:r>
            <a:r>
              <a:rPr lang="en-GB" sz="4500" b="1" dirty="0" smtClean="0">
                <a:solidFill>
                  <a:srgbClr val="C00000"/>
                </a:solidFill>
              </a:rPr>
              <a:t>(a great deal)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2. Significantly, even at this late date, Lautrec was considered a bit conservative by his peers. </a:t>
            </a:r>
            <a:r>
              <a:rPr lang="en-GB" sz="4500" b="1" dirty="0">
                <a:solidFill>
                  <a:srgbClr val="C00000"/>
                </a:solidFill>
              </a:rPr>
              <a:t>(somewhat)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3. It focused on a subject that a lot of the bourgeois and upper-class exhibition-going public regarded as anti-social and anti-establishment. </a:t>
            </a:r>
            <a:r>
              <a:rPr lang="en-GB" sz="5500" b="1" dirty="0">
                <a:solidFill>
                  <a:srgbClr val="C00000"/>
                </a:solidFill>
              </a:rPr>
              <a:t>(much)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4. Later Smith got together with Paul </a:t>
            </a:r>
            <a:r>
              <a:rPr lang="en-GB" dirty="0" err="1" smtClean="0"/>
              <a:t>Fildes</a:t>
            </a:r>
            <a:r>
              <a:rPr lang="en-GB" dirty="0" smtClean="0"/>
              <a:t> in an experimental study of the use of viral marketing among young, middle-aged and old people.  </a:t>
            </a:r>
            <a:r>
              <a:rPr lang="en-GB" sz="5500" b="1" dirty="0">
                <a:solidFill>
                  <a:srgbClr val="C00000"/>
                </a:solidFill>
              </a:rPr>
              <a:t>(collaborated, specific groups of people/individuals)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5. We’ll tell you how you got on in the test in a couple of weeks. </a:t>
            </a:r>
            <a:r>
              <a:rPr lang="en-GB" sz="5500" b="1" dirty="0">
                <a:solidFill>
                  <a:srgbClr val="C00000"/>
                </a:solidFill>
              </a:rPr>
              <a:t>(We will inform you about the result of your test in the near future.)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6. Therefore after six months the dieter is behaving according to all twenty-six goals and she has achieved a big reduction in sugar intake</a:t>
            </a:r>
            <a:r>
              <a:rPr lang="cs-CZ" dirty="0" smtClean="0"/>
              <a:t>.</a:t>
            </a:r>
            <a:r>
              <a:rPr lang="en-GB" sz="5500" b="1" dirty="0" smtClean="0">
                <a:solidFill>
                  <a:srgbClr val="C00000"/>
                </a:solidFill>
              </a:rPr>
              <a:t>  </a:t>
            </a:r>
            <a:r>
              <a:rPr lang="en-GB" sz="5500" b="1" dirty="0">
                <a:solidFill>
                  <a:srgbClr val="C00000"/>
                </a:solidFill>
              </a:rPr>
              <a:t>(</a:t>
            </a:r>
            <a:r>
              <a:rPr lang="en-GB" sz="5500" b="1" dirty="0" smtClean="0">
                <a:solidFill>
                  <a:srgbClr val="C00000"/>
                </a:solidFill>
              </a:rPr>
              <a:t>considerable</a:t>
            </a:r>
            <a:r>
              <a:rPr lang="cs-CZ" sz="5500" b="1" dirty="0" smtClean="0">
                <a:solidFill>
                  <a:srgbClr val="C00000"/>
                </a:solidFill>
              </a:rPr>
              <a:t>)</a:t>
            </a:r>
            <a:endParaRPr lang="en-GB" sz="33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7. Modern houses have so many labour-saving things that it is difficult for the person at home to have adequate exercise by doing chores, cooking, and looking after a family.  </a:t>
            </a:r>
            <a:r>
              <a:rPr lang="en-GB" sz="5500" b="1" dirty="0">
                <a:solidFill>
                  <a:srgbClr val="C00000"/>
                </a:solidFill>
              </a:rPr>
              <a:t>(devices)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8. Making the effort to reclaim this wasted stuff for fertilizer would have a positive effect on greenhouse releases</a:t>
            </a:r>
            <a:r>
              <a:rPr lang="cs-CZ" dirty="0" smtClean="0"/>
              <a:t>.</a:t>
            </a:r>
            <a:r>
              <a:rPr lang="en-GB" sz="5500" b="1" dirty="0" smtClean="0">
                <a:solidFill>
                  <a:srgbClr val="C00000"/>
                </a:solidFill>
              </a:rPr>
              <a:t>  </a:t>
            </a:r>
            <a:r>
              <a:rPr lang="en-GB" sz="5500" b="1" dirty="0">
                <a:solidFill>
                  <a:srgbClr val="C00000"/>
                </a:solidFill>
              </a:rPr>
              <a:t>(material)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9. It is difficult to imagine exactly what is meant by saying that such a classification is natural as any collection of things could be classified in this way. </a:t>
            </a:r>
            <a:r>
              <a:rPr lang="en-GB" sz="5500" b="1" dirty="0">
                <a:solidFill>
                  <a:srgbClr val="C00000"/>
                </a:solidFill>
              </a:rPr>
              <a:t>(objects)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10. Unfortunately, since there are so many possible explanations, the correct one is most difficult to find out</a:t>
            </a:r>
            <a:r>
              <a:rPr lang="cs-CZ" dirty="0" smtClean="0"/>
              <a:t>.</a:t>
            </a:r>
            <a:r>
              <a:rPr lang="en-GB" sz="5500" b="1" dirty="0" smtClean="0">
                <a:solidFill>
                  <a:srgbClr val="C00000"/>
                </a:solidFill>
              </a:rPr>
              <a:t>  </a:t>
            </a:r>
            <a:r>
              <a:rPr lang="en-GB" sz="5500" b="1" dirty="0">
                <a:solidFill>
                  <a:srgbClr val="C00000"/>
                </a:solidFill>
              </a:rPr>
              <a:t>(</a:t>
            </a:r>
            <a:r>
              <a:rPr lang="en-GB" sz="5500" b="1" dirty="0" smtClean="0">
                <a:solidFill>
                  <a:srgbClr val="C00000"/>
                </a:solidFill>
              </a:rPr>
              <a:t>ascertain/establish</a:t>
            </a:r>
            <a:r>
              <a:rPr lang="cs-CZ" sz="5500" b="1" dirty="0" smtClean="0">
                <a:solidFill>
                  <a:srgbClr val="C00000"/>
                </a:solidFill>
              </a:rPr>
              <a:t>)</a:t>
            </a:r>
            <a:endParaRPr lang="en-GB" sz="33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11. These exercises can easily be incorporated into an exercise routine, with each exercise done again a number of times. </a:t>
            </a:r>
            <a:r>
              <a:rPr lang="en-GB" sz="5500" b="1" dirty="0">
                <a:solidFill>
                  <a:srgbClr val="C00000"/>
                </a:solidFill>
              </a:rPr>
              <a:t>(</a:t>
            </a:r>
            <a:r>
              <a:rPr lang="en-GB" sz="5500" b="1" dirty="0" smtClean="0">
                <a:solidFill>
                  <a:srgbClr val="C00000"/>
                </a:solidFill>
              </a:rPr>
              <a:t>repeated</a:t>
            </a:r>
            <a:r>
              <a:rPr lang="cs-CZ" sz="5500" b="1" dirty="0" smtClean="0">
                <a:solidFill>
                  <a:srgbClr val="C00000"/>
                </a:solidFill>
              </a:rPr>
              <a:t>)</a:t>
            </a:r>
            <a:endParaRPr lang="en-GB" sz="33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12. Fleming did well in isolating a streptococcus from the cerebrospinal fluid of the patient. </a:t>
            </a:r>
            <a:r>
              <a:rPr lang="en-GB" sz="5500" b="1" dirty="0">
                <a:solidFill>
                  <a:srgbClr val="C00000"/>
                </a:solidFill>
              </a:rPr>
              <a:t>(succeeded)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</a:p>
          <a:p>
            <a:pPr marL="0" indent="0">
              <a:buNone/>
            </a:pPr>
            <a:r>
              <a:rPr lang="en-GB" dirty="0" smtClean="0"/>
              <a:t>13. Effective planning prevents such hazards, but only if a social organisation makes sure that all potential target individuals are acquainted with the procedure. </a:t>
            </a:r>
            <a:r>
              <a:rPr lang="en-GB" sz="5500" b="1" dirty="0">
                <a:solidFill>
                  <a:srgbClr val="C00000"/>
                </a:solidFill>
              </a:rPr>
              <a:t>(ensures</a:t>
            </a:r>
            <a:r>
              <a:rPr lang="en-GB" sz="5500" b="1" dirty="0" smtClean="0">
                <a:solidFill>
                  <a:srgbClr val="C00000"/>
                </a:solidFill>
              </a:rPr>
              <a:t>)</a:t>
            </a:r>
            <a:endParaRPr lang="en-GB" sz="55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0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7560840" cy="5544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53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 smtClean="0"/>
              <a:t>Task 6</a:t>
            </a:r>
            <a:r>
              <a:rPr lang="en-GB" dirty="0" smtClean="0"/>
              <a:t> 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 primarily, principally, essentially, predominantly</a:t>
            </a:r>
          </a:p>
          <a:p>
            <a:pPr marL="0" indent="0">
              <a:buNone/>
            </a:pPr>
            <a:r>
              <a:rPr lang="en-GB" dirty="0" smtClean="0"/>
              <a:t>2. virtually, practically, essentially</a:t>
            </a:r>
          </a:p>
          <a:p>
            <a:pPr marL="0" indent="0">
              <a:buNone/>
            </a:pPr>
            <a:r>
              <a:rPr lang="en-GB" dirty="0" smtClean="0"/>
              <a:t>3. solely, exclusively, entirely, totally</a:t>
            </a:r>
          </a:p>
          <a:p>
            <a:pPr marL="0" indent="0">
              <a:buNone/>
            </a:pPr>
            <a:r>
              <a:rPr lang="en-GB" dirty="0" smtClean="0"/>
              <a:t>4. in sum/to sum up/in summary, essentially, fundamentally</a:t>
            </a:r>
          </a:p>
          <a:p>
            <a:pPr marL="0" indent="0">
              <a:buNone/>
            </a:pPr>
            <a:r>
              <a:rPr lang="en-GB" dirty="0" smtClean="0"/>
              <a:t>5. attempted, strived for, strived to do</a:t>
            </a:r>
          </a:p>
          <a:p>
            <a:pPr marL="0" indent="0">
              <a:buNone/>
            </a:pPr>
            <a:r>
              <a:rPr lang="en-GB" dirty="0" smtClean="0"/>
              <a:t>6. prime, chief, primary, principal, fundamental</a:t>
            </a:r>
          </a:p>
          <a:p>
            <a:pPr marL="0" indent="0">
              <a:buNone/>
            </a:pPr>
            <a:r>
              <a:rPr lang="en-GB" dirty="0" smtClean="0"/>
              <a:t>7. characteristic, representative</a:t>
            </a:r>
          </a:p>
          <a:p>
            <a:pPr marL="0" indent="0">
              <a:buNone/>
            </a:pPr>
            <a:r>
              <a:rPr lang="en-GB" dirty="0" smtClean="0"/>
              <a:t>8. In no way/respect can London be...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u="sng" dirty="0" smtClean="0"/>
              <a:t>Task 7</a:t>
            </a:r>
          </a:p>
          <a:p>
            <a:pPr marL="0" indent="0">
              <a:buNone/>
            </a:pPr>
            <a:r>
              <a:rPr lang="en-GB" dirty="0" smtClean="0"/>
              <a:t>We would like to inform you that your paper has been rejected by our publishing company as it was not up to the required standard. </a:t>
            </a:r>
          </a:p>
          <a:p>
            <a:pPr marL="0" indent="0">
              <a:buNone/>
            </a:pPr>
            <a:r>
              <a:rPr lang="en-GB" dirty="0" smtClean="0"/>
              <a:t>	In case you would like us to reconsider the decision, we would suggest that you revise it and make some necessary changes.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74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C00000"/>
                </a:solidFill>
              </a:rPr>
              <a:t>course requirements</a:t>
            </a:r>
            <a:endParaRPr lang="en-GB" sz="40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92696"/>
            <a:ext cx="8712968" cy="6336704"/>
          </a:xfrm>
        </p:spPr>
        <p:txBody>
          <a:bodyPr>
            <a:normAutofit/>
          </a:bodyPr>
          <a:lstStyle/>
          <a:p>
            <a:r>
              <a:rPr lang="en-GB" sz="1600" dirty="0" smtClean="0"/>
              <a:t>active participation in seminar lessons (2 absences allowed)</a:t>
            </a:r>
          </a:p>
          <a:p>
            <a:r>
              <a:rPr lang="en-GB" sz="1600" dirty="0" smtClean="0"/>
              <a:t>systematic preparation for lessons (this might include doing specific homework assignments)</a:t>
            </a:r>
          </a:p>
          <a:p>
            <a:r>
              <a:rPr lang="en-GB" sz="1600" dirty="0" smtClean="0"/>
              <a:t>writing </a:t>
            </a:r>
            <a:r>
              <a:rPr lang="en-GB" sz="1600" dirty="0" smtClean="0"/>
              <a:t>a presentation abstract for a conference of your choice (see schedule below)</a:t>
            </a:r>
          </a:p>
          <a:p>
            <a:r>
              <a:rPr lang="en-GB" sz="1600" dirty="0" smtClean="0"/>
              <a:t>critical evaluation of abstracts of two colleagues </a:t>
            </a:r>
          </a:p>
          <a:p>
            <a:r>
              <a:rPr lang="en-GB" sz="1600" dirty="0" smtClean="0"/>
              <a:t>incorporating your colleagues’ comments in your abstract (if relevant) and submitting final version to Rachel Lindner for evaluation</a:t>
            </a:r>
          </a:p>
          <a:p>
            <a:r>
              <a:rPr lang="en-GB" sz="1600" dirty="0" smtClean="0"/>
              <a:t>active participation in videoconference</a:t>
            </a:r>
          </a:p>
          <a:p>
            <a:r>
              <a:rPr lang="en-GB" sz="1600" dirty="0" smtClean="0"/>
              <a:t>presentation of your research or part of research + discussion </a:t>
            </a:r>
          </a:p>
          <a:p>
            <a:pPr>
              <a:spcBef>
                <a:spcPts val="0"/>
              </a:spcBef>
            </a:pPr>
            <a:endParaRPr lang="en-GB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tasks and deadlines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29941"/>
              </p:ext>
            </p:extLst>
          </p:nvPr>
        </p:nvGraphicFramePr>
        <p:xfrm>
          <a:off x="251520" y="3543301"/>
          <a:ext cx="8280919" cy="3166684"/>
        </p:xfrm>
        <a:graphic>
          <a:graphicData uri="http://schemas.openxmlformats.org/drawingml/2006/table">
            <a:tbl>
              <a:tblPr firstRow="1" firstCol="1" bandRow="1"/>
              <a:tblGrid>
                <a:gridCol w="1080120"/>
                <a:gridCol w="4740675"/>
                <a:gridCol w="2460124"/>
              </a:tblGrid>
              <a:tr h="5778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1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link to a conference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aseline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shared document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28 February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2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title of the presentation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shared document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</a:t>
                      </a:r>
                      <a:r>
                        <a:rPr lang="en-GB" sz="1400" b="0" u="none" strike="noStrike" baseline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 7 March</a:t>
                      </a: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4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first draft of abstract for the conference presentation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peer-review application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21 March 2016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5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evaluation and comments on 2 abstracts of your colleagues peer-review application 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 4 April 2016</a:t>
                      </a:r>
                      <a:endParaRPr lang="en-GB" sz="900" b="0" noProof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7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final abstract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peer review application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deadline 11 April 2016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 10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videoconference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b="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noProof="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u="none" strike="noStrike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1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weeks 11 + 12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noProof="0" dirty="0" smtClean="0">
                          <a:effectLst/>
                          <a:latin typeface="Calibri"/>
                          <a:ea typeface="Times New Roman"/>
                          <a:cs typeface="Arial"/>
                        </a:rPr>
                        <a:t>presentations</a:t>
                      </a: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900" noProof="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3061" marR="5306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95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latin typeface="+mn-lt"/>
              </a:rPr>
              <a:t>Principles of academic language</a:t>
            </a:r>
            <a:endParaRPr lang="en-GB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informed and informative; i.e. has a clear purpose, structure and audience</a:t>
            </a:r>
          </a:p>
          <a:p>
            <a:r>
              <a:rPr lang="en-GB" sz="2800" dirty="0" smtClean="0"/>
              <a:t>critical and objective </a:t>
            </a:r>
          </a:p>
          <a:p>
            <a:r>
              <a:rPr lang="en-GB" sz="2800" dirty="0" smtClean="0"/>
              <a:t>analytical</a:t>
            </a:r>
          </a:p>
          <a:p>
            <a:r>
              <a:rPr lang="en-GB" sz="2800" dirty="0" smtClean="0"/>
              <a:t>rational (not emotional or opinion based)</a:t>
            </a:r>
          </a:p>
          <a:p>
            <a:r>
              <a:rPr lang="en-GB" sz="2800" dirty="0" smtClean="0"/>
              <a:t>complex (in terms of grammar and vocabulary)</a:t>
            </a:r>
          </a:p>
          <a:p>
            <a:r>
              <a:rPr lang="en-GB" sz="2800" dirty="0" smtClean="0"/>
              <a:t>responsible</a:t>
            </a:r>
          </a:p>
          <a:p>
            <a:r>
              <a:rPr lang="en-GB" sz="2800" dirty="0" smtClean="0"/>
              <a:t>hedged (use of cautious language)</a:t>
            </a:r>
          </a:p>
          <a:p>
            <a:r>
              <a:rPr lang="en-GB" sz="2800" dirty="0" smtClean="0"/>
              <a:t>non-repetitive</a:t>
            </a:r>
          </a:p>
          <a:p>
            <a:r>
              <a:rPr lang="en-GB" sz="2800" dirty="0" smtClean="0"/>
              <a:t>persuasive</a:t>
            </a:r>
          </a:p>
          <a:p>
            <a:r>
              <a:rPr lang="en-GB" sz="2800" dirty="0" smtClean="0"/>
              <a:t>formal  (neutral in style, precise and accurate)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35068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latin typeface="+mn-lt"/>
              </a:rPr>
              <a:t>aspects of formality</a:t>
            </a:r>
            <a:endParaRPr lang="en-GB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120680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precision</a:t>
            </a:r>
          </a:p>
          <a:p>
            <a:r>
              <a:rPr lang="en-GB" sz="2800" dirty="0" smtClean="0"/>
              <a:t>conciseness, i.e. free of redundancy</a:t>
            </a:r>
          </a:p>
          <a:p>
            <a:r>
              <a:rPr lang="en-GB" sz="2800" dirty="0" smtClean="0"/>
              <a:t>clarity</a:t>
            </a:r>
          </a:p>
          <a:p>
            <a:r>
              <a:rPr lang="en-GB" sz="2800" dirty="0" smtClean="0"/>
              <a:t>cautiousness</a:t>
            </a:r>
          </a:p>
          <a:p>
            <a:pPr marL="0" indent="0">
              <a:buNone/>
            </a:pPr>
            <a:r>
              <a:rPr lang="en-GB" sz="2800" b="1" dirty="0" smtClean="0"/>
              <a:t>			</a:t>
            </a:r>
            <a:r>
              <a:rPr lang="en-GB" sz="2800" b="1" dirty="0" smtClean="0">
                <a:solidFill>
                  <a:srgbClr val="C00000"/>
                </a:solidFill>
              </a:rPr>
              <a:t>ways of achieving them</a:t>
            </a:r>
          </a:p>
          <a:p>
            <a:r>
              <a:rPr lang="en-GB" sz="2800" dirty="0" smtClean="0"/>
              <a:t>right choice of words (</a:t>
            </a:r>
            <a:r>
              <a:rPr lang="en-GB" sz="2800" strike="sngStrike" dirty="0" smtClean="0"/>
              <a:t>colloquial</a:t>
            </a:r>
            <a:r>
              <a:rPr lang="en-GB" sz="2800" dirty="0" smtClean="0"/>
              <a:t>, </a:t>
            </a:r>
            <a:r>
              <a:rPr lang="en-GB" sz="2800" strike="sngStrike" dirty="0" smtClean="0"/>
              <a:t>idiomatic</a:t>
            </a:r>
            <a:r>
              <a:rPr lang="en-GB" sz="2800" dirty="0" smtClean="0"/>
              <a:t>, </a:t>
            </a:r>
            <a:r>
              <a:rPr lang="en-GB" sz="2800" strike="sngStrike" dirty="0" smtClean="0"/>
              <a:t>phrasal verbs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nominalisation (frequent use of nouns)</a:t>
            </a:r>
          </a:p>
          <a:p>
            <a:r>
              <a:rPr lang="en-GB" sz="2800" dirty="0" smtClean="0"/>
              <a:t>avoiding negative forms of verbs if possible</a:t>
            </a:r>
          </a:p>
          <a:p>
            <a:r>
              <a:rPr lang="en-GB" sz="2800" dirty="0" smtClean="0"/>
              <a:t>avoiding repetition</a:t>
            </a:r>
          </a:p>
          <a:p>
            <a:r>
              <a:rPr lang="en-GB" sz="2800" dirty="0" smtClean="0"/>
              <a:t>scarce use of personal pronouns</a:t>
            </a:r>
          </a:p>
          <a:p>
            <a:r>
              <a:rPr lang="en-GB" sz="2800" dirty="0" smtClean="0"/>
              <a:t>hedging (modifiers, modal verbs, absence of general statements)</a:t>
            </a:r>
            <a:endParaRPr lang="cs-CZ" sz="2800" dirty="0" smtClean="0"/>
          </a:p>
          <a:p>
            <a:r>
              <a:rPr lang="cs-CZ" sz="2800" dirty="0" err="1" smtClean="0"/>
              <a:t>cohesion</a:t>
            </a:r>
            <a:endParaRPr lang="en-GB" sz="2800" dirty="0" smtClean="0"/>
          </a:p>
          <a:p>
            <a:r>
              <a:rPr lang="en-GB" sz="2800" dirty="0" smtClean="0"/>
              <a:t>correct </a:t>
            </a:r>
            <a:r>
              <a:rPr lang="en-GB" sz="2800" dirty="0"/>
              <a:t>grammar </a:t>
            </a:r>
            <a:endParaRPr lang="en-GB" sz="28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87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28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Basic rule</a:t>
            </a:r>
            <a:r>
              <a:rPr lang="en-GB" sz="2800" b="1" dirty="0" smtClean="0">
                <a:solidFill>
                  <a:srgbClr val="CC0000"/>
                </a:solidFill>
              </a:rPr>
              <a:t>s</a:t>
            </a:r>
            <a:endParaRPr lang="en-GB" sz="2800" b="1" dirty="0">
              <a:solidFill>
                <a:srgbClr val="CC0000"/>
              </a:solidFill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rgbClr val="3333FF"/>
              </a:buClr>
              <a:buSzPct val="98958"/>
              <a:buNone/>
            </a:pPr>
            <a:r>
              <a:rPr lang="en-GB" sz="3200" b="0" i="0" u="none" strike="noStrike" cap="none" baseline="0" dirty="0" smtClean="0">
                <a:solidFill>
                  <a:srgbClr val="0000FF"/>
                </a:solidFill>
                <a:sym typeface="Calibri"/>
              </a:rPr>
              <a:t>Americans are </a:t>
            </a:r>
            <a:r>
              <a:rPr lang="en-GB" dirty="0" smtClean="0">
                <a:solidFill>
                  <a:srgbClr val="0000FF"/>
                </a:solidFill>
              </a:rPr>
              <a:t>in debt</a:t>
            </a:r>
            <a:r>
              <a:rPr lang="en-GB" sz="3200" b="0" i="0" u="none" strike="noStrike" cap="none" baseline="0" dirty="0" smtClean="0">
                <a:solidFill>
                  <a:srgbClr val="0000FF"/>
                </a:solidFill>
                <a:sym typeface="Calibri"/>
              </a:rPr>
              <a:t>.</a:t>
            </a:r>
          </a:p>
          <a:p>
            <a:pPr marL="120650" indent="0">
              <a:buClr>
                <a:srgbClr val="3333FF"/>
              </a:buClr>
              <a:buNone/>
            </a:pPr>
            <a:endParaRPr lang="en-GB" sz="3200" b="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3333FF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a g</a:t>
            </a: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eneral  statement</a:t>
            </a:r>
          </a:p>
          <a:p>
            <a:pPr marL="120650" indent="0">
              <a:buNone/>
            </a:pPr>
            <a:endParaRPr lang="en-GB" sz="3200" i="0" u="none" strike="noStrike" cap="none" baseline="0" dirty="0" smtClean="0">
              <a:solidFill>
                <a:schemeClr val="tx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b</a:t>
            </a: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e more specific/precise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1" i="0" strike="noStrike" cap="none" baseline="0" dirty="0" smtClean="0">
                <a:solidFill>
                  <a:srgbClr val="CC0000"/>
                </a:solidFill>
                <a:sym typeface="Calibri"/>
              </a:rPr>
              <a:t>Two-thirds of Americans 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are </a:t>
            </a:r>
            <a:r>
              <a:rPr lang="en-GB" dirty="0" smtClean="0"/>
              <a:t>in debt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.</a:t>
            </a:r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26137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 sz="28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Basic rule</a:t>
            </a:r>
            <a:r>
              <a:rPr lang="en-GB" sz="2800" b="1" dirty="0" smtClean="0">
                <a:solidFill>
                  <a:srgbClr val="CC0000"/>
                </a:solidFill>
              </a:rPr>
              <a:t>s</a:t>
            </a:r>
            <a:endParaRPr lang="en-GB" sz="2800" b="1" dirty="0">
              <a:solidFill>
                <a:srgbClr val="CC0000"/>
              </a:solidFill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rgbClr val="0000FF"/>
              </a:buClr>
              <a:buSzPct val="98958"/>
              <a:buNone/>
            </a:pPr>
            <a:r>
              <a:rPr lang="en-GB" sz="3200" b="0" i="0" u="none" strike="noStrike" cap="none" baseline="0" dirty="0" smtClean="0">
                <a:solidFill>
                  <a:srgbClr val="0000FF"/>
                </a:solidFill>
                <a:sym typeface="Calibri"/>
              </a:rPr>
              <a:t>A survey showed 75% of people were in favour of the plan.</a:t>
            </a:r>
          </a:p>
          <a:p>
            <a:pPr marL="0" marR="0" lvl="0" indent="0" algn="l" rtl="0">
              <a:spcBef>
                <a:spcPts val="640"/>
              </a:spcBef>
              <a:buClr>
                <a:srgbClr val="0000FF"/>
              </a:buClr>
              <a:buSzPct val="98958"/>
              <a:buNone/>
            </a:pPr>
            <a:endParaRPr lang="en-GB" sz="3200" b="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3333FF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v</a:t>
            </a: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ague language</a:t>
            </a:r>
          </a:p>
          <a:p>
            <a:pPr marL="120650" indent="0">
              <a:buNone/>
            </a:pPr>
            <a:endParaRPr lang="en-GB" sz="3200" i="0" u="none" strike="noStrike" cap="none" baseline="0" dirty="0" smtClean="0">
              <a:solidFill>
                <a:schemeClr val="tx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u</a:t>
            </a: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se more specific expressions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A survey showed 75% of </a:t>
            </a:r>
            <a:r>
              <a:rPr lang="en-GB" sz="3200" b="1" i="0" u="none" strike="noStrike" cap="none" baseline="0" dirty="0" smtClean="0">
                <a:solidFill>
                  <a:srgbClr val="CC0000"/>
                </a:solidFill>
                <a:sym typeface="Calibri"/>
              </a:rPr>
              <a:t>those questioned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 were in favour of the plan.</a:t>
            </a:r>
          </a:p>
          <a:p>
            <a:endParaRPr lang="en-GB" sz="3200" b="0" i="0" u="none" strike="noStrike" cap="none" baseline="0" dirty="0" smtClean="0">
              <a:solidFill>
                <a:schemeClr val="dk1"/>
              </a:solidFill>
              <a:sym typeface="Calibri"/>
            </a:endParaRPr>
          </a:p>
          <a:p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59466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800" b="1" dirty="0">
                <a:solidFill>
                  <a:srgbClr val="CC0000"/>
                </a:solidFill>
              </a:rPr>
              <a:t>Basic rules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rgbClr val="0000FF"/>
              </a:buClr>
              <a:buSzPct val="98958"/>
              <a:buNone/>
            </a:pPr>
            <a:r>
              <a:rPr lang="en-GB" dirty="0" smtClean="0">
                <a:solidFill>
                  <a:srgbClr val="0000FF"/>
                </a:solidFill>
              </a:rPr>
              <a:t>The situation deteriorated because people </a:t>
            </a:r>
            <a:r>
              <a:rPr lang="en-GB" dirty="0" err="1" smtClean="0">
                <a:solidFill>
                  <a:srgbClr val="0000FF"/>
                </a:solidFill>
              </a:rPr>
              <a:t>didn</a:t>
            </a:r>
            <a:r>
              <a:rPr lang="cs-CZ" dirty="0" smtClean="0">
                <a:solidFill>
                  <a:srgbClr val="0000FF"/>
                </a:solidFill>
              </a:rPr>
              <a:t>’</a:t>
            </a:r>
            <a:r>
              <a:rPr lang="en-GB" dirty="0" smtClean="0">
                <a:solidFill>
                  <a:srgbClr val="0000FF"/>
                </a:solidFill>
              </a:rPr>
              <a:t>t communicate with each other.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0000FF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negatives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0000FF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frequent use of verbs</a:t>
            </a:r>
          </a:p>
          <a:p>
            <a:pPr marL="12065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turn them into positive</a:t>
            </a: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use nominalisation</a:t>
            </a:r>
          </a:p>
          <a:p>
            <a:pPr marL="342900" marR="0" lvl="0" indent="-342900" algn="l" rtl="0">
              <a:spcBef>
                <a:spcPts val="640"/>
              </a:spcBef>
              <a:buClr>
                <a:srgbClr val="000000"/>
              </a:buClr>
              <a:buSzPct val="98958"/>
              <a:buFont typeface="Arial"/>
              <a:buChar char="•"/>
            </a:pPr>
            <a:r>
              <a:rPr lang="en-GB" b="1" dirty="0" smtClean="0">
                <a:solidFill>
                  <a:srgbClr val="000000"/>
                </a:solidFill>
              </a:rPr>
              <a:t>Poor communication </a:t>
            </a:r>
            <a:r>
              <a:rPr lang="en-GB" b="1" dirty="0" smtClean="0">
                <a:solidFill>
                  <a:srgbClr val="C00000"/>
                </a:solidFill>
              </a:rPr>
              <a:t>led to deterioration </a:t>
            </a:r>
            <a:r>
              <a:rPr lang="en-GB" b="1" dirty="0" smtClean="0">
                <a:solidFill>
                  <a:srgbClr val="000000"/>
                </a:solidFill>
              </a:rPr>
              <a:t>of the situation.</a:t>
            </a:r>
          </a:p>
          <a:p>
            <a:pPr marL="120650" indent="0">
              <a:buNone/>
            </a:pPr>
            <a:endParaRPr lang="en-GB" b="1" dirty="0" smtClean="0">
              <a:solidFill>
                <a:srgbClr val="CC0000"/>
              </a:solidFill>
            </a:endParaRPr>
          </a:p>
          <a:p>
            <a:endParaRPr lang="en-GB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21111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1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n-GB" sz="2800" b="1" dirty="0">
                <a:solidFill>
                  <a:srgbClr val="CC0000"/>
                </a:solidFill>
              </a:rPr>
              <a:t>Basic rules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640"/>
              </a:spcBef>
              <a:buClr>
                <a:srgbClr val="0000FF"/>
              </a:buClr>
              <a:buSzPct val="98958"/>
              <a:buNone/>
            </a:pPr>
            <a:r>
              <a:rPr lang="en-GB" sz="3200" b="0" i="0" u="none" strike="noStrike" cap="none" baseline="0" dirty="0" smtClean="0">
                <a:solidFill>
                  <a:srgbClr val="0000FF"/>
                </a:solidFill>
                <a:sym typeface="Calibri"/>
              </a:rPr>
              <a:t>The research revealed a lot of changes in behaviour of the market.</a:t>
            </a:r>
            <a:endParaRPr lang="cs-CZ" sz="3200" b="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0" marR="0" lvl="0" indent="0" algn="l" rtl="0">
              <a:spcBef>
                <a:spcPts val="640"/>
              </a:spcBef>
              <a:buClr>
                <a:srgbClr val="0000FF"/>
              </a:buClr>
              <a:buSzPct val="98958"/>
              <a:buNone/>
            </a:pPr>
            <a:endParaRPr lang="en-GB" sz="3200" b="0" i="0" u="none" strike="noStrike" cap="none" baseline="0" dirty="0" smtClean="0">
              <a:solidFill>
                <a:srgbClr val="0000FF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rgbClr val="3333FF"/>
              </a:buClr>
              <a:buSzPct val="98958"/>
              <a:buFont typeface="Arial"/>
              <a:buChar char="•"/>
            </a:pP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informal words and expressions</a:t>
            </a:r>
          </a:p>
          <a:p>
            <a:pPr marL="120650" indent="0">
              <a:buNone/>
            </a:pPr>
            <a:endParaRPr lang="en-GB" sz="3200" i="0" u="none" strike="noStrike" cap="none" baseline="0" dirty="0" smtClean="0">
              <a:solidFill>
                <a:schemeClr val="tx1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u</a:t>
            </a:r>
            <a:r>
              <a:rPr lang="en-GB" sz="3200" i="0" u="none" strike="noStrike" cap="none" baseline="0" dirty="0" smtClean="0">
                <a:solidFill>
                  <a:schemeClr val="tx1"/>
                </a:solidFill>
                <a:sym typeface="Calibri"/>
              </a:rPr>
              <a:t>se more formal ones</a:t>
            </a:r>
          </a:p>
          <a:p>
            <a:endParaRPr lang="en-GB" sz="3200" b="1" i="0" u="none" strike="noStrike" cap="none" baseline="0" dirty="0" smtClean="0">
              <a:solidFill>
                <a:srgbClr val="CC0000"/>
              </a:solidFill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buClr>
                <a:schemeClr val="dk1"/>
              </a:buClr>
              <a:buSzPct val="98958"/>
              <a:buFont typeface="Arial"/>
              <a:buChar char="•"/>
            </a:pP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The research revealed</a:t>
            </a:r>
            <a:r>
              <a:rPr lang="en-GB" sz="3200" b="1" i="0" strike="noStrike" cap="none" baseline="0" dirty="0" smtClean="0">
                <a:solidFill>
                  <a:srgbClr val="CC0000"/>
                </a:solidFill>
                <a:sym typeface="Calibri"/>
              </a:rPr>
              <a:t> many</a:t>
            </a:r>
            <a:r>
              <a:rPr lang="en-GB" sz="3200" b="0" i="0" u="none" strike="noStrike" cap="none" baseline="0" dirty="0" smtClean="0">
                <a:solidFill>
                  <a:schemeClr val="dk1"/>
                </a:solidFill>
                <a:sym typeface="Calibri"/>
              </a:rPr>
              <a:t> changes in behaviour of the market.</a:t>
            </a:r>
          </a:p>
          <a:p>
            <a:endParaRPr lang="en-GB" sz="3200" b="0" i="0" u="none" strike="noStrike" cap="none" baseline="0" dirty="0">
              <a:solidFill>
                <a:schemeClr val="dk1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7870183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692</Words>
  <Application>Microsoft Office PowerPoint</Application>
  <PresentationFormat>Předvádění na obrazovce (4:3)</PresentationFormat>
  <Paragraphs>234</Paragraphs>
  <Slides>23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Motiv systému Office</vt:lpstr>
      <vt:lpstr>1_Motiv systému Office</vt:lpstr>
      <vt:lpstr>2_Motiv systému Office</vt:lpstr>
      <vt:lpstr>DXJAKD2  Academic skills course</vt:lpstr>
      <vt:lpstr>course syllabus</vt:lpstr>
      <vt:lpstr>course requirements</vt:lpstr>
      <vt:lpstr>Principles of academic language</vt:lpstr>
      <vt:lpstr>aspects of formality</vt:lpstr>
      <vt:lpstr>Basic rules</vt:lpstr>
      <vt:lpstr>Basic rules</vt:lpstr>
      <vt:lpstr>Basic rules</vt:lpstr>
      <vt:lpstr>Basic rules</vt:lpstr>
      <vt:lpstr>Basic rules</vt:lpstr>
      <vt:lpstr>Basic rules </vt:lpstr>
      <vt:lpstr>Basic rules</vt:lpstr>
      <vt:lpstr>avoid</vt:lpstr>
      <vt:lpstr>also avoid</vt:lpstr>
      <vt:lpstr>also avoid</vt:lpstr>
      <vt:lpstr>also avoid</vt:lpstr>
      <vt:lpstr>also avoid </vt:lpstr>
      <vt:lpstr>also avoid</vt:lpstr>
      <vt:lpstr>also avoid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DXJAKD2  Academic skills course</dc:title>
  <dc:creator>Your User Name</dc:creator>
  <cp:lastModifiedBy>Your User Name</cp:lastModifiedBy>
  <cp:revision>24</cp:revision>
  <dcterms:created xsi:type="dcterms:W3CDTF">2016-02-15T10:40:08Z</dcterms:created>
  <dcterms:modified xsi:type="dcterms:W3CDTF">2016-02-22T09:43:31Z</dcterms:modified>
</cp:coreProperties>
</file>