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notesMasterIdLst>
    <p:notesMasterId r:id="rId27"/>
  </p:notesMasterIdLst>
  <p:sldIdLst>
    <p:sldId id="256" r:id="rId4"/>
    <p:sldId id="261" r:id="rId5"/>
    <p:sldId id="281" r:id="rId6"/>
    <p:sldId id="259" r:id="rId7"/>
    <p:sldId id="260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77" r:id="rId19"/>
    <p:sldId id="278" r:id="rId20"/>
    <p:sldId id="279" r:id="rId21"/>
    <p:sldId id="280" r:id="rId22"/>
    <p:sldId id="263" r:id="rId23"/>
    <p:sldId id="264" r:id="rId24"/>
    <p:sldId id="265" r:id="rId25"/>
    <p:sldId id="266" r:id="rId2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řední styl 2 – zvýraznění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7" d="100"/>
          <a:sy n="127" d="100"/>
        </p:scale>
        <p:origin x="-32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922F6D-FE96-47FE-838F-C6BC143F28B1}" type="datetimeFigureOut">
              <a:rPr lang="cs-CZ" smtClean="0"/>
              <a:t>22.2.2016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EFE1D6-5078-489F-8F86-16F6FC6B01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333775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03" name="Shape 10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Shape 16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66" name="Shape 16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Shape 17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2" name="Shape 17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78" name="Shape 17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8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84" name="Shape 18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Shape 18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90" name="Shape 19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09" name="Shape 10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15" name="Shape 11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21" name="Shape 12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36" name="Shape 13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42" name="Shape 14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8" name="Shape 14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54" name="Shape 15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hape 15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60" name="Shape 16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DAFFC-5F27-4A5E-8CD1-3595EEDFEA79}" type="datetimeFigureOut">
              <a:rPr lang="cs-CZ" smtClean="0"/>
              <a:t>22.2.2016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2BF24-50D3-44DF-BB25-7A44CE747C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837428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DAFFC-5F27-4A5E-8CD1-3595EEDFEA79}" type="datetimeFigureOut">
              <a:rPr lang="cs-CZ" smtClean="0"/>
              <a:t>22.2.2016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2BF24-50D3-44DF-BB25-7A44CE747C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36980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DAFFC-5F27-4A5E-8CD1-3595EEDFEA79}" type="datetimeFigureOut">
              <a:rPr lang="cs-CZ" smtClean="0"/>
              <a:t>22.2.2016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2BF24-50D3-44DF-BB25-7A44CE747C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62355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8D8C6-6957-45B3-B1B3-51D515DD2DF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2/22/2016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1D032-094C-4BF6-A108-FC3C7F15F23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25426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8D8C6-6957-45B3-B1B3-51D515DD2DF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2/22/2016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1D032-094C-4BF6-A108-FC3C7F15F23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85532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8D8C6-6957-45B3-B1B3-51D515DD2DF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2/22/2016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1D032-094C-4BF6-A108-FC3C7F15F23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25959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8D8C6-6957-45B3-B1B3-51D515DD2DF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2/22/2016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1D032-094C-4BF6-A108-FC3C7F15F23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74293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8D8C6-6957-45B3-B1B3-51D515DD2DF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2/22/2016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1D032-094C-4BF6-A108-FC3C7F15F23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971253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8D8C6-6957-45B3-B1B3-51D515DD2DF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2/22/2016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1D032-094C-4BF6-A108-FC3C7F15F23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782666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8D8C6-6957-45B3-B1B3-51D515DD2DF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2/22/2016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1D032-094C-4BF6-A108-FC3C7F15F23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054631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8D8C6-6957-45B3-B1B3-51D515DD2DF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2/22/2016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1D032-094C-4BF6-A108-FC3C7F15F23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55780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DAFFC-5F27-4A5E-8CD1-3595EEDFEA79}" type="datetimeFigureOut">
              <a:rPr lang="cs-CZ" smtClean="0"/>
              <a:t>22.2.2016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2BF24-50D3-44DF-BB25-7A44CE747C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087460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8D8C6-6957-45B3-B1B3-51D515DD2DF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2/22/2016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1D032-094C-4BF6-A108-FC3C7F15F23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900943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8D8C6-6957-45B3-B1B3-51D515DD2DF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2/22/2016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1D032-094C-4BF6-A108-FC3C7F15F23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019492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8D8C6-6957-45B3-B1B3-51D515DD2DF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2/22/2016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1D032-094C-4BF6-A108-FC3C7F15F23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102634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indent="0" algn="l" rtl="0">
              <a:defRPr/>
            </a:lvl2pPr>
            <a:lvl3pPr marL="0" marR="0" indent="0" algn="l" rtl="0">
              <a:defRPr/>
            </a:lvl3pPr>
            <a:lvl4pPr marL="0" marR="0" indent="0" algn="l" rtl="0">
              <a:defRPr/>
            </a:lvl4pPr>
            <a:lvl5pPr marL="0" marR="0" indent="0" algn="l" rtl="0">
              <a:defRPr/>
            </a:lvl5pPr>
            <a:lvl6pPr marL="0" marR="0" indent="0" algn="l" rtl="0">
              <a:defRPr/>
            </a:lvl6pPr>
            <a:lvl7pPr marL="0" marR="0" indent="0" algn="l" rtl="0">
              <a:defRPr/>
            </a:lvl7pPr>
            <a:lvl8pPr marL="0" marR="0" indent="0" algn="l" rtl="0">
              <a:defRPr/>
            </a:lvl8pPr>
            <a:lvl9pPr marL="0" marR="0" indent="0" algn="l" rtl="0">
              <a:defRPr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spcBef>
                <a:spcPts val="640"/>
              </a:spcBef>
              <a:buClr>
                <a:srgbClr val="888888"/>
              </a:buClr>
              <a:buFont typeface="Calibri"/>
              <a:buNone/>
              <a:defRPr sz="3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ctr" rtl="0">
              <a:spcBef>
                <a:spcPts val="560"/>
              </a:spcBef>
              <a:buClr>
                <a:srgbClr val="888888"/>
              </a:buClr>
              <a:buFont typeface="Calibri"/>
              <a:buNone/>
              <a:defRPr sz="28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ctr" rtl="0">
              <a:spcBef>
                <a:spcPts val="480"/>
              </a:spcBef>
              <a:buClr>
                <a:srgbClr val="888888"/>
              </a:buClr>
              <a:buFont typeface="Calibri"/>
              <a:buNone/>
              <a:defRPr sz="24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ctr" rtl="0">
              <a:spcBef>
                <a:spcPts val="400"/>
              </a:spcBef>
              <a:buClr>
                <a:srgbClr val="888888"/>
              </a:buClr>
              <a:buFont typeface="Calibri"/>
              <a:buNone/>
              <a:defRPr sz="20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ctr" rtl="0">
              <a:spcBef>
                <a:spcPts val="400"/>
              </a:spcBef>
              <a:buClr>
                <a:srgbClr val="888888"/>
              </a:buClr>
              <a:buFont typeface="Calibri"/>
              <a:buNone/>
              <a:defRPr sz="20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ctr" rtl="0">
              <a:spcBef>
                <a:spcPts val="400"/>
              </a:spcBef>
              <a:buClr>
                <a:srgbClr val="888888"/>
              </a:buClr>
              <a:buFont typeface="Calibri"/>
              <a:buNone/>
              <a:defRPr sz="20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ctr" rtl="0">
              <a:spcBef>
                <a:spcPts val="400"/>
              </a:spcBef>
              <a:buClr>
                <a:srgbClr val="888888"/>
              </a:buClr>
              <a:buFont typeface="Calibri"/>
              <a:buNone/>
              <a:defRPr sz="20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ctr" rtl="0">
              <a:spcBef>
                <a:spcPts val="400"/>
              </a:spcBef>
              <a:buClr>
                <a:srgbClr val="888888"/>
              </a:buClr>
              <a:buFont typeface="Calibri"/>
              <a:buNone/>
              <a:defRPr sz="20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ctr" rtl="0">
              <a:spcBef>
                <a:spcPts val="400"/>
              </a:spcBef>
              <a:buClr>
                <a:srgbClr val="888888"/>
              </a:buClr>
              <a:buFont typeface="Calibri"/>
              <a:buNone/>
              <a:defRPr sz="20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16536624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bj" type="obj">
  <p:cSld name="obj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222250" algn="l" rtl="0">
              <a:spcBef>
                <a:spcPts val="640"/>
              </a:spcBef>
              <a:buClr>
                <a:schemeClr val="dk1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indent="-177800" algn="l" rtl="0">
              <a:spcBef>
                <a:spcPts val="560"/>
              </a:spcBef>
              <a:buClr>
                <a:schemeClr val="dk1"/>
              </a:buClr>
              <a:buFont typeface="Arial"/>
              <a:buChar char="•"/>
              <a:defRPr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indent="-136525" algn="l" rtl="0">
              <a:spcBef>
                <a:spcPts val="480"/>
              </a:spcBef>
              <a:buClr>
                <a:schemeClr val="dk1"/>
              </a:buClr>
              <a:buFont typeface="Arial"/>
              <a:buChar char="•"/>
              <a:defRPr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17878781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Head" type="secHead">
  <p:cSld name="secHead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l" rtl="0">
              <a:defRPr sz="4000" b="1" cap="small"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body" idx="1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buClr>
                <a:srgbClr val="888888"/>
              </a:buClr>
              <a:buFont typeface="Calibri"/>
              <a:buNone/>
              <a:defRPr sz="2000">
                <a:solidFill>
                  <a:srgbClr val="888888"/>
                </a:solidFill>
              </a:defRPr>
            </a:lvl1pPr>
            <a:lvl2pPr marL="457200" indent="0" rtl="0">
              <a:buClr>
                <a:srgbClr val="888888"/>
              </a:buClr>
              <a:buFont typeface="Calibri"/>
              <a:buNone/>
              <a:defRPr sz="1800">
                <a:solidFill>
                  <a:srgbClr val="888888"/>
                </a:solidFill>
              </a:defRPr>
            </a:lvl2pPr>
            <a:lvl3pPr marL="914400" indent="0" rtl="0">
              <a:buClr>
                <a:srgbClr val="888888"/>
              </a:buClr>
              <a:buFont typeface="Calibri"/>
              <a:buNone/>
              <a:defRPr sz="1600">
                <a:solidFill>
                  <a:srgbClr val="888888"/>
                </a:solidFill>
              </a:defRPr>
            </a:lvl3pPr>
            <a:lvl4pPr marL="1371600" indent="0" rtl="0">
              <a:buClr>
                <a:srgbClr val="888888"/>
              </a:buClr>
              <a:buFont typeface="Calibri"/>
              <a:buNone/>
              <a:defRPr sz="1400">
                <a:solidFill>
                  <a:srgbClr val="888888"/>
                </a:solidFill>
              </a:defRPr>
            </a:lvl4pPr>
            <a:lvl5pPr marL="1828800" indent="0" rtl="0">
              <a:buClr>
                <a:srgbClr val="888888"/>
              </a:buClr>
              <a:buFont typeface="Calibri"/>
              <a:buNone/>
              <a:defRPr sz="1400">
                <a:solidFill>
                  <a:srgbClr val="888888"/>
                </a:solidFill>
              </a:defRPr>
            </a:lvl5pPr>
            <a:lvl6pPr marL="2286000" indent="0" rtl="0">
              <a:buClr>
                <a:srgbClr val="888888"/>
              </a:buClr>
              <a:buFont typeface="Calibri"/>
              <a:buNone/>
              <a:defRPr sz="1400">
                <a:solidFill>
                  <a:srgbClr val="888888"/>
                </a:solidFill>
              </a:defRPr>
            </a:lvl6pPr>
            <a:lvl7pPr marL="2743200" indent="0" rtl="0">
              <a:buClr>
                <a:srgbClr val="888888"/>
              </a:buClr>
              <a:buFont typeface="Calibri"/>
              <a:buNone/>
              <a:defRPr sz="1400">
                <a:solidFill>
                  <a:srgbClr val="888888"/>
                </a:solidFill>
              </a:defRPr>
            </a:lvl7pPr>
            <a:lvl8pPr marL="3200400" indent="0" rtl="0">
              <a:buClr>
                <a:srgbClr val="888888"/>
              </a:buClr>
              <a:buFont typeface="Calibri"/>
              <a:buNone/>
              <a:defRPr sz="1400">
                <a:solidFill>
                  <a:srgbClr val="888888"/>
                </a:solidFill>
              </a:defRPr>
            </a:lvl8pPr>
            <a:lvl9pPr marL="3657600" indent="0" rtl="0">
              <a:buClr>
                <a:srgbClr val="888888"/>
              </a:buClr>
              <a:buFont typeface="Calibri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53325465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Obj" type="twoObj">
  <p:cSld name="twoObj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 sz="2800"/>
            </a:lvl1pPr>
            <a:lvl2pPr rtl="0">
              <a:defRPr sz="2400"/>
            </a:lvl2pPr>
            <a:lvl3pPr rtl="0">
              <a:defRPr sz="2000"/>
            </a:lvl3pPr>
            <a:lvl4pPr rtl="0">
              <a:defRPr sz="1800"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 sz="2800"/>
            </a:lvl1pPr>
            <a:lvl2pPr rtl="0">
              <a:defRPr sz="2400"/>
            </a:lvl2pPr>
            <a:lvl3pPr rtl="0">
              <a:defRPr sz="2000"/>
            </a:lvl3pPr>
            <a:lvl4pPr rtl="0">
              <a:defRPr sz="1800"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05441545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TxTwoObj" type="twoTxTwoObj">
  <p:cSld name="twoTxTwoObj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buFont typeface="Calibri"/>
              <a:buNone/>
              <a:defRPr sz="2400" b="1"/>
            </a:lvl1pPr>
            <a:lvl2pPr marL="457200" indent="0" rtl="0">
              <a:buFont typeface="Calibri"/>
              <a:buNone/>
              <a:defRPr sz="2000" b="1"/>
            </a:lvl2pPr>
            <a:lvl3pPr marL="914400" indent="0" rtl="0">
              <a:buFont typeface="Calibri"/>
              <a:buNone/>
              <a:defRPr sz="1800" b="1"/>
            </a:lvl3pPr>
            <a:lvl4pPr marL="1371600" indent="0" rtl="0">
              <a:buFont typeface="Calibri"/>
              <a:buNone/>
              <a:defRPr sz="1600" b="1"/>
            </a:lvl4pPr>
            <a:lvl5pPr marL="1828800" indent="0" rtl="0">
              <a:buFont typeface="Calibri"/>
              <a:buNone/>
              <a:defRPr sz="1600" b="1"/>
            </a:lvl5pPr>
            <a:lvl6pPr marL="2286000" indent="0" rtl="0">
              <a:buFont typeface="Calibri"/>
              <a:buNone/>
              <a:defRPr sz="1600" b="1"/>
            </a:lvl6pPr>
            <a:lvl7pPr marL="2743200" indent="0" rtl="0">
              <a:buFont typeface="Calibri"/>
              <a:buNone/>
              <a:defRPr sz="1600" b="1"/>
            </a:lvl7pPr>
            <a:lvl8pPr marL="3200400" indent="0" rtl="0">
              <a:buFont typeface="Calibri"/>
              <a:buNone/>
              <a:defRPr sz="1600" b="1"/>
            </a:lvl8pPr>
            <a:lvl9pPr marL="3657600" indent="0" rtl="0">
              <a:buFont typeface="Calibri"/>
              <a:buNone/>
              <a:defRPr sz="1600" b="1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 sz="2400"/>
            </a:lvl1pPr>
            <a:lvl2pPr rtl="0">
              <a:defRPr sz="2000"/>
            </a:lvl2pPr>
            <a:lvl3pPr rtl="0">
              <a:defRPr sz="1800"/>
            </a:lvl3pPr>
            <a:lvl4pPr rtl="0">
              <a:defRPr sz="1600"/>
            </a:lvl4pPr>
            <a:lvl5pPr rtl="0">
              <a:defRPr sz="1600"/>
            </a:lvl5pPr>
            <a:lvl6pPr rtl="0">
              <a:defRPr sz="1600"/>
            </a:lvl6pPr>
            <a:lvl7pPr rtl="0">
              <a:defRPr sz="1600"/>
            </a:lvl7pPr>
            <a:lvl8pPr rtl="0">
              <a:defRPr sz="1600"/>
            </a:lvl8pPr>
            <a:lvl9pPr rtl="0">
              <a:defRPr sz="16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buFont typeface="Calibri"/>
              <a:buNone/>
              <a:defRPr sz="2400" b="1"/>
            </a:lvl1pPr>
            <a:lvl2pPr marL="457200" indent="0" rtl="0">
              <a:buFont typeface="Calibri"/>
              <a:buNone/>
              <a:defRPr sz="2000" b="1"/>
            </a:lvl2pPr>
            <a:lvl3pPr marL="914400" indent="0" rtl="0">
              <a:buFont typeface="Calibri"/>
              <a:buNone/>
              <a:defRPr sz="1800" b="1"/>
            </a:lvl3pPr>
            <a:lvl4pPr marL="1371600" indent="0" rtl="0">
              <a:buFont typeface="Calibri"/>
              <a:buNone/>
              <a:defRPr sz="1600" b="1"/>
            </a:lvl4pPr>
            <a:lvl5pPr marL="1828800" indent="0" rtl="0">
              <a:buFont typeface="Calibri"/>
              <a:buNone/>
              <a:defRPr sz="1600" b="1"/>
            </a:lvl5pPr>
            <a:lvl6pPr marL="2286000" indent="0" rtl="0">
              <a:buFont typeface="Calibri"/>
              <a:buNone/>
              <a:defRPr sz="1600" b="1"/>
            </a:lvl6pPr>
            <a:lvl7pPr marL="2743200" indent="0" rtl="0">
              <a:buFont typeface="Calibri"/>
              <a:buNone/>
              <a:defRPr sz="1600" b="1"/>
            </a:lvl7pPr>
            <a:lvl8pPr marL="3200400" indent="0" rtl="0">
              <a:buFont typeface="Calibri"/>
              <a:buNone/>
              <a:defRPr sz="1600" b="1"/>
            </a:lvl8pPr>
            <a:lvl9pPr marL="3657600" indent="0" rtl="0">
              <a:buFont typeface="Calibri"/>
              <a:buNone/>
              <a:defRPr sz="1600" b="1"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 sz="2400"/>
            </a:lvl1pPr>
            <a:lvl2pPr rtl="0">
              <a:defRPr sz="2000"/>
            </a:lvl2pPr>
            <a:lvl3pPr rtl="0">
              <a:defRPr sz="1800"/>
            </a:lvl3pPr>
            <a:lvl4pPr rtl="0">
              <a:defRPr sz="1600"/>
            </a:lvl4pPr>
            <a:lvl5pPr rtl="0">
              <a:defRPr sz="1600"/>
            </a:lvl5pPr>
            <a:lvl6pPr rtl="0">
              <a:defRPr sz="1600"/>
            </a:lvl6pPr>
            <a:lvl7pPr rtl="0">
              <a:defRPr sz="1600"/>
            </a:lvl7pPr>
            <a:lvl8pPr rtl="0">
              <a:defRPr sz="1600"/>
            </a:lvl8pPr>
            <a:lvl9pPr rtl="0">
              <a:defRPr sz="1600"/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44703823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Only" type="titleOnly">
  <p:cSld name="titleOnly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24299783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2854402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DAFFC-5F27-4A5E-8CD1-3595EEDFEA79}" type="datetimeFigureOut">
              <a:rPr lang="cs-CZ" smtClean="0"/>
              <a:t>22.2.2016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2BF24-50D3-44DF-BB25-7A44CE747C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675106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bjTx" type="objTx">
  <p:cSld name="objTx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defRPr sz="2000" b="1"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 sz="3200"/>
            </a:lvl1pPr>
            <a:lvl2pPr rtl="0">
              <a:defRPr sz="2800"/>
            </a:lvl2pPr>
            <a:lvl3pPr rtl="0">
              <a:defRPr sz="2400"/>
            </a:lvl3pPr>
            <a:lvl4pPr rtl="0">
              <a:defRPr sz="2000"/>
            </a:lvl4pPr>
            <a:lvl5pPr rtl="0">
              <a:defRPr sz="2000"/>
            </a:lvl5pPr>
            <a:lvl6pPr rtl="0">
              <a:defRPr sz="2000"/>
            </a:lvl6pPr>
            <a:lvl7pPr rtl="0">
              <a:defRPr sz="2000"/>
            </a:lvl7pPr>
            <a:lvl8pPr rtl="0">
              <a:defRPr sz="2000"/>
            </a:lvl8pPr>
            <a:lvl9pPr rtl="0">
              <a:defRPr sz="2000"/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buFont typeface="Calibri"/>
              <a:buNone/>
              <a:defRPr sz="1400"/>
            </a:lvl1pPr>
            <a:lvl2pPr marL="457200" indent="0" rtl="0">
              <a:buFont typeface="Calibri"/>
              <a:buNone/>
              <a:defRPr sz="1200"/>
            </a:lvl2pPr>
            <a:lvl3pPr marL="914400" indent="0" rtl="0">
              <a:buFont typeface="Calibri"/>
              <a:buNone/>
              <a:defRPr sz="1000"/>
            </a:lvl3pPr>
            <a:lvl4pPr marL="1371600" indent="0" rtl="0">
              <a:buFont typeface="Calibri"/>
              <a:buNone/>
              <a:defRPr sz="900"/>
            </a:lvl4pPr>
            <a:lvl5pPr marL="1828800" indent="0" rtl="0">
              <a:buFont typeface="Calibri"/>
              <a:buNone/>
              <a:defRPr sz="900"/>
            </a:lvl5pPr>
            <a:lvl6pPr marL="2286000" indent="0" rtl="0">
              <a:buFont typeface="Calibri"/>
              <a:buNone/>
              <a:defRPr sz="900"/>
            </a:lvl6pPr>
            <a:lvl7pPr marL="2743200" indent="0" rtl="0">
              <a:buFont typeface="Calibri"/>
              <a:buNone/>
              <a:defRPr sz="900"/>
            </a:lvl7pPr>
            <a:lvl8pPr marL="3200400" indent="0" rtl="0">
              <a:buFont typeface="Calibri"/>
              <a:buNone/>
              <a:defRPr sz="900"/>
            </a:lvl8pPr>
            <a:lvl9pPr marL="3657600" indent="0" rtl="0">
              <a:buFont typeface="Calibri"/>
              <a:buNone/>
              <a:defRPr sz="900"/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73199512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x" type="picTx">
  <p:cSld name="picTx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defRPr sz="2000" b="1"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62" name="Shape 62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buClr>
                <a:srgbClr val="888888"/>
              </a:buClr>
              <a:buFont typeface="Calibri"/>
              <a:buNone/>
              <a:defRPr sz="3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buClr>
                <a:schemeClr val="dk1"/>
              </a:buClr>
              <a:buFont typeface="Calibri"/>
              <a:buNone/>
              <a:defRPr sz="2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buClr>
                <a:schemeClr val="dk1"/>
              </a:buClr>
              <a:buFont typeface="Calibri"/>
              <a:buNone/>
              <a:defRPr sz="2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buClr>
                <a:schemeClr val="dk1"/>
              </a:buClr>
              <a:buFont typeface="Calibri"/>
              <a:buNone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buClr>
                <a:schemeClr val="dk1"/>
              </a:buClr>
              <a:buFont typeface="Calibri"/>
              <a:buNone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buClr>
                <a:schemeClr val="dk1"/>
              </a:buClr>
              <a:buFont typeface="Calibri"/>
              <a:buNone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buClr>
                <a:schemeClr val="dk1"/>
              </a:buClr>
              <a:buFont typeface="Calibri"/>
              <a:buNone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buClr>
                <a:schemeClr val="dk1"/>
              </a:buClr>
              <a:buFont typeface="Calibri"/>
              <a:buNone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buClr>
                <a:schemeClr val="dk1"/>
              </a:buClr>
              <a:buFont typeface="Calibri"/>
              <a:buNone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buFont typeface="Calibri"/>
              <a:buNone/>
              <a:defRPr sz="1400"/>
            </a:lvl1pPr>
            <a:lvl2pPr marL="457200" indent="0" rtl="0">
              <a:buFont typeface="Calibri"/>
              <a:buNone/>
              <a:defRPr sz="1200"/>
            </a:lvl2pPr>
            <a:lvl3pPr marL="914400" indent="0" rtl="0">
              <a:buFont typeface="Calibri"/>
              <a:buNone/>
              <a:defRPr sz="1000"/>
            </a:lvl3pPr>
            <a:lvl4pPr marL="1371600" indent="0" rtl="0">
              <a:buFont typeface="Calibri"/>
              <a:buNone/>
              <a:defRPr sz="900"/>
            </a:lvl4pPr>
            <a:lvl5pPr marL="1828800" indent="0" rtl="0">
              <a:buFont typeface="Calibri"/>
              <a:buNone/>
              <a:defRPr sz="900"/>
            </a:lvl5pPr>
            <a:lvl6pPr marL="2286000" indent="0" rtl="0">
              <a:buFont typeface="Calibri"/>
              <a:buNone/>
              <a:defRPr sz="900"/>
            </a:lvl6pPr>
            <a:lvl7pPr marL="2743200" indent="0" rtl="0">
              <a:buFont typeface="Calibri"/>
              <a:buNone/>
              <a:defRPr sz="900"/>
            </a:lvl7pPr>
            <a:lvl8pPr marL="3200400" indent="0" rtl="0">
              <a:buFont typeface="Calibri"/>
              <a:buNone/>
              <a:defRPr sz="900"/>
            </a:lvl8pPr>
            <a:lvl9pPr marL="3657600" indent="0" rtl="0">
              <a:buFont typeface="Calibri"/>
              <a:buNone/>
              <a:defRPr sz="900"/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71889950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Tx" type="vertTx">
  <p:cSld name="vertTx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222250" algn="l" rtl="0">
              <a:spcBef>
                <a:spcPts val="640"/>
              </a:spcBef>
              <a:buClr>
                <a:schemeClr val="dk1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indent="-177800" algn="l" rtl="0">
              <a:spcBef>
                <a:spcPts val="560"/>
              </a:spcBef>
              <a:buClr>
                <a:schemeClr val="dk1"/>
              </a:buClr>
              <a:buFont typeface="Arial"/>
              <a:buChar char="•"/>
              <a:defRPr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indent="-136525" algn="l" rtl="0">
              <a:spcBef>
                <a:spcPts val="480"/>
              </a:spcBef>
              <a:buClr>
                <a:schemeClr val="dk1"/>
              </a:buClr>
              <a:buFont typeface="Arial"/>
              <a:buChar char="•"/>
              <a:defRPr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23007920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TitleAndTx" type="vertTitleAndTx">
  <p:cSld name="vertTitleAndTx"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 rot="5400000">
            <a:off x="541337" y="190500"/>
            <a:ext cx="5851525" cy="6019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222250" algn="l" rtl="0">
              <a:spcBef>
                <a:spcPts val="640"/>
              </a:spcBef>
              <a:buClr>
                <a:schemeClr val="dk1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indent="-177800" algn="l" rtl="0">
              <a:spcBef>
                <a:spcPts val="560"/>
              </a:spcBef>
              <a:buClr>
                <a:schemeClr val="dk1"/>
              </a:buClr>
              <a:buFont typeface="Arial"/>
              <a:buChar char="•"/>
              <a:defRPr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indent="-136525" algn="l" rtl="0">
              <a:spcBef>
                <a:spcPts val="480"/>
              </a:spcBef>
              <a:buClr>
                <a:schemeClr val="dk1"/>
              </a:buClr>
              <a:buFont typeface="Arial"/>
              <a:buChar char="•"/>
              <a:defRPr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957074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DAFFC-5F27-4A5E-8CD1-3595EEDFEA79}" type="datetimeFigureOut">
              <a:rPr lang="cs-CZ" smtClean="0"/>
              <a:t>22.2.2016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2BF24-50D3-44DF-BB25-7A44CE747C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0698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DAFFC-5F27-4A5E-8CD1-3595EEDFEA79}" type="datetimeFigureOut">
              <a:rPr lang="cs-CZ" smtClean="0"/>
              <a:t>22.2.2016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2BF24-50D3-44DF-BB25-7A44CE747C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85834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DAFFC-5F27-4A5E-8CD1-3595EEDFEA79}" type="datetimeFigureOut">
              <a:rPr lang="cs-CZ" smtClean="0"/>
              <a:t>22.2.2016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2BF24-50D3-44DF-BB25-7A44CE747C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145104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DAFFC-5F27-4A5E-8CD1-3595EEDFEA79}" type="datetimeFigureOut">
              <a:rPr lang="cs-CZ" smtClean="0"/>
              <a:t>22.2.2016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2BF24-50D3-44DF-BB25-7A44CE747C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25627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DAFFC-5F27-4A5E-8CD1-3595EEDFEA79}" type="datetimeFigureOut">
              <a:rPr lang="cs-CZ" smtClean="0"/>
              <a:t>22.2.2016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2BF24-50D3-44DF-BB25-7A44CE747C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16897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DAFFC-5F27-4A5E-8CD1-3595EEDFEA79}" type="datetimeFigureOut">
              <a:rPr lang="cs-CZ" smtClean="0"/>
              <a:t>22.2.2016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2BF24-50D3-44DF-BB25-7A44CE747C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25392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8DAFFC-5F27-4A5E-8CD1-3595EEDFEA79}" type="datetimeFigureOut">
              <a:rPr lang="cs-CZ" smtClean="0"/>
              <a:t>22.2.2016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42BF24-50D3-44DF-BB25-7A44CE747C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527837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38D8C6-6957-45B3-B1B3-51D515DD2DF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2/22/2016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F1D032-094C-4BF6-A108-FC3C7F15F23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28185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indent="0" algn="l" rtl="0">
              <a:defRPr/>
            </a:lvl2pPr>
            <a:lvl3pPr marL="0" marR="0" indent="0" algn="l" rtl="0">
              <a:defRPr/>
            </a:lvl3pPr>
            <a:lvl4pPr marL="0" marR="0" indent="0" algn="l" rtl="0">
              <a:defRPr/>
            </a:lvl4pPr>
            <a:lvl5pPr marL="0" marR="0" indent="0" algn="l" rtl="0">
              <a:defRPr/>
            </a:lvl5pPr>
            <a:lvl6pPr marL="0" marR="0" indent="0" algn="l" rtl="0">
              <a:defRPr/>
            </a:lvl6pPr>
            <a:lvl7pPr marL="0" marR="0" indent="0" algn="l" rtl="0">
              <a:defRPr/>
            </a:lvl7pPr>
            <a:lvl8pPr marL="0" marR="0" indent="0" algn="l" rtl="0">
              <a:defRPr/>
            </a:lvl8pPr>
            <a:lvl9pPr marL="0" marR="0" indent="0" algn="l" rtl="0">
              <a:defRPr/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indent="-222250" algn="l" rtl="0">
              <a:spcBef>
                <a:spcPts val="640"/>
              </a:spcBef>
              <a:buClr>
                <a:schemeClr val="dk1"/>
              </a:buClr>
              <a:buFont typeface="Arial"/>
              <a:buChar char="•"/>
              <a:defRPr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indent="-177800" algn="l" rtl="0">
              <a:spcBef>
                <a:spcPts val="560"/>
              </a:spcBef>
              <a:buClr>
                <a:schemeClr val="dk1"/>
              </a:buClr>
              <a:buFont typeface="Arial"/>
              <a:buChar char="•"/>
              <a:defRPr sz="2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indent="-136525" algn="l" rtl="0">
              <a:spcBef>
                <a:spcPts val="480"/>
              </a:spcBef>
              <a:buClr>
                <a:schemeClr val="dk1"/>
              </a:buClr>
              <a:buFont typeface="Arial"/>
              <a:buChar char="•"/>
              <a:defRPr sz="2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kern="0">
              <a:rtl val="0"/>
            </a:endParaRPr>
          </a:p>
        </p:txBody>
      </p:sp>
      <p:sp>
        <p:nvSpPr>
          <p:cNvPr id="8" name="Shape 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kern="0">
              <a:rtl val="0"/>
            </a:endParaRPr>
          </a:p>
        </p:txBody>
      </p:sp>
      <p:sp>
        <p:nvSpPr>
          <p:cNvPr id="9" name="Shape 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kern="0">
              <a:rtl val="0"/>
            </a:endParaRPr>
          </a:p>
        </p:txBody>
      </p:sp>
    </p:spTree>
    <p:extLst>
      <p:ext uri="{BB962C8B-B14F-4D97-AF65-F5344CB8AC3E}">
        <p14:creationId xmlns:p14="http://schemas.microsoft.com/office/powerpoint/2010/main" val="3920282372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DXJA</a:t>
            </a:r>
            <a:r>
              <a:rPr lang="cs-CZ" dirty="0" smtClean="0"/>
              <a:t>KD2</a:t>
            </a:r>
            <a:r>
              <a:rPr lang="en-GB" dirty="0" smtClean="0"/>
              <a:t>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en-GB" dirty="0" smtClean="0"/>
              <a:t>Academic skills course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Jiřina Hrbáčková</a:t>
            </a:r>
          </a:p>
          <a:p>
            <a:r>
              <a:rPr lang="cs-CZ" dirty="0" err="1" smtClean="0"/>
              <a:t>Lesson</a:t>
            </a:r>
            <a:r>
              <a:rPr lang="cs-CZ" dirty="0" smtClean="0"/>
              <a:t> 1</a:t>
            </a:r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4653136"/>
            <a:ext cx="1060450" cy="143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25877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85010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buSzPct val="25000"/>
            </a:pPr>
            <a:r>
              <a:rPr lang="en-GB" sz="2800" b="1" dirty="0">
                <a:solidFill>
                  <a:srgbClr val="CC0000"/>
                </a:solidFill>
              </a:rPr>
              <a:t>Basic rules</a:t>
            </a:r>
          </a:p>
        </p:txBody>
      </p:sp>
      <p:sp>
        <p:nvSpPr>
          <p:cNvPr id="133" name="Shape 133"/>
          <p:cNvSpPr txBox="1">
            <a:spLocks noGrp="1"/>
          </p:cNvSpPr>
          <p:nvPr>
            <p:ph type="body" idx="1"/>
          </p:nvPr>
        </p:nvSpPr>
        <p:spPr>
          <a:xfrm>
            <a:off x="457200" y="1268760"/>
            <a:ext cx="8229600" cy="485740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640"/>
              </a:spcBef>
              <a:buClr>
                <a:srgbClr val="3333FF"/>
              </a:buClr>
              <a:buSzPct val="98958"/>
              <a:buNone/>
            </a:pPr>
            <a:r>
              <a:rPr lang="en-GB" sz="3200" i="0" u="none" strike="noStrike" cap="none" baseline="0" dirty="0" smtClean="0">
                <a:solidFill>
                  <a:srgbClr val="0000FF"/>
                </a:solidFill>
                <a:sym typeface="Calibri"/>
              </a:rPr>
              <a:t>The aggregate of outstanding balances </a:t>
            </a:r>
            <a:r>
              <a:rPr lang="en-GB" sz="3200" u="none" strike="noStrike" cap="none" baseline="0" dirty="0" smtClean="0">
                <a:solidFill>
                  <a:srgbClr val="0000FF"/>
                </a:solidFill>
                <a:sym typeface="Calibri"/>
              </a:rPr>
              <a:t>went up and down </a:t>
            </a:r>
            <a:r>
              <a:rPr lang="en-GB" sz="3200" i="0" u="none" strike="noStrike" cap="none" baseline="0" dirty="0" smtClean="0">
                <a:solidFill>
                  <a:srgbClr val="0000FF"/>
                </a:solidFill>
                <a:sym typeface="Calibri"/>
              </a:rPr>
              <a:t>quite violently.</a:t>
            </a:r>
            <a:endParaRPr lang="cs-CZ" sz="3200" i="0" u="none" strike="noStrike" cap="none" baseline="0" dirty="0" smtClean="0">
              <a:solidFill>
                <a:srgbClr val="0000FF"/>
              </a:solidFill>
              <a:sym typeface="Calibri"/>
            </a:endParaRPr>
          </a:p>
          <a:p>
            <a:pPr marL="0" marR="0" lvl="0" indent="0" algn="l" rtl="0">
              <a:spcBef>
                <a:spcPts val="640"/>
              </a:spcBef>
              <a:buClr>
                <a:srgbClr val="3333FF"/>
              </a:buClr>
              <a:buSzPct val="98958"/>
              <a:buNone/>
            </a:pPr>
            <a:endParaRPr lang="en-GB" sz="3200" i="0" u="none" strike="noStrike" cap="none" baseline="0" dirty="0" smtClean="0">
              <a:solidFill>
                <a:srgbClr val="0000FF"/>
              </a:solidFill>
              <a:sym typeface="Calibri"/>
            </a:endParaRPr>
          </a:p>
          <a:p>
            <a:pPr marL="342900" marR="0" lvl="0" indent="-342900" algn="l" rtl="0">
              <a:spcBef>
                <a:spcPts val="640"/>
              </a:spcBef>
              <a:buClr>
                <a:srgbClr val="3333FF"/>
              </a:buClr>
              <a:buSzPct val="98958"/>
              <a:buFont typeface="Arial"/>
              <a:buChar char="•"/>
            </a:pPr>
            <a:r>
              <a:rPr lang="en-GB" sz="3200" i="0" u="none" strike="noStrike" cap="none" baseline="0" dirty="0" smtClean="0">
                <a:solidFill>
                  <a:schemeClr val="tx1"/>
                </a:solidFill>
                <a:sym typeface="Calibri"/>
              </a:rPr>
              <a:t>phrasal verbs used in conversation</a:t>
            </a:r>
          </a:p>
          <a:p>
            <a:pPr marL="120650" indent="0">
              <a:buNone/>
            </a:pPr>
            <a:endParaRPr lang="en-GB" sz="3200" i="0" u="none" strike="noStrike" cap="none" baseline="0" dirty="0" smtClean="0">
              <a:solidFill>
                <a:schemeClr val="tx1"/>
              </a:solidFill>
              <a:sym typeface="Calibri"/>
            </a:endParaRP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98958"/>
              <a:buFont typeface="Arial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use o</a:t>
            </a:r>
            <a:r>
              <a:rPr lang="en-GB" sz="3200" i="0" u="none" strike="noStrike" cap="none" baseline="0" dirty="0" smtClean="0">
                <a:solidFill>
                  <a:schemeClr val="tx1"/>
                </a:solidFill>
                <a:sym typeface="Calibri"/>
              </a:rPr>
              <a:t>ne-word verbs</a:t>
            </a:r>
          </a:p>
          <a:p>
            <a:endParaRPr lang="en-GB" sz="3200" b="1" i="0" u="none" strike="noStrike" cap="none" baseline="0" dirty="0" smtClean="0">
              <a:solidFill>
                <a:srgbClr val="CC0000"/>
              </a:solidFill>
              <a:sym typeface="Calibri"/>
            </a:endParaRP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98958"/>
              <a:buFont typeface="Arial"/>
              <a:buChar char="•"/>
            </a:pPr>
            <a:r>
              <a:rPr lang="en-GB" sz="3200" b="0" i="0" u="none" strike="noStrike" cap="none" baseline="0" dirty="0" smtClean="0">
                <a:solidFill>
                  <a:schemeClr val="dk1"/>
                </a:solidFill>
                <a:sym typeface="Calibri"/>
              </a:rPr>
              <a:t>The aggregate of outstanding balances </a:t>
            </a:r>
            <a:r>
              <a:rPr lang="en-GB" sz="3200" b="1" i="0" strike="noStrike" cap="none" baseline="0" dirty="0" smtClean="0">
                <a:solidFill>
                  <a:srgbClr val="CC0000"/>
                </a:solidFill>
                <a:sym typeface="Calibri"/>
              </a:rPr>
              <a:t>fluctuated</a:t>
            </a:r>
            <a:r>
              <a:rPr lang="en-GB" sz="3200" b="0" i="0" u="none" strike="noStrike" cap="none" baseline="0" dirty="0" smtClean="0">
                <a:solidFill>
                  <a:schemeClr val="dk1"/>
                </a:solidFill>
                <a:sym typeface="Calibri"/>
              </a:rPr>
              <a:t> quite violently.</a:t>
            </a:r>
          </a:p>
          <a:p>
            <a:endParaRPr lang="en-GB" sz="3200" b="0" i="0" u="none" strike="noStrike" cap="none" baseline="0" dirty="0">
              <a:solidFill>
                <a:schemeClr val="dk1"/>
              </a:solidFill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93527150"/>
      </p:ext>
    </p:extLst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3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buSzPct val="25000"/>
            </a:pPr>
            <a:r>
              <a:rPr lang="en-GB" sz="2800" b="1" dirty="0">
                <a:solidFill>
                  <a:srgbClr val="CC0000"/>
                </a:solidFill>
              </a:rPr>
              <a:t>Basic rules </a:t>
            </a:r>
          </a:p>
        </p:txBody>
      </p:sp>
      <p:sp>
        <p:nvSpPr>
          <p:cNvPr id="139" name="Shape 139"/>
          <p:cNvSpPr txBox="1">
            <a:spLocks noGrp="1"/>
          </p:cNvSpPr>
          <p:nvPr>
            <p:ph type="body" idx="1"/>
          </p:nvPr>
        </p:nvSpPr>
        <p:spPr>
          <a:xfrm>
            <a:off x="107504" y="1412776"/>
            <a:ext cx="9001000" cy="471338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640"/>
              </a:spcBef>
              <a:buClr>
                <a:srgbClr val="0000FF"/>
              </a:buClr>
              <a:buSzPct val="98958"/>
              <a:buNone/>
            </a:pPr>
            <a:r>
              <a:rPr lang="en-GB" dirty="0" smtClean="0">
                <a:solidFill>
                  <a:srgbClr val="0000FF"/>
                </a:solidFill>
              </a:rPr>
              <a:t>Most of the eye tissue is transparent. Consequently, the frequency and focus of the lase</a:t>
            </a:r>
            <a:r>
              <a:rPr lang="cs-CZ" dirty="0" smtClean="0">
                <a:solidFill>
                  <a:srgbClr val="0000FF"/>
                </a:solidFill>
              </a:rPr>
              <a:t>r</a:t>
            </a:r>
            <a:r>
              <a:rPr lang="en-GB" dirty="0" smtClean="0">
                <a:solidFill>
                  <a:srgbClr val="0000FF"/>
                </a:solidFill>
              </a:rPr>
              <a:t> beam can be adjusted</a:t>
            </a:r>
            <a:r>
              <a:rPr lang="en-GB" sz="3200" b="0" i="0" u="none" strike="noStrike" cap="none" baseline="0" dirty="0" smtClean="0">
                <a:solidFill>
                  <a:srgbClr val="0000FF"/>
                </a:solidFill>
                <a:sym typeface="Calibri"/>
              </a:rPr>
              <a:t>.</a:t>
            </a:r>
            <a:endParaRPr lang="cs-CZ" sz="3200" b="0" i="0" u="none" strike="noStrike" cap="none" baseline="0" dirty="0" smtClean="0">
              <a:solidFill>
                <a:srgbClr val="0000FF"/>
              </a:solidFill>
              <a:sym typeface="Calibri"/>
            </a:endParaRPr>
          </a:p>
          <a:p>
            <a:pPr marL="0" marR="0" lvl="0" indent="0" algn="l" rtl="0">
              <a:spcBef>
                <a:spcPts val="640"/>
              </a:spcBef>
              <a:buClr>
                <a:srgbClr val="0000FF"/>
              </a:buClr>
              <a:buSzPct val="98958"/>
              <a:buNone/>
            </a:pPr>
            <a:endParaRPr lang="en-GB" sz="3200" b="0" i="0" u="none" strike="noStrike" cap="none" baseline="0" dirty="0" smtClean="0">
              <a:solidFill>
                <a:srgbClr val="0000FF"/>
              </a:solidFill>
              <a:sym typeface="Calibri"/>
            </a:endParaRPr>
          </a:p>
          <a:p>
            <a:pPr marL="342900" marR="0" lvl="0" indent="-342900" algn="l" rtl="0">
              <a:spcBef>
                <a:spcPts val="640"/>
              </a:spcBef>
              <a:buClr>
                <a:srgbClr val="0000FF"/>
              </a:buClr>
              <a:buSzPct val="98958"/>
              <a:buFont typeface="Arial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two or more short sentences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98958"/>
              <a:buFont typeface="Arial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use more complex sentence structures</a:t>
            </a:r>
            <a:endParaRPr lang="cs-CZ" dirty="0" smtClean="0">
              <a:solidFill>
                <a:schemeClr val="tx1"/>
              </a:solidFill>
            </a:endParaRPr>
          </a:p>
          <a:p>
            <a:pPr marL="0" marR="0" lvl="0" indent="0" algn="l" rtl="0">
              <a:spcBef>
                <a:spcPts val="640"/>
              </a:spcBef>
              <a:buClr>
                <a:schemeClr val="dk1"/>
              </a:buClr>
              <a:buSzPct val="98958"/>
              <a:buNone/>
            </a:pPr>
            <a:endParaRPr lang="en-GB" dirty="0" smtClean="0">
              <a:solidFill>
                <a:schemeClr val="tx1"/>
              </a:solidFill>
            </a:endParaRP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98958"/>
              <a:buFont typeface="Arial"/>
              <a:buChar char="•"/>
            </a:pPr>
            <a:r>
              <a:rPr lang="cs-CZ" b="1" dirty="0" smtClean="0">
                <a:solidFill>
                  <a:srgbClr val="C00000"/>
                </a:solidFill>
              </a:rPr>
              <a:t>As </a:t>
            </a:r>
            <a:r>
              <a:rPr lang="en-GB" b="1" dirty="0" smtClean="0"/>
              <a:t>most of the eye tissue is transparent</a:t>
            </a:r>
            <a:r>
              <a:rPr lang="en-GB" b="1" dirty="0" smtClean="0">
                <a:solidFill>
                  <a:srgbClr val="C00000"/>
                </a:solidFill>
              </a:rPr>
              <a:t>,</a:t>
            </a:r>
            <a:r>
              <a:rPr lang="en-GB" b="1" dirty="0" smtClean="0"/>
              <a:t> the frequency and focus of the laser beam can be adjusted</a:t>
            </a:r>
            <a:r>
              <a:rPr lang="en-GB" sz="3200" b="1" i="0" u="none" strike="noStrike" cap="none" baseline="0" dirty="0" smtClean="0">
                <a:solidFill>
                  <a:schemeClr val="dk1"/>
                </a:solidFill>
                <a:sym typeface="Calibri"/>
              </a:rPr>
              <a:t>.</a:t>
            </a:r>
          </a:p>
          <a:p>
            <a:endParaRPr lang="en-GB" sz="3200" b="0" i="0" u="none" strike="noStrike" cap="none" baseline="0" dirty="0" smtClean="0">
              <a:solidFill>
                <a:schemeClr val="dk1"/>
              </a:solidFill>
              <a:sym typeface="Calibri"/>
            </a:endParaRPr>
          </a:p>
          <a:p>
            <a:endParaRPr lang="en-GB" sz="3200" b="0" i="0" u="none" strike="noStrike" cap="none" baseline="0" dirty="0">
              <a:solidFill>
                <a:schemeClr val="dk1"/>
              </a:solidFill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72168894"/>
      </p:ext>
    </p:extLst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buSzPct val="25000"/>
            </a:pPr>
            <a:r>
              <a:rPr lang="cs-CZ" sz="2800" b="1" dirty="0">
                <a:solidFill>
                  <a:srgbClr val="CC0000"/>
                </a:solidFill>
              </a:rPr>
              <a:t>Basic </a:t>
            </a:r>
            <a:r>
              <a:rPr lang="cs-CZ" sz="2800" b="1" dirty="0" err="1">
                <a:solidFill>
                  <a:srgbClr val="CC0000"/>
                </a:solidFill>
              </a:rPr>
              <a:t>rules</a:t>
            </a:r>
            <a:endParaRPr lang="cs-CZ" sz="2800" b="1" dirty="0">
              <a:solidFill>
                <a:srgbClr val="CC0000"/>
              </a:solidFill>
            </a:endParaRPr>
          </a:p>
        </p:txBody>
      </p:sp>
      <p:sp>
        <p:nvSpPr>
          <p:cNvPr id="145" name="Shape 14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853136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139700" lvl="0" indent="0" rtl="0">
              <a:buClr>
                <a:srgbClr val="0000FF"/>
              </a:buClr>
              <a:buSzPct val="43750"/>
              <a:buNone/>
            </a:pPr>
            <a:r>
              <a:rPr lang="en-GB" dirty="0" smtClean="0">
                <a:solidFill>
                  <a:srgbClr val="0000FF"/>
                </a:solidFill>
              </a:rPr>
              <a:t>The data confirm that there is an association between inflation and unemployment.</a:t>
            </a:r>
          </a:p>
          <a:p>
            <a:pPr marL="139700" lvl="0" indent="0" rtl="0">
              <a:buClr>
                <a:srgbClr val="0000FF"/>
              </a:buClr>
              <a:buSzPct val="43750"/>
              <a:buNone/>
            </a:pPr>
            <a:endParaRPr lang="en-GB" dirty="0" smtClean="0">
              <a:solidFill>
                <a:srgbClr val="0000FF"/>
              </a:solidFill>
            </a:endParaRPr>
          </a:p>
          <a:p>
            <a:pPr marL="457200" lvl="0" indent="-317500" rtl="0">
              <a:buClr>
                <a:srgbClr val="0000FF"/>
              </a:buClr>
              <a:buSzPct val="43750"/>
              <a:buFont typeface="Calibri"/>
              <a:buChar char="●"/>
            </a:pPr>
            <a:r>
              <a:rPr lang="en-GB" dirty="0" smtClean="0">
                <a:solidFill>
                  <a:schemeClr val="tx1"/>
                </a:solidFill>
              </a:rPr>
              <a:t>structure there is / are</a:t>
            </a:r>
          </a:p>
          <a:p>
            <a:pPr marL="457200" lvl="0" indent="-317500" rtl="0">
              <a:buClrTx/>
              <a:buSzPct val="43750"/>
              <a:buFont typeface="Calibri"/>
              <a:buChar char="●"/>
            </a:pPr>
            <a:r>
              <a:rPr lang="en-GB" dirty="0" smtClean="0">
                <a:solidFill>
                  <a:schemeClr val="tx1"/>
                </a:solidFill>
              </a:rPr>
              <a:t>eliminate it </a:t>
            </a:r>
            <a:r>
              <a:rPr lang="cs-CZ" dirty="0" err="1" smtClean="0">
                <a:solidFill>
                  <a:schemeClr val="tx1"/>
                </a:solidFill>
              </a:rPr>
              <a:t>where</a:t>
            </a:r>
            <a:r>
              <a:rPr lang="en-GB" dirty="0" smtClean="0">
                <a:solidFill>
                  <a:schemeClr val="tx1"/>
                </a:solidFill>
              </a:rPr>
              <a:t> possible</a:t>
            </a:r>
          </a:p>
          <a:p>
            <a:pPr marL="139700" lvl="0" indent="0" rtl="0">
              <a:buClrTx/>
              <a:buSzPct val="43750"/>
              <a:buNone/>
            </a:pPr>
            <a:endParaRPr lang="en-GB" dirty="0" smtClean="0">
              <a:solidFill>
                <a:schemeClr val="tx1"/>
              </a:solidFill>
            </a:endParaRPr>
          </a:p>
          <a:p>
            <a:pPr marL="457200" lvl="0" indent="-317500">
              <a:buClrTx/>
              <a:buSzPct val="43750"/>
              <a:buFont typeface="Calibri"/>
              <a:buChar char="●"/>
            </a:pPr>
            <a:r>
              <a:rPr lang="en-GB" b="1" dirty="0" smtClean="0">
                <a:solidFill>
                  <a:schemeClr val="tx1"/>
                </a:solidFill>
              </a:rPr>
              <a:t>The data confirm an association between inflation and unemployment</a:t>
            </a:r>
            <a:r>
              <a:rPr lang="en-GB" dirty="0" smtClean="0">
                <a:solidFill>
                  <a:schemeClr val="tx1"/>
                </a:solidFill>
              </a:rPr>
              <a:t>. </a:t>
            </a:r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600048"/>
      </p:ext>
    </p:extLst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buSzPct val="25000"/>
            </a:pPr>
            <a:r>
              <a:rPr lang="en-GB" sz="2800" b="1" dirty="0" smtClean="0">
                <a:solidFill>
                  <a:srgbClr val="CC0000"/>
                </a:solidFill>
              </a:rPr>
              <a:t>avoid</a:t>
            </a:r>
            <a:endParaRPr lang="en-GB" sz="2800" b="1" dirty="0">
              <a:solidFill>
                <a:srgbClr val="CC0000"/>
              </a:solidFill>
            </a:endParaRPr>
          </a:p>
        </p:txBody>
      </p:sp>
      <p:sp>
        <p:nvSpPr>
          <p:cNvPr id="151" name="Shape 15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640"/>
              </a:spcBef>
              <a:buClr>
                <a:schemeClr val="dk1"/>
              </a:buClr>
              <a:buSzPct val="98958"/>
              <a:buNone/>
            </a:pPr>
            <a:r>
              <a:rPr lang="en-GB" dirty="0" smtClean="0">
                <a:solidFill>
                  <a:srgbClr val="0000FF"/>
                </a:solidFill>
              </a:rPr>
              <a:t>Retirement is something most of us must face sooner or later.</a:t>
            </a:r>
          </a:p>
          <a:p>
            <a:endParaRPr lang="en-GB" sz="3200" b="0" i="0" u="none" strike="noStrike" cap="none" baseline="0" dirty="0" smtClean="0">
              <a:solidFill>
                <a:schemeClr val="dk1"/>
              </a:solidFill>
              <a:sym typeface="Calibri"/>
            </a:endParaRPr>
          </a:p>
          <a:p>
            <a:pPr marL="342900" marR="0" lvl="0" indent="-342900" algn="l" rtl="0">
              <a:spcBef>
                <a:spcPts val="640"/>
              </a:spcBef>
              <a:buClr>
                <a:srgbClr val="CC0000"/>
              </a:buClr>
              <a:buSzPct val="98958"/>
              <a:buFont typeface="Arial"/>
              <a:buChar char="•"/>
            </a:pPr>
            <a:r>
              <a:rPr lang="cs-CZ" sz="3200" b="1" i="0" u="none" strike="noStrike" cap="none" baseline="0" dirty="0" smtClean="0">
                <a:solidFill>
                  <a:srgbClr val="CC0000"/>
                </a:solidFill>
                <a:sym typeface="Calibri"/>
              </a:rPr>
              <a:t>u</a:t>
            </a:r>
            <a:r>
              <a:rPr lang="en-GB" sz="3200" b="1" i="0" u="none" strike="noStrike" cap="none" baseline="0" dirty="0" smtClean="0">
                <a:solidFill>
                  <a:srgbClr val="CC0000"/>
                </a:solidFill>
                <a:sym typeface="Calibri"/>
              </a:rPr>
              <a:t>sing colloquial vocabulary</a:t>
            </a:r>
          </a:p>
          <a:p>
            <a:pPr marL="0" marR="0" lvl="0" indent="0" algn="l" rtl="0">
              <a:spcBef>
                <a:spcPts val="40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GB" sz="2000" b="0" i="1" u="none" strike="noStrike" cap="none" baseline="0" dirty="0" smtClean="0">
                <a:solidFill>
                  <a:schemeClr val="dk1"/>
                </a:solidFill>
                <a:sym typeface="Calibri"/>
              </a:rPr>
              <a:t>Colloquial vocabulary includes words and expressions that are used in everyday spoken language. They do not provide the exactness needed in an academic setting (Fowler &amp; Allen, 1992).</a:t>
            </a:r>
          </a:p>
          <a:p>
            <a:endParaRPr lang="en-GB" sz="2000" b="0" i="1" u="none" strike="noStrike" cap="none" baseline="0" dirty="0" smtClean="0">
              <a:solidFill>
                <a:schemeClr val="dk1"/>
              </a:solidFill>
              <a:sym typeface="Calibri"/>
            </a:endParaRP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98958"/>
              <a:buFont typeface="Arial"/>
              <a:buChar char="•"/>
            </a:pPr>
            <a:r>
              <a:rPr lang="en-GB" sz="3200" b="0" i="0" u="none" strike="noStrike" cap="none" baseline="0" dirty="0" smtClean="0">
                <a:solidFill>
                  <a:schemeClr val="dk1"/>
                </a:solidFill>
                <a:sym typeface="Calibri"/>
              </a:rPr>
              <a:t>Retirement is </a:t>
            </a:r>
            <a:r>
              <a:rPr lang="en-GB" sz="3200" b="1" i="0" strike="noStrike" cap="none" baseline="0" dirty="0" smtClean="0">
                <a:solidFill>
                  <a:schemeClr val="dk1"/>
                </a:solidFill>
                <a:sym typeface="Calibri"/>
              </a:rPr>
              <a:t>inevitabl</a:t>
            </a:r>
            <a:r>
              <a:rPr lang="en-GB" b="1" dirty="0" smtClean="0"/>
              <a:t>e</a:t>
            </a:r>
            <a:r>
              <a:rPr lang="en-GB" dirty="0" smtClean="0"/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49332720"/>
      </p:ext>
    </p:extLst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 txBox="1">
            <a:spLocks noGrp="1"/>
          </p:cNvSpPr>
          <p:nvPr>
            <p:ph type="title"/>
          </p:nvPr>
        </p:nvSpPr>
        <p:spPr>
          <a:xfrm>
            <a:off x="457200" y="259612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buSzPct val="25000"/>
            </a:pPr>
            <a:r>
              <a:rPr lang="cs-CZ" sz="2800" b="1" dirty="0">
                <a:solidFill>
                  <a:srgbClr val="CC0000"/>
                </a:solidFill>
              </a:rPr>
              <a:t>a</a:t>
            </a:r>
            <a:r>
              <a:rPr lang="en-GB" sz="2800" b="1" dirty="0" err="1">
                <a:solidFill>
                  <a:srgbClr val="CC0000"/>
                </a:solidFill>
              </a:rPr>
              <a:t>lso</a:t>
            </a:r>
            <a:r>
              <a:rPr lang="en-GB" sz="2800" b="1" dirty="0">
                <a:solidFill>
                  <a:srgbClr val="CC0000"/>
                </a:solidFill>
              </a:rPr>
              <a:t> avoid</a:t>
            </a:r>
          </a:p>
        </p:txBody>
      </p:sp>
      <p:sp>
        <p:nvSpPr>
          <p:cNvPr id="157" name="Shape 15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640"/>
              </a:spcBef>
              <a:buClr>
                <a:schemeClr val="dk1"/>
              </a:buClr>
              <a:buSzPct val="98958"/>
              <a:buNone/>
            </a:pPr>
            <a:r>
              <a:rPr lang="en-GB" dirty="0" smtClean="0">
                <a:solidFill>
                  <a:srgbClr val="0000FF"/>
                </a:solidFill>
              </a:rPr>
              <a:t>Public transport includes vehicles for public use on the roads, airways, waterways etc.</a:t>
            </a:r>
          </a:p>
          <a:p>
            <a:endParaRPr lang="en-GB" sz="3200" b="0" i="0" u="none" strike="noStrike" cap="none" baseline="0" dirty="0" smtClean="0">
              <a:solidFill>
                <a:schemeClr val="dk1"/>
              </a:solidFill>
              <a:sym typeface="Calibri"/>
            </a:endParaRPr>
          </a:p>
          <a:p>
            <a:pPr marL="342900" marR="0" lvl="0" indent="-342900" algn="l" rtl="0">
              <a:spcBef>
                <a:spcPts val="640"/>
              </a:spcBef>
              <a:buClr>
                <a:srgbClr val="CC0000"/>
              </a:buClr>
              <a:buSzPct val="98958"/>
              <a:buFont typeface="Arial"/>
              <a:buChar char="•"/>
            </a:pPr>
            <a:r>
              <a:rPr lang="en-GB" b="1" dirty="0" smtClean="0">
                <a:solidFill>
                  <a:srgbClr val="CC0000"/>
                </a:solidFill>
              </a:rPr>
              <a:t>u</a:t>
            </a:r>
            <a:r>
              <a:rPr lang="en-GB" sz="3200" b="1" i="0" u="none" strike="noStrike" cap="none" baseline="0" dirty="0" smtClean="0">
                <a:solidFill>
                  <a:srgbClr val="CC0000"/>
                </a:solidFill>
                <a:sym typeface="Calibri"/>
              </a:rPr>
              <a:t>sing run-on expressions</a:t>
            </a:r>
          </a:p>
          <a:p>
            <a:endParaRPr lang="en-GB" sz="3200" b="1" i="0" u="none" strike="noStrike" cap="none" baseline="0" dirty="0" smtClean="0">
              <a:solidFill>
                <a:srgbClr val="CC0000"/>
              </a:solidFill>
              <a:sym typeface="Calibri"/>
            </a:endParaRP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98958"/>
              <a:buFont typeface="Arial"/>
              <a:buChar char="•"/>
            </a:pPr>
            <a:r>
              <a:rPr lang="en-GB" sz="3200" b="0" i="0" u="none" strike="noStrike" cap="none" baseline="0" dirty="0" smtClean="0">
                <a:solidFill>
                  <a:schemeClr val="dk1"/>
                </a:solidFill>
                <a:sym typeface="Calibri"/>
              </a:rPr>
              <a:t>Public transport includes vehicles for public use, </a:t>
            </a:r>
            <a:r>
              <a:rPr lang="en-GB" sz="3200" b="1" i="0" u="none" strike="noStrike" cap="none" baseline="0" dirty="0" smtClean="0">
                <a:solidFill>
                  <a:schemeClr val="dk1"/>
                </a:solidFill>
                <a:sym typeface="Calibri"/>
              </a:rPr>
              <a:t>such as</a:t>
            </a:r>
            <a:r>
              <a:rPr lang="en-GB" sz="3200" b="0" i="0" u="none" strike="noStrike" cap="none" baseline="0" dirty="0" smtClean="0">
                <a:solidFill>
                  <a:schemeClr val="dk1"/>
                </a:solidFill>
                <a:sym typeface="Calibri"/>
              </a:rPr>
              <a:t> buses, trains and aeroplanes.</a:t>
            </a:r>
            <a:endParaRPr lang="en-GB" sz="3200" b="0" i="0" u="none" strike="noStrike" cap="none" baseline="0" dirty="0">
              <a:solidFill>
                <a:schemeClr val="dk1"/>
              </a:solidFill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22466734"/>
      </p:ext>
    </p:extLst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hape 16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GB" sz="2800" b="1" i="0" u="none" strike="noStrike" cap="none" baseline="0" dirty="0" smtClean="0">
                <a:solidFill>
                  <a:srgbClr val="CC0000"/>
                </a:solidFill>
                <a:latin typeface="Calibri"/>
                <a:ea typeface="Calibri"/>
                <a:cs typeface="Calibri"/>
                <a:sym typeface="Calibri"/>
              </a:rPr>
              <a:t>also avoid</a:t>
            </a:r>
            <a:endParaRPr lang="en-GB" sz="2800" b="1" i="0" u="none" strike="noStrike" cap="none" baseline="0" dirty="0">
              <a:solidFill>
                <a:srgbClr val="CC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3" name="Shape 16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640"/>
              </a:spcBef>
              <a:buClr>
                <a:schemeClr val="dk1"/>
              </a:buClr>
              <a:buSzPct val="98958"/>
              <a:buNone/>
            </a:pPr>
            <a:r>
              <a:rPr lang="en-GB" dirty="0" smtClean="0">
                <a:solidFill>
                  <a:srgbClr val="0000FF"/>
                </a:solidFill>
              </a:rPr>
              <a:t>Industrial sites cause vast amounts of environmental pollution, so why do we still use them?</a:t>
            </a:r>
            <a:endParaRPr lang="cs-CZ" dirty="0" smtClean="0">
              <a:solidFill>
                <a:srgbClr val="0000FF"/>
              </a:solidFill>
            </a:endParaRPr>
          </a:p>
          <a:p>
            <a:pPr marL="0" marR="0" lvl="0" indent="0" algn="l" rtl="0">
              <a:spcBef>
                <a:spcPts val="640"/>
              </a:spcBef>
              <a:buClr>
                <a:schemeClr val="dk1"/>
              </a:buClr>
              <a:buSzPct val="98958"/>
              <a:buNone/>
            </a:pPr>
            <a:endParaRPr lang="en-GB" dirty="0" smtClean="0">
              <a:solidFill>
                <a:srgbClr val="0000FF"/>
              </a:solidFill>
            </a:endParaRPr>
          </a:p>
          <a:p>
            <a:pPr marL="342900" marR="0" lvl="0" indent="-342900" algn="l" rtl="0">
              <a:spcBef>
                <a:spcPts val="640"/>
              </a:spcBef>
              <a:buClr>
                <a:srgbClr val="CC0000"/>
              </a:buClr>
              <a:buSzPct val="98958"/>
              <a:buFont typeface="Arial"/>
              <a:buChar char="•"/>
            </a:pPr>
            <a:r>
              <a:rPr lang="cs-CZ" sz="3200" b="1" i="0" u="none" strike="noStrike" cap="none" baseline="0" dirty="0" smtClean="0">
                <a:solidFill>
                  <a:srgbClr val="CC0000"/>
                </a:solidFill>
                <a:sym typeface="Calibri"/>
              </a:rPr>
              <a:t>u</a:t>
            </a:r>
            <a:r>
              <a:rPr lang="en-GB" sz="3200" b="1" i="0" u="none" strike="noStrike" cap="none" baseline="0" dirty="0" smtClean="0">
                <a:solidFill>
                  <a:srgbClr val="CC0000"/>
                </a:solidFill>
                <a:sym typeface="Calibri"/>
              </a:rPr>
              <a:t>sing rhetorical questions</a:t>
            </a:r>
          </a:p>
          <a:p>
            <a:endParaRPr lang="en-GB" sz="3200" b="1" i="0" u="none" strike="noStrike" cap="none" baseline="0" dirty="0" smtClean="0">
              <a:solidFill>
                <a:srgbClr val="CC0000"/>
              </a:solidFill>
              <a:sym typeface="Calibri"/>
            </a:endParaRP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98958"/>
              <a:buFont typeface="Arial"/>
              <a:buChar char="•"/>
            </a:pPr>
            <a:r>
              <a:rPr lang="en-GB" sz="3200" b="0" i="0" u="none" strike="noStrike" cap="none" baseline="0" dirty="0" smtClean="0">
                <a:solidFill>
                  <a:schemeClr val="dk1"/>
                </a:solidFill>
                <a:sym typeface="Calibri"/>
              </a:rPr>
              <a:t>The question surrounding the continued use of industrial sites, given their vast pollution production, </a:t>
            </a:r>
            <a:r>
              <a:rPr lang="en-GB" sz="3200" b="1" i="0" strike="noStrike" cap="none" baseline="0" dirty="0" smtClean="0">
                <a:solidFill>
                  <a:srgbClr val="000000"/>
                </a:solidFill>
                <a:sym typeface="Calibri"/>
              </a:rPr>
              <a:t>still remains.</a:t>
            </a:r>
            <a:endParaRPr lang="en-GB" sz="3200" b="1" i="0" strike="noStrike" cap="none" baseline="0" dirty="0">
              <a:solidFill>
                <a:srgbClr val="000000"/>
              </a:solidFill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84808774"/>
      </p:ext>
    </p:extLst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Shape 168"/>
          <p:cNvSpPr txBox="1">
            <a:spLocks noGrp="1"/>
          </p:cNvSpPr>
          <p:nvPr>
            <p:ph type="title"/>
          </p:nvPr>
        </p:nvSpPr>
        <p:spPr>
          <a:xfrm>
            <a:off x="340975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buSzPct val="25000"/>
            </a:pPr>
            <a:r>
              <a:rPr lang="en-GB" sz="2800" b="1" dirty="0">
                <a:solidFill>
                  <a:srgbClr val="CC0000"/>
                </a:solidFill>
              </a:rPr>
              <a:t>also avoid</a:t>
            </a:r>
          </a:p>
        </p:txBody>
      </p:sp>
      <p:sp>
        <p:nvSpPr>
          <p:cNvPr id="169" name="Shape 16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139700" lvl="0" indent="0" rtl="0">
              <a:buClr>
                <a:srgbClr val="000000"/>
              </a:buClr>
              <a:buSzPct val="43750"/>
              <a:buNone/>
            </a:pPr>
            <a:r>
              <a:rPr lang="en-GB" dirty="0" smtClean="0">
                <a:solidFill>
                  <a:srgbClr val="0000FF"/>
                </a:solidFill>
              </a:rPr>
              <a:t>It caused a really big reaction.</a:t>
            </a:r>
          </a:p>
          <a:p>
            <a:endParaRPr lang="en-GB" dirty="0" smtClean="0">
              <a:solidFill>
                <a:srgbClr val="000000"/>
              </a:solidFill>
            </a:endParaRPr>
          </a:p>
          <a:p>
            <a:pPr marL="457200" lvl="0" indent="-317500" rtl="0">
              <a:buClr>
                <a:srgbClr val="CC0000"/>
              </a:buClr>
              <a:buSzPct val="43750"/>
              <a:buFont typeface="Calibri"/>
              <a:buChar char="●"/>
            </a:pPr>
            <a:r>
              <a:rPr lang="cs-CZ" b="1" dirty="0" smtClean="0">
                <a:solidFill>
                  <a:srgbClr val="CC0000"/>
                </a:solidFill>
              </a:rPr>
              <a:t>u</a:t>
            </a:r>
            <a:r>
              <a:rPr lang="en-GB" b="1" dirty="0" smtClean="0">
                <a:solidFill>
                  <a:srgbClr val="CC0000"/>
                </a:solidFill>
              </a:rPr>
              <a:t>sing adverbs</a:t>
            </a:r>
            <a:r>
              <a:rPr lang="en-GB" b="1" i="1" dirty="0" smtClean="0">
                <a:solidFill>
                  <a:srgbClr val="CC0000"/>
                </a:solidFill>
              </a:rPr>
              <a:t> really, very, just</a:t>
            </a:r>
          </a:p>
          <a:p>
            <a:endParaRPr lang="en-GB" b="1" i="1" dirty="0" smtClean="0">
              <a:solidFill>
                <a:srgbClr val="CC0000"/>
              </a:solidFill>
            </a:endParaRPr>
          </a:p>
          <a:p>
            <a:pPr marL="457200" lvl="0" indent="-317500" rtl="0">
              <a:buClr>
                <a:schemeClr val="dk1"/>
              </a:buClr>
              <a:buSzPct val="43750"/>
              <a:buFont typeface="Calibri"/>
              <a:buChar char="●"/>
            </a:pPr>
            <a:r>
              <a:rPr lang="en-GB" dirty="0" smtClean="0"/>
              <a:t>It caused a </a:t>
            </a:r>
            <a:r>
              <a:rPr lang="en-GB" b="1" dirty="0" smtClean="0">
                <a:solidFill>
                  <a:srgbClr val="000000"/>
                </a:solidFill>
              </a:rPr>
              <a:t>significant </a:t>
            </a:r>
            <a:r>
              <a:rPr lang="en-GB" dirty="0" smtClean="0"/>
              <a:t>reaction.</a:t>
            </a:r>
          </a:p>
          <a:p>
            <a:pPr marL="139700" lvl="0" indent="0">
              <a:buClr>
                <a:srgbClr val="000000"/>
              </a:buClr>
              <a:buSzPct val="43750"/>
              <a:buNone/>
            </a:pPr>
            <a:r>
              <a:rPr lang="en-GB" i="1" dirty="0" smtClean="0">
                <a:solidFill>
                  <a:srgbClr val="000000"/>
                </a:solidFill>
              </a:rPr>
              <a:t>considerable, dramatic, explosive</a:t>
            </a:r>
            <a:r>
              <a:rPr lang="cs-CZ" i="1" dirty="0" smtClean="0">
                <a:solidFill>
                  <a:srgbClr val="000000"/>
                </a:solidFill>
              </a:rPr>
              <a:t>…</a:t>
            </a:r>
            <a:endParaRPr lang="en-GB" i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8457818"/>
      </p:ext>
    </p:extLst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6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Shape 17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buSzPct val="25000"/>
            </a:pPr>
            <a:r>
              <a:rPr lang="en-GB" sz="2800" b="1" dirty="0">
                <a:solidFill>
                  <a:srgbClr val="CC0000"/>
                </a:solidFill>
              </a:rPr>
              <a:t>also avoid </a:t>
            </a:r>
          </a:p>
        </p:txBody>
      </p:sp>
      <p:sp>
        <p:nvSpPr>
          <p:cNvPr id="175" name="Shape 17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640"/>
              </a:spcBef>
              <a:buClr>
                <a:schemeClr val="dk1"/>
              </a:buClr>
              <a:buSzPct val="98958"/>
              <a:buNone/>
            </a:pPr>
            <a:r>
              <a:rPr lang="en-GB" dirty="0" smtClean="0">
                <a:solidFill>
                  <a:srgbClr val="0000FF"/>
                </a:solidFill>
              </a:rPr>
              <a:t>Then the solution can be discarded.</a:t>
            </a:r>
          </a:p>
          <a:p>
            <a:endParaRPr lang="en-GB" sz="3200" b="0" i="0" u="none" strike="noStrike" cap="none" baseline="0" dirty="0" smtClean="0">
              <a:solidFill>
                <a:schemeClr val="dk1"/>
              </a:solidFill>
              <a:sym typeface="Calibri"/>
            </a:endParaRPr>
          </a:p>
          <a:p>
            <a:pPr marL="342900" marR="0" lvl="0" indent="-342900" algn="l" rtl="0">
              <a:spcBef>
                <a:spcPts val="640"/>
              </a:spcBef>
              <a:buClr>
                <a:srgbClr val="CC0000"/>
              </a:buClr>
              <a:buSzPct val="98958"/>
              <a:buFont typeface="Arial"/>
              <a:buChar char="•"/>
            </a:pPr>
            <a:r>
              <a:rPr lang="en-GB" sz="3200" b="1" i="0" u="none" strike="noStrike" cap="none" baseline="0" dirty="0" smtClean="0">
                <a:solidFill>
                  <a:srgbClr val="CC0000"/>
                </a:solidFill>
                <a:sym typeface="Calibri"/>
              </a:rPr>
              <a:t>placing the adverb in the initial or final position</a:t>
            </a:r>
          </a:p>
          <a:p>
            <a:endParaRPr lang="en-GB" sz="3200" b="1" i="0" u="none" strike="noStrike" cap="none" baseline="0" dirty="0" smtClean="0">
              <a:solidFill>
                <a:srgbClr val="CC0000"/>
              </a:solidFill>
              <a:sym typeface="Calibri"/>
            </a:endParaRP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98958"/>
              <a:buFont typeface="Arial"/>
              <a:buChar char="•"/>
            </a:pPr>
            <a:r>
              <a:rPr lang="en-GB" sz="3200" b="0" i="0" u="none" strike="noStrike" cap="none" baseline="0" dirty="0" smtClean="0">
                <a:solidFill>
                  <a:schemeClr val="dk1"/>
                </a:solidFill>
                <a:sym typeface="Calibri"/>
              </a:rPr>
              <a:t>The solution can </a:t>
            </a:r>
            <a:r>
              <a:rPr lang="en-GB" sz="3200" b="1" i="0" strike="noStrike" cap="none" baseline="0" dirty="0" smtClean="0">
                <a:solidFill>
                  <a:schemeClr val="dk1"/>
                </a:solidFill>
                <a:sym typeface="Calibri"/>
              </a:rPr>
              <a:t>then</a:t>
            </a:r>
            <a:r>
              <a:rPr lang="en-GB" sz="3200" b="0" i="0" u="none" strike="noStrike" cap="none" baseline="0" dirty="0" smtClean="0">
                <a:solidFill>
                  <a:schemeClr val="dk1"/>
                </a:solidFill>
                <a:sym typeface="Calibri"/>
              </a:rPr>
              <a:t> be discarded.</a:t>
            </a:r>
            <a:endParaRPr lang="en-GB" sz="3200" b="0" i="0" u="none" strike="noStrike" cap="none" baseline="0" dirty="0">
              <a:solidFill>
                <a:schemeClr val="dk1"/>
              </a:solidFill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55550903"/>
      </p:ext>
    </p:extLst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Shape 18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GB" sz="2800" b="1" dirty="0" smtClean="0">
                <a:solidFill>
                  <a:srgbClr val="CC0000"/>
                </a:solidFill>
              </a:rPr>
              <a:t>a</a:t>
            </a:r>
            <a:r>
              <a:rPr lang="en-GB" sz="2800" b="1" i="0" u="none" strike="noStrike" cap="none" baseline="0" dirty="0" smtClean="0">
                <a:solidFill>
                  <a:srgbClr val="CC0000"/>
                </a:solidFill>
                <a:sym typeface="Calibri"/>
              </a:rPr>
              <a:t>lso avoid</a:t>
            </a:r>
            <a:endParaRPr lang="en-GB" sz="2800" b="1" i="0" u="none" strike="noStrike" cap="none" baseline="0" dirty="0">
              <a:solidFill>
                <a:srgbClr val="CC0000"/>
              </a:solidFill>
              <a:sym typeface="Calibri"/>
            </a:endParaRPr>
          </a:p>
        </p:txBody>
      </p:sp>
      <p:sp>
        <p:nvSpPr>
          <p:cNvPr id="181" name="Shape 18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640"/>
              </a:spcBef>
              <a:buClr>
                <a:schemeClr val="dk1"/>
              </a:buClr>
              <a:buSzPct val="98958"/>
              <a:buNone/>
            </a:pPr>
            <a:r>
              <a:rPr lang="en-GB" dirty="0" smtClean="0">
                <a:solidFill>
                  <a:srgbClr val="0000FF"/>
                </a:solidFill>
              </a:rPr>
              <a:t>I am convinced by Carroll's (1996) conclusion that Australian architecture requires innovation, yet I dislike the way he has ignored residential design in order to reach this conclusion.</a:t>
            </a:r>
          </a:p>
          <a:p>
            <a:endParaRPr lang="en-GB" sz="3200" b="0" i="0" u="none" strike="noStrike" cap="none" baseline="0" dirty="0" smtClean="0">
              <a:solidFill>
                <a:schemeClr val="dk1"/>
              </a:solidFill>
              <a:sym typeface="Calibri"/>
            </a:endParaRPr>
          </a:p>
          <a:p>
            <a:pPr marL="342900" marR="0" lvl="0" indent="-342900" algn="l" rtl="0">
              <a:spcBef>
                <a:spcPts val="640"/>
              </a:spcBef>
              <a:buClr>
                <a:srgbClr val="CC0000"/>
              </a:buClr>
              <a:buSzPct val="98958"/>
              <a:buFont typeface="Arial"/>
              <a:buChar char="•"/>
            </a:pPr>
            <a:r>
              <a:rPr lang="en-GB" b="1" dirty="0" smtClean="0">
                <a:solidFill>
                  <a:srgbClr val="CC0000"/>
                </a:solidFill>
              </a:rPr>
              <a:t>u</a:t>
            </a:r>
            <a:r>
              <a:rPr lang="en-GB" sz="3200" b="1" i="0" u="none" strike="noStrike" cap="none" baseline="0" dirty="0" smtClean="0">
                <a:solidFill>
                  <a:srgbClr val="CC0000"/>
                </a:solidFill>
                <a:sym typeface="Calibri"/>
              </a:rPr>
              <a:t>sing judgemental words 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98958"/>
              <a:buFont typeface="Arial"/>
              <a:buChar char="•"/>
            </a:pPr>
            <a:r>
              <a:rPr lang="en-GB" sz="3200" b="0" i="0" u="none" strike="noStrike" cap="none" baseline="0" dirty="0" smtClean="0">
                <a:solidFill>
                  <a:schemeClr val="dk1"/>
                </a:solidFill>
                <a:sym typeface="Calibri"/>
              </a:rPr>
              <a:t>Carroll (1996) </a:t>
            </a:r>
            <a:r>
              <a:rPr lang="en-GB" sz="3200" b="1" i="0" u="none" strike="noStrike" cap="none" baseline="0" dirty="0" smtClean="0">
                <a:solidFill>
                  <a:schemeClr val="dk1"/>
                </a:solidFill>
                <a:sym typeface="Calibri"/>
              </a:rPr>
              <a:t>concludes / argues</a:t>
            </a:r>
            <a:r>
              <a:rPr lang="en-GB" sz="3200" b="0" i="0" u="none" strike="noStrike" cap="none" baseline="0" dirty="0" smtClean="0">
                <a:solidFill>
                  <a:schemeClr val="dk1"/>
                </a:solidFill>
                <a:sym typeface="Calibri"/>
              </a:rPr>
              <a:t> ….</a:t>
            </a:r>
            <a:endParaRPr lang="en-GB" sz="3200" b="0" i="0" u="none" strike="noStrike" cap="none" baseline="0" dirty="0">
              <a:solidFill>
                <a:schemeClr val="dk1"/>
              </a:solidFill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90641759"/>
      </p:ext>
    </p:extLst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Shape 18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GB" sz="2800" b="1" i="0" u="none" strike="noStrike" cap="none" baseline="0" dirty="0" smtClean="0">
                <a:solidFill>
                  <a:srgbClr val="CC0000"/>
                </a:solidFill>
                <a:latin typeface="Calibri"/>
                <a:ea typeface="Calibri"/>
                <a:cs typeface="Calibri"/>
                <a:sym typeface="Calibri"/>
              </a:rPr>
              <a:t>also avoid</a:t>
            </a:r>
            <a:endParaRPr lang="en-GB" sz="2800" b="1" i="0" u="none" strike="noStrike" cap="none" baseline="0" dirty="0">
              <a:solidFill>
                <a:srgbClr val="CC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7" name="Shape 18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640"/>
              </a:spcBef>
              <a:buClr>
                <a:schemeClr val="dk1"/>
              </a:buClr>
              <a:buSzPct val="98958"/>
              <a:buNone/>
            </a:pPr>
            <a:r>
              <a:rPr lang="en-GB" dirty="0" smtClean="0">
                <a:solidFill>
                  <a:srgbClr val="0000FF"/>
                </a:solidFill>
              </a:rPr>
              <a:t>The conditions are appalling and account, to a large extent, for the terrible morbidity and mortality statistics of this community.</a:t>
            </a:r>
            <a:endParaRPr lang="cs-CZ" dirty="0" smtClean="0">
              <a:solidFill>
                <a:srgbClr val="0000FF"/>
              </a:solidFill>
            </a:endParaRPr>
          </a:p>
          <a:p>
            <a:pPr marL="0" marR="0" lvl="0" indent="0" algn="l" rtl="0">
              <a:spcBef>
                <a:spcPts val="640"/>
              </a:spcBef>
              <a:buClr>
                <a:schemeClr val="dk1"/>
              </a:buClr>
              <a:buSzPct val="98958"/>
              <a:buNone/>
            </a:pPr>
            <a:endParaRPr lang="en-GB" dirty="0" smtClean="0">
              <a:solidFill>
                <a:srgbClr val="0000FF"/>
              </a:solidFill>
            </a:endParaRPr>
          </a:p>
          <a:p>
            <a:pPr marL="342900" marR="0" lvl="0" indent="-342900" algn="l" rtl="0">
              <a:spcBef>
                <a:spcPts val="640"/>
              </a:spcBef>
              <a:buClr>
                <a:srgbClr val="CC0000"/>
              </a:buClr>
              <a:buSzPct val="98958"/>
              <a:buFont typeface="Arial"/>
              <a:buChar char="•"/>
            </a:pPr>
            <a:r>
              <a:rPr lang="en-GB" b="1" dirty="0" smtClean="0">
                <a:solidFill>
                  <a:srgbClr val="CC0000"/>
                </a:solidFill>
              </a:rPr>
              <a:t>u</a:t>
            </a:r>
            <a:r>
              <a:rPr lang="en-GB" sz="3200" b="1" i="0" u="none" strike="noStrike" cap="none" baseline="0" dirty="0" smtClean="0">
                <a:solidFill>
                  <a:srgbClr val="CC0000"/>
                </a:solidFill>
                <a:sym typeface="Calibri"/>
              </a:rPr>
              <a:t>sing words that are emotive</a:t>
            </a:r>
          </a:p>
          <a:p>
            <a:endParaRPr lang="en-GB" sz="3200" b="1" i="0" u="none" strike="noStrike" cap="none" baseline="0" dirty="0" smtClean="0">
              <a:solidFill>
                <a:srgbClr val="CC0000"/>
              </a:solidFill>
              <a:sym typeface="Calibri"/>
            </a:endParaRP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98958"/>
              <a:buFont typeface="Arial"/>
              <a:buChar char="•"/>
            </a:pPr>
            <a:r>
              <a:rPr lang="en-GB" sz="3200" b="0" i="0" u="none" strike="noStrike" cap="none" baseline="0" dirty="0" smtClean="0">
                <a:solidFill>
                  <a:schemeClr val="dk1"/>
                </a:solidFill>
                <a:sym typeface="Calibri"/>
              </a:rPr>
              <a:t>The conditions, to a large extent,  account for the morbidity and mortality </a:t>
            </a:r>
            <a:r>
              <a:rPr lang="en-GB" sz="3200" b="0" i="0" u="none" strike="noStrike" cap="none" baseline="0" dirty="0" err="1" smtClean="0">
                <a:solidFill>
                  <a:schemeClr val="dk1"/>
                </a:solidFill>
                <a:sym typeface="Calibri"/>
              </a:rPr>
              <a:t>stati</a:t>
            </a:r>
            <a:r>
              <a:rPr lang="cs-CZ" sz="3200" b="0" i="0" u="none" strike="noStrike" cap="none" baseline="0" dirty="0" smtClean="0">
                <a:solidFill>
                  <a:schemeClr val="dk1"/>
                </a:solidFill>
                <a:sym typeface="Calibri"/>
              </a:rPr>
              <a:t>s</a:t>
            </a:r>
            <a:r>
              <a:rPr lang="en-GB" sz="3200" b="0" i="0" u="none" strike="noStrike" cap="none" baseline="0" dirty="0" smtClean="0">
                <a:solidFill>
                  <a:schemeClr val="dk1"/>
                </a:solidFill>
                <a:sym typeface="Calibri"/>
              </a:rPr>
              <a:t>tics of this community.</a:t>
            </a:r>
            <a:endParaRPr lang="en-GB" sz="3200" b="0" i="0" u="none" strike="noStrike" cap="none" baseline="0" dirty="0">
              <a:solidFill>
                <a:schemeClr val="dk1"/>
              </a:solidFill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53700831"/>
      </p:ext>
    </p:extLst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504056"/>
          </a:xfrm>
        </p:spPr>
        <p:txBody>
          <a:bodyPr>
            <a:normAutofit fontScale="90000"/>
          </a:bodyPr>
          <a:lstStyle/>
          <a:p>
            <a:r>
              <a:rPr lang="en-GB" sz="4000" dirty="0" smtClean="0">
                <a:solidFill>
                  <a:srgbClr val="C00000"/>
                </a:solidFill>
              </a:rPr>
              <a:t>course syllabus</a:t>
            </a:r>
            <a:endParaRPr lang="en-GB" sz="4000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548680"/>
            <a:ext cx="8856984" cy="604867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1800" b="1" dirty="0" smtClean="0">
                <a:solidFill>
                  <a:srgbClr val="C00000"/>
                </a:solidFill>
              </a:rPr>
              <a:t>Week 1</a:t>
            </a:r>
            <a:r>
              <a:rPr lang="en-GB" sz="1800" dirty="0" smtClean="0"/>
              <a:t>  	introduction to academic English; specifics of academic style; 			introduction to academic presentations</a:t>
            </a:r>
            <a:endParaRPr lang="cs-CZ" sz="1800" dirty="0" smtClean="0"/>
          </a:p>
          <a:p>
            <a:pPr marL="0" indent="0">
              <a:buNone/>
            </a:pPr>
            <a:endParaRPr lang="en-GB" sz="1800" dirty="0" smtClean="0"/>
          </a:p>
          <a:p>
            <a:pPr marL="0" indent="0">
              <a:buNone/>
            </a:pPr>
            <a:r>
              <a:rPr lang="en-GB" sz="1800" b="1" dirty="0" smtClean="0">
                <a:solidFill>
                  <a:srgbClr val="C00000"/>
                </a:solidFill>
              </a:rPr>
              <a:t>Week 2</a:t>
            </a:r>
            <a:r>
              <a:rPr lang="en-GB" sz="1800" dirty="0" smtClean="0"/>
              <a:t>	formality of academic English; discussion over aspects of academic 			writing in economic disciplines; </a:t>
            </a:r>
            <a:r>
              <a:rPr lang="cs-CZ" sz="1800" dirty="0" err="1" smtClean="0"/>
              <a:t>hedging</a:t>
            </a:r>
            <a:endParaRPr lang="cs-CZ" sz="1800" dirty="0" smtClean="0"/>
          </a:p>
          <a:p>
            <a:pPr marL="0" indent="0">
              <a:buNone/>
            </a:pPr>
            <a:endParaRPr lang="en-GB" sz="1800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en-GB" sz="1800" b="1" dirty="0" smtClean="0">
                <a:solidFill>
                  <a:srgbClr val="C00000"/>
                </a:solidFill>
              </a:rPr>
              <a:t>Week 3</a:t>
            </a:r>
            <a:r>
              <a:rPr lang="en-GB" sz="1800" dirty="0" smtClean="0"/>
              <a:t>	principles of writing paragraphs; writing conference abstracts I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GB" sz="1800" b="1" dirty="0" smtClean="0">
                <a:solidFill>
                  <a:srgbClr val="C00000"/>
                </a:solidFill>
              </a:rPr>
              <a:t>Week 4</a:t>
            </a:r>
            <a:r>
              <a:rPr lang="en-GB" sz="1800" dirty="0" smtClean="0"/>
              <a:t>	abstracts II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GB" sz="1800" b="1" dirty="0" smtClean="0">
                <a:solidFill>
                  <a:srgbClr val="C00000"/>
                </a:solidFill>
              </a:rPr>
              <a:t>Week 5</a:t>
            </a:r>
            <a:r>
              <a:rPr lang="en-GB" sz="1800" dirty="0" smtClean="0"/>
              <a:t>	research articles – structure and language of individual parts (IMRDC) I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GB" sz="1800" b="1" dirty="0" smtClean="0">
                <a:solidFill>
                  <a:srgbClr val="C00000"/>
                </a:solidFill>
              </a:rPr>
              <a:t>Week 6</a:t>
            </a:r>
            <a:r>
              <a:rPr lang="en-GB" sz="1800" dirty="0" smtClean="0"/>
              <a:t>	research articles II; paraphrasing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GB" sz="1800" b="1" dirty="0" smtClean="0">
                <a:solidFill>
                  <a:srgbClr val="C00000"/>
                </a:solidFill>
              </a:rPr>
              <a:t>Week 7</a:t>
            </a:r>
            <a:r>
              <a:rPr lang="en-GB" sz="1800" dirty="0" smtClean="0"/>
              <a:t>	summarising; other aspects of academic language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GB" sz="1800" b="1" dirty="0" smtClean="0">
                <a:solidFill>
                  <a:srgbClr val="C00000"/>
                </a:solidFill>
              </a:rPr>
              <a:t>Week 8</a:t>
            </a:r>
            <a:r>
              <a:rPr lang="en-GB" sz="1800" dirty="0" smtClean="0"/>
              <a:t>	coherence and cohesion; other aspects of academic language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GB" sz="1800" b="1" dirty="0" smtClean="0">
                <a:solidFill>
                  <a:srgbClr val="C00000"/>
                </a:solidFill>
              </a:rPr>
              <a:t>Week 9	</a:t>
            </a:r>
            <a:r>
              <a:rPr lang="en-GB" sz="1800" dirty="0" smtClean="0"/>
              <a:t>academic discussions; functional language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GB" sz="1800" b="1" dirty="0" smtClean="0">
                <a:solidFill>
                  <a:srgbClr val="C00000"/>
                </a:solidFill>
              </a:rPr>
              <a:t>Week 10</a:t>
            </a:r>
            <a:r>
              <a:rPr lang="en-GB" sz="1800" dirty="0" smtClean="0"/>
              <a:t>   	videoconference  - feedback on abstracts with Rachel Lindner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GB" sz="1800" b="1" dirty="0" smtClean="0">
                <a:solidFill>
                  <a:srgbClr val="C00000"/>
                </a:solidFill>
              </a:rPr>
              <a:t>Week 11+12</a:t>
            </a:r>
            <a:r>
              <a:rPr lang="en-GB" sz="1800" dirty="0" smtClean="0"/>
              <a:t>	presentations + peer review</a:t>
            </a:r>
          </a:p>
          <a:p>
            <a:pPr marL="0" indent="0">
              <a:buNone/>
            </a:pPr>
            <a:endParaRPr lang="en-GB" sz="1800" dirty="0" smtClean="0"/>
          </a:p>
          <a:p>
            <a:endParaRPr lang="en-GB" sz="1800" dirty="0" smtClean="0"/>
          </a:p>
          <a:p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658736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44624"/>
            <a:ext cx="8640960" cy="6696744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cs-CZ" dirty="0" err="1" smtClean="0"/>
              <a:t>Key</a:t>
            </a:r>
            <a:r>
              <a:rPr lang="cs-CZ" dirty="0" smtClean="0"/>
              <a:t>:</a:t>
            </a:r>
          </a:p>
          <a:p>
            <a:pPr marL="0" indent="0">
              <a:buNone/>
            </a:pPr>
            <a:r>
              <a:rPr lang="en-GB" dirty="0"/>
              <a:t>1. </a:t>
            </a:r>
            <a:endParaRPr lang="cs-CZ" dirty="0" smtClean="0"/>
          </a:p>
          <a:p>
            <a:pPr marL="0" indent="0">
              <a:buNone/>
            </a:pPr>
            <a:r>
              <a:rPr lang="en-GB" dirty="0" smtClean="0"/>
              <a:t>As </a:t>
            </a:r>
            <a:r>
              <a:rPr lang="en-GB" dirty="0"/>
              <a:t>the value of Sterling increased compared to other currencies, the government was forced to take tax measures to head off a rapid increase in consumer spending spurred on by cheaper imports.</a:t>
            </a:r>
            <a:r>
              <a:rPr lang="en-GB" b="1" dirty="0"/>
              <a:t> </a:t>
            </a:r>
            <a:r>
              <a:rPr lang="en-GB" sz="4200" b="1" dirty="0">
                <a:solidFill>
                  <a:srgbClr val="C00000"/>
                </a:solidFill>
              </a:rPr>
              <a:t>(written style for the general public discourse, scripted radio or TV news style)</a:t>
            </a:r>
            <a:endParaRPr lang="cs-CZ" sz="4200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GB" dirty="0"/>
              <a:t> </a:t>
            </a:r>
            <a:endParaRPr lang="cs-CZ" dirty="0"/>
          </a:p>
          <a:p>
            <a:pPr marL="0" indent="0">
              <a:buNone/>
            </a:pPr>
            <a:r>
              <a:rPr lang="en-GB" dirty="0"/>
              <a:t>2. </a:t>
            </a:r>
            <a:endParaRPr lang="cs-CZ" dirty="0" smtClean="0"/>
          </a:p>
          <a:p>
            <a:pPr marL="0" indent="0">
              <a:buNone/>
            </a:pPr>
            <a:r>
              <a:rPr lang="en-GB" dirty="0" smtClean="0"/>
              <a:t>And </a:t>
            </a:r>
            <a:r>
              <a:rPr lang="en-GB" dirty="0"/>
              <a:t>you see, Sterling got more and more valuable, so as a result, the government had to go round putting up taxes, you see, to stop everyone going out and splashing out, spending all their money on cheap imports. </a:t>
            </a:r>
            <a:r>
              <a:rPr lang="en-GB" sz="4200" b="1" dirty="0">
                <a:solidFill>
                  <a:srgbClr val="C00000"/>
                </a:solidFill>
              </a:rPr>
              <a:t>(relaxed, simplified chat, very informal spoken style – the addition of repetition and fillers)</a:t>
            </a:r>
            <a:endParaRPr lang="cs-CZ" sz="4200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GB" dirty="0"/>
              <a:t> </a:t>
            </a:r>
            <a:endParaRPr lang="cs-CZ" dirty="0"/>
          </a:p>
          <a:p>
            <a:pPr marL="0" indent="0">
              <a:buNone/>
            </a:pPr>
            <a:r>
              <a:rPr lang="en-GB" dirty="0"/>
              <a:t>3. </a:t>
            </a:r>
            <a:endParaRPr lang="cs-CZ" dirty="0" smtClean="0"/>
          </a:p>
          <a:p>
            <a:pPr marL="0" indent="0">
              <a:buNone/>
            </a:pPr>
            <a:r>
              <a:rPr lang="en-GB" dirty="0" smtClean="0"/>
              <a:t>Consequent </a:t>
            </a:r>
            <a:r>
              <a:rPr lang="en-GB" dirty="0"/>
              <a:t>to the appreciation in the exchange value of Sterling against other currencies, necessary fiscal measures were introduced by the government in order to reduce the likelihood of an import-led consumer spending surge. </a:t>
            </a:r>
            <a:r>
              <a:rPr lang="en-GB" sz="5000" b="1" dirty="0">
                <a:solidFill>
                  <a:srgbClr val="C00000"/>
                </a:solidFill>
              </a:rPr>
              <a:t>(jargon, very formal, this is the style of language used in official reports, technical studies; it is exclusively a style of written English, full of verbal nouns, technical words and passives)</a:t>
            </a:r>
            <a:endParaRPr lang="cs-CZ" sz="5000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GB" dirty="0"/>
              <a:t> </a:t>
            </a:r>
            <a:endParaRPr lang="cs-CZ" dirty="0"/>
          </a:p>
          <a:p>
            <a:pPr marL="0" indent="0">
              <a:buNone/>
            </a:pPr>
            <a:r>
              <a:rPr lang="en-GB" dirty="0"/>
              <a:t>4. </a:t>
            </a:r>
            <a:endParaRPr lang="cs-CZ" dirty="0" smtClean="0"/>
          </a:p>
          <a:p>
            <a:pPr marL="0" indent="0">
              <a:buNone/>
            </a:pPr>
            <a:r>
              <a:rPr lang="en-GB" dirty="0" smtClean="0"/>
              <a:t>As </a:t>
            </a:r>
            <a:r>
              <a:rPr lang="en-GB" dirty="0"/>
              <a:t>Sterling went up in value, the government had to put up taxes to stop consumers splashing out on too many cheap imports.</a:t>
            </a:r>
            <a:r>
              <a:rPr lang="en-GB" b="1" dirty="0"/>
              <a:t> </a:t>
            </a:r>
            <a:r>
              <a:rPr lang="en-GB" sz="5000" b="1" dirty="0">
                <a:solidFill>
                  <a:srgbClr val="C00000"/>
                </a:solidFill>
              </a:rPr>
              <a:t>(relaxed, informal spoken style: discussion, there is plenty of prepositional verbs, all actions are expressed through verbs, not verbal nouns)</a:t>
            </a:r>
            <a:endParaRPr lang="cs-CZ" sz="5000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GB" dirty="0"/>
              <a:t> </a:t>
            </a:r>
            <a:endParaRPr lang="cs-CZ" dirty="0"/>
          </a:p>
          <a:p>
            <a:pPr marL="0" indent="0">
              <a:buNone/>
            </a:pPr>
            <a:r>
              <a:rPr lang="en-GB" dirty="0"/>
              <a:t>5. </a:t>
            </a:r>
            <a:endParaRPr lang="cs-CZ" dirty="0" smtClean="0"/>
          </a:p>
          <a:p>
            <a:pPr marL="0" indent="0">
              <a:buNone/>
            </a:pPr>
            <a:r>
              <a:rPr lang="en-GB" dirty="0" smtClean="0"/>
              <a:t>As </a:t>
            </a:r>
            <a:r>
              <a:rPr lang="en-GB" dirty="0"/>
              <a:t>Sterling's international value went up, the government had to take tax measures to head off a consumer spending boom spurred on by cheaper imports.</a:t>
            </a:r>
            <a:r>
              <a:rPr lang="en-GB" b="1" dirty="0"/>
              <a:t> </a:t>
            </a:r>
            <a:r>
              <a:rPr lang="en-GB" sz="5000" b="1" dirty="0">
                <a:solidFill>
                  <a:srgbClr val="C00000"/>
                </a:solidFill>
              </a:rPr>
              <a:t>(formal, spoken style – radio, seminar, talk)</a:t>
            </a:r>
            <a:endParaRPr lang="cs-CZ" sz="5000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GB" dirty="0"/>
              <a:t> </a:t>
            </a:r>
            <a:endParaRPr lang="cs-CZ" dirty="0"/>
          </a:p>
          <a:p>
            <a:pPr marL="0" indent="0">
              <a:buNone/>
            </a:pPr>
            <a:r>
              <a:rPr lang="en-GB" dirty="0"/>
              <a:t>6. </a:t>
            </a:r>
            <a:endParaRPr lang="cs-CZ" dirty="0" smtClean="0"/>
          </a:p>
          <a:p>
            <a:pPr marL="0" indent="0">
              <a:buNone/>
            </a:pPr>
            <a:r>
              <a:rPr lang="en-GB" dirty="0" smtClean="0"/>
              <a:t>After </a:t>
            </a:r>
            <a:r>
              <a:rPr lang="en-GB" dirty="0"/>
              <a:t>the international value of Sterling rose, the government was obliged to take fiscal measures to reduce the likelihood of a surge in consumer spending led by cheaper imports. </a:t>
            </a:r>
            <a:r>
              <a:rPr lang="en-GB" sz="5000" b="1" dirty="0">
                <a:solidFill>
                  <a:srgbClr val="C00000"/>
                </a:solidFill>
              </a:rPr>
              <a:t>(written, formal, clear English, as found in the press or in documents aimed at ordinary educated readers)</a:t>
            </a:r>
            <a:endParaRPr lang="cs-CZ" sz="5000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32314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16632"/>
            <a:ext cx="8784976" cy="6696744"/>
          </a:xfrm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r>
              <a:rPr lang="en-GB" dirty="0" smtClean="0"/>
              <a:t>1. With women especially, there is a lot of social pressure to conform to a certain physical shape. </a:t>
            </a:r>
            <a:r>
              <a:rPr lang="en-GB" sz="4500" b="1" dirty="0" smtClean="0">
                <a:solidFill>
                  <a:srgbClr val="C00000"/>
                </a:solidFill>
              </a:rPr>
              <a:t>(a great deal)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2. Significantly, even at this late date, Lautrec was considered a bit conservative by his peers. </a:t>
            </a:r>
            <a:r>
              <a:rPr lang="en-GB" sz="4500" b="1" dirty="0">
                <a:solidFill>
                  <a:srgbClr val="C00000"/>
                </a:solidFill>
              </a:rPr>
              <a:t>(somewhat)</a:t>
            </a:r>
          </a:p>
          <a:p>
            <a:pPr marL="0" indent="0">
              <a:buNone/>
            </a:pPr>
            <a:r>
              <a:rPr lang="en-GB" dirty="0" smtClean="0"/>
              <a:t> </a:t>
            </a:r>
          </a:p>
          <a:p>
            <a:pPr marL="0" indent="0">
              <a:buNone/>
            </a:pPr>
            <a:r>
              <a:rPr lang="en-GB" dirty="0" smtClean="0"/>
              <a:t>3. It focused on a subject that a lot of the bourgeois and upper-class exhibition-going public regarded as anti-social and anti-establishment. </a:t>
            </a:r>
            <a:r>
              <a:rPr lang="en-GB" sz="5500" b="1" dirty="0">
                <a:solidFill>
                  <a:srgbClr val="C00000"/>
                </a:solidFill>
              </a:rPr>
              <a:t>(much)</a:t>
            </a:r>
          </a:p>
          <a:p>
            <a:pPr marL="0" indent="0">
              <a:buNone/>
            </a:pPr>
            <a:r>
              <a:rPr lang="en-GB" dirty="0" smtClean="0"/>
              <a:t> </a:t>
            </a:r>
          </a:p>
          <a:p>
            <a:pPr marL="0" indent="0">
              <a:buNone/>
            </a:pPr>
            <a:r>
              <a:rPr lang="en-GB" dirty="0" smtClean="0"/>
              <a:t>4. Later Smith got together with Paul </a:t>
            </a:r>
            <a:r>
              <a:rPr lang="en-GB" dirty="0" err="1" smtClean="0"/>
              <a:t>Fildes</a:t>
            </a:r>
            <a:r>
              <a:rPr lang="en-GB" dirty="0" smtClean="0"/>
              <a:t> in an experimental study of the use of viral marketing among young, middle-aged and old people.  </a:t>
            </a:r>
            <a:r>
              <a:rPr lang="en-GB" sz="5500" b="1" dirty="0">
                <a:solidFill>
                  <a:srgbClr val="C00000"/>
                </a:solidFill>
              </a:rPr>
              <a:t>(collaborated, specific groups of people/individuals)</a:t>
            </a:r>
          </a:p>
          <a:p>
            <a:pPr marL="0" indent="0">
              <a:buNone/>
            </a:pPr>
            <a:r>
              <a:rPr lang="en-GB" dirty="0" smtClean="0"/>
              <a:t> </a:t>
            </a:r>
          </a:p>
          <a:p>
            <a:pPr marL="0" indent="0">
              <a:buNone/>
            </a:pPr>
            <a:r>
              <a:rPr lang="en-GB" dirty="0" smtClean="0"/>
              <a:t>5. We’ll tell you how you got on in the test in a couple of weeks. </a:t>
            </a:r>
            <a:r>
              <a:rPr lang="en-GB" sz="5500" b="1" dirty="0">
                <a:solidFill>
                  <a:srgbClr val="C00000"/>
                </a:solidFill>
              </a:rPr>
              <a:t>(We will inform you about the result of your test in the near future.)</a:t>
            </a:r>
          </a:p>
          <a:p>
            <a:pPr marL="0" indent="0">
              <a:buNone/>
            </a:pPr>
            <a:r>
              <a:rPr lang="en-GB" dirty="0" smtClean="0"/>
              <a:t> </a:t>
            </a:r>
          </a:p>
          <a:p>
            <a:pPr marL="0" indent="0">
              <a:buNone/>
            </a:pPr>
            <a:r>
              <a:rPr lang="en-GB" dirty="0" smtClean="0"/>
              <a:t>6. Therefore after six months the dieter is behaving according to all twenty-six goals and she has achieved a big reduction in sugar intake</a:t>
            </a:r>
            <a:r>
              <a:rPr lang="cs-CZ" dirty="0" smtClean="0"/>
              <a:t>.</a:t>
            </a:r>
            <a:r>
              <a:rPr lang="en-GB" sz="5500" b="1" dirty="0" smtClean="0">
                <a:solidFill>
                  <a:srgbClr val="C00000"/>
                </a:solidFill>
              </a:rPr>
              <a:t>  </a:t>
            </a:r>
            <a:r>
              <a:rPr lang="en-GB" sz="5500" b="1" dirty="0">
                <a:solidFill>
                  <a:srgbClr val="C00000"/>
                </a:solidFill>
              </a:rPr>
              <a:t>(</a:t>
            </a:r>
            <a:r>
              <a:rPr lang="en-GB" sz="5500" b="1" dirty="0" smtClean="0">
                <a:solidFill>
                  <a:srgbClr val="C00000"/>
                </a:solidFill>
              </a:rPr>
              <a:t>considerable</a:t>
            </a:r>
            <a:r>
              <a:rPr lang="cs-CZ" sz="5500" b="1" dirty="0" smtClean="0">
                <a:solidFill>
                  <a:srgbClr val="C00000"/>
                </a:solidFill>
              </a:rPr>
              <a:t>)</a:t>
            </a:r>
            <a:endParaRPr lang="en-GB" sz="3300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GB" dirty="0" smtClean="0"/>
              <a:t> </a:t>
            </a:r>
          </a:p>
          <a:p>
            <a:pPr marL="0" indent="0">
              <a:buNone/>
            </a:pPr>
            <a:r>
              <a:rPr lang="en-GB" dirty="0" smtClean="0"/>
              <a:t>7. Modern houses have so many labour-saving things that it is difficult for the person at home to have adequate exercise by doing chores, cooking, and looking after a family.  </a:t>
            </a:r>
            <a:r>
              <a:rPr lang="en-GB" sz="5500" b="1" dirty="0">
                <a:solidFill>
                  <a:srgbClr val="C00000"/>
                </a:solidFill>
              </a:rPr>
              <a:t>(devices)</a:t>
            </a:r>
          </a:p>
          <a:p>
            <a:pPr marL="0" indent="0">
              <a:buNone/>
            </a:pPr>
            <a:r>
              <a:rPr lang="en-GB" dirty="0" smtClean="0"/>
              <a:t> </a:t>
            </a:r>
          </a:p>
          <a:p>
            <a:pPr marL="0" indent="0">
              <a:buNone/>
            </a:pPr>
            <a:r>
              <a:rPr lang="en-GB" dirty="0" smtClean="0"/>
              <a:t>8. Making the effort to reclaim this wasted stuff for fertilizer would have a positive effect on greenhouse releases</a:t>
            </a:r>
            <a:r>
              <a:rPr lang="cs-CZ" dirty="0" smtClean="0"/>
              <a:t>.</a:t>
            </a:r>
            <a:r>
              <a:rPr lang="en-GB" sz="5500" b="1" dirty="0" smtClean="0">
                <a:solidFill>
                  <a:srgbClr val="C00000"/>
                </a:solidFill>
              </a:rPr>
              <a:t>  </a:t>
            </a:r>
            <a:r>
              <a:rPr lang="en-GB" sz="5500" b="1" dirty="0">
                <a:solidFill>
                  <a:srgbClr val="C00000"/>
                </a:solidFill>
              </a:rPr>
              <a:t>(material)</a:t>
            </a:r>
          </a:p>
          <a:p>
            <a:pPr marL="0" indent="0">
              <a:buNone/>
            </a:pPr>
            <a:r>
              <a:rPr lang="en-GB" dirty="0" smtClean="0"/>
              <a:t> </a:t>
            </a:r>
          </a:p>
          <a:p>
            <a:pPr marL="0" indent="0">
              <a:buNone/>
            </a:pPr>
            <a:r>
              <a:rPr lang="en-GB" dirty="0" smtClean="0"/>
              <a:t>9. It is difficult to imagine exactly what is meant by saying that such a classification is natural as any collection of things could be classified in this way. </a:t>
            </a:r>
            <a:r>
              <a:rPr lang="en-GB" sz="5500" b="1" dirty="0">
                <a:solidFill>
                  <a:srgbClr val="C00000"/>
                </a:solidFill>
              </a:rPr>
              <a:t>(objects)</a:t>
            </a:r>
          </a:p>
          <a:p>
            <a:pPr marL="0" indent="0">
              <a:buNone/>
            </a:pPr>
            <a:r>
              <a:rPr lang="en-GB" dirty="0" smtClean="0"/>
              <a:t> </a:t>
            </a:r>
          </a:p>
          <a:p>
            <a:pPr marL="0" indent="0">
              <a:buNone/>
            </a:pPr>
            <a:r>
              <a:rPr lang="en-GB" dirty="0" smtClean="0"/>
              <a:t>10. Unfortunately, since there are so many possible explanations, the correct one is most difficult to find out</a:t>
            </a:r>
            <a:r>
              <a:rPr lang="cs-CZ" dirty="0" smtClean="0"/>
              <a:t>.</a:t>
            </a:r>
            <a:r>
              <a:rPr lang="en-GB" sz="5500" b="1" dirty="0" smtClean="0">
                <a:solidFill>
                  <a:srgbClr val="C00000"/>
                </a:solidFill>
              </a:rPr>
              <a:t>  </a:t>
            </a:r>
            <a:r>
              <a:rPr lang="en-GB" sz="5500" b="1" dirty="0">
                <a:solidFill>
                  <a:srgbClr val="C00000"/>
                </a:solidFill>
              </a:rPr>
              <a:t>(</a:t>
            </a:r>
            <a:r>
              <a:rPr lang="en-GB" sz="5500" b="1" dirty="0" smtClean="0">
                <a:solidFill>
                  <a:srgbClr val="C00000"/>
                </a:solidFill>
              </a:rPr>
              <a:t>ascertain/establish</a:t>
            </a:r>
            <a:r>
              <a:rPr lang="cs-CZ" sz="5500" b="1" dirty="0" smtClean="0">
                <a:solidFill>
                  <a:srgbClr val="C00000"/>
                </a:solidFill>
              </a:rPr>
              <a:t>)</a:t>
            </a:r>
            <a:endParaRPr lang="en-GB" sz="3300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GB" dirty="0" smtClean="0"/>
              <a:t> </a:t>
            </a:r>
          </a:p>
          <a:p>
            <a:pPr marL="0" indent="0">
              <a:buNone/>
            </a:pPr>
            <a:r>
              <a:rPr lang="en-GB" dirty="0" smtClean="0"/>
              <a:t>11. These exercises can easily be incorporated into an exercise routine, with each exercise done again a number of times. </a:t>
            </a:r>
            <a:r>
              <a:rPr lang="en-GB" sz="5500" b="1" dirty="0">
                <a:solidFill>
                  <a:srgbClr val="C00000"/>
                </a:solidFill>
              </a:rPr>
              <a:t>(</a:t>
            </a:r>
            <a:r>
              <a:rPr lang="en-GB" sz="5500" b="1" dirty="0" smtClean="0">
                <a:solidFill>
                  <a:srgbClr val="C00000"/>
                </a:solidFill>
              </a:rPr>
              <a:t>repeated</a:t>
            </a:r>
            <a:r>
              <a:rPr lang="cs-CZ" sz="5500" b="1" dirty="0" smtClean="0">
                <a:solidFill>
                  <a:srgbClr val="C00000"/>
                </a:solidFill>
              </a:rPr>
              <a:t>)</a:t>
            </a:r>
            <a:endParaRPr lang="en-GB" sz="3300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GB" dirty="0" smtClean="0"/>
              <a:t> </a:t>
            </a:r>
          </a:p>
          <a:p>
            <a:pPr marL="0" indent="0">
              <a:buNone/>
            </a:pPr>
            <a:r>
              <a:rPr lang="en-GB" dirty="0" smtClean="0"/>
              <a:t>12. Fleming did well in isolating a streptococcus from the cerebrospinal fluid of the patient. </a:t>
            </a:r>
            <a:r>
              <a:rPr lang="en-GB" sz="5500" b="1" dirty="0">
                <a:solidFill>
                  <a:srgbClr val="C00000"/>
                </a:solidFill>
              </a:rPr>
              <a:t>(succeeded)</a:t>
            </a:r>
          </a:p>
          <a:p>
            <a:pPr marL="0" indent="0">
              <a:buNone/>
            </a:pPr>
            <a:r>
              <a:rPr lang="en-GB" dirty="0" smtClean="0"/>
              <a:t> </a:t>
            </a:r>
          </a:p>
          <a:p>
            <a:pPr marL="0" indent="0">
              <a:buNone/>
            </a:pPr>
            <a:r>
              <a:rPr lang="en-GB" dirty="0" smtClean="0"/>
              <a:t>13. Effective planning prevents such hazards, but only if a social organisation makes sure that all potential target individuals are acquainted with the procedure. </a:t>
            </a:r>
            <a:r>
              <a:rPr lang="en-GB" sz="5500" b="1" dirty="0">
                <a:solidFill>
                  <a:srgbClr val="C00000"/>
                </a:solidFill>
              </a:rPr>
              <a:t>(ensures</a:t>
            </a:r>
            <a:r>
              <a:rPr lang="en-GB" sz="5500" b="1" dirty="0" smtClean="0">
                <a:solidFill>
                  <a:srgbClr val="C00000"/>
                </a:solidFill>
              </a:rPr>
              <a:t>)</a:t>
            </a:r>
            <a:endParaRPr lang="en-GB" sz="55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5001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548680"/>
            <a:ext cx="7560840" cy="55446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76539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260648"/>
            <a:ext cx="8712968" cy="6264696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GB" u="sng" dirty="0" smtClean="0"/>
              <a:t>Task 6</a:t>
            </a:r>
            <a:r>
              <a:rPr lang="en-GB" dirty="0" smtClean="0"/>
              <a:t> 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1. primarily, principally, essentially, predominantly</a:t>
            </a:r>
          </a:p>
          <a:p>
            <a:pPr marL="0" indent="0">
              <a:buNone/>
            </a:pPr>
            <a:r>
              <a:rPr lang="en-GB" dirty="0" smtClean="0"/>
              <a:t>2. virtually, practically, essentially</a:t>
            </a:r>
          </a:p>
          <a:p>
            <a:pPr marL="0" indent="0">
              <a:buNone/>
            </a:pPr>
            <a:r>
              <a:rPr lang="en-GB" dirty="0" smtClean="0"/>
              <a:t>3. solely, exclusively, entirely, totally</a:t>
            </a:r>
          </a:p>
          <a:p>
            <a:pPr marL="0" indent="0">
              <a:buNone/>
            </a:pPr>
            <a:r>
              <a:rPr lang="en-GB" dirty="0" smtClean="0"/>
              <a:t>4. in sum/to sum up/in summary, essentially, fundamentally</a:t>
            </a:r>
          </a:p>
          <a:p>
            <a:pPr marL="0" indent="0">
              <a:buNone/>
            </a:pPr>
            <a:r>
              <a:rPr lang="en-GB" dirty="0" smtClean="0"/>
              <a:t>5. attempted, strived for, strived to do</a:t>
            </a:r>
          </a:p>
          <a:p>
            <a:pPr marL="0" indent="0">
              <a:buNone/>
            </a:pPr>
            <a:r>
              <a:rPr lang="en-GB" dirty="0" smtClean="0"/>
              <a:t>6. prime, chief, primary, principal, fundamental</a:t>
            </a:r>
          </a:p>
          <a:p>
            <a:pPr marL="0" indent="0">
              <a:buNone/>
            </a:pPr>
            <a:r>
              <a:rPr lang="en-GB" dirty="0" smtClean="0"/>
              <a:t>7. characteristic, representative</a:t>
            </a:r>
          </a:p>
          <a:p>
            <a:pPr marL="0" indent="0">
              <a:buNone/>
            </a:pPr>
            <a:r>
              <a:rPr lang="en-GB" dirty="0" smtClean="0"/>
              <a:t>8. In no way/respect can London be... 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u="sng" dirty="0" smtClean="0"/>
              <a:t>Task 7</a:t>
            </a:r>
          </a:p>
          <a:p>
            <a:pPr marL="0" indent="0">
              <a:buNone/>
            </a:pPr>
            <a:r>
              <a:rPr lang="en-GB" dirty="0" smtClean="0"/>
              <a:t>We would like to inform you that your paper has been rejected by our publishing company as it was not up to the required standard. </a:t>
            </a:r>
          </a:p>
          <a:p>
            <a:pPr marL="0" indent="0">
              <a:buNone/>
            </a:pPr>
            <a:r>
              <a:rPr lang="en-GB" dirty="0" smtClean="0"/>
              <a:t>	In case you would like us to reconsider the decision, we would suggest that you revise it and make some necessary changes.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87744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648072"/>
          </a:xfrm>
        </p:spPr>
        <p:txBody>
          <a:bodyPr>
            <a:normAutofit fontScale="90000"/>
          </a:bodyPr>
          <a:lstStyle/>
          <a:p>
            <a:r>
              <a:rPr lang="en-GB" sz="4000" b="1" dirty="0" smtClean="0">
                <a:solidFill>
                  <a:srgbClr val="C00000"/>
                </a:solidFill>
              </a:rPr>
              <a:t>course requirements</a:t>
            </a:r>
            <a:endParaRPr lang="en-GB" sz="4000" b="1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692696"/>
            <a:ext cx="8712968" cy="6336704"/>
          </a:xfrm>
        </p:spPr>
        <p:txBody>
          <a:bodyPr>
            <a:normAutofit/>
          </a:bodyPr>
          <a:lstStyle/>
          <a:p>
            <a:r>
              <a:rPr lang="en-GB" sz="1600" dirty="0" smtClean="0"/>
              <a:t>active participation in seminar lessons (2 absences allowed)</a:t>
            </a:r>
          </a:p>
          <a:p>
            <a:r>
              <a:rPr lang="en-GB" sz="1600" dirty="0" smtClean="0"/>
              <a:t>systematic preparation for lessons (this might include doing specific homework assignments)</a:t>
            </a:r>
          </a:p>
          <a:p>
            <a:r>
              <a:rPr lang="en-GB" sz="1600" dirty="0" smtClean="0"/>
              <a:t>writing </a:t>
            </a:r>
            <a:r>
              <a:rPr lang="en-GB" sz="1600" dirty="0" smtClean="0"/>
              <a:t>a presentation abstract for a conference of your choice (see schedule below)</a:t>
            </a:r>
          </a:p>
          <a:p>
            <a:r>
              <a:rPr lang="en-GB" sz="1600" dirty="0" smtClean="0"/>
              <a:t>critical evaluation of abstracts of two colleagues </a:t>
            </a:r>
          </a:p>
          <a:p>
            <a:r>
              <a:rPr lang="en-GB" sz="1600" dirty="0" smtClean="0"/>
              <a:t>incorporating your colleagues’ comments in your abstract (if relevant) and submitting final version to Rachel Lindner for evaluation</a:t>
            </a:r>
          </a:p>
          <a:p>
            <a:r>
              <a:rPr lang="en-GB" sz="1600" dirty="0" smtClean="0"/>
              <a:t>active participation in videoconference</a:t>
            </a:r>
          </a:p>
          <a:p>
            <a:r>
              <a:rPr lang="en-GB" sz="1600" dirty="0" smtClean="0"/>
              <a:t>presentation of your research or part of research + discussion </a:t>
            </a:r>
          </a:p>
          <a:p>
            <a:pPr>
              <a:spcBef>
                <a:spcPts val="0"/>
              </a:spcBef>
            </a:pPr>
            <a:endParaRPr lang="en-GB" sz="16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GB" sz="2000" b="1" dirty="0" smtClean="0">
                <a:solidFill>
                  <a:srgbClr val="C00000"/>
                </a:solidFill>
              </a:rPr>
              <a:t>tasks and deadlines</a:t>
            </a:r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8829941"/>
              </p:ext>
            </p:extLst>
          </p:nvPr>
        </p:nvGraphicFramePr>
        <p:xfrm>
          <a:off x="251520" y="3543301"/>
          <a:ext cx="8280919" cy="3166684"/>
        </p:xfrm>
        <a:graphic>
          <a:graphicData uri="http://schemas.openxmlformats.org/drawingml/2006/table">
            <a:tbl>
              <a:tblPr firstRow="1" firstCol="1" bandRow="1"/>
              <a:tblGrid>
                <a:gridCol w="1080120"/>
                <a:gridCol w="4740675"/>
                <a:gridCol w="2460124"/>
              </a:tblGrid>
              <a:tr h="5778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1" noProof="0" dirty="0" smtClean="0">
                          <a:effectLst/>
                          <a:latin typeface="Calibri"/>
                          <a:ea typeface="Times New Roman"/>
                          <a:cs typeface="Arial"/>
                        </a:rPr>
                        <a:t>week 1</a:t>
                      </a:r>
                      <a:endParaRPr lang="en-GB" sz="900" noProof="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061" marR="530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noProof="0" dirty="0" smtClean="0">
                          <a:effectLst/>
                          <a:latin typeface="Calibri"/>
                          <a:ea typeface="Times New Roman"/>
                          <a:cs typeface="Arial"/>
                        </a:rPr>
                        <a:t>link to a conference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aseline="0" noProof="0" dirty="0" smtClean="0">
                          <a:effectLst/>
                          <a:latin typeface="Calibri"/>
                          <a:ea typeface="Times New Roman"/>
                          <a:cs typeface="Arial"/>
                        </a:rPr>
                        <a:t>shared document</a:t>
                      </a:r>
                      <a:endParaRPr lang="en-GB" sz="900" noProof="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061" marR="530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0" u="none" strike="noStrike" noProof="0" dirty="0" smtClean="0">
                          <a:effectLst/>
                          <a:latin typeface="Calibri"/>
                          <a:ea typeface="Times New Roman"/>
                          <a:cs typeface="Arial"/>
                        </a:rPr>
                        <a:t>deadline 28 February </a:t>
                      </a:r>
                      <a:endParaRPr lang="en-GB" sz="900" b="0" noProof="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061" marR="530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811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1" noProof="0" dirty="0" smtClean="0">
                          <a:effectLst/>
                          <a:latin typeface="Calibri"/>
                          <a:ea typeface="Times New Roman"/>
                          <a:cs typeface="Arial"/>
                        </a:rPr>
                        <a:t>week 2</a:t>
                      </a:r>
                      <a:endParaRPr lang="en-GB" sz="900" noProof="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061" marR="530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noProof="0" dirty="0" smtClean="0">
                          <a:effectLst/>
                          <a:latin typeface="Calibri"/>
                          <a:ea typeface="Times New Roman"/>
                          <a:cs typeface="Arial"/>
                        </a:rPr>
                        <a:t>title of the presentation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noProof="0" dirty="0" smtClean="0">
                          <a:effectLst/>
                          <a:latin typeface="Calibri"/>
                          <a:ea typeface="Times New Roman"/>
                          <a:cs typeface="Arial"/>
                        </a:rPr>
                        <a:t>shared document</a:t>
                      </a:r>
                      <a:endParaRPr lang="en-GB" sz="900" noProof="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061" marR="530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0" u="none" strike="noStrike" noProof="0" dirty="0" smtClean="0">
                          <a:effectLst/>
                          <a:latin typeface="Calibri"/>
                          <a:ea typeface="Times New Roman"/>
                          <a:cs typeface="Arial"/>
                        </a:rPr>
                        <a:t>deadline</a:t>
                      </a:r>
                      <a:r>
                        <a:rPr lang="en-GB" sz="1400" b="0" u="none" strike="noStrike" baseline="0" noProof="0" dirty="0" smtClean="0">
                          <a:effectLst/>
                          <a:latin typeface="Calibri"/>
                          <a:ea typeface="Times New Roman"/>
                          <a:cs typeface="Arial"/>
                        </a:rPr>
                        <a:t> 7 March</a:t>
                      </a:r>
                      <a:r>
                        <a:rPr lang="en-GB" sz="1400" b="0" u="none" strike="noStrike" noProof="0" dirty="0" smtClean="0">
                          <a:effectLst/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GB" sz="900" b="0" noProof="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061" marR="530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64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1" noProof="0" dirty="0" smtClean="0">
                          <a:effectLst/>
                          <a:latin typeface="Calibri"/>
                          <a:ea typeface="Times New Roman"/>
                          <a:cs typeface="Arial"/>
                        </a:rPr>
                        <a:t>week 4</a:t>
                      </a:r>
                      <a:endParaRPr lang="en-GB" sz="900" noProof="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061" marR="530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noProof="0" dirty="0" smtClean="0">
                          <a:effectLst/>
                          <a:latin typeface="Calibri"/>
                          <a:ea typeface="Times New Roman"/>
                          <a:cs typeface="Arial"/>
                        </a:rPr>
                        <a:t>first draft of abstract for the conference presentation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noProof="0" dirty="0" smtClean="0">
                          <a:effectLst/>
                          <a:latin typeface="Calibri"/>
                          <a:ea typeface="Times New Roman"/>
                          <a:cs typeface="Arial"/>
                        </a:rPr>
                        <a:t>peer-review application</a:t>
                      </a:r>
                      <a:endParaRPr lang="en-GB" sz="900" noProof="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061" marR="530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0" noProof="0" dirty="0" smtClean="0">
                          <a:effectLst/>
                          <a:latin typeface="Calibri"/>
                          <a:ea typeface="Times New Roman"/>
                          <a:cs typeface="Arial"/>
                        </a:rPr>
                        <a:t>deadline 21 March 2016</a:t>
                      </a:r>
                      <a:endParaRPr lang="en-GB" sz="900" b="0" noProof="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061" marR="530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811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1" noProof="0" dirty="0" smtClean="0">
                          <a:effectLst/>
                          <a:latin typeface="Calibri"/>
                          <a:ea typeface="Times New Roman"/>
                          <a:cs typeface="Arial"/>
                        </a:rPr>
                        <a:t>week 5</a:t>
                      </a:r>
                      <a:endParaRPr lang="en-GB" sz="900" noProof="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061" marR="530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noProof="0" dirty="0" smtClean="0">
                          <a:effectLst/>
                          <a:latin typeface="Calibri"/>
                          <a:ea typeface="Times New Roman"/>
                          <a:cs typeface="Arial"/>
                        </a:rPr>
                        <a:t>evaluation and comments on 2 abstracts of your colleagues peer-review application </a:t>
                      </a:r>
                      <a:endParaRPr lang="en-GB" sz="900" noProof="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061" marR="530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0" noProof="0" dirty="0" smtClean="0">
                          <a:effectLst/>
                          <a:latin typeface="Calibri"/>
                          <a:ea typeface="Times New Roman"/>
                          <a:cs typeface="Arial"/>
                        </a:rPr>
                        <a:t>deadline  4 April 2016</a:t>
                      </a:r>
                      <a:endParaRPr lang="en-GB" sz="900" b="0" noProof="0" dirty="0" smtClean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0" u="none" strike="noStrike" noProof="0" dirty="0" smtClean="0">
                          <a:effectLst/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GB" sz="900" b="0" noProof="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061" marR="530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64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1" noProof="0" dirty="0" smtClean="0">
                          <a:effectLst/>
                          <a:latin typeface="Calibri"/>
                          <a:ea typeface="Times New Roman"/>
                          <a:cs typeface="Arial"/>
                        </a:rPr>
                        <a:t>week 7</a:t>
                      </a:r>
                      <a:endParaRPr lang="en-GB" sz="900" noProof="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061" marR="530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noProof="0" dirty="0" smtClean="0">
                          <a:effectLst/>
                          <a:latin typeface="Calibri"/>
                          <a:ea typeface="Times New Roman"/>
                          <a:cs typeface="Arial"/>
                        </a:rPr>
                        <a:t>final abstract 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noProof="0" dirty="0" smtClean="0">
                          <a:effectLst/>
                          <a:latin typeface="Calibri"/>
                          <a:ea typeface="Times New Roman"/>
                          <a:cs typeface="Arial"/>
                        </a:rPr>
                        <a:t>peer review application</a:t>
                      </a:r>
                      <a:endParaRPr lang="en-GB" sz="900" noProof="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061" marR="530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b="0" noProof="0" dirty="0" smtClean="0">
                          <a:effectLst/>
                          <a:latin typeface="Calibri"/>
                          <a:ea typeface="Times New Roman"/>
                          <a:cs typeface="Arial"/>
                        </a:rPr>
                        <a:t>deadline 11 April 2016</a:t>
                      </a:r>
                      <a:endParaRPr lang="en-GB" sz="900" b="0" noProof="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061" marR="530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05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1" noProof="0" dirty="0" smtClean="0">
                          <a:effectLst/>
                          <a:latin typeface="Calibri"/>
                          <a:ea typeface="Times New Roman"/>
                          <a:cs typeface="Arial"/>
                        </a:rPr>
                        <a:t>week 10</a:t>
                      </a:r>
                      <a:endParaRPr lang="en-GB" sz="900" noProof="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061" marR="530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noProof="0" dirty="0" smtClean="0">
                          <a:effectLst/>
                          <a:latin typeface="Calibri"/>
                          <a:ea typeface="Times New Roman"/>
                          <a:cs typeface="Arial"/>
                        </a:rPr>
                        <a:t>videoconference</a:t>
                      </a:r>
                      <a:endParaRPr lang="en-GB" sz="900" noProof="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061" marR="530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0" u="none" strike="noStrike" noProof="0" dirty="0" smtClean="0">
                          <a:effectLst/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GB" sz="900" b="0" noProof="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b="1" u="none" strike="noStrike" noProof="0" dirty="0" smtClean="0">
                          <a:effectLst/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GB" sz="900" noProof="0" dirty="0" smtClean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u="none" strike="noStrike" noProof="0" dirty="0" smtClean="0">
                          <a:effectLst/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GB" sz="900" noProof="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061" marR="530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509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1" noProof="0" dirty="0" smtClean="0">
                          <a:effectLst/>
                          <a:latin typeface="Calibri"/>
                          <a:ea typeface="Times New Roman"/>
                          <a:cs typeface="Arial"/>
                        </a:rPr>
                        <a:t>weeks 11 + 12</a:t>
                      </a:r>
                      <a:endParaRPr lang="en-GB" sz="900" noProof="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061" marR="530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noProof="0" dirty="0" smtClean="0">
                          <a:effectLst/>
                          <a:latin typeface="Calibri"/>
                          <a:ea typeface="Times New Roman"/>
                          <a:cs typeface="Arial"/>
                        </a:rPr>
                        <a:t>presentations</a:t>
                      </a:r>
                      <a:endParaRPr lang="en-GB" sz="900" noProof="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061" marR="530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GB" sz="900" noProof="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061" marR="530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9959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en-GB" sz="2800" b="1" dirty="0" smtClean="0">
                <a:solidFill>
                  <a:srgbClr val="C00000"/>
                </a:solidFill>
                <a:latin typeface="+mn-lt"/>
              </a:rPr>
              <a:t>Principles of academic language</a:t>
            </a:r>
            <a:endParaRPr lang="en-GB" sz="28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904656"/>
          </a:xfrm>
        </p:spPr>
        <p:txBody>
          <a:bodyPr>
            <a:normAutofit/>
          </a:bodyPr>
          <a:lstStyle/>
          <a:p>
            <a:r>
              <a:rPr lang="en-GB" sz="2800" dirty="0" smtClean="0"/>
              <a:t>informed and informative; i.e. has a clear purpose, structure and audience</a:t>
            </a:r>
          </a:p>
          <a:p>
            <a:r>
              <a:rPr lang="en-GB" sz="2800" dirty="0" smtClean="0"/>
              <a:t>critical and objective </a:t>
            </a:r>
          </a:p>
          <a:p>
            <a:r>
              <a:rPr lang="en-GB" sz="2800" dirty="0" smtClean="0"/>
              <a:t>analytical</a:t>
            </a:r>
          </a:p>
          <a:p>
            <a:r>
              <a:rPr lang="en-GB" sz="2800" dirty="0" smtClean="0"/>
              <a:t>rational (not emotional or opinion based)</a:t>
            </a:r>
          </a:p>
          <a:p>
            <a:r>
              <a:rPr lang="en-GB" sz="2800" dirty="0" smtClean="0"/>
              <a:t>complex (in terms of grammar and vocabulary)</a:t>
            </a:r>
          </a:p>
          <a:p>
            <a:r>
              <a:rPr lang="en-GB" sz="2800" dirty="0" smtClean="0"/>
              <a:t>responsible</a:t>
            </a:r>
          </a:p>
          <a:p>
            <a:r>
              <a:rPr lang="en-GB" sz="2800" dirty="0" smtClean="0"/>
              <a:t>hedged (use of cautious language)</a:t>
            </a:r>
          </a:p>
          <a:p>
            <a:r>
              <a:rPr lang="en-GB" sz="2800" dirty="0" smtClean="0"/>
              <a:t>non-repetitive</a:t>
            </a:r>
          </a:p>
          <a:p>
            <a:r>
              <a:rPr lang="en-GB" sz="2800" dirty="0" smtClean="0"/>
              <a:t>persuasive</a:t>
            </a:r>
          </a:p>
          <a:p>
            <a:r>
              <a:rPr lang="en-GB" sz="2800" dirty="0" smtClean="0"/>
              <a:t>formal  (neutral in style, precise and accurate)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4235068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504056"/>
          </a:xfrm>
        </p:spPr>
        <p:txBody>
          <a:bodyPr>
            <a:normAutofit fontScale="90000"/>
          </a:bodyPr>
          <a:lstStyle/>
          <a:p>
            <a:r>
              <a:rPr lang="en-GB" sz="2800" b="1" dirty="0" smtClean="0">
                <a:solidFill>
                  <a:srgbClr val="C00000"/>
                </a:solidFill>
                <a:latin typeface="+mn-lt"/>
              </a:rPr>
              <a:t>aspects of formality</a:t>
            </a:r>
            <a:endParaRPr lang="en-GB" sz="28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504" y="692696"/>
            <a:ext cx="8928992" cy="6120680"/>
          </a:xfrm>
        </p:spPr>
        <p:txBody>
          <a:bodyPr>
            <a:normAutofit fontScale="92500" lnSpcReduction="10000"/>
          </a:bodyPr>
          <a:lstStyle/>
          <a:p>
            <a:r>
              <a:rPr lang="en-GB" sz="2800" dirty="0" smtClean="0"/>
              <a:t>precision</a:t>
            </a:r>
          </a:p>
          <a:p>
            <a:r>
              <a:rPr lang="en-GB" sz="2800" dirty="0" smtClean="0"/>
              <a:t>conciseness, i.e. free of redundancy</a:t>
            </a:r>
          </a:p>
          <a:p>
            <a:r>
              <a:rPr lang="en-GB" sz="2800" dirty="0" smtClean="0"/>
              <a:t>clarity</a:t>
            </a:r>
          </a:p>
          <a:p>
            <a:r>
              <a:rPr lang="en-GB" sz="2800" dirty="0" smtClean="0"/>
              <a:t>cautiousness</a:t>
            </a:r>
          </a:p>
          <a:p>
            <a:pPr marL="0" indent="0">
              <a:buNone/>
            </a:pPr>
            <a:r>
              <a:rPr lang="en-GB" sz="2800" b="1" dirty="0" smtClean="0"/>
              <a:t>			</a:t>
            </a:r>
            <a:r>
              <a:rPr lang="en-GB" sz="2800" b="1" dirty="0" smtClean="0">
                <a:solidFill>
                  <a:srgbClr val="C00000"/>
                </a:solidFill>
              </a:rPr>
              <a:t>ways of achieving them</a:t>
            </a:r>
          </a:p>
          <a:p>
            <a:r>
              <a:rPr lang="en-GB" sz="2800" dirty="0" smtClean="0"/>
              <a:t>right choice of words (</a:t>
            </a:r>
            <a:r>
              <a:rPr lang="en-GB" sz="2800" strike="sngStrike" dirty="0" smtClean="0"/>
              <a:t>colloquial</a:t>
            </a:r>
            <a:r>
              <a:rPr lang="en-GB" sz="2800" dirty="0" smtClean="0"/>
              <a:t>, </a:t>
            </a:r>
            <a:r>
              <a:rPr lang="en-GB" sz="2800" strike="sngStrike" dirty="0" smtClean="0"/>
              <a:t>idiomatic</a:t>
            </a:r>
            <a:r>
              <a:rPr lang="en-GB" sz="2800" dirty="0" smtClean="0"/>
              <a:t>, </a:t>
            </a:r>
            <a:r>
              <a:rPr lang="en-GB" sz="2800" strike="sngStrike" dirty="0" smtClean="0"/>
              <a:t>phrasal verbs</a:t>
            </a:r>
            <a:r>
              <a:rPr lang="en-GB" sz="2800" dirty="0" smtClean="0"/>
              <a:t>)</a:t>
            </a:r>
          </a:p>
          <a:p>
            <a:r>
              <a:rPr lang="en-GB" sz="2800" dirty="0" smtClean="0"/>
              <a:t>nominalisation (frequent use of nouns)</a:t>
            </a:r>
          </a:p>
          <a:p>
            <a:r>
              <a:rPr lang="en-GB" sz="2800" dirty="0" smtClean="0"/>
              <a:t>avoiding negative forms of verbs if possible</a:t>
            </a:r>
          </a:p>
          <a:p>
            <a:r>
              <a:rPr lang="en-GB" sz="2800" dirty="0" smtClean="0"/>
              <a:t>avoiding repetition</a:t>
            </a:r>
          </a:p>
          <a:p>
            <a:r>
              <a:rPr lang="en-GB" sz="2800" dirty="0" smtClean="0"/>
              <a:t>scarce use of personal pronouns</a:t>
            </a:r>
          </a:p>
          <a:p>
            <a:r>
              <a:rPr lang="en-GB" sz="2800" dirty="0" smtClean="0"/>
              <a:t>hedging (modifiers, modal verbs, absence of general statements)</a:t>
            </a:r>
            <a:endParaRPr lang="cs-CZ" sz="2800" dirty="0" smtClean="0"/>
          </a:p>
          <a:p>
            <a:r>
              <a:rPr lang="cs-CZ" sz="2800" dirty="0" err="1" smtClean="0"/>
              <a:t>cohesion</a:t>
            </a:r>
            <a:endParaRPr lang="en-GB" sz="2800" dirty="0" smtClean="0"/>
          </a:p>
          <a:p>
            <a:r>
              <a:rPr lang="en-GB" sz="2800" dirty="0" smtClean="0"/>
              <a:t>correct </a:t>
            </a:r>
            <a:r>
              <a:rPr lang="en-GB" sz="2800" dirty="0"/>
              <a:t>grammar </a:t>
            </a:r>
            <a:endParaRPr lang="en-GB" sz="2800" dirty="0" smtClean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96877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GB" sz="2800" b="1" i="0" u="none" strike="noStrike" cap="none" baseline="0" dirty="0" smtClean="0">
                <a:solidFill>
                  <a:srgbClr val="CC0000"/>
                </a:solidFill>
                <a:sym typeface="Calibri"/>
              </a:rPr>
              <a:t>Basic rule</a:t>
            </a:r>
            <a:r>
              <a:rPr lang="en-GB" sz="2800" b="1" dirty="0" smtClean="0">
                <a:solidFill>
                  <a:srgbClr val="CC0000"/>
                </a:solidFill>
              </a:rPr>
              <a:t>s</a:t>
            </a:r>
            <a:endParaRPr lang="en-GB" sz="2800" b="1" dirty="0">
              <a:solidFill>
                <a:srgbClr val="CC0000"/>
              </a:solidFill>
            </a:endParaRPr>
          </a:p>
        </p:txBody>
      </p:sp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640"/>
              </a:spcBef>
              <a:buClr>
                <a:srgbClr val="3333FF"/>
              </a:buClr>
              <a:buSzPct val="98958"/>
              <a:buNone/>
            </a:pPr>
            <a:r>
              <a:rPr lang="en-GB" sz="3200" b="0" i="0" u="none" strike="noStrike" cap="none" baseline="0" dirty="0" smtClean="0">
                <a:solidFill>
                  <a:srgbClr val="0000FF"/>
                </a:solidFill>
                <a:sym typeface="Calibri"/>
              </a:rPr>
              <a:t>Americans are </a:t>
            </a:r>
            <a:r>
              <a:rPr lang="en-GB" dirty="0" smtClean="0">
                <a:solidFill>
                  <a:srgbClr val="0000FF"/>
                </a:solidFill>
              </a:rPr>
              <a:t>in debt</a:t>
            </a:r>
            <a:r>
              <a:rPr lang="en-GB" sz="3200" b="0" i="0" u="none" strike="noStrike" cap="none" baseline="0" dirty="0" smtClean="0">
                <a:solidFill>
                  <a:srgbClr val="0000FF"/>
                </a:solidFill>
                <a:sym typeface="Calibri"/>
              </a:rPr>
              <a:t>.</a:t>
            </a:r>
          </a:p>
          <a:p>
            <a:pPr marL="120650" indent="0">
              <a:buClr>
                <a:srgbClr val="3333FF"/>
              </a:buClr>
              <a:buNone/>
            </a:pPr>
            <a:endParaRPr lang="en-GB" sz="3200" b="0" i="0" u="none" strike="noStrike" cap="none" baseline="0" dirty="0" smtClean="0">
              <a:solidFill>
                <a:srgbClr val="0000FF"/>
              </a:solidFill>
              <a:sym typeface="Calibri"/>
            </a:endParaRPr>
          </a:p>
          <a:p>
            <a:pPr marL="342900" marR="0" lvl="0" indent="-342900" algn="l" rtl="0">
              <a:spcBef>
                <a:spcPts val="640"/>
              </a:spcBef>
              <a:buClr>
                <a:srgbClr val="3333FF"/>
              </a:buClr>
              <a:buSzPct val="98958"/>
              <a:buFont typeface="Arial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a g</a:t>
            </a:r>
            <a:r>
              <a:rPr lang="en-GB" sz="3200" i="0" u="none" strike="noStrike" cap="none" baseline="0" dirty="0" smtClean="0">
                <a:solidFill>
                  <a:schemeClr val="tx1"/>
                </a:solidFill>
                <a:sym typeface="Calibri"/>
              </a:rPr>
              <a:t>eneral  statement</a:t>
            </a:r>
          </a:p>
          <a:p>
            <a:pPr marL="120650" indent="0">
              <a:buNone/>
            </a:pPr>
            <a:endParaRPr lang="en-GB" sz="3200" i="0" u="none" strike="noStrike" cap="none" baseline="0" dirty="0" smtClean="0">
              <a:solidFill>
                <a:schemeClr val="tx1"/>
              </a:solidFill>
              <a:sym typeface="Calibri"/>
            </a:endParaRP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98958"/>
              <a:buFont typeface="Arial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b</a:t>
            </a:r>
            <a:r>
              <a:rPr lang="en-GB" sz="3200" i="0" u="none" strike="noStrike" cap="none" baseline="0" dirty="0" smtClean="0">
                <a:solidFill>
                  <a:schemeClr val="tx1"/>
                </a:solidFill>
                <a:sym typeface="Calibri"/>
              </a:rPr>
              <a:t>e more specific/precise</a:t>
            </a:r>
          </a:p>
          <a:p>
            <a:endParaRPr lang="en-GB" sz="3200" b="1" i="0" u="none" strike="noStrike" cap="none" baseline="0" dirty="0" smtClean="0">
              <a:solidFill>
                <a:srgbClr val="CC0000"/>
              </a:solidFill>
              <a:sym typeface="Calibri"/>
            </a:endParaRP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98958"/>
              <a:buFont typeface="Arial"/>
              <a:buChar char="•"/>
            </a:pPr>
            <a:r>
              <a:rPr lang="en-GB" sz="3200" b="1" i="0" strike="noStrike" cap="none" baseline="0" dirty="0" smtClean="0">
                <a:solidFill>
                  <a:srgbClr val="CC0000"/>
                </a:solidFill>
                <a:sym typeface="Calibri"/>
              </a:rPr>
              <a:t>Two-thirds of Americans </a:t>
            </a:r>
            <a:r>
              <a:rPr lang="en-GB" sz="3200" b="0" i="0" u="none" strike="noStrike" cap="none" baseline="0" dirty="0" smtClean="0">
                <a:solidFill>
                  <a:schemeClr val="dk1"/>
                </a:solidFill>
                <a:sym typeface="Calibri"/>
              </a:rPr>
              <a:t>are </a:t>
            </a:r>
            <a:r>
              <a:rPr lang="en-GB" dirty="0" smtClean="0"/>
              <a:t>in debt</a:t>
            </a:r>
            <a:r>
              <a:rPr lang="en-GB" sz="3200" b="0" i="0" u="none" strike="noStrike" cap="none" baseline="0" dirty="0" smtClean="0">
                <a:solidFill>
                  <a:schemeClr val="dk1"/>
                </a:solidFill>
                <a:sym typeface="Calibri"/>
              </a:rPr>
              <a:t>.</a:t>
            </a:r>
            <a:endParaRPr lang="en-GB" sz="3200" b="0" i="0" u="none" strike="noStrike" cap="none" baseline="0" dirty="0">
              <a:solidFill>
                <a:schemeClr val="dk1"/>
              </a:solidFill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82613774"/>
      </p:ext>
    </p:extLst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GB" sz="2800" b="1" i="0" u="none" strike="noStrike" cap="none" baseline="0" dirty="0" smtClean="0">
                <a:solidFill>
                  <a:srgbClr val="CC0000"/>
                </a:solidFill>
                <a:sym typeface="Calibri"/>
              </a:rPr>
              <a:t>Basic rule</a:t>
            </a:r>
            <a:r>
              <a:rPr lang="en-GB" sz="2800" b="1" dirty="0" smtClean="0">
                <a:solidFill>
                  <a:srgbClr val="CC0000"/>
                </a:solidFill>
              </a:rPr>
              <a:t>s</a:t>
            </a:r>
            <a:endParaRPr lang="en-GB" sz="2800" b="1" dirty="0">
              <a:solidFill>
                <a:srgbClr val="CC0000"/>
              </a:solidFill>
            </a:endParaRPr>
          </a:p>
        </p:txBody>
      </p:sp>
      <p:sp>
        <p:nvSpPr>
          <p:cNvPr id="106" name="Shape 10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640"/>
              </a:spcBef>
              <a:buClr>
                <a:srgbClr val="0000FF"/>
              </a:buClr>
              <a:buSzPct val="98958"/>
              <a:buNone/>
            </a:pPr>
            <a:r>
              <a:rPr lang="en-GB" sz="3200" b="0" i="0" u="none" strike="noStrike" cap="none" baseline="0" dirty="0" smtClean="0">
                <a:solidFill>
                  <a:srgbClr val="0000FF"/>
                </a:solidFill>
                <a:sym typeface="Calibri"/>
              </a:rPr>
              <a:t>A survey showed 75% of people were in favour of the plan.</a:t>
            </a:r>
          </a:p>
          <a:p>
            <a:pPr marL="0" marR="0" lvl="0" indent="0" algn="l" rtl="0">
              <a:spcBef>
                <a:spcPts val="640"/>
              </a:spcBef>
              <a:buClr>
                <a:srgbClr val="0000FF"/>
              </a:buClr>
              <a:buSzPct val="98958"/>
              <a:buNone/>
            </a:pPr>
            <a:endParaRPr lang="en-GB" sz="3200" b="0" i="0" u="none" strike="noStrike" cap="none" baseline="0" dirty="0" smtClean="0">
              <a:solidFill>
                <a:srgbClr val="0000FF"/>
              </a:solidFill>
              <a:sym typeface="Calibri"/>
            </a:endParaRPr>
          </a:p>
          <a:p>
            <a:pPr marL="342900" marR="0" lvl="0" indent="-342900" algn="l" rtl="0">
              <a:spcBef>
                <a:spcPts val="640"/>
              </a:spcBef>
              <a:buClr>
                <a:srgbClr val="3333FF"/>
              </a:buClr>
              <a:buSzPct val="98958"/>
              <a:buFont typeface="Arial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v</a:t>
            </a:r>
            <a:r>
              <a:rPr lang="en-GB" sz="3200" i="0" u="none" strike="noStrike" cap="none" baseline="0" dirty="0" smtClean="0">
                <a:solidFill>
                  <a:schemeClr val="tx1"/>
                </a:solidFill>
                <a:sym typeface="Calibri"/>
              </a:rPr>
              <a:t>ague language</a:t>
            </a:r>
          </a:p>
          <a:p>
            <a:pPr marL="120650" indent="0">
              <a:buNone/>
            </a:pPr>
            <a:endParaRPr lang="en-GB" sz="3200" i="0" u="none" strike="noStrike" cap="none" baseline="0" dirty="0" smtClean="0">
              <a:solidFill>
                <a:schemeClr val="tx1"/>
              </a:solidFill>
              <a:sym typeface="Calibri"/>
            </a:endParaRP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98958"/>
              <a:buFont typeface="Arial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u</a:t>
            </a:r>
            <a:r>
              <a:rPr lang="en-GB" sz="3200" i="0" u="none" strike="noStrike" cap="none" baseline="0" dirty="0" smtClean="0">
                <a:solidFill>
                  <a:schemeClr val="tx1"/>
                </a:solidFill>
                <a:sym typeface="Calibri"/>
              </a:rPr>
              <a:t>se more specific expressions</a:t>
            </a:r>
          </a:p>
          <a:p>
            <a:endParaRPr lang="en-GB" sz="3200" b="1" i="0" u="none" strike="noStrike" cap="none" baseline="0" dirty="0" smtClean="0">
              <a:solidFill>
                <a:srgbClr val="CC0000"/>
              </a:solidFill>
              <a:sym typeface="Calibri"/>
            </a:endParaRP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98958"/>
              <a:buFont typeface="Arial"/>
              <a:buChar char="•"/>
            </a:pPr>
            <a:r>
              <a:rPr lang="en-GB" sz="3200" b="0" i="0" u="none" strike="noStrike" cap="none" baseline="0" dirty="0" smtClean="0">
                <a:solidFill>
                  <a:schemeClr val="dk1"/>
                </a:solidFill>
                <a:sym typeface="Calibri"/>
              </a:rPr>
              <a:t>A survey showed 75% of </a:t>
            </a:r>
            <a:r>
              <a:rPr lang="en-GB" sz="3200" b="1" i="0" u="none" strike="noStrike" cap="none" baseline="0" dirty="0" smtClean="0">
                <a:solidFill>
                  <a:srgbClr val="CC0000"/>
                </a:solidFill>
                <a:sym typeface="Calibri"/>
              </a:rPr>
              <a:t>those questioned</a:t>
            </a:r>
            <a:r>
              <a:rPr lang="en-GB" sz="3200" b="0" i="0" u="none" strike="noStrike" cap="none" baseline="0" dirty="0" smtClean="0">
                <a:solidFill>
                  <a:schemeClr val="dk1"/>
                </a:solidFill>
                <a:sym typeface="Calibri"/>
              </a:rPr>
              <a:t> were in favour of the plan.</a:t>
            </a:r>
          </a:p>
          <a:p>
            <a:endParaRPr lang="en-GB" sz="3200" b="0" i="0" u="none" strike="noStrike" cap="none" baseline="0" dirty="0" smtClean="0">
              <a:solidFill>
                <a:schemeClr val="dk1"/>
              </a:solidFill>
              <a:sym typeface="Calibri"/>
            </a:endParaRPr>
          </a:p>
          <a:p>
            <a:endParaRPr lang="en-GB" sz="3200" b="0" i="0" u="none" strike="noStrike" cap="none" baseline="0" dirty="0">
              <a:solidFill>
                <a:schemeClr val="dk1"/>
              </a:solidFill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55946617"/>
      </p:ext>
    </p:extLst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buSzPct val="25000"/>
            </a:pPr>
            <a:r>
              <a:rPr lang="en-GB" sz="2800" b="1" dirty="0">
                <a:solidFill>
                  <a:srgbClr val="CC0000"/>
                </a:solidFill>
              </a:rPr>
              <a:t>Basic rules</a:t>
            </a:r>
          </a:p>
        </p:txBody>
      </p:sp>
      <p:sp>
        <p:nvSpPr>
          <p:cNvPr id="112" name="Shape 11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640"/>
              </a:spcBef>
              <a:buClr>
                <a:srgbClr val="0000FF"/>
              </a:buClr>
              <a:buSzPct val="98958"/>
              <a:buNone/>
            </a:pPr>
            <a:r>
              <a:rPr lang="en-GB" dirty="0" smtClean="0">
                <a:solidFill>
                  <a:srgbClr val="0000FF"/>
                </a:solidFill>
              </a:rPr>
              <a:t>The situation deteriorated because people </a:t>
            </a:r>
            <a:r>
              <a:rPr lang="en-GB" dirty="0" err="1" smtClean="0">
                <a:solidFill>
                  <a:srgbClr val="0000FF"/>
                </a:solidFill>
              </a:rPr>
              <a:t>didn</a:t>
            </a:r>
            <a:r>
              <a:rPr lang="cs-CZ" dirty="0" smtClean="0">
                <a:solidFill>
                  <a:srgbClr val="0000FF"/>
                </a:solidFill>
              </a:rPr>
              <a:t>’</a:t>
            </a:r>
            <a:r>
              <a:rPr lang="en-GB" dirty="0" smtClean="0">
                <a:solidFill>
                  <a:srgbClr val="0000FF"/>
                </a:solidFill>
              </a:rPr>
              <a:t>t communicate with each other.</a:t>
            </a:r>
          </a:p>
          <a:p>
            <a:pPr marL="342900" marR="0" lvl="0" indent="-342900" algn="l" rtl="0">
              <a:spcBef>
                <a:spcPts val="640"/>
              </a:spcBef>
              <a:buClr>
                <a:srgbClr val="0000FF"/>
              </a:buClr>
              <a:buSzPct val="98958"/>
              <a:buFont typeface="Arial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negatives</a:t>
            </a:r>
          </a:p>
          <a:p>
            <a:pPr marL="342900" marR="0" lvl="0" indent="-342900" algn="l" rtl="0">
              <a:spcBef>
                <a:spcPts val="640"/>
              </a:spcBef>
              <a:buClr>
                <a:srgbClr val="0000FF"/>
              </a:buClr>
              <a:buSzPct val="98958"/>
              <a:buFont typeface="Arial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frequent use of verbs</a:t>
            </a:r>
          </a:p>
          <a:p>
            <a:pPr marL="120650" indent="0">
              <a:buNone/>
            </a:pPr>
            <a:endParaRPr lang="en-GB" dirty="0" smtClean="0">
              <a:solidFill>
                <a:schemeClr val="tx1"/>
              </a:solidFill>
            </a:endParaRP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98958"/>
              <a:buFont typeface="Arial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turn them into positive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98958"/>
              <a:buFont typeface="Arial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use nominalisation</a:t>
            </a:r>
          </a:p>
          <a:p>
            <a:pPr marL="342900" marR="0" lvl="0" indent="-342900" algn="l" rtl="0">
              <a:spcBef>
                <a:spcPts val="640"/>
              </a:spcBef>
              <a:buClr>
                <a:srgbClr val="000000"/>
              </a:buClr>
              <a:buSzPct val="98958"/>
              <a:buFont typeface="Arial"/>
              <a:buChar char="•"/>
            </a:pPr>
            <a:r>
              <a:rPr lang="en-GB" b="1" dirty="0" smtClean="0">
                <a:solidFill>
                  <a:srgbClr val="000000"/>
                </a:solidFill>
              </a:rPr>
              <a:t>Poor communication </a:t>
            </a:r>
            <a:r>
              <a:rPr lang="en-GB" b="1" dirty="0" smtClean="0">
                <a:solidFill>
                  <a:srgbClr val="C00000"/>
                </a:solidFill>
              </a:rPr>
              <a:t>led to deterioration </a:t>
            </a:r>
            <a:r>
              <a:rPr lang="en-GB" b="1" dirty="0" smtClean="0">
                <a:solidFill>
                  <a:srgbClr val="000000"/>
                </a:solidFill>
              </a:rPr>
              <a:t>of the situation.</a:t>
            </a:r>
          </a:p>
          <a:p>
            <a:pPr marL="120650" indent="0">
              <a:buNone/>
            </a:pPr>
            <a:endParaRPr lang="en-GB" b="1" dirty="0" smtClean="0">
              <a:solidFill>
                <a:srgbClr val="CC0000"/>
              </a:solidFill>
            </a:endParaRPr>
          </a:p>
          <a:p>
            <a:endParaRPr lang="en-GB" b="1" dirty="0">
              <a:solidFill>
                <a:srgbClr val="CC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8211117"/>
      </p:ext>
    </p:extLst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85010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buSzPct val="25000"/>
            </a:pPr>
            <a:r>
              <a:rPr lang="en-GB" sz="2800" b="1" dirty="0">
                <a:solidFill>
                  <a:srgbClr val="CC0000"/>
                </a:solidFill>
              </a:rPr>
              <a:t>Basic rules</a:t>
            </a:r>
          </a:p>
        </p:txBody>
      </p:sp>
      <p:sp>
        <p:nvSpPr>
          <p:cNvPr id="118" name="Shape 118"/>
          <p:cNvSpPr txBox="1">
            <a:spLocks noGrp="1"/>
          </p:cNvSpPr>
          <p:nvPr>
            <p:ph type="body" idx="1"/>
          </p:nvPr>
        </p:nvSpPr>
        <p:spPr>
          <a:xfrm>
            <a:off x="457200" y="1340768"/>
            <a:ext cx="8229600" cy="478539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640"/>
              </a:spcBef>
              <a:buClr>
                <a:srgbClr val="0000FF"/>
              </a:buClr>
              <a:buSzPct val="98958"/>
              <a:buNone/>
            </a:pPr>
            <a:r>
              <a:rPr lang="en-GB" sz="3200" b="0" i="0" u="none" strike="noStrike" cap="none" baseline="0" dirty="0" smtClean="0">
                <a:solidFill>
                  <a:srgbClr val="0000FF"/>
                </a:solidFill>
                <a:sym typeface="Calibri"/>
              </a:rPr>
              <a:t>The research revealed a lot of changes in behaviour of the market.</a:t>
            </a:r>
            <a:endParaRPr lang="cs-CZ" sz="3200" b="0" i="0" u="none" strike="noStrike" cap="none" baseline="0" dirty="0" smtClean="0">
              <a:solidFill>
                <a:srgbClr val="0000FF"/>
              </a:solidFill>
              <a:sym typeface="Calibri"/>
            </a:endParaRPr>
          </a:p>
          <a:p>
            <a:pPr marL="0" marR="0" lvl="0" indent="0" algn="l" rtl="0">
              <a:spcBef>
                <a:spcPts val="640"/>
              </a:spcBef>
              <a:buClr>
                <a:srgbClr val="0000FF"/>
              </a:buClr>
              <a:buSzPct val="98958"/>
              <a:buNone/>
            </a:pPr>
            <a:endParaRPr lang="en-GB" sz="3200" b="0" i="0" u="none" strike="noStrike" cap="none" baseline="0" dirty="0" smtClean="0">
              <a:solidFill>
                <a:srgbClr val="0000FF"/>
              </a:solidFill>
              <a:sym typeface="Calibri"/>
            </a:endParaRPr>
          </a:p>
          <a:p>
            <a:pPr marL="342900" marR="0" lvl="0" indent="-342900" algn="l" rtl="0">
              <a:spcBef>
                <a:spcPts val="640"/>
              </a:spcBef>
              <a:buClr>
                <a:srgbClr val="3333FF"/>
              </a:buClr>
              <a:buSzPct val="98958"/>
              <a:buFont typeface="Arial"/>
              <a:buChar char="•"/>
            </a:pPr>
            <a:r>
              <a:rPr lang="en-GB" sz="3200" i="0" u="none" strike="noStrike" cap="none" baseline="0" dirty="0" smtClean="0">
                <a:solidFill>
                  <a:schemeClr val="tx1"/>
                </a:solidFill>
                <a:sym typeface="Calibri"/>
              </a:rPr>
              <a:t>informal words and expressions</a:t>
            </a:r>
          </a:p>
          <a:p>
            <a:pPr marL="120650" indent="0">
              <a:buNone/>
            </a:pPr>
            <a:endParaRPr lang="en-GB" sz="3200" i="0" u="none" strike="noStrike" cap="none" baseline="0" dirty="0" smtClean="0">
              <a:solidFill>
                <a:schemeClr val="tx1"/>
              </a:solidFill>
              <a:sym typeface="Calibri"/>
            </a:endParaRP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98958"/>
              <a:buFont typeface="Arial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u</a:t>
            </a:r>
            <a:r>
              <a:rPr lang="en-GB" sz="3200" i="0" u="none" strike="noStrike" cap="none" baseline="0" dirty="0" smtClean="0">
                <a:solidFill>
                  <a:schemeClr val="tx1"/>
                </a:solidFill>
                <a:sym typeface="Calibri"/>
              </a:rPr>
              <a:t>se more formal ones</a:t>
            </a:r>
          </a:p>
          <a:p>
            <a:endParaRPr lang="en-GB" sz="3200" b="1" i="0" u="none" strike="noStrike" cap="none" baseline="0" dirty="0" smtClean="0">
              <a:solidFill>
                <a:srgbClr val="CC0000"/>
              </a:solidFill>
              <a:sym typeface="Calibri"/>
            </a:endParaRP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98958"/>
              <a:buFont typeface="Arial"/>
              <a:buChar char="•"/>
            </a:pPr>
            <a:r>
              <a:rPr lang="en-GB" sz="3200" b="0" i="0" u="none" strike="noStrike" cap="none" baseline="0" dirty="0" smtClean="0">
                <a:solidFill>
                  <a:schemeClr val="dk1"/>
                </a:solidFill>
                <a:sym typeface="Calibri"/>
              </a:rPr>
              <a:t>The research revealed</a:t>
            </a:r>
            <a:r>
              <a:rPr lang="en-GB" sz="3200" b="1" i="0" strike="noStrike" cap="none" baseline="0" dirty="0" smtClean="0">
                <a:solidFill>
                  <a:srgbClr val="CC0000"/>
                </a:solidFill>
                <a:sym typeface="Calibri"/>
              </a:rPr>
              <a:t> many</a:t>
            </a:r>
            <a:r>
              <a:rPr lang="en-GB" sz="3200" b="0" i="0" u="none" strike="noStrike" cap="none" baseline="0" dirty="0" smtClean="0">
                <a:solidFill>
                  <a:schemeClr val="dk1"/>
                </a:solidFill>
                <a:sym typeface="Calibri"/>
              </a:rPr>
              <a:t> changes in behaviour of the market.</a:t>
            </a:r>
          </a:p>
          <a:p>
            <a:endParaRPr lang="en-GB" sz="3200" b="0" i="0" u="none" strike="noStrike" cap="none" baseline="0" dirty="0">
              <a:solidFill>
                <a:schemeClr val="dk1"/>
              </a:solidFill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17870183"/>
      </p:ext>
    </p:extLst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Motiv systému Office">
  <a:themeElements>
    <a:clrScheme name="Kancelář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348</TotalTime>
  <Words>692</Words>
  <Application>Microsoft Office PowerPoint</Application>
  <PresentationFormat>Předvádění na obrazovce (4:3)</PresentationFormat>
  <Paragraphs>234</Paragraphs>
  <Slides>23</Slides>
  <Notes>14</Notes>
  <HiddenSlides>0</HiddenSlides>
  <MMClips>0</MMClips>
  <ScaleCrop>false</ScaleCrop>
  <HeadingPairs>
    <vt:vector size="4" baseType="variant">
      <vt:variant>
        <vt:lpstr>Motiv</vt:lpstr>
      </vt:variant>
      <vt:variant>
        <vt:i4>3</vt:i4>
      </vt:variant>
      <vt:variant>
        <vt:lpstr>Nadpisy snímků</vt:lpstr>
      </vt:variant>
      <vt:variant>
        <vt:i4>23</vt:i4>
      </vt:variant>
    </vt:vector>
  </HeadingPairs>
  <TitlesOfParts>
    <vt:vector size="26" baseType="lpstr">
      <vt:lpstr>Motiv systému Office</vt:lpstr>
      <vt:lpstr>1_Motiv systému Office</vt:lpstr>
      <vt:lpstr>2_Motiv systému Office</vt:lpstr>
      <vt:lpstr>DXJAKD2  Academic skills course</vt:lpstr>
      <vt:lpstr>course syllabus</vt:lpstr>
      <vt:lpstr>course requirements</vt:lpstr>
      <vt:lpstr>Principles of academic language</vt:lpstr>
      <vt:lpstr>aspects of formality</vt:lpstr>
      <vt:lpstr>Basic rules</vt:lpstr>
      <vt:lpstr>Basic rules</vt:lpstr>
      <vt:lpstr>Basic rules</vt:lpstr>
      <vt:lpstr>Basic rules</vt:lpstr>
      <vt:lpstr>Basic rules</vt:lpstr>
      <vt:lpstr>Basic rules </vt:lpstr>
      <vt:lpstr>Basic rules</vt:lpstr>
      <vt:lpstr>avoid</vt:lpstr>
      <vt:lpstr>also avoid</vt:lpstr>
      <vt:lpstr>also avoid</vt:lpstr>
      <vt:lpstr>also avoid</vt:lpstr>
      <vt:lpstr>also avoid </vt:lpstr>
      <vt:lpstr>also avoid</vt:lpstr>
      <vt:lpstr>also avoid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Ekonomicko-správní fakulta Masarykovy univerzity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DXJAKD2  Academic skills course</dc:title>
  <dc:creator>Your User Name</dc:creator>
  <cp:lastModifiedBy>Your User Name</cp:lastModifiedBy>
  <cp:revision>24</cp:revision>
  <dcterms:created xsi:type="dcterms:W3CDTF">2016-02-15T10:40:08Z</dcterms:created>
  <dcterms:modified xsi:type="dcterms:W3CDTF">2016-02-22T09:43:31Z</dcterms:modified>
</cp:coreProperties>
</file>