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6"/>
  </p:notesMasterIdLst>
  <p:sldIdLst>
    <p:sldId id="256" r:id="rId3"/>
    <p:sldId id="261" r:id="rId4"/>
    <p:sldId id="281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32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922F6D-FE96-47FE-838F-C6BC143F28B1}" type="datetimeFigureOut">
              <a:rPr lang="cs-CZ" smtClean="0"/>
              <a:t>22.2.2016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EFE1D6-5078-489F-8F86-16F6FC6B01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3377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AFFC-5F27-4A5E-8CD1-3595EEDFEA79}" type="datetimeFigureOut">
              <a:rPr lang="cs-CZ" smtClean="0"/>
              <a:t>22.2.2016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BF24-50D3-44DF-BB25-7A44CE747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3742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AFFC-5F27-4A5E-8CD1-3595EEDFEA79}" type="datetimeFigureOut">
              <a:rPr lang="cs-CZ" smtClean="0"/>
              <a:t>22.2.2016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BF24-50D3-44DF-BB25-7A44CE747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3698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AFFC-5F27-4A5E-8CD1-3595EEDFEA79}" type="datetimeFigureOut">
              <a:rPr lang="cs-CZ" smtClean="0"/>
              <a:t>22.2.2016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BF24-50D3-44DF-BB25-7A44CE747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62355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D8C6-6957-45B3-B1B3-51D515DD2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1D032-094C-4BF6-A108-FC3C7F15F23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5426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D8C6-6957-45B3-B1B3-51D515DD2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1D032-094C-4BF6-A108-FC3C7F15F23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5532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D8C6-6957-45B3-B1B3-51D515DD2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1D032-094C-4BF6-A108-FC3C7F15F23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5959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D8C6-6957-45B3-B1B3-51D515DD2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1D032-094C-4BF6-A108-FC3C7F15F23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4293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D8C6-6957-45B3-B1B3-51D515DD2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1D032-094C-4BF6-A108-FC3C7F15F23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7125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D8C6-6957-45B3-B1B3-51D515DD2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1D032-094C-4BF6-A108-FC3C7F15F23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8266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D8C6-6957-45B3-B1B3-51D515DD2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1D032-094C-4BF6-A108-FC3C7F15F23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5463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D8C6-6957-45B3-B1B3-51D515DD2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1D032-094C-4BF6-A108-FC3C7F15F23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578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AFFC-5F27-4A5E-8CD1-3595EEDFEA79}" type="datetimeFigureOut">
              <a:rPr lang="cs-CZ" smtClean="0"/>
              <a:t>22.2.2016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BF24-50D3-44DF-BB25-7A44CE747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08746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D8C6-6957-45B3-B1B3-51D515DD2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1D032-094C-4BF6-A108-FC3C7F15F23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0094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D8C6-6957-45B3-B1B3-51D515DD2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1D032-094C-4BF6-A108-FC3C7F15F23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1949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D8C6-6957-45B3-B1B3-51D515DD2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1D032-094C-4BF6-A108-FC3C7F15F23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026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AFFC-5F27-4A5E-8CD1-3595EEDFEA79}" type="datetimeFigureOut">
              <a:rPr lang="cs-CZ" smtClean="0"/>
              <a:t>22.2.2016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BF24-50D3-44DF-BB25-7A44CE747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6751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AFFC-5F27-4A5E-8CD1-3595EEDFEA79}" type="datetimeFigureOut">
              <a:rPr lang="cs-CZ" smtClean="0"/>
              <a:t>22.2.2016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BF24-50D3-44DF-BB25-7A44CE747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069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AFFC-5F27-4A5E-8CD1-3595EEDFEA79}" type="datetimeFigureOut">
              <a:rPr lang="cs-CZ" smtClean="0"/>
              <a:t>22.2.2016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BF24-50D3-44DF-BB25-7A44CE747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8583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AFFC-5F27-4A5E-8CD1-3595EEDFEA79}" type="datetimeFigureOut">
              <a:rPr lang="cs-CZ" smtClean="0"/>
              <a:t>22.2.2016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BF24-50D3-44DF-BB25-7A44CE747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4510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AFFC-5F27-4A5E-8CD1-3595EEDFEA79}" type="datetimeFigureOut">
              <a:rPr lang="cs-CZ" smtClean="0"/>
              <a:t>22.2.2016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BF24-50D3-44DF-BB25-7A44CE747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2562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AFFC-5F27-4A5E-8CD1-3595EEDFEA79}" type="datetimeFigureOut">
              <a:rPr lang="cs-CZ" smtClean="0"/>
              <a:t>22.2.2016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BF24-50D3-44DF-BB25-7A44CE747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1689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AFFC-5F27-4A5E-8CD1-3595EEDFEA79}" type="datetimeFigureOut">
              <a:rPr lang="cs-CZ" smtClean="0"/>
              <a:t>22.2.2016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BF24-50D3-44DF-BB25-7A44CE747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2539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DAFFC-5F27-4A5E-8CD1-3595EEDFEA79}" type="datetimeFigureOut">
              <a:rPr lang="cs-CZ" smtClean="0"/>
              <a:t>22.2.2016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2BF24-50D3-44DF-BB25-7A44CE747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2783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8D8C6-6957-45B3-B1B3-51D515DD2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1D032-094C-4BF6-A108-FC3C7F15F23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818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DXJA</a:t>
            </a:r>
            <a:r>
              <a:rPr lang="cs-CZ" dirty="0" smtClean="0"/>
              <a:t>KD2</a:t>
            </a:r>
            <a:r>
              <a:rPr lang="en-GB" dirty="0" smtClean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GB" dirty="0" smtClean="0"/>
              <a:t>Academic skills course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Jiřina </a:t>
            </a:r>
            <a:r>
              <a:rPr lang="cs-CZ" dirty="0" smtClean="0"/>
              <a:t>Hrbáčková</a:t>
            </a:r>
          </a:p>
          <a:p>
            <a:r>
              <a:rPr lang="cs-CZ" dirty="0" smtClean="0"/>
              <a:t>Eva Lukáčová</a:t>
            </a:r>
          </a:p>
          <a:p>
            <a:r>
              <a:rPr lang="cs-CZ" smtClean="0"/>
              <a:t>Blanka Pojslová</a:t>
            </a:r>
            <a:endParaRPr lang="cs-CZ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4653136"/>
            <a:ext cx="1060450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587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en-GB" sz="4000" dirty="0" smtClean="0">
                <a:solidFill>
                  <a:srgbClr val="C00000"/>
                </a:solidFill>
              </a:rPr>
              <a:t>course syllabus</a:t>
            </a:r>
            <a:endParaRPr lang="en-GB" sz="4000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548680"/>
            <a:ext cx="8856984" cy="60486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b="1" dirty="0" smtClean="0">
                <a:solidFill>
                  <a:srgbClr val="C00000"/>
                </a:solidFill>
              </a:rPr>
              <a:t>Week 1</a:t>
            </a:r>
            <a:r>
              <a:rPr lang="en-GB" sz="1800" dirty="0" smtClean="0"/>
              <a:t>  	introduction to academic English; specifics of academic style; 			introduction to academic presentations</a:t>
            </a:r>
            <a:endParaRPr lang="cs-CZ" sz="1800" dirty="0" smtClean="0"/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r>
              <a:rPr lang="en-GB" sz="1800" b="1" dirty="0" smtClean="0">
                <a:solidFill>
                  <a:srgbClr val="C00000"/>
                </a:solidFill>
              </a:rPr>
              <a:t>Week 2</a:t>
            </a:r>
            <a:r>
              <a:rPr lang="en-GB" sz="1800" dirty="0" smtClean="0"/>
              <a:t>	formality of academic English; discussion over aspects of academic 			writing in economic disciplines; </a:t>
            </a:r>
            <a:r>
              <a:rPr lang="cs-CZ" sz="1800" dirty="0" err="1" smtClean="0"/>
              <a:t>hedging</a:t>
            </a:r>
            <a:endParaRPr lang="cs-CZ" sz="1800" dirty="0" smtClean="0"/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GB" sz="1800" b="1" dirty="0" smtClean="0">
                <a:solidFill>
                  <a:srgbClr val="C00000"/>
                </a:solidFill>
              </a:rPr>
              <a:t>Week 3</a:t>
            </a:r>
            <a:r>
              <a:rPr lang="en-GB" sz="1800" dirty="0" smtClean="0"/>
              <a:t>	principles of writing paragraphs; writing conference abstracts I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1800" b="1" dirty="0" smtClean="0">
                <a:solidFill>
                  <a:srgbClr val="C00000"/>
                </a:solidFill>
              </a:rPr>
              <a:t>Week 4</a:t>
            </a:r>
            <a:r>
              <a:rPr lang="en-GB" sz="1800" dirty="0" smtClean="0"/>
              <a:t>	abstracts II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1800" b="1" dirty="0" smtClean="0">
                <a:solidFill>
                  <a:srgbClr val="C00000"/>
                </a:solidFill>
              </a:rPr>
              <a:t>Week 5</a:t>
            </a:r>
            <a:r>
              <a:rPr lang="en-GB" sz="1800" dirty="0" smtClean="0"/>
              <a:t>	research articles – structure and language of individual parts (IMRDC) I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1800" b="1" dirty="0" smtClean="0">
                <a:solidFill>
                  <a:srgbClr val="C00000"/>
                </a:solidFill>
              </a:rPr>
              <a:t>Week 6</a:t>
            </a:r>
            <a:r>
              <a:rPr lang="en-GB" sz="1800" dirty="0" smtClean="0"/>
              <a:t>	research articles II; paraphrasing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1800" b="1" dirty="0" smtClean="0">
                <a:solidFill>
                  <a:srgbClr val="C00000"/>
                </a:solidFill>
              </a:rPr>
              <a:t>Week 7</a:t>
            </a:r>
            <a:r>
              <a:rPr lang="en-GB" sz="1800" dirty="0" smtClean="0"/>
              <a:t>	summarising; other aspects of academic language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1800" b="1" dirty="0" smtClean="0">
                <a:solidFill>
                  <a:srgbClr val="C00000"/>
                </a:solidFill>
              </a:rPr>
              <a:t>Week 8</a:t>
            </a:r>
            <a:r>
              <a:rPr lang="en-GB" sz="1800" dirty="0" smtClean="0"/>
              <a:t>	coherence and cohesion; other aspects of academic language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1800" b="1" dirty="0" smtClean="0">
                <a:solidFill>
                  <a:srgbClr val="C00000"/>
                </a:solidFill>
              </a:rPr>
              <a:t>Week 9	</a:t>
            </a:r>
            <a:r>
              <a:rPr lang="en-GB" sz="1800" dirty="0" smtClean="0"/>
              <a:t>academic discussions; functional language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1800" b="1" dirty="0" smtClean="0">
                <a:solidFill>
                  <a:srgbClr val="C00000"/>
                </a:solidFill>
              </a:rPr>
              <a:t>Week 10</a:t>
            </a:r>
            <a:r>
              <a:rPr lang="en-GB" sz="1800" dirty="0" smtClean="0"/>
              <a:t>   	videoconference  - feedback on abstracts with Rachel Lindner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1800" b="1" dirty="0" smtClean="0">
                <a:solidFill>
                  <a:srgbClr val="C00000"/>
                </a:solidFill>
              </a:rPr>
              <a:t>Week 11+12</a:t>
            </a:r>
            <a:r>
              <a:rPr lang="en-GB" sz="1800" dirty="0" smtClean="0"/>
              <a:t>	presentations + peer review</a:t>
            </a:r>
          </a:p>
          <a:p>
            <a:pPr marL="0" indent="0">
              <a:buNone/>
            </a:pPr>
            <a:endParaRPr lang="en-GB" sz="1800" dirty="0" smtClean="0"/>
          </a:p>
          <a:p>
            <a:endParaRPr lang="en-GB" sz="1800" dirty="0" smtClean="0"/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658736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en-GB" sz="4000" b="1" dirty="0" smtClean="0">
                <a:solidFill>
                  <a:srgbClr val="C00000"/>
                </a:solidFill>
              </a:rPr>
              <a:t>course requirements</a:t>
            </a:r>
            <a:endParaRPr lang="en-GB" sz="40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692696"/>
            <a:ext cx="8712968" cy="6336704"/>
          </a:xfrm>
        </p:spPr>
        <p:txBody>
          <a:bodyPr>
            <a:normAutofit/>
          </a:bodyPr>
          <a:lstStyle/>
          <a:p>
            <a:r>
              <a:rPr lang="en-GB" sz="1600" dirty="0" smtClean="0"/>
              <a:t>active participation in seminar lessons (2 absences allowed)</a:t>
            </a:r>
          </a:p>
          <a:p>
            <a:r>
              <a:rPr lang="en-GB" sz="1600" dirty="0" smtClean="0"/>
              <a:t>systematic preparation for lessons (this might include doing specific homework assignments)</a:t>
            </a:r>
          </a:p>
          <a:p>
            <a:r>
              <a:rPr lang="en-GB" sz="1600" dirty="0" smtClean="0"/>
              <a:t>writing a presentation abstract for a conference of your choice (see schedule below)</a:t>
            </a:r>
          </a:p>
          <a:p>
            <a:r>
              <a:rPr lang="en-GB" sz="1600" dirty="0" smtClean="0"/>
              <a:t>critical evaluation of abstracts of two colleagues </a:t>
            </a:r>
          </a:p>
          <a:p>
            <a:r>
              <a:rPr lang="en-GB" sz="1600" dirty="0" smtClean="0"/>
              <a:t>incorporating your colleagues’ comments in your abstract (if relevant) and submitting final version to Rachel Lindner for evaluation</a:t>
            </a:r>
          </a:p>
          <a:p>
            <a:r>
              <a:rPr lang="en-GB" sz="1600" dirty="0" smtClean="0"/>
              <a:t>active participation in videoconference</a:t>
            </a:r>
          </a:p>
          <a:p>
            <a:r>
              <a:rPr lang="en-GB" sz="1600" dirty="0" smtClean="0"/>
              <a:t>presentation of your research or part of research + discussion </a:t>
            </a:r>
          </a:p>
          <a:p>
            <a:pPr>
              <a:spcBef>
                <a:spcPts val="0"/>
              </a:spcBef>
            </a:pPr>
            <a:endParaRPr lang="en-GB" sz="16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GB" sz="2000" b="1" dirty="0" smtClean="0">
                <a:solidFill>
                  <a:srgbClr val="C00000"/>
                </a:solidFill>
              </a:rPr>
              <a:t>tasks and deadlines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829941"/>
              </p:ext>
            </p:extLst>
          </p:nvPr>
        </p:nvGraphicFramePr>
        <p:xfrm>
          <a:off x="251520" y="3543301"/>
          <a:ext cx="8280919" cy="3166684"/>
        </p:xfrm>
        <a:graphic>
          <a:graphicData uri="http://schemas.openxmlformats.org/drawingml/2006/table">
            <a:tbl>
              <a:tblPr firstRow="1" firstCol="1" bandRow="1"/>
              <a:tblGrid>
                <a:gridCol w="1080120"/>
                <a:gridCol w="4740675"/>
                <a:gridCol w="2460124"/>
              </a:tblGrid>
              <a:tr h="5778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noProof="0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week 1</a:t>
                      </a:r>
                      <a:endParaRPr lang="en-GB" sz="9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061" marR="5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noProof="0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link to a conference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aseline="0" noProof="0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shared document</a:t>
                      </a:r>
                      <a:endParaRPr lang="en-GB" sz="9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061" marR="5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u="none" strike="noStrike" noProof="0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deadline 28 February </a:t>
                      </a:r>
                      <a:endParaRPr lang="en-GB" sz="900" b="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061" marR="5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1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noProof="0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week 2</a:t>
                      </a:r>
                      <a:endParaRPr lang="en-GB" sz="9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061" marR="5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noProof="0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title of the presentation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noProof="0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shared document</a:t>
                      </a:r>
                      <a:endParaRPr lang="en-GB" sz="9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061" marR="5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u="none" strike="noStrike" noProof="0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deadline</a:t>
                      </a:r>
                      <a:r>
                        <a:rPr lang="en-GB" sz="1400" b="0" u="none" strike="noStrike" baseline="0" noProof="0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 7 March</a:t>
                      </a:r>
                      <a:r>
                        <a:rPr lang="en-GB" sz="1400" b="0" u="none" strike="noStrike" noProof="0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GB" sz="900" b="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061" marR="5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4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noProof="0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week 4</a:t>
                      </a:r>
                      <a:endParaRPr lang="en-GB" sz="9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061" marR="5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noProof="0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first draft of abstract for the conference presentation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noProof="0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peer-review application</a:t>
                      </a:r>
                      <a:endParaRPr lang="en-GB" sz="9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061" marR="5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noProof="0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deadline 21 March 2016</a:t>
                      </a:r>
                      <a:endParaRPr lang="en-GB" sz="900" b="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061" marR="5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1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noProof="0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week 5</a:t>
                      </a:r>
                      <a:endParaRPr lang="en-GB" sz="9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061" marR="5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noProof="0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evaluation and comments on 2 abstracts of your colleagues peer-review application </a:t>
                      </a:r>
                      <a:endParaRPr lang="en-GB" sz="9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061" marR="5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noProof="0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deadline  4 April 2016</a:t>
                      </a:r>
                      <a:endParaRPr lang="en-GB" sz="900" b="0" noProof="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u="none" strike="noStrike" noProof="0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GB" sz="900" b="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061" marR="5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4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noProof="0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week 7</a:t>
                      </a:r>
                      <a:endParaRPr lang="en-GB" sz="9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061" marR="5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noProof="0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final abstract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noProof="0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peer review application</a:t>
                      </a:r>
                      <a:endParaRPr lang="en-GB" sz="9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061" marR="5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0" noProof="0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deadline 11 April 2016</a:t>
                      </a:r>
                      <a:endParaRPr lang="en-GB" sz="900" b="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061" marR="5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0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noProof="0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week 10</a:t>
                      </a:r>
                      <a:endParaRPr lang="en-GB" sz="9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061" marR="5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noProof="0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videoconference</a:t>
                      </a:r>
                      <a:endParaRPr lang="en-GB" sz="9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061" marR="5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u="none" strike="noStrike" noProof="0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GB" sz="900" b="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 u="none" strike="noStrike" noProof="0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GB" sz="900" noProof="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u="none" strike="noStrike" noProof="0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GB" sz="9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061" marR="5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50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noProof="0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weeks 11 + 12</a:t>
                      </a:r>
                      <a:endParaRPr lang="en-GB" sz="9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061" marR="5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noProof="0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presentations</a:t>
                      </a:r>
                      <a:endParaRPr lang="en-GB" sz="9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061" marR="5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9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061" marR="5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9959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171</Words>
  <Application>Microsoft Office PowerPoint</Application>
  <PresentationFormat>Předvádění na obrazovce (4:3)</PresentationFormat>
  <Paragraphs>56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3</vt:i4>
      </vt:variant>
    </vt:vector>
  </HeadingPairs>
  <TitlesOfParts>
    <vt:vector size="5" baseType="lpstr">
      <vt:lpstr>Motiv systému Office</vt:lpstr>
      <vt:lpstr>1_Motiv systému Office</vt:lpstr>
      <vt:lpstr>DXJAKD2  Academic skills course</vt:lpstr>
      <vt:lpstr>course syllabus</vt:lpstr>
      <vt:lpstr>course requirements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DXJAKD2  Academic skills course</dc:title>
  <dc:creator>Your User Name</dc:creator>
  <cp:lastModifiedBy>Your User Name</cp:lastModifiedBy>
  <cp:revision>25</cp:revision>
  <dcterms:created xsi:type="dcterms:W3CDTF">2016-02-15T10:40:08Z</dcterms:created>
  <dcterms:modified xsi:type="dcterms:W3CDTF">2016-02-22T11:59:14Z</dcterms:modified>
</cp:coreProperties>
</file>