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3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69" r:id="rId14"/>
    <p:sldId id="27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7C40-94F1-4E87-BC99-E222AB140C1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FB1B-4480-4EE5-BD01-AC49349CF5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603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7C40-94F1-4E87-BC99-E222AB140C1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FB1B-4480-4EE5-BD01-AC49349CF5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656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7C40-94F1-4E87-BC99-E222AB140C1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FB1B-4480-4EE5-BD01-AC49349CF5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43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7C40-94F1-4E87-BC99-E222AB140C1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FB1B-4480-4EE5-BD01-AC49349CF5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177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7C40-94F1-4E87-BC99-E222AB140C1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FB1B-4480-4EE5-BD01-AC49349CF5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63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7C40-94F1-4E87-BC99-E222AB140C1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FB1B-4480-4EE5-BD01-AC49349CF5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154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7C40-94F1-4E87-BC99-E222AB140C1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FB1B-4480-4EE5-BD01-AC49349CF5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08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7C40-94F1-4E87-BC99-E222AB140C1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FB1B-4480-4EE5-BD01-AC49349CF5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281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7C40-94F1-4E87-BC99-E222AB140C1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FB1B-4480-4EE5-BD01-AC49349CF5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171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7C40-94F1-4E87-BC99-E222AB140C1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FB1B-4480-4EE5-BD01-AC49349CF5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861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7C40-94F1-4E87-BC99-E222AB140C1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FB1B-4480-4EE5-BD01-AC49349CF5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7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07C40-94F1-4E87-BC99-E222AB140C1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03/04/2016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FFB1B-4480-4EE5-BD01-AC49349CF5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6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DXJA</a:t>
            </a:r>
            <a:r>
              <a:rPr lang="cs-CZ" dirty="0" smtClean="0"/>
              <a:t>KD2</a:t>
            </a:r>
            <a:r>
              <a:rPr lang="en-GB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GB" dirty="0" smtClean="0"/>
              <a:t>Academic skills course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 </a:t>
            </a:r>
            <a:r>
              <a:rPr lang="en-US" dirty="0" err="1" smtClean="0"/>
              <a:t>Luk</a:t>
            </a:r>
            <a:r>
              <a:rPr lang="sk-SK" dirty="0" err="1" smtClean="0"/>
              <a:t>áčová</a:t>
            </a:r>
            <a:endParaRPr lang="cs-CZ" dirty="0" smtClean="0"/>
          </a:p>
          <a:p>
            <a:r>
              <a:rPr lang="cs-CZ" dirty="0" err="1" smtClean="0"/>
              <a:t>Lesson</a:t>
            </a:r>
            <a:r>
              <a:rPr lang="cs-CZ" dirty="0" smtClean="0"/>
              <a:t> </a:t>
            </a:r>
            <a:r>
              <a:rPr lang="en-US" dirty="0"/>
              <a:t>6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328" y="4653137"/>
            <a:ext cx="106045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87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US" b="1" dirty="0" smtClean="0">
                <a:solidFill>
                  <a:srgbClr val="C00000"/>
                </a:solidFill>
              </a:rPr>
              <a:t> MOVE 3: Commenting on the key results </a:t>
            </a:r>
            <a:r>
              <a:rPr lang="en-GB" noProof="0" dirty="0" smtClean="0">
                <a:solidFill>
                  <a:srgbClr val="C00000"/>
                </a:solidFill>
              </a:rPr>
              <a:t/>
            </a:r>
            <a:br>
              <a:rPr lang="en-GB" noProof="0" dirty="0" smtClean="0">
                <a:solidFill>
                  <a:srgbClr val="C00000"/>
                </a:solidFill>
              </a:rPr>
            </a:br>
            <a:endParaRPr lang="en-GB" noProof="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1972" y="1600201"/>
            <a:ext cx="1150083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i="1" u="sng" dirty="0" smtClean="0"/>
              <a:t>___________</a:t>
            </a:r>
            <a:r>
              <a:rPr lang="en-GB" i="1" dirty="0" smtClean="0"/>
              <a:t> </a:t>
            </a:r>
            <a:r>
              <a:rPr lang="en-GB" i="1" dirty="0"/>
              <a:t>McGowan, we did not </a:t>
            </a:r>
            <a:r>
              <a:rPr lang="en-GB" i="1" dirty="0" smtClean="0"/>
              <a:t>identify this as the main factor. </a:t>
            </a:r>
            <a:endParaRPr lang="en-GB" i="1" dirty="0"/>
          </a:p>
          <a:p>
            <a:pPr>
              <a:buNone/>
            </a:pPr>
            <a:endParaRPr lang="en-GB" i="1" noProof="0" dirty="0" smtClean="0"/>
          </a:p>
          <a:p>
            <a:pPr>
              <a:buNone/>
            </a:pPr>
            <a:endParaRPr lang="en-GB" noProof="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5020" y="1600201"/>
            <a:ext cx="12666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Unlike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43079" y="2184976"/>
            <a:ext cx="24486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In contrast to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43079" y="2803456"/>
            <a:ext cx="2115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Contrary to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78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US" b="1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MOVE 3: Commenting on the key results </a:t>
            </a:r>
            <a:r>
              <a:rPr lang="en-GB" noProof="0" dirty="0" smtClean="0">
                <a:solidFill>
                  <a:srgbClr val="C00000"/>
                </a:solidFill>
              </a:rPr>
              <a:t/>
            </a:r>
            <a:br>
              <a:rPr lang="en-GB" noProof="0" dirty="0" smtClean="0">
                <a:solidFill>
                  <a:srgbClr val="C00000"/>
                </a:solidFill>
              </a:rPr>
            </a:br>
            <a:endParaRPr lang="en-GB" noProof="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i="1" dirty="0" smtClean="0"/>
              <a:t>This </a:t>
            </a:r>
            <a:r>
              <a:rPr lang="en-GB" i="1" dirty="0"/>
              <a:t>method provides results that are </a:t>
            </a:r>
            <a:r>
              <a:rPr lang="en-GB" i="1" dirty="0" smtClean="0"/>
              <a:t>______________ existing …</a:t>
            </a:r>
            <a:endParaRPr lang="en-GB" i="1" dirty="0"/>
          </a:p>
          <a:p>
            <a:pPr>
              <a:buNone/>
            </a:pPr>
            <a:endParaRPr lang="en-GB" i="1" noProof="0" dirty="0" smtClean="0"/>
          </a:p>
          <a:p>
            <a:pPr>
              <a:buNone/>
            </a:pPr>
            <a:endParaRPr lang="en-GB" noProof="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90197" y="1600201"/>
            <a:ext cx="26494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comparable to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890197" y="2190333"/>
            <a:ext cx="17852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s</a:t>
            </a:r>
            <a:r>
              <a:rPr lang="en-US" sz="3200" b="1" dirty="0" smtClean="0">
                <a:solidFill>
                  <a:srgbClr val="C00000"/>
                </a:solidFill>
              </a:rPr>
              <a:t>imilar to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896980" y="3467562"/>
            <a:ext cx="2377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analogous to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896980" y="4127858"/>
            <a:ext cx="22693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dissimilar to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890197" y="2781751"/>
            <a:ext cx="24406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e</a:t>
            </a:r>
            <a:r>
              <a:rPr lang="en-US" sz="3200" b="1" dirty="0" smtClean="0">
                <a:solidFill>
                  <a:srgbClr val="C00000"/>
                </a:solidFill>
              </a:rPr>
              <a:t>quivalent to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890197" y="4752494"/>
            <a:ext cx="25893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d</a:t>
            </a:r>
            <a:r>
              <a:rPr lang="en-US" sz="3200" b="1" dirty="0" smtClean="0">
                <a:solidFill>
                  <a:srgbClr val="C00000"/>
                </a:solidFill>
              </a:rPr>
              <a:t>ifferent from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87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US" b="1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MOVE 3: Commenting on the key results </a:t>
            </a:r>
            <a:r>
              <a:rPr lang="en-GB" noProof="0" dirty="0" smtClean="0">
                <a:solidFill>
                  <a:srgbClr val="C00000"/>
                </a:solidFill>
              </a:rPr>
              <a:t/>
            </a:r>
            <a:br>
              <a:rPr lang="en-GB" noProof="0" dirty="0" smtClean="0">
                <a:solidFill>
                  <a:srgbClr val="C00000"/>
                </a:solidFill>
              </a:rPr>
            </a:br>
            <a:endParaRPr lang="en-GB" noProof="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i="1" dirty="0"/>
              <a:t>Our results provide </a:t>
            </a:r>
            <a:r>
              <a:rPr lang="en-GB" i="1" dirty="0" smtClean="0"/>
              <a:t>______________ </a:t>
            </a:r>
            <a:r>
              <a:rPr lang="en-GB" i="1" dirty="0"/>
              <a:t>evidence that…</a:t>
            </a:r>
          </a:p>
          <a:p>
            <a:pPr>
              <a:buNone/>
            </a:pPr>
            <a:endParaRPr lang="en-GB" i="1" noProof="0" dirty="0" smtClean="0"/>
          </a:p>
          <a:p>
            <a:pPr>
              <a:buNone/>
            </a:pPr>
            <a:endParaRPr lang="en-GB" noProof="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65298" y="1600201"/>
            <a:ext cx="2051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compelling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865298" y="2075151"/>
            <a:ext cx="12618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strong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865298" y="3172774"/>
            <a:ext cx="12474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ample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865298" y="3676428"/>
            <a:ext cx="19898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convincing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865298" y="2587999"/>
            <a:ext cx="1730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powerful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865298" y="4261203"/>
            <a:ext cx="19486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conclusive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865298" y="4764857"/>
            <a:ext cx="9909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solid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866934" y="5273341"/>
            <a:ext cx="22543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unequivocal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865298" y="5858116"/>
            <a:ext cx="20517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irrefutable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81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1820" y="321973"/>
            <a:ext cx="11719774" cy="6203372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b="1" dirty="0">
                <a:solidFill>
                  <a:srgbClr val="C00000"/>
                </a:solidFill>
              </a:rPr>
              <a:t>MOVE 4: Stating the limitations of the </a:t>
            </a:r>
            <a:r>
              <a:rPr lang="en-US" b="1" dirty="0" smtClean="0">
                <a:solidFill>
                  <a:srgbClr val="C00000"/>
                </a:solidFill>
              </a:rPr>
              <a:t>study</a:t>
            </a:r>
            <a:endParaRPr lang="en-GB" dirty="0">
              <a:solidFill>
                <a:srgbClr val="C00000"/>
              </a:solidFill>
            </a:endParaRPr>
          </a:p>
          <a:p>
            <a:r>
              <a:rPr lang="en-GB" dirty="0"/>
              <a:t>o</a:t>
            </a:r>
            <a:r>
              <a:rPr lang="en-GB" noProof="0" dirty="0" err="1" smtClean="0"/>
              <a:t>utline</a:t>
            </a:r>
            <a:r>
              <a:rPr lang="en-GB" noProof="0" dirty="0" smtClean="0"/>
              <a:t> the limitations and provide suggestions for future work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i="1" noProof="0" dirty="0" smtClean="0"/>
              <a:t>Our results are encouraging and </a:t>
            </a:r>
            <a:r>
              <a:rPr lang="en-GB" i="1" u="sng" noProof="0" dirty="0" smtClean="0"/>
              <a:t>should be validated</a:t>
            </a:r>
            <a:r>
              <a:rPr lang="en-GB" i="1" noProof="0" dirty="0" smtClean="0"/>
              <a:t> in a larger cohort of women.</a:t>
            </a:r>
          </a:p>
          <a:p>
            <a:pPr>
              <a:buNone/>
            </a:pPr>
            <a:endParaRPr lang="en-GB" i="1" noProof="0" dirty="0" smtClean="0"/>
          </a:p>
          <a:p>
            <a:pPr>
              <a:spcAft>
                <a:spcPts val="1200"/>
              </a:spcAft>
              <a:buNone/>
            </a:pPr>
            <a:r>
              <a:rPr lang="en-US" b="1" dirty="0">
                <a:solidFill>
                  <a:srgbClr val="C00000"/>
                </a:solidFill>
              </a:rPr>
              <a:t>MOVE 5: Making </a:t>
            </a:r>
            <a:r>
              <a:rPr lang="en-US" b="1" dirty="0" smtClean="0">
                <a:solidFill>
                  <a:srgbClr val="C00000"/>
                </a:solidFill>
              </a:rPr>
              <a:t>recommendations</a:t>
            </a:r>
          </a:p>
          <a:p>
            <a:r>
              <a:rPr lang="en-GB" dirty="0" smtClean="0"/>
              <a:t>indicate </a:t>
            </a:r>
            <a:r>
              <a:rPr lang="en-GB" dirty="0"/>
              <a:t>possible applications or applicability of your study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i="1" dirty="0"/>
              <a:t>This approach </a:t>
            </a:r>
            <a:r>
              <a:rPr lang="en-GB" i="1" u="sng" dirty="0"/>
              <a:t>has potential </a:t>
            </a:r>
            <a:r>
              <a:rPr lang="en-GB" i="1" dirty="0"/>
              <a:t>in areas such as 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i="1" dirty="0"/>
              <a:t>This </a:t>
            </a:r>
            <a:r>
              <a:rPr lang="en-GB" i="1" u="sng" dirty="0"/>
              <a:t>could eventually lead to </a:t>
            </a:r>
            <a:r>
              <a:rPr lang="en-GB" i="1" dirty="0"/>
              <a:t>the identification of </a:t>
            </a:r>
            <a:r>
              <a:rPr lang="en-GB" i="1" dirty="0" smtClean="0"/>
              <a:t>…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5377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>
                <a:solidFill>
                  <a:srgbClr val="C00000"/>
                </a:solidFill>
              </a:rPr>
              <a:t>Source</a:t>
            </a:r>
            <a:r>
              <a:rPr lang="sk-SK" b="1" dirty="0">
                <a:solidFill>
                  <a:srgbClr val="C00000"/>
                </a:solidFill>
              </a:rPr>
              <a:t>: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 smtClean="0"/>
              <a:t>“</a:t>
            </a:r>
            <a:r>
              <a:rPr lang="en-GB" i="1" smtClean="0"/>
              <a:t>Discussion Sections” </a:t>
            </a:r>
            <a:r>
              <a:rPr lang="en-GB" i="1" dirty="0" smtClean="0"/>
              <a:t>presentation by Robert Hel</a:t>
            </a:r>
            <a:r>
              <a:rPr lang="sk-SK" i="1" dirty="0" err="1" smtClean="0"/>
              <a:t>án</a:t>
            </a:r>
            <a:r>
              <a:rPr lang="sk-SK" i="1" dirty="0" smtClean="0"/>
              <a:t> and Radka </a:t>
            </a:r>
            <a:r>
              <a:rPr lang="sk-SK" i="1" dirty="0" err="1" smtClean="0"/>
              <a:t>Bednářová</a:t>
            </a:r>
            <a:r>
              <a:rPr lang="en-US" i="1" dirty="0" smtClean="0"/>
              <a:t> for the </a:t>
            </a:r>
            <a:r>
              <a:rPr lang="en-US" i="1" dirty="0"/>
              <a:t>VLAW051 Academic </a:t>
            </a:r>
            <a:r>
              <a:rPr lang="en-US" i="1" dirty="0" smtClean="0"/>
              <a:t>Writing course</a:t>
            </a:r>
            <a:endParaRPr lang="en-US" i="1" dirty="0"/>
          </a:p>
          <a:p>
            <a:pPr>
              <a:buNone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38595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85596" y="382133"/>
            <a:ext cx="8229600" cy="77809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Discussion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section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3639" y="1556793"/>
            <a:ext cx="11462198" cy="489552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needs to be more than a summary</a:t>
            </a:r>
          </a:p>
          <a:p>
            <a:r>
              <a:rPr lang="en-US" dirty="0" smtClean="0"/>
              <a:t>should go beyond the results</a:t>
            </a:r>
          </a:p>
          <a:p>
            <a:r>
              <a:rPr lang="en-US" dirty="0" smtClean="0"/>
              <a:t>is concerned </a:t>
            </a:r>
            <a:r>
              <a:rPr lang="en-US" dirty="0"/>
              <a:t>with implications and applications in the field and the </a:t>
            </a:r>
            <a:r>
              <a:rPr lang="en-US" dirty="0" smtClean="0"/>
              <a:t>world in general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665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The structure of discussion sections 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0461" y="1124744"/>
            <a:ext cx="10071279" cy="554461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MOVE 1: Background information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MOVE 2: Summarizing and reporting key results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MOVE 3: Commenting on the key results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MOVE 4: Stating the limitations of the study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MOVE 5: Making recommendations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713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9093" y="502277"/>
            <a:ext cx="11539470" cy="5975796"/>
          </a:xfrm>
        </p:spPr>
        <p:txBody>
          <a:bodyPr/>
          <a:lstStyle/>
          <a:p>
            <a:pPr>
              <a:buNone/>
            </a:pPr>
            <a:r>
              <a:rPr lang="en-GB" b="1" dirty="0">
                <a:solidFill>
                  <a:srgbClr val="C00000"/>
                </a:solidFill>
              </a:rPr>
              <a:t>MOVE 1: Background information</a:t>
            </a:r>
            <a:br>
              <a:rPr lang="en-GB" b="1" dirty="0">
                <a:solidFill>
                  <a:srgbClr val="C00000"/>
                </a:solidFill>
              </a:rPr>
            </a:br>
            <a:endParaRPr lang="en-GB" i="1" noProof="0" dirty="0" smtClean="0">
              <a:solidFill>
                <a:srgbClr val="C00000"/>
              </a:solidFill>
            </a:endParaRPr>
          </a:p>
          <a:p>
            <a:r>
              <a:rPr lang="en-GB" dirty="0"/>
              <a:t>revisiting previous </a:t>
            </a:r>
            <a:r>
              <a:rPr lang="en-GB" dirty="0" smtClean="0"/>
              <a:t>research</a:t>
            </a:r>
          </a:p>
          <a:p>
            <a:r>
              <a:rPr lang="en-GB" dirty="0"/>
              <a:t>revisiting the gap/weakness/etc</a:t>
            </a:r>
            <a:r>
              <a:rPr lang="en-GB" dirty="0" smtClean="0"/>
              <a:t>.</a:t>
            </a:r>
          </a:p>
          <a:p>
            <a:r>
              <a:rPr lang="en-GB" dirty="0"/>
              <a:t>revisiting the methodology used in this </a:t>
            </a:r>
            <a:r>
              <a:rPr lang="en-GB" dirty="0" smtClean="0"/>
              <a:t>study</a:t>
            </a:r>
          </a:p>
          <a:p>
            <a:endParaRPr lang="en-GB" i="1" noProof="0" dirty="0"/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MOVE 2: Summarizing and reporting key results</a:t>
            </a:r>
            <a:endParaRPr lang="en-GB" i="1" noProof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94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MOVE 3: Commenting on the key results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608" y="1556793"/>
            <a:ext cx="11221792" cy="4856886"/>
          </a:xfrm>
        </p:spPr>
        <p:txBody>
          <a:bodyPr>
            <a:normAutofit/>
          </a:bodyPr>
          <a:lstStyle/>
          <a:p>
            <a:pPr>
              <a:buNone/>
            </a:pPr>
            <a:endParaRPr lang="en-GB" dirty="0" smtClean="0"/>
          </a:p>
          <a:p>
            <a:r>
              <a:rPr lang="en-GB" dirty="0" smtClean="0"/>
              <a:t>provide a general explanation or interpretation of what your results might mean</a:t>
            </a:r>
          </a:p>
          <a:p>
            <a:r>
              <a:rPr lang="en-GB" dirty="0" smtClean="0"/>
              <a:t>state </a:t>
            </a:r>
            <a:r>
              <a:rPr lang="en-GB" dirty="0"/>
              <a:t>how your study relates to and is different from existing research</a:t>
            </a:r>
          </a:p>
          <a:p>
            <a:r>
              <a:rPr lang="en-GB" dirty="0" smtClean="0"/>
              <a:t>compare </a:t>
            </a:r>
            <a:r>
              <a:rPr lang="en-GB" dirty="0"/>
              <a:t>the work/approach of other researchers with yours in order to validate your work or point to weaknesses in </a:t>
            </a:r>
            <a:r>
              <a:rPr lang="en-GB" dirty="0" smtClean="0"/>
              <a:t>theirs</a:t>
            </a:r>
          </a:p>
          <a:p>
            <a:r>
              <a:rPr lang="en-GB" dirty="0" smtClean="0"/>
              <a:t>use of hedging</a:t>
            </a:r>
            <a:endParaRPr lang="en-GB" dirty="0"/>
          </a:p>
          <a:p>
            <a:endParaRPr lang="en-GB" dirty="0" smtClean="0"/>
          </a:p>
          <a:p>
            <a:pPr>
              <a:buNone/>
            </a:pPr>
            <a:endParaRPr lang="en-GB" i="1" noProof="0" dirty="0" smtClean="0"/>
          </a:p>
          <a:p>
            <a:pPr>
              <a:buNone/>
            </a:pPr>
            <a:endParaRPr lang="en-GB" i="1" noProof="0" dirty="0"/>
          </a:p>
        </p:txBody>
      </p:sp>
    </p:spTree>
    <p:extLst>
      <p:ext uri="{BB962C8B-B14F-4D97-AF65-F5344CB8AC3E}">
        <p14:creationId xmlns:p14="http://schemas.microsoft.com/office/powerpoint/2010/main" val="87408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US" b="1" dirty="0" smtClean="0">
                <a:solidFill>
                  <a:srgbClr val="C00000"/>
                </a:solidFill>
              </a:rPr>
              <a:t> MOVE 3: Commenting on the key results </a:t>
            </a:r>
            <a:r>
              <a:rPr lang="en-GB" noProof="0" dirty="0" smtClean="0">
                <a:solidFill>
                  <a:srgbClr val="C00000"/>
                </a:solidFill>
              </a:rPr>
              <a:t/>
            </a:r>
            <a:br>
              <a:rPr lang="en-GB" noProof="0" dirty="0" smtClean="0">
                <a:solidFill>
                  <a:srgbClr val="C00000"/>
                </a:solidFill>
              </a:rPr>
            </a:br>
            <a:endParaRPr lang="en-GB" noProof="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i="1" dirty="0" smtClean="0"/>
              <a:t>The results seem to </a:t>
            </a:r>
            <a:r>
              <a:rPr lang="en-GB" i="1" u="sng" dirty="0" smtClean="0"/>
              <a:t>_________________</a:t>
            </a:r>
            <a:r>
              <a:rPr lang="en-GB" i="1" dirty="0" smtClean="0"/>
              <a:t> </a:t>
            </a:r>
            <a:r>
              <a:rPr lang="en-GB" i="1" dirty="0"/>
              <a:t>that </a:t>
            </a:r>
            <a:r>
              <a:rPr lang="en-GB" i="1" dirty="0" smtClean="0"/>
              <a:t>some criteria ….</a:t>
            </a:r>
            <a:endParaRPr lang="en-GB" i="1" dirty="0"/>
          </a:p>
          <a:p>
            <a:pPr>
              <a:buNone/>
            </a:pPr>
            <a:endParaRPr lang="en-GB" i="1" noProof="0" dirty="0" smtClean="0"/>
          </a:p>
          <a:p>
            <a:pPr>
              <a:buNone/>
            </a:pPr>
            <a:endParaRPr lang="en-GB" noProof="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49194" y="1600201"/>
            <a:ext cx="1463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suggest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49194" y="2218681"/>
            <a:ext cx="10943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show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49194" y="2837161"/>
            <a:ext cx="1133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imply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649194" y="3455641"/>
            <a:ext cx="1537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indicate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57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US" b="1" dirty="0" smtClean="0">
                <a:solidFill>
                  <a:srgbClr val="C00000"/>
                </a:solidFill>
              </a:rPr>
              <a:t> MOVE 3: Commenting on the key results </a:t>
            </a:r>
            <a:r>
              <a:rPr lang="en-GB" noProof="0" dirty="0" smtClean="0">
                <a:solidFill>
                  <a:srgbClr val="C00000"/>
                </a:solidFill>
              </a:rPr>
              <a:t/>
            </a:r>
            <a:br>
              <a:rPr lang="en-GB" noProof="0" dirty="0" smtClean="0">
                <a:solidFill>
                  <a:srgbClr val="C00000"/>
                </a:solidFill>
              </a:rPr>
            </a:br>
            <a:endParaRPr lang="en-GB" noProof="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i="1" dirty="0" smtClean="0"/>
              <a:t>It </a:t>
            </a:r>
            <a:r>
              <a:rPr lang="en-GB" i="1" dirty="0"/>
              <a:t>is </a:t>
            </a:r>
            <a:r>
              <a:rPr lang="en-GB" i="1" dirty="0" smtClean="0"/>
              <a:t>_____________ that some criteria may be disregarded.</a:t>
            </a:r>
            <a:endParaRPr lang="en-GB" i="1" dirty="0"/>
          </a:p>
          <a:p>
            <a:pPr>
              <a:buNone/>
            </a:pPr>
            <a:endParaRPr lang="en-GB" i="1" noProof="0" dirty="0" smtClean="0"/>
          </a:p>
          <a:p>
            <a:pPr>
              <a:buNone/>
            </a:pPr>
            <a:endParaRPr lang="en-GB" noProof="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803042" y="1600201"/>
            <a:ext cx="1571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evident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803042" y="2202958"/>
            <a:ext cx="1571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clear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803042" y="2784257"/>
            <a:ext cx="17236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obvious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803042" y="3387014"/>
            <a:ext cx="1854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apparent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57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US" b="1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MOVE 3: Commenting on the key results </a:t>
            </a:r>
            <a:r>
              <a:rPr lang="en-GB" noProof="0" dirty="0" smtClean="0">
                <a:solidFill>
                  <a:srgbClr val="C00000"/>
                </a:solidFill>
              </a:rPr>
              <a:t/>
            </a:r>
            <a:br>
              <a:rPr lang="en-GB" noProof="0" dirty="0" smtClean="0">
                <a:solidFill>
                  <a:srgbClr val="C00000"/>
                </a:solidFill>
              </a:rPr>
            </a:br>
            <a:endParaRPr lang="en-GB" noProof="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i="1" dirty="0" smtClean="0"/>
              <a:t>It </a:t>
            </a:r>
            <a:r>
              <a:rPr lang="en-GB" i="1" dirty="0"/>
              <a:t>could </a:t>
            </a:r>
            <a:r>
              <a:rPr lang="en-GB" i="1" dirty="0" smtClean="0"/>
              <a:t>be ____________ that some criteria…</a:t>
            </a:r>
            <a:endParaRPr lang="en-GB" i="1" dirty="0"/>
          </a:p>
          <a:p>
            <a:pPr>
              <a:buNone/>
            </a:pPr>
            <a:endParaRPr lang="en-GB" i="1" noProof="0" dirty="0" smtClean="0"/>
          </a:p>
          <a:p>
            <a:pPr>
              <a:buNone/>
            </a:pPr>
            <a:endParaRPr lang="en-GB" noProof="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65927" y="1600201"/>
            <a:ext cx="16742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inferred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665925" y="2231183"/>
            <a:ext cx="19704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concluded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665926" y="2837081"/>
            <a:ext cx="16742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deduced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54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US" b="1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MOVE 3: Commenting on the key results </a:t>
            </a:r>
            <a:r>
              <a:rPr lang="en-GB" noProof="0" dirty="0" smtClean="0">
                <a:solidFill>
                  <a:srgbClr val="C00000"/>
                </a:solidFill>
              </a:rPr>
              <a:t/>
            </a:r>
            <a:br>
              <a:rPr lang="en-GB" noProof="0" dirty="0" smtClean="0">
                <a:solidFill>
                  <a:srgbClr val="C00000"/>
                </a:solidFill>
              </a:rPr>
            </a:br>
            <a:endParaRPr lang="en-GB" noProof="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i="1" dirty="0" smtClean="0"/>
              <a:t>Our </a:t>
            </a:r>
            <a:r>
              <a:rPr lang="en-GB" i="1" dirty="0"/>
              <a:t>current findings </a:t>
            </a:r>
            <a:r>
              <a:rPr lang="en-GB" i="1" dirty="0" smtClean="0"/>
              <a:t>______________ McGowan’s prior work.</a:t>
            </a:r>
            <a:endParaRPr lang="en-GB" i="1" dirty="0"/>
          </a:p>
          <a:p>
            <a:pPr>
              <a:buNone/>
            </a:pPr>
            <a:endParaRPr lang="en-GB" i="1" noProof="0" dirty="0" smtClean="0"/>
          </a:p>
          <a:p>
            <a:pPr>
              <a:buNone/>
            </a:pPr>
            <a:endParaRPr lang="en-GB" noProof="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50028" y="1600201"/>
            <a:ext cx="1970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expand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250028" y="2154996"/>
            <a:ext cx="1970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extend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262907" y="2688049"/>
            <a:ext cx="1970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confirm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250028" y="3860235"/>
            <a:ext cx="2215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corroborate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250028" y="3272268"/>
            <a:ext cx="1970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validate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250028" y="4445010"/>
            <a:ext cx="1970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disprove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262907" y="5029785"/>
            <a:ext cx="1970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refute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14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328</Words>
  <Application>Microsoft Office PowerPoint</Application>
  <PresentationFormat>Širokoúhlá obrazovka</PresentationFormat>
  <Paragraphs>91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Motiv sady Office</vt:lpstr>
      <vt:lpstr>DXJAKD2  Academic skills course</vt:lpstr>
      <vt:lpstr>Discussion section</vt:lpstr>
      <vt:lpstr>The structure of discussion sections </vt:lpstr>
      <vt:lpstr>Prezentace aplikace PowerPoint</vt:lpstr>
      <vt:lpstr>MOVE 3: Commenting on the key results</vt:lpstr>
      <vt:lpstr>  MOVE 3: Commenting on the key results  </vt:lpstr>
      <vt:lpstr>  MOVE 3: Commenting on the key results  </vt:lpstr>
      <vt:lpstr>  MOVE 3: Commenting on the key results  </vt:lpstr>
      <vt:lpstr>  MOVE 3: Commenting on the key results  </vt:lpstr>
      <vt:lpstr>  MOVE 3: Commenting on the key results  </vt:lpstr>
      <vt:lpstr>  MOVE 3: Commenting on the key results  </vt:lpstr>
      <vt:lpstr>  MOVE 3: Commenting on the key results  </vt:lpstr>
      <vt:lpstr>Prezentace aplikace PowerPoint</vt:lpstr>
      <vt:lpstr>Source: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DXJAKD2  Academic skills course</dc:title>
  <dc:creator>EL</dc:creator>
  <cp:lastModifiedBy>EL</cp:lastModifiedBy>
  <cp:revision>12</cp:revision>
  <dcterms:created xsi:type="dcterms:W3CDTF">2016-04-03T15:48:35Z</dcterms:created>
  <dcterms:modified xsi:type="dcterms:W3CDTF">2016-04-03T16:38:39Z</dcterms:modified>
</cp:coreProperties>
</file>