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5" r:id="rId3"/>
    <p:sldId id="299" r:id="rId4"/>
    <p:sldId id="300" r:id="rId5"/>
    <p:sldId id="297" r:id="rId6"/>
    <p:sldId id="298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22F6D-FE96-47FE-838F-C6BC143F28B1}" type="datetimeFigureOut">
              <a:rPr lang="cs-CZ" smtClean="0"/>
              <a:t>24.4.2016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FE1D6-5078-489F-8F86-16F6FC6B0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37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742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69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23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87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75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6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58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51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56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689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53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DAFFC-5F27-4A5E-8CD1-3595EEDFEA79}" type="datetimeFigureOut">
              <a:rPr lang="cs-CZ" smtClean="0"/>
              <a:t>24.4.2016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78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DXJA</a:t>
            </a:r>
            <a:r>
              <a:rPr lang="cs-CZ" dirty="0" smtClean="0"/>
              <a:t>KD2</a:t>
            </a:r>
            <a:r>
              <a:rPr lang="en-GB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/>
              <a:t>Academic skills course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Jiřina Hrbáčková</a:t>
            </a:r>
          </a:p>
          <a:p>
            <a:r>
              <a:rPr lang="cs-CZ" dirty="0" err="1" smtClean="0"/>
              <a:t>Lesson</a:t>
            </a:r>
            <a:r>
              <a:rPr lang="cs-CZ" dirty="0" smtClean="0"/>
              <a:t> </a:t>
            </a:r>
            <a:r>
              <a:rPr lang="cs-CZ" dirty="0"/>
              <a:t>9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653136"/>
            <a:ext cx="106045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587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229" y="116632"/>
            <a:ext cx="8856984" cy="65527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u="sng" dirty="0" smtClean="0"/>
              <a:t>Coming back to a point of view:</a:t>
            </a:r>
          </a:p>
          <a:p>
            <a:pPr marL="0" indent="0">
              <a:buNone/>
            </a:pPr>
            <a:r>
              <a:rPr lang="en-GB" dirty="0" smtClean="0"/>
              <a:t>If I may just refer to what Mr X was saying a few minutes ago.</a:t>
            </a:r>
          </a:p>
          <a:p>
            <a:pPr marL="0" indent="0">
              <a:buNone/>
            </a:pPr>
            <a:r>
              <a:rPr lang="en-GB" dirty="0" smtClean="0"/>
              <a:t>I completely agree with what Mr X said a few minutes ago about and would just like to add…</a:t>
            </a:r>
          </a:p>
          <a:p>
            <a:pPr marL="0" indent="0">
              <a:buNone/>
            </a:pPr>
            <a:r>
              <a:rPr lang="en-GB" dirty="0" smtClean="0"/>
              <a:t>If I could add to what Mr X said a few minutes ago…</a:t>
            </a:r>
          </a:p>
          <a:p>
            <a:pPr marL="0" indent="0">
              <a:buNone/>
            </a:pPr>
            <a:endParaRPr lang="en-GB" u="sng" dirty="0" smtClean="0"/>
          </a:p>
          <a:p>
            <a:pPr marL="0" indent="0">
              <a:buNone/>
            </a:pPr>
            <a:r>
              <a:rPr lang="en-GB" u="sng" dirty="0" smtClean="0"/>
              <a:t>Directing the discussion: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 think we’ve covered /dealt with that point already.</a:t>
            </a:r>
          </a:p>
          <a:p>
            <a:pPr marL="0" indent="0">
              <a:buNone/>
            </a:pPr>
            <a:r>
              <a:rPr lang="en-GB" dirty="0" smtClean="0"/>
              <a:t>Haven’t we covered/discussed that already?</a:t>
            </a:r>
          </a:p>
          <a:p>
            <a:pPr marL="0" indent="0">
              <a:buNone/>
            </a:pPr>
            <a:r>
              <a:rPr lang="en-GB" dirty="0" smtClean="0"/>
              <a:t>Correct me if I’m wrong, but haven’t we decided that already?</a:t>
            </a:r>
          </a:p>
          <a:p>
            <a:pPr marL="0" indent="0">
              <a:buNone/>
            </a:pPr>
            <a:r>
              <a:rPr lang="en-GB" dirty="0" smtClean="0"/>
              <a:t>As I just said to the previous questioner…</a:t>
            </a:r>
          </a:p>
          <a:p>
            <a:pPr marL="0" indent="0">
              <a:buNone/>
            </a:pPr>
            <a:endParaRPr lang="en-GB" u="sng" dirty="0" smtClean="0"/>
          </a:p>
          <a:p>
            <a:pPr marL="0" indent="0">
              <a:buNone/>
            </a:pPr>
            <a:r>
              <a:rPr lang="en-GB" u="sng" dirty="0" smtClean="0"/>
              <a:t>Rephrasing: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Perhaps I haven’t made myself clear. Basically, what I’m trying to say is…</a:t>
            </a:r>
          </a:p>
          <a:p>
            <a:pPr marL="0" indent="0">
              <a:buNone/>
            </a:pPr>
            <a:r>
              <a:rPr lang="en-GB" dirty="0" smtClean="0"/>
              <a:t>Sorry, I’m probably not making myself clear. Let me put it in another way…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6632"/>
            <a:ext cx="9024939" cy="65527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u="sng" dirty="0" smtClean="0"/>
              <a:t>Partially agreeing:</a:t>
            </a:r>
          </a:p>
          <a:p>
            <a:pPr marL="0" indent="0">
              <a:buNone/>
            </a:pPr>
            <a:r>
              <a:rPr lang="en-GB" dirty="0" smtClean="0"/>
              <a:t>I agree with you on the whole, / in </a:t>
            </a:r>
            <a:r>
              <a:rPr lang="en-GB" dirty="0" err="1" smtClean="0"/>
              <a:t>princip</a:t>
            </a:r>
            <a:r>
              <a:rPr lang="cs-CZ" dirty="0" smtClean="0"/>
              <a:t>l</a:t>
            </a:r>
            <a:r>
              <a:rPr lang="en-GB" dirty="0" smtClean="0"/>
              <a:t>e, but…</a:t>
            </a:r>
          </a:p>
          <a:p>
            <a:pPr marL="0" indent="0">
              <a:buNone/>
            </a:pPr>
            <a:r>
              <a:rPr lang="en-GB" dirty="0" smtClean="0"/>
              <a:t>By and large I accept your views, but where I disagree is…</a:t>
            </a:r>
          </a:p>
          <a:p>
            <a:pPr marL="0" indent="0">
              <a:buNone/>
            </a:pPr>
            <a:r>
              <a:rPr lang="en-GB" dirty="0" smtClean="0"/>
              <a:t>Although I have to agree with most of what you have said…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en-GB" u="sng" dirty="0" smtClean="0"/>
              <a:t>Stating preferences:</a:t>
            </a:r>
          </a:p>
          <a:p>
            <a:pPr marL="0" indent="0">
              <a:buNone/>
            </a:pPr>
            <a:r>
              <a:rPr lang="en-GB" dirty="0" smtClean="0"/>
              <a:t>I tend to favour… as opposed to…</a:t>
            </a:r>
          </a:p>
          <a:p>
            <a:pPr marL="0" indent="0">
              <a:buNone/>
            </a:pPr>
            <a:r>
              <a:rPr lang="en-GB" dirty="0" smtClean="0"/>
              <a:t>Don’t you think that … has an advantage over … in…?</a:t>
            </a:r>
          </a:p>
          <a:p>
            <a:pPr marL="0" indent="0">
              <a:buNone/>
            </a:pPr>
            <a:r>
              <a:rPr lang="en-GB" dirty="0" smtClean="0"/>
              <a:t>Actually, I prefer…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en-GB" u="sng" dirty="0" smtClean="0"/>
              <a:t>Tactfully disagreeing:</a:t>
            </a:r>
          </a:p>
          <a:p>
            <a:pPr marL="0" indent="0">
              <a:buNone/>
            </a:pPr>
            <a:r>
              <a:rPr lang="en-GB" dirty="0" smtClean="0"/>
              <a:t>I agree with you up to a point, but</a:t>
            </a:r>
            <a:r>
              <a:rPr lang="cs-CZ" dirty="0" smtClean="0"/>
              <a:t>…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To a certain extent I agree, but…</a:t>
            </a:r>
          </a:p>
          <a:p>
            <a:pPr marL="0" indent="0">
              <a:buNone/>
            </a:pPr>
            <a:r>
              <a:rPr lang="en-GB" dirty="0" smtClean="0"/>
              <a:t>You have a point there, but…</a:t>
            </a:r>
          </a:p>
          <a:p>
            <a:pPr marL="0" indent="0">
              <a:buNone/>
            </a:pPr>
            <a:r>
              <a:rPr lang="en-GB" dirty="0" smtClean="0"/>
              <a:t>I take your point, but have you considered…?</a:t>
            </a:r>
          </a:p>
          <a:p>
            <a:pPr marL="0" indent="0">
              <a:buNone/>
            </a:pPr>
            <a:r>
              <a:rPr lang="en-GB" dirty="0" smtClean="0"/>
              <a:t>I see your point of view, but surely…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28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6632"/>
            <a:ext cx="9024939" cy="65527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u="sng" dirty="0" smtClean="0"/>
              <a:t>Preventing an interruption:</a:t>
            </a:r>
          </a:p>
          <a:p>
            <a:pPr marL="0" indent="0">
              <a:buNone/>
            </a:pPr>
            <a:r>
              <a:rPr lang="en-GB" dirty="0" smtClean="0"/>
              <a:t>If I might/could just finish…</a:t>
            </a:r>
          </a:p>
          <a:p>
            <a:pPr marL="0" indent="0">
              <a:buNone/>
            </a:pPr>
            <a:r>
              <a:rPr lang="en-GB" dirty="0" smtClean="0"/>
              <a:t>With respect, I’d like to answer that at the end of the presentation…</a:t>
            </a:r>
          </a:p>
          <a:p>
            <a:pPr marL="0" indent="0">
              <a:buNone/>
            </a:pPr>
            <a:r>
              <a:rPr lang="en-GB" dirty="0" smtClean="0"/>
              <a:t>If you would allow me to continue…</a:t>
            </a:r>
          </a:p>
          <a:p>
            <a:pPr marL="0" indent="0">
              <a:buNone/>
            </a:pPr>
            <a:r>
              <a:rPr lang="en-GB" dirty="0" smtClean="0"/>
              <a:t>If you have no objections I’d like to take questions at the end…</a:t>
            </a:r>
          </a:p>
          <a:p>
            <a:pPr marL="0" indent="0">
              <a:buNone/>
            </a:pPr>
            <a:endParaRPr lang="en-GB" i="1" dirty="0" smtClean="0"/>
          </a:p>
          <a:p>
            <a:pPr marL="0" indent="0">
              <a:buNone/>
            </a:pPr>
            <a:r>
              <a:rPr lang="en-GB" i="1" dirty="0" smtClean="0">
                <a:solidFill>
                  <a:schemeClr val="accent5">
                    <a:lumMod val="50000"/>
                  </a:schemeClr>
                </a:solidFill>
              </a:rPr>
              <a:t>Note! Be careful about your intonation – the sentences could sound sarcastic depending on how you say them.</a:t>
            </a:r>
          </a:p>
          <a:p>
            <a:pPr marL="0" lvl="0" indent="0">
              <a:buNone/>
            </a:pPr>
            <a:endParaRPr lang="en-GB" u="sng" dirty="0" smtClean="0"/>
          </a:p>
          <a:p>
            <a:pPr marL="0" lvl="0" indent="0">
              <a:buNone/>
            </a:pPr>
            <a:r>
              <a:rPr lang="en-GB" u="sng" dirty="0" smtClean="0"/>
              <a:t>You want to go on to the next question.</a:t>
            </a:r>
          </a:p>
          <a:p>
            <a:pPr marL="0" lvl="0" indent="0">
              <a:buNone/>
            </a:pPr>
            <a:r>
              <a:rPr lang="en-GB" dirty="0" smtClean="0"/>
              <a:t>Obviously, we could go on and on here, but time is moving along. Perhaps we should go on to the next question.</a:t>
            </a:r>
          </a:p>
          <a:p>
            <a:pPr marL="0" lv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0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0"/>
            <a:ext cx="8784976" cy="684503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u="sng" dirty="0" smtClean="0"/>
              <a:t>Correcting misunderstanding: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 think you have misunderstood me.</a:t>
            </a:r>
          </a:p>
          <a:p>
            <a:pPr marL="0" indent="0">
              <a:buNone/>
            </a:pPr>
            <a:r>
              <a:rPr lang="en-GB" dirty="0" smtClean="0"/>
              <a:t>We seem to be talking at cross </a:t>
            </a:r>
            <a:r>
              <a:rPr lang="en-GB" dirty="0" err="1" smtClean="0"/>
              <a:t>pu</a:t>
            </a:r>
            <a:r>
              <a:rPr lang="cs-CZ" dirty="0" smtClean="0"/>
              <a:t>r</a:t>
            </a:r>
            <a:r>
              <a:rPr lang="en-GB" dirty="0" smtClean="0"/>
              <a:t>poses here.</a:t>
            </a:r>
          </a:p>
          <a:p>
            <a:pPr marL="0" indent="0">
              <a:buNone/>
            </a:pPr>
            <a:r>
              <a:rPr lang="en-GB" dirty="0" smtClean="0"/>
              <a:t>This isn’t quite what I mean.</a:t>
            </a:r>
          </a:p>
          <a:p>
            <a:pPr marL="0" indent="0">
              <a:buNone/>
            </a:pPr>
            <a:r>
              <a:rPr lang="en-GB" dirty="0" smtClean="0"/>
              <a:t>With respect, this isn’t quite what I said.</a:t>
            </a:r>
          </a:p>
          <a:p>
            <a:pPr marL="0" indent="0">
              <a:buNone/>
            </a:pPr>
            <a:endParaRPr lang="en-GB" u="sng" dirty="0" smtClean="0"/>
          </a:p>
          <a:p>
            <a:pPr marL="0" indent="0">
              <a:buNone/>
            </a:pPr>
            <a:r>
              <a:rPr lang="en-GB" u="sng" dirty="0" smtClean="0"/>
              <a:t>Rephrasing: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Perhaps I haven’t made myself clear. Basically, what I am trying to say is…</a:t>
            </a:r>
          </a:p>
          <a:p>
            <a:pPr marL="0" indent="0">
              <a:buNone/>
            </a:pPr>
            <a:r>
              <a:rPr lang="en-GB" dirty="0" smtClean="0"/>
              <a:t>Allow me to rephrase that.</a:t>
            </a:r>
          </a:p>
          <a:p>
            <a:pPr marL="0" lvl="0" indent="0">
              <a:buNone/>
            </a:pPr>
            <a:endParaRPr lang="en-GB" u="sng" dirty="0" smtClean="0"/>
          </a:p>
          <a:p>
            <a:pPr marL="0" lvl="0" indent="0">
              <a:buNone/>
            </a:pPr>
            <a:r>
              <a:rPr lang="en-GB" u="sng" dirty="0" smtClean="0"/>
              <a:t>Someone asks you a question you don’t want to answer.</a:t>
            </a:r>
          </a:p>
          <a:p>
            <a:pPr marL="0" lvl="0" indent="0">
              <a:buNone/>
            </a:pPr>
            <a:r>
              <a:rPr lang="en-GB" dirty="0" smtClean="0"/>
              <a:t>I don’t think we have enough time at our disposal to consider all the implication of this particular aspect.</a:t>
            </a:r>
          </a:p>
          <a:p>
            <a:pPr marL="0" lvl="0" indent="0">
              <a:buNone/>
            </a:pPr>
            <a:r>
              <a:rPr lang="en-GB" dirty="0" smtClean="0"/>
              <a:t>I’m afraid I’m not in a position to comment on that just yet.</a:t>
            </a:r>
          </a:p>
          <a:p>
            <a:pPr marL="0" lvl="0" indent="0">
              <a:buNone/>
            </a:pPr>
            <a:r>
              <a:rPr lang="en-GB" dirty="0" smtClean="0"/>
              <a:t>I think we can leave the problem of … aside, the real issue is…</a:t>
            </a:r>
          </a:p>
          <a:p>
            <a:pPr marL="0" lvl="0" indent="0">
              <a:buNone/>
            </a:pPr>
            <a:r>
              <a:rPr lang="en-GB" dirty="0" smtClean="0"/>
              <a:t>I’m afraid I don’t have enough information at my disposal to answer that.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04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u="sng" dirty="0" smtClean="0"/>
              <a:t>Tactfully disagreeing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It looks like we’ll have to agree to differ.</a:t>
            </a:r>
          </a:p>
          <a:p>
            <a:pPr marL="0" indent="0">
              <a:buNone/>
            </a:pPr>
            <a:r>
              <a:rPr lang="en-GB" dirty="0" smtClean="0"/>
              <a:t>Maybe we’d better leave it there and let someone else ask a question.</a:t>
            </a:r>
          </a:p>
          <a:p>
            <a:pPr marL="0" indent="0">
              <a:buNone/>
            </a:pPr>
            <a:r>
              <a:rPr lang="en-GB" dirty="0" smtClean="0"/>
              <a:t>I suggest that you and I continue in the break and give someone else the chance to ask a question.</a:t>
            </a:r>
          </a:p>
          <a:p>
            <a:pPr marL="0" lvl="0" indent="0">
              <a:buNone/>
            </a:pPr>
            <a:endParaRPr lang="en-GB" u="sng" dirty="0" smtClean="0"/>
          </a:p>
          <a:p>
            <a:pPr marL="0" lvl="0" indent="0">
              <a:buNone/>
            </a:pPr>
            <a:r>
              <a:rPr lang="en-GB" u="sng" dirty="0" smtClean="0"/>
              <a:t>The Q&amp;A session looks like it is going to go on forever and you think it is time to stop.</a:t>
            </a:r>
          </a:p>
          <a:p>
            <a:pPr marL="0" lvl="0" indent="0">
              <a:buNone/>
            </a:pPr>
            <a:r>
              <a:rPr lang="en-GB" dirty="0" smtClean="0"/>
              <a:t>If there are no further questions, then I propose we finish now.</a:t>
            </a:r>
          </a:p>
          <a:p>
            <a:pPr marL="0" lvl="0" indent="0">
              <a:buNone/>
            </a:pPr>
            <a:r>
              <a:rPr lang="en-GB" dirty="0" smtClean="0"/>
              <a:t>If no one has any objections, I propose that we </a:t>
            </a:r>
            <a:r>
              <a:rPr lang="en-GB" dirty="0" err="1" smtClean="0"/>
              <a:t>tak</a:t>
            </a:r>
            <a:r>
              <a:rPr lang="cs-CZ" dirty="0" smtClean="0"/>
              <a:t>e</a:t>
            </a:r>
            <a:r>
              <a:rPr lang="en-GB" dirty="0" smtClean="0"/>
              <a:t> finish now.</a:t>
            </a:r>
          </a:p>
          <a:p>
            <a:pPr marL="0" lvl="0" indent="0">
              <a:buNone/>
            </a:pPr>
            <a:r>
              <a:rPr lang="en-GB" dirty="0" smtClean="0"/>
              <a:t>I would like to propose that we stop now and if anyone has any further questions you can </a:t>
            </a:r>
            <a:r>
              <a:rPr lang="en-GB" dirty="0" err="1" smtClean="0"/>
              <a:t>alway</a:t>
            </a:r>
            <a:r>
              <a:rPr lang="cs-CZ" dirty="0" smtClean="0"/>
              <a:t>s</a:t>
            </a:r>
            <a:r>
              <a:rPr lang="en-GB" dirty="0" smtClean="0"/>
              <a:t> ask me in the break.</a:t>
            </a:r>
          </a:p>
          <a:p>
            <a:pPr marL="0" indent="0">
              <a:buNone/>
            </a:pPr>
            <a:endParaRPr lang="en-GB" u="sng" dirty="0" smtClean="0"/>
          </a:p>
          <a:p>
            <a:pPr marL="0" indent="0">
              <a:buNone/>
            </a:pPr>
            <a:r>
              <a:rPr lang="en-GB" u="sng" dirty="0" smtClean="0"/>
              <a:t>No one asks a question!</a:t>
            </a:r>
          </a:p>
          <a:p>
            <a:pPr marL="0" indent="0">
              <a:buNone/>
            </a:pPr>
            <a:r>
              <a:rPr lang="en-GB" dirty="0" smtClean="0"/>
              <a:t>One question that I am frequent</a:t>
            </a:r>
            <a:r>
              <a:rPr lang="cs-CZ" dirty="0" smtClean="0"/>
              <a:t>l</a:t>
            </a:r>
            <a:r>
              <a:rPr lang="en-GB" dirty="0" smtClean="0"/>
              <a:t>y asked is…</a:t>
            </a:r>
          </a:p>
          <a:p>
            <a:pPr marL="0" indent="0">
              <a:buNone/>
            </a:pPr>
            <a:r>
              <a:rPr lang="en-GB" dirty="0" smtClean="0"/>
              <a:t>If anyone would like to ask something, I shall be available for a short time after to answer individually.</a:t>
            </a:r>
          </a:p>
          <a:p>
            <a:pPr marL="0" lv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96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concise language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question every word in a sentence</a:t>
            </a:r>
            <a:endParaRPr lang="cs-CZ" dirty="0" smtClean="0"/>
          </a:p>
          <a:p>
            <a:r>
              <a:rPr lang="en-GB" dirty="0" smtClean="0"/>
              <a:t>use the most accurate </a:t>
            </a:r>
            <a:r>
              <a:rPr lang="cs-CZ" dirty="0" err="1" smtClean="0"/>
              <a:t>words</a:t>
            </a:r>
            <a:endParaRPr lang="en-GB" dirty="0" smtClean="0"/>
          </a:p>
          <a:p>
            <a:r>
              <a:rPr lang="en-GB" dirty="0" smtClean="0"/>
              <a:t>delete filler words</a:t>
            </a:r>
          </a:p>
          <a:p>
            <a:r>
              <a:rPr lang="en-GB" dirty="0" smtClean="0"/>
              <a:t>turn a clause into a phrase</a:t>
            </a:r>
          </a:p>
          <a:p>
            <a:r>
              <a:rPr lang="en-GB" dirty="0" smtClean="0"/>
              <a:t>use pronouns and other reference words</a:t>
            </a:r>
          </a:p>
          <a:p>
            <a:r>
              <a:rPr lang="en-GB" dirty="0" smtClean="0"/>
              <a:t>combine sentences (frequent occurrence of relative clauses in academic writing)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87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exercise 1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reviews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e-mail monitoring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current knowledge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entails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supporting statutory and case law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employee </a:t>
            </a:r>
            <a:r>
              <a:rPr lang="en-GB" dirty="0" err="1" smtClean="0"/>
              <a:t>behavio</a:t>
            </a:r>
            <a:r>
              <a:rPr lang="cs-CZ" dirty="0" smtClean="0"/>
              <a:t>u</a:t>
            </a:r>
            <a:r>
              <a:rPr lang="en-GB" dirty="0" smtClean="0"/>
              <a:t>r and attitude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these considerations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existing research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41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exercise 2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925144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American industrial productivity depends more on psychological than technological factors. (10 words)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During the/that period, many car buyers preferred pink, shiny cars. (10 words)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The microscope revealed a group of peculiar, round organisms. (9 words)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44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exercise 3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781128"/>
          </a:xfrm>
        </p:spPr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 Johnson assumed that the findings had important implications for the field/were important.  (11/7 words)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Our website presents criteria for determining the best investment. (10 words)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Cooperation with the expert proved to be a breaking point in the research.  (14 words)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25 participants in the survey agreed to cooperate in the future. (12 words)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Behavioural economists claim that in some situations most people’s choices reveal consistent biases. (14 words)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41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exercise 4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853136"/>
          </a:xfrm>
        </p:spPr>
        <p:txBody>
          <a:bodyPr>
            <a:normAutofit fontScale="925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The term community networking, which was coined in the 1980s, has been defined in many different ways. (18 words)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Financial innovation makes the lending technology more productive, allowing/facilitating sorting borrowers into smaller pools. (14 words)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Despite the general increase in exporting among Swedish software and business service firms, micro enterprises face a significant disadvantage in exporting. (22 words)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41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274637"/>
            <a:ext cx="8712968" cy="850107"/>
          </a:xfrm>
        </p:spPr>
        <p:txBody>
          <a:bodyPr/>
          <a:lstStyle/>
          <a:p>
            <a:r>
              <a:rPr lang="en-GB" sz="4000" b="1" dirty="0">
                <a:solidFill>
                  <a:srgbClr val="C00000"/>
                </a:solidFill>
              </a:rPr>
              <a:t>Presentations: Dealing with questions</a:t>
            </a:r>
            <a:endParaRPr lang="cs-CZ" sz="40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64496" cy="5544616"/>
          </a:xfrm>
        </p:spPr>
        <p:txBody>
          <a:bodyPr/>
          <a:lstStyle/>
          <a:p>
            <a:pPr marL="120650" lvl="0" indent="0" algn="ctr">
              <a:buNone/>
            </a:pPr>
            <a:r>
              <a:rPr lang="en-GB" b="1" u="sng" dirty="0" smtClean="0"/>
              <a:t>Areas of questions</a:t>
            </a:r>
          </a:p>
          <a:p>
            <a:r>
              <a:rPr lang="en-GB" sz="2400" u="sng" dirty="0" smtClean="0"/>
              <a:t>importance or relevance</a:t>
            </a:r>
          </a:p>
          <a:p>
            <a:r>
              <a:rPr lang="en-GB" sz="2400" u="sng" dirty="0" smtClean="0"/>
              <a:t>context</a:t>
            </a:r>
            <a:r>
              <a:rPr lang="en-GB" sz="2400" dirty="0" smtClean="0"/>
              <a:t> (How does this fit into the big picture?)</a:t>
            </a:r>
          </a:p>
          <a:p>
            <a:pPr lvl="0"/>
            <a:r>
              <a:rPr lang="en-GB" sz="2400" u="sng" dirty="0" smtClean="0"/>
              <a:t>feasibility</a:t>
            </a:r>
            <a:r>
              <a:rPr lang="en-GB" sz="2400" dirty="0" smtClean="0"/>
              <a:t> (Is it feasible, likely or possible? How so? How realistic, practical, viable is what you are offering?</a:t>
            </a:r>
          </a:p>
          <a:p>
            <a:pPr lvl="0"/>
            <a:r>
              <a:rPr lang="en-GB" sz="2400" u="sng" dirty="0" smtClean="0"/>
              <a:t>timing</a:t>
            </a:r>
            <a:r>
              <a:rPr lang="en-GB" sz="2400" dirty="0" smtClean="0"/>
              <a:t> (When is the next step?)</a:t>
            </a:r>
          </a:p>
          <a:p>
            <a:pPr lvl="0"/>
            <a:r>
              <a:rPr lang="en-GB" sz="2400" u="sng" dirty="0" smtClean="0"/>
              <a:t>competence</a:t>
            </a:r>
            <a:r>
              <a:rPr lang="en-GB" sz="2400" dirty="0" smtClean="0"/>
              <a:t> – What makes you an expert? Be ready for people to challenge your credibility or even ability.</a:t>
            </a:r>
          </a:p>
          <a:p>
            <a:pPr marL="120650" indent="0">
              <a:buNone/>
            </a:pP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2"/>
          </p:nvPr>
        </p:nvSpPr>
        <p:spPr>
          <a:xfrm>
            <a:off x="4648200" y="1124744"/>
            <a:ext cx="4495800" cy="5544616"/>
          </a:xfrm>
        </p:spPr>
        <p:txBody>
          <a:bodyPr/>
          <a:lstStyle/>
          <a:p>
            <a:pPr marL="120650" indent="0" algn="ctr">
              <a:buNone/>
            </a:pPr>
            <a:r>
              <a:rPr lang="en-GB" b="1" u="sng" dirty="0" smtClean="0"/>
              <a:t>Tips and tools</a:t>
            </a:r>
            <a:endParaRPr lang="en-GB" dirty="0" smtClean="0"/>
          </a:p>
          <a:p>
            <a:pPr lvl="0"/>
            <a:r>
              <a:rPr lang="en-GB" sz="2400" dirty="0" smtClean="0"/>
              <a:t>Repeat or rephrase the question.</a:t>
            </a:r>
          </a:p>
          <a:p>
            <a:pPr lvl="0"/>
            <a:r>
              <a:rPr lang="en-GB" sz="2400" dirty="0" smtClean="0"/>
              <a:t>Smile.</a:t>
            </a:r>
          </a:p>
          <a:p>
            <a:pPr lvl="0"/>
            <a:r>
              <a:rPr lang="en-GB" sz="2400" dirty="0" smtClean="0"/>
              <a:t>Tie your answer back to the presentation.</a:t>
            </a:r>
          </a:p>
          <a:p>
            <a:pPr lvl="0"/>
            <a:r>
              <a:rPr lang="en-GB" sz="2400" dirty="0" smtClean="0"/>
              <a:t>Rehearse, if possible.</a:t>
            </a:r>
          </a:p>
          <a:p>
            <a:pPr lvl="0"/>
            <a:r>
              <a:rPr lang="en-GB" sz="2400" dirty="0" smtClean="0"/>
              <a:t>Do not guess at the answers. Promise to find out and then do so or direct the audience to where they can find the information.</a:t>
            </a:r>
          </a:p>
          <a:p>
            <a:pPr lvl="0"/>
            <a:r>
              <a:rPr lang="en-GB" sz="2400" dirty="0" smtClean="0"/>
              <a:t>Be confident</a:t>
            </a:r>
            <a:r>
              <a:rPr lang="en-GB" sz="2400" dirty="0"/>
              <a:t>. </a:t>
            </a:r>
            <a:r>
              <a:rPr lang="cs-CZ" sz="800" dirty="0" smtClean="0"/>
              <a:t>(</a:t>
            </a:r>
            <a:r>
              <a:rPr lang="en-GB" sz="800" dirty="0" smtClean="0"/>
              <a:t>http</a:t>
            </a:r>
            <a:r>
              <a:rPr lang="en-GB" sz="800" dirty="0"/>
              <a:t>://</a:t>
            </a:r>
            <a:r>
              <a:rPr lang="en-GB" sz="800" dirty="0" smtClean="0"/>
              <a:t>www.youtube.com/watch?v=7KALbXMxItQ&amp;list=UUPJ5gg5tFzjJd1mW35TMxJg</a:t>
            </a:r>
            <a:r>
              <a:rPr lang="cs-CZ" sz="800" dirty="0"/>
              <a:t>)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52501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7"/>
            <a:ext cx="8363272" cy="706091"/>
          </a:xfrm>
        </p:spPr>
        <p:txBody>
          <a:bodyPr/>
          <a:lstStyle/>
          <a:p>
            <a:r>
              <a:rPr lang="en-GB" sz="4000" b="1" dirty="0" smtClean="0">
                <a:solidFill>
                  <a:srgbClr val="C00000"/>
                </a:solidFill>
              </a:rPr>
              <a:t>Dealing with questions: paraphrasing</a:t>
            </a:r>
            <a:endParaRPr lang="en-GB" sz="4000" b="1" dirty="0">
              <a:solidFill>
                <a:srgbClr val="C00000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en-GB" sz="3600" dirty="0" smtClean="0"/>
              <a:t>You would like to know if/whether/what…</a:t>
            </a:r>
          </a:p>
          <a:p>
            <a:r>
              <a:rPr lang="en-GB" sz="3600" dirty="0" smtClean="0"/>
              <a:t>So you are asking…</a:t>
            </a:r>
          </a:p>
          <a:p>
            <a:r>
              <a:rPr lang="en-GB" sz="3600" dirty="0" smtClean="0"/>
              <a:t>If I understand the question correctly, you are asking…</a:t>
            </a:r>
          </a:p>
          <a:p>
            <a:r>
              <a:rPr lang="en-GB" sz="3600" dirty="0" smtClean="0"/>
              <a:t>So, your question is about…</a:t>
            </a:r>
          </a:p>
          <a:p>
            <a:r>
              <a:rPr lang="en-GB" sz="3600" dirty="0" smtClean="0"/>
              <a:t>Do I understand well that you are asking…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5914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5527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u="sng" dirty="0" smtClean="0"/>
              <a:t>Asking for a repetition: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I’m sorry, I didn’t quite understand/catch/get what you said about … / your last point.</a:t>
            </a:r>
          </a:p>
          <a:p>
            <a:pPr marL="0" indent="0">
              <a:buNone/>
            </a:pPr>
            <a:r>
              <a:rPr lang="en-GB" dirty="0" smtClean="0"/>
              <a:t>I</a:t>
            </a:r>
            <a:r>
              <a:rPr lang="cs-CZ" dirty="0" smtClean="0"/>
              <a:t>’</a:t>
            </a:r>
            <a:r>
              <a:rPr lang="en-GB" dirty="0" smtClean="0"/>
              <a:t>m afraid I don’t understand what you mean.</a:t>
            </a:r>
          </a:p>
          <a:p>
            <a:pPr marL="0" indent="0">
              <a:buNone/>
            </a:pPr>
            <a:endParaRPr lang="en-GB" u="sng" dirty="0" smtClean="0"/>
          </a:p>
          <a:p>
            <a:pPr marL="0" indent="0">
              <a:buNone/>
            </a:pPr>
            <a:r>
              <a:rPr lang="en-GB" u="sng" dirty="0" smtClean="0"/>
              <a:t>Asking for confirmation of understanding: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Are you saying that…?</a:t>
            </a:r>
          </a:p>
          <a:p>
            <a:pPr marL="0" indent="0">
              <a:buNone/>
            </a:pPr>
            <a:r>
              <a:rPr lang="en-GB" dirty="0" smtClean="0"/>
              <a:t>Correct me if I’m wrong, but…</a:t>
            </a:r>
          </a:p>
          <a:p>
            <a:pPr marL="0" indent="0">
              <a:buNone/>
            </a:pPr>
            <a:r>
              <a:rPr lang="en-GB" dirty="0" smtClean="0"/>
              <a:t>Are you saying that…?</a:t>
            </a:r>
          </a:p>
          <a:p>
            <a:pPr marL="0" indent="0">
              <a:buNone/>
            </a:pPr>
            <a:endParaRPr lang="en-GB" u="sng" dirty="0" smtClean="0"/>
          </a:p>
          <a:p>
            <a:pPr marL="0" indent="0">
              <a:buNone/>
            </a:pPr>
            <a:r>
              <a:rPr lang="en-GB" u="sng" dirty="0" smtClean="0"/>
              <a:t>Playing for time: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That’s a very interesting question.</a:t>
            </a:r>
          </a:p>
          <a:p>
            <a:pPr marL="0" indent="0">
              <a:buNone/>
            </a:pPr>
            <a:r>
              <a:rPr lang="en-GB" dirty="0" smtClean="0"/>
              <a:t>That’s a difficult question to answer.</a:t>
            </a:r>
          </a:p>
          <a:p>
            <a:pPr marL="0" indent="0">
              <a:buNone/>
            </a:pPr>
            <a:r>
              <a:rPr lang="en-GB" dirty="0" smtClean="0"/>
              <a:t>I am happy/glad you asked that question. (probably not true)</a:t>
            </a:r>
          </a:p>
          <a:p>
            <a:pPr marL="0" indent="0">
              <a:buNone/>
            </a:pPr>
            <a:r>
              <a:rPr lang="en-GB" dirty="0" smtClean="0"/>
              <a:t>You have raised a very important point here.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01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1221</Words>
  <Application>Microsoft Office PowerPoint</Application>
  <PresentationFormat>Předvádění na obrazovce (4:3)</PresentationFormat>
  <Paragraphs>135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DXJAKD2  Academic skills course</vt:lpstr>
      <vt:lpstr>concise language</vt:lpstr>
      <vt:lpstr>Key exercise 1</vt:lpstr>
      <vt:lpstr>Key exercise 2</vt:lpstr>
      <vt:lpstr>Key exercise 3</vt:lpstr>
      <vt:lpstr>Key exercise 4</vt:lpstr>
      <vt:lpstr>Presentations: Dealing with questions</vt:lpstr>
      <vt:lpstr>Dealing with questions: paraphrasing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DXJAKD2  Academic skills course</dc:title>
  <dc:creator>Your User Name</dc:creator>
  <cp:lastModifiedBy>JH</cp:lastModifiedBy>
  <cp:revision>43</cp:revision>
  <dcterms:created xsi:type="dcterms:W3CDTF">2016-02-15T10:40:08Z</dcterms:created>
  <dcterms:modified xsi:type="dcterms:W3CDTF">2016-04-24T20:19:24Z</dcterms:modified>
</cp:coreProperties>
</file>