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4" r:id="rId16"/>
    <p:sldId id="275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88230-A4D3-4CAF-946D-22E66E80021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FD982-80DA-45DB-9F91-7715A37CD02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67FDA-AEFF-4B61-8065-C4FE144B7FD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C8059-43CD-4B88-8C58-5F4E00AF363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39B27-6492-449F-B923-1CD9805D503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01943-03AA-42D0-B152-D368D47E1D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2AEE3-F5A3-4B62-BD36-623CF361A3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8B3B6-99D2-41F1-A85F-DB7B43B751D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FF4F1-2BF2-457E-B197-12BDD846165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DAC64-C1E3-498E-AF4A-38B8DFFC64F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FBCDA-4531-4DAC-9CFB-B3AA34D8FCB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1111FC-7433-4BB5-91CA-AE805C18C944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uraj.nemec@umb.s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VE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 smtClean="0">
                <a:hlinkClick r:id="rId2"/>
              </a:rPr>
              <a:t>juraj.nemec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umb.sk</a:t>
            </a:r>
            <a:endParaRPr lang="en-US" dirty="0" smtClean="0"/>
          </a:p>
          <a:p>
            <a:r>
              <a:rPr lang="sk-SK" dirty="0"/>
              <a:t>j</a:t>
            </a:r>
            <a:r>
              <a:rPr lang="en-US" dirty="0" smtClean="0"/>
              <a:t>uraj.nemec@econ.muni.cz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mtClean="0"/>
              <a:t>Zlyhanie štátu: Public Choice</a:t>
            </a:r>
            <a:endParaRPr lang="cs-CZ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Problém rozhodovania vo verejnom sektore</a:t>
            </a:r>
          </a:p>
          <a:p>
            <a:pPr eaLnBrk="1" hangingPunct="1"/>
            <a:r>
              <a:rPr lang="sk-SK" smtClean="0"/>
              <a:t>Neefektívnosť politických procesov</a:t>
            </a:r>
          </a:p>
          <a:p>
            <a:pPr lvl="1" eaLnBrk="1" hangingPunct="1"/>
            <a:r>
              <a:rPr lang="sk-SK" smtClean="0"/>
              <a:t>Úžitková funkcia politikov (korupcia)</a:t>
            </a:r>
          </a:p>
          <a:p>
            <a:pPr lvl="1" eaLnBrk="1" hangingPunct="1"/>
            <a:r>
              <a:rPr lang="sk-SK" smtClean="0"/>
              <a:t>Reálna neexistencia efektívnych foriem verejnej voľby (Arrowova teoréma)</a:t>
            </a:r>
          </a:p>
          <a:p>
            <a:pPr eaLnBrk="1" hangingPunct="1"/>
            <a:r>
              <a:rPr lang="sk-SK" smtClean="0"/>
              <a:t>Neefektívnosť byrokracie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mtClean="0"/>
              <a:t>Všeobecný problém štátnych intervencií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z="2400" smtClean="0"/>
              <a:t>Problémy spojené s jednoznačným definovaním požadovaného optimálneho výsledného stavu (nie vždy vieme, čo je optimálny výsledok štátnej intervencie).</a:t>
            </a:r>
          </a:p>
          <a:p>
            <a:pPr eaLnBrk="1" hangingPunct="1"/>
            <a:r>
              <a:rPr lang="sk-SK" sz="2400" smtClean="0"/>
              <a:t>Problémy spojené so zložitosťou definovať optimálny postup na dosiahnutie vytýčeného cieľa (nie vždy vieme, ako cieľ dosiahnuť).</a:t>
            </a:r>
          </a:p>
          <a:p>
            <a:pPr eaLnBrk="1" hangingPunct="1"/>
            <a:r>
              <a:rPr lang="sk-SK" sz="2400" smtClean="0"/>
              <a:t>Problémy spojené s tým, že štátne intervencie vyvolávajú množstvo rôznorodých reakcií, ktoré nie je možné presne a v plnom rozsahu predvídať (nikdy nevieme presne, čo sa ako dôsledok štátnej intervencie skutočne stane).</a:t>
            </a:r>
          </a:p>
          <a:p>
            <a:pPr eaLnBrk="1" hangingPunct="1"/>
            <a:endParaRPr 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mtClean="0"/>
              <a:t>Politický proces</a:t>
            </a:r>
          </a:p>
        </p:txBody>
      </p:sp>
      <p:sp>
        <p:nvSpPr>
          <p:cNvPr id="7171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sk-SK" smtClean="0"/>
          </a:p>
          <a:p>
            <a:pPr eaLnBrk="1" hangingPunct="1"/>
            <a:r>
              <a:rPr lang="sk-SK" smtClean="0"/>
              <a:t>Kooperovať – väzňova dilema?</a:t>
            </a:r>
          </a:p>
          <a:p>
            <a:pPr eaLnBrk="1" hangingPunct="1"/>
            <a:r>
              <a:rPr lang="sk-SK" smtClean="0"/>
              <a:t>Úžitková funkcia politikov (politický cyklus, volič medián).</a:t>
            </a:r>
          </a:p>
          <a:p>
            <a:pPr eaLnBrk="1" hangingPunct="1"/>
            <a:r>
              <a:rPr lang="sk-SK" smtClean="0"/>
              <a:t>Problém kolektívneho rozhodovania.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owns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00" cy="592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mtClean="0"/>
              <a:t>Kolektívna voľba I</a:t>
            </a:r>
          </a:p>
        </p:txBody>
      </p:sp>
      <p:sp>
        <p:nvSpPr>
          <p:cNvPr id="9219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k-SK" smtClean="0"/>
              <a:t>Základné postupy verejnej voľby</a:t>
            </a:r>
          </a:p>
          <a:p>
            <a:pPr eaLnBrk="1" hangingPunct="1">
              <a:buFontTx/>
              <a:buNone/>
            </a:pPr>
            <a:r>
              <a:rPr lang="sk-SK" smtClean="0"/>
              <a:t>a politických rozhodovacích procesov sú:</a:t>
            </a:r>
          </a:p>
          <a:p>
            <a:pPr eaLnBrk="1" hangingPunct="1">
              <a:buFontTx/>
              <a:buNone/>
            </a:pPr>
            <a:r>
              <a:rPr lang="sk-SK" sz="1800" smtClean="0"/>
              <a:t>a) jednomyseľná zhoda</a:t>
            </a:r>
          </a:p>
          <a:p>
            <a:pPr eaLnBrk="1" hangingPunct="1">
              <a:buFontTx/>
              <a:buNone/>
            </a:pPr>
            <a:r>
              <a:rPr lang="sk-SK" sz="1800" smtClean="0"/>
              <a:t>b) väčšinové pravidlá</a:t>
            </a:r>
          </a:p>
          <a:p>
            <a:pPr eaLnBrk="1" hangingPunct="1">
              <a:buFontTx/>
              <a:buNone/>
            </a:pPr>
            <a:r>
              <a:rPr lang="sk-SK" sz="1800" smtClean="0"/>
              <a:t>c) hlasovanie podľa počtu bodov</a:t>
            </a:r>
          </a:p>
          <a:p>
            <a:pPr eaLnBrk="1" hangingPunct="1">
              <a:buFontTx/>
              <a:buNone/>
            </a:pPr>
            <a:r>
              <a:rPr lang="sk-SK" sz="1800" smtClean="0"/>
              <a:t>d) pluralitné hlasovanie.</a:t>
            </a:r>
          </a:p>
          <a:p>
            <a:pPr eaLnBrk="1" hangingPunct="1">
              <a:buFontTx/>
              <a:buNone/>
            </a:pPr>
            <a:r>
              <a:rPr lang="sk-SK" sz="2400" smtClean="0"/>
              <a:t>Jediná forma hlasovania, ktorá zaručuje, že nikto nebude</a:t>
            </a:r>
          </a:p>
          <a:p>
            <a:pPr eaLnBrk="1" hangingPunct="1">
              <a:buFontTx/>
              <a:buNone/>
            </a:pPr>
            <a:r>
              <a:rPr lang="sk-SK" sz="2400" smtClean="0"/>
              <a:t>poškodený (t.j. garantuje efektívnosť) je prijímanie</a:t>
            </a:r>
          </a:p>
          <a:p>
            <a:pPr eaLnBrk="1" hangingPunct="1">
              <a:buFontTx/>
              <a:buNone/>
            </a:pPr>
            <a:r>
              <a:rPr lang="sk-SK" sz="2400" smtClean="0"/>
              <a:t>rozhodnutí na základe jednomyseľnosti, alebo aspoň nikto</a:t>
            </a:r>
          </a:p>
          <a:p>
            <a:pPr eaLnBrk="1" hangingPunct="1">
              <a:buFontTx/>
              <a:buNone/>
            </a:pPr>
            <a:r>
              <a:rPr lang="sk-SK" sz="2400" smtClean="0"/>
              <a:t>nesmie byť proti. </a:t>
            </a:r>
            <a:endParaRPr 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mtClean="0"/>
              <a:t/>
            </a:r>
            <a:br>
              <a:rPr lang="sk-SK" smtClean="0"/>
            </a:br>
            <a:r>
              <a:rPr lang="sk-SK" smtClean="0"/>
              <a:t/>
            </a:r>
            <a:br>
              <a:rPr lang="sk-SK" smtClean="0"/>
            </a:br>
            <a:r>
              <a:rPr lang="sk-SK" smtClean="0"/>
              <a:t>Parkinsonove zákony byrokracie:</a:t>
            </a:r>
            <a:br>
              <a:rPr lang="sk-SK" smtClean="0"/>
            </a:br>
            <a:endParaRPr lang="sk-SK" smtClean="0"/>
          </a:p>
        </p:txBody>
      </p:sp>
      <p:sp>
        <p:nvSpPr>
          <p:cNvPr id="13315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sk-SK" smtClean="0"/>
          </a:p>
          <a:p>
            <a:pPr eaLnBrk="1" hangingPunct="1"/>
            <a:r>
              <a:rPr lang="sk-SK" smtClean="0"/>
              <a:t>Úradník chce rozširovať počet svojich podriadených a nie počet konkurentov.</a:t>
            </a:r>
          </a:p>
          <a:p>
            <a:pPr eaLnBrk="1" hangingPunct="1"/>
            <a:r>
              <a:rPr lang="sk-SK" smtClean="0"/>
              <a:t>Úradníci sa zamestnávajú prácou navzájom.</a:t>
            </a:r>
          </a:p>
          <a:p>
            <a:pPr eaLnBrk="1" hangingPunct="1"/>
            <a:r>
              <a:rPr lang="sk-SK" smtClean="0"/>
              <a:t>Ak existuje čo i len jedna možnosť na odsunutie dôležitého rozhodnutia, či už súkromného alebo obecného, tak ju dobrá byrokracia nájde.</a:t>
            </a:r>
          </a:p>
          <a:p>
            <a:pPr eaLnBrk="1" hangingPunct="1"/>
            <a:endParaRPr 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mtClean="0"/>
              <a:t>Byrokracia</a:t>
            </a:r>
          </a:p>
        </p:txBody>
      </p:sp>
      <p:sp>
        <p:nvSpPr>
          <p:cNvPr id="14339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k-SK" smtClean="0"/>
              <a:t> </a:t>
            </a:r>
          </a:p>
          <a:p>
            <a:pPr eaLnBrk="1" hangingPunct="1">
              <a:buFontTx/>
              <a:buNone/>
            </a:pPr>
            <a:endParaRPr lang="sk-SK" smtClean="0"/>
          </a:p>
          <a:p>
            <a:pPr eaLnBrk="1" hangingPunct="1">
              <a:buFontTx/>
              <a:buNone/>
            </a:pPr>
            <a:r>
              <a:rPr lang="sk-SK" sz="4800" smtClean="0"/>
              <a:t>Maximalizuje individuálnu užitočnosť a nie spoločenské blaho!?!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Ciele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A: </a:t>
            </a:r>
            <a:r>
              <a:rPr lang="en-US" dirty="0" err="1" smtClean="0"/>
              <a:t>Poch</a:t>
            </a:r>
            <a:r>
              <a:rPr lang="sk-SK" dirty="0" smtClean="0"/>
              <a:t>opiť podstatu úlohy štátu podľa zvolenej vetvy ET</a:t>
            </a:r>
          </a:p>
          <a:p>
            <a:endParaRPr lang="sk-SK" dirty="0"/>
          </a:p>
          <a:p>
            <a:r>
              <a:rPr lang="sk-SK" dirty="0" smtClean="0"/>
              <a:t>B: Podrobne zvládnuť svoju „špecializáciu“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400"/>
              <a:t/>
            </a:r>
            <a:br>
              <a:rPr lang="cs-CZ" sz="2400"/>
            </a:br>
            <a:r>
              <a:rPr lang="cs-CZ" sz="2400"/>
              <a:t/>
            </a:r>
            <a:br>
              <a:rPr lang="cs-CZ" sz="2400"/>
            </a:br>
            <a:r>
              <a:rPr lang="cs-CZ" sz="2400"/>
              <a:t/>
            </a:r>
            <a:br>
              <a:rPr lang="cs-CZ" sz="2400"/>
            </a:br>
            <a:r>
              <a:rPr lang="cs-CZ" sz="2400"/>
              <a:t/>
            </a:r>
            <a:br>
              <a:rPr lang="cs-CZ" sz="2400"/>
            </a:br>
            <a:r>
              <a:rPr lang="cs-CZ" sz="2400"/>
              <a:t/>
            </a:r>
            <a:br>
              <a:rPr lang="cs-CZ" sz="2400"/>
            </a:br>
            <a:r>
              <a:rPr lang="cs-CZ" sz="2400"/>
              <a:t/>
            </a:r>
            <a:br>
              <a:rPr lang="cs-CZ" sz="2400"/>
            </a:br>
            <a:r>
              <a:rPr lang="cs-CZ" sz="2400"/>
              <a:t>Otázka, aký veľký má byť verejný sektor, je jednou z otázok, pri ktorej sa zdá, že je možné na ňu teoreticky alebo experimentálne odpovedať, avšak pri bližšom skúmaní sa ukáže, že odpoveď je skôr výsledkom zhodnotenia skúseností a realizáciou určitého zámeru. Táto otázka nemá charakter typu problému ako konštruovať kozmickú loď, ale je podstatne bližšie otázke, kde hľadať ľudské šťastie.</a:t>
            </a:r>
            <a:br>
              <a:rPr lang="cs-CZ" sz="2400"/>
            </a:br>
            <a:r>
              <a:rPr lang="cs-CZ" sz="4000"/>
              <a:t/>
            </a:r>
            <a:br>
              <a:rPr lang="cs-CZ" sz="4000"/>
            </a:br>
            <a:r>
              <a:rPr lang="cs-CZ" sz="4000"/>
              <a:t>									J.E. Powell (1968)</a:t>
            </a:r>
            <a:br>
              <a:rPr lang="cs-CZ" sz="4000"/>
            </a:br>
            <a:endParaRPr lang="cs-CZ" sz="400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/>
              <a:t>Funkcie </a:t>
            </a:r>
            <a:r>
              <a:rPr lang="sk-SK" sz="4000" dirty="0" smtClean="0"/>
              <a:t>VF/</a:t>
            </a:r>
            <a:r>
              <a:rPr lang="sk-SK" sz="4000" dirty="0"/>
              <a:t>š</a:t>
            </a:r>
            <a:r>
              <a:rPr lang="sk-SK" sz="4000" dirty="0" smtClean="0"/>
              <a:t>tátu </a:t>
            </a:r>
            <a:r>
              <a:rPr lang="sk-SK" sz="4000" dirty="0" smtClean="0"/>
              <a:t>(</a:t>
            </a:r>
            <a:r>
              <a:rPr lang="sk-SK" sz="4000" dirty="0" err="1" smtClean="0"/>
              <a:t>neoklasika</a:t>
            </a:r>
            <a:r>
              <a:rPr lang="sk-SK" sz="4000" dirty="0" smtClean="0"/>
              <a:t>)</a:t>
            </a:r>
            <a:endParaRPr lang="cs-CZ" sz="4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/>
              <a:t>Alokačná:</a:t>
            </a:r>
          </a:p>
          <a:p>
            <a:pPr lvl="1"/>
            <a:r>
              <a:rPr lang="sk-SK"/>
              <a:t>Zlyhanie trhu</a:t>
            </a:r>
          </a:p>
          <a:p>
            <a:r>
              <a:rPr lang="sk-SK"/>
              <a:t>Distribučná:</a:t>
            </a:r>
          </a:p>
          <a:p>
            <a:pPr lvl="1"/>
            <a:r>
              <a:rPr lang="sk-SK"/>
              <a:t>solidarita</a:t>
            </a:r>
          </a:p>
          <a:p>
            <a:r>
              <a:rPr lang="sk-SK"/>
              <a:t>Stabilizačná:</a:t>
            </a:r>
          </a:p>
          <a:p>
            <a:pPr lvl="1"/>
            <a:r>
              <a:rPr lang="sk-SK"/>
              <a:t>makroekonomická</a:t>
            </a:r>
          </a:p>
          <a:p>
            <a:r>
              <a:rPr lang="sk-SK"/>
              <a:t>Regulačná:</a:t>
            </a:r>
          </a:p>
          <a:p>
            <a:pPr lvl="1"/>
            <a:r>
              <a:rPr lang="sk-SK"/>
              <a:t>Právny štát</a:t>
            </a:r>
          </a:p>
          <a:p>
            <a:pPr>
              <a:buFontTx/>
              <a:buNone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„Zlyhanie trhu“</a:t>
            </a:r>
            <a:endParaRPr 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/>
              <a:t>Konkurečné trhy: first best</a:t>
            </a:r>
          </a:p>
          <a:p>
            <a:pPr lvl="1"/>
            <a:r>
              <a:rPr lang="sk-SK"/>
              <a:t>Za predpokladu:</a:t>
            </a:r>
          </a:p>
          <a:p>
            <a:pPr lvl="2"/>
            <a:r>
              <a:rPr lang="sk-SK"/>
              <a:t>A: Racionality</a:t>
            </a:r>
          </a:p>
          <a:p>
            <a:pPr lvl="2"/>
            <a:r>
              <a:rPr lang="sk-SK"/>
              <a:t>B: Informovanosti</a:t>
            </a:r>
          </a:p>
          <a:p>
            <a:pPr lvl="2"/>
            <a:r>
              <a:rPr lang="sk-SK"/>
              <a:t>C: Konkurencie</a:t>
            </a:r>
          </a:p>
          <a:p>
            <a:pPr lvl="2"/>
            <a:r>
              <a:rPr lang="sk-SK"/>
              <a:t>D: Neexistencie kolektívnych statkov</a:t>
            </a:r>
          </a:p>
          <a:p>
            <a:pPr lvl="2"/>
            <a:r>
              <a:rPr lang="sk-SK"/>
              <a:t>E: Neexistencie externalít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Kolektívne statky</a:t>
            </a:r>
            <a:endParaRPr lang="cs-CZ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/>
              <a:t>Nedeliteľnosť</a:t>
            </a:r>
          </a:p>
          <a:p>
            <a:r>
              <a:rPr lang="sk-SK"/>
              <a:t>Nevylúčiteľnosť</a:t>
            </a:r>
          </a:p>
          <a:p>
            <a:pPr>
              <a:buFontTx/>
              <a:buNone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Externality</a:t>
            </a:r>
            <a:endParaRPr lang="cs-CZ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/>
              <a:t>Situácie, kedy niekomu vzniká úžitok, za ktorý neplatí (pozitívna externalita) alebo škoda, za ktorú nie je kompenzovaný - odškodnený (negatívna externalita).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ChangeArrowheads="1"/>
          </p:cNvSpPr>
          <p:nvPr/>
        </p:nvSpPr>
        <p:spPr bwMode="auto">
          <a:xfrm>
            <a:off x="0" y="-571618"/>
            <a:ext cx="8829661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k-SK" sz="1200" b="1" dirty="0">
              <a:cs typeface="Times New Roman" pitchFamily="18" charset="0"/>
            </a:endParaRPr>
          </a:p>
          <a:p>
            <a:endParaRPr lang="sk-SK" sz="1200" b="1" dirty="0">
              <a:cs typeface="Times New Roman" pitchFamily="18" charset="0"/>
            </a:endParaRPr>
          </a:p>
          <a:p>
            <a:endParaRPr lang="sk-SK" sz="1200" b="1" dirty="0">
              <a:cs typeface="Times New Roman" pitchFamily="18" charset="0"/>
            </a:endParaRPr>
          </a:p>
          <a:p>
            <a:endParaRPr lang="sk-SK" sz="1200" b="1" dirty="0">
              <a:cs typeface="Times New Roman" pitchFamily="18" charset="0"/>
            </a:endParaRPr>
          </a:p>
          <a:p>
            <a:endParaRPr lang="sk-SK" sz="1200" b="1" dirty="0">
              <a:cs typeface="Times New Roman" pitchFamily="18" charset="0"/>
            </a:endParaRPr>
          </a:p>
          <a:p>
            <a:r>
              <a:rPr lang="sk-SK" sz="2000" b="1" dirty="0">
                <a:cs typeface="Times New Roman" pitchFamily="18" charset="0"/>
              </a:rPr>
              <a:t>Graf č. 7</a:t>
            </a:r>
            <a:r>
              <a:rPr lang="sk-SK" sz="2000" dirty="0">
                <a:cs typeface="Times New Roman" pitchFamily="18" charset="0"/>
              </a:rPr>
              <a:t>  Ekonomická nerovnováha a jej zmena vplyvom štátnej intervencie</a:t>
            </a:r>
            <a:endParaRPr lang="sk-SK" sz="2000" dirty="0"/>
          </a:p>
          <a:p>
            <a:pPr eaLnBrk="0" hangingPunct="0"/>
            <a:endParaRPr lang="sk-SK" dirty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428750" y="1071563"/>
            <a:ext cx="4000500" cy="3186112"/>
            <a:chOff x="3757" y="9337"/>
            <a:chExt cx="3780" cy="2880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3757" y="9337"/>
              <a:ext cx="3780" cy="2880"/>
              <a:chOff x="3757" y="9337"/>
              <a:chExt cx="3780" cy="2880"/>
            </a:xfrm>
          </p:grpSpPr>
          <p:sp>
            <p:nvSpPr>
              <p:cNvPr id="3085" name="Line 11"/>
              <p:cNvSpPr>
                <a:spLocks noChangeShapeType="1"/>
              </p:cNvSpPr>
              <p:nvPr/>
            </p:nvSpPr>
            <p:spPr bwMode="auto">
              <a:xfrm>
                <a:off x="3757" y="9337"/>
                <a:ext cx="0" cy="28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" name="Line 10"/>
              <p:cNvSpPr>
                <a:spLocks noChangeShapeType="1"/>
              </p:cNvSpPr>
              <p:nvPr/>
            </p:nvSpPr>
            <p:spPr bwMode="auto">
              <a:xfrm>
                <a:off x="3757" y="12217"/>
                <a:ext cx="37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5557" y="9517"/>
              <a:ext cx="540" cy="1080"/>
              <a:chOff x="5557" y="9517"/>
              <a:chExt cx="540" cy="1080"/>
            </a:xfrm>
          </p:grpSpPr>
          <p:sp>
            <p:nvSpPr>
              <p:cNvPr id="3083" name="Line 8"/>
              <p:cNvSpPr>
                <a:spLocks noChangeShapeType="1"/>
              </p:cNvSpPr>
              <p:nvPr/>
            </p:nvSpPr>
            <p:spPr bwMode="auto">
              <a:xfrm flipH="1">
                <a:off x="5557" y="10237"/>
                <a:ext cx="54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" name="Line 7"/>
              <p:cNvSpPr>
                <a:spLocks noChangeShapeType="1"/>
              </p:cNvSpPr>
              <p:nvPr/>
            </p:nvSpPr>
            <p:spPr bwMode="auto">
              <a:xfrm flipH="1" flipV="1">
                <a:off x="5737" y="9517"/>
                <a:ext cx="36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4297" y="9697"/>
              <a:ext cx="3240" cy="2340"/>
              <a:chOff x="4297" y="9697"/>
              <a:chExt cx="3240" cy="2340"/>
            </a:xfrm>
          </p:grpSpPr>
          <p:sp>
            <p:nvSpPr>
              <p:cNvPr id="3080" name="Line 5"/>
              <p:cNvSpPr>
                <a:spLocks noChangeShapeType="1"/>
              </p:cNvSpPr>
              <p:nvPr/>
            </p:nvSpPr>
            <p:spPr bwMode="auto">
              <a:xfrm flipV="1">
                <a:off x="4297" y="10417"/>
                <a:ext cx="3240" cy="12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1" name="Line 4"/>
              <p:cNvSpPr>
                <a:spLocks noChangeShapeType="1"/>
              </p:cNvSpPr>
              <p:nvPr/>
            </p:nvSpPr>
            <p:spPr bwMode="auto">
              <a:xfrm>
                <a:off x="4297" y="9697"/>
                <a:ext cx="2700" cy="23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" name="Oval 3"/>
              <p:cNvSpPr>
                <a:spLocks noChangeArrowheads="1"/>
              </p:cNvSpPr>
              <p:nvPr/>
            </p:nvSpPr>
            <p:spPr bwMode="auto">
              <a:xfrm>
                <a:off x="5737" y="11137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</p:grpSp>
      </p:grpSp>
      <p:sp>
        <p:nvSpPr>
          <p:cNvPr id="3076" name="Rectangle 13"/>
          <p:cNvSpPr>
            <a:spLocks noChangeArrowheads="1"/>
          </p:cNvSpPr>
          <p:nvPr/>
        </p:nvSpPr>
        <p:spPr bwMode="auto">
          <a:xfrm>
            <a:off x="0" y="-66675"/>
            <a:ext cx="70373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49263"/>
            <a:r>
              <a:rPr lang="sk-SK" sz="1200">
                <a:cs typeface="Times New Roman" pitchFamily="18" charset="0"/>
              </a:rPr>
              <a:t>						    </a:t>
            </a:r>
            <a:endParaRPr lang="sk-SK" sz="900"/>
          </a:p>
          <a:p>
            <a:pPr indent="449263" eaLnBrk="0" hangingPunct="0"/>
            <a:r>
              <a:rPr lang="sk-SK" sz="1200">
                <a:cs typeface="Times New Roman" pitchFamily="18" charset="0"/>
              </a:rPr>
              <a:t>					   	         	         </a:t>
            </a:r>
            <a:endParaRPr lang="sk-SK" sz="900"/>
          </a:p>
          <a:p>
            <a:pPr indent="449263" eaLnBrk="0" hangingPunct="0"/>
            <a:r>
              <a:rPr lang="sk-SK" sz="1200">
                <a:cs typeface="Times New Roman" pitchFamily="18" charset="0"/>
              </a:rPr>
              <a:t>							</a:t>
            </a:r>
            <a:endParaRPr lang="sk-SK" sz="900"/>
          </a:p>
          <a:p>
            <a:pPr indent="449263" eaLnBrk="0" hangingPunct="0"/>
            <a:endParaRPr lang="sk-SK" sz="900"/>
          </a:p>
          <a:p>
            <a:pPr indent="449263" eaLnBrk="0" hangingPunct="0"/>
            <a:endParaRPr lang="sk-SK" sz="900"/>
          </a:p>
          <a:p>
            <a:pPr indent="449263" eaLnBrk="0" hangingPunct="0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k-SK" smtClean="0"/>
          </a:p>
        </p:txBody>
      </p:sp>
      <p:sp>
        <p:nvSpPr>
          <p:cNvPr id="4099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sk-SK" smtClean="0"/>
          </a:p>
          <a:p>
            <a:pPr eaLnBrk="1" hangingPunct="1"/>
            <a:endParaRPr lang="sk-SK" smtClean="0"/>
          </a:p>
          <a:p>
            <a:pPr eaLnBrk="1" hangingPunct="1">
              <a:buFontTx/>
              <a:buNone/>
            </a:pPr>
            <a:r>
              <a:rPr lang="sk-SK" smtClean="0"/>
              <a:t>   „Život každého občana, jeho sloboda, ani majetok nie sú bezpečné, pokiaľ zasadá zákonodárne zhromaždenie“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Předvádění na obrazovce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Výchozí návrh</vt:lpstr>
      <vt:lpstr>VE</vt:lpstr>
      <vt:lpstr>Ciele</vt:lpstr>
      <vt:lpstr>      Otázka, aký veľký má byť verejný sektor, je jednou z otázok, pri ktorej sa zdá, že je možné na ňu teoreticky alebo experimentálne odpovedať, avšak pri bližšom skúmaní sa ukáže, že odpoveď je skôr výsledkom zhodnotenia skúseností a realizáciou určitého zámeru. Táto otázka nemá charakter typu problému ako konštruovať kozmickú loď, ale je podstatne bližšie otázke, kde hľadať ľudské šťastie.           J.E. Powell (1968) </vt:lpstr>
      <vt:lpstr>Funkcie VF/štátu (neoklasika)</vt:lpstr>
      <vt:lpstr>„Zlyhanie trhu“</vt:lpstr>
      <vt:lpstr>Kolektívne statky</vt:lpstr>
      <vt:lpstr>Externality</vt:lpstr>
      <vt:lpstr>Prezentace aplikace PowerPoint</vt:lpstr>
      <vt:lpstr>Prezentace aplikace PowerPoint</vt:lpstr>
      <vt:lpstr>Zlyhanie štátu: Public Choice</vt:lpstr>
      <vt:lpstr>Všeobecný problém štátnych intervencií</vt:lpstr>
      <vt:lpstr>Politický proces</vt:lpstr>
      <vt:lpstr>Prezentace aplikace PowerPoint</vt:lpstr>
      <vt:lpstr>Kolektívna voľba I</vt:lpstr>
      <vt:lpstr>  Parkinsonove zákony byrokracie: </vt:lpstr>
      <vt:lpstr>Byrokracia</vt:lpstr>
    </vt:vector>
  </TitlesOfParts>
  <Company>umb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TVF</dc:title>
  <dc:creator>jnemec</dc:creator>
  <cp:lastModifiedBy>Nemec Juraj</cp:lastModifiedBy>
  <cp:revision>9</cp:revision>
  <dcterms:created xsi:type="dcterms:W3CDTF">2008-02-11T10:02:26Z</dcterms:created>
  <dcterms:modified xsi:type="dcterms:W3CDTF">2016-03-07T11:17:51Z</dcterms:modified>
</cp:coreProperties>
</file>