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CAF43B1-EACA-48C2-883A-BCA3875B0657}" type="datetimeFigureOut">
              <a:rPr lang="en-GB" smtClean="0"/>
              <a:t>06/04/2016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38A8E51-C436-426B-A0BF-FE9F884DEC1D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200400"/>
            <a:ext cx="4572000" cy="136879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Correlation </a:t>
            </a:r>
            <a:r>
              <a:rPr lang="en-GB" sz="2400" dirty="0" err="1" smtClean="0"/>
              <a:t>And/Or</a:t>
            </a:r>
            <a:r>
              <a:rPr lang="en-GB" sz="2400" dirty="0" smtClean="0"/>
              <a:t> Causality?</a:t>
            </a:r>
          </a:p>
          <a:p>
            <a:r>
              <a:rPr lang="en-GB" sz="2400" dirty="0" smtClean="0"/>
              <a:t>Recent Empirical Approaches  </a:t>
            </a:r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Institutions and Economic Development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9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Attempt to examine and establish a </a:t>
            </a:r>
            <a:r>
              <a:rPr lang="en-GB" sz="2400" b="1" i="1" u="sng" dirty="0" smtClean="0"/>
              <a:t>causal</a:t>
            </a:r>
            <a:r>
              <a:rPr lang="en-GB" sz="2400" dirty="0" smtClean="0"/>
              <a:t> relationship between institutions and per capita income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To do that, they need a source of exogenous variation in institutions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Main arguments rest on: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Different types of colonization policies created different set of institutions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colonization strategy was influenced by the feasibility of settlements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colonial institutions persisted after independence 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AJR (2001): Colonial Origins of Comparative Development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65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Two extremes of colonization strategies: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b="1" i="1" u="sng" dirty="0" smtClean="0"/>
              <a:t>Extractive institutions</a:t>
            </a:r>
            <a:r>
              <a:rPr lang="en-GB" sz="2200" dirty="0" smtClean="0"/>
              <a:t> to transfer resources from the colony to the mother country which led to the creation of extractive institutions e.g. coerced </a:t>
            </a:r>
            <a:r>
              <a:rPr lang="en-GB" sz="2200" dirty="0" err="1" smtClean="0"/>
              <a:t>labor</a:t>
            </a:r>
            <a:r>
              <a:rPr lang="en-GB" sz="2200" dirty="0" smtClean="0"/>
              <a:t>, slavery, monopolies, legal discrimination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b="1" i="1" u="sng" dirty="0" smtClean="0"/>
              <a:t>Inclusive institutions</a:t>
            </a:r>
            <a:r>
              <a:rPr lang="en-GB" sz="2200" dirty="0" smtClean="0"/>
              <a:t> which replicated European institutions more conducive for economic growth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 colonization strategy was influenced by </a:t>
            </a:r>
            <a:r>
              <a:rPr lang="en-GB" sz="2400" b="1" dirty="0" smtClean="0">
                <a:solidFill>
                  <a:srgbClr val="FFFF00"/>
                </a:solidFill>
              </a:rPr>
              <a:t>mortality rates</a:t>
            </a:r>
            <a:r>
              <a:rPr lang="en-GB" sz="2400" dirty="0" smtClean="0"/>
              <a:t> expected by the first European settlers (feasibility of settlement)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AJR (2001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79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/>
              <a:t>Potential mortality of settlers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Colonization strategy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Past colonial institutions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Current institutions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Current performance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8620" y="76200"/>
            <a:ext cx="7680960" cy="1066800"/>
          </a:xfrm>
        </p:spPr>
        <p:txBody>
          <a:bodyPr/>
          <a:lstStyle/>
          <a:p>
            <a:r>
              <a:rPr lang="en-GB" dirty="0"/>
              <a:t>AJR (2001)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38600" y="1981200"/>
            <a:ext cx="381000" cy="457200"/>
          </a:xfrm>
          <a:prstGeom prst="down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>
            <a:off x="4038600" y="3048000"/>
            <a:ext cx="381000" cy="457200"/>
          </a:xfrm>
          <a:prstGeom prst="down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4049864" y="4114800"/>
            <a:ext cx="381000" cy="457200"/>
          </a:xfrm>
          <a:prstGeom prst="down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4069080" y="5105400"/>
            <a:ext cx="381000" cy="457200"/>
          </a:xfrm>
          <a:prstGeom prst="down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213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7680960" cy="1066800"/>
          </a:xfrm>
        </p:spPr>
        <p:txBody>
          <a:bodyPr/>
          <a:lstStyle/>
          <a:p>
            <a:r>
              <a:rPr lang="en-GB" dirty="0"/>
              <a:t>AJR (2001)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238999" cy="472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308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Assumption of </a:t>
            </a:r>
            <a:r>
              <a:rPr lang="en-GB" sz="2400" dirty="0" err="1" smtClean="0"/>
              <a:t>exogeneity</a:t>
            </a:r>
            <a:r>
              <a:rPr lang="en-GB" sz="2400" dirty="0" smtClean="0"/>
              <a:t> of settlers’ mortality (exclusion restriction):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Conditional on other controls, the settlers’ mortality rates have no effect on </a:t>
            </a:r>
            <a:r>
              <a:rPr lang="en-GB" sz="2200" dirty="0" err="1" smtClean="0"/>
              <a:t>GDPpc</a:t>
            </a:r>
            <a:r>
              <a:rPr lang="en-GB" sz="2200" dirty="0" smtClean="0"/>
              <a:t> today other than through institutional development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The main concern is that mortality rates of settlers are correlated with current disease environment which can have a direct effect on economic performance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If it was a case, settlers mortality would be assigning the </a:t>
            </a:r>
            <a:r>
              <a:rPr lang="en-GB" sz="2200" b="1" i="1" u="sng" dirty="0" smtClean="0"/>
              <a:t>effect of disease on income</a:t>
            </a:r>
            <a:r>
              <a:rPr lang="en-GB" sz="2200" dirty="0" smtClean="0"/>
              <a:t> to institutions 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AJR argue it is not the case as diseases were fatal for the Europeans but not so much for the indigenous population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AJR (2001)</a:t>
            </a:r>
          </a:p>
        </p:txBody>
      </p:sp>
    </p:spTree>
    <p:extLst>
      <p:ext uri="{BB962C8B-B14F-4D97-AF65-F5344CB8AC3E}">
        <p14:creationId xmlns:p14="http://schemas.microsoft.com/office/powerpoint/2010/main" val="136017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Persistence of colonial institutions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Setting up and enforce institutions is costly – if the costs were sunk by the colonial powers, then it may not be beneficial for the elites after independence to change them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Gains from extractive institutions may depend on the size of the ruling elite; if the elite is small (often the case), it has no incentive to switch to ‘inclusive institutions’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If irreversible investments which are complementary to a particular set of institutions were made, those who made them are more likely to make those institutions to persist 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AJR (2001)</a:t>
            </a:r>
          </a:p>
        </p:txBody>
      </p:sp>
    </p:spTree>
    <p:extLst>
      <p:ext uri="{BB962C8B-B14F-4D97-AF65-F5344CB8AC3E}">
        <p14:creationId xmlns:p14="http://schemas.microsoft.com/office/powerpoint/2010/main" val="25679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7680960" cy="496824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Variables capturing institutions: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Index of protection against expropriation</a:t>
            </a:r>
          </a:p>
          <a:p>
            <a:pPr lvl="1" indent="0">
              <a:buNone/>
            </a:pPr>
            <a:endParaRPr lang="en-GB" sz="2200" dirty="0" smtClean="0"/>
          </a:p>
          <a:p>
            <a:pPr lvl="1" indent="0">
              <a:buNone/>
            </a:pPr>
            <a:endParaRPr lang="en-GB" sz="2200" dirty="0"/>
          </a:p>
          <a:p>
            <a:pPr lvl="1" indent="0">
              <a:buNone/>
            </a:pPr>
            <a:endParaRPr lang="en-GB" sz="2200" dirty="0" smtClean="0"/>
          </a:p>
          <a:p>
            <a:pPr lvl="1" indent="0">
              <a:buNone/>
            </a:pPr>
            <a:endParaRPr lang="en-GB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1988"/>
            <a:ext cx="7680960" cy="1066800"/>
          </a:xfrm>
        </p:spPr>
        <p:txBody>
          <a:bodyPr/>
          <a:lstStyle/>
          <a:p>
            <a:r>
              <a:rPr lang="en-GB" dirty="0"/>
              <a:t>AJR (2001)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5486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4400"/>
            <a:ext cx="573697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895600" y="2667000"/>
            <a:ext cx="106680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2667000"/>
            <a:ext cx="3200400" cy="22860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33714" y="3423109"/>
            <a:ext cx="176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cov</a:t>
            </a:r>
            <a:r>
              <a:rPr lang="en-GB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ε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GB" sz="2400" b="1" dirty="0" smtClean="0">
                <a:solidFill>
                  <a:srgbClr val="FF0000"/>
                </a:solidFill>
              </a:rPr>
              <a:t>, </a:t>
            </a:r>
            <a:r>
              <a:rPr lang="el-GR" sz="2400" b="1" dirty="0" smtClean="0">
                <a:solidFill>
                  <a:srgbClr val="FF0000"/>
                </a:solidFill>
              </a:rPr>
              <a:t>ν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GB" sz="2400" b="1" dirty="0" smtClean="0">
                <a:solidFill>
                  <a:srgbClr val="FF0000"/>
                </a:solidFill>
              </a:rPr>
              <a:t>)=0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0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AJR (2001)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3152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2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AJR (2001)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16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391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23677" y="6037691"/>
            <a:ext cx="1828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23677" y="2057400"/>
            <a:ext cx="18288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46867" y="3962400"/>
            <a:ext cx="1720133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4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Recent years witnessed a soaring interest in empirically assessing the effect of institutions on long-run economic development/growth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Research provides an important step forward since the seminal work by North and Thomas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Empirical challenges partially resolved, but new challenges emerged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We are going to critically examine empirical approaches used in economics to estimate the role/impact/effect of institutions on various </a:t>
            </a:r>
            <a:r>
              <a:rPr lang="en-GB" sz="2400" dirty="0" err="1" smtClean="0"/>
              <a:t>econmic</a:t>
            </a:r>
            <a:r>
              <a:rPr lang="en-GB" sz="2400" dirty="0" smtClean="0"/>
              <a:t> outcomes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Empirics of Institutions  -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053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Dell, M (2014): Path Dependence in Development: Evidence from the Mexican Revolution, mimeo Harvard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impact of insurgency on income, </a:t>
            </a:r>
            <a:r>
              <a:rPr lang="en-GB" sz="2200" dirty="0" err="1" smtClean="0"/>
              <a:t>labor</a:t>
            </a:r>
            <a:r>
              <a:rPr lang="en-GB" sz="2200" dirty="0" smtClean="0"/>
              <a:t> force, public employees, education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Instrumental variable approach in which insurgency is instrumented with severity of drought</a:t>
            </a:r>
          </a:p>
          <a:p>
            <a:pPr lvl="1" indent="0">
              <a:buNone/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studies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5410200" cy="78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562600"/>
            <a:ext cx="6172200" cy="75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33700" y="4724400"/>
            <a:ext cx="457200" cy="1181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0" y="4581834"/>
            <a:ext cx="2362200" cy="12093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4344687"/>
            <a:ext cx="217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cov</a:t>
            </a:r>
            <a:r>
              <a:rPr lang="en-GB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ε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ms</a:t>
            </a:r>
            <a:r>
              <a:rPr lang="en-GB" sz="2400" b="1" dirty="0" smtClean="0">
                <a:solidFill>
                  <a:srgbClr val="FF0000"/>
                </a:solidFill>
              </a:rPr>
              <a:t>, </a:t>
            </a:r>
            <a:r>
              <a:rPr lang="el-GR" sz="2400" b="1" dirty="0" smtClean="0">
                <a:solidFill>
                  <a:srgbClr val="FF0000"/>
                </a:solidFill>
              </a:rPr>
              <a:t>μ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ms</a:t>
            </a:r>
            <a:r>
              <a:rPr lang="en-GB" sz="2400" b="1" dirty="0" smtClean="0">
                <a:solidFill>
                  <a:srgbClr val="FF0000"/>
                </a:solidFill>
              </a:rPr>
              <a:t>)=0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05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0040" y="1171575"/>
            <a:ext cx="7680960" cy="4724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err="1" smtClean="0"/>
              <a:t>Iyer</a:t>
            </a:r>
            <a:r>
              <a:rPr lang="en-GB" sz="2400" dirty="0" smtClean="0"/>
              <a:t>, Lakshmi (2010): Direct versus Indirect Colonial Rule in India: Long-Term Consequences, The review of Economics and Statistics 92(4), 693-713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Effect of direct vs indirect rule of the British empire on various economic outcomes in India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Problem of </a:t>
            </a:r>
            <a:r>
              <a:rPr lang="en-GB" sz="2200" dirty="0" err="1" smtClean="0"/>
              <a:t>endogeneity</a:t>
            </a:r>
            <a:r>
              <a:rPr lang="en-GB" sz="2200" dirty="0" smtClean="0"/>
              <a:t> of direct British rule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Doctrine of annexation – annex an Indian territory is a ruler died without a natural heir 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endParaRPr lang="en-GB" sz="2200" dirty="0" smtClean="0"/>
          </a:p>
          <a:p>
            <a:pPr marL="514350" lvl="1" indent="-342900">
              <a:buFont typeface="Wingdings" panose="05000000000000000000" pitchFamily="2" charset="2"/>
              <a:buChar char="Ø"/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040" y="228600"/>
            <a:ext cx="7680960" cy="762000"/>
          </a:xfrm>
        </p:spPr>
        <p:txBody>
          <a:bodyPr/>
          <a:lstStyle/>
          <a:p>
            <a:r>
              <a:rPr lang="en-GB" dirty="0"/>
              <a:t>Other studies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43400"/>
            <a:ext cx="426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86400"/>
            <a:ext cx="5391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33700" y="4724400"/>
            <a:ext cx="102870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0" y="4724400"/>
            <a:ext cx="3429000" cy="99060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7068" y="4493567"/>
            <a:ext cx="217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cov</a:t>
            </a:r>
            <a:r>
              <a:rPr lang="en-GB" sz="2400" b="1" dirty="0" smtClean="0">
                <a:solidFill>
                  <a:srgbClr val="FF0000"/>
                </a:solidFill>
              </a:rPr>
              <a:t>(</a:t>
            </a:r>
            <a:r>
              <a:rPr lang="el-GR" sz="2400" b="1" dirty="0" smtClean="0">
                <a:solidFill>
                  <a:srgbClr val="FF0000"/>
                </a:solidFill>
              </a:rPr>
              <a:t>ε</a:t>
            </a:r>
            <a:r>
              <a:rPr lang="en-GB" sz="2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GB" sz="2400" b="1" dirty="0" smtClean="0">
                <a:solidFill>
                  <a:srgbClr val="FF0000"/>
                </a:solidFill>
              </a:rPr>
              <a:t>, </a:t>
            </a:r>
            <a:r>
              <a:rPr lang="en-GB" sz="2400" b="1" dirty="0" err="1" smtClean="0">
                <a:solidFill>
                  <a:srgbClr val="FF0000"/>
                </a:solidFill>
              </a:rPr>
              <a:t>u</a:t>
            </a:r>
            <a:r>
              <a:rPr lang="en-GB" sz="2400" b="1" baseline="-25000" dirty="0" err="1">
                <a:solidFill>
                  <a:srgbClr val="FF0000"/>
                </a:solidFill>
              </a:rPr>
              <a:t>i</a:t>
            </a:r>
            <a:r>
              <a:rPr lang="en-GB" sz="2400" b="1" dirty="0" smtClean="0">
                <a:solidFill>
                  <a:srgbClr val="FF0000"/>
                </a:solidFill>
              </a:rPr>
              <a:t>)=0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752600"/>
            <a:ext cx="7680960" cy="47244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Assumption of ‘exclusion restriction’ can’t be tested =&gt; there is a scope for ‘residual’ </a:t>
            </a:r>
            <a:r>
              <a:rPr lang="en-GB" sz="2400" dirty="0" err="1" smtClean="0"/>
              <a:t>endogeneity</a:t>
            </a:r>
            <a:endParaRPr lang="en-GB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Geography and history can provide a much ‘cleaner’ way of estimating a causal impact of institutions on various economic outcomes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Two papers will be discussed: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err="1" smtClean="0"/>
              <a:t>Basten</a:t>
            </a:r>
            <a:r>
              <a:rPr lang="en-GB" sz="2200" dirty="0" smtClean="0"/>
              <a:t>, C., and Frank Betz (2013): Beyond Work Ethic: Religion, Individual and Political Preferences, American Economic Journal: Economic Policy 5, 67-91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Dell, M. (2010):the Persistent Effects of Peru’s Mining </a:t>
            </a:r>
            <a:r>
              <a:rPr lang="en-GB" sz="2200" dirty="0" err="1" smtClean="0"/>
              <a:t>Mita</a:t>
            </a:r>
            <a:r>
              <a:rPr lang="en-GB" sz="2200" dirty="0" smtClean="0"/>
              <a:t>, </a:t>
            </a:r>
            <a:r>
              <a:rPr lang="en-GB" sz="2200" dirty="0" err="1" smtClean="0"/>
              <a:t>Econometrica</a:t>
            </a:r>
            <a:r>
              <a:rPr lang="en-GB" sz="2200" dirty="0" smtClean="0"/>
              <a:t> 78(6), 1863-1903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Geography and history as a source of exogenous variation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24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Examine the effect of Reformed Protestantism (relative to Catholicism) on preferences for leisure, redistribution, and intervention in the economy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Use data from Switzerland which allows for </a:t>
            </a:r>
            <a:r>
              <a:rPr lang="en-GB" sz="2400" i="1" dirty="0" smtClean="0"/>
              <a:t>within-country</a:t>
            </a:r>
            <a:r>
              <a:rPr lang="en-GB" sz="2400" dirty="0" smtClean="0"/>
              <a:t> correlation and considerable geographical and institutional variation =&gt; concentrate on institutionally homogenous part of South-Western Switzerland (Vaud and Fribourg)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Argue that Reformation led to </a:t>
            </a:r>
            <a:r>
              <a:rPr lang="en-GB" sz="2400" b="1" u="sng" dirty="0" smtClean="0">
                <a:solidFill>
                  <a:srgbClr val="FF0000"/>
                </a:solidFill>
              </a:rPr>
              <a:t>exogenous</a:t>
            </a:r>
            <a:r>
              <a:rPr lang="en-GB" sz="2400" dirty="0" smtClean="0"/>
              <a:t> variation in religion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BB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252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543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8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400" dirty="0" err="1" smtClean="0"/>
              <a:t>Exogeneity</a:t>
            </a:r>
            <a:r>
              <a:rPr lang="en-GB" sz="2400" dirty="0" smtClean="0"/>
              <a:t> of religion is historically argued:</a:t>
            </a:r>
          </a:p>
          <a:p>
            <a:pPr marL="628650" lvl="1" indent="-457200">
              <a:buFont typeface="Wingdings" panose="05000000000000000000" pitchFamily="2" charset="2"/>
              <a:buChar char="Ø"/>
            </a:pPr>
            <a:r>
              <a:rPr lang="en-GB" sz="2200" dirty="0" smtClean="0"/>
              <a:t>Homogenous until the early 16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century</a:t>
            </a:r>
          </a:p>
          <a:p>
            <a:pPr marL="628650" lvl="1" indent="-457200">
              <a:buFont typeface="Wingdings" panose="05000000000000000000" pitchFamily="2" charset="2"/>
              <a:buChar char="Ø"/>
            </a:pPr>
            <a:r>
              <a:rPr lang="en-GB" sz="2200" dirty="0" smtClean="0"/>
              <a:t>Then split into two parts – one belonged to Berne, the other to Fribourg</a:t>
            </a:r>
          </a:p>
          <a:p>
            <a:pPr marL="628650" lvl="1" indent="-457200">
              <a:buFont typeface="Wingdings" panose="05000000000000000000" pitchFamily="2" charset="2"/>
              <a:buChar char="Ø"/>
            </a:pPr>
            <a:r>
              <a:rPr lang="en-GB" sz="2200" dirty="0" smtClean="0"/>
              <a:t>Both imposed different religion: Berne Protestant, Fribourg Catholic</a:t>
            </a:r>
          </a:p>
          <a:p>
            <a:pPr marL="628650" lvl="1" indent="-457200">
              <a:buFont typeface="Wingdings" panose="05000000000000000000" pitchFamily="2" charset="2"/>
              <a:buChar char="Ø"/>
            </a:pPr>
            <a:r>
              <a:rPr lang="en-GB" sz="2200" dirty="0" smtClean="0"/>
              <a:t>Homogeneity of both regions before the adoption of Protestantism is crucial for a valid causal analysis</a:t>
            </a:r>
          </a:p>
          <a:p>
            <a:pPr marL="628650" lvl="1" indent="-457200">
              <a:buFont typeface="Wingdings" panose="05000000000000000000" pitchFamily="2" charset="2"/>
              <a:buChar char="Ø"/>
            </a:pPr>
            <a:r>
              <a:rPr lang="en-GB" sz="2200" dirty="0" smtClean="0"/>
              <a:t>Problem with the main explanatory variable – share of Protestants </a:t>
            </a:r>
            <a:r>
              <a:rPr lang="en-GB" sz="2200" dirty="0"/>
              <a:t>–</a:t>
            </a:r>
            <a:r>
              <a:rPr lang="en-GB" sz="2200" dirty="0" smtClean="0"/>
              <a:t>  changes discontinuously at the historical border between Catholic and Protestant parts</a:t>
            </a:r>
          </a:p>
          <a:p>
            <a:pPr marL="628650" lvl="1" indent="-457200">
              <a:buFont typeface="Wingdings" panose="05000000000000000000" pitchFamily="2" charset="2"/>
              <a:buChar char="Ø"/>
            </a:pPr>
            <a:r>
              <a:rPr lang="en-GB" sz="2200" dirty="0" smtClean="0"/>
              <a:t>At the same time, it is exogenous change, offering us a possible instrument – distance to the historical border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BB (2013)</a:t>
            </a:r>
          </a:p>
        </p:txBody>
      </p:sp>
    </p:spTree>
    <p:extLst>
      <p:ext uri="{BB962C8B-B14F-4D97-AF65-F5344CB8AC3E}">
        <p14:creationId xmlns:p14="http://schemas.microsoft.com/office/powerpoint/2010/main" val="120524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86600" y="1295400"/>
            <a:ext cx="1447800" cy="289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97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79509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3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828800"/>
            <a:ext cx="67056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458200" cy="5638800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85800" y="2133600"/>
            <a:ext cx="78486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524000" y="2362200"/>
            <a:ext cx="213360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9350" y="4648200"/>
            <a:ext cx="7543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Institutions are rules of the game in a society or, more formally, are the humanly devised constraints that shape human interactions (North 1990, page 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Main points: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Humanly devised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Set constraints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Shape incentives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 economic concept of institution is defined as constraints placed by law and social norms on human </a:t>
            </a:r>
            <a:r>
              <a:rPr lang="en-GB" sz="2400" dirty="0" err="1" smtClean="0"/>
              <a:t>behavior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These constraints help to reduce transaction costs</a:t>
            </a:r>
            <a:endParaRPr lang="en-GB" sz="2200" dirty="0" smtClean="0"/>
          </a:p>
          <a:p>
            <a:pPr marL="514350" lvl="1" indent="-342900">
              <a:buFont typeface="Wingdings" panose="05000000000000000000" pitchFamily="2" charset="2"/>
              <a:buChar char="Ø"/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Institutions – what,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381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It is a broad cluster which includes many sublevels, e.g. property rights, contract enforcement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Formal institutions: codified rules by law, e.g. in the constitutions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Informal institutions: not legally codified, based on social norms (or conventions), accepted and expected standards of behaviour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Informal institutions are based on culture, the set of beliefs and values passed from generation to generation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Institutions – what, why?</a:t>
            </a:r>
          </a:p>
        </p:txBody>
      </p:sp>
    </p:spTree>
    <p:extLst>
      <p:ext uri="{BB962C8B-B14F-4D97-AF65-F5344CB8AC3E}">
        <p14:creationId xmlns:p14="http://schemas.microsoft.com/office/powerpoint/2010/main" val="340829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Why do we (should we) care?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Vast differences in economic prosperity among countries 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E.g. income per capita in sub-Saharan countries is on average 1/20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of per capita income in the United States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Why???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Standard answer offered by economists: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Differences in physical capital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Differences in human capital</a:t>
            </a:r>
          </a:p>
          <a:p>
            <a:pPr marL="514350" lvl="1" indent="-342900">
              <a:buFont typeface="Wingdings" panose="05000000000000000000" pitchFamily="2" charset="2"/>
              <a:buChar char="Ø"/>
            </a:pPr>
            <a:r>
              <a:rPr lang="en-GB" sz="2200" dirty="0" smtClean="0"/>
              <a:t>Differences in technology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Institutions – what, why?</a:t>
            </a:r>
          </a:p>
        </p:txBody>
      </p:sp>
    </p:spTree>
    <p:extLst>
      <p:ext uri="{BB962C8B-B14F-4D97-AF65-F5344CB8AC3E}">
        <p14:creationId xmlns:p14="http://schemas.microsoft.com/office/powerpoint/2010/main" val="391238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410574" cy="47244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North and Thomas (1973) argue  that we need to distinguish between </a:t>
            </a:r>
            <a:r>
              <a:rPr lang="en-GB" sz="2200" i="1" dirty="0" smtClean="0">
                <a:solidFill>
                  <a:srgbClr val="FF0000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proximate</a:t>
            </a:r>
            <a:r>
              <a:rPr lang="en-GB" sz="2400" dirty="0" smtClean="0"/>
              <a:t> causes versus </a:t>
            </a:r>
            <a:r>
              <a:rPr lang="en-GB" sz="2200" i="1" dirty="0">
                <a:solidFill>
                  <a:srgbClr val="FF0000"/>
                </a:solidFill>
                <a:latin typeface="Kartika" panose="02020503030404060203" pitchFamily="18" charset="0"/>
                <a:cs typeface="Kartika" panose="02020503030404060203" pitchFamily="18" charset="0"/>
              </a:rPr>
              <a:t>fundamental</a:t>
            </a:r>
            <a:r>
              <a:rPr lang="en-GB" sz="2400" dirty="0" smtClean="0"/>
              <a:t> causes of prosperity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Proximate causes are capital, technology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Fundamental causes are  can be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Institutions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Geography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Culture</a:t>
            </a:r>
          </a:p>
          <a:p>
            <a:r>
              <a:rPr lang="en-GB" sz="2400" dirty="0" smtClean="0"/>
              <a:t>fundamental causes           proximate causes           economic development</a:t>
            </a:r>
            <a:endParaRPr lang="en-GB" sz="2200" dirty="0" smtClean="0"/>
          </a:p>
          <a:p>
            <a:pPr marL="457200" lvl="1" indent="-285750">
              <a:buFont typeface="Wingdings" panose="05000000000000000000" pitchFamily="2" charset="2"/>
              <a:buChar char="Ø"/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Institutions – what, why?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132483" y="5221355"/>
            <a:ext cx="533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082085" y="5244216"/>
            <a:ext cx="5334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5029200"/>
            <a:ext cx="80010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33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524256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The issue with institutions is that they are endogenous and develop in tandem with other determinants of economic development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Institutions can be different because of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Geography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Culture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r>
              <a:rPr lang="en-GB" sz="2200" dirty="0" smtClean="0"/>
              <a:t>Other factors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An old story by Montesquieu: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Geography determines human attitudes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Human attitudes determine both economic performance and political system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So institutions can be </a:t>
            </a:r>
            <a:r>
              <a:rPr lang="en-GB" sz="2000" b="1" i="1" u="sng" dirty="0" smtClean="0"/>
              <a:t>also</a:t>
            </a:r>
            <a:r>
              <a:rPr lang="en-GB" sz="2000" dirty="0" smtClean="0"/>
              <a:t> determined by human attitudes</a:t>
            </a:r>
          </a:p>
          <a:p>
            <a:pPr marL="457200" lvl="1" indent="-285750">
              <a:buFont typeface="Wingdings" panose="05000000000000000000" pitchFamily="2" charset="2"/>
              <a:buChar char="Ø"/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Institutions – an empirical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87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Why is it a problem?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u="sng" dirty="0" smtClean="0">
                <a:solidFill>
                  <a:srgbClr val="FFFF00"/>
                </a:solidFill>
              </a:rPr>
              <a:t>Causality vs Correlation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To estimate a causal relationship between institutions and economic development</a:t>
            </a:r>
          </a:p>
          <a:p>
            <a:pPr algn="ctr"/>
            <a:r>
              <a:rPr lang="en-GB" sz="2400" dirty="0" smtClean="0"/>
              <a:t>Y</a:t>
            </a:r>
            <a:r>
              <a:rPr lang="en-GB" sz="2400" baseline="-25000" dirty="0" smtClean="0"/>
              <a:t>i</a:t>
            </a:r>
            <a:r>
              <a:rPr lang="en-GB" sz="2400" dirty="0" smtClean="0"/>
              <a:t>=</a:t>
            </a:r>
            <a:r>
              <a:rPr lang="el-GR" sz="2400" dirty="0" smtClean="0"/>
              <a:t>α</a:t>
            </a:r>
            <a:r>
              <a:rPr lang="en-GB" sz="2400" dirty="0" smtClean="0"/>
              <a:t> + </a:t>
            </a:r>
            <a:r>
              <a:rPr lang="el-GR" sz="2400" dirty="0" smtClean="0"/>
              <a:t>β</a:t>
            </a:r>
            <a:r>
              <a:rPr lang="en-GB" sz="2400" dirty="0" smtClean="0"/>
              <a:t>*x</a:t>
            </a:r>
            <a:r>
              <a:rPr lang="en-GB" sz="2400" baseline="-25000" dirty="0" smtClean="0"/>
              <a:t>i</a:t>
            </a:r>
            <a:r>
              <a:rPr lang="en-GB" sz="2400" dirty="0" smtClean="0"/>
              <a:t> + </a:t>
            </a:r>
            <a:r>
              <a:rPr lang="el-GR" sz="2400" dirty="0" smtClean="0"/>
              <a:t>γ</a:t>
            </a:r>
            <a:r>
              <a:rPr lang="en-GB" sz="2400" dirty="0" smtClean="0"/>
              <a:t>*</a:t>
            </a:r>
            <a:r>
              <a:rPr lang="en-GB" sz="2400" dirty="0" err="1" smtClean="0"/>
              <a:t>institutions</a:t>
            </a:r>
            <a:r>
              <a:rPr lang="en-GB" sz="2400" baseline="-25000" dirty="0" err="1" smtClean="0"/>
              <a:t>i</a:t>
            </a:r>
            <a:r>
              <a:rPr lang="en-GB" sz="2400" dirty="0" smtClean="0"/>
              <a:t> + </a:t>
            </a:r>
            <a:r>
              <a:rPr lang="el-GR" sz="2400" dirty="0" smtClean="0"/>
              <a:t>ε</a:t>
            </a:r>
            <a:r>
              <a:rPr lang="en-GB" sz="2400" baseline="-25000" dirty="0" err="1" smtClean="0"/>
              <a:t>i</a:t>
            </a:r>
            <a:endParaRPr lang="en-GB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Assuming that </a:t>
            </a:r>
            <a:r>
              <a:rPr lang="en-GB" sz="2400" dirty="0" err="1" smtClean="0"/>
              <a:t>cov</a:t>
            </a:r>
            <a:r>
              <a:rPr lang="en-GB" sz="2400" dirty="0" smtClean="0"/>
              <a:t>(x</a:t>
            </a:r>
            <a:r>
              <a:rPr lang="en-GB" sz="2400" baseline="-25000" dirty="0" smtClean="0"/>
              <a:t>i</a:t>
            </a:r>
            <a:r>
              <a:rPr lang="en-GB" sz="2400" dirty="0" smtClean="0"/>
              <a:t>, </a:t>
            </a:r>
            <a:r>
              <a:rPr lang="el-GR" sz="2400" dirty="0" smtClean="0"/>
              <a:t>ε</a:t>
            </a:r>
            <a:r>
              <a:rPr lang="en-GB" sz="2400" baseline="-25000" dirty="0" err="1" smtClean="0"/>
              <a:t>i</a:t>
            </a:r>
            <a:r>
              <a:rPr lang="en-GB" sz="2400" dirty="0" smtClean="0"/>
              <a:t>)=0, argument made earlier implies that</a:t>
            </a:r>
            <a:r>
              <a:rPr lang="en-GB" sz="2400" dirty="0"/>
              <a:t> </a:t>
            </a:r>
            <a:r>
              <a:rPr lang="en-GB" sz="2400" dirty="0" err="1" smtClean="0"/>
              <a:t>cov</a:t>
            </a:r>
            <a:r>
              <a:rPr lang="en-GB" sz="2400" dirty="0" smtClean="0"/>
              <a:t>(</a:t>
            </a:r>
            <a:r>
              <a:rPr lang="en-GB" sz="2400" dirty="0" err="1"/>
              <a:t>institutions</a:t>
            </a:r>
            <a:r>
              <a:rPr lang="en-GB" sz="2400" baseline="-25000" dirty="0" err="1"/>
              <a:t>i</a:t>
            </a:r>
            <a:r>
              <a:rPr lang="en-GB" sz="2400" dirty="0" smtClean="0"/>
              <a:t>, </a:t>
            </a:r>
            <a:r>
              <a:rPr lang="el-GR" sz="2400" dirty="0"/>
              <a:t>ε</a:t>
            </a:r>
            <a:r>
              <a:rPr lang="en-GB" sz="2400" baseline="-25000" dirty="0" err="1"/>
              <a:t>i</a:t>
            </a:r>
            <a:r>
              <a:rPr lang="en-GB" sz="2400" dirty="0" smtClean="0"/>
              <a:t>)≠0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400" dirty="0" smtClean="0"/>
              <a:t>=&gt; we </a:t>
            </a:r>
            <a:r>
              <a:rPr lang="en-GB" sz="2400" b="1" i="1" u="sng" dirty="0" smtClean="0">
                <a:solidFill>
                  <a:srgbClr val="FF0000"/>
                </a:solidFill>
              </a:rPr>
              <a:t>can’t</a:t>
            </a:r>
            <a:r>
              <a:rPr lang="en-GB" sz="2400" dirty="0" smtClean="0"/>
              <a:t> interpret the estimated coefficient of </a:t>
            </a:r>
            <a:r>
              <a:rPr lang="el-GR" sz="2400" dirty="0" smtClean="0"/>
              <a:t>γ</a:t>
            </a:r>
            <a:r>
              <a:rPr lang="en-GB" sz="2400" dirty="0" smtClean="0"/>
              <a:t> as a </a:t>
            </a:r>
            <a:r>
              <a:rPr lang="en-GB" sz="2400" b="1" i="1" u="sng" dirty="0" smtClean="0">
                <a:solidFill>
                  <a:srgbClr val="FF0000"/>
                </a:solidFill>
              </a:rPr>
              <a:t>causal</a:t>
            </a:r>
            <a:r>
              <a:rPr lang="en-GB" sz="2400" dirty="0" smtClean="0"/>
              <a:t> relationship between institutions and economic development, but only as a </a:t>
            </a:r>
            <a:r>
              <a:rPr lang="en-GB" sz="2400" b="1" i="1" u="sng" dirty="0" smtClean="0">
                <a:solidFill>
                  <a:srgbClr val="FF0000"/>
                </a:solidFill>
              </a:rPr>
              <a:t>correlation</a:t>
            </a:r>
            <a:endParaRPr lang="en-GB" sz="2400" b="1" i="1" u="sng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Institutions – an empirical problem</a:t>
            </a:r>
          </a:p>
        </p:txBody>
      </p:sp>
    </p:spTree>
    <p:extLst>
      <p:ext uri="{BB962C8B-B14F-4D97-AF65-F5344CB8AC3E}">
        <p14:creationId xmlns:p14="http://schemas.microsoft.com/office/powerpoint/2010/main" val="103071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7680960" cy="56388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/>
              <a:t>Various approach which attempt to isolate plausibly exogenous sources of variation of </a:t>
            </a:r>
            <a:r>
              <a:rPr lang="en-GB" sz="2400" dirty="0" smtClean="0"/>
              <a:t>institutions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dirty="0" smtClean="0"/>
              <a:t>Two main strategies: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GB" sz="2200" dirty="0" smtClean="0"/>
              <a:t>Finding institutions which exogenously vary across space because of</a:t>
            </a:r>
          </a:p>
          <a:p>
            <a:pPr marL="801688" lvl="2" indent="-457200">
              <a:buFont typeface="Wingdings" panose="05000000000000000000" pitchFamily="2" charset="2"/>
              <a:buChar char="Ø"/>
            </a:pPr>
            <a:r>
              <a:rPr lang="en-GB" sz="2200" dirty="0" smtClean="0"/>
              <a:t>Geography</a:t>
            </a:r>
          </a:p>
          <a:p>
            <a:pPr marL="801688" lvl="2" indent="-457200">
              <a:buFont typeface="Wingdings" panose="05000000000000000000" pitchFamily="2" charset="2"/>
              <a:buChar char="Ø"/>
            </a:pPr>
            <a:r>
              <a:rPr lang="en-GB" sz="2200" dirty="0" smtClean="0"/>
              <a:t>Historical events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GB" sz="2200" dirty="0" smtClean="0"/>
              <a:t>Instrumental variable estimation techniques</a:t>
            </a:r>
          </a:p>
          <a:p>
            <a:pPr marL="801688" lvl="2" indent="-457200">
              <a:buFont typeface="Wingdings" panose="05000000000000000000" pitchFamily="2" charset="2"/>
              <a:buChar char="Ø"/>
            </a:pPr>
            <a:r>
              <a:rPr lang="en-GB" sz="2200" dirty="0" smtClean="0"/>
              <a:t>Finding a variable </a:t>
            </a:r>
            <a:r>
              <a:rPr lang="en-GB" sz="2400" dirty="0" err="1" smtClean="0"/>
              <a:t>z</a:t>
            </a:r>
            <a:r>
              <a:rPr lang="en-GB" sz="2400" baseline="-25000" dirty="0" err="1" smtClean="0"/>
              <a:t>i</a:t>
            </a:r>
            <a:r>
              <a:rPr lang="en-GB" sz="2200" dirty="0" smtClean="0"/>
              <a:t> which is highly correlated with a variable </a:t>
            </a:r>
            <a:r>
              <a:rPr lang="en-GB" sz="2200" dirty="0" err="1" smtClean="0"/>
              <a:t>proxying</a:t>
            </a:r>
            <a:r>
              <a:rPr lang="en-GB" sz="2200" dirty="0" smtClean="0"/>
              <a:t> institutions and not correlated with </a:t>
            </a:r>
            <a:r>
              <a:rPr lang="el-GR" sz="2000" dirty="0"/>
              <a:t>ε</a:t>
            </a:r>
            <a:r>
              <a:rPr lang="en-GB" sz="2000" baseline="-25000" dirty="0" err="1" smtClean="0"/>
              <a:t>i</a:t>
            </a:r>
            <a:endParaRPr lang="en-GB" sz="2000" dirty="0" smtClean="0"/>
          </a:p>
          <a:p>
            <a:pPr marL="801688" lvl="2" indent="-457200">
              <a:buFont typeface="+mj-lt"/>
              <a:buAutoNum type="alphaLcPeriod"/>
            </a:pPr>
            <a:r>
              <a:rPr lang="en-GB" sz="2000" dirty="0" err="1" smtClean="0"/>
              <a:t>cov</a:t>
            </a:r>
            <a:r>
              <a:rPr lang="en-GB" sz="2000" dirty="0" smtClean="0"/>
              <a:t>(</a:t>
            </a:r>
            <a:r>
              <a:rPr lang="en-GB" sz="2000" dirty="0" err="1" smtClean="0"/>
              <a:t>z</a:t>
            </a:r>
            <a:r>
              <a:rPr lang="en-GB" sz="2000" baseline="-25000" dirty="0" err="1" smtClean="0"/>
              <a:t>i</a:t>
            </a:r>
            <a:r>
              <a:rPr lang="en-GB" sz="2000" dirty="0"/>
              <a:t>, </a:t>
            </a:r>
            <a:r>
              <a:rPr lang="el-GR" sz="2000" dirty="0"/>
              <a:t>ε</a:t>
            </a:r>
            <a:r>
              <a:rPr lang="en-GB" sz="2000" baseline="-25000" dirty="0" err="1"/>
              <a:t>i</a:t>
            </a:r>
            <a:r>
              <a:rPr lang="en-GB" sz="2000" dirty="0"/>
              <a:t>)=</a:t>
            </a:r>
            <a:r>
              <a:rPr lang="en-GB" sz="2000" dirty="0" smtClean="0"/>
              <a:t>0; can’t be tested  (often called exclusion restrictions)</a:t>
            </a:r>
          </a:p>
          <a:p>
            <a:pPr marL="801688" lvl="2" indent="-457200">
              <a:buFont typeface="+mj-lt"/>
              <a:buAutoNum type="alphaLcPeriod"/>
            </a:pPr>
            <a:r>
              <a:rPr lang="en-GB" sz="2000" dirty="0" err="1"/>
              <a:t>cov</a:t>
            </a:r>
            <a:r>
              <a:rPr lang="en-GB" sz="2000" dirty="0"/>
              <a:t>(</a:t>
            </a:r>
            <a:r>
              <a:rPr lang="en-GB" sz="2000" dirty="0" err="1"/>
              <a:t>z</a:t>
            </a:r>
            <a:r>
              <a:rPr lang="en-GB" sz="2000" baseline="-25000" dirty="0" err="1"/>
              <a:t>i</a:t>
            </a:r>
            <a:r>
              <a:rPr lang="en-GB" sz="2000" dirty="0"/>
              <a:t>, </a:t>
            </a:r>
            <a:r>
              <a:rPr lang="en-GB" sz="2000" dirty="0" err="1" smtClean="0"/>
              <a:t>institutions</a:t>
            </a:r>
            <a:r>
              <a:rPr lang="en-GB" sz="2000" baseline="-25000" dirty="0" err="1" smtClean="0"/>
              <a:t>i</a:t>
            </a:r>
            <a:r>
              <a:rPr lang="en-GB" sz="2000" dirty="0" smtClean="0"/>
              <a:t>)</a:t>
            </a:r>
            <a:r>
              <a:rPr lang="en-GB" sz="2000" dirty="0"/>
              <a:t> ≠ </a:t>
            </a:r>
            <a:r>
              <a:rPr lang="en-GB" sz="2000" dirty="0" smtClean="0"/>
              <a:t>0; can be tested</a:t>
            </a:r>
          </a:p>
          <a:p>
            <a:pPr marL="628650" lvl="1" indent="-457200">
              <a:buFont typeface="+mj-lt"/>
              <a:buAutoNum type="arabicPeriod"/>
            </a:pPr>
            <a:r>
              <a:rPr lang="en-GB" sz="2200" dirty="0" smtClean="0"/>
              <a:t>Combination of point 1 and point 2</a:t>
            </a:r>
            <a:endParaRPr lang="en-GB" sz="2000" dirty="0"/>
          </a:p>
          <a:p>
            <a:pPr marL="801688" lvl="2" indent="-457200">
              <a:buFont typeface="+mj-lt"/>
              <a:buAutoNum type="alphaL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"/>
            <a:ext cx="7680960" cy="762000"/>
          </a:xfrm>
        </p:spPr>
        <p:txBody>
          <a:bodyPr/>
          <a:lstStyle/>
          <a:p>
            <a:r>
              <a:rPr lang="en-GB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2614668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1281</TotalTime>
  <Words>1349</Words>
  <Application>Microsoft Office PowerPoint</Application>
  <PresentationFormat>On-screen Show (4:3)</PresentationFormat>
  <Paragraphs>137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Corbel</vt:lpstr>
      <vt:lpstr>Kartika</vt:lpstr>
      <vt:lpstr>Tahoma</vt:lpstr>
      <vt:lpstr>Tunga</vt:lpstr>
      <vt:lpstr>Wingdings</vt:lpstr>
      <vt:lpstr>Mylar</vt:lpstr>
      <vt:lpstr>Institutions and Economic Development</vt:lpstr>
      <vt:lpstr>Empirics of Institutions  - why?</vt:lpstr>
      <vt:lpstr>Institutions – what, why?</vt:lpstr>
      <vt:lpstr>Institutions – what, why?</vt:lpstr>
      <vt:lpstr>Institutions – what, why?</vt:lpstr>
      <vt:lpstr>Institutions – what, why?</vt:lpstr>
      <vt:lpstr>Institutions – an empirical problem</vt:lpstr>
      <vt:lpstr>Institutions – an empirical problem</vt:lpstr>
      <vt:lpstr>Solutions</vt:lpstr>
      <vt:lpstr>AJR (2001): Colonial Origins of Comparative Development </vt:lpstr>
      <vt:lpstr>AJR (2001)</vt:lpstr>
      <vt:lpstr>AJR (2001)</vt:lpstr>
      <vt:lpstr>AJR (2001)</vt:lpstr>
      <vt:lpstr>AJR (2001)</vt:lpstr>
      <vt:lpstr>AJR (2001)</vt:lpstr>
      <vt:lpstr>AJR (2001)</vt:lpstr>
      <vt:lpstr>AJR (2001)</vt:lpstr>
      <vt:lpstr>AJR (2001)</vt:lpstr>
      <vt:lpstr>PowerPoint Presentation</vt:lpstr>
      <vt:lpstr>Other studies</vt:lpstr>
      <vt:lpstr>Other studies</vt:lpstr>
      <vt:lpstr>Geography and history as a source of exogenous variation</vt:lpstr>
      <vt:lpstr>BB (2013)</vt:lpstr>
      <vt:lpstr>PowerPoint Presentation</vt:lpstr>
      <vt:lpstr>BB (2013)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ak474</dc:creator>
  <cp:lastModifiedBy>Alex Klein</cp:lastModifiedBy>
  <cp:revision>82</cp:revision>
  <dcterms:created xsi:type="dcterms:W3CDTF">2014-08-20T12:11:04Z</dcterms:created>
  <dcterms:modified xsi:type="dcterms:W3CDTF">2016-04-06T13:43:51Z</dcterms:modified>
</cp:coreProperties>
</file>