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2"/>
  </p:notesMasterIdLst>
  <p:sldIdLst>
    <p:sldId id="256" r:id="rId2"/>
    <p:sldId id="285" r:id="rId3"/>
    <p:sldId id="286" r:id="rId4"/>
    <p:sldId id="257" r:id="rId5"/>
    <p:sldId id="258" r:id="rId6"/>
    <p:sldId id="260" r:id="rId7"/>
    <p:sldId id="261" r:id="rId8"/>
    <p:sldId id="262" r:id="rId9"/>
    <p:sldId id="281" r:id="rId10"/>
    <p:sldId id="263" r:id="rId11"/>
    <p:sldId id="264" r:id="rId12"/>
    <p:sldId id="265" r:id="rId13"/>
    <p:sldId id="266" r:id="rId14"/>
    <p:sldId id="269" r:id="rId15"/>
    <p:sldId id="270" r:id="rId16"/>
    <p:sldId id="271" r:id="rId17"/>
    <p:sldId id="273" r:id="rId18"/>
    <p:sldId id="275" r:id="rId19"/>
    <p:sldId id="274" r:id="rId20"/>
    <p:sldId id="276" r:id="rId21"/>
    <p:sldId id="277" r:id="rId22"/>
    <p:sldId id="278" r:id="rId23"/>
    <p:sldId id="272" r:id="rId24"/>
    <p:sldId id="279" r:id="rId25"/>
    <p:sldId id="280" r:id="rId26"/>
    <p:sldId id="282" r:id="rId27"/>
    <p:sldId id="283" r:id="rId28"/>
    <p:sldId id="284" r:id="rId29"/>
    <p:sldId id="267" r:id="rId30"/>
    <p:sldId id="26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4CF2F-F2B6-4473-8BCB-DA2244272C2E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6E3C0-3A45-418D-923D-25AABAAC8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951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A91077-FF67-4B60-87C0-D814A3A47BA4}" type="slidenum">
              <a:rPr lang="en-GB" altLang="en-US"/>
              <a:pPr/>
              <a:t>20</a:t>
            </a:fld>
            <a:endParaRPr lang="en-GB" altLang="en-US"/>
          </a:p>
        </p:txBody>
      </p:sp>
      <p:sp>
        <p:nvSpPr>
          <p:cNvPr id="138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1907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4434F5-8926-4DD4-B142-21C5ECAD2CCB}" type="slidenum">
              <a:rPr lang="en-GB" altLang="en-US"/>
              <a:pPr/>
              <a:t>21</a:t>
            </a:fld>
            <a:endParaRPr lang="en-GB" altLang="en-US"/>
          </a:p>
        </p:txBody>
      </p:sp>
      <p:sp>
        <p:nvSpPr>
          <p:cNvPr id="138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0311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594BDC-FC47-407B-873F-67E4B65B7F4D}" type="slidenum">
              <a:rPr lang="en-GB" altLang="en-US"/>
              <a:pPr/>
              <a:t>22</a:t>
            </a:fld>
            <a:endParaRPr lang="en-GB" altLang="en-US"/>
          </a:p>
        </p:txBody>
      </p:sp>
      <p:sp>
        <p:nvSpPr>
          <p:cNvPr id="139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8770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B682-5739-4276-AA67-30B1BFEC7293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9EAE-2E74-4295-A516-51504F2A0E7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B682-5739-4276-AA67-30B1BFEC7293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9EAE-2E74-4295-A516-51504F2A0E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B682-5739-4276-AA67-30B1BFEC7293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9EAE-2E74-4295-A516-51504F2A0E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B682-5739-4276-AA67-30B1BFEC7293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9EAE-2E74-4295-A516-51504F2A0E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B682-5739-4276-AA67-30B1BFEC7293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9EAE-2E74-4295-A516-51504F2A0E7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B682-5739-4276-AA67-30B1BFEC7293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9EAE-2E74-4295-A516-51504F2A0E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B682-5739-4276-AA67-30B1BFEC7293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9EAE-2E74-4295-A516-51504F2A0E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B682-5739-4276-AA67-30B1BFEC7293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2A9EAE-2E74-4295-A516-51504F2A0E7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B682-5739-4276-AA67-30B1BFEC7293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9EAE-2E74-4295-A516-51504F2A0E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B682-5739-4276-AA67-30B1BFEC7293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E2A9EAE-2E74-4295-A516-51504F2A0E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13BB682-5739-4276-AA67-30B1BFEC7293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9EAE-2E74-4295-A516-51504F2A0E7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13BB682-5739-4276-AA67-30B1BFEC7293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E2A9EAE-2E74-4295-A516-51504F2A0E7C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85800"/>
            <a:ext cx="8991600" cy="35814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Identifying research frontier</a:t>
            </a:r>
            <a:br>
              <a:rPr lang="en-GB" dirty="0" smtClean="0"/>
            </a:br>
            <a:r>
              <a:rPr lang="en-GB" sz="3300" dirty="0" smtClean="0"/>
              <a:t>or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How to define research question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4114800"/>
            <a:ext cx="4572000" cy="1368798"/>
          </a:xfrm>
        </p:spPr>
        <p:txBody>
          <a:bodyPr>
            <a:normAutofit/>
          </a:bodyPr>
          <a:lstStyle/>
          <a:p>
            <a:pPr algn="ctr"/>
            <a:r>
              <a:rPr lang="en-GB" sz="3200" dirty="0" smtClean="0"/>
              <a:t>Dr Alex Klein</a:t>
            </a:r>
          </a:p>
          <a:p>
            <a:pPr algn="ctr"/>
            <a:r>
              <a:rPr lang="en-GB" sz="3200" dirty="0" smtClean="0"/>
              <a:t>April 2016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64869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 I start?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Book Antiqua" panose="02040602050305030304" pitchFamily="18" charset="0"/>
              </a:rPr>
              <a:t>Old fashion – go to the library</a:t>
            </a:r>
          </a:p>
          <a:p>
            <a:r>
              <a:rPr lang="en-GB" dirty="0">
                <a:latin typeface="Book Antiqua" panose="02040602050305030304" pitchFamily="18" charset="0"/>
              </a:rPr>
              <a:t>Usual: </a:t>
            </a:r>
          </a:p>
          <a:p>
            <a:pPr lvl="1"/>
            <a:r>
              <a:rPr lang="en-GB" sz="3000" dirty="0" smtClean="0">
                <a:latin typeface="Book Antiqua" panose="02040602050305030304" pitchFamily="18" charset="0"/>
              </a:rPr>
              <a:t>scholar.google.com</a:t>
            </a:r>
          </a:p>
          <a:p>
            <a:pPr lvl="1"/>
            <a:r>
              <a:rPr lang="en-GB" sz="3000" dirty="0" smtClean="0">
                <a:latin typeface="Book Antiqua" panose="02040602050305030304" pitchFamily="18" charset="0"/>
              </a:rPr>
              <a:t>references in the papers/books</a:t>
            </a:r>
          </a:p>
          <a:p>
            <a:pPr lvl="1"/>
            <a:r>
              <a:rPr lang="en-GB" sz="3000" dirty="0" smtClean="0">
                <a:latin typeface="Book Antiqua" panose="02040602050305030304" pitchFamily="18" charset="0"/>
              </a:rPr>
              <a:t>journals</a:t>
            </a:r>
          </a:p>
          <a:p>
            <a:pPr lvl="1"/>
            <a:r>
              <a:rPr lang="en-GB" sz="3000" dirty="0" smtClean="0">
                <a:latin typeface="Book Antiqua" panose="02040602050305030304" pitchFamily="18" charset="0"/>
              </a:rPr>
              <a:t>conference proceedings</a:t>
            </a:r>
          </a:p>
          <a:p>
            <a:pPr lvl="1"/>
            <a:r>
              <a:rPr lang="en-GB" sz="3000" dirty="0" smtClean="0">
                <a:latin typeface="Book Antiqua" panose="02040602050305030304" pitchFamily="18" charset="0"/>
              </a:rPr>
              <a:t>books</a:t>
            </a:r>
            <a:endParaRPr lang="en-GB" sz="3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826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do I start? (</a:t>
            </a:r>
            <a:r>
              <a:rPr lang="en-GB" dirty="0" smtClean="0"/>
              <a:t>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382000" cy="4495800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sz="4400" dirty="0">
                <a:latin typeface="Book Antiqua" panose="02040602050305030304" pitchFamily="18" charset="0"/>
              </a:rPr>
              <a:t>What is the specific thesis, problem, or research question that my literature review helps to define</a:t>
            </a:r>
            <a:r>
              <a:rPr lang="en-US" altLang="en-US" sz="4400" dirty="0" smtClean="0">
                <a:latin typeface="Book Antiqua" panose="02040602050305030304" pitchFamily="18" charset="0"/>
              </a:rPr>
              <a:t>?</a:t>
            </a:r>
            <a:endParaRPr lang="en-US" altLang="en-US" sz="4400" dirty="0">
              <a:latin typeface="Book Antiqua" panose="02040602050305030304" pitchFamily="18" charset="0"/>
            </a:endParaRPr>
          </a:p>
          <a:p>
            <a:r>
              <a:rPr lang="en-US" altLang="en-US" sz="4400" dirty="0">
                <a:latin typeface="Book Antiqua" panose="02040602050305030304" pitchFamily="18" charset="0"/>
              </a:rPr>
              <a:t>What type of literature review am I conducting? </a:t>
            </a:r>
          </a:p>
          <a:p>
            <a:r>
              <a:rPr lang="en-US" altLang="en-US" sz="4400" dirty="0">
                <a:latin typeface="Book Antiqua" panose="02040602050305030304" pitchFamily="18" charset="0"/>
              </a:rPr>
              <a:t>Am I looking at issues of </a:t>
            </a:r>
            <a:r>
              <a:rPr lang="en-US" altLang="en-US" sz="4400" dirty="0" smtClean="0">
                <a:latin typeface="Book Antiqua" panose="02040602050305030304" pitchFamily="18" charset="0"/>
              </a:rPr>
              <a:t>theory</a:t>
            </a:r>
            <a:r>
              <a:rPr lang="en-US" altLang="en-US" sz="4400" dirty="0">
                <a:latin typeface="Book Antiqua" panose="02040602050305030304" pitchFamily="18" charset="0"/>
              </a:rPr>
              <a:t>? methodology? policy? quantitative research? qualitative research</a:t>
            </a:r>
            <a:r>
              <a:rPr lang="en-US" altLang="en-US" sz="4400" dirty="0" smtClean="0">
                <a:latin typeface="Book Antiqua" panose="02040602050305030304" pitchFamily="18" charset="0"/>
              </a:rPr>
              <a:t>?</a:t>
            </a:r>
          </a:p>
          <a:p>
            <a:pPr marL="36576" indent="0">
              <a:buNone/>
            </a:pPr>
            <a:endParaRPr lang="en-US" altLang="en-US" sz="3200" b="1" dirty="0"/>
          </a:p>
          <a:p>
            <a:pPr>
              <a:buFont typeface="Arial" charset="0"/>
              <a:buNone/>
            </a:pPr>
            <a:r>
              <a:rPr lang="en-US" altLang="en-US" sz="1700" b="1" dirty="0" smtClean="0"/>
              <a:t>http</a:t>
            </a:r>
            <a:r>
              <a:rPr lang="en-US" altLang="en-US" sz="1700" b="1" dirty="0"/>
              <a:t>://www.utoronto.ca/writing/litrev.html</a:t>
            </a:r>
            <a:endParaRPr lang="en-US" altLang="en-US" sz="17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081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do I start? (</a:t>
            </a:r>
            <a:r>
              <a:rPr lang="en-GB" dirty="0" smtClean="0"/>
              <a:t>III)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>
                <a:latin typeface="Book Antiqua" panose="02040602050305030304" pitchFamily="18" charset="0"/>
              </a:rPr>
              <a:t>What is the scope of my literature review? What types of publications am I using (e.g., journals, books, government documents, popular media)?</a:t>
            </a:r>
          </a:p>
          <a:p>
            <a:r>
              <a:rPr lang="en-US" altLang="en-US" sz="3200" dirty="0">
                <a:latin typeface="Book Antiqua" panose="02040602050305030304" pitchFamily="18" charset="0"/>
              </a:rPr>
              <a:t>What time period am I interested in? What geographical area? What social setting? What materials?</a:t>
            </a:r>
          </a:p>
          <a:p>
            <a:pPr marL="3657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47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do I do it: critical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3200" dirty="0">
                <a:latin typeface="Book Antiqua" panose="02040602050305030304" pitchFamily="18" charset="0"/>
              </a:rPr>
              <a:t>Reading critically means being </a:t>
            </a:r>
            <a:r>
              <a:rPr lang="en-US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engaged</a:t>
            </a:r>
            <a:r>
              <a:rPr lang="en-US" sz="3200" dirty="0">
                <a:latin typeface="Book Antiqua" panose="02040602050305030304" pitchFamily="18" charset="0"/>
              </a:rPr>
              <a:t> with the text</a:t>
            </a:r>
            <a:r>
              <a:rPr lang="en-US" sz="3200" dirty="0" smtClean="0">
                <a:latin typeface="Book Antiqua" panose="02040602050305030304" pitchFamily="18" charset="0"/>
              </a:rPr>
              <a:t>:</a:t>
            </a:r>
            <a:endParaRPr lang="en-US" sz="3200" dirty="0">
              <a:latin typeface="Book Antiqua" panose="02040602050305030304" pitchFamily="18" charset="0"/>
            </a:endParaRP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sz="3100" dirty="0">
                <a:latin typeface="Book Antiqua" panose="02040602050305030304" pitchFamily="18" charset="0"/>
              </a:rPr>
              <a:t>Preview: What information does the abstract provide? 	</a:t>
            </a:r>
            <a:endParaRPr lang="en-US" sz="3100" dirty="0" smtClean="0">
              <a:latin typeface="Book Antiqua" panose="02040602050305030304" pitchFamily="18" charset="0"/>
            </a:endParaRP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sz="3100" dirty="0" smtClean="0">
                <a:latin typeface="Book Antiqua" panose="02040602050305030304" pitchFamily="18" charset="0"/>
              </a:rPr>
              <a:t>How </a:t>
            </a:r>
            <a:r>
              <a:rPr lang="en-US" sz="3100" dirty="0">
                <a:latin typeface="Book Antiqua" panose="02040602050305030304" pitchFamily="18" charset="0"/>
              </a:rPr>
              <a:t>it is organized? </a:t>
            </a:r>
            <a:endParaRPr lang="en-US" sz="3100" dirty="0" smtClean="0">
              <a:latin typeface="Book Antiqua" panose="02040602050305030304" pitchFamily="18" charset="0"/>
            </a:endParaRP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sz="3100" dirty="0" smtClean="0">
                <a:latin typeface="Book Antiqua" panose="02040602050305030304" pitchFamily="18" charset="0"/>
              </a:rPr>
              <a:t>What </a:t>
            </a:r>
            <a:r>
              <a:rPr lang="en-US" sz="3100" dirty="0">
                <a:latin typeface="Book Antiqua" panose="02040602050305030304" pitchFamily="18" charset="0"/>
              </a:rPr>
              <a:t>are the different sections in an </a:t>
            </a:r>
            <a:r>
              <a:rPr lang="en-US" sz="3100" dirty="0" smtClean="0">
                <a:latin typeface="Book Antiqua" panose="02040602050305030304" pitchFamily="18" charset="0"/>
              </a:rPr>
              <a:t>empirical </a:t>
            </a:r>
            <a:r>
              <a:rPr lang="en-US" sz="3100" dirty="0">
                <a:latin typeface="Book Antiqua" panose="02040602050305030304" pitchFamily="18" charset="0"/>
              </a:rPr>
              <a:t>study?  </a:t>
            </a:r>
            <a:endParaRPr lang="en-US" sz="3100" dirty="0" smtClean="0">
              <a:latin typeface="Book Antiqua" panose="02040602050305030304" pitchFamily="18" charset="0"/>
            </a:endParaRP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sz="3100" dirty="0" smtClean="0">
                <a:latin typeface="Book Antiqua" panose="02040602050305030304" pitchFamily="18" charset="0"/>
              </a:rPr>
              <a:t>What’s </a:t>
            </a:r>
            <a:r>
              <a:rPr lang="en-US" sz="3100" dirty="0">
                <a:latin typeface="Book Antiqua" panose="02040602050305030304" pitchFamily="18" charset="0"/>
              </a:rPr>
              <a:t>the purpose of the introduction</a:t>
            </a:r>
            <a:r>
              <a:rPr lang="en-US" sz="3100" dirty="0" smtClean="0">
                <a:latin typeface="Book Antiqua" panose="02040602050305030304" pitchFamily="18" charset="0"/>
              </a:rPr>
              <a:t>?</a:t>
            </a:r>
          </a:p>
          <a:p>
            <a:pPr marL="0" indent="0" algn="r">
              <a:buNone/>
              <a:defRPr/>
            </a:pPr>
            <a:r>
              <a:rPr lang="en-US" sz="1500" dirty="0" smtClean="0">
                <a:latin typeface="Book Antiqua" panose="02040602050305030304" pitchFamily="18" charset="0"/>
              </a:rPr>
              <a:t>From </a:t>
            </a:r>
            <a:r>
              <a:rPr lang="en-US" altLang="en-US" sz="1500" dirty="0">
                <a:solidFill>
                  <a:schemeClr val="tx2"/>
                </a:solidFill>
              </a:rPr>
              <a:t>Lourdes Villarreal</a:t>
            </a:r>
          </a:p>
          <a:p>
            <a:pPr marL="0" indent="0">
              <a:buNone/>
              <a:defRPr/>
            </a:pPr>
            <a:endParaRPr lang="en-US" sz="3100" dirty="0">
              <a:latin typeface="Book Antiqua" panose="02040602050305030304" pitchFamily="18" charset="0"/>
            </a:endParaRPr>
          </a:p>
          <a:p>
            <a:pPr marL="3657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66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I do it: critical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Courier New" panose="02070309020205020404" pitchFamily="49" charset="0"/>
              <a:buChar char="o"/>
              <a:defRPr/>
            </a:pPr>
            <a:r>
              <a:rPr lang="en-US" sz="5100" dirty="0">
                <a:latin typeface="Book Antiqua" panose="02040602050305030304" pitchFamily="18" charset="0"/>
              </a:rPr>
              <a:t>Read Actively:  </a:t>
            </a:r>
            <a:r>
              <a:rPr lang="en-US" sz="5100" dirty="0" smtClean="0">
                <a:latin typeface="Book Antiqua" panose="02040602050305030304" pitchFamily="18" charset="0"/>
              </a:rPr>
              <a:t>annotate</a:t>
            </a:r>
            <a:r>
              <a:rPr lang="en-US" sz="5100" dirty="0">
                <a:latin typeface="Book Antiqua" panose="02040602050305030304" pitchFamily="18" charset="0"/>
              </a:rPr>
              <a:t>, highlight</a:t>
            </a:r>
          </a:p>
          <a:p>
            <a:pPr>
              <a:lnSpc>
                <a:spcPct val="120000"/>
              </a:lnSpc>
              <a:buFont typeface="Courier New" panose="02070309020205020404" pitchFamily="49" charset="0"/>
              <a:buChar char="o"/>
              <a:defRPr/>
            </a:pPr>
            <a:r>
              <a:rPr lang="en-US" sz="5100" dirty="0">
                <a:latin typeface="Book Antiqua" panose="02040602050305030304" pitchFamily="18" charset="0"/>
              </a:rPr>
              <a:t>Develop a note-taking system (note cards; charts; Excel sheets)  </a:t>
            </a:r>
          </a:p>
          <a:p>
            <a:pPr>
              <a:lnSpc>
                <a:spcPct val="120000"/>
              </a:lnSpc>
              <a:buFont typeface="Courier New" panose="02070309020205020404" pitchFamily="49" charset="0"/>
              <a:buChar char="o"/>
              <a:defRPr/>
            </a:pPr>
            <a:r>
              <a:rPr lang="en-US" sz="5100" dirty="0">
                <a:latin typeface="Book Antiqua" panose="02040602050305030304" pitchFamily="18" charset="0"/>
              </a:rPr>
              <a:t>Take notes as you read or after you read</a:t>
            </a:r>
          </a:p>
          <a:p>
            <a:pPr>
              <a:lnSpc>
                <a:spcPct val="120000"/>
              </a:lnSpc>
              <a:buFont typeface="Courier New" panose="02070309020205020404" pitchFamily="49" charset="0"/>
              <a:buChar char="o"/>
              <a:defRPr/>
            </a:pPr>
            <a:r>
              <a:rPr lang="en-US" sz="5100" dirty="0">
                <a:latin typeface="Book Antiqua" panose="02040602050305030304" pitchFamily="18" charset="0"/>
              </a:rPr>
              <a:t>Know when to stop reading and begin writing your review</a:t>
            </a:r>
          </a:p>
          <a:p>
            <a:pPr marL="36576" indent="0">
              <a:buNone/>
            </a:pPr>
            <a:endParaRPr lang="en-US" sz="2400" dirty="0" smtClean="0">
              <a:latin typeface="Book Antiqua" panose="02040602050305030304" pitchFamily="18" charset="0"/>
            </a:endParaRPr>
          </a:p>
          <a:p>
            <a:pPr marL="36576" indent="0" algn="r">
              <a:buNone/>
            </a:pPr>
            <a:r>
              <a:rPr lang="en-US" sz="2400" dirty="0" smtClean="0">
                <a:latin typeface="Book Antiqua" panose="02040602050305030304" pitchFamily="18" charset="0"/>
              </a:rPr>
              <a:t>From </a:t>
            </a:r>
            <a:r>
              <a:rPr lang="en-US" altLang="en-US" sz="2400" dirty="0">
                <a:solidFill>
                  <a:schemeClr val="tx2"/>
                </a:solidFill>
              </a:rPr>
              <a:t>Lourdes Villarreal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1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569726"/>
              </p:ext>
            </p:extLst>
          </p:nvPr>
        </p:nvGraphicFramePr>
        <p:xfrm>
          <a:off x="304800" y="609600"/>
          <a:ext cx="8534400" cy="5715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4628"/>
                <a:gridCol w="957943"/>
                <a:gridCol w="1306286"/>
                <a:gridCol w="1219200"/>
                <a:gridCol w="1132114"/>
                <a:gridCol w="1306286"/>
                <a:gridCol w="957943"/>
              </a:tblGrid>
              <a:tr h="57150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Authors</a:t>
                      </a:r>
                    </a:p>
                    <a:p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Acemoglu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et al AER (2002)</a:t>
                      </a:r>
                    </a:p>
                    <a:p>
                      <a:endParaRPr lang="en-US" sz="1800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O’Rourke et al IER (1997)</a:t>
                      </a:r>
                    </a:p>
                    <a:p>
                      <a:endParaRPr lang="en-US" sz="1800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Bernanke et al QJE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(1996)</a:t>
                      </a:r>
                    </a:p>
                    <a:p>
                      <a:endParaRPr lang="en-US" sz="1800" baseline="0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Krugman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JPE (1991)</a:t>
                      </a:r>
                    </a:p>
                    <a:p>
                      <a:endParaRPr lang="en-US" sz="1800" baseline="0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R Q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Purpose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Sample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Method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Findings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Other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49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I do it: critical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580"/>
              </a:spcBef>
              <a:buFont typeface="Courier New" panose="02070309020205020404" pitchFamily="49" charset="0"/>
              <a:buChar char="o"/>
              <a:defRPr/>
            </a:pPr>
            <a:r>
              <a:rPr lang="en-US" sz="3500" dirty="0">
                <a:latin typeface="Book Antiqua" panose="02040602050305030304" pitchFamily="18" charset="0"/>
              </a:rPr>
              <a:t>Read as many literature reviews as you </a:t>
            </a:r>
            <a:r>
              <a:rPr lang="en-US" sz="3500" dirty="0" smtClean="0">
                <a:latin typeface="Book Antiqua" panose="02040602050305030304" pitchFamily="18" charset="0"/>
              </a:rPr>
              <a:t>can and look </a:t>
            </a:r>
            <a:r>
              <a:rPr lang="en-US" sz="3500" dirty="0">
                <a:latin typeface="Book Antiqua" panose="02040602050305030304" pitchFamily="18" charset="0"/>
              </a:rPr>
              <a:t>for </a:t>
            </a:r>
            <a:r>
              <a:rPr lang="en-US" sz="3500" dirty="0" smtClean="0">
                <a:latin typeface="Book Antiqua" panose="02040602050305030304" pitchFamily="18" charset="0"/>
              </a:rPr>
              <a:t>patterns</a:t>
            </a:r>
          </a:p>
          <a:p>
            <a:pPr>
              <a:spcBef>
                <a:spcPts val="580"/>
              </a:spcBef>
              <a:buFont typeface="Courier New" panose="02070309020205020404" pitchFamily="49" charset="0"/>
              <a:buChar char="o"/>
              <a:defRPr/>
            </a:pPr>
            <a:r>
              <a:rPr lang="en-US" sz="3500" dirty="0" smtClean="0">
                <a:latin typeface="Book Antiqua" panose="02040602050305030304" pitchFamily="18" charset="0"/>
              </a:rPr>
              <a:t>Note </a:t>
            </a:r>
            <a:r>
              <a:rPr lang="en-US" sz="3500" dirty="0">
                <a:latin typeface="Book Antiqua" panose="02040602050305030304" pitchFamily="18" charset="0"/>
              </a:rPr>
              <a:t>the expressions and terminology used</a:t>
            </a:r>
          </a:p>
          <a:p>
            <a:pPr>
              <a:spcBef>
                <a:spcPts val="580"/>
              </a:spcBef>
              <a:buFont typeface="Courier New" panose="02070309020205020404" pitchFamily="49" charset="0"/>
              <a:buChar char="o"/>
              <a:defRPr/>
            </a:pPr>
            <a:r>
              <a:rPr lang="en-US" sz="3500" dirty="0">
                <a:latin typeface="Book Antiqua" panose="02040602050305030304" pitchFamily="18" charset="0"/>
              </a:rPr>
              <a:t>Look for other terms used to mean “literature review,” like past or previous research</a:t>
            </a:r>
          </a:p>
          <a:p>
            <a:pPr marL="36576" indent="0" algn="r">
              <a:buNone/>
            </a:pPr>
            <a:r>
              <a:rPr lang="en-US" sz="1200" dirty="0">
                <a:latin typeface="Book Antiqua" panose="02040602050305030304" pitchFamily="18" charset="0"/>
              </a:rPr>
              <a:t>From </a:t>
            </a:r>
            <a:r>
              <a:rPr lang="en-US" altLang="en-US" sz="1200" dirty="0">
                <a:solidFill>
                  <a:schemeClr val="tx2"/>
                </a:solidFill>
              </a:rPr>
              <a:t>Lourdes Villarreal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08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Critical Thinking Skills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76800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4100" dirty="0">
                <a:latin typeface="Book Antiqua" panose="02040602050305030304" pitchFamily="18" charset="0"/>
              </a:rPr>
              <a:t>A critical examination involves summarization as well as analysis and evaluation.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en-US" sz="4100" dirty="0">
                <a:solidFill>
                  <a:srgbClr val="FF0000"/>
                </a:solidFill>
                <a:latin typeface="Book Antiqua" panose="02040602050305030304" pitchFamily="18" charset="0"/>
              </a:rPr>
              <a:t>Summary:</a:t>
            </a:r>
            <a:r>
              <a:rPr lang="en-US" sz="4100" dirty="0">
                <a:latin typeface="Book Antiqua" panose="02040602050305030304" pitchFamily="18" charset="0"/>
              </a:rPr>
              <a:t> </a:t>
            </a:r>
            <a:r>
              <a:rPr lang="en-US" sz="4000" dirty="0">
                <a:latin typeface="Book Antiqua" panose="02040602050305030304" pitchFamily="18" charset="0"/>
              </a:rPr>
              <a:t>Restating key ideas:  </a:t>
            </a:r>
            <a:r>
              <a:rPr lang="en-US" sz="4100" dirty="0" smtClean="0">
                <a:latin typeface="Book Antiqua" panose="02040602050305030304" pitchFamily="18" charset="0"/>
              </a:rPr>
              <a:t>	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en-US" sz="4100" dirty="0">
                <a:latin typeface="Book Antiqua" panose="02040602050305030304" pitchFamily="18" charset="0"/>
              </a:rPr>
              <a:t>	</a:t>
            </a:r>
            <a:r>
              <a:rPr lang="en-US" sz="4100" dirty="0" smtClean="0">
                <a:latin typeface="Book Antiqua" panose="02040602050305030304" pitchFamily="18" charset="0"/>
              </a:rPr>
              <a:t>	</a:t>
            </a:r>
            <a:r>
              <a:rPr lang="en-US" sz="3400" dirty="0" smtClean="0">
                <a:latin typeface="Book Antiqua" panose="02040602050305030304" pitchFamily="18" charset="0"/>
              </a:rPr>
              <a:t>What </a:t>
            </a:r>
            <a:r>
              <a:rPr lang="en-US" sz="3400" dirty="0">
                <a:latin typeface="Book Antiqua" panose="02040602050305030304" pitchFamily="18" charset="0"/>
              </a:rPr>
              <a:t>is the issue or problem? </a:t>
            </a:r>
            <a:endParaRPr lang="en-US" sz="3400" dirty="0" smtClean="0">
              <a:latin typeface="Book Antiqua" panose="02040602050305030304" pitchFamily="18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en-US" sz="3400" dirty="0">
                <a:latin typeface="Book Antiqua" panose="02040602050305030304" pitchFamily="18" charset="0"/>
              </a:rPr>
              <a:t>	</a:t>
            </a:r>
            <a:r>
              <a:rPr lang="en-US" sz="3400" dirty="0" smtClean="0">
                <a:latin typeface="Book Antiqua" panose="02040602050305030304" pitchFamily="18" charset="0"/>
              </a:rPr>
              <a:t>	What </a:t>
            </a:r>
            <a:r>
              <a:rPr lang="en-US" sz="3400" dirty="0">
                <a:latin typeface="Book Antiqua" panose="02040602050305030304" pitchFamily="18" charset="0"/>
              </a:rPr>
              <a:t>is the research question and </a:t>
            </a:r>
            <a:r>
              <a:rPr lang="en-US" sz="3400" dirty="0" smtClean="0">
                <a:latin typeface="Book Antiqua" panose="02040602050305030304" pitchFamily="18" charset="0"/>
              </a:rPr>
              <a:t>	purpose?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en-US" sz="3400" dirty="0">
                <a:latin typeface="Book Antiqua" panose="02040602050305030304" pitchFamily="18" charset="0"/>
              </a:rPr>
              <a:t>	</a:t>
            </a:r>
            <a:r>
              <a:rPr lang="en-US" sz="3400" dirty="0" smtClean="0">
                <a:latin typeface="Book Antiqua" panose="02040602050305030304" pitchFamily="18" charset="0"/>
              </a:rPr>
              <a:t> 	Who </a:t>
            </a:r>
            <a:r>
              <a:rPr lang="en-US" sz="3400" dirty="0">
                <a:latin typeface="Book Antiqua" panose="02040602050305030304" pitchFamily="18" charset="0"/>
              </a:rPr>
              <a:t>did what (methodology</a:t>
            </a:r>
            <a:r>
              <a:rPr lang="en-US" sz="3400" dirty="0" smtClean="0">
                <a:latin typeface="Book Antiqua" panose="02040602050305030304" pitchFamily="18" charset="0"/>
              </a:rPr>
              <a:t>)?	 	What </a:t>
            </a:r>
            <a:r>
              <a:rPr lang="en-US" sz="3400" dirty="0">
                <a:latin typeface="Book Antiqua" panose="02040602050305030304" pitchFamily="18" charset="0"/>
              </a:rPr>
              <a:t>was the sample? What </a:t>
            </a:r>
            <a:r>
              <a:rPr lang="en-US" sz="3400" dirty="0" smtClean="0">
                <a:latin typeface="Book Antiqua" panose="02040602050305030304" pitchFamily="18" charset="0"/>
              </a:rPr>
              <a:t>were 	the </a:t>
            </a:r>
            <a:r>
              <a:rPr lang="en-US" sz="3400" dirty="0">
                <a:latin typeface="Book Antiqua" panose="02040602050305030304" pitchFamily="18" charset="0"/>
              </a:rPr>
              <a:t>major findings?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endParaRPr lang="en-US" dirty="0" smtClean="0">
              <a:ea typeface="Adobe Song Std L" pitchFamily="18" charset="-128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7DAB19F-B1CF-4461-9447-2E008F625A79}" type="slidenum">
              <a:rPr lang="en-US" altLang="en-US" smtClean="0">
                <a:solidFill>
                  <a:schemeClr val="tx2"/>
                </a:solidFill>
                <a:latin typeface="Rage Italic" pitchFamily="66" charset="0"/>
              </a:rPr>
              <a:pPr eaLnBrk="1" hangingPunct="1"/>
              <a:t>17</a:t>
            </a:fld>
            <a:endParaRPr lang="en-US" altLang="en-US" smtClean="0">
              <a:solidFill>
                <a:schemeClr val="tx2"/>
              </a:solidFill>
              <a:latin typeface="Rage Italic" pitchFamily="66" charset="0"/>
            </a:endParaRPr>
          </a:p>
        </p:txBody>
      </p:sp>
      <p:sp>
        <p:nvSpPr>
          <p:cNvPr id="1946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tx2"/>
                </a:solidFill>
              </a:rPr>
              <a:t>Lourdes Villarreal</a:t>
            </a:r>
          </a:p>
        </p:txBody>
      </p:sp>
    </p:spTree>
    <p:extLst>
      <p:ext uri="{BB962C8B-B14F-4D97-AF65-F5344CB8AC3E}">
        <p14:creationId xmlns:p14="http://schemas.microsoft.com/office/powerpoint/2010/main" val="30979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Critical Thinking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5105400"/>
          </a:xfrm>
        </p:spPr>
        <p:txBody>
          <a:bodyPr>
            <a:normAutofit fontScale="85000" lnSpcReduction="20000"/>
          </a:bodyPr>
          <a:lstStyle/>
          <a:p>
            <a:pPr marL="274320" indent="-274320">
              <a:spcBef>
                <a:spcPts val="580"/>
              </a:spcBef>
              <a:buNone/>
              <a:defRPr/>
            </a:pPr>
            <a:r>
              <a:rPr lang="en-US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Analysis:</a:t>
            </a:r>
            <a:r>
              <a:rPr lang="en-US" sz="3200" dirty="0">
                <a:latin typeface="Book Antiqua" panose="02040602050305030304" pitchFamily="18" charset="0"/>
              </a:rPr>
              <a:t>  Examining the parts of the whole: </a:t>
            </a:r>
            <a:endParaRPr lang="en-US" sz="3200" dirty="0" smtClean="0">
              <a:latin typeface="Book Antiqua" panose="02040602050305030304" pitchFamily="18" charset="0"/>
            </a:endParaRP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US" sz="3200" dirty="0">
                <a:latin typeface="Book Antiqua" panose="02040602050305030304" pitchFamily="18" charset="0"/>
              </a:rPr>
              <a:t>	</a:t>
            </a:r>
            <a:r>
              <a:rPr lang="en-US" sz="3200" dirty="0" smtClean="0">
                <a:latin typeface="Book Antiqua" panose="02040602050305030304" pitchFamily="18" charset="0"/>
              </a:rPr>
              <a:t>	How </a:t>
            </a:r>
            <a:r>
              <a:rPr lang="en-US" sz="3200" dirty="0">
                <a:latin typeface="Book Antiqua" panose="02040602050305030304" pitchFamily="18" charset="0"/>
              </a:rPr>
              <a:t>can the data </a:t>
            </a:r>
            <a:r>
              <a:rPr lang="en-US" sz="3200" dirty="0" smtClean="0">
                <a:latin typeface="Book Antiqua" panose="02040602050305030304" pitchFamily="18" charset="0"/>
              </a:rPr>
              <a:t>be 				classified/sorted/categorized</a:t>
            </a:r>
            <a:r>
              <a:rPr lang="en-US" sz="3200" dirty="0">
                <a:latin typeface="Book Antiqua" panose="02040602050305030304" pitchFamily="18" charset="0"/>
              </a:rPr>
              <a:t>?  </a:t>
            </a:r>
            <a:endParaRPr lang="en-US" sz="3200" dirty="0" smtClean="0">
              <a:latin typeface="Book Antiqua" panose="02040602050305030304" pitchFamily="18" charset="0"/>
            </a:endParaRP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US" sz="3200" dirty="0">
                <a:latin typeface="Book Antiqua" panose="02040602050305030304" pitchFamily="18" charset="0"/>
              </a:rPr>
              <a:t>	</a:t>
            </a:r>
            <a:r>
              <a:rPr lang="en-US" sz="3200" dirty="0" smtClean="0">
                <a:latin typeface="Book Antiqua" panose="02040602050305030304" pitchFamily="18" charset="0"/>
              </a:rPr>
              <a:t>	What </a:t>
            </a:r>
            <a:r>
              <a:rPr lang="en-US" sz="3200" dirty="0">
                <a:latin typeface="Book Antiqua" panose="02040602050305030304" pitchFamily="18" charset="0"/>
              </a:rPr>
              <a:t>are the trends?  </a:t>
            </a:r>
            <a:r>
              <a:rPr lang="en-US" sz="3200" dirty="0" smtClean="0">
                <a:latin typeface="Book Antiqua" panose="02040602050305030304" pitchFamily="18" charset="0"/>
              </a:rPr>
              <a:t>	Similarities/differences </a:t>
            </a:r>
            <a:r>
              <a:rPr lang="en-US" sz="3200" dirty="0">
                <a:latin typeface="Book Antiqua" panose="02040602050305030304" pitchFamily="18" charset="0"/>
              </a:rPr>
              <a:t>in results, </a:t>
            </a:r>
            <a:r>
              <a:rPr lang="en-US" sz="3200" dirty="0" smtClean="0">
                <a:latin typeface="Book Antiqua" panose="02040602050305030304" pitchFamily="18" charset="0"/>
              </a:rPr>
              <a:t>	variables 	examined</a:t>
            </a:r>
            <a:r>
              <a:rPr lang="en-US" sz="3200" dirty="0">
                <a:latin typeface="Book Antiqua" panose="02040602050305030304" pitchFamily="18" charset="0"/>
              </a:rPr>
              <a:t>?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US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Evaluation: </a:t>
            </a:r>
            <a:r>
              <a:rPr lang="en-US" sz="3200" dirty="0">
                <a:latin typeface="Book Antiqua" panose="02040602050305030304" pitchFamily="18" charset="0"/>
              </a:rPr>
              <a:t> Making judgments: </a:t>
            </a:r>
            <a:endParaRPr lang="en-US" sz="3200" dirty="0" smtClean="0">
              <a:latin typeface="Book Antiqua" panose="02040602050305030304" pitchFamily="18" charset="0"/>
            </a:endParaRP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US" sz="3200" dirty="0">
                <a:latin typeface="Book Antiqua" panose="02040602050305030304" pitchFamily="18" charset="0"/>
              </a:rPr>
              <a:t>	</a:t>
            </a:r>
            <a:r>
              <a:rPr lang="en-US" sz="3200" dirty="0" smtClean="0">
                <a:latin typeface="Book Antiqua" panose="02040602050305030304" pitchFamily="18" charset="0"/>
              </a:rPr>
              <a:t>			What </a:t>
            </a:r>
            <a:r>
              <a:rPr lang="en-US" sz="3200" dirty="0">
                <a:latin typeface="Book Antiqua" panose="02040602050305030304" pitchFamily="18" charset="0"/>
              </a:rPr>
              <a:t>does it all mean?  </a:t>
            </a:r>
            <a:endParaRPr lang="en-US" sz="3200" dirty="0" smtClean="0">
              <a:latin typeface="Book Antiqua" panose="02040602050305030304" pitchFamily="18" charset="0"/>
            </a:endParaRP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US" sz="3200" dirty="0">
                <a:latin typeface="Book Antiqua" panose="02040602050305030304" pitchFamily="18" charset="0"/>
              </a:rPr>
              <a:t>	</a:t>
            </a:r>
            <a:r>
              <a:rPr lang="en-US" sz="3200" dirty="0" smtClean="0">
                <a:latin typeface="Book Antiqua" panose="02040602050305030304" pitchFamily="18" charset="0"/>
              </a:rPr>
              <a:t>			What </a:t>
            </a:r>
            <a:r>
              <a:rPr lang="en-US" sz="3200" dirty="0">
                <a:latin typeface="Book Antiqua" panose="02040602050305030304" pitchFamily="18" charset="0"/>
              </a:rPr>
              <a:t>is missing?  </a:t>
            </a:r>
            <a:endParaRPr lang="en-US" sz="3200" dirty="0" smtClean="0">
              <a:latin typeface="Book Antiqua" panose="02040602050305030304" pitchFamily="18" charset="0"/>
            </a:endParaRP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US" sz="3200" dirty="0">
                <a:latin typeface="Book Antiqua" panose="02040602050305030304" pitchFamily="18" charset="0"/>
              </a:rPr>
              <a:t>	</a:t>
            </a:r>
            <a:r>
              <a:rPr lang="en-US" sz="3200" dirty="0" smtClean="0">
                <a:latin typeface="Book Antiqua" panose="02040602050305030304" pitchFamily="18" charset="0"/>
              </a:rPr>
              <a:t>			What </a:t>
            </a:r>
            <a:r>
              <a:rPr lang="en-US" sz="3200" dirty="0">
                <a:latin typeface="Book Antiqua" panose="02040602050305030304" pitchFamily="18" charset="0"/>
              </a:rPr>
              <a:t>was not considered? </a:t>
            </a:r>
            <a:endParaRPr lang="en-US" sz="3200" dirty="0" smtClean="0">
              <a:latin typeface="Book Antiqua" panose="02040602050305030304" pitchFamily="18" charset="0"/>
            </a:endParaRP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US" sz="3200" dirty="0">
                <a:latin typeface="Book Antiqua" panose="02040602050305030304" pitchFamily="18" charset="0"/>
              </a:rPr>
              <a:t>	</a:t>
            </a:r>
            <a:r>
              <a:rPr lang="en-US" sz="3200" dirty="0" smtClean="0">
                <a:latin typeface="Book Antiqua" panose="02040602050305030304" pitchFamily="18" charset="0"/>
              </a:rPr>
              <a:t>			Limitations</a:t>
            </a:r>
            <a:r>
              <a:rPr lang="en-US" sz="3200" dirty="0">
                <a:latin typeface="Book Antiqua" panose="02040602050305030304" pitchFamily="18" charset="0"/>
              </a:rPr>
              <a:t>? </a:t>
            </a:r>
            <a:endParaRPr lang="en-US" sz="3200" dirty="0" smtClean="0">
              <a:latin typeface="Book Antiqua" panose="02040602050305030304" pitchFamily="18" charset="0"/>
            </a:endParaRP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US" sz="3200" dirty="0">
                <a:latin typeface="Book Antiqua" panose="02040602050305030304" pitchFamily="18" charset="0"/>
              </a:rPr>
              <a:t>	</a:t>
            </a:r>
            <a:r>
              <a:rPr lang="en-US" sz="3200" dirty="0" smtClean="0">
                <a:latin typeface="Book Antiqua" panose="02040602050305030304" pitchFamily="18" charset="0"/>
              </a:rPr>
              <a:t>			Contributions</a:t>
            </a:r>
            <a:r>
              <a:rPr lang="en-US" sz="3200" dirty="0">
                <a:latin typeface="Book Antiqua" panose="02040602050305030304" pitchFamily="18" charset="0"/>
              </a:rPr>
              <a:t>?</a:t>
            </a:r>
          </a:p>
          <a:p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22064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tx2"/>
                </a:solidFill>
              </a:rPr>
              <a:t>Lourdes Villarreal</a:t>
            </a:r>
          </a:p>
        </p:txBody>
      </p:sp>
    </p:spTree>
    <p:extLst>
      <p:ext uri="{BB962C8B-B14F-4D97-AF65-F5344CB8AC3E}">
        <p14:creationId xmlns:p14="http://schemas.microsoft.com/office/powerpoint/2010/main" val="425600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315200" cy="8382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4000" dirty="0"/>
              <a:t>Summary, Analysis, &amp; Evaluation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01000" cy="4953000"/>
          </a:xfrm>
        </p:spPr>
        <p:txBody>
          <a:bodyPr>
            <a:normAutofit/>
          </a:bodyPr>
          <a:lstStyle/>
          <a:p>
            <a:pPr eaLnBrk="1" hangingPunct="1">
              <a:spcBef>
                <a:spcPts val="575"/>
              </a:spcBef>
              <a:buFont typeface="Courier New" panose="02070309020205020404" pitchFamily="49" charset="0"/>
              <a:buChar char="o"/>
              <a:defRPr/>
            </a:pPr>
            <a:r>
              <a:rPr lang="en-US" sz="2800" dirty="0">
                <a:latin typeface="Book Antiqua" panose="02040602050305030304" pitchFamily="18" charset="0"/>
              </a:rPr>
              <a:t>Summary and Analysis (sorting and comparing)</a:t>
            </a:r>
          </a:p>
          <a:p>
            <a:pPr marL="0" indent="0" eaLnBrk="1" hangingPunct="1">
              <a:spcBef>
                <a:spcPts val="575"/>
              </a:spcBef>
              <a:buNone/>
              <a:defRPr/>
            </a:pPr>
            <a:r>
              <a:rPr lang="en-US" sz="2800" dirty="0">
                <a:latin typeface="Book Antiqua" panose="02040602050305030304" pitchFamily="18" charset="0"/>
              </a:rPr>
              <a:t>	</a:t>
            </a:r>
            <a:r>
              <a:rPr lang="en-US" sz="2800" b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X</a:t>
            </a:r>
            <a:r>
              <a:rPr lang="en-US" sz="2800" b="1" dirty="0">
                <a:solidFill>
                  <a:srgbClr val="00B050"/>
                </a:solidFill>
                <a:latin typeface="Book Antiqua" panose="02040602050305030304" pitchFamily="18" charset="0"/>
              </a:rPr>
              <a:t>, Y, and Z scholars found that …</a:t>
            </a:r>
          </a:p>
          <a:p>
            <a:pPr eaLnBrk="1" hangingPunct="1">
              <a:spcBef>
                <a:spcPts val="575"/>
              </a:spcBef>
              <a:buFont typeface="Courier New" panose="02070309020205020404" pitchFamily="49" charset="0"/>
              <a:buChar char="o"/>
              <a:defRPr/>
            </a:pPr>
            <a:r>
              <a:rPr lang="en-US" sz="2800" dirty="0">
                <a:latin typeface="Book Antiqua" panose="02040602050305030304" pitchFamily="18" charset="0"/>
              </a:rPr>
              <a:t>Summary and Analysis (sorting and comparing)</a:t>
            </a:r>
          </a:p>
          <a:p>
            <a:pPr marL="0" indent="0" eaLnBrk="1" hangingPunct="1">
              <a:spcBef>
                <a:spcPts val="575"/>
              </a:spcBef>
              <a:buNone/>
              <a:defRPr/>
            </a:pPr>
            <a:r>
              <a:rPr lang="en-US" sz="2800" dirty="0">
                <a:latin typeface="Book Antiqua" panose="02040602050305030304" pitchFamily="18" charset="0"/>
              </a:rPr>
              <a:t>	</a:t>
            </a:r>
            <a:r>
              <a:rPr lang="en-US" sz="2800" b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Most </a:t>
            </a:r>
            <a:r>
              <a:rPr lang="en-US" sz="2800" b="1" dirty="0">
                <a:solidFill>
                  <a:srgbClr val="00B050"/>
                </a:solidFill>
                <a:latin typeface="Book Antiqua" panose="02040602050305030304" pitchFamily="18" charset="0"/>
              </a:rPr>
              <a:t>studies on developmental </a:t>
            </a:r>
            <a:r>
              <a:rPr lang="en-US" sz="2800" b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	education </a:t>
            </a:r>
            <a:r>
              <a:rPr lang="en-US" sz="2800" b="1" dirty="0">
                <a:solidFill>
                  <a:srgbClr val="00B050"/>
                </a:solidFill>
                <a:latin typeface="Book Antiqua" panose="02040602050305030304" pitchFamily="18" charset="0"/>
              </a:rPr>
              <a:t>are </a:t>
            </a:r>
            <a:r>
              <a:rPr lang="en-US" sz="2800" b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quantitative</a:t>
            </a:r>
            <a:r>
              <a:rPr lang="en-US" sz="2800" b="1" dirty="0">
                <a:solidFill>
                  <a:srgbClr val="00B050"/>
                </a:solidFill>
                <a:latin typeface="Book Antiqua" panose="02040602050305030304" pitchFamily="18" charset="0"/>
              </a:rPr>
              <a:t>.</a:t>
            </a:r>
          </a:p>
          <a:p>
            <a:pPr eaLnBrk="1" hangingPunct="1">
              <a:spcBef>
                <a:spcPts val="575"/>
              </a:spcBef>
              <a:buFont typeface="Courier New" panose="02070309020205020404" pitchFamily="49" charset="0"/>
              <a:buChar char="o"/>
              <a:defRPr/>
            </a:pPr>
            <a:r>
              <a:rPr lang="en-US" sz="2800" dirty="0">
                <a:latin typeface="Book Antiqua" panose="02040602050305030304" pitchFamily="18" charset="0"/>
              </a:rPr>
              <a:t>Critique (evaluation of what you found):</a:t>
            </a:r>
          </a:p>
          <a:p>
            <a:pPr marL="0" indent="0" eaLnBrk="1" hangingPunct="1">
              <a:spcBef>
                <a:spcPts val="575"/>
              </a:spcBef>
              <a:buNone/>
              <a:defRPr/>
            </a:pPr>
            <a:r>
              <a:rPr lang="en-US" sz="2800" dirty="0">
                <a:latin typeface="Book Antiqua" panose="02040602050305030304" pitchFamily="18" charset="0"/>
              </a:rPr>
              <a:t>	</a:t>
            </a:r>
            <a:r>
              <a:rPr lang="en-US" sz="2800" b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More </a:t>
            </a:r>
            <a:r>
              <a:rPr lang="en-US" sz="2800" b="1" dirty="0">
                <a:solidFill>
                  <a:srgbClr val="00B050"/>
                </a:solidFill>
                <a:latin typeface="Book Antiqua" panose="02040602050305030304" pitchFamily="18" charset="0"/>
              </a:rPr>
              <a:t>qualitative studies are needed to 	understand students’ perspectives.</a:t>
            </a:r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  <a:defRPr/>
            </a:pPr>
            <a:endParaRPr lang="en-US" dirty="0" smtClean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88BD5FD-D82D-416A-88CE-A64C3E3AD7D3}" type="slidenum">
              <a:rPr lang="en-US" altLang="en-US" smtClean="0">
                <a:solidFill>
                  <a:schemeClr val="tx2"/>
                </a:solidFill>
                <a:latin typeface="Rage Italic" pitchFamily="66" charset="0"/>
              </a:rPr>
              <a:pPr eaLnBrk="1" hangingPunct="1"/>
              <a:t>19</a:t>
            </a:fld>
            <a:endParaRPr lang="en-US" altLang="en-US" smtClean="0">
              <a:solidFill>
                <a:schemeClr val="tx2"/>
              </a:solidFill>
              <a:latin typeface="Rage Italic" pitchFamily="66" charset="0"/>
            </a:endParaRPr>
          </a:p>
        </p:txBody>
      </p:sp>
      <p:sp>
        <p:nvSpPr>
          <p:cNvPr id="20485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Lourdes Villarreal</a:t>
            </a:r>
          </a:p>
        </p:txBody>
      </p:sp>
    </p:spTree>
    <p:extLst>
      <p:ext uri="{BB962C8B-B14F-4D97-AF65-F5344CB8AC3E}">
        <p14:creationId xmlns:p14="http://schemas.microsoft.com/office/powerpoint/2010/main" val="67181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Where does it come from?</a:t>
            </a:r>
          </a:p>
          <a:p>
            <a:pPr lvl="1"/>
            <a:r>
              <a:rPr lang="en-GB" dirty="0" smtClean="0"/>
              <a:t>An observation</a:t>
            </a:r>
          </a:p>
          <a:p>
            <a:pPr lvl="1"/>
            <a:r>
              <a:rPr lang="en-GB" dirty="0" smtClean="0"/>
              <a:t>A puzzle</a:t>
            </a:r>
          </a:p>
          <a:p>
            <a:pPr lvl="1"/>
            <a:r>
              <a:rPr lang="en-GB" dirty="0" smtClean="0"/>
              <a:t>A demand</a:t>
            </a:r>
          </a:p>
          <a:p>
            <a:r>
              <a:rPr lang="en-GB" dirty="0" smtClean="0"/>
              <a:t>Frontier shifting/paradigm changing research question</a:t>
            </a:r>
          </a:p>
          <a:p>
            <a:r>
              <a:rPr lang="en-GB" dirty="0" smtClean="0"/>
              <a:t>Research questions taking “small steps” toward uncovering ‘big answer to big question’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9727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EB66E152-D51E-4BFA-833D-D6BE9D26E91A}" type="slidenum">
              <a:rPr lang="en-US" altLang="en-US"/>
              <a:pPr/>
              <a:t>20</a:t>
            </a:fld>
            <a:endParaRPr lang="en-US" altLang="en-US" dirty="0"/>
          </a:p>
        </p:txBody>
      </p:sp>
      <p:sp>
        <p:nvSpPr>
          <p:cNvPr id="1385481" name="Text Box 9"/>
          <p:cNvSpPr txBox="1">
            <a:spLocks noChangeArrowheads="1"/>
          </p:cNvSpPr>
          <p:nvPr/>
        </p:nvSpPr>
        <p:spPr bwMode="auto">
          <a:xfrm>
            <a:off x="609600" y="533400"/>
            <a:ext cx="61896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3200" dirty="0" smtClean="0">
                <a:latin typeface="Book Antiqua" pitchFamily="18" charset="0"/>
              </a:rPr>
              <a:t>Useful questions (I)</a:t>
            </a:r>
            <a:endParaRPr lang="en-GB" altLang="en-US" sz="3200" dirty="0">
              <a:latin typeface="Book Antiqua" pitchFamily="18" charset="0"/>
            </a:endParaRPr>
          </a:p>
        </p:txBody>
      </p:sp>
      <p:sp>
        <p:nvSpPr>
          <p:cNvPr id="1385482" name="Text Box 10"/>
          <p:cNvSpPr txBox="1">
            <a:spLocks noChangeArrowheads="1"/>
          </p:cNvSpPr>
          <p:nvPr/>
        </p:nvSpPr>
        <p:spPr bwMode="auto">
          <a:xfrm>
            <a:off x="457200" y="1447800"/>
            <a:ext cx="8229600" cy="30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76238" indent="-376238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852488" indent="-274638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042988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>
              <a:spcAft>
                <a:spcPct val="30000"/>
              </a:spcAft>
              <a:buFont typeface="Wingdings" charset="2"/>
              <a:buNone/>
            </a:pPr>
            <a:r>
              <a:rPr lang="en-GB" altLang="en-US" sz="2800" b="1" dirty="0">
                <a:solidFill>
                  <a:srgbClr val="FF0000"/>
                </a:solidFill>
                <a:latin typeface="Book Antiqua" pitchFamily="18" charset="0"/>
              </a:rPr>
              <a:t>For each article/book, ask yourself</a:t>
            </a:r>
            <a:r>
              <a:rPr lang="en-GB" altLang="en-US" sz="2800" dirty="0">
                <a:solidFill>
                  <a:srgbClr val="800000"/>
                </a:solidFill>
                <a:latin typeface="Book Antiqua" pitchFamily="18" charset="0"/>
              </a:rPr>
              <a:t>: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2800" dirty="0">
                <a:latin typeface="Book Antiqua" pitchFamily="18" charset="0"/>
              </a:rPr>
              <a:t>Has the author formulated a problem/issue?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2800" dirty="0">
                <a:latin typeface="Book Antiqua" pitchFamily="18" charset="0"/>
              </a:rPr>
              <a:t>Is it clearly defined? Is its significance clearly established?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2800" dirty="0">
                <a:latin typeface="Book Antiqua" pitchFamily="18" charset="0"/>
              </a:rPr>
              <a:t>Could the problem have been approached more effectively from another perspective?</a:t>
            </a:r>
          </a:p>
        </p:txBody>
      </p:sp>
    </p:spTree>
    <p:extLst>
      <p:ext uri="{BB962C8B-B14F-4D97-AF65-F5344CB8AC3E}">
        <p14:creationId xmlns:p14="http://schemas.microsoft.com/office/powerpoint/2010/main" val="394149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73AF0A27-24A2-47BF-AA1F-D206E807F50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387529" name="Text Box 9"/>
          <p:cNvSpPr txBox="1">
            <a:spLocks noChangeArrowheads="1"/>
          </p:cNvSpPr>
          <p:nvPr/>
        </p:nvSpPr>
        <p:spPr bwMode="auto">
          <a:xfrm>
            <a:off x="457200" y="533400"/>
            <a:ext cx="61896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3200" dirty="0">
                <a:latin typeface="Book Antiqua" pitchFamily="18" charset="0"/>
              </a:rPr>
              <a:t>Useful questions (</a:t>
            </a:r>
            <a:r>
              <a:rPr lang="en-GB" altLang="en-US" sz="3200" dirty="0" smtClean="0">
                <a:latin typeface="Book Antiqua" pitchFamily="18" charset="0"/>
              </a:rPr>
              <a:t>II)</a:t>
            </a:r>
            <a:endParaRPr lang="en-GB" altLang="en-US" sz="3200" dirty="0">
              <a:latin typeface="Book Antiqua" pitchFamily="18" charset="0"/>
            </a:endParaRPr>
          </a:p>
        </p:txBody>
      </p:sp>
      <p:sp>
        <p:nvSpPr>
          <p:cNvPr id="1387530" name="Text Box 10"/>
          <p:cNvSpPr txBox="1">
            <a:spLocks noChangeArrowheads="1"/>
          </p:cNvSpPr>
          <p:nvPr/>
        </p:nvSpPr>
        <p:spPr bwMode="auto">
          <a:xfrm>
            <a:off x="457200" y="1546224"/>
            <a:ext cx="79248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76238" indent="-376238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852488" indent="-274638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042988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>
              <a:spcAft>
                <a:spcPct val="30000"/>
              </a:spcAft>
              <a:buFont typeface="Wingdings" charset="2"/>
              <a:buNone/>
            </a:pPr>
            <a:r>
              <a:rPr lang="en-GB" altLang="en-US" sz="2800" b="1" dirty="0">
                <a:solidFill>
                  <a:srgbClr val="FF0000"/>
                </a:solidFill>
                <a:latin typeface="Book Antiqua" pitchFamily="18" charset="0"/>
              </a:rPr>
              <a:t>For each article/book, ask yourself: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2800" dirty="0">
                <a:latin typeface="Book Antiqua" pitchFamily="18" charset="0"/>
              </a:rPr>
              <a:t>What is authors’ research orientation (e.g. interpretive, criticism …)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2800" dirty="0">
                <a:latin typeface="Book Antiqua" pitchFamily="18" charset="0"/>
              </a:rPr>
              <a:t>What is authors’ theoretical framework (psychological, developmental …)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2800" dirty="0">
                <a:latin typeface="Book Antiqua" pitchFamily="18" charset="0"/>
              </a:rPr>
              <a:t>What is the relationship between theoretical and research perspectives?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2800" dirty="0">
                <a:latin typeface="Book Antiqua" pitchFamily="18" charset="0"/>
              </a:rPr>
              <a:t>Has the author done lit. review? Are the contrary perspective papers included?</a:t>
            </a:r>
          </a:p>
        </p:txBody>
      </p:sp>
    </p:spTree>
    <p:extLst>
      <p:ext uri="{BB962C8B-B14F-4D97-AF65-F5344CB8AC3E}">
        <p14:creationId xmlns:p14="http://schemas.microsoft.com/office/powerpoint/2010/main" val="57396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771FA0B-1166-4251-A889-6F186D91689A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389577" name="Text Box 9"/>
          <p:cNvSpPr txBox="1">
            <a:spLocks noChangeArrowheads="1"/>
          </p:cNvSpPr>
          <p:nvPr/>
        </p:nvSpPr>
        <p:spPr bwMode="auto">
          <a:xfrm>
            <a:off x="762000" y="457200"/>
            <a:ext cx="61896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3200" dirty="0">
                <a:latin typeface="Book Antiqua" pitchFamily="18" charset="0"/>
              </a:rPr>
              <a:t>Useful questions (</a:t>
            </a:r>
            <a:r>
              <a:rPr lang="en-GB" altLang="en-US" sz="3200" dirty="0" smtClean="0">
                <a:latin typeface="Book Antiqua" pitchFamily="18" charset="0"/>
              </a:rPr>
              <a:t>III)</a:t>
            </a:r>
            <a:endParaRPr lang="en-GB" altLang="en-US" sz="3200" dirty="0">
              <a:latin typeface="Book Antiqua" pitchFamily="18" charset="0"/>
            </a:endParaRPr>
          </a:p>
        </p:txBody>
      </p:sp>
      <p:sp>
        <p:nvSpPr>
          <p:cNvPr id="1389578" name="Text Box 10"/>
          <p:cNvSpPr txBox="1">
            <a:spLocks noChangeArrowheads="1"/>
          </p:cNvSpPr>
          <p:nvPr/>
        </p:nvSpPr>
        <p:spPr bwMode="auto">
          <a:xfrm>
            <a:off x="533400" y="1295400"/>
            <a:ext cx="8001000" cy="349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76238" indent="-376238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852488" indent="-274638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042988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>
              <a:spcAft>
                <a:spcPct val="30000"/>
              </a:spcAft>
              <a:buFont typeface="Wingdings" charset="2"/>
              <a:buNone/>
            </a:pPr>
            <a:r>
              <a:rPr lang="en-GB" altLang="en-US" sz="2800" b="1" dirty="0">
                <a:solidFill>
                  <a:srgbClr val="FF0000"/>
                </a:solidFill>
                <a:latin typeface="Book Antiqua" pitchFamily="18" charset="0"/>
              </a:rPr>
              <a:t>For each article/book, ask yourself: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2800" dirty="0">
                <a:latin typeface="Book Antiqua" pitchFamily="18" charset="0"/>
              </a:rPr>
              <a:t>How accurate and valid are the measurements? Is the analysis accurate and relevant? Are the conclusions justified?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2800" dirty="0">
                <a:latin typeface="Book Antiqua" pitchFamily="18" charset="0"/>
              </a:rPr>
              <a:t>How does the author structure the argument?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2800" dirty="0">
                <a:latin typeface="Book Antiqua" pitchFamily="18" charset="0"/>
              </a:rPr>
              <a:t>In what way does this article/book contribute to our understanding of the problem?</a:t>
            </a:r>
          </a:p>
        </p:txBody>
      </p:sp>
    </p:spTree>
    <p:extLst>
      <p:ext uri="{BB962C8B-B14F-4D97-AF65-F5344CB8AC3E}">
        <p14:creationId xmlns:p14="http://schemas.microsoft.com/office/powerpoint/2010/main" val="245848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Writing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24400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en-US" altLang="en-US" sz="2800" dirty="0">
                <a:latin typeface="Book Antiqua" pitchFamily="18" charset="0"/>
              </a:rPr>
              <a:t>a clear and confident refusal to accept the conclusions of other writers without evaluating the arguments and evidence that they provide</a:t>
            </a:r>
          </a:p>
          <a:p>
            <a:pPr>
              <a:lnSpc>
                <a:spcPct val="160000"/>
              </a:lnSpc>
            </a:pPr>
            <a:r>
              <a:rPr lang="en-US" altLang="en-US" sz="2800" dirty="0">
                <a:latin typeface="Book Antiqua" pitchFamily="18" charset="0"/>
              </a:rPr>
              <a:t>a balanced presentation of reasons why the conclusions of other writers may be accepted or may need to be treated with caution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78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Critical Writing (</a:t>
            </a:r>
            <a:r>
              <a:rPr lang="en-GB" dirty="0" smtClean="0"/>
              <a:t>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39624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altLang="en-US" sz="2600" dirty="0">
                <a:latin typeface="Book Antiqua" pitchFamily="18" charset="0"/>
              </a:rPr>
              <a:t>a clear presentation of your own evidence and argument, leading to your conclusion</a:t>
            </a:r>
          </a:p>
          <a:p>
            <a:pPr>
              <a:lnSpc>
                <a:spcPct val="200000"/>
              </a:lnSpc>
            </a:pPr>
            <a:r>
              <a:rPr lang="en-US" altLang="en-US" sz="2600" dirty="0">
                <a:latin typeface="Book Antiqua" pitchFamily="18" charset="0"/>
              </a:rPr>
              <a:t>a recognition of the limitations in your own evidence, argument, and conclusion.</a:t>
            </a:r>
          </a:p>
        </p:txBody>
      </p:sp>
    </p:spTree>
    <p:extLst>
      <p:ext uri="{BB962C8B-B14F-4D97-AF65-F5344CB8AC3E}">
        <p14:creationId xmlns:p14="http://schemas.microsoft.com/office/powerpoint/2010/main" val="4023490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/>
          <a:lstStyle/>
          <a:p>
            <a:r>
              <a:rPr lang="en-US" altLang="en-US" sz="4000" dirty="0" smtClean="0"/>
              <a:t>Finding your academic voice involves</a:t>
            </a:r>
            <a:endParaRPr lang="en-US" altLang="en-US" sz="4000" b="1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sz="2800" dirty="0">
                <a:latin typeface="Book Antiqua" pitchFamily="18" charset="0"/>
              </a:rPr>
              <a:t>healthy </a:t>
            </a:r>
            <a:r>
              <a:rPr lang="en-US" altLang="en-US" sz="2800" dirty="0" err="1">
                <a:latin typeface="Book Antiqua" pitchFamily="18" charset="0"/>
              </a:rPr>
              <a:t>scepticism</a:t>
            </a:r>
            <a:r>
              <a:rPr lang="en-US" altLang="en-US" sz="2800" dirty="0">
                <a:latin typeface="Book Antiqua" pitchFamily="18" charset="0"/>
              </a:rPr>
              <a:t> … but not cynicism;</a:t>
            </a:r>
          </a:p>
          <a:p>
            <a:r>
              <a:rPr lang="en-US" altLang="en-US" sz="2800" dirty="0">
                <a:latin typeface="Book Antiqua" pitchFamily="18" charset="0"/>
              </a:rPr>
              <a:t>confidence … but not ‘cockiness’ or arrogance;</a:t>
            </a:r>
          </a:p>
          <a:p>
            <a:r>
              <a:rPr lang="en-US" altLang="en-US" sz="2800" dirty="0" err="1">
                <a:latin typeface="Book Antiqua" pitchFamily="18" charset="0"/>
              </a:rPr>
              <a:t>judgement</a:t>
            </a:r>
            <a:r>
              <a:rPr lang="en-US" altLang="en-US" sz="2800" dirty="0">
                <a:latin typeface="Book Antiqua" pitchFamily="18" charset="0"/>
              </a:rPr>
              <a:t> which is critical … but not dismissive;</a:t>
            </a:r>
          </a:p>
          <a:p>
            <a:r>
              <a:rPr lang="en-US" altLang="en-US" sz="2800" dirty="0">
                <a:latin typeface="Book Antiqua" pitchFamily="18" charset="0"/>
              </a:rPr>
              <a:t>opinions … without being opinionated;</a:t>
            </a:r>
          </a:p>
          <a:p>
            <a:r>
              <a:rPr lang="en-US" altLang="en-US" sz="2800" dirty="0">
                <a:latin typeface="Book Antiqua" pitchFamily="18" charset="0"/>
              </a:rPr>
              <a:t>careful evaluation of published work … not serial shooting at random targets;</a:t>
            </a:r>
          </a:p>
          <a:p>
            <a:r>
              <a:rPr lang="en-US" altLang="en-US" sz="2800" dirty="0">
                <a:latin typeface="Book Antiqua" pitchFamily="18" charset="0"/>
              </a:rPr>
              <a:t>being ‘fair’: assessing fairly the strengths and weaknesses of other people’s ideas and writing … without prejudice; </a:t>
            </a:r>
          </a:p>
          <a:p>
            <a:r>
              <a:rPr lang="en-US" altLang="en-US" sz="2800" dirty="0">
                <a:latin typeface="Book Antiqua" pitchFamily="18" charset="0"/>
              </a:rPr>
              <a:t>making </a:t>
            </a:r>
            <a:r>
              <a:rPr lang="en-US" altLang="en-US" sz="2800" dirty="0" err="1">
                <a:latin typeface="Book Antiqua" pitchFamily="18" charset="0"/>
              </a:rPr>
              <a:t>judgements</a:t>
            </a:r>
            <a:r>
              <a:rPr lang="en-US" altLang="en-US" sz="2800" dirty="0">
                <a:latin typeface="Book Antiqua" pitchFamily="18" charset="0"/>
              </a:rPr>
              <a:t> on the basis of considerable thought and all the available evidence … as opposed to assertions without reason.”</a:t>
            </a:r>
          </a:p>
          <a:p>
            <a:pPr>
              <a:buFont typeface="Arial" charset="0"/>
              <a:buNone/>
            </a:pPr>
            <a:endParaRPr lang="en-US" altLang="en-US" sz="2000" dirty="0" smtClean="0"/>
          </a:p>
          <a:p>
            <a:pPr>
              <a:buFont typeface="Arial" charset="0"/>
              <a:buNone/>
            </a:pPr>
            <a:r>
              <a:rPr lang="en-US" altLang="en-US" sz="1600" dirty="0" smtClean="0"/>
              <a:t>Wellington J., </a:t>
            </a:r>
            <a:r>
              <a:rPr lang="en-US" altLang="en-US" sz="1600" dirty="0" err="1" smtClean="0"/>
              <a:t>Bathmaker</a:t>
            </a:r>
            <a:r>
              <a:rPr lang="en-US" altLang="en-US" sz="1600" dirty="0" smtClean="0"/>
              <a:t> A., Hunt C., McCulloch G. and Sikes P. (2005). </a:t>
            </a:r>
            <a:r>
              <a:rPr lang="en-US" altLang="en-US" sz="1600" i="1" dirty="0" smtClean="0"/>
              <a:t>Succeeding with your doctorate. London: Sage.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4035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altLang="en-US" sz="4000" dirty="0" smtClean="0"/>
              <a:t>Finding relevant literature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4602163"/>
          </a:xfrm>
        </p:spPr>
        <p:txBody>
          <a:bodyPr>
            <a:normAutofit fontScale="92500" lnSpcReduction="10000"/>
          </a:bodyPr>
          <a:lstStyle/>
          <a:p>
            <a:pPr marL="36576" indent="0">
              <a:buNone/>
            </a:pPr>
            <a:endParaRPr lang="en-US" altLang="en-US" sz="2400" dirty="0" smtClean="0"/>
          </a:p>
          <a:p>
            <a:r>
              <a:rPr lang="en-US" altLang="en-US" sz="2600" dirty="0">
                <a:latin typeface="Book Antiqua" pitchFamily="18" charset="0"/>
              </a:rPr>
              <a:t>Check </a:t>
            </a:r>
            <a:r>
              <a:rPr lang="en-US" altLang="en-US" sz="2600" b="1" dirty="0">
                <a:solidFill>
                  <a:srgbClr val="FF0000"/>
                </a:solidFill>
                <a:latin typeface="Book Antiqua" pitchFamily="18" charset="0"/>
              </a:rPr>
              <a:t>references of references</a:t>
            </a:r>
            <a:r>
              <a:rPr lang="en-US" altLang="en-US" sz="2600" dirty="0">
                <a:latin typeface="Book Antiqua" pitchFamily="18" charset="0"/>
              </a:rPr>
              <a:t>: it can be a good idea to check through their reference lists to see the range of sources that they referred to.</a:t>
            </a:r>
          </a:p>
          <a:p>
            <a:pPr>
              <a:buFont typeface="Arial" charset="0"/>
              <a:buNone/>
            </a:pPr>
            <a:r>
              <a:rPr lang="en-US" altLang="en-US" sz="2600" dirty="0">
                <a:latin typeface="Book Antiqua" pitchFamily="18" charset="0"/>
              </a:rPr>
              <a:t> </a:t>
            </a:r>
          </a:p>
          <a:p>
            <a:r>
              <a:rPr lang="en-US" altLang="en-US" sz="2600" dirty="0">
                <a:latin typeface="Book Antiqua" pitchFamily="18" charset="0"/>
              </a:rPr>
              <a:t>Hand searching of journals will reveal ideas about focus, research questions, methods, techniques, or interpretations that had not occurred to you</a:t>
            </a:r>
          </a:p>
          <a:p>
            <a:endParaRPr lang="en-US" altLang="en-US" sz="2600" dirty="0">
              <a:latin typeface="Book Antiqua" pitchFamily="18" charset="0"/>
            </a:endParaRPr>
          </a:p>
          <a:p>
            <a:r>
              <a:rPr lang="en-US" altLang="en-US" sz="2600" dirty="0">
                <a:latin typeface="Book Antiqua" pitchFamily="18" charset="0"/>
              </a:rPr>
              <a:t>Use software packages such as </a:t>
            </a:r>
            <a:r>
              <a:rPr lang="en-US" altLang="en-US" sz="2600" dirty="0" err="1">
                <a:latin typeface="Book Antiqua" pitchFamily="18" charset="0"/>
              </a:rPr>
              <a:t>RefWorks</a:t>
            </a:r>
            <a:r>
              <a:rPr lang="en-US" altLang="en-US" sz="2600" dirty="0">
                <a:latin typeface="Book Antiqua" pitchFamily="18" charset="0"/>
              </a:rPr>
              <a:t> to collect and store details of articles but also read abstracts to make sure they are relevant</a:t>
            </a:r>
          </a:p>
          <a:p>
            <a:pPr marL="36576" indent="0">
              <a:buNone/>
            </a:pPr>
            <a:endParaRPr lang="en-US" altLang="en-US" sz="2800" dirty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22064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by </a:t>
            </a:r>
            <a:r>
              <a:rPr lang="en-US" altLang="en-US" dirty="0" err="1">
                <a:solidFill>
                  <a:schemeClr val="tx2"/>
                </a:solidFill>
              </a:rPr>
              <a:t>Dr</a:t>
            </a:r>
            <a:r>
              <a:rPr lang="en-US" altLang="en-US" dirty="0">
                <a:solidFill>
                  <a:schemeClr val="tx2"/>
                </a:solidFill>
              </a:rPr>
              <a:t> Paul Reilly, LSE</a:t>
            </a:r>
          </a:p>
        </p:txBody>
      </p:sp>
    </p:spTree>
    <p:extLst>
      <p:ext uri="{BB962C8B-B14F-4D97-AF65-F5344CB8AC3E}">
        <p14:creationId xmlns:p14="http://schemas.microsoft.com/office/powerpoint/2010/main" val="313815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en-US" sz="3600" dirty="0" smtClean="0"/>
              <a:t>Exercise to help you use the library effectively for your literature review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en-GB" altLang="en-US" sz="2400" dirty="0" smtClean="0"/>
          </a:p>
          <a:p>
            <a:r>
              <a:rPr lang="en-US" altLang="en-US" sz="2600" dirty="0">
                <a:latin typeface="Book Antiqua" pitchFamily="18" charset="0"/>
              </a:rPr>
              <a:t>Identify 2 - 3 key terms relevant to your dissertation (e.g. bilateral matching, growth econometrics) and use these to search the library catalogues for relevant resources.</a:t>
            </a:r>
            <a:endParaRPr lang="en-GB" altLang="en-US" sz="2600" dirty="0">
              <a:latin typeface="Book Antiqua" pitchFamily="18" charset="0"/>
            </a:endParaRPr>
          </a:p>
          <a:p>
            <a:r>
              <a:rPr lang="en-US" altLang="en-US" sz="2600" dirty="0">
                <a:latin typeface="Book Antiqua" pitchFamily="18" charset="0"/>
              </a:rPr>
              <a:t>Try to evaluate the relevance of the resources that you find in the library catalogues by using the title and the abstracts.</a:t>
            </a:r>
            <a:endParaRPr lang="en-GB" altLang="en-US" sz="2600" dirty="0">
              <a:latin typeface="Book Antiqua" pitchFamily="18" charset="0"/>
            </a:endParaRPr>
          </a:p>
          <a:p>
            <a:r>
              <a:rPr lang="en-US" altLang="en-US" sz="2600" dirty="0">
                <a:latin typeface="Book Antiqua" pitchFamily="18" charset="0"/>
              </a:rPr>
              <a:t>Identify a list of resources for your literature review including books, journal articles (databases if relevant to your topic), and other resources that are relevant. </a:t>
            </a:r>
            <a:endParaRPr lang="en-GB" altLang="en-US" sz="2600" dirty="0">
              <a:latin typeface="Book Antiqua" pitchFamily="18" charset="0"/>
            </a:endParaRPr>
          </a:p>
          <a:p>
            <a:pPr marL="36576" indent="0">
              <a:buNone/>
            </a:pPr>
            <a:endParaRPr lang="en-US" altLang="en-US" sz="2400" dirty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22064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by </a:t>
            </a:r>
            <a:r>
              <a:rPr lang="en-US" altLang="en-US" dirty="0" err="1">
                <a:solidFill>
                  <a:schemeClr val="tx2"/>
                </a:solidFill>
              </a:rPr>
              <a:t>Dr</a:t>
            </a:r>
            <a:r>
              <a:rPr lang="en-US" altLang="en-US" dirty="0">
                <a:solidFill>
                  <a:schemeClr val="tx2"/>
                </a:solidFill>
              </a:rPr>
              <a:t> Paul Reilly, LSE</a:t>
            </a:r>
          </a:p>
        </p:txBody>
      </p:sp>
    </p:spTree>
    <p:extLst>
      <p:ext uri="{BB962C8B-B14F-4D97-AF65-F5344CB8AC3E}">
        <p14:creationId xmlns:p14="http://schemas.microsoft.com/office/powerpoint/2010/main" val="373051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1189038"/>
          </a:xfrm>
        </p:spPr>
        <p:txBody>
          <a:bodyPr/>
          <a:lstStyle/>
          <a:p>
            <a:r>
              <a:rPr lang="en-US" altLang="en-US" dirty="0" smtClean="0"/>
              <a:t>Writing up your </a:t>
            </a:r>
            <a:r>
              <a:rPr lang="en-US" altLang="en-US" smtClean="0"/>
              <a:t>literature review</a:t>
            </a:r>
            <a:endParaRPr lang="en-US" alt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600" dirty="0">
                <a:latin typeface="Book Antiqua" pitchFamily="18" charset="0"/>
              </a:rPr>
              <a:t>Write up your review part way through your reading in order to identify gaps/weaknesses</a:t>
            </a:r>
          </a:p>
          <a:p>
            <a:r>
              <a:rPr lang="en-US" altLang="en-US" sz="2600" dirty="0">
                <a:latin typeface="Book Antiqua" pitchFamily="18" charset="0"/>
              </a:rPr>
              <a:t>Keep the focus on your study and not the literature</a:t>
            </a:r>
          </a:p>
          <a:p>
            <a:r>
              <a:rPr lang="en-US" altLang="en-US" sz="2600" dirty="0" smtClean="0">
                <a:latin typeface="Book Antiqua" pitchFamily="18" charset="0"/>
              </a:rPr>
              <a:t>Make </a:t>
            </a:r>
            <a:r>
              <a:rPr lang="en-US" altLang="en-US" sz="2600" dirty="0">
                <a:latin typeface="Book Antiqua" pitchFamily="18" charset="0"/>
              </a:rPr>
              <a:t>sure that the literature review is framed by your research questions</a:t>
            </a:r>
          </a:p>
          <a:p>
            <a:r>
              <a:rPr lang="en-US" altLang="en-US" sz="2600" dirty="0">
                <a:latin typeface="Book Antiqua" pitchFamily="18" charset="0"/>
              </a:rPr>
              <a:t>Where possible, use original sources rather than other people’s review of literature(s)</a:t>
            </a:r>
          </a:p>
          <a:p>
            <a:endParaRPr lang="en-US" altLang="en-US" dirty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22064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by </a:t>
            </a:r>
            <a:r>
              <a:rPr lang="en-US" altLang="en-US" dirty="0" err="1">
                <a:solidFill>
                  <a:schemeClr val="tx2"/>
                </a:solidFill>
              </a:rPr>
              <a:t>Dr</a:t>
            </a:r>
            <a:r>
              <a:rPr lang="en-US" altLang="en-US" dirty="0">
                <a:solidFill>
                  <a:schemeClr val="tx2"/>
                </a:solidFill>
              </a:rPr>
              <a:t> Paul Reilly, LSE</a:t>
            </a:r>
          </a:p>
        </p:txBody>
      </p:sp>
    </p:spTree>
    <p:extLst>
      <p:ext uri="{BB962C8B-B14F-4D97-AF65-F5344CB8AC3E}">
        <p14:creationId xmlns:p14="http://schemas.microsoft.com/office/powerpoint/2010/main" val="59887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After the first draft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ct val="30000"/>
              </a:spcAft>
              <a:buFont typeface="Wingdings" charset="2"/>
              <a:buNone/>
            </a:pPr>
            <a:r>
              <a:rPr lang="en-GB" altLang="en-US" sz="3200" b="1" dirty="0">
                <a:solidFill>
                  <a:srgbClr val="FF0000"/>
                </a:solidFill>
                <a:latin typeface="Book Antiqua" pitchFamily="18" charset="0"/>
              </a:rPr>
              <a:t>Ask yourself questions: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3200" dirty="0">
                <a:latin typeface="Book Antiqua" panose="02040602050305030304" pitchFamily="18" charset="0"/>
              </a:rPr>
              <a:t>How good was my </a:t>
            </a:r>
            <a:r>
              <a:rPr lang="en-GB" altLang="en-US" sz="3200" dirty="0" smtClean="0">
                <a:latin typeface="Book Antiqua" panose="02040602050305030304" pitchFamily="18" charset="0"/>
              </a:rPr>
              <a:t>literature search?</a:t>
            </a:r>
            <a:endParaRPr lang="en-GB" altLang="en-US" sz="3200" dirty="0">
              <a:latin typeface="Book Antiqua" panose="02040602050305030304" pitchFamily="18" charset="0"/>
            </a:endParaRP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3200" dirty="0">
                <a:latin typeface="Book Antiqua" panose="02040602050305030304" pitchFamily="18" charset="0"/>
              </a:rPr>
              <a:t>Has it been wide enough to </a:t>
            </a:r>
            <a:r>
              <a:rPr lang="en-GB" altLang="en-US" sz="3200" dirty="0" smtClean="0">
                <a:latin typeface="Book Antiqua" panose="02040602050305030304" pitchFamily="18" charset="0"/>
              </a:rPr>
              <a:t>include relevant and narrow </a:t>
            </a:r>
            <a:r>
              <a:rPr lang="en-GB" altLang="en-US" sz="3200" dirty="0">
                <a:latin typeface="Book Antiqua" panose="02040602050305030304" pitchFamily="18" charset="0"/>
              </a:rPr>
              <a:t>enough to exclude irrelevant </a:t>
            </a:r>
            <a:r>
              <a:rPr lang="en-GB" altLang="en-US" sz="3200" dirty="0" smtClean="0">
                <a:latin typeface="Book Antiqua" panose="02040602050305030304" pitchFamily="18" charset="0"/>
              </a:rPr>
              <a:t>materials?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3200" dirty="0">
                <a:latin typeface="Book Antiqua" pitchFamily="18" charset="0"/>
              </a:rPr>
              <a:t>Have I critically analysed the literature I use?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21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/>
          <a:lstStyle/>
          <a:p>
            <a:r>
              <a:rPr lang="en-GB" dirty="0"/>
              <a:t>Research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749" y="1371600"/>
            <a:ext cx="7467600" cy="51054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‘Research frontier’: existing knowledge we want to expand  </a:t>
            </a:r>
          </a:p>
          <a:p>
            <a:r>
              <a:rPr lang="en-GB" dirty="0" smtClean="0"/>
              <a:t>Research question defined relative to ‘research frontier’</a:t>
            </a:r>
          </a:p>
          <a:p>
            <a:r>
              <a:rPr lang="en-GB" dirty="0" smtClean="0"/>
              <a:t>The importance of research question as measured by its distance to ‘research frontier’</a:t>
            </a:r>
          </a:p>
          <a:p>
            <a:r>
              <a:rPr lang="en-GB" dirty="0"/>
              <a:t>How to identify ‘research frontier’?</a:t>
            </a:r>
          </a:p>
          <a:p>
            <a:pPr lvl="1"/>
            <a:r>
              <a:rPr lang="en-GB" b="1" u="sng" dirty="0" smtClean="0">
                <a:solidFill>
                  <a:srgbClr val="FF0000"/>
                </a:solidFill>
              </a:rPr>
              <a:t>Critical</a:t>
            </a:r>
            <a:r>
              <a:rPr lang="en-GB" dirty="0" smtClean="0"/>
              <a:t> literature review</a:t>
            </a:r>
          </a:p>
          <a:p>
            <a:pPr lvl="1"/>
            <a:r>
              <a:rPr lang="en-GB" dirty="0" smtClean="0"/>
              <a:t>Identify gaps in knowledge</a:t>
            </a:r>
          </a:p>
          <a:p>
            <a:pPr lvl="1"/>
            <a:r>
              <a:rPr lang="en-GB" dirty="0" smtClean="0"/>
              <a:t>Identify  clash between empirics and theory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793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After the first draft (</a:t>
            </a:r>
            <a:r>
              <a:rPr lang="en-GB" dirty="0" smtClean="0"/>
              <a:t>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3200" dirty="0" smtClean="0">
                <a:latin typeface="Book Antiqua" pitchFamily="18" charset="0"/>
              </a:rPr>
              <a:t>Have </a:t>
            </a:r>
            <a:r>
              <a:rPr lang="en-GB" altLang="en-US" sz="3200" dirty="0">
                <a:latin typeface="Book Antiqua" pitchFamily="18" charset="0"/>
              </a:rPr>
              <a:t>I assessed them for their strengths and weaknesses?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3200" dirty="0">
                <a:latin typeface="Book Antiqua" pitchFamily="18" charset="0"/>
              </a:rPr>
              <a:t>Have I cited studies contrary to my perspective?</a:t>
            </a:r>
          </a:p>
          <a:p>
            <a:pPr algn="just">
              <a:spcAft>
                <a:spcPct val="30000"/>
              </a:spcAft>
              <a:buFont typeface="Wingdings" charset="2"/>
              <a:buChar char="Ø"/>
            </a:pPr>
            <a:r>
              <a:rPr lang="en-GB" altLang="en-US" sz="3200" dirty="0">
                <a:latin typeface="Book Antiqua" pitchFamily="18" charset="0"/>
              </a:rPr>
              <a:t>Will the reader find my lit. review relevant, appropriate and useful?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840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it about?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Literature review – a ‘definition’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What is its purpose?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Where/how do you start?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How do you actually DO IT?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What are the readers’ expectations?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What are your expectations?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79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Literature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 algn="ctr">
              <a:buNone/>
            </a:pPr>
            <a:endParaRPr lang="en-GB" altLang="en-US" sz="3200" dirty="0" smtClean="0">
              <a:latin typeface="Book Antiqua" pitchFamily="18" charset="0"/>
            </a:endParaRPr>
          </a:p>
          <a:p>
            <a:pPr marL="36576" indent="0" algn="ctr">
              <a:buNone/>
            </a:pPr>
            <a:r>
              <a:rPr lang="en-GB" altLang="en-US" sz="3200" dirty="0" smtClean="0">
                <a:latin typeface="Book Antiqua" pitchFamily="18" charset="0"/>
              </a:rPr>
              <a:t>Literature </a:t>
            </a:r>
            <a:r>
              <a:rPr lang="en-GB" altLang="en-US" sz="3200" dirty="0">
                <a:latin typeface="Book Antiqua" pitchFamily="18" charset="0"/>
              </a:rPr>
              <a:t>review is </a:t>
            </a:r>
            <a:r>
              <a:rPr lang="en-GB" altLang="en-US" sz="3200" dirty="0" smtClean="0">
                <a:latin typeface="Book Antiqua" pitchFamily="18" charset="0"/>
              </a:rPr>
              <a:t>a </a:t>
            </a:r>
            <a:r>
              <a:rPr lang="en-GB" altLang="en-US" sz="3200" b="1" dirty="0" smtClean="0">
                <a:solidFill>
                  <a:srgbClr val="FF0000"/>
                </a:solidFill>
                <a:latin typeface="Book Antiqua" pitchFamily="18" charset="0"/>
              </a:rPr>
              <a:t>critical</a:t>
            </a:r>
            <a:r>
              <a:rPr lang="en-GB" altLang="en-US" sz="3200" dirty="0" smtClean="0">
                <a:latin typeface="Book Antiqua" pitchFamily="18" charset="0"/>
              </a:rPr>
              <a:t> </a:t>
            </a:r>
            <a:r>
              <a:rPr lang="en-GB" altLang="en-US" sz="3200" dirty="0">
                <a:latin typeface="Book Antiqua" pitchFamily="18" charset="0"/>
              </a:rPr>
              <a:t>account of what has been published on a topic by </a:t>
            </a:r>
            <a:r>
              <a:rPr lang="en-GB" altLang="en-US" sz="3200" dirty="0" smtClean="0">
                <a:latin typeface="Book Antiqua" pitchFamily="18" charset="0"/>
              </a:rPr>
              <a:t>academics in a specific field or across academic fields</a:t>
            </a:r>
          </a:p>
          <a:p>
            <a:pPr marL="3657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85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Purpose of literature review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en-US" sz="3200" dirty="0">
                <a:latin typeface="Book Antiqua" pitchFamily="18" charset="0"/>
              </a:rPr>
              <a:t>It </a:t>
            </a:r>
            <a:r>
              <a:rPr lang="en-GB" altLang="en-US" sz="3200" u="sng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conveys information </a:t>
            </a:r>
            <a:r>
              <a:rPr lang="en-GB" altLang="en-US" sz="3200" dirty="0">
                <a:latin typeface="Book Antiqua" pitchFamily="18" charset="0"/>
              </a:rPr>
              <a:t>to the reader who is</a:t>
            </a:r>
          </a:p>
          <a:p>
            <a:pPr lvl="1"/>
            <a:r>
              <a:rPr lang="en-GB" altLang="en-US" sz="2800" dirty="0" smtClean="0">
                <a:latin typeface="Book Antiqua" pitchFamily="18" charset="0"/>
              </a:rPr>
              <a:t>familiar </a:t>
            </a:r>
            <a:r>
              <a:rPr lang="en-GB" altLang="en-US" sz="2800" dirty="0">
                <a:latin typeface="Book Antiqua" pitchFamily="18" charset="0"/>
              </a:rPr>
              <a:t>with </a:t>
            </a:r>
            <a:r>
              <a:rPr lang="en-GB" altLang="en-US" sz="2800" dirty="0" smtClean="0">
                <a:latin typeface="Book Antiqua" pitchFamily="18" charset="0"/>
              </a:rPr>
              <a:t>research topic or</a:t>
            </a:r>
            <a:endParaRPr lang="en-GB" altLang="en-US" sz="2800" dirty="0">
              <a:latin typeface="Book Antiqua" pitchFamily="18" charset="0"/>
            </a:endParaRPr>
          </a:p>
          <a:p>
            <a:pPr lvl="1"/>
            <a:r>
              <a:rPr lang="en-GB" altLang="en-US" sz="2800" dirty="0" smtClean="0">
                <a:latin typeface="Book Antiqua" pitchFamily="18" charset="0"/>
              </a:rPr>
              <a:t>partially unfamiliar </a:t>
            </a:r>
            <a:r>
              <a:rPr lang="en-GB" altLang="en-US" sz="2800" dirty="0">
                <a:latin typeface="Book Antiqua" pitchFamily="18" charset="0"/>
              </a:rPr>
              <a:t>with </a:t>
            </a:r>
            <a:r>
              <a:rPr lang="en-GB" altLang="en-US" sz="2800" dirty="0" smtClean="0">
                <a:latin typeface="Book Antiqua" pitchFamily="18" charset="0"/>
              </a:rPr>
              <a:t>research topic</a:t>
            </a:r>
          </a:p>
          <a:p>
            <a:r>
              <a:rPr lang="en-GB" altLang="en-US" sz="3200" dirty="0">
                <a:latin typeface="Book Antiqua" pitchFamily="18" charset="0"/>
              </a:rPr>
              <a:t>It </a:t>
            </a:r>
            <a:r>
              <a:rPr lang="en-GB" alt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critically assesses </a:t>
            </a:r>
            <a:r>
              <a:rPr lang="en-GB" altLang="en-US" sz="3200" dirty="0" smtClean="0">
                <a:latin typeface="Book Antiqua" pitchFamily="18" charset="0"/>
              </a:rPr>
              <a:t>existing literature – evaluates its strengths and weaknesses</a:t>
            </a:r>
          </a:p>
          <a:p>
            <a:r>
              <a:rPr lang="en-GB" altLang="en-US" sz="3200" dirty="0" smtClean="0">
                <a:latin typeface="Book Antiqua" pitchFamily="18" charset="0"/>
              </a:rPr>
              <a:t>It </a:t>
            </a:r>
            <a:r>
              <a:rPr lang="en-GB" altLang="en-US" sz="3200" dirty="0">
                <a:latin typeface="Book Antiqua" pitchFamily="18" charset="0"/>
              </a:rPr>
              <a:t>is </a:t>
            </a:r>
            <a:r>
              <a:rPr lang="en-GB" altLang="en-US" sz="3600" b="1" dirty="0">
                <a:solidFill>
                  <a:srgbClr val="FF0000"/>
                </a:solidFill>
                <a:latin typeface="Book Antiqua" pitchFamily="18" charset="0"/>
              </a:rPr>
              <a:t>NOT</a:t>
            </a:r>
            <a:r>
              <a:rPr lang="en-GB" altLang="en-US" sz="3200" dirty="0">
                <a:latin typeface="Book Antiqua" pitchFamily="18" charset="0"/>
              </a:rPr>
              <a:t> </a:t>
            </a:r>
            <a:r>
              <a:rPr lang="en-GB" altLang="en-US" sz="3200" dirty="0" smtClean="0">
                <a:latin typeface="Book Antiqua" pitchFamily="18" charset="0"/>
              </a:rPr>
              <a:t>a </a:t>
            </a:r>
            <a:r>
              <a:rPr lang="en-GB" altLang="en-US" sz="3200" dirty="0">
                <a:latin typeface="Book Antiqua" pitchFamily="18" charset="0"/>
              </a:rPr>
              <a:t>descriptive list of </a:t>
            </a:r>
            <a:r>
              <a:rPr lang="en-GB" altLang="en-US" sz="3200" dirty="0" smtClean="0">
                <a:latin typeface="Book Antiqua" pitchFamily="18" charset="0"/>
              </a:rPr>
              <a:t>papers and/or their summaries</a:t>
            </a:r>
            <a:r>
              <a:rPr lang="en-GB" altLang="en-US" sz="3200" dirty="0">
                <a:latin typeface="Book Antiqua" pitchFamily="18" charset="0"/>
              </a:rPr>
              <a:t>.</a:t>
            </a:r>
            <a:endParaRPr lang="en-GB" altLang="en-US" sz="3200" dirty="0" smtClean="0">
              <a:latin typeface="Book Antiqua" pitchFamily="18" charset="0"/>
            </a:endParaRPr>
          </a:p>
          <a:p>
            <a:endParaRPr lang="en-GB" altLang="en-US" sz="2800" dirty="0">
              <a:latin typeface="Book Antiqua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98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Purpose of literature review (</a:t>
            </a:r>
            <a:r>
              <a:rPr lang="en-GB" dirty="0" smtClean="0"/>
              <a:t>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Aft>
                <a:spcPct val="30000"/>
              </a:spcAft>
              <a:buFont typeface="Wingdings" pitchFamily="2" charset="2"/>
              <a:buChar char="Ø"/>
            </a:pPr>
            <a:r>
              <a:rPr lang="en-GB" altLang="en-US" sz="3200" dirty="0" smtClean="0">
                <a:latin typeface="Book Antiqua" pitchFamily="18" charset="0"/>
              </a:rPr>
              <a:t>It is a signalling device for you to demonstrate </a:t>
            </a:r>
            <a:r>
              <a:rPr lang="en-GB" altLang="en-US" sz="3200" dirty="0">
                <a:latin typeface="Book Antiqua" pitchFamily="18" charset="0"/>
              </a:rPr>
              <a:t>skills in two areas:</a:t>
            </a:r>
          </a:p>
          <a:p>
            <a:pPr marL="36576" indent="0" algn="just">
              <a:spcAft>
                <a:spcPct val="30000"/>
              </a:spcAft>
              <a:buNone/>
            </a:pPr>
            <a:r>
              <a:rPr lang="en-GB" altLang="en-US" sz="3200" dirty="0" smtClean="0">
                <a:latin typeface="Book Antiqua" pitchFamily="18" charset="0"/>
              </a:rPr>
              <a:t>		</a:t>
            </a:r>
            <a:r>
              <a:rPr lang="en-GB" altLang="en-US" sz="3200" b="1" dirty="0" smtClean="0">
                <a:solidFill>
                  <a:srgbClr val="FF0000"/>
                </a:solidFill>
                <a:latin typeface="Book Antiqua" pitchFamily="18" charset="0"/>
              </a:rPr>
              <a:t>Information </a:t>
            </a:r>
            <a:r>
              <a:rPr lang="en-GB" altLang="en-US" sz="3200" b="1" dirty="0">
                <a:solidFill>
                  <a:srgbClr val="FF0000"/>
                </a:solidFill>
                <a:latin typeface="Book Antiqua" pitchFamily="18" charset="0"/>
              </a:rPr>
              <a:t>seeking</a:t>
            </a:r>
          </a:p>
          <a:p>
            <a:pPr algn="just">
              <a:spcAft>
                <a:spcPct val="30000"/>
              </a:spcAft>
              <a:buFont typeface="Wingdings" pitchFamily="2" charset="2"/>
              <a:buNone/>
            </a:pPr>
            <a:r>
              <a:rPr lang="en-GB" altLang="en-US" sz="3200" dirty="0" smtClean="0">
                <a:latin typeface="Book Antiqua" pitchFamily="18" charset="0"/>
              </a:rPr>
              <a:t>	ability </a:t>
            </a:r>
            <a:r>
              <a:rPr lang="en-GB" altLang="en-US" sz="3200" dirty="0">
                <a:latin typeface="Book Antiqua" pitchFamily="18" charset="0"/>
              </a:rPr>
              <a:t>to scan the lit. efficiently, </a:t>
            </a:r>
            <a:r>
              <a:rPr lang="en-GB" altLang="en-US" sz="3200" dirty="0" smtClean="0">
                <a:latin typeface="Book Antiqua" pitchFamily="18" charset="0"/>
              </a:rPr>
              <a:t>and to </a:t>
            </a:r>
            <a:r>
              <a:rPr lang="en-GB" altLang="en-US" sz="3200" dirty="0">
                <a:latin typeface="Book Antiqua" pitchFamily="18" charset="0"/>
              </a:rPr>
              <a:t>identify useful articles and books</a:t>
            </a:r>
          </a:p>
          <a:p>
            <a:pPr marL="36576" indent="0" algn="just">
              <a:spcAft>
                <a:spcPct val="30000"/>
              </a:spcAft>
              <a:buNone/>
            </a:pPr>
            <a:r>
              <a:rPr lang="en-GB" altLang="en-US" sz="3200" dirty="0" smtClean="0">
                <a:latin typeface="Book Antiqua" pitchFamily="18" charset="0"/>
              </a:rPr>
              <a:t>		</a:t>
            </a:r>
            <a:r>
              <a:rPr lang="en-GB" altLang="en-US" sz="3200" b="1" dirty="0" smtClean="0">
                <a:solidFill>
                  <a:srgbClr val="FF0000"/>
                </a:solidFill>
                <a:latin typeface="Book Antiqua" pitchFamily="18" charset="0"/>
              </a:rPr>
              <a:t>Critical </a:t>
            </a:r>
            <a:r>
              <a:rPr lang="en-GB" altLang="en-US" sz="3200" b="1" dirty="0">
                <a:solidFill>
                  <a:srgbClr val="FF0000"/>
                </a:solidFill>
                <a:latin typeface="Book Antiqua" pitchFamily="18" charset="0"/>
              </a:rPr>
              <a:t>appraisal</a:t>
            </a:r>
          </a:p>
          <a:p>
            <a:pPr algn="just">
              <a:spcAft>
                <a:spcPct val="30000"/>
              </a:spcAft>
              <a:buFont typeface="Wingdings" pitchFamily="2" charset="2"/>
              <a:buNone/>
            </a:pPr>
            <a:r>
              <a:rPr lang="en-GB" altLang="en-US" sz="3200" dirty="0" smtClean="0">
                <a:latin typeface="Book Antiqua" pitchFamily="18" charset="0"/>
              </a:rPr>
              <a:t>	ability </a:t>
            </a:r>
            <a:r>
              <a:rPr lang="en-GB" altLang="en-US" sz="3200" dirty="0">
                <a:latin typeface="Book Antiqua" pitchFamily="18" charset="0"/>
              </a:rPr>
              <a:t>to apply principles of analysis to identify unbiased and valid studies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918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Purpose of literature review (</a:t>
            </a:r>
            <a:r>
              <a:rPr lang="en-GB" dirty="0" smtClean="0"/>
              <a:t>III)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Book Antiqua" panose="02040602050305030304" pitchFamily="18" charset="0"/>
              </a:rPr>
              <a:t>It is also a devise to </a:t>
            </a:r>
            <a:r>
              <a:rPr lang="en-GB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identify research frontier</a:t>
            </a:r>
            <a:r>
              <a:rPr lang="en-GB" dirty="0" smtClean="0">
                <a:latin typeface="Book Antiqua" panose="02040602050305030304" pitchFamily="18" charset="0"/>
              </a:rPr>
              <a:t> by</a:t>
            </a:r>
          </a:p>
          <a:p>
            <a:pPr lvl="1"/>
            <a:r>
              <a:rPr lang="en-GB" dirty="0" smtClean="0">
                <a:latin typeface="Book Antiqua" panose="02040602050305030304" pitchFamily="18" charset="0"/>
              </a:rPr>
              <a:t>Finding gaps – questions not asked before</a:t>
            </a:r>
          </a:p>
          <a:p>
            <a:pPr lvl="1"/>
            <a:r>
              <a:rPr lang="en-GB" dirty="0" smtClean="0">
                <a:latin typeface="Book Antiqua" panose="02040602050305030304" pitchFamily="18" charset="0"/>
              </a:rPr>
              <a:t>Finding mistakes in methodology</a:t>
            </a:r>
          </a:p>
          <a:p>
            <a:pPr lvl="1"/>
            <a:r>
              <a:rPr lang="en-GB" dirty="0" smtClean="0">
                <a:latin typeface="Book Antiqua" panose="02040602050305030304" pitchFamily="18" charset="0"/>
              </a:rPr>
              <a:t>Finding mistakes in data</a:t>
            </a:r>
          </a:p>
          <a:p>
            <a:pPr lvl="1"/>
            <a:r>
              <a:rPr lang="en-GB" dirty="0" smtClean="0">
                <a:latin typeface="Book Antiqua" panose="02040602050305030304" pitchFamily="18" charset="0"/>
              </a:rPr>
              <a:t>Finding logical loopholes</a:t>
            </a:r>
          </a:p>
          <a:p>
            <a:pPr lvl="1"/>
            <a:r>
              <a:rPr lang="en-GB" dirty="0" smtClean="0">
                <a:latin typeface="Book Antiqua" panose="02040602050305030304" pitchFamily="18" charset="0"/>
              </a:rPr>
              <a:t>Finding inconsistencies in the arguments</a:t>
            </a:r>
          </a:p>
          <a:p>
            <a:pPr lvl="1"/>
            <a:r>
              <a:rPr lang="en-GB" dirty="0" smtClean="0">
                <a:latin typeface="Book Antiqua" panose="02040602050305030304" pitchFamily="18" charset="0"/>
              </a:rPr>
              <a:t>Identifying  intellectual </a:t>
            </a:r>
            <a:r>
              <a:rPr lang="en-GB" dirty="0" err="1" smtClean="0">
                <a:latin typeface="Book Antiqua" panose="02040602050305030304" pitchFamily="18" charset="0"/>
              </a:rPr>
              <a:t>spillovers</a:t>
            </a:r>
            <a:endParaRPr lang="en-GB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38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l" eaLnBrk="1" hangingPunct="1"/>
            <a:fld id="{564BF7B4-014D-4E91-A8EE-70F8DB51BC34}" type="slidenum">
              <a:rPr lang="en-US" altLang="en-US">
                <a:solidFill>
                  <a:srgbClr val="898989"/>
                </a:solidFill>
              </a:rPr>
              <a:pPr algn="l" eaLnBrk="1" hangingPunct="1"/>
              <a:t>9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cy-GB" altLang="en-US" sz="3600" dirty="0" smtClean="0"/>
              <a:t>Sources for literature review</a:t>
            </a:r>
            <a:endParaRPr lang="en-US" altLang="en-US" sz="3600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339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y-GB" altLang="en-US" sz="2400" dirty="0">
                <a:latin typeface="Book Antiqua" pitchFamily="18" charset="0"/>
              </a:rPr>
              <a:t>Identify key primary sources (e.g. govt. documents, newspaper articles) and secondary sources (e.g. books, journal articles) relevant to your topic early on</a:t>
            </a:r>
          </a:p>
          <a:p>
            <a:pPr eaLnBrk="1" hangingPunct="1">
              <a:lnSpc>
                <a:spcPct val="80000"/>
              </a:lnSpc>
            </a:pPr>
            <a:endParaRPr lang="cy-GB" altLang="en-US" sz="2400" dirty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y-GB" altLang="en-US" sz="2400" dirty="0">
                <a:latin typeface="Book Antiqua" pitchFamily="18" charset="0"/>
              </a:rPr>
              <a:t>Use relevant search terms on library databases </a:t>
            </a:r>
            <a:r>
              <a:rPr lang="cy-GB" altLang="en-US" sz="2400" dirty="0" smtClean="0">
                <a:latin typeface="Book Antiqua" pitchFamily="18" charset="0"/>
              </a:rPr>
              <a:t>(to </a:t>
            </a:r>
            <a:r>
              <a:rPr lang="cy-GB" altLang="en-US" sz="2400" dirty="0">
                <a:latin typeface="Book Antiqua" pitchFamily="18" charset="0"/>
              </a:rPr>
              <a:t>identify your sources (see Library tutorials for more on this)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cy-GB" altLang="en-US" sz="2400" dirty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y-GB" altLang="en-US" sz="2400" dirty="0">
                <a:latin typeface="Book Antiqua" pitchFamily="18" charset="0"/>
              </a:rPr>
              <a:t>Use resources that are not in the library e.g. Inter-library loans, </a:t>
            </a:r>
            <a:r>
              <a:rPr lang="cy-GB" altLang="en-US" sz="2400" dirty="0" smtClean="0">
                <a:latin typeface="Book Antiqua" pitchFamily="18" charset="0"/>
              </a:rPr>
              <a:t>Ntional Library</a:t>
            </a:r>
            <a:r>
              <a:rPr lang="cy-GB" altLang="en-US" sz="2400" dirty="0">
                <a:latin typeface="Book Antiqua" pitchFamily="18" charset="0"/>
              </a:rPr>
              <a:t>, blogs.</a:t>
            </a:r>
          </a:p>
          <a:p>
            <a:pPr eaLnBrk="1" hangingPunct="1">
              <a:lnSpc>
                <a:spcPct val="80000"/>
              </a:lnSpc>
            </a:pPr>
            <a:endParaRPr lang="cy-GB" altLang="en-US" sz="2400" dirty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y-GB" altLang="en-US" sz="2400" dirty="0">
                <a:latin typeface="Book Antiqua" pitchFamily="18" charset="0"/>
              </a:rPr>
              <a:t>Remember, there is no target for the number of references you include, but you need to show the marker you have covered the literature that is relevant to your project.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y-GB" altLang="en-U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y-GB" altLang="en-US" sz="2400" dirty="0" smtClean="0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cy-GB" altLang="en-US" sz="2400" dirty="0" smtClean="0"/>
          </a:p>
          <a:p>
            <a:pPr eaLnBrk="1" hangingPunct="1">
              <a:lnSpc>
                <a:spcPct val="80000"/>
              </a:lnSpc>
            </a:pPr>
            <a:endParaRPr lang="cy-GB" altLang="en-US" sz="2400" dirty="0" smtClean="0"/>
          </a:p>
          <a:p>
            <a:pPr eaLnBrk="1" hangingPunct="1">
              <a:lnSpc>
                <a:spcPct val="80000"/>
              </a:lnSpc>
            </a:pPr>
            <a:endParaRPr lang="cy-GB" altLang="en-US" sz="2400" dirty="0" smtClean="0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cy-GB" altLang="en-US" sz="2400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429000" y="6553200"/>
            <a:ext cx="2057400" cy="23398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tx2"/>
                </a:solidFill>
              </a:rPr>
              <a:t>by </a:t>
            </a:r>
            <a:r>
              <a:rPr lang="en-US" altLang="en-US" dirty="0" err="1" smtClean="0">
                <a:solidFill>
                  <a:schemeClr val="tx2"/>
                </a:solidFill>
              </a:rPr>
              <a:t>Dr</a:t>
            </a:r>
            <a:r>
              <a:rPr lang="en-US" altLang="en-US" dirty="0" smtClean="0">
                <a:solidFill>
                  <a:schemeClr val="tx2"/>
                </a:solidFill>
              </a:rPr>
              <a:t> Paul Reilly, LSE</a:t>
            </a:r>
          </a:p>
        </p:txBody>
      </p:sp>
    </p:spTree>
    <p:extLst>
      <p:ext uri="{BB962C8B-B14F-4D97-AF65-F5344CB8AC3E}">
        <p14:creationId xmlns:p14="http://schemas.microsoft.com/office/powerpoint/2010/main" val="402907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985</TotalTime>
  <Words>1438</Words>
  <Application>Microsoft Office PowerPoint</Application>
  <PresentationFormat>On-screen Show (4:3)</PresentationFormat>
  <Paragraphs>209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3" baseType="lpstr">
      <vt:lpstr>Adobe Song Std L</vt:lpstr>
      <vt:lpstr>Arial</vt:lpstr>
      <vt:lpstr>Book Antiqua</vt:lpstr>
      <vt:lpstr>Brush Script MT</vt:lpstr>
      <vt:lpstr>Calibri</vt:lpstr>
      <vt:lpstr>Courier New</vt:lpstr>
      <vt:lpstr>Franklin Gothic Book</vt:lpstr>
      <vt:lpstr>Georgia</vt:lpstr>
      <vt:lpstr>Rage Italic</vt:lpstr>
      <vt:lpstr>Wingdings</vt:lpstr>
      <vt:lpstr>Wingdings 2</vt:lpstr>
      <vt:lpstr>ヒラギノ角ゴ Pro W3</vt:lpstr>
      <vt:lpstr>Technic</vt:lpstr>
      <vt:lpstr>Identifying research frontier or How to define research question</vt:lpstr>
      <vt:lpstr>Research question</vt:lpstr>
      <vt:lpstr>Research question</vt:lpstr>
      <vt:lpstr>What is it about?</vt:lpstr>
      <vt:lpstr>Literature review</vt:lpstr>
      <vt:lpstr>Purpose of literature review (I)</vt:lpstr>
      <vt:lpstr>Purpose of literature review (II)</vt:lpstr>
      <vt:lpstr>Purpose of literature review (III)</vt:lpstr>
      <vt:lpstr>Sources for literature review</vt:lpstr>
      <vt:lpstr>Where do I start? (I)</vt:lpstr>
      <vt:lpstr>Where do I start? (II)</vt:lpstr>
      <vt:lpstr>Where do I start? (III)</vt:lpstr>
      <vt:lpstr>How do I do it: critical reading</vt:lpstr>
      <vt:lpstr>How do I do it: critical reading</vt:lpstr>
      <vt:lpstr>PowerPoint Presentation</vt:lpstr>
      <vt:lpstr>How do I do it: critical reading</vt:lpstr>
      <vt:lpstr>Critical Thinking Skills</vt:lpstr>
      <vt:lpstr>Critical Thinking Skills</vt:lpstr>
      <vt:lpstr>Summary, Analysis, &amp; Evaluation</vt:lpstr>
      <vt:lpstr>PowerPoint Presentation</vt:lpstr>
      <vt:lpstr>PowerPoint Presentation</vt:lpstr>
      <vt:lpstr>PowerPoint Presentation</vt:lpstr>
      <vt:lpstr>Critical Writing (I)</vt:lpstr>
      <vt:lpstr>Critical Writing (II)</vt:lpstr>
      <vt:lpstr>Finding your academic voice involves</vt:lpstr>
      <vt:lpstr>Finding relevant literature </vt:lpstr>
      <vt:lpstr>Exercise to help you use the library effectively for your literature review</vt:lpstr>
      <vt:lpstr>Writing up your literature review</vt:lpstr>
      <vt:lpstr>After the first draft (I)</vt:lpstr>
      <vt:lpstr>After the first draft (II)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ak474</dc:creator>
  <cp:lastModifiedBy>Alex</cp:lastModifiedBy>
  <cp:revision>64</cp:revision>
  <dcterms:created xsi:type="dcterms:W3CDTF">2013-11-18T14:43:20Z</dcterms:created>
  <dcterms:modified xsi:type="dcterms:W3CDTF">2016-04-11T20:49:23Z</dcterms:modified>
</cp:coreProperties>
</file>