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ll\Downloads\bb0a3fca-9d6f-4008-a154-efba5b909835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Will\Downloads\Eurostat_Table_tsieb020FlagDesc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l\Dropbox\Teaching\EC314\Seminars\Week%204\Week%204%20Seminar%20Solu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Road Injury Accidents 2009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'[bb0a3fca-9d6f-4008-a154-efba5b909835.xls]Sheet3'!$B$1</c:f>
              <c:strCache>
                <c:ptCount val="1"/>
                <c:pt idx="0">
                  <c:v>Injury accidents</c:v>
                </c:pt>
              </c:strCache>
            </c:strRef>
          </c:tx>
          <c:invertIfNegative val="0"/>
          <c:cat>
            <c:strRef>
              <c:f>'[bb0a3fca-9d6f-4008-a154-efba5b909835.xls]Sheet3'!$A$2:$A$18</c:f>
              <c:strCache>
                <c:ptCount val="17"/>
                <c:pt idx="0">
                  <c:v>Luxembourg</c:v>
                </c:pt>
                <c:pt idx="1">
                  <c:v>Iceland</c:v>
                </c:pt>
                <c:pt idx="2">
                  <c:v>Estonia</c:v>
                </c:pt>
                <c:pt idx="3">
                  <c:v>Denmark</c:v>
                </c:pt>
                <c:pt idx="4">
                  <c:v>Finland</c:v>
                </c:pt>
                <c:pt idx="5">
                  <c:v>Norway</c:v>
                </c:pt>
                <c:pt idx="6">
                  <c:v>Netherlands</c:v>
                </c:pt>
                <c:pt idx="7">
                  <c:v>New Zealand</c:v>
                </c:pt>
                <c:pt idx="8">
                  <c:v>Switzerland</c:v>
                </c:pt>
                <c:pt idx="9">
                  <c:v>Czech Republic</c:v>
                </c:pt>
                <c:pt idx="10">
                  <c:v>Mexico</c:v>
                </c:pt>
                <c:pt idx="11">
                  <c:v>Austria</c:v>
                </c:pt>
                <c:pt idx="12">
                  <c:v>France</c:v>
                </c:pt>
                <c:pt idx="13">
                  <c:v>Spain</c:v>
                </c:pt>
                <c:pt idx="14">
                  <c:v>United Kingdom</c:v>
                </c:pt>
                <c:pt idx="15">
                  <c:v>Germany</c:v>
                </c:pt>
                <c:pt idx="16">
                  <c:v>Japan</c:v>
                </c:pt>
              </c:strCache>
            </c:strRef>
          </c:cat>
          <c:val>
            <c:numRef>
              <c:f>'[bb0a3fca-9d6f-4008-a154-efba5b909835.xls]Sheet3'!$B$2:$B$18</c:f>
              <c:numCache>
                <c:formatCode>General</c:formatCode>
                <c:ptCount val="17"/>
                <c:pt idx="0">
                  <c:v>869</c:v>
                </c:pt>
                <c:pt idx="1">
                  <c:v>893</c:v>
                </c:pt>
                <c:pt idx="2">
                  <c:v>1502</c:v>
                </c:pt>
                <c:pt idx="3">
                  <c:v>4174</c:v>
                </c:pt>
                <c:pt idx="4">
                  <c:v>6414</c:v>
                </c:pt>
                <c:pt idx="5">
                  <c:v>6922</c:v>
                </c:pt>
                <c:pt idx="6">
                  <c:v>6927</c:v>
                </c:pt>
                <c:pt idx="7">
                  <c:v>11125</c:v>
                </c:pt>
                <c:pt idx="8">
                  <c:v>20506</c:v>
                </c:pt>
                <c:pt idx="9">
                  <c:v>21706</c:v>
                </c:pt>
                <c:pt idx="10">
                  <c:v>29596</c:v>
                </c:pt>
                <c:pt idx="11">
                  <c:v>37925</c:v>
                </c:pt>
                <c:pt idx="12">
                  <c:v>72315</c:v>
                </c:pt>
                <c:pt idx="13">
                  <c:v>88251</c:v>
                </c:pt>
                <c:pt idx="14">
                  <c:v>169805</c:v>
                </c:pt>
                <c:pt idx="15">
                  <c:v>310806</c:v>
                </c:pt>
                <c:pt idx="16">
                  <c:v>736688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410128"/>
        <c:axId val="336405816"/>
      </c:barChart>
      <c:catAx>
        <c:axId val="336410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36405816"/>
        <c:crosses val="autoZero"/>
        <c:auto val="1"/>
        <c:lblAlgn val="ctr"/>
        <c:lblOffset val="100"/>
        <c:noMultiLvlLbl val="0"/>
      </c:catAx>
      <c:valAx>
        <c:axId val="3364058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36410128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566771499177353"/>
          <c:y val="0.12453410936706526"/>
          <c:w val="0.69430172790901135"/>
          <c:h val="0.7684238875005636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[Eurostat_Table_tsieb020FlagDesc.xls]Sheet1!$A$3:$A$21</c:f>
              <c:strCache>
                <c:ptCount val="19"/>
                <c:pt idx="1">
                  <c:v>Belgium</c:v>
                </c:pt>
                <c:pt idx="2">
                  <c:v>Denmark</c:v>
                </c:pt>
                <c:pt idx="3">
                  <c:v>Germany</c:v>
                </c:pt>
                <c:pt idx="4">
                  <c:v>Ireland</c:v>
                </c:pt>
                <c:pt idx="5">
                  <c:v>Greece</c:v>
                </c:pt>
                <c:pt idx="6">
                  <c:v>Spain</c:v>
                </c:pt>
                <c:pt idx="7">
                  <c:v>France</c:v>
                </c:pt>
                <c:pt idx="8">
                  <c:v>Italy</c:v>
                </c:pt>
                <c:pt idx="9">
                  <c:v>Luxembourg</c:v>
                </c:pt>
                <c:pt idx="10">
                  <c:v>Netherlands</c:v>
                </c:pt>
                <c:pt idx="11">
                  <c:v>Poland</c:v>
                </c:pt>
                <c:pt idx="12">
                  <c:v>Portugal</c:v>
                </c:pt>
                <c:pt idx="13">
                  <c:v>Romania</c:v>
                </c:pt>
                <c:pt idx="14">
                  <c:v>Finland</c:v>
                </c:pt>
                <c:pt idx="15">
                  <c:v>Sweden</c:v>
                </c:pt>
                <c:pt idx="16">
                  <c:v>UK</c:v>
                </c:pt>
                <c:pt idx="17">
                  <c:v>Iceland</c:v>
                </c:pt>
                <c:pt idx="18">
                  <c:v>Norway</c:v>
                </c:pt>
              </c:strCache>
            </c:strRef>
          </c:cat>
          <c:val>
            <c:numRef>
              <c:f>[Eurostat_Table_tsieb020FlagDesc.xls]Sheet1!$B$3:$B$21</c:f>
              <c:numCache>
                <c:formatCode>General</c:formatCode>
                <c:ptCount val="19"/>
                <c:pt idx="0">
                  <c:v>0</c:v>
                </c:pt>
                <c:pt idx="1">
                  <c:v>2.2999999999999998</c:v>
                </c:pt>
                <c:pt idx="2">
                  <c:v>1.7</c:v>
                </c:pt>
                <c:pt idx="3">
                  <c:v>3.7</c:v>
                </c:pt>
                <c:pt idx="4">
                  <c:v>-0.4</c:v>
                </c:pt>
                <c:pt idx="5">
                  <c:v>-3.5</c:v>
                </c:pt>
                <c:pt idx="6">
                  <c:v>-0.1</c:v>
                </c:pt>
                <c:pt idx="7">
                  <c:v>1.5</c:v>
                </c:pt>
                <c:pt idx="8">
                  <c:v>1.3</c:v>
                </c:pt>
                <c:pt idx="9">
                  <c:v>2.7</c:v>
                </c:pt>
                <c:pt idx="10">
                  <c:v>1.7</c:v>
                </c:pt>
                <c:pt idx="11">
                  <c:v>3.9</c:v>
                </c:pt>
                <c:pt idx="12">
                  <c:v>1.4</c:v>
                </c:pt>
                <c:pt idx="13">
                  <c:v>-1.9</c:v>
                </c:pt>
                <c:pt idx="14">
                  <c:v>3.6</c:v>
                </c:pt>
                <c:pt idx="15">
                  <c:v>5.6</c:v>
                </c:pt>
                <c:pt idx="16">
                  <c:v>1.8</c:v>
                </c:pt>
                <c:pt idx="17">
                  <c:v>-4</c:v>
                </c:pt>
                <c:pt idx="18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407776"/>
        <c:axId val="336405424"/>
      </c:barChart>
      <c:catAx>
        <c:axId val="336407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336405424"/>
        <c:crosses val="autoZero"/>
        <c:auto val="1"/>
        <c:lblAlgn val="ctr"/>
        <c:lblOffset val="100"/>
        <c:noMultiLvlLbl val="1"/>
      </c:catAx>
      <c:valAx>
        <c:axId val="3364054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364077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000" dirty="0" smtClean="0">
                <a:effectLst/>
              </a:rPr>
              <a:t>UK Unemployment Rates 1971-2011</a:t>
            </a:r>
            <a:endParaRPr lang="en-GB" sz="2000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All Persons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Sheet1!$A$3:$A$164</c:f>
              <c:strCache>
                <c:ptCount val="162"/>
                <c:pt idx="0">
                  <c:v>1971 1</c:v>
                </c:pt>
                <c:pt idx="1">
                  <c:v>1971 2</c:v>
                </c:pt>
                <c:pt idx="2">
                  <c:v>1971 3</c:v>
                </c:pt>
                <c:pt idx="3">
                  <c:v>1971 4</c:v>
                </c:pt>
                <c:pt idx="4">
                  <c:v>1972 1</c:v>
                </c:pt>
                <c:pt idx="5">
                  <c:v>1972 2</c:v>
                </c:pt>
                <c:pt idx="6">
                  <c:v>1972 3</c:v>
                </c:pt>
                <c:pt idx="7">
                  <c:v>1972 4</c:v>
                </c:pt>
                <c:pt idx="8">
                  <c:v>1973 1</c:v>
                </c:pt>
                <c:pt idx="9">
                  <c:v>1973 2</c:v>
                </c:pt>
                <c:pt idx="10">
                  <c:v>1973 3</c:v>
                </c:pt>
                <c:pt idx="11">
                  <c:v>1973 4</c:v>
                </c:pt>
                <c:pt idx="12">
                  <c:v>1974 1</c:v>
                </c:pt>
                <c:pt idx="13">
                  <c:v>1974 2</c:v>
                </c:pt>
                <c:pt idx="14">
                  <c:v>1974 3</c:v>
                </c:pt>
                <c:pt idx="15">
                  <c:v>1974 4</c:v>
                </c:pt>
                <c:pt idx="16">
                  <c:v>1975 1</c:v>
                </c:pt>
                <c:pt idx="17">
                  <c:v>1975 2</c:v>
                </c:pt>
                <c:pt idx="18">
                  <c:v>1975 3</c:v>
                </c:pt>
                <c:pt idx="19">
                  <c:v>1975 4</c:v>
                </c:pt>
                <c:pt idx="20">
                  <c:v>1976 1</c:v>
                </c:pt>
                <c:pt idx="21">
                  <c:v>1976 2</c:v>
                </c:pt>
                <c:pt idx="22">
                  <c:v>1976 3</c:v>
                </c:pt>
                <c:pt idx="23">
                  <c:v>1976 4</c:v>
                </c:pt>
                <c:pt idx="24">
                  <c:v>1977 1</c:v>
                </c:pt>
                <c:pt idx="25">
                  <c:v>1977 2</c:v>
                </c:pt>
                <c:pt idx="26">
                  <c:v>1977 3</c:v>
                </c:pt>
                <c:pt idx="27">
                  <c:v>1977 4</c:v>
                </c:pt>
                <c:pt idx="28">
                  <c:v>1978 1</c:v>
                </c:pt>
                <c:pt idx="29">
                  <c:v>1978 2</c:v>
                </c:pt>
                <c:pt idx="30">
                  <c:v>1978 3</c:v>
                </c:pt>
                <c:pt idx="31">
                  <c:v>1978 4</c:v>
                </c:pt>
                <c:pt idx="32">
                  <c:v>1979 1</c:v>
                </c:pt>
                <c:pt idx="33">
                  <c:v>1979 2</c:v>
                </c:pt>
                <c:pt idx="34">
                  <c:v>1979 3</c:v>
                </c:pt>
                <c:pt idx="35">
                  <c:v>1979 4</c:v>
                </c:pt>
                <c:pt idx="36">
                  <c:v>1980 1</c:v>
                </c:pt>
                <c:pt idx="37">
                  <c:v>1980 2</c:v>
                </c:pt>
                <c:pt idx="38">
                  <c:v>1980 3</c:v>
                </c:pt>
                <c:pt idx="39">
                  <c:v>1980 4</c:v>
                </c:pt>
                <c:pt idx="40">
                  <c:v>1981 1</c:v>
                </c:pt>
                <c:pt idx="41">
                  <c:v>1981 2</c:v>
                </c:pt>
                <c:pt idx="42">
                  <c:v>1981 3</c:v>
                </c:pt>
                <c:pt idx="43">
                  <c:v>1981 4</c:v>
                </c:pt>
                <c:pt idx="44">
                  <c:v>1982 1</c:v>
                </c:pt>
                <c:pt idx="45">
                  <c:v>1982 2</c:v>
                </c:pt>
                <c:pt idx="46">
                  <c:v>1982 3</c:v>
                </c:pt>
                <c:pt idx="47">
                  <c:v>1982 4</c:v>
                </c:pt>
                <c:pt idx="48">
                  <c:v>1983 1</c:v>
                </c:pt>
                <c:pt idx="49">
                  <c:v>1983 2</c:v>
                </c:pt>
                <c:pt idx="50">
                  <c:v>1983 3</c:v>
                </c:pt>
                <c:pt idx="51">
                  <c:v>1983 4</c:v>
                </c:pt>
                <c:pt idx="52">
                  <c:v>1984 1</c:v>
                </c:pt>
                <c:pt idx="53">
                  <c:v>1984 2</c:v>
                </c:pt>
                <c:pt idx="54">
                  <c:v>1984 3</c:v>
                </c:pt>
                <c:pt idx="55">
                  <c:v>1984 4</c:v>
                </c:pt>
                <c:pt idx="56">
                  <c:v>1985 1</c:v>
                </c:pt>
                <c:pt idx="57">
                  <c:v>1985 2</c:v>
                </c:pt>
                <c:pt idx="58">
                  <c:v>1985 3</c:v>
                </c:pt>
                <c:pt idx="59">
                  <c:v>1985 4</c:v>
                </c:pt>
                <c:pt idx="60">
                  <c:v>1986 1</c:v>
                </c:pt>
                <c:pt idx="61">
                  <c:v>1986 2</c:v>
                </c:pt>
                <c:pt idx="62">
                  <c:v>1986 3</c:v>
                </c:pt>
                <c:pt idx="63">
                  <c:v>1986 4</c:v>
                </c:pt>
                <c:pt idx="64">
                  <c:v>1987 1</c:v>
                </c:pt>
                <c:pt idx="65">
                  <c:v>1987 2</c:v>
                </c:pt>
                <c:pt idx="66">
                  <c:v>1987 3</c:v>
                </c:pt>
                <c:pt idx="67">
                  <c:v>1987 4</c:v>
                </c:pt>
                <c:pt idx="68">
                  <c:v>1988 1</c:v>
                </c:pt>
                <c:pt idx="69">
                  <c:v>1988 2</c:v>
                </c:pt>
                <c:pt idx="70">
                  <c:v>1988 3</c:v>
                </c:pt>
                <c:pt idx="71">
                  <c:v>1988 4</c:v>
                </c:pt>
                <c:pt idx="72">
                  <c:v>1989 1</c:v>
                </c:pt>
                <c:pt idx="73">
                  <c:v>1989 2</c:v>
                </c:pt>
                <c:pt idx="74">
                  <c:v>1989 3</c:v>
                </c:pt>
                <c:pt idx="75">
                  <c:v>1989 4</c:v>
                </c:pt>
                <c:pt idx="76">
                  <c:v>1990 1</c:v>
                </c:pt>
                <c:pt idx="77">
                  <c:v>1990 2</c:v>
                </c:pt>
                <c:pt idx="78">
                  <c:v>1990 3</c:v>
                </c:pt>
                <c:pt idx="79">
                  <c:v>1990 4</c:v>
                </c:pt>
                <c:pt idx="80">
                  <c:v>1991 1</c:v>
                </c:pt>
                <c:pt idx="81">
                  <c:v>1991 2</c:v>
                </c:pt>
                <c:pt idx="82">
                  <c:v>1991 3</c:v>
                </c:pt>
                <c:pt idx="83">
                  <c:v>1991 4</c:v>
                </c:pt>
                <c:pt idx="84">
                  <c:v>1992 1</c:v>
                </c:pt>
                <c:pt idx="85">
                  <c:v>1992 2</c:v>
                </c:pt>
                <c:pt idx="86">
                  <c:v>1992 3</c:v>
                </c:pt>
                <c:pt idx="87">
                  <c:v>1992 4</c:v>
                </c:pt>
                <c:pt idx="88">
                  <c:v>1993 1</c:v>
                </c:pt>
                <c:pt idx="89">
                  <c:v>1993 2</c:v>
                </c:pt>
                <c:pt idx="90">
                  <c:v>1993 3</c:v>
                </c:pt>
                <c:pt idx="91">
                  <c:v>1993 4</c:v>
                </c:pt>
                <c:pt idx="92">
                  <c:v>1994 1</c:v>
                </c:pt>
                <c:pt idx="93">
                  <c:v>1994 2</c:v>
                </c:pt>
                <c:pt idx="94">
                  <c:v>1994 3</c:v>
                </c:pt>
                <c:pt idx="95">
                  <c:v>1994 4</c:v>
                </c:pt>
                <c:pt idx="96">
                  <c:v>1995 1</c:v>
                </c:pt>
                <c:pt idx="97">
                  <c:v>1995 2</c:v>
                </c:pt>
                <c:pt idx="98">
                  <c:v>1995 3</c:v>
                </c:pt>
                <c:pt idx="99">
                  <c:v>1995 4</c:v>
                </c:pt>
                <c:pt idx="100">
                  <c:v>1996 1</c:v>
                </c:pt>
                <c:pt idx="101">
                  <c:v>1996 2</c:v>
                </c:pt>
                <c:pt idx="102">
                  <c:v>1996 3</c:v>
                </c:pt>
                <c:pt idx="103">
                  <c:v>1996 4</c:v>
                </c:pt>
                <c:pt idx="104">
                  <c:v>1997 1</c:v>
                </c:pt>
                <c:pt idx="105">
                  <c:v>1997 2</c:v>
                </c:pt>
                <c:pt idx="106">
                  <c:v>1997 3</c:v>
                </c:pt>
                <c:pt idx="107">
                  <c:v>1997 4</c:v>
                </c:pt>
                <c:pt idx="108">
                  <c:v>1998 1</c:v>
                </c:pt>
                <c:pt idx="109">
                  <c:v>1998 2</c:v>
                </c:pt>
                <c:pt idx="110">
                  <c:v>1998 3</c:v>
                </c:pt>
                <c:pt idx="111">
                  <c:v>1998 4</c:v>
                </c:pt>
                <c:pt idx="112">
                  <c:v>1999 1</c:v>
                </c:pt>
                <c:pt idx="113">
                  <c:v>1999 2</c:v>
                </c:pt>
                <c:pt idx="114">
                  <c:v>1999 3</c:v>
                </c:pt>
                <c:pt idx="115">
                  <c:v>1999 4</c:v>
                </c:pt>
                <c:pt idx="116">
                  <c:v>2000 1</c:v>
                </c:pt>
                <c:pt idx="117">
                  <c:v>2000 2</c:v>
                </c:pt>
                <c:pt idx="118">
                  <c:v>2000 3</c:v>
                </c:pt>
                <c:pt idx="119">
                  <c:v>2000 4</c:v>
                </c:pt>
                <c:pt idx="120">
                  <c:v>2001 1</c:v>
                </c:pt>
                <c:pt idx="121">
                  <c:v>2001 2</c:v>
                </c:pt>
                <c:pt idx="122">
                  <c:v>2001 3</c:v>
                </c:pt>
                <c:pt idx="123">
                  <c:v>2001 4</c:v>
                </c:pt>
                <c:pt idx="124">
                  <c:v>2002 1</c:v>
                </c:pt>
                <c:pt idx="125">
                  <c:v>2002 2</c:v>
                </c:pt>
                <c:pt idx="126">
                  <c:v>2002 3</c:v>
                </c:pt>
                <c:pt idx="127">
                  <c:v>2002 4</c:v>
                </c:pt>
                <c:pt idx="128">
                  <c:v>2003 1</c:v>
                </c:pt>
                <c:pt idx="129">
                  <c:v>2003 2</c:v>
                </c:pt>
                <c:pt idx="130">
                  <c:v>2003 3</c:v>
                </c:pt>
                <c:pt idx="131">
                  <c:v>2003 4</c:v>
                </c:pt>
                <c:pt idx="132">
                  <c:v>2004 1</c:v>
                </c:pt>
                <c:pt idx="133">
                  <c:v>2004 2</c:v>
                </c:pt>
                <c:pt idx="134">
                  <c:v>2004 3</c:v>
                </c:pt>
                <c:pt idx="135">
                  <c:v>2004 4</c:v>
                </c:pt>
                <c:pt idx="136">
                  <c:v>2005 1</c:v>
                </c:pt>
                <c:pt idx="137">
                  <c:v>2005 2</c:v>
                </c:pt>
                <c:pt idx="138">
                  <c:v>2005 3</c:v>
                </c:pt>
                <c:pt idx="139">
                  <c:v>2005 4</c:v>
                </c:pt>
                <c:pt idx="140">
                  <c:v>2006 1</c:v>
                </c:pt>
                <c:pt idx="141">
                  <c:v>2006 2</c:v>
                </c:pt>
                <c:pt idx="142">
                  <c:v>2006 3</c:v>
                </c:pt>
                <c:pt idx="143">
                  <c:v>2006 4</c:v>
                </c:pt>
                <c:pt idx="144">
                  <c:v>2007 1</c:v>
                </c:pt>
                <c:pt idx="145">
                  <c:v>2007 2</c:v>
                </c:pt>
                <c:pt idx="146">
                  <c:v>2007 3</c:v>
                </c:pt>
                <c:pt idx="147">
                  <c:v>2007 4</c:v>
                </c:pt>
                <c:pt idx="148">
                  <c:v>2008 1</c:v>
                </c:pt>
                <c:pt idx="149">
                  <c:v>2008 2</c:v>
                </c:pt>
                <c:pt idx="150">
                  <c:v>2008 3</c:v>
                </c:pt>
                <c:pt idx="151">
                  <c:v>2008 4</c:v>
                </c:pt>
                <c:pt idx="152">
                  <c:v>2009 1</c:v>
                </c:pt>
                <c:pt idx="153">
                  <c:v>2009 2</c:v>
                </c:pt>
                <c:pt idx="154">
                  <c:v>2009 3</c:v>
                </c:pt>
                <c:pt idx="155">
                  <c:v>2009 4</c:v>
                </c:pt>
                <c:pt idx="156">
                  <c:v>2010 1</c:v>
                </c:pt>
                <c:pt idx="157">
                  <c:v>2010 2</c:v>
                </c:pt>
                <c:pt idx="158">
                  <c:v>2010 3</c:v>
                </c:pt>
                <c:pt idx="159">
                  <c:v>2010 4</c:v>
                </c:pt>
                <c:pt idx="160">
                  <c:v>2011 1</c:v>
                </c:pt>
                <c:pt idx="161">
                  <c:v>2011 2</c:v>
                </c:pt>
              </c:strCache>
            </c:strRef>
          </c:cat>
          <c:val>
            <c:numRef>
              <c:f>Sheet1!$B$3:$B$164</c:f>
              <c:numCache>
                <c:formatCode>General</c:formatCode>
                <c:ptCount val="162"/>
                <c:pt idx="0">
                  <c:v>3.9</c:v>
                </c:pt>
                <c:pt idx="1">
                  <c:v>4.0999999999999996</c:v>
                </c:pt>
                <c:pt idx="2">
                  <c:v>4.3</c:v>
                </c:pt>
                <c:pt idx="3">
                  <c:v>4.5</c:v>
                </c:pt>
                <c:pt idx="4">
                  <c:v>4.5999999999999996</c:v>
                </c:pt>
                <c:pt idx="5">
                  <c:v>4.5</c:v>
                </c:pt>
                <c:pt idx="6">
                  <c:v>4.3</c:v>
                </c:pt>
                <c:pt idx="7">
                  <c:v>4.2</c:v>
                </c:pt>
                <c:pt idx="8">
                  <c:v>3.9</c:v>
                </c:pt>
                <c:pt idx="9">
                  <c:v>3.8</c:v>
                </c:pt>
                <c:pt idx="10">
                  <c:v>3.6</c:v>
                </c:pt>
                <c:pt idx="11">
                  <c:v>3.5</c:v>
                </c:pt>
                <c:pt idx="12">
                  <c:v>3.6</c:v>
                </c:pt>
                <c:pt idx="13">
                  <c:v>3.6</c:v>
                </c:pt>
                <c:pt idx="14">
                  <c:v>3.7</c:v>
                </c:pt>
                <c:pt idx="15">
                  <c:v>3.8</c:v>
                </c:pt>
                <c:pt idx="16">
                  <c:v>4</c:v>
                </c:pt>
                <c:pt idx="17">
                  <c:v>4.4000000000000004</c:v>
                </c:pt>
                <c:pt idx="18">
                  <c:v>4.7</c:v>
                </c:pt>
                <c:pt idx="19">
                  <c:v>5.0999999999999996</c:v>
                </c:pt>
                <c:pt idx="20">
                  <c:v>5.3</c:v>
                </c:pt>
                <c:pt idx="21">
                  <c:v>5.5</c:v>
                </c:pt>
                <c:pt idx="22">
                  <c:v>5.5</c:v>
                </c:pt>
                <c:pt idx="23">
                  <c:v>5.5</c:v>
                </c:pt>
                <c:pt idx="24">
                  <c:v>5.5</c:v>
                </c:pt>
                <c:pt idx="25">
                  <c:v>5.6</c:v>
                </c:pt>
                <c:pt idx="26">
                  <c:v>5.8</c:v>
                </c:pt>
                <c:pt idx="27">
                  <c:v>5.8</c:v>
                </c:pt>
                <c:pt idx="28">
                  <c:v>5.7</c:v>
                </c:pt>
                <c:pt idx="29">
                  <c:v>5.6</c:v>
                </c:pt>
                <c:pt idx="30">
                  <c:v>5.6</c:v>
                </c:pt>
                <c:pt idx="31">
                  <c:v>5.4</c:v>
                </c:pt>
                <c:pt idx="32">
                  <c:v>5.4</c:v>
                </c:pt>
                <c:pt idx="33">
                  <c:v>5.4</c:v>
                </c:pt>
                <c:pt idx="34">
                  <c:v>5.4</c:v>
                </c:pt>
                <c:pt idx="35">
                  <c:v>5.6</c:v>
                </c:pt>
                <c:pt idx="36">
                  <c:v>5.9</c:v>
                </c:pt>
                <c:pt idx="37">
                  <c:v>6.4</c:v>
                </c:pt>
                <c:pt idx="38">
                  <c:v>7.2</c:v>
                </c:pt>
                <c:pt idx="39">
                  <c:v>8.1999999999999993</c:v>
                </c:pt>
                <c:pt idx="40">
                  <c:v>9.1</c:v>
                </c:pt>
                <c:pt idx="41">
                  <c:v>9.8000000000000007</c:v>
                </c:pt>
                <c:pt idx="42">
                  <c:v>10.199999999999999</c:v>
                </c:pt>
                <c:pt idx="43">
                  <c:v>10.5</c:v>
                </c:pt>
                <c:pt idx="44">
                  <c:v>10.7</c:v>
                </c:pt>
                <c:pt idx="45">
                  <c:v>10.8</c:v>
                </c:pt>
                <c:pt idx="46">
                  <c:v>11.1</c:v>
                </c:pt>
                <c:pt idx="47">
                  <c:v>11.3</c:v>
                </c:pt>
                <c:pt idx="48">
                  <c:v>11.5</c:v>
                </c:pt>
                <c:pt idx="49">
                  <c:v>11.7</c:v>
                </c:pt>
                <c:pt idx="50">
                  <c:v>11.8</c:v>
                </c:pt>
                <c:pt idx="51">
                  <c:v>11.9</c:v>
                </c:pt>
                <c:pt idx="52">
                  <c:v>12</c:v>
                </c:pt>
                <c:pt idx="53">
                  <c:v>12</c:v>
                </c:pt>
                <c:pt idx="54">
                  <c:v>11.9</c:v>
                </c:pt>
                <c:pt idx="55">
                  <c:v>11.8</c:v>
                </c:pt>
                <c:pt idx="56">
                  <c:v>11.6</c:v>
                </c:pt>
                <c:pt idx="57">
                  <c:v>11.5</c:v>
                </c:pt>
                <c:pt idx="58">
                  <c:v>11.4</c:v>
                </c:pt>
                <c:pt idx="59">
                  <c:v>11.4</c:v>
                </c:pt>
                <c:pt idx="60">
                  <c:v>11.5</c:v>
                </c:pt>
                <c:pt idx="61">
                  <c:v>11.5</c:v>
                </c:pt>
                <c:pt idx="62">
                  <c:v>11.5</c:v>
                </c:pt>
                <c:pt idx="63">
                  <c:v>11.4</c:v>
                </c:pt>
                <c:pt idx="64">
                  <c:v>11.3</c:v>
                </c:pt>
                <c:pt idx="65">
                  <c:v>10.9</c:v>
                </c:pt>
                <c:pt idx="66">
                  <c:v>10.4</c:v>
                </c:pt>
                <c:pt idx="67">
                  <c:v>9.8000000000000007</c:v>
                </c:pt>
                <c:pt idx="68">
                  <c:v>9.3000000000000007</c:v>
                </c:pt>
                <c:pt idx="69">
                  <c:v>8.8000000000000007</c:v>
                </c:pt>
                <c:pt idx="70">
                  <c:v>8.4</c:v>
                </c:pt>
                <c:pt idx="71">
                  <c:v>8.1</c:v>
                </c:pt>
                <c:pt idx="72">
                  <c:v>7.6</c:v>
                </c:pt>
                <c:pt idx="73">
                  <c:v>7.3</c:v>
                </c:pt>
                <c:pt idx="74">
                  <c:v>7.1</c:v>
                </c:pt>
                <c:pt idx="75">
                  <c:v>7.1</c:v>
                </c:pt>
                <c:pt idx="76">
                  <c:v>7</c:v>
                </c:pt>
                <c:pt idx="77">
                  <c:v>7</c:v>
                </c:pt>
                <c:pt idx="78">
                  <c:v>7.2</c:v>
                </c:pt>
                <c:pt idx="79">
                  <c:v>7.6</c:v>
                </c:pt>
                <c:pt idx="80">
                  <c:v>8.1</c:v>
                </c:pt>
                <c:pt idx="81">
                  <c:v>8.8000000000000007</c:v>
                </c:pt>
                <c:pt idx="82">
                  <c:v>9.3000000000000007</c:v>
                </c:pt>
                <c:pt idx="83">
                  <c:v>9.6</c:v>
                </c:pt>
                <c:pt idx="84">
                  <c:v>9.9</c:v>
                </c:pt>
                <c:pt idx="85">
                  <c:v>10</c:v>
                </c:pt>
                <c:pt idx="86">
                  <c:v>10.1</c:v>
                </c:pt>
                <c:pt idx="87">
                  <c:v>10.6</c:v>
                </c:pt>
                <c:pt idx="88">
                  <c:v>10.8</c:v>
                </c:pt>
                <c:pt idx="89">
                  <c:v>10.6</c:v>
                </c:pt>
                <c:pt idx="90">
                  <c:v>10.5</c:v>
                </c:pt>
                <c:pt idx="91">
                  <c:v>10.4</c:v>
                </c:pt>
                <c:pt idx="92">
                  <c:v>10.1</c:v>
                </c:pt>
                <c:pt idx="93">
                  <c:v>9.9</c:v>
                </c:pt>
                <c:pt idx="94">
                  <c:v>9.5</c:v>
                </c:pt>
                <c:pt idx="95">
                  <c:v>9.1</c:v>
                </c:pt>
                <c:pt idx="96">
                  <c:v>9.1</c:v>
                </c:pt>
                <c:pt idx="97">
                  <c:v>8.8000000000000007</c:v>
                </c:pt>
                <c:pt idx="98">
                  <c:v>8.8000000000000007</c:v>
                </c:pt>
                <c:pt idx="99">
                  <c:v>8.5</c:v>
                </c:pt>
                <c:pt idx="100">
                  <c:v>8.4</c:v>
                </c:pt>
                <c:pt idx="101">
                  <c:v>8.4</c:v>
                </c:pt>
                <c:pt idx="102">
                  <c:v>8.1999999999999993</c:v>
                </c:pt>
                <c:pt idx="103">
                  <c:v>8</c:v>
                </c:pt>
                <c:pt idx="104">
                  <c:v>7.4</c:v>
                </c:pt>
                <c:pt idx="105">
                  <c:v>7.3</c:v>
                </c:pt>
                <c:pt idx="106">
                  <c:v>7</c:v>
                </c:pt>
                <c:pt idx="107">
                  <c:v>6.7</c:v>
                </c:pt>
                <c:pt idx="108">
                  <c:v>6.5</c:v>
                </c:pt>
                <c:pt idx="109">
                  <c:v>6.4</c:v>
                </c:pt>
                <c:pt idx="110">
                  <c:v>6.3</c:v>
                </c:pt>
                <c:pt idx="111">
                  <c:v>6.3</c:v>
                </c:pt>
                <c:pt idx="112">
                  <c:v>6.3</c:v>
                </c:pt>
                <c:pt idx="113">
                  <c:v>6.2</c:v>
                </c:pt>
                <c:pt idx="114">
                  <c:v>6</c:v>
                </c:pt>
                <c:pt idx="115">
                  <c:v>5.9</c:v>
                </c:pt>
                <c:pt idx="116">
                  <c:v>5.9</c:v>
                </c:pt>
                <c:pt idx="117">
                  <c:v>5.6</c:v>
                </c:pt>
                <c:pt idx="118">
                  <c:v>5.4</c:v>
                </c:pt>
                <c:pt idx="119">
                  <c:v>5.3</c:v>
                </c:pt>
                <c:pt idx="120">
                  <c:v>5.2</c:v>
                </c:pt>
                <c:pt idx="121">
                  <c:v>5.0999999999999996</c:v>
                </c:pt>
                <c:pt idx="122">
                  <c:v>5.2</c:v>
                </c:pt>
                <c:pt idx="123">
                  <c:v>5.3</c:v>
                </c:pt>
                <c:pt idx="124">
                  <c:v>5.3</c:v>
                </c:pt>
                <c:pt idx="125">
                  <c:v>5.3</c:v>
                </c:pt>
                <c:pt idx="126">
                  <c:v>5.4</c:v>
                </c:pt>
                <c:pt idx="127">
                  <c:v>5.2</c:v>
                </c:pt>
                <c:pt idx="128">
                  <c:v>5.3</c:v>
                </c:pt>
                <c:pt idx="129">
                  <c:v>5.0999999999999996</c:v>
                </c:pt>
                <c:pt idx="130">
                  <c:v>5.2</c:v>
                </c:pt>
                <c:pt idx="131">
                  <c:v>5</c:v>
                </c:pt>
                <c:pt idx="132">
                  <c:v>4.9000000000000004</c:v>
                </c:pt>
                <c:pt idx="133">
                  <c:v>4.9000000000000004</c:v>
                </c:pt>
                <c:pt idx="134">
                  <c:v>4.8</c:v>
                </c:pt>
                <c:pt idx="135">
                  <c:v>4.8</c:v>
                </c:pt>
                <c:pt idx="136">
                  <c:v>4.8</c:v>
                </c:pt>
                <c:pt idx="137">
                  <c:v>4.9000000000000004</c:v>
                </c:pt>
                <c:pt idx="138">
                  <c:v>4.9000000000000004</c:v>
                </c:pt>
                <c:pt idx="139">
                  <c:v>5.3</c:v>
                </c:pt>
                <c:pt idx="140">
                  <c:v>5.4</c:v>
                </c:pt>
                <c:pt idx="141">
                  <c:v>5.6</c:v>
                </c:pt>
                <c:pt idx="142">
                  <c:v>5.6</c:v>
                </c:pt>
                <c:pt idx="143">
                  <c:v>5.7</c:v>
                </c:pt>
                <c:pt idx="144">
                  <c:v>5.7</c:v>
                </c:pt>
                <c:pt idx="145">
                  <c:v>5.5</c:v>
                </c:pt>
                <c:pt idx="146">
                  <c:v>5.5</c:v>
                </c:pt>
                <c:pt idx="147">
                  <c:v>5.4</c:v>
                </c:pt>
                <c:pt idx="148">
                  <c:v>5.4</c:v>
                </c:pt>
                <c:pt idx="149">
                  <c:v>5.5</c:v>
                </c:pt>
                <c:pt idx="150">
                  <c:v>6</c:v>
                </c:pt>
                <c:pt idx="151">
                  <c:v>6.6</c:v>
                </c:pt>
                <c:pt idx="152">
                  <c:v>7.3</c:v>
                </c:pt>
                <c:pt idx="153">
                  <c:v>8</c:v>
                </c:pt>
                <c:pt idx="154">
                  <c:v>8.1</c:v>
                </c:pt>
                <c:pt idx="155">
                  <c:v>8.1</c:v>
                </c:pt>
                <c:pt idx="156">
                  <c:v>8.3000000000000007</c:v>
                </c:pt>
                <c:pt idx="157">
                  <c:v>8.1</c:v>
                </c:pt>
                <c:pt idx="158">
                  <c:v>8</c:v>
                </c:pt>
                <c:pt idx="159">
                  <c:v>8.1999999999999993</c:v>
                </c:pt>
                <c:pt idx="160">
                  <c:v>8.1999999999999993</c:v>
                </c:pt>
                <c:pt idx="161">
                  <c:v>8.1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Males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Sheet1!$A$3:$A$164</c:f>
              <c:strCache>
                <c:ptCount val="162"/>
                <c:pt idx="0">
                  <c:v>1971 1</c:v>
                </c:pt>
                <c:pt idx="1">
                  <c:v>1971 2</c:v>
                </c:pt>
                <c:pt idx="2">
                  <c:v>1971 3</c:v>
                </c:pt>
                <c:pt idx="3">
                  <c:v>1971 4</c:v>
                </c:pt>
                <c:pt idx="4">
                  <c:v>1972 1</c:v>
                </c:pt>
                <c:pt idx="5">
                  <c:v>1972 2</c:v>
                </c:pt>
                <c:pt idx="6">
                  <c:v>1972 3</c:v>
                </c:pt>
                <c:pt idx="7">
                  <c:v>1972 4</c:v>
                </c:pt>
                <c:pt idx="8">
                  <c:v>1973 1</c:v>
                </c:pt>
                <c:pt idx="9">
                  <c:v>1973 2</c:v>
                </c:pt>
                <c:pt idx="10">
                  <c:v>1973 3</c:v>
                </c:pt>
                <c:pt idx="11">
                  <c:v>1973 4</c:v>
                </c:pt>
                <c:pt idx="12">
                  <c:v>1974 1</c:v>
                </c:pt>
                <c:pt idx="13">
                  <c:v>1974 2</c:v>
                </c:pt>
                <c:pt idx="14">
                  <c:v>1974 3</c:v>
                </c:pt>
                <c:pt idx="15">
                  <c:v>1974 4</c:v>
                </c:pt>
                <c:pt idx="16">
                  <c:v>1975 1</c:v>
                </c:pt>
                <c:pt idx="17">
                  <c:v>1975 2</c:v>
                </c:pt>
                <c:pt idx="18">
                  <c:v>1975 3</c:v>
                </c:pt>
                <c:pt idx="19">
                  <c:v>1975 4</c:v>
                </c:pt>
                <c:pt idx="20">
                  <c:v>1976 1</c:v>
                </c:pt>
                <c:pt idx="21">
                  <c:v>1976 2</c:v>
                </c:pt>
                <c:pt idx="22">
                  <c:v>1976 3</c:v>
                </c:pt>
                <c:pt idx="23">
                  <c:v>1976 4</c:v>
                </c:pt>
                <c:pt idx="24">
                  <c:v>1977 1</c:v>
                </c:pt>
                <c:pt idx="25">
                  <c:v>1977 2</c:v>
                </c:pt>
                <c:pt idx="26">
                  <c:v>1977 3</c:v>
                </c:pt>
                <c:pt idx="27">
                  <c:v>1977 4</c:v>
                </c:pt>
                <c:pt idx="28">
                  <c:v>1978 1</c:v>
                </c:pt>
                <c:pt idx="29">
                  <c:v>1978 2</c:v>
                </c:pt>
                <c:pt idx="30">
                  <c:v>1978 3</c:v>
                </c:pt>
                <c:pt idx="31">
                  <c:v>1978 4</c:v>
                </c:pt>
                <c:pt idx="32">
                  <c:v>1979 1</c:v>
                </c:pt>
                <c:pt idx="33">
                  <c:v>1979 2</c:v>
                </c:pt>
                <c:pt idx="34">
                  <c:v>1979 3</c:v>
                </c:pt>
                <c:pt idx="35">
                  <c:v>1979 4</c:v>
                </c:pt>
                <c:pt idx="36">
                  <c:v>1980 1</c:v>
                </c:pt>
                <c:pt idx="37">
                  <c:v>1980 2</c:v>
                </c:pt>
                <c:pt idx="38">
                  <c:v>1980 3</c:v>
                </c:pt>
                <c:pt idx="39">
                  <c:v>1980 4</c:v>
                </c:pt>
                <c:pt idx="40">
                  <c:v>1981 1</c:v>
                </c:pt>
                <c:pt idx="41">
                  <c:v>1981 2</c:v>
                </c:pt>
                <c:pt idx="42">
                  <c:v>1981 3</c:v>
                </c:pt>
                <c:pt idx="43">
                  <c:v>1981 4</c:v>
                </c:pt>
                <c:pt idx="44">
                  <c:v>1982 1</c:v>
                </c:pt>
                <c:pt idx="45">
                  <c:v>1982 2</c:v>
                </c:pt>
                <c:pt idx="46">
                  <c:v>1982 3</c:v>
                </c:pt>
                <c:pt idx="47">
                  <c:v>1982 4</c:v>
                </c:pt>
                <c:pt idx="48">
                  <c:v>1983 1</c:v>
                </c:pt>
                <c:pt idx="49">
                  <c:v>1983 2</c:v>
                </c:pt>
                <c:pt idx="50">
                  <c:v>1983 3</c:v>
                </c:pt>
                <c:pt idx="51">
                  <c:v>1983 4</c:v>
                </c:pt>
                <c:pt idx="52">
                  <c:v>1984 1</c:v>
                </c:pt>
                <c:pt idx="53">
                  <c:v>1984 2</c:v>
                </c:pt>
                <c:pt idx="54">
                  <c:v>1984 3</c:v>
                </c:pt>
                <c:pt idx="55">
                  <c:v>1984 4</c:v>
                </c:pt>
                <c:pt idx="56">
                  <c:v>1985 1</c:v>
                </c:pt>
                <c:pt idx="57">
                  <c:v>1985 2</c:v>
                </c:pt>
                <c:pt idx="58">
                  <c:v>1985 3</c:v>
                </c:pt>
                <c:pt idx="59">
                  <c:v>1985 4</c:v>
                </c:pt>
                <c:pt idx="60">
                  <c:v>1986 1</c:v>
                </c:pt>
                <c:pt idx="61">
                  <c:v>1986 2</c:v>
                </c:pt>
                <c:pt idx="62">
                  <c:v>1986 3</c:v>
                </c:pt>
                <c:pt idx="63">
                  <c:v>1986 4</c:v>
                </c:pt>
                <c:pt idx="64">
                  <c:v>1987 1</c:v>
                </c:pt>
                <c:pt idx="65">
                  <c:v>1987 2</c:v>
                </c:pt>
                <c:pt idx="66">
                  <c:v>1987 3</c:v>
                </c:pt>
                <c:pt idx="67">
                  <c:v>1987 4</c:v>
                </c:pt>
                <c:pt idx="68">
                  <c:v>1988 1</c:v>
                </c:pt>
                <c:pt idx="69">
                  <c:v>1988 2</c:v>
                </c:pt>
                <c:pt idx="70">
                  <c:v>1988 3</c:v>
                </c:pt>
                <c:pt idx="71">
                  <c:v>1988 4</c:v>
                </c:pt>
                <c:pt idx="72">
                  <c:v>1989 1</c:v>
                </c:pt>
                <c:pt idx="73">
                  <c:v>1989 2</c:v>
                </c:pt>
                <c:pt idx="74">
                  <c:v>1989 3</c:v>
                </c:pt>
                <c:pt idx="75">
                  <c:v>1989 4</c:v>
                </c:pt>
                <c:pt idx="76">
                  <c:v>1990 1</c:v>
                </c:pt>
                <c:pt idx="77">
                  <c:v>1990 2</c:v>
                </c:pt>
                <c:pt idx="78">
                  <c:v>1990 3</c:v>
                </c:pt>
                <c:pt idx="79">
                  <c:v>1990 4</c:v>
                </c:pt>
                <c:pt idx="80">
                  <c:v>1991 1</c:v>
                </c:pt>
                <c:pt idx="81">
                  <c:v>1991 2</c:v>
                </c:pt>
                <c:pt idx="82">
                  <c:v>1991 3</c:v>
                </c:pt>
                <c:pt idx="83">
                  <c:v>1991 4</c:v>
                </c:pt>
                <c:pt idx="84">
                  <c:v>1992 1</c:v>
                </c:pt>
                <c:pt idx="85">
                  <c:v>1992 2</c:v>
                </c:pt>
                <c:pt idx="86">
                  <c:v>1992 3</c:v>
                </c:pt>
                <c:pt idx="87">
                  <c:v>1992 4</c:v>
                </c:pt>
                <c:pt idx="88">
                  <c:v>1993 1</c:v>
                </c:pt>
                <c:pt idx="89">
                  <c:v>1993 2</c:v>
                </c:pt>
                <c:pt idx="90">
                  <c:v>1993 3</c:v>
                </c:pt>
                <c:pt idx="91">
                  <c:v>1993 4</c:v>
                </c:pt>
                <c:pt idx="92">
                  <c:v>1994 1</c:v>
                </c:pt>
                <c:pt idx="93">
                  <c:v>1994 2</c:v>
                </c:pt>
                <c:pt idx="94">
                  <c:v>1994 3</c:v>
                </c:pt>
                <c:pt idx="95">
                  <c:v>1994 4</c:v>
                </c:pt>
                <c:pt idx="96">
                  <c:v>1995 1</c:v>
                </c:pt>
                <c:pt idx="97">
                  <c:v>1995 2</c:v>
                </c:pt>
                <c:pt idx="98">
                  <c:v>1995 3</c:v>
                </c:pt>
                <c:pt idx="99">
                  <c:v>1995 4</c:v>
                </c:pt>
                <c:pt idx="100">
                  <c:v>1996 1</c:v>
                </c:pt>
                <c:pt idx="101">
                  <c:v>1996 2</c:v>
                </c:pt>
                <c:pt idx="102">
                  <c:v>1996 3</c:v>
                </c:pt>
                <c:pt idx="103">
                  <c:v>1996 4</c:v>
                </c:pt>
                <c:pt idx="104">
                  <c:v>1997 1</c:v>
                </c:pt>
                <c:pt idx="105">
                  <c:v>1997 2</c:v>
                </c:pt>
                <c:pt idx="106">
                  <c:v>1997 3</c:v>
                </c:pt>
                <c:pt idx="107">
                  <c:v>1997 4</c:v>
                </c:pt>
                <c:pt idx="108">
                  <c:v>1998 1</c:v>
                </c:pt>
                <c:pt idx="109">
                  <c:v>1998 2</c:v>
                </c:pt>
                <c:pt idx="110">
                  <c:v>1998 3</c:v>
                </c:pt>
                <c:pt idx="111">
                  <c:v>1998 4</c:v>
                </c:pt>
                <c:pt idx="112">
                  <c:v>1999 1</c:v>
                </c:pt>
                <c:pt idx="113">
                  <c:v>1999 2</c:v>
                </c:pt>
                <c:pt idx="114">
                  <c:v>1999 3</c:v>
                </c:pt>
                <c:pt idx="115">
                  <c:v>1999 4</c:v>
                </c:pt>
                <c:pt idx="116">
                  <c:v>2000 1</c:v>
                </c:pt>
                <c:pt idx="117">
                  <c:v>2000 2</c:v>
                </c:pt>
                <c:pt idx="118">
                  <c:v>2000 3</c:v>
                </c:pt>
                <c:pt idx="119">
                  <c:v>2000 4</c:v>
                </c:pt>
                <c:pt idx="120">
                  <c:v>2001 1</c:v>
                </c:pt>
                <c:pt idx="121">
                  <c:v>2001 2</c:v>
                </c:pt>
                <c:pt idx="122">
                  <c:v>2001 3</c:v>
                </c:pt>
                <c:pt idx="123">
                  <c:v>2001 4</c:v>
                </c:pt>
                <c:pt idx="124">
                  <c:v>2002 1</c:v>
                </c:pt>
                <c:pt idx="125">
                  <c:v>2002 2</c:v>
                </c:pt>
                <c:pt idx="126">
                  <c:v>2002 3</c:v>
                </c:pt>
                <c:pt idx="127">
                  <c:v>2002 4</c:v>
                </c:pt>
                <c:pt idx="128">
                  <c:v>2003 1</c:v>
                </c:pt>
                <c:pt idx="129">
                  <c:v>2003 2</c:v>
                </c:pt>
                <c:pt idx="130">
                  <c:v>2003 3</c:v>
                </c:pt>
                <c:pt idx="131">
                  <c:v>2003 4</c:v>
                </c:pt>
                <c:pt idx="132">
                  <c:v>2004 1</c:v>
                </c:pt>
                <c:pt idx="133">
                  <c:v>2004 2</c:v>
                </c:pt>
                <c:pt idx="134">
                  <c:v>2004 3</c:v>
                </c:pt>
                <c:pt idx="135">
                  <c:v>2004 4</c:v>
                </c:pt>
                <c:pt idx="136">
                  <c:v>2005 1</c:v>
                </c:pt>
                <c:pt idx="137">
                  <c:v>2005 2</c:v>
                </c:pt>
                <c:pt idx="138">
                  <c:v>2005 3</c:v>
                </c:pt>
                <c:pt idx="139">
                  <c:v>2005 4</c:v>
                </c:pt>
                <c:pt idx="140">
                  <c:v>2006 1</c:v>
                </c:pt>
                <c:pt idx="141">
                  <c:v>2006 2</c:v>
                </c:pt>
                <c:pt idx="142">
                  <c:v>2006 3</c:v>
                </c:pt>
                <c:pt idx="143">
                  <c:v>2006 4</c:v>
                </c:pt>
                <c:pt idx="144">
                  <c:v>2007 1</c:v>
                </c:pt>
                <c:pt idx="145">
                  <c:v>2007 2</c:v>
                </c:pt>
                <c:pt idx="146">
                  <c:v>2007 3</c:v>
                </c:pt>
                <c:pt idx="147">
                  <c:v>2007 4</c:v>
                </c:pt>
                <c:pt idx="148">
                  <c:v>2008 1</c:v>
                </c:pt>
                <c:pt idx="149">
                  <c:v>2008 2</c:v>
                </c:pt>
                <c:pt idx="150">
                  <c:v>2008 3</c:v>
                </c:pt>
                <c:pt idx="151">
                  <c:v>2008 4</c:v>
                </c:pt>
                <c:pt idx="152">
                  <c:v>2009 1</c:v>
                </c:pt>
                <c:pt idx="153">
                  <c:v>2009 2</c:v>
                </c:pt>
                <c:pt idx="154">
                  <c:v>2009 3</c:v>
                </c:pt>
                <c:pt idx="155">
                  <c:v>2009 4</c:v>
                </c:pt>
                <c:pt idx="156">
                  <c:v>2010 1</c:v>
                </c:pt>
                <c:pt idx="157">
                  <c:v>2010 2</c:v>
                </c:pt>
                <c:pt idx="158">
                  <c:v>2010 3</c:v>
                </c:pt>
                <c:pt idx="159">
                  <c:v>2010 4</c:v>
                </c:pt>
                <c:pt idx="160">
                  <c:v>2011 1</c:v>
                </c:pt>
                <c:pt idx="161">
                  <c:v>2011 2</c:v>
                </c:pt>
              </c:strCache>
            </c:strRef>
          </c:cat>
          <c:val>
            <c:numRef>
              <c:f>Sheet1!$C$3:$C$164</c:f>
              <c:numCache>
                <c:formatCode>General</c:formatCode>
                <c:ptCount val="162"/>
                <c:pt idx="0">
                  <c:v>3.2</c:v>
                </c:pt>
                <c:pt idx="1">
                  <c:v>3.5</c:v>
                </c:pt>
                <c:pt idx="2">
                  <c:v>3.7</c:v>
                </c:pt>
                <c:pt idx="3">
                  <c:v>4</c:v>
                </c:pt>
                <c:pt idx="4">
                  <c:v>4.0999999999999996</c:v>
                </c:pt>
                <c:pt idx="5">
                  <c:v>4</c:v>
                </c:pt>
                <c:pt idx="6">
                  <c:v>3.8</c:v>
                </c:pt>
                <c:pt idx="7">
                  <c:v>3.6</c:v>
                </c:pt>
                <c:pt idx="8">
                  <c:v>3.2</c:v>
                </c:pt>
                <c:pt idx="9">
                  <c:v>3</c:v>
                </c:pt>
                <c:pt idx="10">
                  <c:v>2.8</c:v>
                </c:pt>
                <c:pt idx="11">
                  <c:v>2.6</c:v>
                </c:pt>
                <c:pt idx="12">
                  <c:v>2.8</c:v>
                </c:pt>
                <c:pt idx="13">
                  <c:v>2.9</c:v>
                </c:pt>
                <c:pt idx="14">
                  <c:v>3</c:v>
                </c:pt>
                <c:pt idx="15">
                  <c:v>3.1</c:v>
                </c:pt>
                <c:pt idx="16">
                  <c:v>3.4</c:v>
                </c:pt>
                <c:pt idx="17">
                  <c:v>3.9</c:v>
                </c:pt>
                <c:pt idx="18">
                  <c:v>4.3</c:v>
                </c:pt>
                <c:pt idx="19">
                  <c:v>4.8</c:v>
                </c:pt>
                <c:pt idx="20">
                  <c:v>5</c:v>
                </c:pt>
                <c:pt idx="21">
                  <c:v>5.2</c:v>
                </c:pt>
                <c:pt idx="22">
                  <c:v>5.2</c:v>
                </c:pt>
                <c:pt idx="23">
                  <c:v>5.2</c:v>
                </c:pt>
                <c:pt idx="24">
                  <c:v>5.0999999999999996</c:v>
                </c:pt>
                <c:pt idx="25">
                  <c:v>5.2</c:v>
                </c:pt>
                <c:pt idx="26">
                  <c:v>5.3</c:v>
                </c:pt>
                <c:pt idx="27">
                  <c:v>5.3</c:v>
                </c:pt>
                <c:pt idx="28">
                  <c:v>5.2</c:v>
                </c:pt>
                <c:pt idx="29">
                  <c:v>5.0999999999999996</c:v>
                </c:pt>
                <c:pt idx="30">
                  <c:v>5.0999999999999996</c:v>
                </c:pt>
                <c:pt idx="31">
                  <c:v>4.9000000000000004</c:v>
                </c:pt>
                <c:pt idx="32">
                  <c:v>4.9000000000000004</c:v>
                </c:pt>
                <c:pt idx="33">
                  <c:v>4.7</c:v>
                </c:pt>
                <c:pt idx="34">
                  <c:v>4.8</c:v>
                </c:pt>
                <c:pt idx="35">
                  <c:v>5</c:v>
                </c:pt>
                <c:pt idx="36">
                  <c:v>5.4</c:v>
                </c:pt>
                <c:pt idx="37">
                  <c:v>6</c:v>
                </c:pt>
                <c:pt idx="38">
                  <c:v>7</c:v>
                </c:pt>
                <c:pt idx="39">
                  <c:v>8.3000000000000007</c:v>
                </c:pt>
                <c:pt idx="40">
                  <c:v>9.4</c:v>
                </c:pt>
                <c:pt idx="41">
                  <c:v>10.3</c:v>
                </c:pt>
                <c:pt idx="42">
                  <c:v>10.8</c:v>
                </c:pt>
                <c:pt idx="43">
                  <c:v>11.1</c:v>
                </c:pt>
                <c:pt idx="44">
                  <c:v>11.3</c:v>
                </c:pt>
                <c:pt idx="45">
                  <c:v>11.5</c:v>
                </c:pt>
                <c:pt idx="46">
                  <c:v>11.8</c:v>
                </c:pt>
                <c:pt idx="47">
                  <c:v>12.1</c:v>
                </c:pt>
                <c:pt idx="48">
                  <c:v>12.3</c:v>
                </c:pt>
                <c:pt idx="49">
                  <c:v>12.4</c:v>
                </c:pt>
                <c:pt idx="50">
                  <c:v>12.3</c:v>
                </c:pt>
                <c:pt idx="51">
                  <c:v>12.2</c:v>
                </c:pt>
                <c:pt idx="52">
                  <c:v>12.1</c:v>
                </c:pt>
                <c:pt idx="53">
                  <c:v>12</c:v>
                </c:pt>
                <c:pt idx="54">
                  <c:v>12</c:v>
                </c:pt>
                <c:pt idx="55">
                  <c:v>11.9</c:v>
                </c:pt>
                <c:pt idx="56">
                  <c:v>11.8</c:v>
                </c:pt>
                <c:pt idx="57">
                  <c:v>11.7</c:v>
                </c:pt>
                <c:pt idx="58">
                  <c:v>11.7</c:v>
                </c:pt>
                <c:pt idx="59">
                  <c:v>11.6</c:v>
                </c:pt>
                <c:pt idx="60">
                  <c:v>11.7</c:v>
                </c:pt>
                <c:pt idx="61">
                  <c:v>11.8</c:v>
                </c:pt>
                <c:pt idx="62">
                  <c:v>11.8</c:v>
                </c:pt>
                <c:pt idx="63">
                  <c:v>11.7</c:v>
                </c:pt>
                <c:pt idx="64">
                  <c:v>11.6</c:v>
                </c:pt>
                <c:pt idx="65">
                  <c:v>11.2</c:v>
                </c:pt>
                <c:pt idx="66">
                  <c:v>10.6</c:v>
                </c:pt>
                <c:pt idx="67">
                  <c:v>10.1</c:v>
                </c:pt>
                <c:pt idx="68">
                  <c:v>9.5</c:v>
                </c:pt>
                <c:pt idx="69">
                  <c:v>9</c:v>
                </c:pt>
                <c:pt idx="70">
                  <c:v>8.6</c:v>
                </c:pt>
                <c:pt idx="71">
                  <c:v>8.1999999999999993</c:v>
                </c:pt>
                <c:pt idx="72">
                  <c:v>7.7</c:v>
                </c:pt>
                <c:pt idx="73">
                  <c:v>7.3</c:v>
                </c:pt>
                <c:pt idx="74">
                  <c:v>7.2</c:v>
                </c:pt>
                <c:pt idx="75">
                  <c:v>7.2</c:v>
                </c:pt>
                <c:pt idx="76">
                  <c:v>7.1</c:v>
                </c:pt>
                <c:pt idx="77">
                  <c:v>7.2</c:v>
                </c:pt>
                <c:pt idx="78">
                  <c:v>7.4</c:v>
                </c:pt>
                <c:pt idx="79">
                  <c:v>8</c:v>
                </c:pt>
                <c:pt idx="80">
                  <c:v>8.6999999999999993</c:v>
                </c:pt>
                <c:pt idx="81">
                  <c:v>9.6</c:v>
                </c:pt>
                <c:pt idx="82">
                  <c:v>10.4</c:v>
                </c:pt>
                <c:pt idx="83">
                  <c:v>11</c:v>
                </c:pt>
                <c:pt idx="84">
                  <c:v>11.5</c:v>
                </c:pt>
                <c:pt idx="85">
                  <c:v>11.6</c:v>
                </c:pt>
                <c:pt idx="86">
                  <c:v>11.9</c:v>
                </c:pt>
                <c:pt idx="87">
                  <c:v>12.5</c:v>
                </c:pt>
                <c:pt idx="88">
                  <c:v>12.8</c:v>
                </c:pt>
                <c:pt idx="89">
                  <c:v>12.4</c:v>
                </c:pt>
                <c:pt idx="90">
                  <c:v>12.3</c:v>
                </c:pt>
                <c:pt idx="91">
                  <c:v>12.2</c:v>
                </c:pt>
                <c:pt idx="92">
                  <c:v>11.8</c:v>
                </c:pt>
                <c:pt idx="93">
                  <c:v>11.6</c:v>
                </c:pt>
                <c:pt idx="94">
                  <c:v>11.1</c:v>
                </c:pt>
                <c:pt idx="95">
                  <c:v>10.7</c:v>
                </c:pt>
                <c:pt idx="96">
                  <c:v>10.5</c:v>
                </c:pt>
                <c:pt idx="97">
                  <c:v>10.199999999999999</c:v>
                </c:pt>
                <c:pt idx="98">
                  <c:v>10.199999999999999</c:v>
                </c:pt>
                <c:pt idx="99">
                  <c:v>9.6999999999999993</c:v>
                </c:pt>
                <c:pt idx="100">
                  <c:v>9.9</c:v>
                </c:pt>
                <c:pt idx="101">
                  <c:v>9.8000000000000007</c:v>
                </c:pt>
                <c:pt idx="102">
                  <c:v>9.5</c:v>
                </c:pt>
                <c:pt idx="103">
                  <c:v>9</c:v>
                </c:pt>
                <c:pt idx="104">
                  <c:v>8.3000000000000007</c:v>
                </c:pt>
                <c:pt idx="105">
                  <c:v>8.1999999999999993</c:v>
                </c:pt>
                <c:pt idx="106">
                  <c:v>7.7</c:v>
                </c:pt>
                <c:pt idx="107">
                  <c:v>7.4</c:v>
                </c:pt>
                <c:pt idx="108">
                  <c:v>7.1</c:v>
                </c:pt>
                <c:pt idx="109">
                  <c:v>6.9</c:v>
                </c:pt>
                <c:pt idx="110">
                  <c:v>7</c:v>
                </c:pt>
                <c:pt idx="111">
                  <c:v>6.9</c:v>
                </c:pt>
                <c:pt idx="112">
                  <c:v>6.9</c:v>
                </c:pt>
                <c:pt idx="113">
                  <c:v>6.8</c:v>
                </c:pt>
                <c:pt idx="114">
                  <c:v>6.5</c:v>
                </c:pt>
                <c:pt idx="115">
                  <c:v>6.4</c:v>
                </c:pt>
                <c:pt idx="116">
                  <c:v>6.3</c:v>
                </c:pt>
                <c:pt idx="117">
                  <c:v>6.1</c:v>
                </c:pt>
                <c:pt idx="118">
                  <c:v>5.8</c:v>
                </c:pt>
                <c:pt idx="119">
                  <c:v>5.8</c:v>
                </c:pt>
                <c:pt idx="120">
                  <c:v>5.6</c:v>
                </c:pt>
                <c:pt idx="121">
                  <c:v>5.6</c:v>
                </c:pt>
                <c:pt idx="122">
                  <c:v>5.7</c:v>
                </c:pt>
                <c:pt idx="123">
                  <c:v>5.8</c:v>
                </c:pt>
                <c:pt idx="124">
                  <c:v>5.8</c:v>
                </c:pt>
                <c:pt idx="125">
                  <c:v>5.8</c:v>
                </c:pt>
                <c:pt idx="126">
                  <c:v>6</c:v>
                </c:pt>
                <c:pt idx="127">
                  <c:v>5.6</c:v>
                </c:pt>
                <c:pt idx="128">
                  <c:v>5.9</c:v>
                </c:pt>
                <c:pt idx="129">
                  <c:v>5.5</c:v>
                </c:pt>
                <c:pt idx="130">
                  <c:v>5.6</c:v>
                </c:pt>
                <c:pt idx="131">
                  <c:v>5.5</c:v>
                </c:pt>
                <c:pt idx="132">
                  <c:v>5.2</c:v>
                </c:pt>
                <c:pt idx="133">
                  <c:v>5.3</c:v>
                </c:pt>
                <c:pt idx="134">
                  <c:v>5.0999999999999996</c:v>
                </c:pt>
                <c:pt idx="135">
                  <c:v>5.2</c:v>
                </c:pt>
                <c:pt idx="136">
                  <c:v>5.2</c:v>
                </c:pt>
                <c:pt idx="137">
                  <c:v>5.2</c:v>
                </c:pt>
                <c:pt idx="138">
                  <c:v>5.2</c:v>
                </c:pt>
                <c:pt idx="139">
                  <c:v>5.7</c:v>
                </c:pt>
                <c:pt idx="140">
                  <c:v>5.7</c:v>
                </c:pt>
                <c:pt idx="141">
                  <c:v>6</c:v>
                </c:pt>
                <c:pt idx="142">
                  <c:v>5.9</c:v>
                </c:pt>
                <c:pt idx="143">
                  <c:v>6</c:v>
                </c:pt>
                <c:pt idx="144">
                  <c:v>5.9</c:v>
                </c:pt>
                <c:pt idx="145">
                  <c:v>5.7</c:v>
                </c:pt>
                <c:pt idx="146">
                  <c:v>5.7</c:v>
                </c:pt>
                <c:pt idx="147">
                  <c:v>5.6</c:v>
                </c:pt>
                <c:pt idx="148">
                  <c:v>5.6</c:v>
                </c:pt>
                <c:pt idx="149">
                  <c:v>5.9</c:v>
                </c:pt>
                <c:pt idx="150">
                  <c:v>6.5</c:v>
                </c:pt>
                <c:pt idx="151">
                  <c:v>7.2</c:v>
                </c:pt>
                <c:pt idx="152">
                  <c:v>8</c:v>
                </c:pt>
                <c:pt idx="153">
                  <c:v>9</c:v>
                </c:pt>
                <c:pt idx="154">
                  <c:v>9.1999999999999993</c:v>
                </c:pt>
                <c:pt idx="155">
                  <c:v>9</c:v>
                </c:pt>
                <c:pt idx="156">
                  <c:v>9.3000000000000007</c:v>
                </c:pt>
                <c:pt idx="157">
                  <c:v>8.8000000000000007</c:v>
                </c:pt>
                <c:pt idx="158">
                  <c:v>8.6</c:v>
                </c:pt>
                <c:pt idx="159">
                  <c:v>8.6999999999999993</c:v>
                </c:pt>
                <c:pt idx="160">
                  <c:v>8.6</c:v>
                </c:pt>
                <c:pt idx="161">
                  <c:v>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Females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Sheet1!$A$3:$A$164</c:f>
              <c:strCache>
                <c:ptCount val="162"/>
                <c:pt idx="0">
                  <c:v>1971 1</c:v>
                </c:pt>
                <c:pt idx="1">
                  <c:v>1971 2</c:v>
                </c:pt>
                <c:pt idx="2">
                  <c:v>1971 3</c:v>
                </c:pt>
                <c:pt idx="3">
                  <c:v>1971 4</c:v>
                </c:pt>
                <c:pt idx="4">
                  <c:v>1972 1</c:v>
                </c:pt>
                <c:pt idx="5">
                  <c:v>1972 2</c:v>
                </c:pt>
                <c:pt idx="6">
                  <c:v>1972 3</c:v>
                </c:pt>
                <c:pt idx="7">
                  <c:v>1972 4</c:v>
                </c:pt>
                <c:pt idx="8">
                  <c:v>1973 1</c:v>
                </c:pt>
                <c:pt idx="9">
                  <c:v>1973 2</c:v>
                </c:pt>
                <c:pt idx="10">
                  <c:v>1973 3</c:v>
                </c:pt>
                <c:pt idx="11">
                  <c:v>1973 4</c:v>
                </c:pt>
                <c:pt idx="12">
                  <c:v>1974 1</c:v>
                </c:pt>
                <c:pt idx="13">
                  <c:v>1974 2</c:v>
                </c:pt>
                <c:pt idx="14">
                  <c:v>1974 3</c:v>
                </c:pt>
                <c:pt idx="15">
                  <c:v>1974 4</c:v>
                </c:pt>
                <c:pt idx="16">
                  <c:v>1975 1</c:v>
                </c:pt>
                <c:pt idx="17">
                  <c:v>1975 2</c:v>
                </c:pt>
                <c:pt idx="18">
                  <c:v>1975 3</c:v>
                </c:pt>
                <c:pt idx="19">
                  <c:v>1975 4</c:v>
                </c:pt>
                <c:pt idx="20">
                  <c:v>1976 1</c:v>
                </c:pt>
                <c:pt idx="21">
                  <c:v>1976 2</c:v>
                </c:pt>
                <c:pt idx="22">
                  <c:v>1976 3</c:v>
                </c:pt>
                <c:pt idx="23">
                  <c:v>1976 4</c:v>
                </c:pt>
                <c:pt idx="24">
                  <c:v>1977 1</c:v>
                </c:pt>
                <c:pt idx="25">
                  <c:v>1977 2</c:v>
                </c:pt>
                <c:pt idx="26">
                  <c:v>1977 3</c:v>
                </c:pt>
                <c:pt idx="27">
                  <c:v>1977 4</c:v>
                </c:pt>
                <c:pt idx="28">
                  <c:v>1978 1</c:v>
                </c:pt>
                <c:pt idx="29">
                  <c:v>1978 2</c:v>
                </c:pt>
                <c:pt idx="30">
                  <c:v>1978 3</c:v>
                </c:pt>
                <c:pt idx="31">
                  <c:v>1978 4</c:v>
                </c:pt>
                <c:pt idx="32">
                  <c:v>1979 1</c:v>
                </c:pt>
                <c:pt idx="33">
                  <c:v>1979 2</c:v>
                </c:pt>
                <c:pt idx="34">
                  <c:v>1979 3</c:v>
                </c:pt>
                <c:pt idx="35">
                  <c:v>1979 4</c:v>
                </c:pt>
                <c:pt idx="36">
                  <c:v>1980 1</c:v>
                </c:pt>
                <c:pt idx="37">
                  <c:v>1980 2</c:v>
                </c:pt>
                <c:pt idx="38">
                  <c:v>1980 3</c:v>
                </c:pt>
                <c:pt idx="39">
                  <c:v>1980 4</c:v>
                </c:pt>
                <c:pt idx="40">
                  <c:v>1981 1</c:v>
                </c:pt>
                <c:pt idx="41">
                  <c:v>1981 2</c:v>
                </c:pt>
                <c:pt idx="42">
                  <c:v>1981 3</c:v>
                </c:pt>
                <c:pt idx="43">
                  <c:v>1981 4</c:v>
                </c:pt>
                <c:pt idx="44">
                  <c:v>1982 1</c:v>
                </c:pt>
                <c:pt idx="45">
                  <c:v>1982 2</c:v>
                </c:pt>
                <c:pt idx="46">
                  <c:v>1982 3</c:v>
                </c:pt>
                <c:pt idx="47">
                  <c:v>1982 4</c:v>
                </c:pt>
                <c:pt idx="48">
                  <c:v>1983 1</c:v>
                </c:pt>
                <c:pt idx="49">
                  <c:v>1983 2</c:v>
                </c:pt>
                <c:pt idx="50">
                  <c:v>1983 3</c:v>
                </c:pt>
                <c:pt idx="51">
                  <c:v>1983 4</c:v>
                </c:pt>
                <c:pt idx="52">
                  <c:v>1984 1</c:v>
                </c:pt>
                <c:pt idx="53">
                  <c:v>1984 2</c:v>
                </c:pt>
                <c:pt idx="54">
                  <c:v>1984 3</c:v>
                </c:pt>
                <c:pt idx="55">
                  <c:v>1984 4</c:v>
                </c:pt>
                <c:pt idx="56">
                  <c:v>1985 1</c:v>
                </c:pt>
                <c:pt idx="57">
                  <c:v>1985 2</c:v>
                </c:pt>
                <c:pt idx="58">
                  <c:v>1985 3</c:v>
                </c:pt>
                <c:pt idx="59">
                  <c:v>1985 4</c:v>
                </c:pt>
                <c:pt idx="60">
                  <c:v>1986 1</c:v>
                </c:pt>
                <c:pt idx="61">
                  <c:v>1986 2</c:v>
                </c:pt>
                <c:pt idx="62">
                  <c:v>1986 3</c:v>
                </c:pt>
                <c:pt idx="63">
                  <c:v>1986 4</c:v>
                </c:pt>
                <c:pt idx="64">
                  <c:v>1987 1</c:v>
                </c:pt>
                <c:pt idx="65">
                  <c:v>1987 2</c:v>
                </c:pt>
                <c:pt idx="66">
                  <c:v>1987 3</c:v>
                </c:pt>
                <c:pt idx="67">
                  <c:v>1987 4</c:v>
                </c:pt>
                <c:pt idx="68">
                  <c:v>1988 1</c:v>
                </c:pt>
                <c:pt idx="69">
                  <c:v>1988 2</c:v>
                </c:pt>
                <c:pt idx="70">
                  <c:v>1988 3</c:v>
                </c:pt>
                <c:pt idx="71">
                  <c:v>1988 4</c:v>
                </c:pt>
                <c:pt idx="72">
                  <c:v>1989 1</c:v>
                </c:pt>
                <c:pt idx="73">
                  <c:v>1989 2</c:v>
                </c:pt>
                <c:pt idx="74">
                  <c:v>1989 3</c:v>
                </c:pt>
                <c:pt idx="75">
                  <c:v>1989 4</c:v>
                </c:pt>
                <c:pt idx="76">
                  <c:v>1990 1</c:v>
                </c:pt>
                <c:pt idx="77">
                  <c:v>1990 2</c:v>
                </c:pt>
                <c:pt idx="78">
                  <c:v>1990 3</c:v>
                </c:pt>
                <c:pt idx="79">
                  <c:v>1990 4</c:v>
                </c:pt>
                <c:pt idx="80">
                  <c:v>1991 1</c:v>
                </c:pt>
                <c:pt idx="81">
                  <c:v>1991 2</c:v>
                </c:pt>
                <c:pt idx="82">
                  <c:v>1991 3</c:v>
                </c:pt>
                <c:pt idx="83">
                  <c:v>1991 4</c:v>
                </c:pt>
                <c:pt idx="84">
                  <c:v>1992 1</c:v>
                </c:pt>
                <c:pt idx="85">
                  <c:v>1992 2</c:v>
                </c:pt>
                <c:pt idx="86">
                  <c:v>1992 3</c:v>
                </c:pt>
                <c:pt idx="87">
                  <c:v>1992 4</c:v>
                </c:pt>
                <c:pt idx="88">
                  <c:v>1993 1</c:v>
                </c:pt>
                <c:pt idx="89">
                  <c:v>1993 2</c:v>
                </c:pt>
                <c:pt idx="90">
                  <c:v>1993 3</c:v>
                </c:pt>
                <c:pt idx="91">
                  <c:v>1993 4</c:v>
                </c:pt>
                <c:pt idx="92">
                  <c:v>1994 1</c:v>
                </c:pt>
                <c:pt idx="93">
                  <c:v>1994 2</c:v>
                </c:pt>
                <c:pt idx="94">
                  <c:v>1994 3</c:v>
                </c:pt>
                <c:pt idx="95">
                  <c:v>1994 4</c:v>
                </c:pt>
                <c:pt idx="96">
                  <c:v>1995 1</c:v>
                </c:pt>
                <c:pt idx="97">
                  <c:v>1995 2</c:v>
                </c:pt>
                <c:pt idx="98">
                  <c:v>1995 3</c:v>
                </c:pt>
                <c:pt idx="99">
                  <c:v>1995 4</c:v>
                </c:pt>
                <c:pt idx="100">
                  <c:v>1996 1</c:v>
                </c:pt>
                <c:pt idx="101">
                  <c:v>1996 2</c:v>
                </c:pt>
                <c:pt idx="102">
                  <c:v>1996 3</c:v>
                </c:pt>
                <c:pt idx="103">
                  <c:v>1996 4</c:v>
                </c:pt>
                <c:pt idx="104">
                  <c:v>1997 1</c:v>
                </c:pt>
                <c:pt idx="105">
                  <c:v>1997 2</c:v>
                </c:pt>
                <c:pt idx="106">
                  <c:v>1997 3</c:v>
                </c:pt>
                <c:pt idx="107">
                  <c:v>1997 4</c:v>
                </c:pt>
                <c:pt idx="108">
                  <c:v>1998 1</c:v>
                </c:pt>
                <c:pt idx="109">
                  <c:v>1998 2</c:v>
                </c:pt>
                <c:pt idx="110">
                  <c:v>1998 3</c:v>
                </c:pt>
                <c:pt idx="111">
                  <c:v>1998 4</c:v>
                </c:pt>
                <c:pt idx="112">
                  <c:v>1999 1</c:v>
                </c:pt>
                <c:pt idx="113">
                  <c:v>1999 2</c:v>
                </c:pt>
                <c:pt idx="114">
                  <c:v>1999 3</c:v>
                </c:pt>
                <c:pt idx="115">
                  <c:v>1999 4</c:v>
                </c:pt>
                <c:pt idx="116">
                  <c:v>2000 1</c:v>
                </c:pt>
                <c:pt idx="117">
                  <c:v>2000 2</c:v>
                </c:pt>
                <c:pt idx="118">
                  <c:v>2000 3</c:v>
                </c:pt>
                <c:pt idx="119">
                  <c:v>2000 4</c:v>
                </c:pt>
                <c:pt idx="120">
                  <c:v>2001 1</c:v>
                </c:pt>
                <c:pt idx="121">
                  <c:v>2001 2</c:v>
                </c:pt>
                <c:pt idx="122">
                  <c:v>2001 3</c:v>
                </c:pt>
                <c:pt idx="123">
                  <c:v>2001 4</c:v>
                </c:pt>
                <c:pt idx="124">
                  <c:v>2002 1</c:v>
                </c:pt>
                <c:pt idx="125">
                  <c:v>2002 2</c:v>
                </c:pt>
                <c:pt idx="126">
                  <c:v>2002 3</c:v>
                </c:pt>
                <c:pt idx="127">
                  <c:v>2002 4</c:v>
                </c:pt>
                <c:pt idx="128">
                  <c:v>2003 1</c:v>
                </c:pt>
                <c:pt idx="129">
                  <c:v>2003 2</c:v>
                </c:pt>
                <c:pt idx="130">
                  <c:v>2003 3</c:v>
                </c:pt>
                <c:pt idx="131">
                  <c:v>2003 4</c:v>
                </c:pt>
                <c:pt idx="132">
                  <c:v>2004 1</c:v>
                </c:pt>
                <c:pt idx="133">
                  <c:v>2004 2</c:v>
                </c:pt>
                <c:pt idx="134">
                  <c:v>2004 3</c:v>
                </c:pt>
                <c:pt idx="135">
                  <c:v>2004 4</c:v>
                </c:pt>
                <c:pt idx="136">
                  <c:v>2005 1</c:v>
                </c:pt>
                <c:pt idx="137">
                  <c:v>2005 2</c:v>
                </c:pt>
                <c:pt idx="138">
                  <c:v>2005 3</c:v>
                </c:pt>
                <c:pt idx="139">
                  <c:v>2005 4</c:v>
                </c:pt>
                <c:pt idx="140">
                  <c:v>2006 1</c:v>
                </c:pt>
                <c:pt idx="141">
                  <c:v>2006 2</c:v>
                </c:pt>
                <c:pt idx="142">
                  <c:v>2006 3</c:v>
                </c:pt>
                <c:pt idx="143">
                  <c:v>2006 4</c:v>
                </c:pt>
                <c:pt idx="144">
                  <c:v>2007 1</c:v>
                </c:pt>
                <c:pt idx="145">
                  <c:v>2007 2</c:v>
                </c:pt>
                <c:pt idx="146">
                  <c:v>2007 3</c:v>
                </c:pt>
                <c:pt idx="147">
                  <c:v>2007 4</c:v>
                </c:pt>
                <c:pt idx="148">
                  <c:v>2008 1</c:v>
                </c:pt>
                <c:pt idx="149">
                  <c:v>2008 2</c:v>
                </c:pt>
                <c:pt idx="150">
                  <c:v>2008 3</c:v>
                </c:pt>
                <c:pt idx="151">
                  <c:v>2008 4</c:v>
                </c:pt>
                <c:pt idx="152">
                  <c:v>2009 1</c:v>
                </c:pt>
                <c:pt idx="153">
                  <c:v>2009 2</c:v>
                </c:pt>
                <c:pt idx="154">
                  <c:v>2009 3</c:v>
                </c:pt>
                <c:pt idx="155">
                  <c:v>2009 4</c:v>
                </c:pt>
                <c:pt idx="156">
                  <c:v>2010 1</c:v>
                </c:pt>
                <c:pt idx="157">
                  <c:v>2010 2</c:v>
                </c:pt>
                <c:pt idx="158">
                  <c:v>2010 3</c:v>
                </c:pt>
                <c:pt idx="159">
                  <c:v>2010 4</c:v>
                </c:pt>
                <c:pt idx="160">
                  <c:v>2011 1</c:v>
                </c:pt>
                <c:pt idx="161">
                  <c:v>2011 2</c:v>
                </c:pt>
              </c:strCache>
            </c:strRef>
          </c:cat>
          <c:val>
            <c:numRef>
              <c:f>Sheet1!$D$3:$D$164</c:f>
              <c:numCache>
                <c:formatCode>General</c:formatCode>
                <c:ptCount val="162"/>
                <c:pt idx="0">
                  <c:v>5.0999999999999996</c:v>
                </c:pt>
                <c:pt idx="1">
                  <c:v>5.0999999999999996</c:v>
                </c:pt>
                <c:pt idx="2">
                  <c:v>5.2</c:v>
                </c:pt>
                <c:pt idx="3">
                  <c:v>5.3</c:v>
                </c:pt>
                <c:pt idx="4">
                  <c:v>5.3</c:v>
                </c:pt>
                <c:pt idx="5">
                  <c:v>5.3</c:v>
                </c:pt>
                <c:pt idx="6">
                  <c:v>5.2</c:v>
                </c:pt>
                <c:pt idx="7">
                  <c:v>5.2</c:v>
                </c:pt>
                <c:pt idx="8">
                  <c:v>5.0999999999999996</c:v>
                </c:pt>
                <c:pt idx="9">
                  <c:v>5</c:v>
                </c:pt>
                <c:pt idx="10">
                  <c:v>4.9000000000000004</c:v>
                </c:pt>
                <c:pt idx="11">
                  <c:v>4.8</c:v>
                </c:pt>
                <c:pt idx="12">
                  <c:v>4.8</c:v>
                </c:pt>
                <c:pt idx="13">
                  <c:v>4.8</c:v>
                </c:pt>
                <c:pt idx="14">
                  <c:v>4.8</c:v>
                </c:pt>
                <c:pt idx="15">
                  <c:v>4.8</c:v>
                </c:pt>
                <c:pt idx="16">
                  <c:v>5</c:v>
                </c:pt>
                <c:pt idx="17">
                  <c:v>5.2</c:v>
                </c:pt>
                <c:pt idx="18">
                  <c:v>5.4</c:v>
                </c:pt>
                <c:pt idx="19">
                  <c:v>5.6</c:v>
                </c:pt>
                <c:pt idx="20">
                  <c:v>5.8</c:v>
                </c:pt>
                <c:pt idx="21">
                  <c:v>6</c:v>
                </c:pt>
                <c:pt idx="22">
                  <c:v>6.1</c:v>
                </c:pt>
                <c:pt idx="23">
                  <c:v>6.2</c:v>
                </c:pt>
                <c:pt idx="24">
                  <c:v>6.2</c:v>
                </c:pt>
                <c:pt idx="25">
                  <c:v>6.3</c:v>
                </c:pt>
                <c:pt idx="26">
                  <c:v>6.4</c:v>
                </c:pt>
                <c:pt idx="27">
                  <c:v>6.5</c:v>
                </c:pt>
                <c:pt idx="28">
                  <c:v>6.4</c:v>
                </c:pt>
                <c:pt idx="29">
                  <c:v>6.4</c:v>
                </c:pt>
                <c:pt idx="30">
                  <c:v>6.4</c:v>
                </c:pt>
                <c:pt idx="31">
                  <c:v>6.3</c:v>
                </c:pt>
                <c:pt idx="32">
                  <c:v>6.3</c:v>
                </c:pt>
                <c:pt idx="33">
                  <c:v>6.3</c:v>
                </c:pt>
                <c:pt idx="34">
                  <c:v>6.4</c:v>
                </c:pt>
                <c:pt idx="35">
                  <c:v>6.5</c:v>
                </c:pt>
                <c:pt idx="36">
                  <c:v>6.7</c:v>
                </c:pt>
                <c:pt idx="37">
                  <c:v>7.1</c:v>
                </c:pt>
                <c:pt idx="38">
                  <c:v>7.5</c:v>
                </c:pt>
                <c:pt idx="39">
                  <c:v>8.1</c:v>
                </c:pt>
                <c:pt idx="40">
                  <c:v>8.6999999999999993</c:v>
                </c:pt>
                <c:pt idx="41">
                  <c:v>9</c:v>
                </c:pt>
                <c:pt idx="42">
                  <c:v>9.3000000000000007</c:v>
                </c:pt>
                <c:pt idx="43">
                  <c:v>9.5</c:v>
                </c:pt>
                <c:pt idx="44">
                  <c:v>9.6</c:v>
                </c:pt>
                <c:pt idx="45">
                  <c:v>9.8000000000000007</c:v>
                </c:pt>
                <c:pt idx="46">
                  <c:v>9.9</c:v>
                </c:pt>
                <c:pt idx="47">
                  <c:v>10.199999999999999</c:v>
                </c:pt>
                <c:pt idx="48">
                  <c:v>10.4</c:v>
                </c:pt>
                <c:pt idx="49">
                  <c:v>10.6</c:v>
                </c:pt>
                <c:pt idx="50">
                  <c:v>11</c:v>
                </c:pt>
                <c:pt idx="51">
                  <c:v>11.4</c:v>
                </c:pt>
                <c:pt idx="52">
                  <c:v>11.8</c:v>
                </c:pt>
                <c:pt idx="53">
                  <c:v>12</c:v>
                </c:pt>
                <c:pt idx="54">
                  <c:v>11.8</c:v>
                </c:pt>
                <c:pt idx="55">
                  <c:v>11.6</c:v>
                </c:pt>
                <c:pt idx="56">
                  <c:v>11.4</c:v>
                </c:pt>
                <c:pt idx="57">
                  <c:v>11.2</c:v>
                </c:pt>
                <c:pt idx="58">
                  <c:v>11.2</c:v>
                </c:pt>
                <c:pt idx="59">
                  <c:v>11.1</c:v>
                </c:pt>
                <c:pt idx="60">
                  <c:v>11.1</c:v>
                </c:pt>
                <c:pt idx="61">
                  <c:v>11.1</c:v>
                </c:pt>
                <c:pt idx="62">
                  <c:v>11.2</c:v>
                </c:pt>
                <c:pt idx="63">
                  <c:v>11.1</c:v>
                </c:pt>
                <c:pt idx="64">
                  <c:v>10.8</c:v>
                </c:pt>
                <c:pt idx="65">
                  <c:v>10.5</c:v>
                </c:pt>
                <c:pt idx="66">
                  <c:v>10</c:v>
                </c:pt>
                <c:pt idx="67">
                  <c:v>9.4</c:v>
                </c:pt>
                <c:pt idx="68">
                  <c:v>9.1</c:v>
                </c:pt>
                <c:pt idx="69">
                  <c:v>8.6</c:v>
                </c:pt>
                <c:pt idx="70">
                  <c:v>8.3000000000000007</c:v>
                </c:pt>
                <c:pt idx="71">
                  <c:v>7.9</c:v>
                </c:pt>
                <c:pt idx="72">
                  <c:v>7.5</c:v>
                </c:pt>
                <c:pt idx="73">
                  <c:v>7.2</c:v>
                </c:pt>
                <c:pt idx="74">
                  <c:v>7</c:v>
                </c:pt>
                <c:pt idx="75">
                  <c:v>6.9</c:v>
                </c:pt>
                <c:pt idx="76">
                  <c:v>6.9</c:v>
                </c:pt>
                <c:pt idx="77">
                  <c:v>6.8</c:v>
                </c:pt>
                <c:pt idx="78">
                  <c:v>6.9</c:v>
                </c:pt>
                <c:pt idx="79">
                  <c:v>7</c:v>
                </c:pt>
                <c:pt idx="80">
                  <c:v>7.3</c:v>
                </c:pt>
                <c:pt idx="81">
                  <c:v>7.7</c:v>
                </c:pt>
                <c:pt idx="82">
                  <c:v>7.8</c:v>
                </c:pt>
                <c:pt idx="83">
                  <c:v>7.8</c:v>
                </c:pt>
                <c:pt idx="84">
                  <c:v>7.8</c:v>
                </c:pt>
                <c:pt idx="85">
                  <c:v>7.8</c:v>
                </c:pt>
                <c:pt idx="86">
                  <c:v>7.8</c:v>
                </c:pt>
                <c:pt idx="87">
                  <c:v>8</c:v>
                </c:pt>
                <c:pt idx="88">
                  <c:v>8.1999999999999993</c:v>
                </c:pt>
                <c:pt idx="89">
                  <c:v>8.1999999999999993</c:v>
                </c:pt>
                <c:pt idx="90">
                  <c:v>8</c:v>
                </c:pt>
                <c:pt idx="91">
                  <c:v>8.1</c:v>
                </c:pt>
                <c:pt idx="92">
                  <c:v>8</c:v>
                </c:pt>
                <c:pt idx="93">
                  <c:v>7.7</c:v>
                </c:pt>
                <c:pt idx="94">
                  <c:v>7.5</c:v>
                </c:pt>
                <c:pt idx="95">
                  <c:v>7.2</c:v>
                </c:pt>
                <c:pt idx="96">
                  <c:v>7.2</c:v>
                </c:pt>
                <c:pt idx="97">
                  <c:v>7.1</c:v>
                </c:pt>
                <c:pt idx="98">
                  <c:v>7.1</c:v>
                </c:pt>
                <c:pt idx="99">
                  <c:v>6.8</c:v>
                </c:pt>
                <c:pt idx="100">
                  <c:v>6.4</c:v>
                </c:pt>
                <c:pt idx="101">
                  <c:v>6.7</c:v>
                </c:pt>
                <c:pt idx="102">
                  <c:v>6.6</c:v>
                </c:pt>
                <c:pt idx="103">
                  <c:v>6.7</c:v>
                </c:pt>
                <c:pt idx="104">
                  <c:v>6.3</c:v>
                </c:pt>
                <c:pt idx="105">
                  <c:v>6.3</c:v>
                </c:pt>
                <c:pt idx="106">
                  <c:v>6</c:v>
                </c:pt>
                <c:pt idx="107">
                  <c:v>5.8</c:v>
                </c:pt>
                <c:pt idx="108">
                  <c:v>5.7</c:v>
                </c:pt>
                <c:pt idx="109">
                  <c:v>5.7</c:v>
                </c:pt>
                <c:pt idx="110">
                  <c:v>5.5</c:v>
                </c:pt>
                <c:pt idx="111">
                  <c:v>5.4</c:v>
                </c:pt>
                <c:pt idx="112">
                  <c:v>5.5</c:v>
                </c:pt>
                <c:pt idx="113">
                  <c:v>5.4</c:v>
                </c:pt>
                <c:pt idx="114">
                  <c:v>5.3</c:v>
                </c:pt>
                <c:pt idx="115">
                  <c:v>5.3</c:v>
                </c:pt>
                <c:pt idx="116">
                  <c:v>5.4</c:v>
                </c:pt>
                <c:pt idx="117">
                  <c:v>5</c:v>
                </c:pt>
                <c:pt idx="118">
                  <c:v>4.9000000000000004</c:v>
                </c:pt>
                <c:pt idx="119">
                  <c:v>4.7</c:v>
                </c:pt>
                <c:pt idx="120">
                  <c:v>4.5999999999999996</c:v>
                </c:pt>
                <c:pt idx="121">
                  <c:v>4.5999999999999996</c:v>
                </c:pt>
                <c:pt idx="122">
                  <c:v>4.5999999999999996</c:v>
                </c:pt>
                <c:pt idx="123">
                  <c:v>4.7</c:v>
                </c:pt>
                <c:pt idx="124">
                  <c:v>4.5999999999999996</c:v>
                </c:pt>
                <c:pt idx="125">
                  <c:v>4.5999999999999996</c:v>
                </c:pt>
                <c:pt idx="126">
                  <c:v>4.7</c:v>
                </c:pt>
                <c:pt idx="127">
                  <c:v>4.7</c:v>
                </c:pt>
                <c:pt idx="128">
                  <c:v>4.5999999999999996</c:v>
                </c:pt>
                <c:pt idx="129">
                  <c:v>4.4000000000000004</c:v>
                </c:pt>
                <c:pt idx="130">
                  <c:v>4.5999999999999996</c:v>
                </c:pt>
                <c:pt idx="131">
                  <c:v>4.4000000000000004</c:v>
                </c:pt>
                <c:pt idx="132">
                  <c:v>4.5</c:v>
                </c:pt>
                <c:pt idx="133">
                  <c:v>4.5</c:v>
                </c:pt>
                <c:pt idx="134">
                  <c:v>4.4000000000000004</c:v>
                </c:pt>
                <c:pt idx="135">
                  <c:v>4.4000000000000004</c:v>
                </c:pt>
                <c:pt idx="136">
                  <c:v>4.4000000000000004</c:v>
                </c:pt>
                <c:pt idx="137">
                  <c:v>4.5</c:v>
                </c:pt>
                <c:pt idx="138">
                  <c:v>4.4000000000000004</c:v>
                </c:pt>
                <c:pt idx="139">
                  <c:v>4.8</c:v>
                </c:pt>
                <c:pt idx="140">
                  <c:v>4.9000000000000004</c:v>
                </c:pt>
                <c:pt idx="141">
                  <c:v>5.2</c:v>
                </c:pt>
                <c:pt idx="142">
                  <c:v>5.3</c:v>
                </c:pt>
                <c:pt idx="143">
                  <c:v>5.4</c:v>
                </c:pt>
                <c:pt idx="144">
                  <c:v>5.4</c:v>
                </c:pt>
                <c:pt idx="145">
                  <c:v>5.2</c:v>
                </c:pt>
                <c:pt idx="146">
                  <c:v>5.2</c:v>
                </c:pt>
                <c:pt idx="147">
                  <c:v>5.0999999999999996</c:v>
                </c:pt>
                <c:pt idx="148">
                  <c:v>5</c:v>
                </c:pt>
                <c:pt idx="149">
                  <c:v>5.0999999999999996</c:v>
                </c:pt>
                <c:pt idx="150">
                  <c:v>5.5</c:v>
                </c:pt>
                <c:pt idx="151">
                  <c:v>5.8</c:v>
                </c:pt>
                <c:pt idx="152">
                  <c:v>6.4</c:v>
                </c:pt>
                <c:pt idx="153">
                  <c:v>6.9</c:v>
                </c:pt>
                <c:pt idx="154">
                  <c:v>6.8</c:v>
                </c:pt>
                <c:pt idx="155">
                  <c:v>7</c:v>
                </c:pt>
                <c:pt idx="156">
                  <c:v>7</c:v>
                </c:pt>
                <c:pt idx="157">
                  <c:v>7.2</c:v>
                </c:pt>
                <c:pt idx="158">
                  <c:v>7.3</c:v>
                </c:pt>
                <c:pt idx="159">
                  <c:v>7.5</c:v>
                </c:pt>
                <c:pt idx="160">
                  <c:v>7.4</c:v>
                </c:pt>
                <c:pt idx="161">
                  <c:v>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408952"/>
        <c:axId val="336403856"/>
      </c:lineChart>
      <c:dateAx>
        <c:axId val="336408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336403856"/>
        <c:crosses val="autoZero"/>
        <c:auto val="0"/>
        <c:lblOffset val="100"/>
        <c:baseTimeUnit val="days"/>
        <c:majorUnit val="20"/>
        <c:minorUnit val="4"/>
      </c:dateAx>
      <c:valAx>
        <c:axId val="33640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408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UK Total Managed Expenditure </a:t>
            </a:r>
            <a:r>
              <a:rPr lang="en-US" sz="1800" b="1" baseline="0" dirty="0" smtClean="0"/>
              <a:t>2014-15 </a:t>
            </a:r>
            <a:r>
              <a:rPr lang="en-US" sz="1800" b="1" baseline="0" dirty="0"/>
              <a:t>(£</a:t>
            </a:r>
            <a:r>
              <a:rPr lang="en-US" sz="1800" b="1" baseline="0" dirty="0" err="1"/>
              <a:t>bn</a:t>
            </a:r>
            <a:r>
              <a:rPr lang="en-US" sz="1800" b="1" baseline="0" dirty="0"/>
              <a:t>)</a:t>
            </a:r>
            <a:endParaRPr lang="en-US" sz="1800" b="1" dirty="0"/>
          </a:p>
        </c:rich>
      </c:tx>
      <c:layout>
        <c:manualLayout>
          <c:xMode val="edge"/>
          <c:yMode val="edge"/>
          <c:x val="4.5905147538994509E-2"/>
          <c:y val="1.6637779812739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25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'[Week 4 Seminar Solutions.xlsx]Govt Spend &amp; Receipts'!$A$4:$A$14</c:f>
              <c:strCache>
                <c:ptCount val="11"/>
                <c:pt idx="0">
                  <c:v>Social protection</c:v>
                </c:pt>
                <c:pt idx="1">
                  <c:v>Personal social services</c:v>
                </c:pt>
                <c:pt idx="2">
                  <c:v>Industry, agriculture and employment</c:v>
                </c:pt>
                <c:pt idx="3">
                  <c:v>Health</c:v>
                </c:pt>
                <c:pt idx="4">
                  <c:v>Transport</c:v>
                </c:pt>
                <c:pt idx="5">
                  <c:v>Education</c:v>
                </c:pt>
                <c:pt idx="6">
                  <c:v>Defence</c:v>
                </c:pt>
                <c:pt idx="7">
                  <c:v>Housing  and environment</c:v>
                </c:pt>
                <c:pt idx="8">
                  <c:v>Public order and safety</c:v>
                </c:pt>
                <c:pt idx="9">
                  <c:v>Debt interest</c:v>
                </c:pt>
                <c:pt idx="10">
                  <c:v>Other</c:v>
                </c:pt>
              </c:strCache>
            </c:strRef>
          </c:cat>
          <c:val>
            <c:numRef>
              <c:f>'[Week 4 Seminar Solutions.xlsx]Govt Spend &amp; Receipts'!$B$4:$B$14</c:f>
              <c:numCache>
                <c:formatCode>General</c:formatCode>
                <c:ptCount val="11"/>
                <c:pt idx="0">
                  <c:v>222</c:v>
                </c:pt>
                <c:pt idx="1">
                  <c:v>31</c:v>
                </c:pt>
                <c:pt idx="2">
                  <c:v>17</c:v>
                </c:pt>
                <c:pt idx="3">
                  <c:v>140</c:v>
                </c:pt>
                <c:pt idx="4">
                  <c:v>23</c:v>
                </c:pt>
                <c:pt idx="5">
                  <c:v>98</c:v>
                </c:pt>
                <c:pt idx="6">
                  <c:v>38</c:v>
                </c:pt>
                <c:pt idx="7">
                  <c:v>25</c:v>
                </c:pt>
                <c:pt idx="8">
                  <c:v>32</c:v>
                </c:pt>
                <c:pt idx="9">
                  <c:v>53</c:v>
                </c:pt>
                <c:pt idx="10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0.07825</cdr:x>
      <cdr:y>0</cdr:y>
    </cdr:from>
    <cdr:to>
      <cdr:x>0.94913</cdr:x>
      <cdr:y>0.0798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0"/>
          <a:ext cx="3205533" cy="370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 dirty="0" smtClean="0"/>
            <a:t>Real GDP Growth 2010 (%)</a:t>
          </a:r>
          <a:endParaRPr lang="en-GB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C82B1-3CDE-4927-9DA0-C2D8CF9F6977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34946-049F-4F4A-966E-312D73958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43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Women have higher unemployment rates up to 1980s</a:t>
            </a:r>
            <a:r>
              <a:rPr lang="en-US" baseline="0" dirty="0" smtClean="0"/>
              <a:t> after which rates become similar though female rate lower thereafter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 In general, during recessions, the male rate rises faster than the female rate while in economic upturns the male rate drops faster than the female rate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 Why consider trends in unemployment?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/>
              <a:t> Significant private and social costs to unemployment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/>
              <a:t> Different distributional effects both in terms of incidence and duration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/>
              <a:t> Duration provides strong link to economic welfare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/>
              <a:t> Men more likely to be unemployed having lost their job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/>
              <a:t> Women more likely to be a </a:t>
            </a:r>
            <a:r>
              <a:rPr lang="en-US" baseline="0" dirty="0" err="1" smtClean="0"/>
              <a:t>labour</a:t>
            </a:r>
            <a:r>
              <a:rPr lang="en-US" baseline="0" dirty="0" smtClean="0"/>
              <a:t> market re-entrant who has yet to find employment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F0F6-FA34-40B4-9A65-5096A642504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02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5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47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0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3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5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1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94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0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1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4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7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8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7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4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6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5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1D36D3-EDFC-440C-BA72-4DEFC7A7B12D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936C91-BC5D-43DB-AEA4-33A0AA520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0" y="658851"/>
            <a:ext cx="8574622" cy="2616199"/>
          </a:xfrm>
        </p:spPr>
        <p:txBody>
          <a:bodyPr>
            <a:normAutofit/>
          </a:bodyPr>
          <a:lstStyle/>
          <a:p>
            <a:r>
              <a:rPr lang="en-GB" sz="7000" dirty="0" smtClean="0"/>
              <a:t>Research Methods</a:t>
            </a:r>
            <a:endParaRPr lang="en-GB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500" dirty="0" smtClean="0"/>
              <a:t>Alex Klein</a:t>
            </a:r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147514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8401" y="132009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Data Transformations</a:t>
            </a:r>
            <a:endParaRPr lang="en-GB" sz="5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660834" y="1491769"/>
            <a:ext cx="4169991" cy="73152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Real Wage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68402" y="2561969"/>
            <a:ext cx="4402390" cy="347822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770790" y="1717185"/>
            <a:ext cx="3717634" cy="7315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    Log Real Wage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05642" y="2573921"/>
            <a:ext cx="4738369" cy="34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8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50760"/>
            <a:ext cx="10018713" cy="1021723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Data Transformations</a:t>
            </a:r>
            <a:endParaRPr lang="en-GB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472483"/>
                <a:ext cx="10018713" cy="5147258"/>
              </a:xfrm>
            </p:spPr>
            <p:txBody>
              <a:bodyPr>
                <a:normAutofit/>
              </a:bodyPr>
              <a:lstStyle/>
              <a:p>
                <a:pPr marL="457200" indent="-342900">
                  <a:spcBef>
                    <a:spcPts val="600"/>
                  </a:spcBef>
                </a:pPr>
                <a:r>
                  <a:rPr lang="en-GB" dirty="0"/>
                  <a:t>Natural logarithms useful for constructing growth rates</a:t>
                </a:r>
              </a:p>
              <a:p>
                <a:pPr marL="457200" indent="-342900">
                  <a:spcBef>
                    <a:spcPts val="600"/>
                  </a:spcBef>
                </a:pPr>
                <a:r>
                  <a:rPr lang="en-GB" dirty="0"/>
                  <a:t>The </a:t>
                </a:r>
                <a:r>
                  <a:rPr lang="en-GB" b="1" dirty="0"/>
                  <a:t>Annual Compound Growth Rate </a:t>
                </a:r>
                <a:r>
                  <a:rPr lang="en-GB" dirty="0"/>
                  <a:t>(AGR) takes into account that the base for growth continues to rise over time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GB" sz="2400" dirty="0"/>
                  <a:t>This is analogous to the calculation of compound interest 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GB" sz="2400" dirty="0"/>
                  <a:t>On this basis: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       </a:t>
                </a:r>
              </a:p>
              <a:p>
                <a:pPr marL="411480" lvl="1" indent="0">
                  <a:spcBef>
                    <a:spcPts val="600"/>
                  </a:spcBef>
                  <a:buNone/>
                </a:pPr>
                <a:r>
                  <a:rPr lang="en-GB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/>
                  <a:t> = current Y,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400" dirty="0"/>
                  <a:t> = growth rate,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= no. of periods,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 = initial Y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GB" sz="2400" dirty="0"/>
                  <a:t>Rearranging yields the AGR:</a:t>
                </a:r>
                <a:endParaRPr lang="en-GB" sz="2400" i="1" dirty="0"/>
              </a:p>
              <a:p>
                <a:pPr marL="41148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𝑔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400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472483"/>
                <a:ext cx="10018713" cy="5147258"/>
              </a:xfrm>
              <a:blipFill rotWithShape="0">
                <a:blip r:embed="rId2"/>
                <a:stretch>
                  <a:fillRect l="-365" t="-2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31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916" y="321972"/>
            <a:ext cx="10018713" cy="927280"/>
          </a:xfrm>
        </p:spPr>
        <p:txBody>
          <a:bodyPr/>
          <a:lstStyle/>
          <a:p>
            <a:pPr algn="l"/>
            <a:r>
              <a:rPr lang="en-GB" dirty="0"/>
              <a:t>Data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09794" y="1249251"/>
                <a:ext cx="8863005" cy="5409125"/>
              </a:xfrm>
            </p:spPr>
            <p:txBody>
              <a:bodyPr>
                <a:normAutofit fontScale="77500" lnSpcReduction="20000"/>
              </a:bodyPr>
              <a:lstStyle/>
              <a:p>
                <a:pPr marL="11430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GB" sz="3400" dirty="0"/>
                  <a:t>Can </a:t>
                </a:r>
                <a:r>
                  <a:rPr lang="en-GB" sz="3400" u="sng" dirty="0"/>
                  <a:t>approximate</a:t>
                </a:r>
                <a:r>
                  <a:rPr lang="en-GB" sz="3400" dirty="0"/>
                  <a:t> AGR by using </a:t>
                </a:r>
                <a:r>
                  <a:rPr lang="en-GB" sz="3400" b="1" dirty="0"/>
                  <a:t>natural logs</a:t>
                </a: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GB" sz="2900" dirty="0"/>
                  <a:t>Recall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9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9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900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GB" sz="29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sz="29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9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900" dirty="0"/>
                  <a:t>       </a:t>
                </a: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GB" sz="2900" dirty="0"/>
                  <a:t>Taking natural logs of the above equation we obtain:</a:t>
                </a:r>
              </a:p>
              <a:p>
                <a:pPr marL="411480" lvl="1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90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GB" sz="29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9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9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GB" sz="2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9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GB" sz="2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GB" sz="29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2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2900" dirty="0"/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GB" sz="2900" dirty="0"/>
                  <a:t>which rearranges to </a:t>
                </a:r>
              </a:p>
              <a:p>
                <a:pPr marL="411480" lvl="1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9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func>
                      <m:r>
                        <a:rPr lang="en-GB" sz="29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9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29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900" dirty="0"/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GB" sz="2900" dirty="0"/>
                  <a:t>Using our approximation:</a:t>
                </a:r>
              </a:p>
              <a:p>
                <a:pPr marL="114300" indent="0" algn="ctr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29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900" i="1">
                        <a:latin typeface="Cambria Math" panose="02040503050406030204" pitchFamily="18" charset="0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GB" sz="29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90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  <m:r>
                          <a:rPr lang="en-GB" sz="2900" i="1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sz="29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900" i="1">
                                <a:latin typeface="Cambria Math" panose="02040503050406030204" pitchFamily="18" charset="0"/>
                                <a:ea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sz="2900" i="1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GB" sz="2900" i="1">
                            <a:latin typeface="Cambria Math" panose="02040503050406030204" pitchFamily="18" charset="0"/>
                            <a:ea typeface="Cambria Math"/>
                          </a:rPr>
                          <m:t>)−</m:t>
                        </m:r>
                        <m:r>
                          <m:rPr>
                            <m:sty m:val="p"/>
                          </m:rPr>
                          <a:rPr lang="en-GB" sz="2900">
                            <a:latin typeface="Cambria Math" panose="02040503050406030204" pitchFamily="18" charset="0"/>
                            <a:ea typeface="Cambria Math"/>
                          </a:rPr>
                          <m:t>ln</m:t>
                        </m:r>
                        <m:r>
                          <a:rPr lang="en-GB" sz="2900" i="1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sz="29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900" i="1">
                                <a:latin typeface="Cambria Math" panose="02040503050406030204" pitchFamily="18" charset="0"/>
                                <a:ea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sz="2900" i="1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GB" sz="2900" i="1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GB" sz="2900" i="1"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900" dirty="0"/>
                  <a:t> </a:t>
                </a: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GB" sz="2900" dirty="0"/>
                  <a:t>This yields the instantaneous growth rate </a:t>
                </a:r>
                <a14:m>
                  <m:oMath xmlns:m="http://schemas.openxmlformats.org/officeDocument/2006/math">
                    <m:r>
                      <a:rPr lang="en-GB" sz="2900" i="1">
                        <a:latin typeface="Cambria Math" panose="02040503050406030204" pitchFamily="18" charset="0"/>
                      </a:rPr>
                      <m:t>𝑔𝑌</m:t>
                    </m:r>
                  </m:oMath>
                </a14:m>
                <a:endParaRPr lang="en-GB" sz="2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9794" y="1249251"/>
                <a:ext cx="8863005" cy="540912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3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334851"/>
            <a:ext cx="10018713" cy="957329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Describing Data 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92180"/>
            <a:ext cx="10018713" cy="55658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Important to describe data and to present information in a clear, concise and accurate manner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Variety of methods can be used to provide a descriptive analysis of data: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Range of techniques summarised by: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500" dirty="0" smtClean="0"/>
              <a:t>Graphical Analyses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500" dirty="0" smtClean="0"/>
              <a:t>Numerical Analyses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Key design features for these methods is:</a:t>
            </a:r>
          </a:p>
          <a:p>
            <a:pPr marL="86868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500" dirty="0" smtClean="0"/>
              <a:t>They tell us something about the underlying data</a:t>
            </a:r>
          </a:p>
          <a:p>
            <a:pPr marL="86868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500" dirty="0" smtClean="0"/>
              <a:t>They are reasonably familiar to people and easy to understand</a:t>
            </a:r>
            <a:endParaRPr lang="en-GB" sz="25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Important that the such methods do not distort the underlying evidence contained in the </a:t>
            </a:r>
            <a:r>
              <a:rPr lang="en-GB" sz="2500" dirty="0" smtClean="0"/>
              <a:t>data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6989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80" y="412124"/>
            <a:ext cx="10018713" cy="841419"/>
          </a:xfrm>
        </p:spPr>
        <p:txBody>
          <a:bodyPr>
            <a:noAutofit/>
          </a:bodyPr>
          <a:lstStyle/>
          <a:p>
            <a:pPr algn="l"/>
            <a:r>
              <a:rPr lang="en-GB" sz="5000" dirty="0" smtClean="0"/>
              <a:t>Bar Chart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53543"/>
            <a:ext cx="10018713" cy="5263167"/>
          </a:xfrm>
        </p:spPr>
        <p:txBody>
          <a:bodyPr>
            <a:normAutofit/>
          </a:bodyPr>
          <a:lstStyle/>
          <a:p>
            <a:r>
              <a:rPr lang="en-GB" sz="3000" dirty="0"/>
              <a:t>Frequently used for displaying observations over time or under different conditions</a:t>
            </a:r>
          </a:p>
          <a:p>
            <a:r>
              <a:rPr lang="en-GB" sz="3000" dirty="0"/>
              <a:t>Used to plot discrete (or categorical) data which has discrete values</a:t>
            </a:r>
          </a:p>
          <a:p>
            <a:r>
              <a:rPr lang="en-GB" sz="3000" dirty="0"/>
              <a:t>Requires small data sets that can be summarised easily</a:t>
            </a:r>
          </a:p>
          <a:p>
            <a:r>
              <a:rPr lang="en-GB" sz="3000" dirty="0"/>
              <a:t>The bars can be plotted vertically or horizontally</a:t>
            </a:r>
          </a:p>
          <a:p>
            <a:r>
              <a:rPr lang="en-GB" sz="3000" dirty="0"/>
              <a:t>Bars can also be stacked or set side-by-side</a:t>
            </a:r>
          </a:p>
          <a:p>
            <a:r>
              <a:rPr lang="en-GB" sz="3000" u="sng" dirty="0">
                <a:solidFill>
                  <a:srgbClr val="FF0000"/>
                </a:solidFill>
              </a:rPr>
              <a:t>Look similar to histograms but should not be mistaken for them!</a:t>
            </a:r>
          </a:p>
        </p:txBody>
      </p:sp>
    </p:spTree>
    <p:extLst>
      <p:ext uri="{BB962C8B-B14F-4D97-AF65-F5344CB8AC3E}">
        <p14:creationId xmlns:p14="http://schemas.microsoft.com/office/powerpoint/2010/main" val="25160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584" y="231820"/>
            <a:ext cx="10018713" cy="995965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Bar Chart (horizontal)</a:t>
            </a:r>
            <a:endParaRPr lang="en-GB" sz="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7568" y="630932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Source: OECD</a:t>
            </a:r>
          </a:p>
        </p:txBody>
      </p:sp>
      <p:graphicFrame>
        <p:nvGraphicFramePr>
          <p:cNvPr id="12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9352175"/>
              </p:ext>
            </p:extLst>
          </p:nvPr>
        </p:nvGraphicFramePr>
        <p:xfrm>
          <a:off x="1815921" y="1227785"/>
          <a:ext cx="3954684" cy="518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6189340"/>
              </p:ext>
            </p:extLst>
          </p:nvPr>
        </p:nvGraphicFramePr>
        <p:xfrm>
          <a:off x="6001410" y="1227785"/>
          <a:ext cx="4147141" cy="527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88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375" y="257577"/>
            <a:ext cx="8111355" cy="944347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Bar Chart (vertical &amp; stacked)</a:t>
            </a:r>
            <a:endParaRPr lang="en-GB" sz="5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52063" y="1259705"/>
            <a:ext cx="4774614" cy="57626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2600" dirty="0">
                <a:solidFill>
                  <a:schemeClr val="tx1"/>
                </a:solidFill>
              </a:rPr>
              <a:t>Students in </a:t>
            </a:r>
            <a:r>
              <a:rPr lang="en-GB" sz="2600" dirty="0" smtClean="0">
                <a:solidFill>
                  <a:schemeClr val="tx1"/>
                </a:solidFill>
              </a:rPr>
              <a:t>HE 2009 </a:t>
            </a:r>
            <a:r>
              <a:rPr lang="en-GB" sz="2600" dirty="0" smtClean="0"/>
              <a:t>(vertical)</a:t>
            </a:r>
            <a:endParaRPr lang="en-GB" sz="2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21983" y="2005316"/>
            <a:ext cx="3808905" cy="414970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6794103" y="1259705"/>
            <a:ext cx="4024149" cy="731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Students in HE </a:t>
            </a:r>
            <a:r>
              <a:rPr lang="en-GB" dirty="0" smtClean="0">
                <a:solidFill>
                  <a:schemeClr val="tx1"/>
                </a:solidFill>
              </a:rPr>
              <a:t>2009 </a:t>
            </a:r>
            <a:r>
              <a:rPr lang="en-GB" dirty="0" smtClean="0"/>
              <a:t>(stacked)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11992" y="2077188"/>
            <a:ext cx="3788076" cy="407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2643" y="373487"/>
            <a:ext cx="10018713" cy="918692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Histogram</a:t>
            </a:r>
            <a:endParaRPr lang="en-GB" sz="5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84310" y="1292179"/>
            <a:ext cx="10018713" cy="545635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>
                <a:cs typeface="Times New Roman" pitchFamily="18" charset="0"/>
              </a:rPr>
              <a:t>A histogram is similar to a bar chart except that it corrects for differences in class interval sizes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>
                <a:cs typeface="Times New Roman" pitchFamily="18" charset="0"/>
              </a:rPr>
              <a:t>Where class intervals differ, bar charts give a misleading impression of the frequency distribution of the data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A histogram plots frequencies against class intervals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500" dirty="0">
                <a:cs typeface="Times New Roman" pitchFamily="18" charset="0"/>
              </a:rPr>
              <a:t>Achieves this this by making the area of each bar represent its class frequency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500" dirty="0">
                <a:cs typeface="Times New Roman" pitchFamily="18" charset="0"/>
              </a:rPr>
              <a:t>Hence, for a given class frequency, if the class interval is twice as wide, then the bar will be half as tall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Histograms provide important information about the </a:t>
            </a:r>
            <a:r>
              <a:rPr lang="en-GB" sz="2500" u="sng" dirty="0"/>
              <a:t>shape</a:t>
            </a:r>
            <a:r>
              <a:rPr lang="en-GB" sz="2500" dirty="0"/>
              <a:t> of a distribution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108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553" y="309092"/>
            <a:ext cx="10018713" cy="828540"/>
          </a:xfrm>
        </p:spPr>
        <p:txBody>
          <a:bodyPr>
            <a:noAutofit/>
          </a:bodyPr>
          <a:lstStyle/>
          <a:p>
            <a:pPr algn="l"/>
            <a:r>
              <a:rPr lang="en-GB" sz="5000" dirty="0" smtClean="0"/>
              <a:t>Histogram</a:t>
            </a:r>
            <a:endParaRPr lang="en-GB" sz="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62" y="1262131"/>
            <a:ext cx="8178084" cy="53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96214"/>
            <a:ext cx="10018713" cy="777024"/>
          </a:xfrm>
        </p:spPr>
        <p:txBody>
          <a:bodyPr>
            <a:noAutofit/>
          </a:bodyPr>
          <a:lstStyle/>
          <a:p>
            <a:pPr algn="l"/>
            <a:r>
              <a:rPr lang="en-GB" sz="5000" dirty="0" smtClean="0"/>
              <a:t>XY Scatter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73239"/>
            <a:ext cx="10018713" cy="55851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Often interested in the nature of relationships between two or more variables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e.g. money growth and inflation, education and employment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XY scatter diagrams useful in this regard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Provide </a:t>
            </a:r>
            <a:r>
              <a:rPr lang="en-GB" b="1" dirty="0">
                <a:solidFill>
                  <a:srgbClr val="FF0000"/>
                </a:solidFill>
              </a:rPr>
              <a:t>a 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</a:t>
            </a:r>
            <a:r>
              <a:rPr lang="en-GB" b="1" dirty="0">
                <a:solidFill>
                  <a:srgbClr val="FF0000"/>
                </a:solidFill>
              </a:rPr>
              <a:t> visual impression of the relationship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May observe a positive relationship  where high values of one variable are associated with high values or another variable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May observe a negative relationship where high values of one variable are associated with low values or another variable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May observe no relationship between the two sets of values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Important to note that there will often be exceptions to observed tendencies of the data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Also, such relationships may or may not be causal</a:t>
            </a:r>
          </a:p>
        </p:txBody>
      </p:sp>
    </p:spTree>
    <p:extLst>
      <p:ext uri="{BB962C8B-B14F-4D97-AF65-F5344CB8AC3E}">
        <p14:creationId xmlns:p14="http://schemas.microsoft.com/office/powerpoint/2010/main" val="40673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18941"/>
            <a:ext cx="10018713" cy="1202027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Why Data Analysis?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37893"/>
            <a:ext cx="10018713" cy="452048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GB" sz="2900" dirty="0"/>
              <a:t>Always a need to provide various types of evidence in support of statements, propositions or </a:t>
            </a:r>
            <a:r>
              <a:rPr lang="en-GB" sz="2900" dirty="0" smtClean="0"/>
              <a:t>conclusions</a:t>
            </a:r>
            <a:endParaRPr lang="en-GB" sz="2900" b="1" dirty="0"/>
          </a:p>
          <a:p>
            <a:pPr>
              <a:spcBef>
                <a:spcPts val="600"/>
              </a:spcBef>
            </a:pPr>
            <a:r>
              <a:rPr lang="en-GB" sz="2900" dirty="0"/>
              <a:t>Purpose of data analysis is to </a:t>
            </a:r>
            <a:r>
              <a:rPr lang="en-GB" sz="2900" b="1" u="sng" dirty="0">
                <a:solidFill>
                  <a:srgbClr val="FF0000"/>
                </a:solidFill>
              </a:rPr>
              <a:t>transform raw data into usable information</a:t>
            </a:r>
          </a:p>
          <a:p>
            <a:pPr>
              <a:spcBef>
                <a:spcPts val="600"/>
              </a:spcBef>
            </a:pPr>
            <a:r>
              <a:rPr lang="en-GB" sz="2900" dirty="0"/>
              <a:t>Requires ordering and assembling of data into data sets </a:t>
            </a:r>
          </a:p>
          <a:p>
            <a:pPr>
              <a:spcBef>
                <a:spcPts val="600"/>
              </a:spcBef>
            </a:pPr>
            <a:r>
              <a:rPr lang="en-GB" sz="2900" dirty="0"/>
              <a:t>Economists frequently rely on secondary data, that is, data collected by someone other than the user</a:t>
            </a:r>
          </a:p>
          <a:p>
            <a:pPr lvl="1">
              <a:spcBef>
                <a:spcPts val="600"/>
              </a:spcBef>
            </a:pPr>
            <a:r>
              <a:rPr lang="en-GB" sz="2900" dirty="0"/>
              <a:t>Census, surveys, organisational records etc.</a:t>
            </a:r>
          </a:p>
          <a:p>
            <a:pPr>
              <a:spcBef>
                <a:spcPts val="600"/>
              </a:spcBef>
            </a:pPr>
            <a:r>
              <a:rPr lang="en-GB" sz="2900" dirty="0"/>
              <a:t>But, increasing use of primary data, that is, data collected by the person undertaking the research </a:t>
            </a:r>
          </a:p>
          <a:p>
            <a:pPr>
              <a:spcBef>
                <a:spcPts val="600"/>
              </a:spcBef>
            </a:pPr>
            <a:r>
              <a:rPr lang="en-GB" sz="2900" dirty="0"/>
              <a:t>So data analysis is a key skill of an economist!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9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674" y="283334"/>
            <a:ext cx="10018713" cy="854298"/>
          </a:xfrm>
        </p:spPr>
        <p:txBody>
          <a:bodyPr>
            <a:normAutofit/>
          </a:bodyPr>
          <a:lstStyle/>
          <a:p>
            <a:pPr algn="l"/>
            <a:r>
              <a:rPr lang="en-GB" sz="5000" dirty="0"/>
              <a:t>XY </a:t>
            </a:r>
            <a:r>
              <a:rPr lang="en-GB" sz="5000" dirty="0" smtClean="0"/>
              <a:t>Scatter</a:t>
            </a:r>
            <a:endParaRPr lang="en-GB" sz="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617" y="1287887"/>
            <a:ext cx="9594760" cy="53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41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18941"/>
            <a:ext cx="10018713" cy="918692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Bubble </a:t>
            </a:r>
            <a:r>
              <a:rPr lang="en-GB" sz="5000" dirty="0" smtClean="0"/>
              <a:t>Chart (</a:t>
            </a:r>
            <a:r>
              <a:rPr lang="en-GB" sz="5000" smtClean="0"/>
              <a:t>3D in 2D)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37633"/>
            <a:ext cx="10018713" cy="55207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A Bubble chart is a variation of a Scatter graph in which the data points are replaced with bubbles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Commonly used when data has several series each of which contains a set of values you wish to illustrate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Useful when you wish to compare series in terms of both their size and their relative position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Both X and Y axis of the bubble chart are numeric scales such that the position of plot is an indicator of two distinct numeric values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The </a:t>
            </a:r>
            <a:r>
              <a:rPr lang="en-GB" sz="2500" b="1" u="sng" dirty="0"/>
              <a:t>area of the plot</a:t>
            </a:r>
            <a:r>
              <a:rPr lang="en-GB" sz="2500" dirty="0"/>
              <a:t> depends on the magnitude of a third set of numeric values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Bubble charts are often used to display a wide range of financial and macroeconomic data</a:t>
            </a:r>
          </a:p>
        </p:txBody>
      </p:sp>
    </p:spTree>
    <p:extLst>
      <p:ext uri="{BB962C8B-B14F-4D97-AF65-F5344CB8AC3E}">
        <p14:creationId xmlns:p14="http://schemas.microsoft.com/office/powerpoint/2010/main" val="12093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7" y="360608"/>
            <a:ext cx="10018713" cy="828540"/>
          </a:xfrm>
        </p:spPr>
        <p:txBody>
          <a:bodyPr>
            <a:noAutofit/>
          </a:bodyPr>
          <a:lstStyle/>
          <a:p>
            <a:pPr algn="l"/>
            <a:r>
              <a:rPr lang="en-GB" sz="5000" dirty="0" smtClean="0"/>
              <a:t>Bubble Chart</a:t>
            </a:r>
            <a:endParaRPr lang="en-GB" sz="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5" y="1189149"/>
            <a:ext cx="8062175" cy="5494986"/>
          </a:xfrm>
        </p:spPr>
      </p:pic>
    </p:spTree>
    <p:extLst>
      <p:ext uri="{BB962C8B-B14F-4D97-AF65-F5344CB8AC3E}">
        <p14:creationId xmlns:p14="http://schemas.microsoft.com/office/powerpoint/2010/main" val="12737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553" y="180304"/>
            <a:ext cx="10018713" cy="1124754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Line Graph</a:t>
            </a:r>
            <a:endParaRPr lang="en-GB" sz="5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1700808"/>
          <a:ext cx="7632848" cy="48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16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189" y="231820"/>
            <a:ext cx="10018713" cy="905813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Pie Chart</a:t>
            </a:r>
            <a:endParaRPr lang="en-GB" sz="5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39492" y="1820562"/>
          <a:ext cx="7269163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181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334851"/>
            <a:ext cx="10018713" cy="1098996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Data Analysis &amp; Research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33847"/>
            <a:ext cx="10018713" cy="5147257"/>
          </a:xfrm>
        </p:spPr>
        <p:txBody>
          <a:bodyPr>
            <a:normAutofit/>
          </a:bodyPr>
          <a:lstStyle/>
          <a:p>
            <a:r>
              <a:rPr lang="en-GB" sz="2500" dirty="0"/>
              <a:t>Economists tend to approach (applied) research in a clear and structured manner:</a:t>
            </a:r>
          </a:p>
          <a:p>
            <a:pPr lvl="1">
              <a:spcBef>
                <a:spcPts val="1200"/>
              </a:spcBef>
            </a:pPr>
            <a:r>
              <a:rPr lang="en-GB" sz="2500" dirty="0"/>
              <a:t>Economic Theory (Hypotheses)    </a:t>
            </a:r>
            <a:r>
              <a:rPr lang="en-GB" sz="2500" b="1" dirty="0"/>
              <a:t>→</a:t>
            </a:r>
          </a:p>
          <a:p>
            <a:pPr lvl="1">
              <a:spcBef>
                <a:spcPts val="600"/>
              </a:spcBef>
            </a:pPr>
            <a:r>
              <a:rPr lang="en-GB" sz="2500" dirty="0"/>
              <a:t>Testable Hypotheses    →</a:t>
            </a:r>
          </a:p>
          <a:p>
            <a:pPr lvl="1">
              <a:spcBef>
                <a:spcPts val="600"/>
              </a:spcBef>
            </a:pPr>
            <a:r>
              <a:rPr lang="en-GB" sz="2500" dirty="0"/>
              <a:t>Data and Measurement Issues    </a:t>
            </a:r>
            <a:r>
              <a:rPr lang="en-GB" sz="2500" b="1" dirty="0"/>
              <a:t>→</a:t>
            </a:r>
          </a:p>
          <a:p>
            <a:pPr lvl="1">
              <a:spcBef>
                <a:spcPts val="600"/>
              </a:spcBef>
            </a:pPr>
            <a:r>
              <a:rPr lang="en-GB" sz="2500" dirty="0"/>
              <a:t>Empirical (Econometric) Methods</a:t>
            </a:r>
            <a:r>
              <a:rPr lang="en-GB" sz="2500" b="1" dirty="0"/>
              <a:t>    →</a:t>
            </a:r>
          </a:p>
          <a:p>
            <a:pPr lvl="1">
              <a:spcBef>
                <a:spcPts val="600"/>
              </a:spcBef>
            </a:pPr>
            <a:r>
              <a:rPr lang="en-GB" sz="2500" dirty="0"/>
              <a:t>Results (interpretation)   </a:t>
            </a:r>
            <a:r>
              <a:rPr lang="en-GB" sz="2500" b="1" dirty="0"/>
              <a:t>→</a:t>
            </a:r>
          </a:p>
          <a:p>
            <a:pPr lvl="1">
              <a:spcBef>
                <a:spcPts val="600"/>
              </a:spcBef>
            </a:pPr>
            <a:r>
              <a:rPr lang="en-GB" sz="2500" dirty="0"/>
              <a:t>Policy Implications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500" dirty="0"/>
              <a:t>Challenge then is to write up this research in a </a:t>
            </a:r>
            <a:r>
              <a:rPr lang="en-GB" sz="2500" b="1" u="sng" dirty="0">
                <a:solidFill>
                  <a:srgbClr val="FF0000"/>
                </a:solidFill>
              </a:rPr>
              <a:t>clear, coherent  and persuasive manner</a:t>
            </a:r>
            <a:r>
              <a:rPr lang="en-GB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16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58" y="0"/>
            <a:ext cx="10018713" cy="1300767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Data Analysis &amp; Research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186" y="1352283"/>
            <a:ext cx="8682701" cy="543488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500" dirty="0" smtClean="0"/>
              <a:t>Common </a:t>
            </a:r>
            <a:r>
              <a:rPr lang="en-GB" sz="2500" dirty="0"/>
              <a:t>goals of econometric analysis: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altLang="en-US" sz="2500" dirty="0"/>
              <a:t>Estimating relationships between economic variables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altLang="en-US" sz="2500" dirty="0"/>
              <a:t>Testing economic theories and hypotheses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altLang="en-US" sz="2500" dirty="0" smtClean="0"/>
              <a:t>Evaluating </a:t>
            </a:r>
            <a:r>
              <a:rPr lang="de-DE" altLang="en-US" sz="2500" dirty="0"/>
              <a:t>and implementing government and business policy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500" dirty="0" smtClean="0"/>
              <a:t>Involves </a:t>
            </a:r>
            <a:r>
              <a:rPr lang="en-GB" sz="2500" dirty="0"/>
              <a:t>use of </a:t>
            </a:r>
            <a:r>
              <a:rPr lang="en-GB" sz="2500" b="1" i="1" dirty="0" smtClean="0">
                <a:solidFill>
                  <a:srgbClr val="FF0000"/>
                </a:solidFill>
              </a:rPr>
              <a:t>non-experimental &amp; experimental</a:t>
            </a:r>
            <a:r>
              <a:rPr lang="en-GB" sz="2500" dirty="0" smtClean="0"/>
              <a:t> </a:t>
            </a:r>
            <a:r>
              <a:rPr lang="en-GB" sz="2500" dirty="0"/>
              <a:t>data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Also requires </a:t>
            </a:r>
            <a:r>
              <a:rPr lang="en-GB" sz="2500" i="1" dirty="0"/>
              <a:t>appropriate</a:t>
            </a:r>
            <a:r>
              <a:rPr lang="en-GB" sz="2500" dirty="0"/>
              <a:t> choice of econometric method(s)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This, in part, will depend on the nature of the data utilised: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Cross-section </a:t>
            </a:r>
            <a:r>
              <a:rPr lang="en-GB" sz="2500" dirty="0" smtClean="0"/>
              <a:t>data &amp; pooled </a:t>
            </a:r>
            <a:r>
              <a:rPr lang="en-GB" sz="2500" dirty="0"/>
              <a:t>cross-section data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Time series data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Panel/longitudinal data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367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31820"/>
            <a:ext cx="10018713" cy="1111875"/>
          </a:xfrm>
        </p:spPr>
        <p:txBody>
          <a:bodyPr>
            <a:normAutofit/>
          </a:bodyPr>
          <a:lstStyle/>
          <a:p>
            <a:pPr algn="l"/>
            <a:r>
              <a:rPr lang="en-GB" sz="5000" dirty="0"/>
              <a:t>Data </a:t>
            </a:r>
            <a:r>
              <a:rPr lang="en-GB" sz="5000" dirty="0" smtClean="0"/>
              <a:t>Handling &amp; Cleaning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961882"/>
            <a:ext cx="10018713" cy="45677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3000" dirty="0" smtClean="0"/>
              <a:t>Understanding the design and structure of data necessary for data cleaning and transformations of data. </a:t>
            </a:r>
          </a:p>
          <a:p>
            <a:pPr>
              <a:spcBef>
                <a:spcPts val="600"/>
              </a:spcBef>
            </a:pPr>
            <a:r>
              <a:rPr lang="en-GB" sz="3000" dirty="0" smtClean="0"/>
              <a:t>Data cleaning involves close scrutiny of data to detect and/or remove errors, inconsistencies and duplication of records </a:t>
            </a:r>
          </a:p>
          <a:p>
            <a:pPr lvl="1">
              <a:spcBef>
                <a:spcPts val="0"/>
              </a:spcBef>
            </a:pPr>
            <a:r>
              <a:rPr lang="en-GB" sz="3000" dirty="0" smtClean="0"/>
              <a:t>Requires detailed data analysis</a:t>
            </a:r>
          </a:p>
          <a:p>
            <a:pPr lvl="1">
              <a:spcBef>
                <a:spcPts val="0"/>
              </a:spcBef>
            </a:pPr>
            <a:r>
              <a:rPr lang="en-GB" sz="3000" dirty="0" smtClean="0"/>
              <a:t>Ensures data integrity and quality of data</a:t>
            </a:r>
          </a:p>
          <a:p>
            <a:pPr lvl="1">
              <a:spcBef>
                <a:spcPts val="0"/>
              </a:spcBef>
            </a:pPr>
            <a:r>
              <a:rPr lang="en-GB" sz="3000" dirty="0" smtClean="0"/>
              <a:t>Knowledge gained here informs economic &amp; econometric modelling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2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78" y="218941"/>
            <a:ext cx="10018713" cy="995965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Data Transformations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68192"/>
            <a:ext cx="10018713" cy="538980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Common to generate transformations of variables when working with economic data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500" dirty="0" smtClean="0"/>
              <a:t>Transform </a:t>
            </a:r>
            <a:r>
              <a:rPr lang="en-GB" sz="2500" dirty="0"/>
              <a:t>levels to growth rates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e.g. Change in GDP between periods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Construct new variables to capture economic outcomes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GB" sz="2500" dirty="0"/>
              <a:t>e.g. GDP per capita used to compare incomes of different countries</a:t>
            </a:r>
          </a:p>
          <a:p>
            <a:pPr lvl="1">
              <a:spcBef>
                <a:spcPts val="600"/>
              </a:spcBef>
            </a:pPr>
            <a:r>
              <a:rPr lang="en-GB" sz="2500" dirty="0"/>
              <a:t>Use indices to summarise or adjust economic data </a:t>
            </a:r>
          </a:p>
          <a:p>
            <a:pPr lvl="2">
              <a:spcBef>
                <a:spcPts val="600"/>
              </a:spcBef>
            </a:pPr>
            <a:r>
              <a:rPr lang="en-US" sz="2500" dirty="0"/>
              <a:t>Convert information regarding many items into one index </a:t>
            </a:r>
          </a:p>
          <a:p>
            <a:pPr lvl="3">
              <a:spcBef>
                <a:spcPts val="600"/>
              </a:spcBef>
            </a:pPr>
            <a:r>
              <a:rPr lang="en-US" sz="2500" dirty="0" smtClean="0"/>
              <a:t>e.g. FTSE 100, Dow Jones </a:t>
            </a:r>
          </a:p>
          <a:p>
            <a:pPr lvl="2">
              <a:spcBef>
                <a:spcPts val="600"/>
              </a:spcBef>
            </a:pPr>
            <a:r>
              <a:rPr lang="en-US" sz="2500" dirty="0"/>
              <a:t>Deflate economic series (convert nominal values to real values) </a:t>
            </a:r>
          </a:p>
          <a:p>
            <a:pPr lvl="3">
              <a:spcBef>
                <a:spcPts val="600"/>
              </a:spcBef>
            </a:pPr>
            <a:r>
              <a:rPr lang="en-US" sz="2500" dirty="0" smtClean="0"/>
              <a:t>e.g. incomes, wages, output</a:t>
            </a:r>
            <a:endParaRPr lang="en-US" sz="2500" dirty="0"/>
          </a:p>
          <a:p>
            <a:pPr lvl="2"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2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31819"/>
            <a:ext cx="10018713" cy="944450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Data Transformations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68946"/>
            <a:ext cx="10018713" cy="55636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Common to adjust economic data for effects of inflation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Economics concerned with changes in REAL variables – requires adjustment for inflationary processes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Important to identify relevant index with which to deflate your economic data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Indices may be rebased or replaced to commence at a new point in time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400" dirty="0" smtClean="0"/>
              <a:t>May require you to splice indices to obtain consistent series over longer period of time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Important to be consistent when deflating data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400" dirty="0"/>
              <a:t>Choosing a common base period for all your data will provide for more informative and meaningful descriptive analyses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400" dirty="0"/>
              <a:t>May also wish to consider regional (spatial) dimension</a:t>
            </a:r>
          </a:p>
        </p:txBody>
      </p:sp>
    </p:spTree>
    <p:extLst>
      <p:ext uri="{BB962C8B-B14F-4D97-AF65-F5344CB8AC3E}">
        <p14:creationId xmlns:p14="http://schemas.microsoft.com/office/powerpoint/2010/main" val="67764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59" y="296214"/>
            <a:ext cx="10018713" cy="918692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Data Transformations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612" y="1352284"/>
            <a:ext cx="9352401" cy="539624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Common </a:t>
            </a:r>
            <a:r>
              <a:rPr lang="en-GB" dirty="0"/>
              <a:t>transformation in </a:t>
            </a:r>
            <a:r>
              <a:rPr lang="en-GB" dirty="0" smtClean="0"/>
              <a:t>economics: </a:t>
            </a:r>
            <a:r>
              <a:rPr lang="en-GB" dirty="0"/>
              <a:t>natural logarithm (where base e = 2.71828</a:t>
            </a:r>
            <a:r>
              <a:rPr lang="en-GB" dirty="0" smtClean="0"/>
              <a:t>)</a:t>
            </a:r>
            <a:endParaRPr lang="en-GB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Useful where data exhibit constant growth rate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Frequently </a:t>
            </a:r>
            <a:r>
              <a:rPr lang="en-GB" dirty="0"/>
              <a:t>applied in both time-series </a:t>
            </a:r>
            <a:r>
              <a:rPr lang="en-GB" u="sng" dirty="0"/>
              <a:t>and</a:t>
            </a:r>
            <a:r>
              <a:rPr lang="en-GB" dirty="0"/>
              <a:t> cross-section economics research </a:t>
            </a:r>
            <a:endParaRPr lang="en-GB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400" dirty="0"/>
              <a:t>May facilitate greater symmetry of data and make shape more Gaussian (normal)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400" dirty="0"/>
              <a:t>Facilitates identification of outliers, particularly for skewed data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400" dirty="0"/>
              <a:t>Facilitates fitting of linear models – multiplicative processes become additive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2400" dirty="0"/>
              <a:t>Useful for re-expressing the scale of measurement and for approximating growth rates (changes in levels)</a:t>
            </a:r>
          </a:p>
        </p:txBody>
      </p:sp>
    </p:spTree>
    <p:extLst>
      <p:ext uri="{BB962C8B-B14F-4D97-AF65-F5344CB8AC3E}">
        <p14:creationId xmlns:p14="http://schemas.microsoft.com/office/powerpoint/2010/main" val="56245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674" y="309093"/>
            <a:ext cx="10018713" cy="854298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/>
              <a:t>Data Transformations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914" y="1378041"/>
            <a:ext cx="9792473" cy="52545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dirty="0"/>
              <a:t>Gaussian distribution cornerstone of many statistical tests and applications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dirty="0" smtClean="0"/>
              <a:t>Symmetric bell-shaped distribution with fixed proportions of the distribution at different distances from the centre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dirty="0"/>
              <a:t>Useful distribution in that it can be defined by its mean and standard deviation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dirty="0" smtClean="0"/>
              <a:t>Can reconstruct exact shape of the curve using this information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dirty="0" smtClean="0"/>
              <a:t>Can calculate the proportion of the area under the curve falling between various points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dirty="0" smtClean="0"/>
              <a:t>95% of data lie within 2 SD of mean for standardised Gaussian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b="1" dirty="0" smtClean="0"/>
              <a:t>Many empirical distributions described by Gaussian shape but many are not. Nonetheless, serves as a benchmark comparator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dirty="0" smtClean="0"/>
              <a:t>Can better compare  distributions with different shapes once they have been transformed to approximate the Gaussian distribution </a:t>
            </a:r>
          </a:p>
        </p:txBody>
      </p:sp>
    </p:spTree>
    <p:extLst>
      <p:ext uri="{BB962C8B-B14F-4D97-AF65-F5344CB8AC3E}">
        <p14:creationId xmlns:p14="http://schemas.microsoft.com/office/powerpoint/2010/main" val="1668966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93</TotalTime>
  <Words>1270</Words>
  <Application>Microsoft Office PowerPoint</Application>
  <PresentationFormat>Widescreen</PresentationFormat>
  <Paragraphs>159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Corbel</vt:lpstr>
      <vt:lpstr>Times New Roman</vt:lpstr>
      <vt:lpstr>Parallax</vt:lpstr>
      <vt:lpstr>Research Methods</vt:lpstr>
      <vt:lpstr>Why Data Analysis?</vt:lpstr>
      <vt:lpstr>Data Analysis &amp; Research</vt:lpstr>
      <vt:lpstr>Data Analysis &amp; Research</vt:lpstr>
      <vt:lpstr>Data Handling &amp; Cleaning</vt:lpstr>
      <vt:lpstr>Data Transformations</vt:lpstr>
      <vt:lpstr>Data Transformations</vt:lpstr>
      <vt:lpstr>Data Transformations</vt:lpstr>
      <vt:lpstr>Data Transformations</vt:lpstr>
      <vt:lpstr>Data Transformations</vt:lpstr>
      <vt:lpstr>Data Transformations</vt:lpstr>
      <vt:lpstr>Data Transformations</vt:lpstr>
      <vt:lpstr>Describing Data </vt:lpstr>
      <vt:lpstr>Bar Chart</vt:lpstr>
      <vt:lpstr>Bar Chart (horizontal)</vt:lpstr>
      <vt:lpstr>Bar Chart (vertical &amp; stacked)</vt:lpstr>
      <vt:lpstr>Histogram</vt:lpstr>
      <vt:lpstr>Histogram</vt:lpstr>
      <vt:lpstr>XY Scatter</vt:lpstr>
      <vt:lpstr>XY Scatter</vt:lpstr>
      <vt:lpstr>Bubble Chart (3D in 2D)</vt:lpstr>
      <vt:lpstr>Bubble Chart</vt:lpstr>
      <vt:lpstr>Line Graph</vt:lpstr>
      <vt:lpstr>Pie Chart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</dc:title>
  <dc:creator>Alex</dc:creator>
  <cp:lastModifiedBy>Alex</cp:lastModifiedBy>
  <cp:revision>33</cp:revision>
  <dcterms:created xsi:type="dcterms:W3CDTF">2016-03-28T11:58:54Z</dcterms:created>
  <dcterms:modified xsi:type="dcterms:W3CDTF">2016-04-11T21:12:49Z</dcterms:modified>
</cp:coreProperties>
</file>