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91" r:id="rId3"/>
    <p:sldId id="257" r:id="rId4"/>
    <p:sldId id="25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60" r:id="rId14"/>
    <p:sldId id="259" r:id="rId15"/>
    <p:sldId id="261" r:id="rId16"/>
    <p:sldId id="262" r:id="rId17"/>
    <p:sldId id="263" r:id="rId18"/>
    <p:sldId id="268" r:id="rId19"/>
    <p:sldId id="269" r:id="rId20"/>
    <p:sldId id="270" r:id="rId21"/>
    <p:sldId id="292" r:id="rId22"/>
    <p:sldId id="271" r:id="rId23"/>
    <p:sldId id="272" r:id="rId24"/>
    <p:sldId id="273" r:id="rId25"/>
    <p:sldId id="274" r:id="rId26"/>
    <p:sldId id="276" r:id="rId27"/>
    <p:sldId id="275" r:id="rId28"/>
    <p:sldId id="264" r:id="rId29"/>
    <p:sldId id="267" r:id="rId30"/>
    <p:sldId id="277" r:id="rId31"/>
    <p:sldId id="287" r:id="rId32"/>
    <p:sldId id="288" r:id="rId33"/>
    <p:sldId id="278" r:id="rId34"/>
    <p:sldId id="265" r:id="rId35"/>
    <p:sldId id="266" r:id="rId36"/>
    <p:sldId id="289" r:id="rId37"/>
    <p:sldId id="290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434"/>
    <a:srgbClr val="F76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18" autoAdjust="0"/>
  </p:normalViewPr>
  <p:slideViewPr>
    <p:cSldViewPr snapToGrid="0" snapToObjects="1"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15" y="4038600"/>
            <a:ext cx="7734085" cy="1828800"/>
          </a:xfrm>
        </p:spPr>
        <p:txBody>
          <a:bodyPr>
            <a:normAutofit/>
          </a:bodyPr>
          <a:lstStyle/>
          <a:p>
            <a:r>
              <a:rPr lang="cs-CZ" dirty="0" smtClean="0"/>
              <a:t>Psychologie </a:t>
            </a:r>
            <a:br>
              <a:rPr lang="cs-CZ" dirty="0" smtClean="0"/>
            </a:br>
            <a:r>
              <a:rPr lang="cs-CZ" dirty="0" smtClean="0"/>
              <a:t>v obchodní činnosti firmy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Ing. Bc. Jan </a:t>
            </a:r>
            <a:r>
              <a:rPr lang="cs-CZ" dirty="0" smtClean="0"/>
              <a:t>Kuba</a:t>
            </a:r>
            <a:endParaRPr lang="cs-CZ" dirty="0"/>
          </a:p>
        </p:txBody>
      </p:sp>
      <p:sp>
        <p:nvSpPr>
          <p:cNvPr id="4" name="Cloud Callout 3"/>
          <p:cNvSpPr/>
          <p:nvPr/>
        </p:nvSpPr>
        <p:spPr>
          <a:xfrm>
            <a:off x="4204316" y="247433"/>
            <a:ext cx="4634884" cy="3675699"/>
          </a:xfrm>
          <a:prstGeom prst="cloudCallout">
            <a:avLst>
              <a:gd name="adj1" fmla="val -37079"/>
              <a:gd name="adj2" fmla="val 62793"/>
            </a:avLst>
          </a:prstGeom>
          <a:solidFill>
            <a:srgbClr val="FB8434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dirty="0">
              <a:latin typeface="Avenir Next Condensed Demi Bold"/>
              <a:cs typeface="Avenir Next Condensed Demi Bold"/>
            </a:endParaRPr>
          </a:p>
        </p:txBody>
      </p:sp>
      <p:pic>
        <p:nvPicPr>
          <p:cNvPr id="5" name="Picture 4" descr="logo_OR-Y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13" y="965136"/>
            <a:ext cx="2269175" cy="226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5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Seminární práce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en-US" dirty="0" err="1" smtClean="0"/>
              <a:t>edno</a:t>
            </a:r>
            <a:r>
              <a:rPr lang="en-US" dirty="0" smtClean="0"/>
              <a:t> </a:t>
            </a:r>
            <a:r>
              <a:rPr lang="en-US" dirty="0" smtClean="0"/>
              <a:t>z </a:t>
            </a:r>
            <a:r>
              <a:rPr lang="en-US" dirty="0" err="1" smtClean="0"/>
              <a:t>témat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A) </a:t>
            </a:r>
            <a:r>
              <a:rPr lang="en-US" dirty="0" err="1" smtClean="0"/>
              <a:t>Zkušenost</a:t>
            </a:r>
            <a:r>
              <a:rPr lang="en-US" dirty="0" smtClean="0"/>
              <a:t> z </a:t>
            </a:r>
            <a:r>
              <a:rPr lang="en-US" dirty="0" err="1" smtClean="0"/>
              <a:t>obchodního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endParaRPr lang="en-US" dirty="0"/>
          </a:p>
          <a:p>
            <a:pPr lvl="1"/>
            <a:r>
              <a:rPr lang="en-US" b="1" dirty="0" smtClean="0"/>
              <a:t>B) </a:t>
            </a:r>
            <a:r>
              <a:rPr lang="en-US" b="1" dirty="0" err="1" smtClean="0"/>
              <a:t>Chyba</a:t>
            </a:r>
            <a:r>
              <a:rPr lang="en-US" b="1" dirty="0" smtClean="0"/>
              <a:t> v </a:t>
            </a:r>
            <a:r>
              <a:rPr lang="en-US" b="1" dirty="0" err="1" smtClean="0"/>
              <a:t>obchodní</a:t>
            </a:r>
            <a:r>
              <a:rPr lang="en-US" b="1" dirty="0" smtClean="0"/>
              <a:t> </a:t>
            </a:r>
            <a:r>
              <a:rPr lang="en-US" b="1" dirty="0" err="1" smtClean="0"/>
              <a:t>praxi</a:t>
            </a:r>
            <a:r>
              <a:rPr lang="en-US" b="1" dirty="0" smtClean="0"/>
              <a:t>, </a:t>
            </a:r>
            <a:r>
              <a:rPr lang="en-US" b="1" dirty="0" err="1" smtClean="0"/>
              <a:t>která</a:t>
            </a:r>
            <a:r>
              <a:rPr lang="en-US" b="1" dirty="0" smtClean="0"/>
              <a:t> </a:t>
            </a:r>
            <a:r>
              <a:rPr lang="en-US" b="1" dirty="0" err="1" smtClean="0"/>
              <a:t>mě</a:t>
            </a:r>
            <a:r>
              <a:rPr lang="en-US" b="1" dirty="0" smtClean="0"/>
              <a:t> </a:t>
            </a:r>
            <a:r>
              <a:rPr lang="en-US" b="1" dirty="0" err="1" smtClean="0"/>
              <a:t>poučila</a:t>
            </a:r>
            <a:endParaRPr lang="cs-CZ" b="1" dirty="0" smtClean="0"/>
          </a:p>
          <a:p>
            <a:pPr lvl="1"/>
            <a:r>
              <a:rPr lang="cs-CZ" dirty="0"/>
              <a:t>C) Vyberte si (ale předem si to prosím schvalme</a:t>
            </a:r>
            <a:r>
              <a:rPr lang="cs-CZ" dirty="0" smtClean="0"/>
              <a:t>)</a:t>
            </a:r>
            <a:endParaRPr lang="en-US" b="1" dirty="0" smtClean="0"/>
          </a:p>
          <a:p>
            <a:pPr lvl="1"/>
            <a:endParaRPr lang="en-US" dirty="0"/>
          </a:p>
          <a:p>
            <a:r>
              <a:rPr lang="en-US" dirty="0" smtClean="0"/>
              <a:t>4 – 6 NS</a:t>
            </a:r>
          </a:p>
          <a:p>
            <a:r>
              <a:rPr lang="en-US" dirty="0" err="1" smtClean="0"/>
              <a:t>Odevzdat</a:t>
            </a:r>
            <a:r>
              <a:rPr lang="en-US" dirty="0" smtClean="0"/>
              <a:t> do 22. 4. </a:t>
            </a:r>
            <a:r>
              <a:rPr lang="en-US" dirty="0" err="1" smtClean="0"/>
              <a:t>včetně</a:t>
            </a:r>
            <a:endParaRPr lang="en-US" dirty="0" smtClean="0"/>
          </a:p>
          <a:p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 smtClean="0"/>
              <a:t>přijato</a:t>
            </a:r>
            <a:r>
              <a:rPr lang="en-US" dirty="0" smtClean="0"/>
              <a:t> / </a:t>
            </a:r>
            <a:r>
              <a:rPr lang="en-US" dirty="0" err="1" smtClean="0"/>
              <a:t>nepřijato</a:t>
            </a:r>
            <a:r>
              <a:rPr lang="en-US" dirty="0" smtClean="0"/>
              <a:t> (</a:t>
            </a:r>
            <a:r>
              <a:rPr lang="en-US" dirty="0" err="1" smtClean="0"/>
              <a:t>přepracovat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08097" y="3147708"/>
            <a:ext cx="60051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0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Závěrečná zkouška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 </a:t>
            </a:r>
            <a:r>
              <a:rPr lang="en-US" dirty="0" err="1" smtClean="0"/>
              <a:t>splnění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úkolů</a:t>
            </a:r>
            <a:r>
              <a:rPr lang="en-US" dirty="0" smtClean="0"/>
              <a:t> (</a:t>
            </a:r>
            <a:r>
              <a:rPr lang="en-US" dirty="0" err="1" smtClean="0"/>
              <a:t>tzn</a:t>
            </a:r>
            <a:r>
              <a:rPr lang="en-US" dirty="0" smtClean="0"/>
              <a:t>. 3x </a:t>
            </a:r>
            <a:r>
              <a:rPr lang="en-US" dirty="0" err="1" smtClean="0"/>
              <a:t>ano</a:t>
            </a:r>
            <a:r>
              <a:rPr lang="en-US" dirty="0" smtClean="0"/>
              <a:t>)</a:t>
            </a:r>
          </a:p>
          <a:p>
            <a:r>
              <a:rPr lang="cs-CZ" dirty="0" smtClean="0"/>
              <a:t>Písemný test (uzavřené i otevřené otázky)</a:t>
            </a:r>
            <a:endParaRPr lang="en-US" dirty="0" smtClean="0"/>
          </a:p>
          <a:p>
            <a:r>
              <a:rPr lang="cs-CZ" dirty="0" smtClean="0"/>
              <a:t>Max </a:t>
            </a:r>
            <a:r>
              <a:rPr lang="en-US" dirty="0" smtClean="0"/>
              <a:t>30 </a:t>
            </a:r>
            <a:r>
              <a:rPr lang="en-US" dirty="0" err="1" smtClean="0"/>
              <a:t>minut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budou</a:t>
            </a:r>
            <a:r>
              <a:rPr lang="en-US" dirty="0" smtClean="0"/>
              <a:t> </a:t>
            </a:r>
            <a:r>
              <a:rPr lang="en-US" dirty="0" err="1" smtClean="0"/>
              <a:t>vycházet</a:t>
            </a:r>
            <a:r>
              <a:rPr lang="en-US" dirty="0" smtClean="0"/>
              <a:t> z </a:t>
            </a:r>
            <a:r>
              <a:rPr lang="en-US" dirty="0" err="1" smtClean="0"/>
              <a:t>povinné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cs-CZ" dirty="0"/>
              <a:t> </a:t>
            </a:r>
            <a:r>
              <a:rPr lang="cs-CZ" dirty="0" smtClean="0"/>
              <a:t>a z prezentací z jednotlivých setkání</a:t>
            </a:r>
            <a:endParaRPr lang="en-US" dirty="0" smtClean="0"/>
          </a:p>
          <a:p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i="1" dirty="0" err="1" smtClean="0"/>
              <a:t>alespoň</a:t>
            </a:r>
            <a:r>
              <a:rPr lang="en-US" i="1" dirty="0" smtClean="0"/>
              <a:t> </a:t>
            </a:r>
            <a:r>
              <a:rPr lang="en-US" i="1" dirty="0" err="1" smtClean="0"/>
              <a:t>nějak</a:t>
            </a:r>
            <a:r>
              <a:rPr lang="en-US" i="1" dirty="0" smtClean="0"/>
              <a:t> </a:t>
            </a:r>
            <a:r>
              <a:rPr lang="en-US" dirty="0" err="1" smtClean="0"/>
              <a:t>odpovědět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5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Otázky k organizaci?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 v obchodní činnosti firmy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Propojuje dva světy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V čem se protínají?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15402" y="2903206"/>
            <a:ext cx="2243218" cy="1534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smtClean="0"/>
              <a:t>Ekonomie</a:t>
            </a:r>
            <a:endParaRPr lang="cs-CZ" sz="2800"/>
          </a:p>
        </p:txBody>
      </p:sp>
      <p:sp>
        <p:nvSpPr>
          <p:cNvPr id="5" name="Rectangle 4"/>
          <p:cNvSpPr/>
          <p:nvPr/>
        </p:nvSpPr>
        <p:spPr>
          <a:xfrm>
            <a:off x="5133663" y="2903206"/>
            <a:ext cx="2243218" cy="15340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smtClean="0"/>
              <a:t>Psychologie</a:t>
            </a: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21470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 v obchodní činnosti firmy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Propojuje dva světy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V čem se protínají?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23620" y="2903206"/>
            <a:ext cx="2243218" cy="1534081"/>
          </a:xfrm>
          <a:prstGeom prst="rect">
            <a:avLst/>
          </a:prstGeom>
          <a:solidFill>
            <a:schemeClr val="accent1"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smtClean="0"/>
              <a:t>Ekonomie</a:t>
            </a:r>
            <a:endParaRPr lang="cs-CZ" sz="2800"/>
          </a:p>
        </p:txBody>
      </p:sp>
      <p:sp>
        <p:nvSpPr>
          <p:cNvPr id="5" name="Rectangle 4"/>
          <p:cNvSpPr/>
          <p:nvPr/>
        </p:nvSpPr>
        <p:spPr>
          <a:xfrm>
            <a:off x="4457399" y="2903206"/>
            <a:ext cx="2243218" cy="1534081"/>
          </a:xfrm>
          <a:prstGeom prst="rect">
            <a:avLst/>
          </a:prstGeom>
          <a:solidFill>
            <a:schemeClr val="accent3">
              <a:alpha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smtClean="0"/>
              <a:t>Psychologie</a:t>
            </a:r>
            <a:endParaRPr lang="cs-CZ" sz="2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7988" y="2688765"/>
            <a:ext cx="5443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37988" y="4672165"/>
            <a:ext cx="5443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9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Kde všude se v businessu s psychologií potkáme?</a:t>
            </a:r>
            <a:endParaRPr lang="en-US"/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006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Tím jsme si odpověděli, proč má smysl se tímto propojením zabývat.</a:t>
            </a:r>
          </a:p>
          <a:p>
            <a:endParaRPr lang="en-US"/>
          </a:p>
          <a:p>
            <a:r>
              <a:rPr lang="en-US" smtClean="0"/>
              <a:t>Zároveň z toho plyne, že je dobré (až nutné!), aby byly v obchodní činnosti firmy zastoupeny oba světy. </a:t>
            </a:r>
            <a:r>
              <a:rPr lang="en-US" b="1" smtClean="0"/>
              <a:t>Nejde to ani bez jednoho!</a:t>
            </a:r>
          </a:p>
          <a:p>
            <a:endParaRPr lang="en-US" b="1"/>
          </a:p>
          <a:p>
            <a:r>
              <a:rPr lang="en-US" smtClean="0"/>
              <a:t>Jaká rizika by z toho plynula?</a:t>
            </a:r>
            <a:endParaRPr lang="en-US"/>
          </a:p>
        </p:txBody>
      </p:sp>
      <p:sp>
        <p:nvSpPr>
          <p:cNvPr id="4" name="Curved Left Arrow 3"/>
          <p:cNvSpPr/>
          <p:nvPr/>
        </p:nvSpPr>
        <p:spPr>
          <a:xfrm>
            <a:off x="6025825" y="4169332"/>
            <a:ext cx="835195" cy="1408186"/>
          </a:xfrm>
          <a:prstGeom prst="curvedLeftArrow">
            <a:avLst>
              <a:gd name="adj1" fmla="val 25000"/>
              <a:gd name="adj2" fmla="val 50000"/>
              <a:gd name="adj3" fmla="val 161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Obchodní jednání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00682" y="1988026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smtClean="0"/>
              <a:t>Práce s informacemi</a:t>
            </a:r>
            <a:endParaRPr lang="cs-CZ" sz="2400"/>
          </a:p>
        </p:txBody>
      </p:sp>
      <p:sp>
        <p:nvSpPr>
          <p:cNvPr id="6" name="Oval 5"/>
          <p:cNvSpPr/>
          <p:nvPr/>
        </p:nvSpPr>
        <p:spPr>
          <a:xfrm>
            <a:off x="5922835" y="1988026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smtClean="0"/>
              <a:t>Práce s časem</a:t>
            </a:r>
          </a:p>
        </p:txBody>
      </p:sp>
      <p:sp>
        <p:nvSpPr>
          <p:cNvPr id="7" name="Oval 6"/>
          <p:cNvSpPr/>
          <p:nvPr/>
        </p:nvSpPr>
        <p:spPr>
          <a:xfrm>
            <a:off x="3382192" y="4183138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smtClean="0"/>
              <a:t>Sebejistota</a:t>
            </a:r>
            <a:endParaRPr lang="cs-CZ" sz="240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82192" y="3023456"/>
            <a:ext cx="22363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99022" y="4183138"/>
            <a:ext cx="483170" cy="372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618582" y="4183138"/>
            <a:ext cx="427951" cy="372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1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Obchodní jednání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Jak by to ideálně mělo probíhat?</a:t>
            </a:r>
          </a:p>
          <a:p>
            <a:endParaRPr lang="en-US"/>
          </a:p>
          <a:p>
            <a:r>
              <a:rPr lang="en-US" smtClean="0"/>
              <a:t>Pravidlo </a:t>
            </a:r>
            <a:r>
              <a:rPr lang="en-US" b="1" smtClean="0"/>
              <a:t>80 / 20</a:t>
            </a:r>
          </a:p>
          <a:p>
            <a:endParaRPr lang="en-US" b="1"/>
          </a:p>
          <a:p>
            <a:r>
              <a:rPr lang="en-US" b="1" smtClean="0"/>
              <a:t>Strategie</a:t>
            </a:r>
          </a:p>
          <a:p>
            <a:r>
              <a:rPr lang="en-US" b="1" smtClean="0"/>
              <a:t>Struktura</a:t>
            </a:r>
          </a:p>
          <a:p>
            <a:r>
              <a:rPr lang="en-US" b="1" smtClean="0"/>
              <a:t>Výstup</a:t>
            </a:r>
          </a:p>
          <a:p>
            <a:r>
              <a:rPr lang="en-US" b="1" smtClean="0"/>
              <a:t>Akce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058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Fáze obchodního jednání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1) Příprava na jednání</a:t>
            </a:r>
          </a:p>
          <a:p>
            <a:r>
              <a:rPr lang="cs-CZ" dirty="0" smtClean="0"/>
              <a:t>2) Úvodní část jednání (zahájení)</a:t>
            </a:r>
          </a:p>
          <a:p>
            <a:r>
              <a:rPr lang="cs-CZ" dirty="0" smtClean="0"/>
              <a:t>3) Prezentace obchodní nabídky</a:t>
            </a:r>
          </a:p>
          <a:p>
            <a:r>
              <a:rPr lang="cs-CZ" dirty="0" smtClean="0"/>
              <a:t>4) “</a:t>
            </a:r>
            <a:r>
              <a:rPr lang="cs-CZ" dirty="0" err="1" smtClean="0"/>
              <a:t>Protizahájení</a:t>
            </a:r>
            <a:r>
              <a:rPr lang="cs-CZ" dirty="0" smtClean="0"/>
              <a:t>” protistrany</a:t>
            </a:r>
          </a:p>
          <a:p>
            <a:r>
              <a:rPr lang="cs-CZ" dirty="0" smtClean="0"/>
              <a:t>5) Vyjednávání</a:t>
            </a:r>
          </a:p>
          <a:p>
            <a:r>
              <a:rPr lang="cs-CZ" dirty="0" smtClean="0"/>
              <a:t>6)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2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</a:t>
            </a:r>
            <a:r>
              <a:rPr lang="cs-CZ" dirty="0" smtClean="0"/>
              <a:t>mně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Ing. Bc. Jan Kuba</a:t>
            </a:r>
          </a:p>
          <a:p>
            <a:pPr lvl="1"/>
            <a:r>
              <a:rPr lang="cs-CZ" dirty="0"/>
              <a:t>Ekonom &amp; </a:t>
            </a:r>
            <a:r>
              <a:rPr lang="cs-CZ" dirty="0" smtClean="0"/>
              <a:t>psycholog</a:t>
            </a:r>
          </a:p>
          <a:p>
            <a:pPr lvl="1"/>
            <a:endParaRPr lang="cs-CZ" dirty="0"/>
          </a:p>
          <a:p>
            <a:r>
              <a:rPr lang="cs-CZ" dirty="0" smtClean="0"/>
              <a:t>Zkušenosti</a:t>
            </a:r>
          </a:p>
          <a:p>
            <a:pPr lvl="1"/>
            <a:r>
              <a:rPr lang="cs-CZ" dirty="0" smtClean="0"/>
              <a:t>Citibank</a:t>
            </a:r>
          </a:p>
          <a:p>
            <a:pPr lvl="1"/>
            <a:r>
              <a:rPr lang="cs-CZ" dirty="0" smtClean="0"/>
              <a:t>Motiv P</a:t>
            </a:r>
          </a:p>
          <a:p>
            <a:pPr lvl="1"/>
            <a:r>
              <a:rPr lang="cs-CZ" dirty="0" smtClean="0"/>
              <a:t>Your Solution</a:t>
            </a:r>
          </a:p>
          <a:p>
            <a:pPr lvl="2"/>
            <a:r>
              <a:rPr lang="cs-CZ" dirty="0" smtClean="0"/>
              <a:t>e-jobin.com</a:t>
            </a:r>
          </a:p>
          <a:p>
            <a:pPr lvl="1"/>
            <a:r>
              <a:rPr lang="cs-CZ" dirty="0" smtClean="0"/>
              <a:t>Virtubio, s.r.o.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3" descr="logo_OR-Y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24" y="1600200"/>
            <a:ext cx="2269175" cy="226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7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Příprava obchodního jednání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 co </a:t>
            </a:r>
            <a:r>
              <a:rPr lang="en-US" dirty="0" err="1" smtClean="0"/>
              <a:t>bychom</a:t>
            </a:r>
            <a:r>
              <a:rPr lang="en-US" dirty="0" smtClean="0"/>
              <a:t> </a:t>
            </a:r>
            <a:r>
              <a:rPr lang="en-US" dirty="0" err="1" smtClean="0"/>
              <a:t>neměli</a:t>
            </a:r>
            <a:r>
              <a:rPr lang="en-US" dirty="0" smtClean="0"/>
              <a:t> </a:t>
            </a:r>
            <a:r>
              <a:rPr lang="en-US" dirty="0" err="1" smtClean="0"/>
              <a:t>zapomenout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ideálně</a:t>
            </a:r>
            <a:r>
              <a:rPr lang="en-US" dirty="0" smtClean="0"/>
              <a:t> </a:t>
            </a:r>
            <a:r>
              <a:rPr lang="en-US" dirty="0" err="1" smtClean="0"/>
              <a:t>potřebujeme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v </a:t>
            </a:r>
            <a:r>
              <a:rPr lang="en-US" dirty="0" err="1" smtClean="0"/>
              <a:t>přípravě</a:t>
            </a:r>
            <a:r>
              <a:rPr lang="en-US" dirty="0" smtClean="0"/>
              <a:t> </a:t>
            </a:r>
            <a:r>
              <a:rPr lang="en-US" dirty="0" err="1" smtClean="0"/>
              <a:t>uplatnit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“</a:t>
            </a:r>
            <a:r>
              <a:rPr lang="en-US" dirty="0" err="1" smtClean="0"/>
              <a:t>psychologii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 smtClean="0"/>
              <a:t>zkusit</a:t>
            </a:r>
            <a:r>
              <a:rPr lang="en-US" dirty="0" smtClean="0"/>
              <a:t> </a:t>
            </a:r>
            <a:r>
              <a:rPr lang="en-US" dirty="0" err="1" smtClean="0"/>
              <a:t>najít</a:t>
            </a:r>
            <a:r>
              <a:rPr lang="en-US" dirty="0" smtClean="0"/>
              <a:t> </a:t>
            </a:r>
            <a:r>
              <a:rPr lang="en-US" dirty="0" err="1" smtClean="0"/>
              <a:t>něco</a:t>
            </a:r>
            <a:r>
              <a:rPr lang="en-US" dirty="0" smtClean="0"/>
              <a:t>, </a:t>
            </a:r>
            <a:r>
              <a:rPr lang="en-US" dirty="0" err="1" smtClean="0"/>
              <a:t>čím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protistranu</a:t>
            </a:r>
            <a:r>
              <a:rPr lang="en-US" dirty="0" smtClean="0"/>
              <a:t> </a:t>
            </a:r>
            <a:r>
              <a:rPr lang="cs-CZ" dirty="0" smtClean="0"/>
              <a:t>„</a:t>
            </a:r>
            <a:r>
              <a:rPr lang="en-US" dirty="0" err="1" smtClean="0"/>
              <a:t>koupíme</a:t>
            </a:r>
            <a:r>
              <a:rPr lang="cs-CZ" dirty="0" smtClean="0"/>
              <a:t>“</a:t>
            </a:r>
            <a:r>
              <a:rPr lang="en-US" dirty="0" smtClean="0"/>
              <a:t>; </a:t>
            </a:r>
            <a:r>
              <a:rPr lang="en-US" dirty="0" err="1" smtClean="0"/>
              <a:t>něco</a:t>
            </a:r>
            <a:r>
              <a:rPr lang="en-US" dirty="0" smtClean="0"/>
              <a:t>, </a:t>
            </a:r>
            <a:r>
              <a:rPr lang="en-US" dirty="0" err="1" smtClean="0"/>
              <a:t>čím</a:t>
            </a:r>
            <a:r>
              <a:rPr lang="en-US" dirty="0" smtClean="0"/>
              <a:t> </a:t>
            </a:r>
            <a:r>
              <a:rPr lang="en-US" dirty="0" err="1" smtClean="0"/>
              <a:t>zaujmeme</a:t>
            </a:r>
            <a:r>
              <a:rPr lang="en-US" dirty="0" smtClean="0"/>
              <a:t> a </a:t>
            </a:r>
            <a:r>
              <a:rPr lang="en-US" dirty="0" err="1" smtClean="0"/>
              <a:t>vzbudíme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Může</a:t>
            </a:r>
            <a:r>
              <a:rPr lang="en-US" dirty="0" smtClean="0"/>
              <a:t> to </a:t>
            </a:r>
            <a:r>
              <a:rPr lang="en-US" dirty="0" err="1" smtClean="0"/>
              <a:t>nám</a:t>
            </a:r>
            <a:r>
              <a:rPr lang="en-US" dirty="0" smtClean="0"/>
              <a:t> to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pomoci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vytváření</a:t>
            </a:r>
            <a:r>
              <a:rPr lang="en-US" dirty="0" smtClean="0"/>
              <a:t> </a:t>
            </a:r>
            <a:r>
              <a:rPr lang="en-US" dirty="0" err="1" smtClean="0"/>
              <a:t>celkové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našeho</a:t>
            </a:r>
            <a:r>
              <a:rPr lang="en-US" dirty="0" smtClean="0"/>
              <a:t> </a:t>
            </a:r>
            <a:r>
              <a:rPr lang="en-US" dirty="0" err="1" smtClean="0"/>
              <a:t>obchodního</a:t>
            </a:r>
            <a:r>
              <a:rPr lang="en-US" dirty="0" smtClean="0"/>
              <a:t> </a:t>
            </a:r>
            <a:r>
              <a:rPr lang="en-US" dirty="0" err="1" smtClean="0"/>
              <a:t>snažení</a:t>
            </a:r>
            <a:r>
              <a:rPr lang="en-US" dirty="0" smtClean="0"/>
              <a:t> (</a:t>
            </a:r>
            <a:r>
              <a:rPr lang="en-US" dirty="0" err="1" smtClean="0"/>
              <a:t>tzn</a:t>
            </a:r>
            <a:r>
              <a:rPr lang="en-US" dirty="0" smtClean="0"/>
              <a:t>. </a:t>
            </a:r>
            <a:r>
              <a:rPr lang="en-US" b="1" dirty="0" smtClean="0"/>
              <a:t>NEJEN</a:t>
            </a:r>
            <a:r>
              <a:rPr lang="en-US" dirty="0" smtClean="0"/>
              <a:t> </a:t>
            </a:r>
            <a:r>
              <a:rPr lang="en-US" dirty="0" err="1" smtClean="0"/>
              <a:t>samotného</a:t>
            </a:r>
            <a:r>
              <a:rPr lang="en-US" dirty="0" smtClean="0"/>
              <a:t> </a:t>
            </a:r>
            <a:r>
              <a:rPr lang="en-US" dirty="0" err="1" smtClean="0"/>
              <a:t>obchodního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191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 ta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Užitky</a:t>
            </a:r>
          </a:p>
          <a:p>
            <a:r>
              <a:rPr lang="cs-CZ" dirty="0" smtClean="0"/>
              <a:t>Imaginace</a:t>
            </a:r>
          </a:p>
          <a:p>
            <a:r>
              <a:rPr lang="cs-CZ" dirty="0" smtClean="0"/>
              <a:t>Náš upřímný zájem</a:t>
            </a:r>
          </a:p>
          <a:p>
            <a:r>
              <a:rPr lang="cs-CZ" dirty="0" smtClean="0"/>
              <a:t>Orientace na vztah X orientace na problém</a:t>
            </a:r>
          </a:p>
          <a:p>
            <a:r>
              <a:rPr lang="cs-CZ" dirty="0" smtClean="0"/>
              <a:t>Commitment</a:t>
            </a:r>
          </a:p>
          <a:p>
            <a:r>
              <a:rPr lang="cs-CZ" dirty="0" smtClean="0"/>
              <a:t>Psychologická smlouva</a:t>
            </a:r>
          </a:p>
          <a:p>
            <a:endParaRPr lang="cs-CZ" dirty="0"/>
          </a:p>
          <a:p>
            <a:r>
              <a:rPr lang="cs-CZ" dirty="0" smtClean="0"/>
              <a:t>Dnes frčí role „nezávislého odborníka“!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59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Úvodní část jednání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V čem musíme mít my sami před začátkem jasno?</a:t>
            </a:r>
          </a:p>
          <a:p>
            <a:pPr lvl="1"/>
            <a:r>
              <a:rPr lang="en-US" smtClean="0"/>
              <a:t>Jaký máme cíl!</a:t>
            </a:r>
          </a:p>
          <a:p>
            <a:pPr lvl="1"/>
            <a:r>
              <a:rPr lang="en-US" smtClean="0"/>
              <a:t>… k němu potom jednání směřovat.</a:t>
            </a:r>
          </a:p>
          <a:p>
            <a:pPr lvl="1"/>
            <a:endParaRPr lang="en-US"/>
          </a:p>
          <a:p>
            <a:r>
              <a:rPr lang="en-US" smtClean="0"/>
              <a:t>Na co si dát pozor?</a:t>
            </a:r>
          </a:p>
          <a:p>
            <a:pPr lvl="1"/>
            <a:r>
              <a:rPr lang="en-US" smtClean="0"/>
              <a:t>Jazyk</a:t>
            </a:r>
          </a:p>
          <a:p>
            <a:pPr lvl="1"/>
            <a:r>
              <a:rPr lang="en-US" smtClean="0"/>
              <a:t>Hierarchie jednajících osob</a:t>
            </a:r>
          </a:p>
          <a:p>
            <a:pPr lvl="1"/>
            <a:r>
              <a:rPr lang="en-US" smtClean="0"/>
              <a:t>Čas </a:t>
            </a:r>
          </a:p>
          <a:p>
            <a:pPr lvl="1"/>
            <a:r>
              <a:rPr lang="en-US" smtClean="0"/>
              <a:t>… a nejrůznější “signály”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Naše</a:t>
            </a:r>
            <a:r>
              <a:rPr lang="en-US" smtClean="0"/>
              <a:t> prezentace a </a:t>
            </a:r>
            <a:r>
              <a:rPr lang="en-US" i="1" smtClean="0"/>
              <a:t>jejich</a:t>
            </a:r>
            <a:r>
              <a:rPr lang="en-US" smtClean="0"/>
              <a:t> reakce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Jak by mělo vypadat představení našeho produktu / služby? </a:t>
            </a:r>
          </a:p>
          <a:p>
            <a:endParaRPr lang="en-US" smtClean="0"/>
          </a:p>
          <a:p>
            <a:r>
              <a:rPr lang="en-US" smtClean="0"/>
              <a:t>Prezentace je často chápána jako monolog. To je zásadní chyba!</a:t>
            </a:r>
            <a:endParaRPr lang="en-US"/>
          </a:p>
          <a:p>
            <a:endParaRPr lang="en-US"/>
          </a:p>
          <a:p>
            <a:r>
              <a:rPr lang="en-US" smtClean="0"/>
              <a:t>Co když přijdou protiargumenty?</a:t>
            </a:r>
          </a:p>
          <a:p>
            <a:r>
              <a:rPr lang="en-US" smtClean="0"/>
              <a:t>… a co když nepřijdou?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7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Pokud všechny předchozí části klapnou, dostaneme se do fáze vyjednávání</a:t>
            </a:r>
          </a:p>
          <a:p>
            <a:pPr lvl="1"/>
            <a:r>
              <a:rPr lang="en-US" smtClean="0"/>
              <a:t>Většinou k ni nedojde na první schůzce</a:t>
            </a:r>
          </a:p>
          <a:p>
            <a:pPr lvl="1"/>
            <a:r>
              <a:rPr lang="en-US" smtClean="0"/>
              <a:t>Pokud k ní dojde, zpravidla to znamená, že </a:t>
            </a:r>
            <a:r>
              <a:rPr lang="en-US" b="1" smtClean="0"/>
              <a:t>můžeme prodat</a:t>
            </a:r>
            <a:r>
              <a:rPr lang="en-US" smtClean="0"/>
              <a:t> (je to jasný nákupní signál)</a:t>
            </a:r>
          </a:p>
          <a:p>
            <a:pPr lvl="1"/>
            <a:endParaRPr lang="en-US"/>
          </a:p>
          <a:p>
            <a:r>
              <a:rPr lang="en-US" smtClean="0"/>
              <a:t>Jak takové jednání vypadá?</a:t>
            </a:r>
          </a:p>
          <a:p>
            <a:r>
              <a:rPr lang="en-US" smtClean="0"/>
              <a:t>Do jakého stavu bychom ho měli dovést?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0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</a:t>
            </a:r>
            <a:r>
              <a:rPr lang="en-US" dirty="0" err="1" smtClean="0"/>
              <a:t>nám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vyjednávání</a:t>
            </a:r>
            <a:r>
              <a:rPr lang="en-US" dirty="0" smtClean="0"/>
              <a:t> </a:t>
            </a:r>
            <a:r>
              <a:rPr lang="en-US" dirty="0" err="1" smtClean="0"/>
              <a:t>pomohou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err="1" smtClean="0"/>
              <a:t>Zakotvení</a:t>
            </a:r>
            <a:r>
              <a:rPr lang="cs-CZ" dirty="0" smtClean="0"/>
              <a:t> (</a:t>
            </a:r>
            <a:r>
              <a:rPr lang="cs-CZ" dirty="0" err="1" smtClean="0"/>
              <a:t>anchoring</a:t>
            </a:r>
            <a:r>
              <a:rPr lang="cs-CZ" dirty="0" smtClean="0"/>
              <a:t>, rámec, kontext)</a:t>
            </a:r>
            <a:endParaRPr lang="en-US" dirty="0" smtClean="0"/>
          </a:p>
          <a:p>
            <a:pPr lvl="1"/>
            <a:r>
              <a:rPr lang="en-US" dirty="0" smtClean="0"/>
              <a:t>Foot in the door</a:t>
            </a:r>
          </a:p>
          <a:p>
            <a:pPr lvl="1"/>
            <a:r>
              <a:rPr lang="en-US" dirty="0" smtClean="0"/>
              <a:t>Door in the face</a:t>
            </a:r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prověřování</a:t>
            </a:r>
            <a:endParaRPr lang="en-US" dirty="0" smtClean="0"/>
          </a:p>
          <a:p>
            <a:pPr lvl="1"/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nátlaku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časového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 smtClean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  <a:endParaRPr lang="en-US" dirty="0" smtClean="0"/>
          </a:p>
          <a:p>
            <a:pPr lvl="1"/>
            <a:r>
              <a:rPr lang="en-US" dirty="0" err="1"/>
              <a:t>Naočkování</a:t>
            </a:r>
            <a:r>
              <a:rPr lang="en-US" dirty="0"/>
              <a:t> </a:t>
            </a:r>
            <a:r>
              <a:rPr lang="en-US" dirty="0" err="1"/>
              <a:t>protichůdným</a:t>
            </a:r>
            <a:r>
              <a:rPr lang="en-US" dirty="0"/>
              <a:t> </a:t>
            </a:r>
            <a:r>
              <a:rPr lang="en-US" dirty="0" err="1"/>
              <a:t>názorem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61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Vyjednávání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smtClean="0"/>
          </a:p>
          <a:p>
            <a:pPr marL="0" indent="0" algn="ctr">
              <a:buNone/>
            </a:pPr>
            <a:r>
              <a:rPr lang="en-US" b="1" smtClean="0"/>
              <a:t>Měkké</a:t>
            </a:r>
          </a:p>
          <a:p>
            <a:pPr marL="0" indent="0" algn="ctr">
              <a:buNone/>
            </a:pPr>
            <a:r>
              <a:rPr lang="en-US" smtClean="0"/>
              <a:t>vs.</a:t>
            </a:r>
            <a:endParaRPr lang="en-US"/>
          </a:p>
          <a:p>
            <a:pPr marL="0" indent="0" algn="ctr">
              <a:buNone/>
            </a:pPr>
            <a:r>
              <a:rPr lang="en-US" b="1" smtClean="0"/>
              <a:t>Tvrdé</a:t>
            </a:r>
          </a:p>
          <a:p>
            <a:pPr marL="0" indent="0" algn="ctr">
              <a:buNone/>
            </a:pPr>
            <a:r>
              <a:rPr lang="en-US" smtClean="0"/>
              <a:t>vs.</a:t>
            </a:r>
            <a:endParaRPr lang="en-US"/>
          </a:p>
          <a:p>
            <a:pPr marL="0" indent="0" algn="ctr">
              <a:buNone/>
            </a:pPr>
            <a:r>
              <a:rPr lang="en-US" b="1" smtClean="0"/>
              <a:t>Principiální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203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Zakončení jednání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Jaké jsou kruciální kroky v poslední fázi?</a:t>
            </a:r>
          </a:p>
          <a:p>
            <a:pPr lvl="1"/>
            <a:r>
              <a:rPr lang="en-US" smtClean="0"/>
              <a:t>Jednání musí směřovat k </a:t>
            </a:r>
            <a:r>
              <a:rPr lang="en-US" b="1" smtClean="0"/>
              <a:t>akci</a:t>
            </a:r>
          </a:p>
          <a:p>
            <a:pPr lvl="1"/>
            <a:r>
              <a:rPr lang="en-US" smtClean="0"/>
              <a:t>Rekapitulace</a:t>
            </a:r>
          </a:p>
          <a:p>
            <a:pPr lvl="1"/>
            <a:r>
              <a:rPr lang="en-US" smtClean="0"/>
              <a:t>Návaznosti</a:t>
            </a:r>
          </a:p>
          <a:p>
            <a:pPr lvl="1"/>
            <a:r>
              <a:rPr lang="en-US" smtClean="0"/>
              <a:t>“Úkoly” pro všechny strany</a:t>
            </a:r>
          </a:p>
          <a:p>
            <a:pPr lvl="2"/>
            <a:r>
              <a:rPr lang="en-US" smtClean="0"/>
              <a:t>… k čemu nám mohou dopomoci?</a:t>
            </a:r>
          </a:p>
          <a:p>
            <a:pPr lvl="2"/>
            <a:endParaRPr lang="en-US"/>
          </a:p>
          <a:p>
            <a:r>
              <a:rPr lang="en-US" smtClean="0"/>
              <a:t>Nezapomeňme zanechat dobrý dojem </a:t>
            </a:r>
            <a:r>
              <a:rPr lang="en-US" smtClean="0">
                <a:sym typeface="Wingdings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 osobního prodeje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Doteď jsme hovořili hlavně o prodeji “</a:t>
            </a:r>
            <a:r>
              <a:rPr lang="en-US" i="1" smtClean="0"/>
              <a:t>ve velkém</a:t>
            </a:r>
            <a:r>
              <a:rPr lang="en-US" smtClean="0"/>
              <a:t>”.</a:t>
            </a:r>
          </a:p>
          <a:p>
            <a:r>
              <a:rPr lang="en-US" smtClean="0"/>
              <a:t>Nyní se přesuneme do prodeje “</a:t>
            </a:r>
            <a:r>
              <a:rPr lang="en-US" i="1" smtClean="0"/>
              <a:t>v malém</a:t>
            </a:r>
            <a:r>
              <a:rPr lang="en-US" smtClean="0"/>
              <a:t>”.</a:t>
            </a:r>
          </a:p>
          <a:p>
            <a:pPr lvl="1"/>
            <a:r>
              <a:rPr lang="en-US" smtClean="0"/>
              <a:t>Co to znamená?</a:t>
            </a:r>
          </a:p>
          <a:p>
            <a:pPr lvl="1"/>
            <a:r>
              <a:rPr lang="en-US" smtClean="0"/>
              <a:t>Jaká to má specifika?</a:t>
            </a:r>
          </a:p>
          <a:p>
            <a:pPr lvl="1"/>
            <a:endParaRPr lang="en-US"/>
          </a:p>
          <a:p>
            <a:pPr lvl="1"/>
            <a:r>
              <a:rPr lang="en-US" smtClean="0"/>
              <a:t>V čem je to snažší?</a:t>
            </a:r>
          </a:p>
          <a:p>
            <a:pPr lvl="1"/>
            <a:r>
              <a:rPr lang="en-US" smtClean="0"/>
              <a:t>V čem je to složitější?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4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Typologie zákazníků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Je jich přibližně nekonečně …</a:t>
            </a:r>
          </a:p>
          <a:p>
            <a:pPr lvl="1"/>
            <a:r>
              <a:rPr lang="en-US" smtClean="0"/>
              <a:t>Jaké jsou výhody?</a:t>
            </a:r>
          </a:p>
          <a:p>
            <a:pPr lvl="1"/>
            <a:r>
              <a:rPr lang="en-US" smtClean="0"/>
              <a:t>A jaká z typologií obecně plynou rizika?</a:t>
            </a:r>
          </a:p>
          <a:p>
            <a:pPr lvl="1"/>
            <a:endParaRPr lang="en-US"/>
          </a:p>
          <a:p>
            <a:r>
              <a:rPr lang="en-US" smtClean="0"/>
              <a:t>Co může být užitečné?</a:t>
            </a:r>
          </a:p>
          <a:p>
            <a:pPr lvl="1"/>
            <a:r>
              <a:rPr lang="en-US" smtClean="0"/>
              <a:t>Typologie Blaka &amp; Moutonové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 setkání</a:t>
            </a:r>
          </a:p>
          <a:p>
            <a:pPr lvl="1"/>
            <a:r>
              <a:rPr lang="cs-CZ" dirty="0" smtClean="0"/>
              <a:t>5. 3. </a:t>
            </a:r>
            <a:r>
              <a:rPr lang="cs-CZ" dirty="0" smtClean="0"/>
              <a:t>(tj. dnes)</a:t>
            </a:r>
          </a:p>
          <a:p>
            <a:pPr lvl="2"/>
            <a:r>
              <a:rPr lang="cs-CZ" dirty="0" smtClean="0"/>
              <a:t>Zaměříme se hlavně na strategii a průběh obchodního jednání; specificky na to, jak nám psychologie pomůže.</a:t>
            </a:r>
          </a:p>
          <a:p>
            <a:pPr lvl="1"/>
            <a:r>
              <a:rPr lang="cs-CZ" dirty="0" smtClean="0"/>
              <a:t>12. </a:t>
            </a:r>
            <a:r>
              <a:rPr lang="cs-CZ" dirty="0" smtClean="0"/>
              <a:t>3.</a:t>
            </a:r>
          </a:p>
          <a:p>
            <a:pPr lvl="2"/>
            <a:r>
              <a:rPr lang="cs-CZ" dirty="0" smtClean="0"/>
              <a:t>Zaměříme se na komunikační dovednosti a psychologické aspekty komunikace.</a:t>
            </a:r>
          </a:p>
          <a:p>
            <a:pPr lvl="1"/>
            <a:r>
              <a:rPr lang="cs-CZ" dirty="0" smtClean="0"/>
              <a:t>23. </a:t>
            </a:r>
            <a:r>
              <a:rPr lang="cs-CZ" dirty="0" smtClean="0"/>
              <a:t>4. </a:t>
            </a:r>
            <a:endParaRPr lang="cs-CZ" dirty="0" smtClean="0"/>
          </a:p>
          <a:p>
            <a:pPr lvl="2"/>
            <a:r>
              <a:rPr lang="cs-CZ" dirty="0" smtClean="0"/>
              <a:t>Zaměříme </a:t>
            </a:r>
            <a:r>
              <a:rPr lang="cs-CZ" dirty="0" smtClean="0"/>
              <a:t>se na další aspekty jednání, image a kulturní specifika, která obchod </a:t>
            </a:r>
            <a:r>
              <a:rPr lang="cs-CZ" dirty="0" smtClean="0"/>
              <a:t>ovlivňují.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Typologie Blake &amp; Mouton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smtClean="0"/>
              <a:t>MY</a:t>
            </a:r>
            <a:endParaRPr lang="cs-CZ" b="1"/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PRODUKT</a:t>
            </a:r>
            <a:endParaRPr lang="cs-CZ" b="1"/>
          </a:p>
        </p:txBody>
      </p:sp>
      <p:sp>
        <p:nvSpPr>
          <p:cNvPr id="22" name="TextBox 21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ZÁJEM KLIENTA</a:t>
            </a: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194941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Typologie Blake &amp; Mouton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smtClean="0"/>
              <a:t>MY</a:t>
            </a:r>
            <a:endParaRPr lang="cs-CZ" b="1"/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PRODUKT</a:t>
            </a:r>
            <a:endParaRPr lang="cs-CZ" b="1"/>
          </a:p>
        </p:txBody>
      </p:sp>
      <p:sp>
        <p:nvSpPr>
          <p:cNvPr id="3" name="TextBox 2"/>
          <p:cNvSpPr txBox="1"/>
          <p:nvPr/>
        </p:nvSpPr>
        <p:spPr>
          <a:xfrm>
            <a:off x="5249146" y="2882418"/>
            <a:ext cx="1587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ROZHODNÝ ZÁKAZNÍK</a:t>
            </a:r>
            <a:endParaRPr lang="cs-CZ"/>
          </a:p>
        </p:txBody>
      </p:sp>
      <p:sp>
        <p:nvSpPr>
          <p:cNvPr id="4" name="TextBox 3"/>
          <p:cNvSpPr txBox="1"/>
          <p:nvPr/>
        </p:nvSpPr>
        <p:spPr>
          <a:xfrm>
            <a:off x="5249146" y="4790590"/>
            <a:ext cx="155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VYČKÁVAJÍCÍ ZÁKAZNÍK</a:t>
            </a:r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2595315" y="2882418"/>
            <a:ext cx="146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ZÁKAZNÍK BEZ VŮLE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595315" y="476297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MRTVÝ</a:t>
            </a:r>
          </a:p>
          <a:p>
            <a:r>
              <a:rPr lang="cs-CZ" smtClean="0"/>
              <a:t>ZÁKAZNÍK</a:t>
            </a:r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ZÁJEM KLIENTA</a:t>
            </a: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37274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Typologie Blake &amp; Mouton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smtClean="0"/>
              <a:t>MY</a:t>
            </a:r>
            <a:endParaRPr lang="cs-CZ" b="1"/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PRODUKT</a:t>
            </a:r>
            <a:endParaRPr lang="cs-CZ" b="1"/>
          </a:p>
        </p:txBody>
      </p:sp>
      <p:sp>
        <p:nvSpPr>
          <p:cNvPr id="3" name="Oval 2"/>
          <p:cNvSpPr/>
          <p:nvPr/>
        </p:nvSpPr>
        <p:spPr>
          <a:xfrm>
            <a:off x="4403741" y="4031275"/>
            <a:ext cx="358949" cy="35894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762690" y="3078679"/>
            <a:ext cx="1325257" cy="952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87947" y="2737400"/>
            <a:ext cx="1905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smtClean="0"/>
              <a:t>Kdo je tady?</a:t>
            </a:r>
            <a:endParaRPr lang="cs-CZ" sz="2400" b="1"/>
          </a:p>
        </p:txBody>
      </p:sp>
      <p:sp>
        <p:nvSpPr>
          <p:cNvPr id="15" name="TextBox 14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ZÁJEM KLIENTA</a:t>
            </a: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37274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Když pomineme typologie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… přesto si potřebujeme úsudek vytvořit</a:t>
            </a:r>
          </a:p>
          <a:p>
            <a:r>
              <a:rPr lang="en-US" smtClean="0"/>
              <a:t>Jaká vodítka budeme hledat a interpretovat?</a:t>
            </a:r>
          </a:p>
          <a:p>
            <a:pPr lvl="1"/>
            <a:r>
              <a:rPr lang="en-US"/>
              <a:t>Na jaké projevy chování se zaměříme?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427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Uzavírání obchodu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Kdo je to </a:t>
            </a:r>
            <a:r>
              <a:rPr lang="en-US" i="1" smtClean="0"/>
              <a:t>obchodník</a:t>
            </a:r>
            <a:r>
              <a:rPr lang="en-US" smtClean="0"/>
              <a:t>?</a:t>
            </a:r>
          </a:p>
          <a:p>
            <a:endParaRPr lang="en-US"/>
          </a:p>
          <a:p>
            <a:r>
              <a:rPr lang="en-US" smtClean="0"/>
              <a:t>Čím se vyznačuje </a:t>
            </a:r>
            <a:r>
              <a:rPr lang="en-US" i="1" smtClean="0"/>
              <a:t>dobrý obchodník</a:t>
            </a:r>
            <a:r>
              <a:rPr lang="en-US" smtClean="0"/>
              <a:t>?</a:t>
            </a:r>
          </a:p>
          <a:p>
            <a:endParaRPr lang="en-US"/>
          </a:p>
          <a:p>
            <a:r>
              <a:rPr lang="en-US" smtClean="0"/>
              <a:t>Co jsou tedy ty znaky profesionality?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r>
              <a:rPr lang="en-US" smtClean="0"/>
              <a:t>…</a:t>
            </a:r>
          </a:p>
          <a:p>
            <a:r>
              <a:rPr lang="en-US"/>
              <a:t>Obchodník řeší </a:t>
            </a:r>
            <a:r>
              <a:rPr lang="en-US" b="1"/>
              <a:t>problém</a:t>
            </a:r>
            <a:r>
              <a:rPr lang="en-US"/>
              <a:t> druhé strany!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5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Uzavírání obchodu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 všechno promlouvá do obchodu?</a:t>
            </a:r>
          </a:p>
          <a:p>
            <a:endParaRPr lang="en-US"/>
          </a:p>
          <a:p>
            <a:r>
              <a:rPr lang="en-US" smtClean="0"/>
              <a:t>PARAMETR</a:t>
            </a:r>
          </a:p>
          <a:p>
            <a:endParaRPr lang="en-US"/>
          </a:p>
          <a:p>
            <a:r>
              <a:rPr lang="en-US" smtClean="0"/>
              <a:t>UŽITEK</a:t>
            </a:r>
          </a:p>
          <a:p>
            <a:endParaRPr lang="en-US"/>
          </a:p>
          <a:p>
            <a:r>
              <a:rPr lang="en-US" smtClean="0"/>
              <a:t>VZTAH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6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Uzavírání obchodu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042074" y="1684710"/>
            <a:ext cx="4970799" cy="49547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800" smtClean="0">
                <a:solidFill>
                  <a:schemeClr val="tx1"/>
                </a:solidFill>
              </a:rPr>
              <a:t>VZTAH</a:t>
            </a:r>
            <a:endParaRPr lang="cs-CZ" sz="880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77085" y="1903226"/>
            <a:ext cx="2501751" cy="2501751"/>
          </a:xfrm>
          <a:prstGeom prst="ellipse">
            <a:avLst/>
          </a:prstGeom>
          <a:solidFill>
            <a:schemeClr val="accent3">
              <a:alpha val="52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900"/>
              <a:t>PARAMETR</a:t>
            </a:r>
          </a:p>
        </p:txBody>
      </p:sp>
      <p:sp>
        <p:nvSpPr>
          <p:cNvPr id="6" name="Oval 5"/>
          <p:cNvSpPr/>
          <p:nvPr/>
        </p:nvSpPr>
        <p:spPr>
          <a:xfrm>
            <a:off x="3277085" y="3974220"/>
            <a:ext cx="2501751" cy="2501751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900"/>
              <a:t>UŽITEK</a:t>
            </a:r>
          </a:p>
        </p:txBody>
      </p:sp>
    </p:spTree>
    <p:extLst>
      <p:ext uri="{BB962C8B-B14F-4D97-AF65-F5344CB8AC3E}">
        <p14:creationId xmlns:p14="http://schemas.microsoft.com/office/powerpoint/2010/main" val="7198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Otázky na závěr?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Průběžné</a:t>
            </a:r>
            <a:r>
              <a:rPr lang="en-US" dirty="0" smtClean="0"/>
              <a:t> </a:t>
            </a:r>
            <a:r>
              <a:rPr lang="en-US" dirty="0" err="1" smtClean="0"/>
              <a:t>úkoly</a:t>
            </a:r>
            <a:r>
              <a:rPr lang="en-US" dirty="0" smtClean="0"/>
              <a:t> (2)</a:t>
            </a:r>
          </a:p>
          <a:p>
            <a:endParaRPr lang="cs-CZ" dirty="0" smtClean="0"/>
          </a:p>
          <a:p>
            <a:r>
              <a:rPr lang="en-US" dirty="0" err="1" smtClean="0"/>
              <a:t>Seminární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 smtClean="0"/>
          </a:p>
          <a:p>
            <a:endParaRPr lang="cs-CZ" dirty="0" smtClean="0"/>
          </a:p>
          <a:p>
            <a:r>
              <a:rPr lang="en-US" dirty="0" err="1" smtClean="0"/>
              <a:t>Závěrečný</a:t>
            </a:r>
            <a:r>
              <a:rPr lang="en-US" dirty="0" smtClean="0"/>
              <a:t> </a:t>
            </a:r>
            <a:r>
              <a:rPr lang="en-US" dirty="0" err="1" smtClean="0"/>
              <a:t>zkouškový</a:t>
            </a:r>
            <a:r>
              <a:rPr lang="en-US" dirty="0" smtClean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34609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Průběžný úkol I.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Strategie </a:t>
            </a:r>
            <a:r>
              <a:rPr lang="cs-CZ" dirty="0" smtClean="0"/>
              <a:t>prezentace </a:t>
            </a:r>
            <a:r>
              <a:rPr lang="cs-CZ" i="1" dirty="0" smtClean="0"/>
              <a:t>obchodní nabídky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Úkolem je vytvořit vlastní </a:t>
            </a:r>
            <a:r>
              <a:rPr lang="cs-CZ" b="1" dirty="0" smtClean="0"/>
              <a:t>strategii</a:t>
            </a:r>
            <a:r>
              <a:rPr lang="cs-CZ" dirty="0" smtClean="0"/>
              <a:t> na prodej </a:t>
            </a:r>
            <a:r>
              <a:rPr lang="cs-CZ" i="1" dirty="0" smtClean="0"/>
              <a:t>konkrétního statku </a:t>
            </a:r>
            <a:r>
              <a:rPr lang="cs-CZ" dirty="0" smtClean="0"/>
              <a:t>a jeho </a:t>
            </a:r>
            <a:r>
              <a:rPr lang="cs-CZ" b="1" dirty="0" smtClean="0"/>
              <a:t>prezentace</a:t>
            </a:r>
            <a:r>
              <a:rPr lang="cs-CZ" dirty="0" smtClean="0"/>
              <a:t> zákazníkovi na </a:t>
            </a:r>
            <a:br>
              <a:rPr lang="cs-CZ" dirty="0" smtClean="0"/>
            </a:br>
            <a:r>
              <a:rPr lang="cs-CZ" b="1" i="1" dirty="0" smtClean="0"/>
              <a:t>1. obchodním setkání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Tzn. sami pro sebe vytvoříte </a:t>
            </a:r>
            <a:r>
              <a:rPr lang="cs-CZ" b="1" i="1" dirty="0" smtClean="0"/>
              <a:t>handout</a:t>
            </a:r>
            <a:r>
              <a:rPr lang="cs-CZ" dirty="0" smtClean="0"/>
              <a:t>, který bude odpovídat na všechny podstatné aspekty od přípravy až po závěr jednání a navazující kroky po setkání.</a:t>
            </a:r>
          </a:p>
          <a:p>
            <a:pPr lvl="1"/>
            <a:r>
              <a:rPr lang="cs-CZ" dirty="0" smtClean="0"/>
              <a:t>Svůj </a:t>
            </a:r>
            <a:r>
              <a:rPr lang="cs-CZ" b="1" dirty="0" smtClean="0"/>
              <a:t>focus směřujte na (psychologické) aspekty</a:t>
            </a:r>
            <a:r>
              <a:rPr lang="cs-CZ" dirty="0" smtClean="0"/>
              <a:t>, kterými si během celého obchodního procesu pomůžete.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7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Průběžný úkol I.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r>
              <a:rPr lang="en-US" dirty="0" smtClean="0"/>
              <a:t> </a:t>
            </a:r>
            <a:r>
              <a:rPr lang="en-US" dirty="0" smtClean="0"/>
              <a:t>max. 3 NS</a:t>
            </a:r>
          </a:p>
          <a:p>
            <a:r>
              <a:rPr lang="cs-CZ" dirty="0" smtClean="0"/>
              <a:t>Odevzdat </a:t>
            </a:r>
            <a:r>
              <a:rPr lang="en-US" dirty="0" smtClean="0"/>
              <a:t>do 1</a:t>
            </a:r>
            <a:r>
              <a:rPr lang="cs-CZ" dirty="0" smtClean="0"/>
              <a:t>8</a:t>
            </a:r>
            <a:r>
              <a:rPr lang="en-US" dirty="0" smtClean="0"/>
              <a:t>. </a:t>
            </a:r>
            <a:r>
              <a:rPr lang="en-US" dirty="0" smtClean="0"/>
              <a:t>3. </a:t>
            </a:r>
            <a:r>
              <a:rPr lang="cs-CZ" dirty="0" smtClean="0"/>
              <a:t>včetně</a:t>
            </a:r>
          </a:p>
          <a:p>
            <a:r>
              <a:rPr lang="cs-CZ" dirty="0" smtClean="0"/>
              <a:t>Hodnocení přijato / nepřijato (přepracovat)</a:t>
            </a:r>
          </a:p>
          <a:p>
            <a:endParaRPr lang="en-US" dirty="0" smtClean="0"/>
          </a:p>
          <a:p>
            <a:r>
              <a:rPr lang="cs-CZ" dirty="0" smtClean="0"/>
              <a:t>Nejedná se o </a:t>
            </a:r>
            <a:r>
              <a:rPr lang="cs-CZ" i="1" dirty="0" smtClean="0"/>
              <a:t>seminární práci, </a:t>
            </a:r>
            <a:r>
              <a:rPr lang="cs-CZ" dirty="0" smtClean="0"/>
              <a:t>rozepište jen to, co je potřeba rozepsat. Nebojte se psát v bodech, používat schémata. Buďte ekonomičtí </a:t>
            </a:r>
            <a:r>
              <a:rPr lang="cs-CZ" dirty="0" smtClean="0">
                <a:sym typeface="Wingdings"/>
              </a:rPr>
              <a:t></a:t>
            </a:r>
            <a:endParaRPr lang="cs-CZ" dirty="0" smtClean="0"/>
          </a:p>
          <a:p>
            <a:r>
              <a:rPr lang="cs-CZ" dirty="0" smtClean="0"/>
              <a:t>Důležitá je logická struktura, ucelenost a </a:t>
            </a:r>
            <a:r>
              <a:rPr lang="cs-CZ" b="1" dirty="0" smtClean="0"/>
              <a:t>funkčnost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232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Průběžný úkol II.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Námitky</a:t>
            </a:r>
            <a:r>
              <a:rPr lang="cs-CZ" dirty="0" smtClean="0"/>
              <a:t> a </a:t>
            </a:r>
            <a:r>
              <a:rPr lang="cs-CZ" i="1" dirty="0" smtClean="0"/>
              <a:t>argumentace</a:t>
            </a:r>
          </a:p>
          <a:p>
            <a:pPr lvl="1"/>
            <a:endParaRPr lang="cs-CZ" i="1" dirty="0" smtClean="0"/>
          </a:p>
          <a:p>
            <a:pPr lvl="1"/>
            <a:r>
              <a:rPr lang="cs-CZ" dirty="0" smtClean="0"/>
              <a:t>Zvolte si co nejkonkrétnější produkt a představte ho stručnou SWOT analýzou.</a:t>
            </a:r>
          </a:p>
          <a:p>
            <a:pPr lvl="1"/>
            <a:r>
              <a:rPr lang="cs-CZ" dirty="0" smtClean="0"/>
              <a:t>Poté určete </a:t>
            </a:r>
            <a:r>
              <a:rPr lang="cs-CZ" b="1" dirty="0" smtClean="0"/>
              <a:t>5 hlavních námitek</a:t>
            </a:r>
            <a:r>
              <a:rPr lang="cs-CZ" dirty="0" smtClean="0"/>
              <a:t>, kterým očekáváte, že v roli obchodníka budete čelit. Vůči těmto 5 základním námitkám </a:t>
            </a:r>
            <a:r>
              <a:rPr lang="cs-CZ" b="1" dirty="0" smtClean="0"/>
              <a:t>vytvořte prodejní protiargumenty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Cílem je představit způsob, jakým argument zpracujete tak, aby byla </a:t>
            </a:r>
            <a:r>
              <a:rPr lang="cs-CZ" b="1" dirty="0" smtClean="0"/>
              <a:t>zachována</a:t>
            </a:r>
            <a:r>
              <a:rPr lang="cs-CZ" dirty="0" smtClean="0"/>
              <a:t> </a:t>
            </a:r>
            <a:r>
              <a:rPr lang="cs-CZ" b="1" dirty="0" smtClean="0"/>
              <a:t>(či posílena)</a:t>
            </a:r>
            <a:r>
              <a:rPr lang="cs-CZ" dirty="0" smtClean="0"/>
              <a:t> </a:t>
            </a:r>
            <a:r>
              <a:rPr lang="cs-CZ" b="1" dirty="0" smtClean="0"/>
              <a:t>šance obchod uzavřít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Průběžný úkol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Rozsah</a:t>
            </a:r>
            <a:r>
              <a:rPr lang="en-US" dirty="0" smtClean="0"/>
              <a:t> max 3. NS</a:t>
            </a:r>
          </a:p>
          <a:p>
            <a:r>
              <a:rPr lang="en-US" dirty="0" err="1" smtClean="0"/>
              <a:t>Odevzdat</a:t>
            </a:r>
            <a:r>
              <a:rPr lang="en-US" dirty="0" smtClean="0"/>
              <a:t> do </a:t>
            </a:r>
            <a:r>
              <a:rPr lang="cs-CZ" dirty="0"/>
              <a:t>8</a:t>
            </a:r>
            <a:r>
              <a:rPr lang="en-US" dirty="0" smtClean="0"/>
              <a:t>. </a:t>
            </a:r>
            <a:r>
              <a:rPr lang="en-US" dirty="0" smtClean="0"/>
              <a:t>4. </a:t>
            </a:r>
            <a:r>
              <a:rPr lang="en-US" dirty="0" err="1" smtClean="0"/>
              <a:t>včetně</a:t>
            </a:r>
            <a:endParaRPr lang="en-US" dirty="0" smtClean="0"/>
          </a:p>
          <a:p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 smtClean="0"/>
              <a:t>přijato</a:t>
            </a:r>
            <a:r>
              <a:rPr lang="en-US" dirty="0" smtClean="0"/>
              <a:t> / </a:t>
            </a:r>
            <a:r>
              <a:rPr lang="en-US" dirty="0" err="1" smtClean="0"/>
              <a:t>nepřijato</a:t>
            </a:r>
            <a:r>
              <a:rPr lang="en-US" dirty="0" smtClean="0"/>
              <a:t> (</a:t>
            </a:r>
            <a:r>
              <a:rPr lang="en-US" dirty="0" err="1" smtClean="0"/>
              <a:t>přepracovat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SWOT </a:t>
            </a:r>
          </a:p>
          <a:p>
            <a:pPr lvl="1"/>
            <a:r>
              <a:rPr lang="en-US" dirty="0" smtClean="0"/>
              <a:t>Argument 1</a:t>
            </a:r>
          </a:p>
          <a:p>
            <a:pPr lvl="2"/>
            <a:r>
              <a:rPr lang="en-US" dirty="0" err="1" smtClean="0"/>
              <a:t>Zpracování</a:t>
            </a:r>
            <a:r>
              <a:rPr lang="en-US" dirty="0" smtClean="0"/>
              <a:t> (</a:t>
            </a:r>
            <a:r>
              <a:rPr lang="en-US" dirty="0" err="1" smtClean="0"/>
              <a:t>protiargument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Argument 2</a:t>
            </a:r>
          </a:p>
          <a:p>
            <a:pPr lvl="2"/>
            <a:r>
              <a:rPr lang="en-US" dirty="0" err="1" smtClean="0"/>
              <a:t>Zpracování</a:t>
            </a:r>
            <a:r>
              <a:rPr lang="en-US" dirty="0" smtClean="0"/>
              <a:t> (</a:t>
            </a:r>
            <a:r>
              <a:rPr lang="en-US" dirty="0" err="1" smtClean="0"/>
              <a:t>protiargument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59268" y="4127915"/>
            <a:ext cx="0" cy="1808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2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Seminární práce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en-US" dirty="0" err="1" smtClean="0"/>
              <a:t>edno</a:t>
            </a:r>
            <a:r>
              <a:rPr lang="en-US" dirty="0" smtClean="0"/>
              <a:t> </a:t>
            </a:r>
            <a:r>
              <a:rPr lang="en-US" dirty="0" smtClean="0"/>
              <a:t>z </a:t>
            </a:r>
            <a:r>
              <a:rPr lang="en-US" dirty="0" err="1" smtClean="0"/>
              <a:t>témat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A) </a:t>
            </a:r>
            <a:r>
              <a:rPr lang="en-US" dirty="0" err="1" smtClean="0"/>
              <a:t>Zkušenost</a:t>
            </a:r>
            <a:r>
              <a:rPr lang="en-US" dirty="0" smtClean="0"/>
              <a:t> z </a:t>
            </a:r>
            <a:r>
              <a:rPr lang="en-US" dirty="0" err="1" smtClean="0"/>
              <a:t>obchodního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endParaRPr lang="en-US" dirty="0"/>
          </a:p>
          <a:p>
            <a:pPr lvl="1"/>
            <a:r>
              <a:rPr lang="en-US" dirty="0" smtClean="0"/>
              <a:t>B) </a:t>
            </a:r>
            <a:r>
              <a:rPr lang="en-US" dirty="0" err="1" smtClean="0"/>
              <a:t>Chyba</a:t>
            </a:r>
            <a:r>
              <a:rPr lang="en-US" dirty="0" smtClean="0"/>
              <a:t> v </a:t>
            </a:r>
            <a:r>
              <a:rPr lang="en-US" dirty="0" err="1" smtClean="0"/>
              <a:t>obchodní</a:t>
            </a:r>
            <a:r>
              <a:rPr lang="en-US" dirty="0" smtClean="0"/>
              <a:t> </a:t>
            </a:r>
            <a:r>
              <a:rPr lang="en-US" dirty="0" err="1" smtClean="0"/>
              <a:t>praxi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mě</a:t>
            </a:r>
            <a:r>
              <a:rPr lang="en-US" dirty="0" smtClean="0"/>
              <a:t> </a:t>
            </a:r>
            <a:r>
              <a:rPr lang="en-US" dirty="0" err="1" smtClean="0"/>
              <a:t>poučila</a:t>
            </a:r>
            <a:endParaRPr lang="cs-CZ" dirty="0" smtClean="0"/>
          </a:p>
          <a:p>
            <a:pPr lvl="1"/>
            <a:r>
              <a:rPr lang="cs-CZ" dirty="0" smtClean="0"/>
              <a:t>C) Vyberte si (ale předem si to prosím schvalme)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4 – 6 NS</a:t>
            </a:r>
          </a:p>
          <a:p>
            <a:r>
              <a:rPr lang="en-US" dirty="0" err="1" smtClean="0"/>
              <a:t>Odevzdat</a:t>
            </a:r>
            <a:r>
              <a:rPr lang="en-US" dirty="0" smtClean="0"/>
              <a:t> do 22. 4. </a:t>
            </a:r>
            <a:r>
              <a:rPr lang="en-US" dirty="0" err="1" smtClean="0"/>
              <a:t>včetně</a:t>
            </a:r>
            <a:endParaRPr lang="en-US" dirty="0" smtClean="0"/>
          </a:p>
          <a:p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 smtClean="0"/>
              <a:t>přijato</a:t>
            </a:r>
            <a:r>
              <a:rPr lang="en-US" dirty="0" smtClean="0"/>
              <a:t> / </a:t>
            </a:r>
            <a:r>
              <a:rPr lang="en-US" dirty="0" err="1" smtClean="0"/>
              <a:t>nepřijato</a:t>
            </a:r>
            <a:r>
              <a:rPr lang="en-US" dirty="0" smtClean="0"/>
              <a:t> (</a:t>
            </a:r>
            <a:r>
              <a:rPr lang="en-US" dirty="0" err="1" smtClean="0"/>
              <a:t>přepracovat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566</TotalTime>
  <Words>1103</Words>
  <Application>Microsoft Office PowerPoint</Application>
  <PresentationFormat>Předvádění na obrazovce (4:3)</PresentationFormat>
  <Paragraphs>273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Avenir Next Condensed Demi Bold</vt:lpstr>
      <vt:lpstr>Tw Cen MT</vt:lpstr>
      <vt:lpstr>Wingdings</vt:lpstr>
      <vt:lpstr>Wingdings 2</vt:lpstr>
      <vt:lpstr>Median</vt:lpstr>
      <vt:lpstr>Psychologie  v obchodní činnosti firmy</vt:lpstr>
      <vt:lpstr>O mně</vt:lpstr>
      <vt:lpstr>Organizace předmětu</vt:lpstr>
      <vt:lpstr>Organizace předmětu</vt:lpstr>
      <vt:lpstr>Průběžný úkol I.</vt:lpstr>
      <vt:lpstr>Průběžný úkol I.</vt:lpstr>
      <vt:lpstr>Průběžný úkol II.</vt:lpstr>
      <vt:lpstr>Průběžný úkol II.</vt:lpstr>
      <vt:lpstr>Seminární práce</vt:lpstr>
      <vt:lpstr>Seminární práce</vt:lpstr>
      <vt:lpstr>Závěrečná zkouška</vt:lpstr>
      <vt:lpstr>Otázky k organizaci?</vt:lpstr>
      <vt:lpstr>PS v obchodní činnosti firmy</vt:lpstr>
      <vt:lpstr>PS v obchodní činnosti firmy</vt:lpstr>
      <vt:lpstr>PS v obchodní činnosti firmy</vt:lpstr>
      <vt:lpstr>PS v obchodní činnosti firmy</vt:lpstr>
      <vt:lpstr>Obchodní jednání</vt:lpstr>
      <vt:lpstr>Obchodní jednání</vt:lpstr>
      <vt:lpstr>Fáze obchodního jednání</vt:lpstr>
      <vt:lpstr>Příprava obchodního jednání</vt:lpstr>
      <vt:lpstr>… ta psychologie</vt:lpstr>
      <vt:lpstr>Úvodní část jednání</vt:lpstr>
      <vt:lpstr>Naše prezentace a jejich reakce</vt:lpstr>
      <vt:lpstr>Vyjednávání</vt:lpstr>
      <vt:lpstr>Vyjednávání</vt:lpstr>
      <vt:lpstr>Vyjednávání</vt:lpstr>
      <vt:lpstr>Zakončení jednání</vt:lpstr>
      <vt:lpstr>PS osobního prodeje</vt:lpstr>
      <vt:lpstr>Typologie zákazníků</vt:lpstr>
      <vt:lpstr>Typologie Blake &amp; Mouton</vt:lpstr>
      <vt:lpstr>Typologie Blake &amp; Mouton</vt:lpstr>
      <vt:lpstr>Typologie Blake &amp; Mouton</vt:lpstr>
      <vt:lpstr>Když pomineme typologie</vt:lpstr>
      <vt:lpstr>Uzavírání obchodu</vt:lpstr>
      <vt:lpstr>Uzavírání obchodu</vt:lpstr>
      <vt:lpstr>Uzavírání obchodu</vt:lpstr>
      <vt:lpstr>Otázky na závěr?</vt:lpstr>
    </vt:vector>
  </TitlesOfParts>
  <Company>YS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 obchodní činnosti firmy</dc:title>
  <dc:creator>Honza</dc:creator>
  <cp:lastModifiedBy>Jan Kuba</cp:lastModifiedBy>
  <cp:revision>178</cp:revision>
  <dcterms:created xsi:type="dcterms:W3CDTF">2015-02-19T09:44:51Z</dcterms:created>
  <dcterms:modified xsi:type="dcterms:W3CDTF">2016-03-04T20:39:55Z</dcterms:modified>
</cp:coreProperties>
</file>