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4" r:id="rId3"/>
    <p:sldId id="315" r:id="rId4"/>
    <p:sldId id="276" r:id="rId5"/>
    <p:sldId id="301" r:id="rId6"/>
    <p:sldId id="303" r:id="rId7"/>
    <p:sldId id="302" r:id="rId8"/>
    <p:sldId id="291" r:id="rId9"/>
    <p:sldId id="292" r:id="rId10"/>
    <p:sldId id="293" r:id="rId11"/>
    <p:sldId id="294" r:id="rId12"/>
    <p:sldId id="296" r:id="rId13"/>
    <p:sldId id="300" r:id="rId14"/>
    <p:sldId id="297" r:id="rId15"/>
    <p:sldId id="306" r:id="rId16"/>
    <p:sldId id="307" r:id="rId17"/>
    <p:sldId id="310" r:id="rId18"/>
    <p:sldId id="311" r:id="rId19"/>
    <p:sldId id="312" r:id="rId20"/>
    <p:sldId id="314" r:id="rId21"/>
    <p:sldId id="29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6" autoAdjust="0"/>
    <p:restoredTop sz="94818" autoAdjust="0"/>
  </p:normalViewPr>
  <p:slideViewPr>
    <p:cSldViewPr snapToGrid="0" snapToObjects="1">
      <p:cViewPr varScale="1">
        <p:scale>
          <a:sx n="104" d="100"/>
          <a:sy n="104" d="100"/>
        </p:scale>
        <p:origin x="6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Drag picture to placeholder or click icon to add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15" y="4038600"/>
            <a:ext cx="7734085" cy="1828800"/>
          </a:xfrm>
        </p:spPr>
        <p:txBody>
          <a:bodyPr>
            <a:normAutofit/>
          </a:bodyPr>
          <a:lstStyle/>
          <a:p>
            <a:r>
              <a:rPr lang="cs-CZ" smtClean="0"/>
              <a:t>Psychologie </a:t>
            </a:r>
            <a:br>
              <a:rPr lang="cs-CZ" smtClean="0"/>
            </a:br>
            <a:r>
              <a:rPr lang="cs-CZ" smtClean="0"/>
              <a:t>v obchodní činnosti firmy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mtClean="0"/>
              <a:t>Ing. Bc. Jan Kuba</a:t>
            </a:r>
            <a:endParaRPr lang="cs-CZ"/>
          </a:p>
        </p:txBody>
      </p:sp>
      <p:sp>
        <p:nvSpPr>
          <p:cNvPr id="6" name="Oval Callout 5"/>
          <p:cNvSpPr/>
          <p:nvPr/>
        </p:nvSpPr>
        <p:spPr>
          <a:xfrm>
            <a:off x="3814226" y="165670"/>
            <a:ext cx="4583217" cy="3202931"/>
          </a:xfrm>
          <a:prstGeom prst="wedgeEllipseCallout">
            <a:avLst>
              <a:gd name="adj1" fmla="val 52360"/>
              <a:gd name="adj2" fmla="val 745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100"/>
              <a:t>...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842097" y="828345"/>
            <a:ext cx="4196680" cy="2692119"/>
          </a:xfrm>
          <a:prstGeom prst="wedgeRoundRectCallout">
            <a:avLst>
              <a:gd name="adj1" fmla="val -51096"/>
              <a:gd name="adj2" fmla="val 96346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1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535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Hlas</a:t>
            </a:r>
          </a:p>
          <a:p>
            <a:pPr lvl="1"/>
            <a:r>
              <a:rPr lang="cs-CZ"/>
              <a:t>Hlasitost</a:t>
            </a:r>
          </a:p>
          <a:p>
            <a:pPr lvl="1"/>
            <a:r>
              <a:rPr lang="cs-CZ"/>
              <a:t>Tempo</a:t>
            </a:r>
          </a:p>
          <a:p>
            <a:pPr lvl="1"/>
            <a:r>
              <a:rPr lang="cs-CZ"/>
              <a:t>Výška</a:t>
            </a:r>
          </a:p>
          <a:p>
            <a:pPr lvl="1"/>
            <a:r>
              <a:rPr lang="cs-CZ"/>
              <a:t>Intonace</a:t>
            </a:r>
          </a:p>
          <a:p>
            <a:pPr lvl="1"/>
            <a:r>
              <a:rPr lang="cs-CZ"/>
              <a:t>Tón</a:t>
            </a:r>
          </a:p>
          <a:p>
            <a:pPr lvl="1"/>
            <a:endParaRPr lang="cs-CZ"/>
          </a:p>
          <a:p>
            <a:r>
              <a:rPr lang="cs-CZ"/>
              <a:t>Jak a proč s tím pracovat?</a:t>
            </a:r>
          </a:p>
        </p:txBody>
      </p:sp>
    </p:spTree>
    <p:extLst>
      <p:ext uri="{BB962C8B-B14F-4D97-AF65-F5344CB8AC3E}">
        <p14:creationId xmlns:p14="http://schemas.microsoft.com/office/powerpoint/2010/main" val="22976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Komunikační paraziti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Slovní paraziti</a:t>
            </a:r>
          </a:p>
          <a:p>
            <a:endParaRPr lang="cs-CZ" dirty="0"/>
          </a:p>
          <a:p>
            <a:r>
              <a:rPr lang="cs-CZ" dirty="0"/>
              <a:t>Slovní vycpávky</a:t>
            </a:r>
          </a:p>
          <a:p>
            <a:endParaRPr lang="cs-CZ" dirty="0"/>
          </a:p>
          <a:p>
            <a:r>
              <a:rPr lang="cs-CZ" dirty="0" smtClean="0"/>
              <a:t>Nadbytečná slova</a:t>
            </a:r>
          </a:p>
          <a:p>
            <a:endParaRPr lang="cs-CZ" dirty="0"/>
          </a:p>
          <a:p>
            <a:r>
              <a:rPr lang="cs-CZ" dirty="0"/>
              <a:t>Pozor i na správnou artikulaci</a:t>
            </a:r>
          </a:p>
        </p:txBody>
      </p:sp>
    </p:spTree>
    <p:extLst>
      <p:ext uri="{BB962C8B-B14F-4D97-AF65-F5344CB8AC3E}">
        <p14:creationId xmlns:p14="http://schemas.microsoft.com/office/powerpoint/2010/main" val="8599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Základem je </a:t>
            </a:r>
            <a:r>
              <a:rPr lang="cs-CZ" b="1"/>
              <a:t>skutečně věnovat pozornost</a:t>
            </a:r>
            <a:r>
              <a:rPr lang="cs-CZ"/>
              <a:t>!</a:t>
            </a:r>
          </a:p>
          <a:p>
            <a:r>
              <a:rPr lang="cs-CZ"/>
              <a:t>Vzbudit pocit, že se snažíme porozumět.</a:t>
            </a:r>
          </a:p>
          <a:p>
            <a:r>
              <a:rPr lang="cs-CZ"/>
              <a:t>Pozorovat neverbální řeč.</a:t>
            </a:r>
          </a:p>
          <a:p>
            <a:r>
              <a:rPr lang="cs-CZ"/>
              <a:t>Rozvíjet dialog:</a:t>
            </a:r>
          </a:p>
          <a:p>
            <a:pPr lvl="1"/>
            <a:r>
              <a:rPr lang="cs-CZ"/>
              <a:t>Klást otevřené otázky</a:t>
            </a:r>
          </a:p>
          <a:p>
            <a:pPr lvl="1"/>
            <a:r>
              <a:rPr lang="cs-CZ"/>
              <a:t>Omezovat „já“</a:t>
            </a:r>
          </a:p>
          <a:p>
            <a:pPr lvl="1"/>
            <a:r>
              <a:rPr lang="cs-CZ"/>
              <a:t>Parafrázovat</a:t>
            </a:r>
          </a:p>
          <a:p>
            <a:pPr lvl="1"/>
            <a:r>
              <a:rPr lang="cs-CZ"/>
              <a:t>Reflektovat pocity</a:t>
            </a:r>
          </a:p>
        </p:txBody>
      </p:sp>
    </p:spTree>
    <p:extLst>
      <p:ext uri="{BB962C8B-B14F-4D97-AF65-F5344CB8AC3E}">
        <p14:creationId xmlns:p14="http://schemas.microsoft.com/office/powerpoint/2010/main" val="1285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Pozor na:</a:t>
            </a:r>
          </a:p>
          <a:p>
            <a:pPr lvl="1"/>
            <a:r>
              <a:rPr lang="cs-CZ"/>
              <a:t>skákání do řeči</a:t>
            </a:r>
          </a:p>
          <a:p>
            <a:pPr lvl="1"/>
            <a:r>
              <a:rPr lang="cs-CZ"/>
              <a:t>projevy nesouhlasu (i nevědomé!)</a:t>
            </a:r>
          </a:p>
          <a:p>
            <a:pPr lvl="1"/>
            <a:r>
              <a:rPr lang="cs-CZ"/>
              <a:t>odcházení od tématu</a:t>
            </a:r>
          </a:p>
          <a:p>
            <a:pPr lvl="1"/>
            <a:r>
              <a:rPr lang="cs-CZ"/>
              <a:t>netrpělivost</a:t>
            </a:r>
          </a:p>
          <a:p>
            <a:pPr lvl="1"/>
            <a:r>
              <a:rPr lang="cs-CZ"/>
              <a:t>udělování rad</a:t>
            </a:r>
          </a:p>
          <a:p>
            <a:pPr lvl="1"/>
            <a:r>
              <a:rPr lang="cs-CZ"/>
              <a:t>netečnost</a:t>
            </a:r>
          </a:p>
          <a:p>
            <a:pPr lvl="1"/>
            <a:endParaRPr lang="cs-CZ"/>
          </a:p>
          <a:p>
            <a:endParaRPr lang="cs-CZ"/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32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Soustřeďme </a:t>
            </a:r>
            <a:r>
              <a:rPr lang="cs-CZ" dirty="0"/>
              <a:t>se nejen na obsah sdělené informace, ale i na otázku „proč nám ji sděluje?“.</a:t>
            </a:r>
          </a:p>
          <a:p>
            <a:r>
              <a:rPr lang="cs-CZ" dirty="0"/>
              <a:t>Odstupme, </a:t>
            </a:r>
            <a:r>
              <a:rPr lang="cs-CZ" dirty="0" smtClean="0"/>
              <a:t>nahlédněme </a:t>
            </a:r>
            <a:r>
              <a:rPr lang="cs-CZ" dirty="0"/>
              <a:t>jinou perspektivu.</a:t>
            </a:r>
          </a:p>
          <a:p>
            <a:r>
              <a:rPr lang="cs-CZ" dirty="0"/>
              <a:t>Pozor na </a:t>
            </a:r>
            <a:r>
              <a:rPr lang="cs-CZ" i="1" dirty="0"/>
              <a:t>Mental Set</a:t>
            </a:r>
          </a:p>
          <a:p>
            <a:pPr lvl="1"/>
            <a:r>
              <a:rPr lang="cs-CZ" dirty="0"/>
              <a:t>nebo na sebenaplňující se proroctví,</a:t>
            </a:r>
          </a:p>
          <a:p>
            <a:pPr lvl="1"/>
            <a:r>
              <a:rPr lang="cs-CZ" dirty="0"/>
              <a:t>haló efekt,</a:t>
            </a:r>
          </a:p>
          <a:p>
            <a:pPr lvl="1"/>
            <a:r>
              <a:rPr lang="cs-CZ" dirty="0"/>
              <a:t>efekt primárnosti / efekt novosti,</a:t>
            </a:r>
          </a:p>
          <a:p>
            <a:pPr lvl="1"/>
            <a:r>
              <a:rPr lang="cs-CZ" dirty="0"/>
              <a:t>či na emoce.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2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Zpět k naší komunikaci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Co je základním nástroje obchodníka?</a:t>
            </a:r>
          </a:p>
          <a:p>
            <a:endParaRPr lang="cs-CZ"/>
          </a:p>
          <a:p>
            <a:pPr marL="0" indent="0" algn="ctr">
              <a:buNone/>
            </a:pPr>
            <a:r>
              <a:rPr lang="cs-CZ"/>
              <a:t>OTÁZKA! </a:t>
            </a:r>
            <a:r>
              <a:rPr lang="cs-CZ">
                <a:sym typeface="Wingdings"/>
              </a:rPr>
              <a:t></a:t>
            </a:r>
          </a:p>
          <a:p>
            <a:pPr marL="0" indent="0" algn="ctr">
              <a:buNone/>
            </a:pPr>
            <a:endParaRPr lang="cs-CZ">
              <a:sym typeface="Wingdings"/>
            </a:endParaRPr>
          </a:p>
          <a:p>
            <a:r>
              <a:rPr lang="cs-CZ">
                <a:sym typeface="Wingdings"/>
              </a:rPr>
              <a:t>Jaké známe druhy otázek?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8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Typologie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Uzavřené / otevřené</a:t>
            </a:r>
          </a:p>
          <a:p>
            <a:r>
              <a:rPr lang="cs-CZ"/>
              <a:t>Alternativní</a:t>
            </a:r>
          </a:p>
          <a:p>
            <a:r>
              <a:rPr lang="cs-CZ"/>
              <a:t>Kontrolní</a:t>
            </a:r>
          </a:p>
          <a:p>
            <a:r>
              <a:rPr lang="cs-CZ"/>
              <a:t>Sugestivní</a:t>
            </a:r>
          </a:p>
          <a:p>
            <a:r>
              <a:rPr lang="cs-CZ"/>
              <a:t>Rétorické</a:t>
            </a:r>
          </a:p>
          <a:p>
            <a:r>
              <a:rPr lang="cs-CZ"/>
              <a:t>Negativně vymezené otázky</a:t>
            </a:r>
          </a:p>
        </p:txBody>
      </p:sp>
    </p:spTree>
    <p:extLst>
      <p:ext uri="{BB962C8B-B14F-4D97-AF65-F5344CB8AC3E}">
        <p14:creationId xmlns:p14="http://schemas.microsoft.com/office/powerpoint/2010/main" val="207848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 po telefonu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Na co si musíme dát pozor?</a:t>
            </a:r>
          </a:p>
          <a:p>
            <a:pPr lvl="1"/>
            <a:r>
              <a:rPr lang="cs-CZ"/>
              <a:t>Načasování</a:t>
            </a:r>
          </a:p>
          <a:p>
            <a:pPr lvl="1"/>
            <a:r>
              <a:rPr lang="cs-CZ"/>
              <a:t>Příprava</a:t>
            </a:r>
          </a:p>
          <a:p>
            <a:pPr lvl="1"/>
            <a:r>
              <a:rPr lang="cs-CZ"/>
              <a:t>Představa „kdo je na druhé straně?“</a:t>
            </a:r>
          </a:p>
          <a:p>
            <a:pPr lvl="1"/>
            <a:r>
              <a:rPr lang="cs-CZ"/>
              <a:t>Rychlost, srozumitelnost</a:t>
            </a:r>
          </a:p>
          <a:p>
            <a:pPr lvl="1"/>
            <a:r>
              <a:rPr lang="cs-CZ"/>
              <a:t>... a taky pozor na souhlas(y)</a:t>
            </a:r>
          </a:p>
        </p:txBody>
      </p:sp>
    </p:spTree>
    <p:extLst>
      <p:ext uri="{BB962C8B-B14F-4D97-AF65-F5344CB8AC3E}">
        <p14:creationId xmlns:p14="http://schemas.microsoft.com/office/powerpoint/2010/main" val="5239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Telefon 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1. úvodní část </a:t>
            </a:r>
            <a:r>
              <a:rPr lang="cs-CZ"/>
              <a:t>(proč voláme?!)</a:t>
            </a:r>
          </a:p>
          <a:p>
            <a:pPr lvl="1"/>
            <a:endParaRPr lang="cs-CZ"/>
          </a:p>
          <a:p>
            <a:pPr lvl="1"/>
            <a:r>
              <a:rPr lang="cs-CZ"/>
              <a:t>Akvizice (studená?)</a:t>
            </a:r>
          </a:p>
          <a:p>
            <a:pPr lvl="1"/>
            <a:r>
              <a:rPr lang="cs-CZ"/>
              <a:t>Telefon na doporučení</a:t>
            </a:r>
          </a:p>
          <a:p>
            <a:pPr lvl="1"/>
            <a:r>
              <a:rPr lang="cs-CZ"/>
              <a:t>Servisní telefon</a:t>
            </a:r>
          </a:p>
          <a:p>
            <a:pPr lvl="1"/>
            <a:r>
              <a:rPr lang="cs-CZ"/>
              <a:t>Jiný zájem (oboustranná spolupráce)</a:t>
            </a:r>
          </a:p>
          <a:p>
            <a:pPr lvl="1"/>
            <a:endParaRPr lang="cs-CZ"/>
          </a:p>
          <a:p>
            <a:r>
              <a:rPr lang="cs-CZ"/>
              <a:t>Lze si snadno dovodit, že tato část telefonátu je tou nejkritičtější ...</a:t>
            </a:r>
          </a:p>
        </p:txBody>
      </p:sp>
    </p:spTree>
    <p:extLst>
      <p:ext uri="{BB962C8B-B14F-4D97-AF65-F5344CB8AC3E}">
        <p14:creationId xmlns:p14="http://schemas.microsoft.com/office/powerpoint/2010/main" val="26302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Telefon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2. přecházíme k hlavnímu sdělení</a:t>
            </a:r>
          </a:p>
          <a:p>
            <a:endParaRPr lang="cs-CZ"/>
          </a:p>
          <a:p>
            <a:pPr lvl="1"/>
            <a:r>
              <a:rPr lang="cs-CZ"/>
              <a:t>Dokončit prodej</a:t>
            </a:r>
          </a:p>
          <a:p>
            <a:pPr lvl="1"/>
            <a:r>
              <a:rPr lang="cs-CZ"/>
              <a:t>Sjednat schůzku</a:t>
            </a:r>
          </a:p>
          <a:p>
            <a:pPr lvl="1"/>
            <a:r>
              <a:rPr lang="cs-CZ"/>
              <a:t>Pozvat k „akci“</a:t>
            </a:r>
          </a:p>
          <a:p>
            <a:pPr lvl="1"/>
            <a:endParaRPr lang="cs-CZ"/>
          </a:p>
          <a:p>
            <a:r>
              <a:rPr lang="cs-CZ"/>
              <a:t>Co bývá hlavními cíli vašich / našich hovorů?</a:t>
            </a:r>
          </a:p>
        </p:txBody>
      </p:sp>
    </p:spTree>
    <p:extLst>
      <p:ext uri="{BB962C8B-B14F-4D97-AF65-F5344CB8AC3E}">
        <p14:creationId xmlns:p14="http://schemas.microsoft.com/office/powerpoint/2010/main" val="106025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Komunikace a vyjednávání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</a:t>
            </a:r>
            <a:r>
              <a:rPr lang="en-US" dirty="0" err="1" smtClean="0"/>
              <a:t>nám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vyjednávání</a:t>
            </a:r>
            <a:r>
              <a:rPr lang="en-US" dirty="0" smtClean="0"/>
              <a:t> </a:t>
            </a:r>
            <a:r>
              <a:rPr lang="en-US" dirty="0" err="1" smtClean="0"/>
              <a:t>pomohou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err="1" smtClean="0"/>
              <a:t>Zakotvení</a:t>
            </a:r>
            <a:endParaRPr lang="en-US" dirty="0" smtClean="0"/>
          </a:p>
          <a:p>
            <a:pPr lvl="1"/>
            <a:r>
              <a:rPr lang="en-US" dirty="0" smtClean="0"/>
              <a:t>Foot in the door</a:t>
            </a:r>
          </a:p>
          <a:p>
            <a:pPr lvl="1"/>
            <a:r>
              <a:rPr lang="en-US" dirty="0" smtClean="0"/>
              <a:t>Door in the face</a:t>
            </a:r>
          </a:p>
          <a:p>
            <a:pPr lvl="1"/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prověřování</a:t>
            </a:r>
            <a:endParaRPr lang="en-US" dirty="0" smtClean="0"/>
          </a:p>
          <a:p>
            <a:pPr lvl="1"/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nátlaku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časového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Manipulativní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vs. </a:t>
            </a:r>
            <a:r>
              <a:rPr lang="en-US" dirty="0" err="1"/>
              <a:t>přesvědčování</a:t>
            </a:r>
            <a:endParaRPr lang="en-US" dirty="0" smtClean="0"/>
          </a:p>
          <a:p>
            <a:pPr lvl="1"/>
            <a:r>
              <a:rPr lang="en-US" dirty="0"/>
              <a:t>“</a:t>
            </a:r>
            <a:r>
              <a:rPr lang="en-US" dirty="0" err="1"/>
              <a:t>Něco</a:t>
            </a:r>
            <a:r>
              <a:rPr lang="en-US" dirty="0"/>
              <a:t> za </a:t>
            </a:r>
            <a:r>
              <a:rPr lang="en-US" dirty="0" err="1"/>
              <a:t>něco</a:t>
            </a:r>
            <a:r>
              <a:rPr lang="en-US" dirty="0"/>
              <a:t>”</a:t>
            </a:r>
            <a:endParaRPr lang="en-US" dirty="0" smtClean="0"/>
          </a:p>
          <a:p>
            <a:pPr lvl="1"/>
            <a:r>
              <a:rPr lang="en-US" dirty="0" err="1"/>
              <a:t>Naočkování</a:t>
            </a:r>
            <a:r>
              <a:rPr lang="en-US" dirty="0"/>
              <a:t> </a:t>
            </a:r>
            <a:r>
              <a:rPr lang="en-US" dirty="0" err="1"/>
              <a:t>protichůdným</a:t>
            </a:r>
            <a:r>
              <a:rPr lang="en-US" dirty="0"/>
              <a:t> </a:t>
            </a:r>
            <a:r>
              <a:rPr lang="en-US" dirty="0" err="1"/>
              <a:t>názorem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61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Telefon III.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3. rekapitulace </a:t>
            </a:r>
            <a:r>
              <a:rPr lang="cs-CZ"/>
              <a:t>(potvrzení závazku)</a:t>
            </a:r>
          </a:p>
          <a:p>
            <a:endParaRPr lang="cs-CZ"/>
          </a:p>
          <a:p>
            <a:pPr lvl="1"/>
            <a:r>
              <a:rPr lang="cs-CZ"/>
              <a:t>Rekapitulace podstatných částí</a:t>
            </a:r>
          </a:p>
          <a:p>
            <a:pPr lvl="1"/>
            <a:r>
              <a:rPr lang="cs-CZ"/>
              <a:t>Ujištění se o porozumění (časy, místa, lidi)</a:t>
            </a:r>
          </a:p>
          <a:p>
            <a:pPr lvl="1"/>
            <a:r>
              <a:rPr lang="cs-CZ"/>
              <a:t>Předání kontaktů, adres</a:t>
            </a:r>
          </a:p>
          <a:p>
            <a:pPr lvl="1"/>
            <a:endParaRPr lang="cs-CZ" b="1"/>
          </a:p>
          <a:p>
            <a:r>
              <a:rPr lang="cs-CZ" b="1"/>
              <a:t>4. závěr rozhovoru</a:t>
            </a:r>
          </a:p>
          <a:p>
            <a:pPr marL="822960" lvl="1" indent="-457200"/>
            <a:r>
              <a:rPr lang="cs-CZ"/>
              <a:t>Co by nemělo chybět?</a:t>
            </a:r>
          </a:p>
          <a:p>
            <a:pPr marL="45720" indent="0">
              <a:buNone/>
            </a:pPr>
            <a:r>
              <a:rPr lang="cs-CZ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9621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Otázky na závěr?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Komunikace a vyjednávání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</a:t>
            </a:r>
            <a:r>
              <a:rPr lang="en-US" dirty="0" err="1" smtClean="0"/>
              <a:t>nám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vyjednávání</a:t>
            </a:r>
            <a:r>
              <a:rPr lang="en-US" dirty="0" smtClean="0"/>
              <a:t> </a:t>
            </a:r>
            <a:r>
              <a:rPr lang="en-US" dirty="0" err="1" smtClean="0"/>
              <a:t>pomohou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b="1" dirty="0" err="1" smtClean="0"/>
              <a:t>Zakotvení</a:t>
            </a:r>
            <a:endParaRPr lang="en-US" b="1" dirty="0" smtClean="0"/>
          </a:p>
          <a:p>
            <a:pPr lvl="1"/>
            <a:r>
              <a:rPr lang="en-US" b="1" dirty="0" smtClean="0"/>
              <a:t>Foot in the door</a:t>
            </a:r>
          </a:p>
          <a:p>
            <a:pPr lvl="1"/>
            <a:r>
              <a:rPr lang="en-US" b="1" dirty="0" smtClean="0"/>
              <a:t>Door in the face</a:t>
            </a:r>
          </a:p>
          <a:p>
            <a:pPr lvl="1"/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prověřování</a:t>
            </a:r>
            <a:endParaRPr lang="en-US" dirty="0" smtClean="0"/>
          </a:p>
          <a:p>
            <a:pPr lvl="1"/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nátlaku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časového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Manipulativní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vs. </a:t>
            </a:r>
            <a:r>
              <a:rPr lang="en-US" dirty="0" err="1"/>
              <a:t>přesvědčování</a:t>
            </a:r>
            <a:endParaRPr lang="en-US" dirty="0" smtClean="0"/>
          </a:p>
          <a:p>
            <a:pPr lvl="1"/>
            <a:r>
              <a:rPr lang="en-US" dirty="0"/>
              <a:t>“</a:t>
            </a:r>
            <a:r>
              <a:rPr lang="en-US" dirty="0" err="1"/>
              <a:t>Něco</a:t>
            </a:r>
            <a:r>
              <a:rPr lang="en-US" dirty="0"/>
              <a:t> za </a:t>
            </a:r>
            <a:r>
              <a:rPr lang="en-US" dirty="0" err="1"/>
              <a:t>něco</a:t>
            </a:r>
            <a:r>
              <a:rPr lang="en-US" dirty="0"/>
              <a:t>”</a:t>
            </a:r>
            <a:endParaRPr lang="en-US" dirty="0" smtClean="0"/>
          </a:p>
          <a:p>
            <a:pPr lvl="1"/>
            <a:r>
              <a:rPr lang="en-US" dirty="0" err="1"/>
              <a:t>Naočkování</a:t>
            </a:r>
            <a:r>
              <a:rPr lang="en-US" dirty="0"/>
              <a:t> </a:t>
            </a:r>
            <a:r>
              <a:rPr lang="en-US" dirty="0" err="1"/>
              <a:t>protichůdným</a:t>
            </a:r>
            <a:r>
              <a:rPr lang="en-US" dirty="0"/>
              <a:t> </a:t>
            </a:r>
            <a:r>
              <a:rPr lang="en-US" dirty="0" err="1"/>
              <a:t>názorem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965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Komunikace a vyjednávání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err="1" smtClean="0"/>
              <a:t>Měkké</a:t>
            </a:r>
            <a:endParaRPr lang="en-US" b="1" dirty="0" smtClean="0"/>
          </a:p>
          <a:p>
            <a:pPr marL="0" indent="0" algn="ctr">
              <a:buNone/>
            </a:pPr>
            <a:r>
              <a:rPr lang="en-US" i="1" dirty="0" smtClean="0"/>
              <a:t>vs.</a:t>
            </a:r>
            <a:endParaRPr lang="en-US" i="1" dirty="0"/>
          </a:p>
          <a:p>
            <a:pPr marL="0" indent="0" algn="ctr">
              <a:buNone/>
            </a:pPr>
            <a:r>
              <a:rPr lang="en-US" b="1" dirty="0" err="1" smtClean="0"/>
              <a:t>Tvrdé</a:t>
            </a:r>
            <a:endParaRPr lang="en-US" b="1" dirty="0" smtClean="0"/>
          </a:p>
          <a:p>
            <a:pPr marL="0" indent="0" algn="ctr">
              <a:buNone/>
            </a:pPr>
            <a:r>
              <a:rPr lang="en-US" i="1" dirty="0" smtClean="0"/>
              <a:t>vs.</a:t>
            </a:r>
            <a:endParaRPr lang="en-US" i="1" dirty="0"/>
          </a:p>
          <a:p>
            <a:pPr marL="0" indent="0" algn="ctr">
              <a:buNone/>
            </a:pPr>
            <a:r>
              <a:rPr lang="en-US" b="1" dirty="0" err="1" smtClean="0"/>
              <a:t>Principiální</a:t>
            </a:r>
            <a:endParaRPr lang="en-US" b="1" dirty="0" smtClean="0"/>
          </a:p>
          <a:p>
            <a:pPr marL="0" indent="0" algn="ctr">
              <a:buNone/>
            </a:pPr>
            <a:r>
              <a:rPr lang="en-US" i="1" dirty="0"/>
              <a:t>(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řešení</a:t>
            </a:r>
            <a:r>
              <a:rPr lang="en-US" i="1" dirty="0"/>
              <a:t> </a:t>
            </a:r>
            <a:r>
              <a:rPr lang="en-US" i="1" dirty="0" err="1"/>
              <a:t>orientované</a:t>
            </a:r>
            <a:r>
              <a:rPr lang="en-US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03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problém lidské komunikace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10780" y="3064874"/>
            <a:ext cx="2871413" cy="1794746"/>
          </a:xfrm>
          <a:prstGeom prst="wedgeEllipseCallout">
            <a:avLst>
              <a:gd name="adj1" fmla="val -31410"/>
              <a:gd name="adj2" fmla="val 62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/>
          </a:p>
        </p:txBody>
      </p:sp>
      <p:sp>
        <p:nvSpPr>
          <p:cNvPr id="5" name="Oval Callout 4"/>
          <p:cNvSpPr/>
          <p:nvPr/>
        </p:nvSpPr>
        <p:spPr>
          <a:xfrm>
            <a:off x="5991859" y="3064874"/>
            <a:ext cx="2871413" cy="1794746"/>
          </a:xfrm>
          <a:prstGeom prst="wedgeEllipseCallout">
            <a:avLst>
              <a:gd name="adj1" fmla="val 33013"/>
              <a:gd name="adj2" fmla="val 57116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13510" y="3907024"/>
            <a:ext cx="19740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7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problém lidské komunikace</a:t>
            </a:r>
          </a:p>
        </p:txBody>
      </p:sp>
      <p:pic>
        <p:nvPicPr>
          <p:cNvPr id="4" name="Picture 3" descr="sablona-zmatek-13649855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340" y="1674978"/>
            <a:ext cx="4831704" cy="485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problém lidské komunikace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10780" y="3064874"/>
            <a:ext cx="2871413" cy="1794746"/>
          </a:xfrm>
          <a:prstGeom prst="wedgeEllipseCallout">
            <a:avLst>
              <a:gd name="adj1" fmla="val -31410"/>
              <a:gd name="adj2" fmla="val 62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/>
          </a:p>
        </p:txBody>
      </p:sp>
      <p:sp>
        <p:nvSpPr>
          <p:cNvPr id="5" name="Oval Callout 4"/>
          <p:cNvSpPr/>
          <p:nvPr/>
        </p:nvSpPr>
        <p:spPr>
          <a:xfrm>
            <a:off x="5991859" y="3064874"/>
            <a:ext cx="2871413" cy="1794746"/>
          </a:xfrm>
          <a:prstGeom prst="wedgeEllipseCallout">
            <a:avLst>
              <a:gd name="adj1" fmla="val 33013"/>
              <a:gd name="adj2" fmla="val 57116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8" descr="sablona-zmatek-13649855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318" y="3200595"/>
            <a:ext cx="1486947" cy="1493356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382193" y="3423823"/>
            <a:ext cx="5541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23265" y="4459253"/>
            <a:ext cx="5685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23266" y="3064874"/>
            <a:ext cx="1" cy="17947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37529" y="3064874"/>
            <a:ext cx="1" cy="17947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77121" y="2485033"/>
            <a:ext cx="469366" cy="13943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85759" y="2134698"/>
            <a:ext cx="11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Nevědomé</a:t>
            </a:r>
          </a:p>
        </p:txBody>
      </p:sp>
    </p:spTree>
    <p:extLst>
      <p:ext uri="{BB962C8B-B14F-4D97-AF65-F5344CB8AC3E}">
        <p14:creationId xmlns:p14="http://schemas.microsoft.com/office/powerpoint/2010/main" val="28106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Verbální (7 %)</a:t>
            </a:r>
          </a:p>
          <a:p>
            <a:endParaRPr lang="cs-CZ"/>
          </a:p>
          <a:p>
            <a:r>
              <a:rPr lang="cs-CZ"/>
              <a:t>Paraverbální (38 %)</a:t>
            </a:r>
          </a:p>
          <a:p>
            <a:endParaRPr lang="cs-CZ"/>
          </a:p>
          <a:p>
            <a:r>
              <a:rPr lang="cs-CZ"/>
              <a:t>Neverbální (55 %)</a:t>
            </a:r>
          </a:p>
          <a:p>
            <a:endParaRPr lang="cs-CZ"/>
          </a:p>
          <a:p>
            <a:r>
              <a:rPr lang="cs-CZ"/>
              <a:t>... berte prosím s velkou rezervou.</a:t>
            </a:r>
          </a:p>
        </p:txBody>
      </p:sp>
    </p:spTree>
    <p:extLst>
      <p:ext uri="{BB962C8B-B14F-4D97-AF65-F5344CB8AC3E}">
        <p14:creationId xmlns:p14="http://schemas.microsoft.com/office/powerpoint/2010/main" val="29030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Proxemika</a:t>
            </a:r>
          </a:p>
          <a:p>
            <a:r>
              <a:rPr lang="cs-CZ"/>
              <a:t>Haptika</a:t>
            </a:r>
          </a:p>
          <a:p>
            <a:r>
              <a:rPr lang="cs-CZ"/>
              <a:t>Posturologie (str. 63, obr. 21)</a:t>
            </a:r>
          </a:p>
          <a:p>
            <a:endParaRPr lang="cs-CZ"/>
          </a:p>
          <a:p>
            <a:r>
              <a:rPr lang="cs-CZ"/>
              <a:t>... všichni to tak nějak implicitně děláme správně.</a:t>
            </a:r>
          </a:p>
          <a:p>
            <a:r>
              <a:rPr lang="cs-CZ"/>
              <a:t>Proč se tím tedy zabývat více?</a:t>
            </a:r>
          </a:p>
        </p:txBody>
      </p:sp>
    </p:spTree>
    <p:extLst>
      <p:ext uri="{BB962C8B-B14F-4D97-AF65-F5344CB8AC3E}">
        <p14:creationId xmlns:p14="http://schemas.microsoft.com/office/powerpoint/2010/main" val="310740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1419</TotalTime>
  <Words>466</Words>
  <Application>Microsoft Office PowerPoint</Application>
  <PresentationFormat>Předvádění na obrazovce (4:3)</PresentationFormat>
  <Paragraphs>142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Tw Cen MT</vt:lpstr>
      <vt:lpstr>Wingdings</vt:lpstr>
      <vt:lpstr>Wingdings 2</vt:lpstr>
      <vt:lpstr>Median</vt:lpstr>
      <vt:lpstr>Psychologie  v obchodní činnosti firmy</vt:lpstr>
      <vt:lpstr>Komunikace a vyjednávání</vt:lpstr>
      <vt:lpstr>Komunikace a vyjednávání</vt:lpstr>
      <vt:lpstr>Komunikace a vyjednávání</vt:lpstr>
      <vt:lpstr>Obecný problém lidské komunikace</vt:lpstr>
      <vt:lpstr>Obecný problém lidské komunikace</vt:lpstr>
      <vt:lpstr>Obecný problém lidské komunikace</vt:lpstr>
      <vt:lpstr>Komunikace</vt:lpstr>
      <vt:lpstr>Komunikace</vt:lpstr>
      <vt:lpstr>Komunikace</vt:lpstr>
      <vt:lpstr>Komunikační paraziti</vt:lpstr>
      <vt:lpstr>Aktivní naslouchání</vt:lpstr>
      <vt:lpstr>Aktivní naslouchání</vt:lpstr>
      <vt:lpstr>Aktivní naslouchání</vt:lpstr>
      <vt:lpstr>Zpět k naší komunikaci ...</vt:lpstr>
      <vt:lpstr>Typologie otázek</vt:lpstr>
      <vt:lpstr>Komunikace po telefonu</vt:lpstr>
      <vt:lpstr>Telefon I.</vt:lpstr>
      <vt:lpstr>Telefon II.</vt:lpstr>
      <vt:lpstr>Telefon III.</vt:lpstr>
      <vt:lpstr>Otázky na závěr?</vt:lpstr>
    </vt:vector>
  </TitlesOfParts>
  <Company>YS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 obchodní činnosti firmy</dc:title>
  <dc:creator>Honza</dc:creator>
  <cp:lastModifiedBy>Jan Kuba</cp:lastModifiedBy>
  <cp:revision>248</cp:revision>
  <dcterms:created xsi:type="dcterms:W3CDTF">2015-02-19T09:44:51Z</dcterms:created>
  <dcterms:modified xsi:type="dcterms:W3CDTF">2016-03-12T18:52:14Z</dcterms:modified>
</cp:coreProperties>
</file>