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2"/>
  </p:notesMasterIdLst>
  <p:sldIdLst>
    <p:sldId id="256" r:id="rId2"/>
    <p:sldId id="264" r:id="rId3"/>
    <p:sldId id="270" r:id="rId4"/>
    <p:sldId id="261" r:id="rId5"/>
    <p:sldId id="269" r:id="rId6"/>
    <p:sldId id="267" r:id="rId7"/>
    <p:sldId id="271" r:id="rId8"/>
    <p:sldId id="268" r:id="rId9"/>
    <p:sldId id="257" r:id="rId10"/>
    <p:sldId id="260" r:id="rId11"/>
    <p:sldId id="272" r:id="rId12"/>
    <p:sldId id="273" r:id="rId13"/>
    <p:sldId id="274" r:id="rId14"/>
    <p:sldId id="275" r:id="rId15"/>
    <p:sldId id="276" r:id="rId16"/>
    <p:sldId id="277" r:id="rId17"/>
    <p:sldId id="293" r:id="rId18"/>
    <p:sldId id="290" r:id="rId19"/>
    <p:sldId id="289" r:id="rId20"/>
    <p:sldId id="285" r:id="rId21"/>
    <p:sldId id="286" r:id="rId22"/>
    <p:sldId id="287" r:id="rId23"/>
    <p:sldId id="278" r:id="rId24"/>
    <p:sldId id="279" r:id="rId25"/>
    <p:sldId id="280" r:id="rId26"/>
    <p:sldId id="281" r:id="rId27"/>
    <p:sldId id="283" r:id="rId28"/>
    <p:sldId id="284" r:id="rId29"/>
    <p:sldId id="292" r:id="rId30"/>
    <p:sldId id="291"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5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74A77B-577E-4F69-8BB3-E01EA9F4CA50}" type="datetimeFigureOut">
              <a:rPr lang="cs-CZ" smtClean="0"/>
              <a:t>22.3.2016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3BCBDD-05DC-40FE-8BAE-F26E2DC04EBC}" type="slidenum">
              <a:rPr lang="cs-CZ" smtClean="0"/>
              <a:t>‹#›</a:t>
            </a:fld>
            <a:endParaRPr lang="cs-CZ"/>
          </a:p>
        </p:txBody>
      </p:sp>
    </p:spTree>
    <p:extLst>
      <p:ext uri="{BB962C8B-B14F-4D97-AF65-F5344CB8AC3E}">
        <p14:creationId xmlns:p14="http://schemas.microsoft.com/office/powerpoint/2010/main" val="103678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https://www.govloop.com/community/blog/how-to-conduct-an-effective-policy-analysis/</a:t>
            </a:r>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6</a:t>
            </a:fld>
            <a:endParaRPr lang="cs-CZ"/>
          </a:p>
        </p:txBody>
      </p:sp>
    </p:spTree>
    <p:extLst>
      <p:ext uri="{BB962C8B-B14F-4D97-AF65-F5344CB8AC3E}">
        <p14:creationId xmlns:p14="http://schemas.microsoft.com/office/powerpoint/2010/main" val="375352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https://www.govloop.com/community/blog/how-to-conduct-an-effective-policy-analysis/</a:t>
            </a:r>
          </a:p>
          <a:p>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7</a:t>
            </a:fld>
            <a:endParaRPr lang="cs-CZ"/>
          </a:p>
        </p:txBody>
      </p:sp>
    </p:spTree>
    <p:extLst>
      <p:ext uri="{BB962C8B-B14F-4D97-AF65-F5344CB8AC3E}">
        <p14:creationId xmlns:p14="http://schemas.microsoft.com/office/powerpoint/2010/main" val="755906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https://www.govloop.com/community/blog/how-to-conduct-an-effective-policy-analysis/</a:t>
            </a:r>
          </a:p>
          <a:p>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8</a:t>
            </a:fld>
            <a:endParaRPr lang="cs-CZ"/>
          </a:p>
        </p:txBody>
      </p:sp>
    </p:spTree>
    <p:extLst>
      <p:ext uri="{BB962C8B-B14F-4D97-AF65-F5344CB8AC3E}">
        <p14:creationId xmlns:p14="http://schemas.microsoft.com/office/powerpoint/2010/main" val="347327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Dunn</a:t>
            </a:r>
            <a:r>
              <a:rPr lang="cs-CZ" dirty="0" smtClean="0"/>
              <a:t> p.95</a:t>
            </a:r>
            <a:endParaRPr lang="cs-CZ" dirty="0"/>
          </a:p>
        </p:txBody>
      </p:sp>
      <p:sp>
        <p:nvSpPr>
          <p:cNvPr id="4" name="Zástupný symbol pro číslo snímku 3"/>
          <p:cNvSpPr>
            <a:spLocks noGrp="1"/>
          </p:cNvSpPr>
          <p:nvPr>
            <p:ph type="sldNum" sz="quarter" idx="10"/>
          </p:nvPr>
        </p:nvSpPr>
        <p:spPr/>
        <p:txBody>
          <a:bodyPr/>
          <a:lstStyle/>
          <a:p>
            <a:fld id="{2E3CD495-FAE0-4F63-9F7A-EA60FE6138F0}" type="slidenum">
              <a:rPr lang="cs-CZ" smtClean="0"/>
              <a:t>11</a:t>
            </a:fld>
            <a:endParaRPr lang="cs-CZ"/>
          </a:p>
        </p:txBody>
      </p:sp>
    </p:spTree>
    <p:extLst>
      <p:ext uri="{BB962C8B-B14F-4D97-AF65-F5344CB8AC3E}">
        <p14:creationId xmlns:p14="http://schemas.microsoft.com/office/powerpoint/2010/main" val="797994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1200">
                <a:solidFill>
                  <a:schemeClr val="tx1"/>
                </a:solidFill>
                <a:latin typeface="Arial" pitchFamily="34" charset="0"/>
              </a:defRPr>
            </a:lvl1pPr>
            <a:lvl2pPr marL="742950" indent="-285750">
              <a:defRPr sz="1200">
                <a:solidFill>
                  <a:schemeClr val="tx1"/>
                </a:solidFill>
                <a:latin typeface="Arial" pitchFamily="34" charset="0"/>
              </a:defRPr>
            </a:lvl2pPr>
            <a:lvl3pPr marL="1143000" indent="-228600">
              <a:defRPr sz="1200">
                <a:solidFill>
                  <a:schemeClr val="tx1"/>
                </a:solidFill>
                <a:latin typeface="Arial" pitchFamily="34" charset="0"/>
              </a:defRPr>
            </a:lvl3pPr>
            <a:lvl4pPr marL="1600200" indent="-228600">
              <a:defRPr sz="1200">
                <a:solidFill>
                  <a:schemeClr val="tx1"/>
                </a:solidFill>
                <a:latin typeface="Arial" pitchFamily="34" charset="0"/>
              </a:defRPr>
            </a:lvl4pPr>
            <a:lvl5pPr marL="2057400" indent="-228600">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fld id="{92885F5C-C2CA-43C3-9C4B-0CA43BEBBB8F}" type="slidenum">
              <a:rPr lang="cs-CZ" altLang="cs-CZ"/>
              <a:pPr/>
              <a:t>22</a:t>
            </a:fld>
            <a:endParaRPr lang="cs-CZ" altLang="cs-CZ"/>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cs-CZ" altLang="cs-CZ" dirty="0" smtClean="0">
                <a:latin typeface="Arial" pitchFamily="34" charset="0"/>
              </a:rPr>
              <a:t>Zdroj: http://www.google.cz/url?sa=t&amp;source=web&amp;cd=1&amp;ved=0CBgQFjAA&amp;url=http%3A%2F%2Fwww.ftvs.cuni.cz%2Fkatedry%2Fkin%2Fmanagement%2FDvorak%2FOrganiz16.ppt&amp;rct=j&amp;q=resortn%C3%AD%20sportovn%C3%AD%20centra%20struktura%20v%C3%BDdaj%C5%AF&amp;ei=lmF_TYrACIfZsgb9vLH_Bg&amp;usg=AFQjCNEtW1YRAZOLYBuForxchK2ON5Zwcw&amp;sig2=rbZsnwx-N9WTHlJ5f4Mxyg&amp;cad=rj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23BCBDD-05DC-40FE-8BAE-F26E2DC04EBC}" type="slidenum">
              <a:rPr lang="cs-CZ" smtClean="0"/>
              <a:t>24</a:t>
            </a:fld>
            <a:endParaRPr lang="cs-CZ"/>
          </a:p>
        </p:txBody>
      </p:sp>
    </p:spTree>
    <p:extLst>
      <p:ext uri="{BB962C8B-B14F-4D97-AF65-F5344CB8AC3E}">
        <p14:creationId xmlns:p14="http://schemas.microsoft.com/office/powerpoint/2010/main" val="2924540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3972298-5A96-4CDB-8966-C2F98E6C6A6F}" type="datetimeFigureOut">
              <a:rPr lang="cs-CZ" smtClean="0"/>
              <a:t>22.3.2016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328689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3972298-5A96-4CDB-8966-C2F98E6C6A6F}" type="datetimeFigureOut">
              <a:rPr lang="cs-CZ" smtClean="0"/>
              <a:t>22.3.2016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268563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3972298-5A96-4CDB-8966-C2F98E6C6A6F}" type="datetimeFigureOut">
              <a:rPr lang="cs-CZ" smtClean="0"/>
              <a:t>22.3.2016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418394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3972298-5A96-4CDB-8966-C2F98E6C6A6F}" type="datetimeFigureOut">
              <a:rPr lang="cs-CZ" smtClean="0"/>
              <a:t>22.3.2016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3142353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3972298-5A96-4CDB-8966-C2F98E6C6A6F}" type="datetimeFigureOut">
              <a:rPr lang="cs-CZ" smtClean="0"/>
              <a:t>22.3.2016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2613978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3972298-5A96-4CDB-8966-C2F98E6C6A6F}" type="datetimeFigureOut">
              <a:rPr lang="cs-CZ" smtClean="0"/>
              <a:t>22.3.2016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79186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3972298-5A96-4CDB-8966-C2F98E6C6A6F}" type="datetimeFigureOut">
              <a:rPr lang="cs-CZ" smtClean="0"/>
              <a:t>22.3.2016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2058276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3972298-5A96-4CDB-8966-C2F98E6C6A6F}" type="datetimeFigureOut">
              <a:rPr lang="cs-CZ" smtClean="0"/>
              <a:t>22.3.2016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3462273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3972298-5A96-4CDB-8966-C2F98E6C6A6F}" type="datetimeFigureOut">
              <a:rPr lang="cs-CZ" smtClean="0"/>
              <a:t>22.3.2016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3377327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3972298-5A96-4CDB-8966-C2F98E6C6A6F}" type="datetimeFigureOut">
              <a:rPr lang="cs-CZ" smtClean="0"/>
              <a:t>22.3.2016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415150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3972298-5A96-4CDB-8966-C2F98E6C6A6F}" type="datetimeFigureOut">
              <a:rPr lang="cs-CZ" smtClean="0"/>
              <a:t>22.3.2016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C6DC9A4-52A6-4DBC-A9D7-8516B28358FD}" type="slidenum">
              <a:rPr lang="cs-CZ" smtClean="0"/>
              <a:t>‹#›</a:t>
            </a:fld>
            <a:endParaRPr lang="cs-CZ"/>
          </a:p>
        </p:txBody>
      </p:sp>
    </p:spTree>
    <p:extLst>
      <p:ext uri="{BB962C8B-B14F-4D97-AF65-F5344CB8AC3E}">
        <p14:creationId xmlns:p14="http://schemas.microsoft.com/office/powerpoint/2010/main" val="336808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72298-5A96-4CDB-8966-C2F98E6C6A6F}" type="datetimeFigureOut">
              <a:rPr lang="cs-CZ" smtClean="0"/>
              <a:t>22.3.2016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DC9A4-52A6-4DBC-A9D7-8516B28358FD}" type="slidenum">
              <a:rPr lang="cs-CZ" smtClean="0"/>
              <a:t>‹#›</a:t>
            </a:fld>
            <a:endParaRPr lang="cs-CZ"/>
          </a:p>
        </p:txBody>
      </p:sp>
    </p:spTree>
    <p:extLst>
      <p:ext uri="{BB962C8B-B14F-4D97-AF65-F5344CB8AC3E}">
        <p14:creationId xmlns:p14="http://schemas.microsoft.com/office/powerpoint/2010/main" val="1991121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Graf_aplikace_Microsoft_Excel1.xls"/></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2060848"/>
            <a:ext cx="7772400" cy="1470025"/>
          </a:xfrm>
        </p:spPr>
        <p:txBody>
          <a:bodyPr/>
          <a:lstStyle/>
          <a:p>
            <a:r>
              <a:rPr lang="cs-CZ" dirty="0" smtClean="0"/>
              <a:t>P5 Analýza politiky</a:t>
            </a:r>
            <a:endParaRPr lang="cs-CZ" dirty="0"/>
          </a:p>
        </p:txBody>
      </p:sp>
      <p:sp>
        <p:nvSpPr>
          <p:cNvPr id="3" name="Podnadpis 2"/>
          <p:cNvSpPr>
            <a:spLocks noGrp="1"/>
          </p:cNvSpPr>
          <p:nvPr>
            <p:ph type="subTitle" idx="1"/>
          </p:nvPr>
        </p:nvSpPr>
        <p:spPr/>
        <p:txBody>
          <a:bodyPr/>
          <a:lstStyle/>
          <a:p>
            <a:r>
              <a:rPr lang="cs-CZ" dirty="0" smtClean="0"/>
              <a:t>MPV_ANVP</a:t>
            </a:r>
            <a:endParaRPr lang="cs-CZ" dirty="0"/>
          </a:p>
        </p:txBody>
      </p:sp>
    </p:spTree>
    <p:extLst>
      <p:ext uri="{BB962C8B-B14F-4D97-AF65-F5344CB8AC3E}">
        <p14:creationId xmlns:p14="http://schemas.microsoft.com/office/powerpoint/2010/main" val="501349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chemeClr val="accent1">
                    <a:lumMod val="75000"/>
                  </a:schemeClr>
                </a:solidFill>
              </a:rPr>
              <a:t>Analýza - fáze</a:t>
            </a:r>
            <a:br>
              <a:rPr lang="cs-CZ" dirty="0" smtClean="0">
                <a:solidFill>
                  <a:schemeClr val="accent1">
                    <a:lumMod val="75000"/>
                  </a:schemeClr>
                </a:solidFill>
              </a:rPr>
            </a:br>
            <a:r>
              <a:rPr lang="cs-CZ" dirty="0" smtClean="0"/>
              <a:t>Jak? </a:t>
            </a:r>
            <a:endParaRPr lang="cs-CZ" dirty="0"/>
          </a:p>
        </p:txBody>
      </p:sp>
      <p:sp>
        <p:nvSpPr>
          <p:cNvPr id="3" name="Zástupný symbol pro obsah 2"/>
          <p:cNvSpPr>
            <a:spLocks noGrp="1"/>
          </p:cNvSpPr>
          <p:nvPr>
            <p:ph idx="1"/>
          </p:nvPr>
        </p:nvSpPr>
        <p:spPr>
          <a:xfrm>
            <a:off x="457200" y="1340768"/>
            <a:ext cx="8229600" cy="4785395"/>
          </a:xfrm>
        </p:spPr>
        <p:txBody>
          <a:bodyPr/>
          <a:lstStyle/>
          <a:p>
            <a:pPr marL="514350" indent="-514350">
              <a:buFont typeface="+mj-lt"/>
              <a:buAutoNum type="alphaUcPeriod"/>
            </a:pPr>
            <a:r>
              <a:rPr lang="cs-CZ" dirty="0" smtClean="0"/>
              <a:t>Jak strukturovat problém</a:t>
            </a:r>
          </a:p>
          <a:p>
            <a:pPr marL="514350" indent="-514350">
              <a:buFont typeface="+mj-lt"/>
              <a:buAutoNum type="alphaUcPeriod"/>
            </a:pPr>
            <a:r>
              <a:rPr lang="cs-CZ" dirty="0" smtClean="0"/>
              <a:t>Jak stanovit cíl analýzy</a:t>
            </a:r>
          </a:p>
          <a:p>
            <a:pPr marL="971550" lvl="1" indent="-514350">
              <a:buFont typeface="+mj-lt"/>
              <a:buAutoNum type="alphaUcPeriod"/>
            </a:pPr>
            <a:r>
              <a:rPr lang="cs-CZ" dirty="0" smtClean="0"/>
              <a:t>Naše volba / daný</a:t>
            </a:r>
          </a:p>
          <a:p>
            <a:pPr marL="971550" lvl="1" indent="-514350">
              <a:buFont typeface="+mj-lt"/>
              <a:buAutoNum type="alphaUcPeriod"/>
            </a:pPr>
            <a:r>
              <a:rPr lang="cs-CZ" dirty="0" smtClean="0"/>
              <a:t>Kritéria evaluace </a:t>
            </a:r>
          </a:p>
          <a:p>
            <a:pPr marL="514350" indent="-514350">
              <a:buFont typeface="+mj-lt"/>
              <a:buAutoNum type="alphaUcPeriod"/>
            </a:pPr>
            <a:r>
              <a:rPr lang="cs-CZ" dirty="0" smtClean="0"/>
              <a:t>Jak vybrat/vytvořit metody analýzy</a:t>
            </a:r>
          </a:p>
          <a:p>
            <a:pPr marL="514350" indent="-514350">
              <a:buFont typeface="+mj-lt"/>
              <a:buAutoNum type="alphaUcPeriod"/>
            </a:pPr>
            <a:r>
              <a:rPr lang="cs-CZ" dirty="0" smtClean="0"/>
              <a:t>Jak identifikovat omezení dané metody</a:t>
            </a:r>
          </a:p>
          <a:p>
            <a:pPr marL="514350" indent="-514350">
              <a:buFont typeface="+mj-lt"/>
              <a:buAutoNum type="alphaUcPeriod"/>
            </a:pPr>
            <a:r>
              <a:rPr lang="cs-CZ" dirty="0" smtClean="0"/>
              <a:t>Jak interpretovat výsledky</a:t>
            </a:r>
          </a:p>
          <a:p>
            <a:pPr marL="514350" indent="-514350">
              <a:buFont typeface="+mj-lt"/>
              <a:buAutoNum type="alphaUcPeriod"/>
            </a:pPr>
            <a:r>
              <a:rPr lang="cs-CZ" dirty="0" smtClean="0"/>
              <a:t>Jak prezentovat výsledky</a:t>
            </a:r>
          </a:p>
          <a:p>
            <a:endParaRPr lang="cs-CZ" dirty="0"/>
          </a:p>
        </p:txBody>
      </p:sp>
    </p:spTree>
    <p:extLst>
      <p:ext uri="{BB962C8B-B14F-4D97-AF65-F5344CB8AC3E}">
        <p14:creationId xmlns:p14="http://schemas.microsoft.com/office/powerpoint/2010/main" val="2501098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a:t>
            </a:r>
            <a:r>
              <a:rPr lang="cs-CZ" dirty="0" err="1" smtClean="0"/>
              <a:t>Methods</a:t>
            </a:r>
            <a:r>
              <a:rPr lang="cs-CZ" dirty="0" smtClean="0"/>
              <a:t> </a:t>
            </a:r>
            <a:r>
              <a:rPr lang="cs-CZ" dirty="0" err="1" smtClean="0"/>
              <a:t>of</a:t>
            </a:r>
            <a:r>
              <a:rPr lang="cs-CZ" dirty="0" smtClean="0"/>
              <a:t> </a:t>
            </a:r>
            <a:r>
              <a:rPr lang="cs-CZ" dirty="0" err="1" smtClean="0"/>
              <a:t>problem</a:t>
            </a:r>
            <a:r>
              <a:rPr lang="cs-CZ" dirty="0" smtClean="0"/>
              <a:t> </a:t>
            </a:r>
            <a:r>
              <a:rPr lang="cs-CZ" dirty="0" err="1" smtClean="0"/>
              <a:t>structuring</a:t>
            </a:r>
            <a:endParaRPr lang="cs-CZ" dirty="0"/>
          </a:p>
        </p:txBody>
      </p:sp>
      <p:sp>
        <p:nvSpPr>
          <p:cNvPr id="3" name="Zástupný symbol pro obsah 2"/>
          <p:cNvSpPr>
            <a:spLocks noGrp="1"/>
          </p:cNvSpPr>
          <p:nvPr>
            <p:ph idx="1"/>
          </p:nvPr>
        </p:nvSpPr>
        <p:spPr/>
        <p:txBody>
          <a:bodyPr>
            <a:normAutofit fontScale="55000" lnSpcReduction="20000"/>
          </a:bodyPr>
          <a:lstStyle/>
          <a:p>
            <a:r>
              <a:rPr lang="en-US" dirty="0" smtClean="0"/>
              <a:t>Boundary analysis </a:t>
            </a:r>
          </a:p>
          <a:p>
            <a:pPr lvl="1"/>
            <a:r>
              <a:rPr lang="en-US" dirty="0" smtClean="0"/>
              <a:t>define </a:t>
            </a:r>
            <a:r>
              <a:rPr lang="en-US" dirty="0" err="1" smtClean="0"/>
              <a:t>metaproblem</a:t>
            </a:r>
            <a:endParaRPr lang="en-US" dirty="0" smtClean="0"/>
          </a:p>
          <a:p>
            <a:r>
              <a:rPr lang="en-US" dirty="0" err="1" smtClean="0"/>
              <a:t>Clasificational</a:t>
            </a:r>
            <a:r>
              <a:rPr lang="en-US" dirty="0" smtClean="0"/>
              <a:t> analysis </a:t>
            </a:r>
          </a:p>
          <a:p>
            <a:pPr lvl="1"/>
            <a:r>
              <a:rPr lang="en-US" dirty="0" smtClean="0"/>
              <a:t>define and classify problems situation</a:t>
            </a:r>
          </a:p>
          <a:p>
            <a:r>
              <a:rPr lang="en-US" dirty="0" err="1" smtClean="0"/>
              <a:t>Hiearchy</a:t>
            </a:r>
            <a:r>
              <a:rPr lang="en-US" dirty="0" smtClean="0"/>
              <a:t> analysis </a:t>
            </a:r>
          </a:p>
          <a:p>
            <a:pPr lvl="1"/>
            <a:r>
              <a:rPr lang="en-US" dirty="0" smtClean="0"/>
              <a:t>identify causes</a:t>
            </a:r>
          </a:p>
          <a:p>
            <a:r>
              <a:rPr lang="en-US" dirty="0" err="1" smtClean="0"/>
              <a:t>Syn</a:t>
            </a:r>
            <a:r>
              <a:rPr lang="cs-CZ" dirty="0" smtClean="0"/>
              <a:t>t</a:t>
            </a:r>
            <a:r>
              <a:rPr lang="en-US" dirty="0" err="1" smtClean="0"/>
              <a:t>ectics</a:t>
            </a:r>
            <a:r>
              <a:rPr lang="en-US" dirty="0" smtClean="0"/>
              <a:t> </a:t>
            </a:r>
            <a:endParaRPr lang="en-US" dirty="0" smtClean="0"/>
          </a:p>
          <a:p>
            <a:pPr lvl="1"/>
            <a:r>
              <a:rPr lang="en-US" dirty="0" smtClean="0"/>
              <a:t>recognition of analogous problem</a:t>
            </a:r>
          </a:p>
          <a:p>
            <a:r>
              <a:rPr lang="en-US" dirty="0" smtClean="0"/>
              <a:t>Brainstorming</a:t>
            </a:r>
          </a:p>
          <a:p>
            <a:pPr lvl="1"/>
            <a:r>
              <a:rPr lang="en-US" dirty="0" smtClean="0"/>
              <a:t>generating ideas – conceptualize problem situation</a:t>
            </a:r>
          </a:p>
          <a:p>
            <a:r>
              <a:rPr lang="en-US" dirty="0" smtClean="0"/>
              <a:t>Multiple perspective analysis</a:t>
            </a:r>
          </a:p>
          <a:p>
            <a:pPr lvl="1"/>
            <a:r>
              <a:rPr lang="en-US" dirty="0" smtClean="0"/>
              <a:t>greater insight into problems and potential solutions by applying personal, organizational and technical perspectives to problem situation</a:t>
            </a:r>
          </a:p>
          <a:p>
            <a:r>
              <a:rPr lang="en-US" dirty="0" err="1" smtClean="0"/>
              <a:t>Assumptional</a:t>
            </a:r>
            <a:r>
              <a:rPr lang="en-US" dirty="0" smtClean="0"/>
              <a:t> analysis</a:t>
            </a:r>
          </a:p>
          <a:p>
            <a:pPr lvl="1"/>
            <a:r>
              <a:rPr lang="en-US" dirty="0" smtClean="0"/>
              <a:t>the creative synthesis of conflicting assumptions about policy problem</a:t>
            </a:r>
          </a:p>
          <a:p>
            <a:r>
              <a:rPr lang="en-US" dirty="0" smtClean="0"/>
              <a:t>Argumentation mapping</a:t>
            </a:r>
          </a:p>
          <a:p>
            <a:pPr lvl="1"/>
            <a:r>
              <a:rPr lang="en-US" dirty="0" smtClean="0"/>
              <a:t>Kinds of arguments versus assumptions..</a:t>
            </a:r>
            <a:r>
              <a:rPr lang="en-US" dirty="0" err="1" smtClean="0"/>
              <a:t>e.g</a:t>
            </a:r>
            <a:r>
              <a:rPr lang="en-US" dirty="0" smtClean="0"/>
              <a:t>. Plausibility, importance graph</a:t>
            </a:r>
            <a:endParaRPr lang="en-US" dirty="0"/>
          </a:p>
        </p:txBody>
      </p:sp>
    </p:spTree>
    <p:extLst>
      <p:ext uri="{BB962C8B-B14F-4D97-AF65-F5344CB8AC3E}">
        <p14:creationId xmlns:p14="http://schemas.microsoft.com/office/powerpoint/2010/main" val="557126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 </a:t>
            </a:r>
            <a:r>
              <a:rPr lang="cs-CZ" dirty="0" err="1" smtClean="0"/>
              <a:t>Cases</a:t>
            </a:r>
            <a:r>
              <a:rPr lang="cs-CZ" dirty="0" smtClean="0"/>
              <a:t> </a:t>
            </a:r>
            <a:r>
              <a:rPr lang="cs-CZ" dirty="0" smtClean="0"/>
              <a:t>– formulace cíle</a:t>
            </a:r>
            <a:endParaRPr lang="cs-CZ" dirty="0"/>
          </a:p>
        </p:txBody>
      </p:sp>
      <p:sp>
        <p:nvSpPr>
          <p:cNvPr id="3" name="Zástupný symbol pro obsah 2"/>
          <p:cNvSpPr>
            <a:spLocks noGrp="1"/>
          </p:cNvSpPr>
          <p:nvPr>
            <p:ph idx="1"/>
          </p:nvPr>
        </p:nvSpPr>
        <p:spPr/>
        <p:txBody>
          <a:bodyPr/>
          <a:lstStyle/>
          <a:p>
            <a:pPr marL="514350" indent="-514350">
              <a:buFont typeface="+mj-lt"/>
              <a:buAutoNum type="alphaUcPeriod"/>
            </a:pPr>
            <a:r>
              <a:rPr lang="cs-CZ" dirty="0" smtClean="0"/>
              <a:t>Analyzujte vybranou politiku a formulujte doporučení…</a:t>
            </a:r>
          </a:p>
          <a:p>
            <a:pPr marL="514350" indent="-514350">
              <a:buFont typeface="+mj-lt"/>
              <a:buAutoNum type="alphaUcPeriod"/>
            </a:pPr>
            <a:r>
              <a:rPr lang="cs-CZ" dirty="0" smtClean="0"/>
              <a:t>Komparujte tři věci a určete tu nejlepší</a:t>
            </a:r>
          </a:p>
          <a:p>
            <a:pPr marL="514350" indent="-514350">
              <a:buFont typeface="+mj-lt"/>
              <a:buAutoNum type="alphaUcPeriod"/>
            </a:pPr>
            <a:r>
              <a:rPr lang="cs-CZ" dirty="0" smtClean="0"/>
              <a:t>Identifikujte příčiny problému a navrhněte jeho řešení</a:t>
            </a:r>
          </a:p>
          <a:p>
            <a:endParaRPr lang="cs-CZ" dirty="0"/>
          </a:p>
        </p:txBody>
      </p:sp>
    </p:spTree>
    <p:extLst>
      <p:ext uri="{BB962C8B-B14F-4D97-AF65-F5344CB8AC3E}">
        <p14:creationId xmlns:p14="http://schemas.microsoft.com/office/powerpoint/2010/main" val="2626957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r>
              <a:rPr lang="cs-CZ" dirty="0" smtClean="0"/>
              <a:t>Problém</a:t>
            </a:r>
            <a:endParaRPr lang="cs-CZ" dirty="0"/>
          </a:p>
        </p:txBody>
      </p:sp>
      <p:sp>
        <p:nvSpPr>
          <p:cNvPr id="3" name="Zástupný symbol pro obsah 2"/>
          <p:cNvSpPr>
            <a:spLocks noGrp="1"/>
          </p:cNvSpPr>
          <p:nvPr>
            <p:ph idx="1"/>
          </p:nvPr>
        </p:nvSpPr>
        <p:spPr>
          <a:xfrm>
            <a:off x="395536" y="980728"/>
            <a:ext cx="8229600" cy="4525963"/>
          </a:xfrm>
        </p:spPr>
        <p:txBody>
          <a:bodyPr>
            <a:normAutofit fontScale="77500" lnSpcReduction="20000"/>
          </a:bodyPr>
          <a:lstStyle/>
          <a:p>
            <a:r>
              <a:rPr lang="cs-CZ" dirty="0" smtClean="0"/>
              <a:t>A</a:t>
            </a:r>
          </a:p>
          <a:p>
            <a:pPr lvl="1"/>
            <a:r>
              <a:rPr lang="cs-CZ" dirty="0" smtClean="0"/>
              <a:t>Nedostatek něčeho (fakt)</a:t>
            </a:r>
          </a:p>
          <a:p>
            <a:pPr lvl="1"/>
            <a:r>
              <a:rPr lang="cs-CZ" dirty="0" smtClean="0"/>
              <a:t>Nespokojenost lidí (fakt)</a:t>
            </a:r>
          </a:p>
          <a:p>
            <a:pPr lvl="1"/>
            <a:r>
              <a:rPr lang="cs-CZ" dirty="0" smtClean="0"/>
              <a:t>Plýtvání se zdroji (domněnka)</a:t>
            </a:r>
          </a:p>
          <a:p>
            <a:pPr lvl="1"/>
            <a:r>
              <a:rPr lang="cs-CZ" dirty="0" smtClean="0"/>
              <a:t>Spravedlnost v rozdělování (normativní)</a:t>
            </a:r>
          </a:p>
          <a:p>
            <a:r>
              <a:rPr lang="cs-CZ" dirty="0" smtClean="0"/>
              <a:t>B</a:t>
            </a:r>
          </a:p>
          <a:p>
            <a:pPr lvl="1"/>
            <a:r>
              <a:rPr lang="cs-CZ" dirty="0" smtClean="0"/>
              <a:t>Proč je B lepší (známe stav, neznáme příčinu)</a:t>
            </a:r>
          </a:p>
          <a:p>
            <a:pPr lvl="1"/>
            <a:r>
              <a:rPr lang="cs-CZ" dirty="0" smtClean="0"/>
              <a:t>Kdo je lepší v úsporách, A,B nebo C? (neznáme stav, známe proměnné)</a:t>
            </a:r>
          </a:p>
          <a:p>
            <a:pPr lvl="1"/>
            <a:r>
              <a:rPr lang="cs-CZ" dirty="0" smtClean="0"/>
              <a:t>Jaké proměnné jsou stejné/rozdílné</a:t>
            </a:r>
          </a:p>
          <a:p>
            <a:r>
              <a:rPr lang="cs-CZ" dirty="0" smtClean="0"/>
              <a:t>C</a:t>
            </a:r>
          </a:p>
          <a:p>
            <a:pPr lvl="1"/>
            <a:r>
              <a:rPr lang="cs-CZ" dirty="0" smtClean="0"/>
              <a:t>Proč je tento problém?</a:t>
            </a:r>
          </a:p>
          <a:p>
            <a:pPr lvl="1"/>
            <a:r>
              <a:rPr lang="cs-CZ" dirty="0" smtClean="0"/>
              <a:t>Jak je řešitelný</a:t>
            </a:r>
          </a:p>
          <a:p>
            <a:pPr lvl="1"/>
            <a:endParaRPr lang="cs-CZ" dirty="0" smtClean="0"/>
          </a:p>
          <a:p>
            <a:endParaRPr lang="cs-CZ" dirty="0"/>
          </a:p>
        </p:txBody>
      </p:sp>
    </p:spTree>
    <p:extLst>
      <p:ext uri="{BB962C8B-B14F-4D97-AF65-F5344CB8AC3E}">
        <p14:creationId xmlns:p14="http://schemas.microsoft.com/office/powerpoint/2010/main" val="2479961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a:t>
            </a:r>
            <a:endParaRPr lang="cs-CZ" dirty="0"/>
          </a:p>
        </p:txBody>
      </p:sp>
      <p:sp>
        <p:nvSpPr>
          <p:cNvPr id="3" name="Zástupný symbol pro obsah 2"/>
          <p:cNvSpPr>
            <a:spLocks noGrp="1"/>
          </p:cNvSpPr>
          <p:nvPr>
            <p:ph idx="1"/>
          </p:nvPr>
        </p:nvSpPr>
        <p:spPr>
          <a:xfrm>
            <a:off x="457200" y="1196752"/>
            <a:ext cx="8229600" cy="4929411"/>
          </a:xfrm>
        </p:spPr>
        <p:txBody>
          <a:bodyPr>
            <a:normAutofit fontScale="77500" lnSpcReduction="20000"/>
          </a:bodyPr>
          <a:lstStyle/>
          <a:p>
            <a:r>
              <a:rPr lang="cs-CZ" dirty="0" smtClean="0"/>
              <a:t>Znám cílový/žádoucí stav a analyzuji, zda je problém v cílovém stavu (nebo proč tam je/není)</a:t>
            </a:r>
          </a:p>
          <a:p>
            <a:r>
              <a:rPr lang="cs-CZ" dirty="0" smtClean="0"/>
              <a:t>Neznám cílový stav …. Komparace, teorie</a:t>
            </a:r>
          </a:p>
          <a:p>
            <a:r>
              <a:rPr lang="cs-CZ" dirty="0" smtClean="0"/>
              <a:t>Kolik let/pozorování musí být analyzováno aby výsledek byl smysluplný?</a:t>
            </a:r>
          </a:p>
          <a:p>
            <a:pPr marL="0" indent="0">
              <a:buNone/>
            </a:pPr>
            <a:endParaRPr lang="cs-CZ" dirty="0" smtClean="0"/>
          </a:p>
          <a:p>
            <a:pPr lvl="1"/>
            <a:r>
              <a:rPr lang="cs-CZ" dirty="0" smtClean="0"/>
              <a:t>Analyzujte stav své šatní skříně</a:t>
            </a:r>
          </a:p>
          <a:p>
            <a:pPr lvl="1"/>
            <a:r>
              <a:rPr lang="cs-CZ" dirty="0" smtClean="0"/>
              <a:t>Analyzujte míru pořádku ve své šatní skříni</a:t>
            </a:r>
          </a:p>
          <a:p>
            <a:pPr lvl="1"/>
            <a:r>
              <a:rPr lang="cs-CZ" dirty="0" smtClean="0"/>
              <a:t>Analyzujte, proč ve vaší skříni je větší nepořádek, než v kredenci</a:t>
            </a:r>
          </a:p>
          <a:p>
            <a:pPr lvl="1"/>
            <a:r>
              <a:rPr lang="cs-CZ" dirty="0" smtClean="0"/>
              <a:t>Analyzujte příčiny nepořádku ve vaší skříni a určete důsledky nepořádku</a:t>
            </a:r>
          </a:p>
          <a:p>
            <a:endParaRPr lang="cs-CZ" dirty="0"/>
          </a:p>
          <a:p>
            <a:r>
              <a:rPr lang="cs-CZ" dirty="0" smtClean="0"/>
              <a:t>Formulujte doporučení k dosažení cílového stavu</a:t>
            </a:r>
            <a:endParaRPr lang="cs-CZ" dirty="0"/>
          </a:p>
        </p:txBody>
      </p:sp>
    </p:spTree>
    <p:extLst>
      <p:ext uri="{BB962C8B-B14F-4D97-AF65-F5344CB8AC3E}">
        <p14:creationId xmlns:p14="http://schemas.microsoft.com/office/powerpoint/2010/main" val="8314969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Komparace?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Proč A, B a C?</a:t>
            </a:r>
          </a:p>
          <a:p>
            <a:r>
              <a:rPr lang="cs-CZ" dirty="0" smtClean="0"/>
              <a:t>Srovnejte počet vidliček ve vašem kredenci se stavem vidliček vašich sousedů</a:t>
            </a:r>
          </a:p>
          <a:p>
            <a:pPr lvl="1"/>
            <a:r>
              <a:rPr lang="cs-CZ" dirty="0" smtClean="0"/>
              <a:t>Určete jestli je smysluplné zkoumat odlišnost</a:t>
            </a:r>
          </a:p>
          <a:p>
            <a:pPr lvl="1"/>
            <a:r>
              <a:rPr lang="cs-CZ" dirty="0" smtClean="0"/>
              <a:t>Určete příčiny odlišného stavu</a:t>
            </a:r>
          </a:p>
          <a:p>
            <a:pPr lvl="1"/>
            <a:r>
              <a:rPr lang="cs-CZ" dirty="0" smtClean="0"/>
              <a:t>Určete žádoucí parametr pro komparaci; x=3</a:t>
            </a:r>
          </a:p>
          <a:p>
            <a:pPr lvl="2"/>
            <a:r>
              <a:rPr lang="cs-CZ" dirty="0" smtClean="0"/>
              <a:t>Výzkumem, expertním odhadem, hypotéza,…</a:t>
            </a:r>
          </a:p>
          <a:p>
            <a:pPr lvl="1"/>
            <a:r>
              <a:rPr lang="cs-CZ" dirty="0" smtClean="0"/>
              <a:t>Určete, jaké faktory ovlivní vývoj parametru žádoucím směrem</a:t>
            </a:r>
          </a:p>
          <a:p>
            <a:r>
              <a:rPr lang="cs-CZ" dirty="0" smtClean="0"/>
              <a:t>Srovnejte, jaký vliv mělo umístění masožravky na výskyt much v místnostech o velikosti 10-12m2</a:t>
            </a:r>
          </a:p>
          <a:p>
            <a:pPr lvl="1"/>
            <a:r>
              <a:rPr lang="cs-CZ" dirty="0" err="1" smtClean="0"/>
              <a:t>i.e</a:t>
            </a:r>
            <a:r>
              <a:rPr lang="cs-CZ" dirty="0" smtClean="0"/>
              <a:t>. analýza každé místnosti v čase a pak komparace</a:t>
            </a:r>
          </a:p>
          <a:p>
            <a:r>
              <a:rPr lang="cs-CZ" dirty="0" smtClean="0"/>
              <a:t>Účel komparace</a:t>
            </a:r>
          </a:p>
          <a:p>
            <a:pPr lvl="1"/>
            <a:r>
              <a:rPr lang="cs-CZ" dirty="0" smtClean="0"/>
              <a:t>Najít rozdíly</a:t>
            </a:r>
          </a:p>
          <a:p>
            <a:pPr lvl="1"/>
            <a:r>
              <a:rPr lang="cs-CZ" dirty="0" smtClean="0"/>
              <a:t>Příčiny stavu</a:t>
            </a:r>
          </a:p>
          <a:p>
            <a:pPr lvl="1"/>
            <a:r>
              <a:rPr lang="cs-CZ" dirty="0" smtClean="0"/>
              <a:t>Doporučit nejlepší možnost/postup pro něco (normativní hledisko)</a:t>
            </a:r>
          </a:p>
          <a:p>
            <a:pPr lvl="2"/>
            <a:endParaRPr lang="cs-CZ" dirty="0" smtClean="0"/>
          </a:p>
          <a:p>
            <a:endParaRPr lang="cs-CZ" dirty="0"/>
          </a:p>
        </p:txBody>
      </p:sp>
    </p:spTree>
    <p:extLst>
      <p:ext uri="{BB962C8B-B14F-4D97-AF65-F5344CB8AC3E}">
        <p14:creationId xmlns:p14="http://schemas.microsoft.com/office/powerpoint/2010/main" val="8978247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syntéza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Úvodní omezení</a:t>
            </a:r>
          </a:p>
          <a:p>
            <a:r>
              <a:rPr lang="cs-CZ" dirty="0"/>
              <a:t>+</a:t>
            </a:r>
            <a:endParaRPr lang="cs-CZ" dirty="0" smtClean="0"/>
          </a:p>
          <a:p>
            <a:r>
              <a:rPr lang="cs-CZ" dirty="0" smtClean="0"/>
              <a:t>Teorie – metody, výsledky výzkumu, názory, doporučení</a:t>
            </a:r>
          </a:p>
          <a:p>
            <a:r>
              <a:rPr lang="cs-CZ" dirty="0"/>
              <a:t>+</a:t>
            </a:r>
            <a:endParaRPr lang="cs-CZ" dirty="0" smtClean="0"/>
          </a:p>
          <a:p>
            <a:r>
              <a:rPr lang="cs-CZ" dirty="0" smtClean="0"/>
              <a:t>Výzkum a jeho výsledek</a:t>
            </a:r>
          </a:p>
          <a:p>
            <a:r>
              <a:rPr lang="cs-CZ" dirty="0" smtClean="0"/>
              <a:t>=</a:t>
            </a:r>
          </a:p>
          <a:p>
            <a:r>
              <a:rPr lang="cs-CZ" dirty="0" smtClean="0"/>
              <a:t>Hmota pro doporučení, soud, závěr</a:t>
            </a:r>
            <a:endParaRPr lang="cs-CZ" dirty="0"/>
          </a:p>
        </p:txBody>
      </p:sp>
    </p:spTree>
    <p:extLst>
      <p:ext uri="{BB962C8B-B14F-4D97-AF65-F5344CB8AC3E}">
        <p14:creationId xmlns:p14="http://schemas.microsoft.com/office/powerpoint/2010/main" val="3775678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Bb</a:t>
            </a:r>
            <a:r>
              <a:rPr lang="cs-CZ" dirty="0" smtClean="0"/>
              <a:t> Kritéria evaluace</a:t>
            </a:r>
            <a:endParaRPr lang="cs-CZ" dirty="0"/>
          </a:p>
        </p:txBody>
      </p:sp>
      <p:sp>
        <p:nvSpPr>
          <p:cNvPr id="3" name="Zástupný symbol pro obsah 2"/>
          <p:cNvSpPr>
            <a:spLocks noGrp="1"/>
          </p:cNvSpPr>
          <p:nvPr>
            <p:ph idx="1"/>
          </p:nvPr>
        </p:nvSpPr>
        <p:spPr/>
        <p:txBody>
          <a:bodyPr/>
          <a:lstStyle/>
          <a:p>
            <a:r>
              <a:rPr lang="cs-CZ" dirty="0" smtClean="0"/>
              <a:t>Nepořádek je situace když….</a:t>
            </a:r>
          </a:p>
          <a:p>
            <a:r>
              <a:rPr lang="cs-CZ" dirty="0" smtClean="0"/>
              <a:t>Politika není implementovatelná když..</a:t>
            </a:r>
          </a:p>
          <a:p>
            <a:pPr lvl="1"/>
            <a:r>
              <a:rPr lang="cs-CZ" dirty="0" smtClean="0"/>
              <a:t>80% faktorů je proti a současně…</a:t>
            </a:r>
          </a:p>
          <a:p>
            <a:r>
              <a:rPr lang="cs-CZ" dirty="0" smtClean="0"/>
              <a:t>Nejlepší řešení je to které</a:t>
            </a:r>
          </a:p>
          <a:p>
            <a:pPr lvl="1"/>
            <a:r>
              <a:rPr lang="cs-CZ" dirty="0" smtClean="0"/>
              <a:t>Stojí nejmíň peněz pokud současně užitek je větší než X</a:t>
            </a:r>
            <a:endParaRPr lang="cs-CZ" dirty="0"/>
          </a:p>
        </p:txBody>
      </p:sp>
    </p:spTree>
    <p:extLst>
      <p:ext uri="{BB962C8B-B14F-4D97-AF65-F5344CB8AC3E}">
        <p14:creationId xmlns:p14="http://schemas.microsoft.com/office/powerpoint/2010/main" val="2233327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C.D. Metoda a její omezení</a:t>
            </a:r>
            <a:endParaRPr lang="cs-CZ" dirty="0"/>
          </a:p>
        </p:txBody>
      </p:sp>
      <p:sp>
        <p:nvSpPr>
          <p:cNvPr id="3" name="Zástupný symbol pro obsah 2"/>
          <p:cNvSpPr>
            <a:spLocks noGrp="1"/>
          </p:cNvSpPr>
          <p:nvPr>
            <p:ph idx="1"/>
          </p:nvPr>
        </p:nvSpPr>
        <p:spPr>
          <a:xfrm>
            <a:off x="457200" y="1268760"/>
            <a:ext cx="8229600" cy="5184576"/>
          </a:xfrm>
        </p:spPr>
        <p:txBody>
          <a:bodyPr>
            <a:normAutofit fontScale="85000" lnSpcReduction="20000"/>
          </a:bodyPr>
          <a:lstStyle/>
          <a:p>
            <a:r>
              <a:rPr lang="cs-CZ" dirty="0" smtClean="0"/>
              <a:t>Omezující axiom</a:t>
            </a:r>
          </a:p>
          <a:p>
            <a:pPr lvl="1"/>
            <a:r>
              <a:rPr lang="cs-CZ" dirty="0" smtClean="0"/>
              <a:t>Každý člověk se chová racionálně</a:t>
            </a:r>
          </a:p>
          <a:p>
            <a:pPr lvl="1"/>
            <a:r>
              <a:rPr lang="cs-CZ" dirty="0" smtClean="0"/>
              <a:t>Každý kdo kouří ví, že to škodí zdraví</a:t>
            </a:r>
          </a:p>
          <a:p>
            <a:pPr lvl="1"/>
            <a:r>
              <a:rPr lang="cs-CZ" dirty="0" smtClean="0"/>
              <a:t>Každý z nás umí anglicky</a:t>
            </a:r>
          </a:p>
          <a:p>
            <a:r>
              <a:rPr lang="cs-CZ" dirty="0" smtClean="0"/>
              <a:t>Převody subjektivních kategoriích a hodnot</a:t>
            </a:r>
          </a:p>
          <a:p>
            <a:pPr lvl="1"/>
            <a:r>
              <a:rPr lang="cs-CZ" dirty="0" smtClean="0"/>
              <a:t>Oceňte v Kč hodnotu vašeho zážitku z poslední návštěvy kina, budovy starší 200let a tenisového turnaje, který jste shlédli v TV</a:t>
            </a:r>
          </a:p>
          <a:p>
            <a:pPr lvl="1"/>
            <a:r>
              <a:rPr lang="cs-CZ" dirty="0" smtClean="0"/>
              <a:t>Souhlasí se zákazem držení střelných zbraní soukromými fyzickými osobami?</a:t>
            </a:r>
          </a:p>
          <a:p>
            <a:pPr lvl="2"/>
            <a:r>
              <a:rPr lang="cs-CZ" dirty="0" smtClean="0"/>
              <a:t>Před a po incidentu se „šíleným“ střelcem</a:t>
            </a:r>
          </a:p>
          <a:p>
            <a:r>
              <a:rPr lang="cs-CZ" dirty="0" smtClean="0"/>
              <a:t>Nejasný vliv okolních faktorů</a:t>
            </a:r>
          </a:p>
          <a:p>
            <a:pPr lvl="1"/>
            <a:r>
              <a:rPr lang="cs-CZ" dirty="0" smtClean="0"/>
              <a:t>Vztah mezi obezitou a počtem hodin sledování TV</a:t>
            </a:r>
          </a:p>
          <a:p>
            <a:r>
              <a:rPr lang="cs-CZ" dirty="0" smtClean="0"/>
              <a:t>Kauzalita</a:t>
            </a:r>
            <a:endParaRPr lang="cs-CZ" dirty="0"/>
          </a:p>
        </p:txBody>
      </p:sp>
    </p:spTree>
    <p:extLst>
      <p:ext uri="{BB962C8B-B14F-4D97-AF65-F5344CB8AC3E}">
        <p14:creationId xmlns:p14="http://schemas.microsoft.com/office/powerpoint/2010/main" val="48541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 Interpretace výsledků</a:t>
            </a:r>
            <a:endParaRPr lang="cs-CZ" dirty="0"/>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pPr marL="514350" indent="-514350">
              <a:buFont typeface="+mj-lt"/>
              <a:buAutoNum type="alphaLcParenR"/>
            </a:pPr>
            <a:r>
              <a:rPr lang="cs-CZ" dirty="0" smtClean="0"/>
              <a:t>Sport se podílí na HDP 1,2%</a:t>
            </a:r>
          </a:p>
          <a:p>
            <a:pPr marL="514350" indent="-514350">
              <a:buFont typeface="+mj-lt"/>
              <a:buAutoNum type="alphaLcParenR"/>
            </a:pPr>
            <a:r>
              <a:rPr lang="cs-CZ" dirty="0" smtClean="0"/>
              <a:t>Schodek státního rozpočtu se meziročně zvýšil o 5mld Kč</a:t>
            </a:r>
          </a:p>
          <a:p>
            <a:pPr marL="514350" indent="-514350">
              <a:buFont typeface="+mj-lt"/>
              <a:buAutoNum type="alphaLcParenR"/>
            </a:pPr>
            <a:r>
              <a:rPr lang="cs-CZ" dirty="0" smtClean="0"/>
              <a:t>Myslíte si, že stávající systém dotací potřebuje změnu?</a:t>
            </a:r>
          </a:p>
          <a:p>
            <a:pPr marL="971550" lvl="1" indent="-514350">
              <a:buFont typeface="+mj-lt"/>
              <a:buAutoNum type="alphaLcParenR"/>
            </a:pPr>
            <a:r>
              <a:rPr lang="cs-CZ" dirty="0" smtClean="0"/>
              <a:t>86% ano, 10% ne, 4% neví</a:t>
            </a:r>
          </a:p>
          <a:p>
            <a:pPr marL="514350" indent="-514350">
              <a:buFont typeface="+mj-lt"/>
              <a:buAutoNum type="alphaLcParenR"/>
            </a:pPr>
            <a:r>
              <a:rPr lang="cs-CZ" dirty="0" smtClean="0"/>
              <a:t>Průměrná váha dítěte ve věku 10ti let se zvýšila o 5 kg oproti roku 1980</a:t>
            </a:r>
          </a:p>
          <a:p>
            <a:endParaRPr lang="cs-CZ" dirty="0"/>
          </a:p>
          <a:p>
            <a:r>
              <a:rPr lang="cs-CZ" dirty="0" smtClean="0"/>
              <a:t>Interpretace s ohledem na </a:t>
            </a:r>
          </a:p>
          <a:p>
            <a:pPr lvl="1"/>
            <a:r>
              <a:rPr lang="cs-CZ" dirty="0" smtClean="0"/>
              <a:t>Omezení metody</a:t>
            </a:r>
          </a:p>
          <a:p>
            <a:pPr lvl="2"/>
            <a:r>
              <a:rPr lang="cs-CZ" dirty="0" smtClean="0"/>
              <a:t>C) vzorek a formulace otázky</a:t>
            </a:r>
          </a:p>
          <a:p>
            <a:pPr lvl="1"/>
            <a:r>
              <a:rPr lang="cs-CZ" dirty="0" smtClean="0"/>
              <a:t>Cíle analýzy</a:t>
            </a:r>
          </a:p>
          <a:p>
            <a:pPr lvl="2"/>
            <a:r>
              <a:rPr lang="cs-CZ" dirty="0" smtClean="0"/>
              <a:t>A) B)</a:t>
            </a:r>
          </a:p>
          <a:p>
            <a:pPr lvl="1"/>
            <a:r>
              <a:rPr lang="cs-CZ" dirty="0" smtClean="0"/>
              <a:t>Kontext zkoumané oblasti</a:t>
            </a:r>
          </a:p>
          <a:p>
            <a:pPr lvl="2"/>
            <a:r>
              <a:rPr lang="cs-CZ" dirty="0" smtClean="0"/>
              <a:t>D) ČR x Somálsko</a:t>
            </a:r>
          </a:p>
          <a:p>
            <a:endParaRPr lang="cs-CZ" dirty="0"/>
          </a:p>
        </p:txBody>
      </p:sp>
    </p:spTree>
    <p:extLst>
      <p:ext uri="{BB962C8B-B14F-4D97-AF65-F5344CB8AC3E}">
        <p14:creationId xmlns:p14="http://schemas.microsoft.com/office/powerpoint/2010/main" val="115825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solidFill>
                  <a:schemeClr val="accent1">
                    <a:lumMod val="75000"/>
                  </a:schemeClr>
                </a:solidFill>
              </a:rPr>
              <a:t>Analýza – výchozí situace</a:t>
            </a:r>
          </a:p>
          <a:p>
            <a:r>
              <a:rPr lang="cs-CZ" dirty="0" smtClean="0">
                <a:solidFill>
                  <a:schemeClr val="accent1">
                    <a:lumMod val="75000"/>
                  </a:schemeClr>
                </a:solidFill>
              </a:rPr>
              <a:t>Analýza - principy</a:t>
            </a:r>
          </a:p>
          <a:p>
            <a:r>
              <a:rPr lang="cs-CZ" dirty="0" smtClean="0">
                <a:solidFill>
                  <a:schemeClr val="accent1">
                    <a:lumMod val="75000"/>
                  </a:schemeClr>
                </a:solidFill>
              </a:rPr>
              <a:t>Analýza - fáze</a:t>
            </a:r>
          </a:p>
          <a:p>
            <a:r>
              <a:rPr lang="cs-CZ" dirty="0" smtClean="0">
                <a:solidFill>
                  <a:schemeClr val="accent1">
                    <a:lumMod val="75000"/>
                  </a:schemeClr>
                </a:solidFill>
              </a:rPr>
              <a:t>Case – hledání metody</a:t>
            </a:r>
            <a:endParaRPr lang="cs-CZ" dirty="0">
              <a:solidFill>
                <a:schemeClr val="accent1">
                  <a:lumMod val="75000"/>
                </a:schemeClr>
              </a:solidFill>
            </a:endParaRPr>
          </a:p>
        </p:txBody>
      </p:sp>
    </p:spTree>
    <p:extLst>
      <p:ext uri="{BB962C8B-B14F-4D97-AF65-F5344CB8AC3E}">
        <p14:creationId xmlns:p14="http://schemas.microsoft.com/office/powerpoint/2010/main" val="3197882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 Prezentace výsledků</a:t>
            </a:r>
            <a:endParaRPr lang="cs-CZ" dirty="0"/>
          </a:p>
        </p:txBody>
      </p:sp>
      <p:sp>
        <p:nvSpPr>
          <p:cNvPr id="3" name="Zástupný symbol pro obsah 2"/>
          <p:cNvSpPr>
            <a:spLocks noGrp="1"/>
          </p:cNvSpPr>
          <p:nvPr>
            <p:ph idx="1"/>
          </p:nvPr>
        </p:nvSpPr>
        <p:spPr/>
        <p:txBody>
          <a:bodyPr/>
          <a:lstStyle/>
          <a:p>
            <a:r>
              <a:rPr lang="cs-CZ" dirty="0" smtClean="0"/>
              <a:t>Obal je stejně důležitý jako obsah</a:t>
            </a:r>
          </a:p>
          <a:p>
            <a:pPr lvl="1"/>
            <a:r>
              <a:rPr lang="cs-CZ" dirty="0" smtClean="0"/>
              <a:t>Srozumitelné ukazatele ve stejných jednotkách</a:t>
            </a:r>
          </a:p>
          <a:p>
            <a:endParaRPr lang="cs-CZ" dirty="0" smtClean="0"/>
          </a:p>
          <a:p>
            <a:r>
              <a:rPr lang="cs-CZ" dirty="0" smtClean="0"/>
              <a:t>Špatná forma zobrazení (příklady další okna)</a:t>
            </a:r>
          </a:p>
          <a:p>
            <a:pPr lvl="1"/>
            <a:r>
              <a:rPr lang="cs-CZ" dirty="0" smtClean="0"/>
              <a:t>Nesmyslné, nečitelné grafy a tabulky</a:t>
            </a:r>
          </a:p>
          <a:p>
            <a:pPr lvl="1"/>
            <a:r>
              <a:rPr lang="cs-CZ" dirty="0" smtClean="0"/>
              <a:t>Matoucí forma zobrazení</a:t>
            </a:r>
          </a:p>
          <a:p>
            <a:pPr lvl="1"/>
            <a:r>
              <a:rPr lang="cs-CZ" dirty="0" smtClean="0"/>
              <a:t>Úmyslná manipulace</a:t>
            </a:r>
            <a:endParaRPr lang="cs-CZ" dirty="0"/>
          </a:p>
        </p:txBody>
      </p:sp>
    </p:spTree>
    <p:extLst>
      <p:ext uri="{BB962C8B-B14F-4D97-AF65-F5344CB8AC3E}">
        <p14:creationId xmlns:p14="http://schemas.microsoft.com/office/powerpoint/2010/main" val="7955831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endParaRPr lang="cs-CZ" dirty="0"/>
          </a:p>
        </p:txBody>
      </p:sp>
      <p:pic>
        <p:nvPicPr>
          <p:cNvPr id="1026" name="Picture 2" descr="cba pro 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77" y="4271692"/>
            <a:ext cx="6502974" cy="218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kraj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16631"/>
            <a:ext cx="7911508" cy="4155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85804" y="4563209"/>
            <a:ext cx="3515121" cy="189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Nadpis 4"/>
          <p:cNvSpPr>
            <a:spLocks noGrp="1"/>
          </p:cNvSpPr>
          <p:nvPr>
            <p:ph type="title"/>
          </p:nvPr>
        </p:nvSpPr>
        <p:spPr>
          <a:xfrm>
            <a:off x="5876151" y="692696"/>
            <a:ext cx="701093" cy="586996"/>
          </a:xfrm>
        </p:spPr>
        <p:txBody>
          <a:bodyPr>
            <a:noAutofit/>
          </a:bodyPr>
          <a:lstStyle/>
          <a:p>
            <a:r>
              <a:rPr lang="cs-CZ" sz="2400" dirty="0" smtClean="0">
                <a:solidFill>
                  <a:srgbClr val="FF0000"/>
                </a:solidFill>
              </a:rPr>
              <a:t>X</a:t>
            </a:r>
            <a:endParaRPr lang="cs-CZ" sz="2400" dirty="0">
              <a:solidFill>
                <a:srgbClr val="FF0000"/>
              </a:solidFill>
            </a:endParaRPr>
          </a:p>
        </p:txBody>
      </p:sp>
      <p:sp>
        <p:nvSpPr>
          <p:cNvPr id="10" name="Nadpis 4"/>
          <p:cNvSpPr txBox="1">
            <a:spLocks/>
          </p:cNvSpPr>
          <p:nvPr/>
        </p:nvSpPr>
        <p:spPr>
          <a:xfrm>
            <a:off x="1331640" y="4281213"/>
            <a:ext cx="701093" cy="5869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dirty="0">
                <a:solidFill>
                  <a:srgbClr val="FF0000"/>
                </a:solidFill>
              </a:rPr>
              <a:t>X</a:t>
            </a:r>
          </a:p>
        </p:txBody>
      </p:sp>
      <p:sp>
        <p:nvSpPr>
          <p:cNvPr id="11" name="Nadpis 4"/>
          <p:cNvSpPr txBox="1">
            <a:spLocks/>
          </p:cNvSpPr>
          <p:nvPr/>
        </p:nvSpPr>
        <p:spPr>
          <a:xfrm>
            <a:off x="7956376" y="3981657"/>
            <a:ext cx="701093" cy="5869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dirty="0" smtClean="0">
                <a:solidFill>
                  <a:srgbClr val="FF0000"/>
                </a:solidFill>
              </a:rPr>
              <a:t>X</a:t>
            </a:r>
            <a:endParaRPr lang="cs-CZ" sz="2400" dirty="0">
              <a:solidFill>
                <a:srgbClr val="FF0000"/>
              </a:solidFill>
            </a:endParaRPr>
          </a:p>
        </p:txBody>
      </p:sp>
    </p:spTree>
    <p:extLst>
      <p:ext uri="{BB962C8B-B14F-4D97-AF65-F5344CB8AC3E}">
        <p14:creationId xmlns:p14="http://schemas.microsoft.com/office/powerpoint/2010/main" val="15779378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03" name="Object 7"/>
          <p:cNvGraphicFramePr>
            <a:graphicFrameLocks noChangeAspect="1"/>
          </p:cNvGraphicFramePr>
          <p:nvPr>
            <p:ph sz="half" idx="2"/>
            <p:extLst>
              <p:ext uri="{D42A27DB-BD31-4B8C-83A1-F6EECF244321}">
                <p14:modId xmlns:p14="http://schemas.microsoft.com/office/powerpoint/2010/main" val="3432190459"/>
              </p:ext>
            </p:extLst>
          </p:nvPr>
        </p:nvGraphicFramePr>
        <p:xfrm>
          <a:off x="323528" y="31706"/>
          <a:ext cx="7704856" cy="6673805"/>
        </p:xfrm>
        <a:graphic>
          <a:graphicData uri="http://schemas.openxmlformats.org/presentationml/2006/ole">
            <mc:AlternateContent xmlns:mc="http://schemas.openxmlformats.org/markup-compatibility/2006">
              <mc:Choice xmlns:v="urn:schemas-microsoft-com:vml" Requires="v">
                <p:oleObj spid="_x0000_s8196" name="Graf" r:id="rId4" imgW="7972269" imgH="6905590" progId="Excel.Chart.8">
                  <p:embed/>
                </p:oleObj>
              </mc:Choice>
              <mc:Fallback>
                <p:oleObj name="Graf" r:id="rId4" imgW="7972269" imgH="6905590"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31706"/>
                        <a:ext cx="7704856" cy="6673805"/>
                      </a:xfrm>
                      <a:prstGeom prst="rect">
                        <a:avLst/>
                      </a:prstGeom>
                      <a:noFill/>
                      <a:ln>
                        <a:noFill/>
                      </a:ln>
                      <a:effectLst/>
                    </p:spPr>
                  </p:pic>
                </p:oleObj>
              </mc:Fallback>
            </mc:AlternateContent>
          </a:graphicData>
        </a:graphic>
      </p:graphicFrame>
      <p:sp>
        <p:nvSpPr>
          <p:cNvPr id="6" name="Nadpis 4"/>
          <p:cNvSpPr>
            <a:spLocks noGrp="1"/>
          </p:cNvSpPr>
          <p:nvPr>
            <p:ph type="title"/>
          </p:nvPr>
        </p:nvSpPr>
        <p:spPr>
          <a:xfrm>
            <a:off x="7884368" y="332656"/>
            <a:ext cx="1018456" cy="868958"/>
          </a:xfrm>
        </p:spPr>
        <p:txBody>
          <a:bodyPr>
            <a:normAutofit/>
          </a:bodyPr>
          <a:lstStyle/>
          <a:p>
            <a:r>
              <a:rPr lang="cs-CZ" dirty="0" smtClean="0">
                <a:solidFill>
                  <a:srgbClr val="FF0000"/>
                </a:solidFill>
              </a:rPr>
              <a:t>X</a:t>
            </a:r>
            <a:endParaRPr lang="cs-CZ" dirty="0">
              <a:solidFill>
                <a:srgbClr val="FF0000"/>
              </a:solidFill>
            </a:endParaRPr>
          </a:p>
        </p:txBody>
      </p:sp>
    </p:spTree>
    <p:extLst>
      <p:ext uri="{BB962C8B-B14F-4D97-AF65-F5344CB8AC3E}">
        <p14:creationId xmlns:p14="http://schemas.microsoft.com/office/powerpoint/2010/main" val="36820802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1">
                    <a:lumMod val="75000"/>
                  </a:schemeClr>
                </a:solidFill>
              </a:rPr>
              <a:t>Case – hledání metody</a:t>
            </a:r>
            <a:endParaRPr lang="cs-CZ" dirty="0">
              <a:solidFill>
                <a:schemeClr val="accent1">
                  <a:lumMod val="75000"/>
                </a:schemeClr>
              </a:solidFill>
            </a:endParaRPr>
          </a:p>
        </p:txBody>
      </p:sp>
      <p:sp>
        <p:nvSpPr>
          <p:cNvPr id="3" name="Zástupný symbol pro obsah 2"/>
          <p:cNvSpPr>
            <a:spLocks noGrp="1"/>
          </p:cNvSpPr>
          <p:nvPr>
            <p:ph idx="1"/>
          </p:nvPr>
        </p:nvSpPr>
        <p:spPr/>
        <p:txBody>
          <a:bodyPr>
            <a:normAutofit fontScale="92500" lnSpcReduction="20000"/>
          </a:bodyPr>
          <a:lstStyle/>
          <a:p>
            <a:r>
              <a:rPr lang="cs-CZ" i="1" dirty="0" smtClean="0"/>
              <a:t>Background </a:t>
            </a:r>
            <a:r>
              <a:rPr lang="cs-CZ" i="1" dirty="0" err="1" smtClean="0"/>
              <a:t>info</a:t>
            </a:r>
            <a:r>
              <a:rPr lang="cs-CZ" i="1" dirty="0" smtClean="0"/>
              <a:t> – viz </a:t>
            </a:r>
            <a:r>
              <a:rPr lang="cs-CZ" i="1" dirty="0" err="1" smtClean="0"/>
              <a:t>reader</a:t>
            </a:r>
            <a:r>
              <a:rPr lang="cs-CZ" i="1" dirty="0" smtClean="0"/>
              <a:t> na cvičení C4</a:t>
            </a:r>
          </a:p>
          <a:p>
            <a:r>
              <a:rPr lang="cs-CZ" dirty="0" smtClean="0"/>
              <a:t>Teze: vláda má mít podporu voličů pro implementaci (zdravotní) politiky</a:t>
            </a:r>
          </a:p>
          <a:p>
            <a:pPr lvl="1"/>
            <a:r>
              <a:rPr lang="cs-CZ" dirty="0" smtClean="0"/>
              <a:t>Event. předchozí výzkum potvrdil</a:t>
            </a:r>
          </a:p>
          <a:p>
            <a:r>
              <a:rPr lang="cs-CZ" dirty="0" smtClean="0"/>
              <a:t>Jak zjistím zda má/nemá podporu voličů?</a:t>
            </a:r>
          </a:p>
          <a:p>
            <a:pPr lvl="1"/>
            <a:r>
              <a:rPr lang="cs-CZ" dirty="0" smtClean="0"/>
              <a:t>Primární data – výzkum mezi voliči</a:t>
            </a:r>
          </a:p>
          <a:p>
            <a:pPr lvl="2"/>
            <a:r>
              <a:rPr lang="cs-CZ" dirty="0" smtClean="0"/>
              <a:t>Mám/nemám možnost primární výzkum provést</a:t>
            </a:r>
          </a:p>
          <a:p>
            <a:pPr lvl="1"/>
            <a:r>
              <a:rPr lang="cs-CZ" dirty="0" smtClean="0"/>
              <a:t>Sekundární data </a:t>
            </a:r>
          </a:p>
          <a:p>
            <a:pPr lvl="2"/>
            <a:r>
              <a:rPr lang="cs-CZ" dirty="0" smtClean="0"/>
              <a:t>Jak ze stávajících sekundárních dat odvodím postoj voličů?</a:t>
            </a:r>
          </a:p>
          <a:p>
            <a:pPr lvl="2"/>
            <a:r>
              <a:rPr lang="cs-CZ" b="1" dirty="0" smtClean="0"/>
              <a:t>Teze: na základě volebního chování, lze odvodit preference voličů</a:t>
            </a:r>
            <a:endParaRPr lang="cs-CZ" b="1" dirty="0"/>
          </a:p>
        </p:txBody>
      </p:sp>
    </p:spTree>
    <p:extLst>
      <p:ext uri="{BB962C8B-B14F-4D97-AF65-F5344CB8AC3E}">
        <p14:creationId xmlns:p14="http://schemas.microsoft.com/office/powerpoint/2010/main" val="2249783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Předpoklady metody</a:t>
            </a:r>
            <a:endParaRPr lang="cs-CZ" dirty="0"/>
          </a:p>
        </p:txBody>
      </p:sp>
      <p:sp>
        <p:nvSpPr>
          <p:cNvPr id="3" name="Zástupný symbol pro obsah 2"/>
          <p:cNvSpPr>
            <a:spLocks noGrp="1"/>
          </p:cNvSpPr>
          <p:nvPr>
            <p:ph idx="1"/>
          </p:nvPr>
        </p:nvSpPr>
        <p:spPr/>
        <p:txBody>
          <a:bodyPr/>
          <a:lstStyle/>
          <a:p>
            <a:pPr marL="342900" lvl="2" indent="-342900"/>
            <a:r>
              <a:rPr lang="cs-CZ" b="1" dirty="0" smtClean="0"/>
              <a:t>Teze: na základě volebního chování, lze odvodit preference voličů</a:t>
            </a:r>
          </a:p>
          <a:p>
            <a:r>
              <a:rPr lang="cs-CZ" dirty="0" smtClean="0"/>
              <a:t>Předpokládáme </a:t>
            </a:r>
            <a:r>
              <a:rPr lang="cs-CZ" dirty="0"/>
              <a:t>tedy, že: </a:t>
            </a:r>
          </a:p>
          <a:p>
            <a:pPr lvl="1"/>
            <a:r>
              <a:rPr lang="cs-CZ" dirty="0"/>
              <a:t>volič je schopen reflektovat minulé chování politické strany ve svém volebním rozhodování;</a:t>
            </a:r>
          </a:p>
          <a:p>
            <a:pPr lvl="1"/>
            <a:r>
              <a:rPr lang="cs-CZ" dirty="0"/>
              <a:t>volič má určité preference týkající se uspořádání zdravotnického systému;</a:t>
            </a:r>
          </a:p>
          <a:p>
            <a:pPr lvl="1"/>
            <a:r>
              <a:rPr lang="cs-CZ" dirty="0"/>
              <a:t>volič se chová racionálně.</a:t>
            </a:r>
          </a:p>
          <a:p>
            <a:endParaRPr lang="cs-CZ" dirty="0"/>
          </a:p>
        </p:txBody>
      </p:sp>
    </p:spTree>
    <p:extLst>
      <p:ext uri="{BB962C8B-B14F-4D97-AF65-F5344CB8AC3E}">
        <p14:creationId xmlns:p14="http://schemas.microsoft.com/office/powerpoint/2010/main" val="1991877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metody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Omezení </a:t>
            </a:r>
            <a:r>
              <a:rPr lang="cs-CZ" dirty="0"/>
              <a:t>vypovídací schopnosti výsledků, která plynou ze zvoleného přístupu a to:</a:t>
            </a:r>
          </a:p>
          <a:p>
            <a:pPr lvl="1"/>
            <a:r>
              <a:rPr lang="cs-CZ" dirty="0"/>
              <a:t>volič se nerozhoduje pouze na základě volebního programu dané strany, který se týká oblasti zdravotnictví. </a:t>
            </a:r>
          </a:p>
          <a:p>
            <a:pPr lvl="1"/>
            <a:r>
              <a:rPr lang="cs-CZ" dirty="0"/>
              <a:t>volič se může rozhodovat na základě jiných i neracionálních motivů, které nesouvisí ani s volebním programem strany ani s jejím minulým chováním;</a:t>
            </a:r>
          </a:p>
          <a:p>
            <a:pPr lvl="1"/>
            <a:r>
              <a:rPr lang="cs-CZ" dirty="0"/>
              <a:t>řada voličů, tím že nevolí, neprojeví svoje preference a není tak možné zjistit jaké jsou;</a:t>
            </a:r>
          </a:p>
          <a:p>
            <a:pPr lvl="1"/>
            <a:r>
              <a:rPr lang="cs-CZ" dirty="0"/>
              <a:t>může docházet k dalším selháním reprezentativní </a:t>
            </a:r>
            <a:r>
              <a:rPr lang="cs-CZ" dirty="0" smtClean="0"/>
              <a:t>demokracie</a:t>
            </a:r>
            <a:endParaRPr lang="cs-CZ" dirty="0"/>
          </a:p>
        </p:txBody>
      </p:sp>
    </p:spTree>
    <p:extLst>
      <p:ext uri="{BB962C8B-B14F-4D97-AF65-F5344CB8AC3E}">
        <p14:creationId xmlns:p14="http://schemas.microsoft.com/office/powerpoint/2010/main" val="7276913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Konstrukce metody I.</a:t>
            </a:r>
            <a:endParaRPr lang="cs-CZ" dirty="0"/>
          </a:p>
        </p:txBody>
      </p:sp>
      <p:sp>
        <p:nvSpPr>
          <p:cNvPr id="3" name="Zástupný symbol pro obsah 2"/>
          <p:cNvSpPr>
            <a:spLocks noGrp="1"/>
          </p:cNvSpPr>
          <p:nvPr>
            <p:ph idx="1"/>
          </p:nvPr>
        </p:nvSpPr>
        <p:spPr>
          <a:xfrm>
            <a:off x="457200" y="1268760"/>
            <a:ext cx="8229600" cy="5256584"/>
          </a:xfrm>
        </p:spPr>
        <p:txBody>
          <a:bodyPr>
            <a:noAutofit/>
          </a:bodyPr>
          <a:lstStyle/>
          <a:p>
            <a:r>
              <a:rPr lang="cs-CZ" sz="2800" dirty="0"/>
              <a:t>Na základě předvolebních programů a volebních výsledků jsou tedy vyvozovány závěry o postojích skupiny voličů.</a:t>
            </a:r>
          </a:p>
          <a:p>
            <a:r>
              <a:rPr lang="cs-CZ" sz="2800" dirty="0" smtClean="0"/>
              <a:t>1) Soubor nosných tezí o problému</a:t>
            </a:r>
          </a:p>
          <a:p>
            <a:pPr lvl="1"/>
            <a:r>
              <a:rPr lang="cs-CZ" sz="2400" dirty="0" smtClean="0"/>
              <a:t>Příklad: </a:t>
            </a:r>
            <a:r>
              <a:rPr lang="cs-CZ" sz="2400" dirty="0" smtClean="0"/>
              <a:t>Je nutné uplatnit principu solidarity při poskytování zdravotní péče.</a:t>
            </a:r>
          </a:p>
          <a:p>
            <a:r>
              <a:rPr lang="cs-CZ" sz="2800" dirty="0" smtClean="0"/>
              <a:t>2) určení míry souhlasu s každou tezí u každé strany</a:t>
            </a:r>
          </a:p>
          <a:p>
            <a:pPr lvl="1"/>
            <a:r>
              <a:rPr lang="cs-CZ" sz="2400" dirty="0" smtClean="0"/>
              <a:t>Nutno najít metodu jak hodnotu souhlasu s tezí určit</a:t>
            </a:r>
          </a:p>
          <a:p>
            <a:pPr lvl="1"/>
            <a:r>
              <a:rPr lang="cs-CZ" sz="2400" dirty="0" smtClean="0"/>
              <a:t>Př.</a:t>
            </a:r>
          </a:p>
          <a:p>
            <a:pPr lvl="1"/>
            <a:endParaRPr lang="cs-CZ" sz="2400" dirty="0" smtClean="0"/>
          </a:p>
          <a:p>
            <a:pPr lvl="1"/>
            <a:endParaRPr lang="cs-CZ" sz="2400" dirty="0" smtClean="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8576" y="5295346"/>
            <a:ext cx="8245424" cy="1229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3661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Konstrukce metody II.</a:t>
            </a:r>
            <a:endParaRPr lang="cs-CZ" dirty="0"/>
          </a:p>
        </p:txBody>
      </p:sp>
      <p:sp>
        <p:nvSpPr>
          <p:cNvPr id="3" name="Zástupný symbol pro obsah 2"/>
          <p:cNvSpPr>
            <a:spLocks noGrp="1"/>
          </p:cNvSpPr>
          <p:nvPr>
            <p:ph idx="1"/>
          </p:nvPr>
        </p:nvSpPr>
        <p:spPr>
          <a:xfrm>
            <a:off x="467544" y="1270421"/>
            <a:ext cx="8229600" cy="4525963"/>
          </a:xfrm>
        </p:spPr>
        <p:txBody>
          <a:bodyPr/>
          <a:lstStyle/>
          <a:p>
            <a:r>
              <a:rPr lang="cs-CZ" dirty="0" smtClean="0"/>
              <a:t>3) konfrontace s volebním výsledkem</a:t>
            </a:r>
          </a:p>
          <a:p>
            <a:endParaRPr lang="cs-CZ" dirty="0" smtClean="0"/>
          </a:p>
          <a:p>
            <a:endParaRPr lang="cs-CZ" dirty="0" smtClean="0"/>
          </a:p>
          <a:p>
            <a:endParaRPr lang="cs-CZ" dirty="0"/>
          </a:p>
        </p:txBody>
      </p:sp>
      <p:pic>
        <p:nvPicPr>
          <p:cNvPr id="5136"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8156" y="1844824"/>
            <a:ext cx="6912768" cy="11061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7"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8156" y="5085184"/>
            <a:ext cx="6198796"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33924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418058"/>
          </a:xfrm>
        </p:spPr>
        <p:txBody>
          <a:bodyPr>
            <a:normAutofit fontScale="90000"/>
          </a:bodyPr>
          <a:lstStyle/>
          <a:p>
            <a:r>
              <a:rPr lang="cs-CZ" dirty="0" smtClean="0"/>
              <a:t>Prezentace výsledku</a:t>
            </a:r>
            <a:endParaRPr lang="cs-CZ" dirty="0"/>
          </a:p>
        </p:txBody>
      </p:sp>
      <p:sp>
        <p:nvSpPr>
          <p:cNvPr id="3" name="Zástupný symbol pro obsah 2"/>
          <p:cNvSpPr>
            <a:spLocks noGrp="1"/>
          </p:cNvSpPr>
          <p:nvPr>
            <p:ph idx="1"/>
          </p:nvPr>
        </p:nvSpPr>
        <p:spPr/>
        <p:txBody>
          <a:bodyPr/>
          <a:lstStyle/>
          <a:p>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92696"/>
            <a:ext cx="7227169" cy="5179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3" y="4653136"/>
            <a:ext cx="3168352" cy="2042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8836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cs-CZ" dirty="0"/>
          </a:p>
        </p:txBody>
      </p:sp>
      <p:sp>
        <p:nvSpPr>
          <p:cNvPr id="3" name="Zástupný symbol pro obsah 2"/>
          <p:cNvSpPr>
            <a:spLocks noGrp="1"/>
          </p:cNvSpPr>
          <p:nvPr>
            <p:ph idx="1"/>
          </p:nvPr>
        </p:nvSpPr>
        <p:spPr/>
        <p:txBody>
          <a:bodyPr>
            <a:normAutofit fontScale="92500"/>
          </a:bodyPr>
          <a:lstStyle/>
          <a:p>
            <a:r>
              <a:rPr lang="cs-CZ" dirty="0" err="1"/>
              <a:t>Dye</a:t>
            </a:r>
            <a:r>
              <a:rPr lang="cs-CZ" dirty="0"/>
              <a:t>: </a:t>
            </a:r>
            <a:r>
              <a:rPr lang="cs-CZ" dirty="0" err="1"/>
              <a:t>Understanding</a:t>
            </a:r>
            <a:r>
              <a:rPr lang="cs-CZ" dirty="0"/>
              <a:t> Public </a:t>
            </a:r>
            <a:r>
              <a:rPr lang="cs-CZ" dirty="0" err="1"/>
              <a:t>Policy</a:t>
            </a:r>
            <a:endParaRPr lang="cs-CZ" dirty="0"/>
          </a:p>
          <a:p>
            <a:r>
              <a:rPr lang="cs-CZ" dirty="0" err="1"/>
              <a:t>Dunn</a:t>
            </a:r>
            <a:r>
              <a:rPr lang="cs-CZ" dirty="0"/>
              <a:t>: Public </a:t>
            </a:r>
            <a:r>
              <a:rPr lang="cs-CZ" dirty="0" err="1"/>
              <a:t>Policy</a:t>
            </a:r>
            <a:r>
              <a:rPr lang="cs-CZ" dirty="0"/>
              <a:t> </a:t>
            </a:r>
            <a:r>
              <a:rPr lang="cs-CZ" dirty="0" err="1"/>
              <a:t>Analysis</a:t>
            </a:r>
            <a:endParaRPr lang="cs-CZ" dirty="0"/>
          </a:p>
          <a:p>
            <a:r>
              <a:rPr lang="cs-CZ" dirty="0"/>
              <a:t>Fiala, P., K. Schubert. 2000. </a:t>
            </a:r>
            <a:r>
              <a:rPr lang="cs-CZ" i="1" dirty="0"/>
              <a:t>Moderní analýza politiky. Uvedení do teorií a metod </a:t>
            </a:r>
            <a:r>
              <a:rPr lang="cs-CZ" i="1" dirty="0" err="1"/>
              <a:t>policy</a:t>
            </a:r>
            <a:r>
              <a:rPr lang="cs-CZ" i="1" dirty="0"/>
              <a:t> </a:t>
            </a:r>
            <a:r>
              <a:rPr lang="cs-CZ" i="1" dirty="0" err="1"/>
              <a:t>analysis</a:t>
            </a:r>
            <a:r>
              <a:rPr lang="cs-CZ" dirty="0"/>
              <a:t>. </a:t>
            </a:r>
          </a:p>
          <a:p>
            <a:r>
              <a:rPr lang="cs-CZ" dirty="0"/>
              <a:t> </a:t>
            </a:r>
          </a:p>
          <a:p>
            <a:r>
              <a:rPr lang="cs-CZ" dirty="0"/>
              <a:t> </a:t>
            </a:r>
          </a:p>
          <a:p>
            <a:r>
              <a:rPr lang="cs-CZ" b="1" dirty="0" err="1"/>
              <a:t>Reader</a:t>
            </a:r>
            <a:r>
              <a:rPr lang="cs-CZ" b="1" dirty="0"/>
              <a:t>:</a:t>
            </a:r>
            <a:endParaRPr lang="cs-CZ" dirty="0"/>
          </a:p>
          <a:p>
            <a:r>
              <a:rPr lang="cs-CZ" dirty="0"/>
              <a:t>OPVK kpt. 4</a:t>
            </a:r>
          </a:p>
          <a:p>
            <a:endParaRPr lang="cs-CZ" dirty="0"/>
          </a:p>
        </p:txBody>
      </p:sp>
    </p:spTree>
    <p:extLst>
      <p:ext uri="{BB962C8B-B14F-4D97-AF65-F5344CB8AC3E}">
        <p14:creationId xmlns:p14="http://schemas.microsoft.com/office/powerpoint/2010/main" val="108342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accent1">
                    <a:lumMod val="75000"/>
                  </a:schemeClr>
                </a:solidFill>
              </a:rPr>
              <a:t>Analýza – výchozí situace</a:t>
            </a:r>
            <a:endParaRPr lang="cs-CZ" dirty="0">
              <a:solidFill>
                <a:schemeClr val="accent1">
                  <a:lumMod val="75000"/>
                </a:schemeClr>
              </a:solidFill>
            </a:endParaRPr>
          </a:p>
        </p:txBody>
      </p:sp>
      <p:sp>
        <p:nvSpPr>
          <p:cNvPr id="3" name="Zástupný symbol pro obsah 2"/>
          <p:cNvSpPr>
            <a:spLocks noGrp="1"/>
          </p:cNvSpPr>
          <p:nvPr>
            <p:ph idx="1"/>
          </p:nvPr>
        </p:nvSpPr>
        <p:spPr/>
        <p:txBody>
          <a:bodyPr/>
          <a:lstStyle/>
          <a:p>
            <a:r>
              <a:rPr lang="cs-CZ" dirty="0" smtClean="0"/>
              <a:t>Cílem analýzy je</a:t>
            </a:r>
          </a:p>
          <a:p>
            <a:pPr lvl="1"/>
            <a:r>
              <a:rPr lang="cs-CZ" dirty="0" smtClean="0"/>
              <a:t>Zjistit novou skutečnost</a:t>
            </a:r>
          </a:p>
          <a:p>
            <a:pPr lvl="1"/>
            <a:r>
              <a:rPr lang="cs-CZ" dirty="0" smtClean="0"/>
              <a:t>Zodpovědět výzkumnou otázku</a:t>
            </a:r>
          </a:p>
          <a:p>
            <a:pPr lvl="1"/>
            <a:r>
              <a:rPr lang="cs-CZ" dirty="0" smtClean="0"/>
              <a:t>Potvrdit/ vyvrátit předpoklad/hypotézu</a:t>
            </a:r>
          </a:p>
          <a:p>
            <a:pPr lvl="1"/>
            <a:endParaRPr lang="cs-CZ" dirty="0"/>
          </a:p>
          <a:p>
            <a:pPr lvl="1"/>
            <a:endParaRPr lang="cs-CZ" dirty="0" smtClean="0"/>
          </a:p>
          <a:p>
            <a:r>
              <a:rPr lang="cs-CZ" dirty="0" smtClean="0">
                <a:solidFill>
                  <a:srgbClr val="FF0000"/>
                </a:solidFill>
              </a:rPr>
              <a:t>Re II. </a:t>
            </a:r>
            <a:r>
              <a:rPr lang="cs-CZ" dirty="0" smtClean="0">
                <a:solidFill>
                  <a:srgbClr val="FF0000"/>
                </a:solidFill>
                <a:sym typeface="Wingdings" pitchFamily="2" charset="2"/>
              </a:rPr>
              <a:t></a:t>
            </a:r>
            <a:r>
              <a:rPr lang="cs-CZ" dirty="0" smtClean="0">
                <a:solidFill>
                  <a:srgbClr val="FF0000"/>
                </a:solidFill>
              </a:rPr>
              <a:t>: Popis ≠ analýza</a:t>
            </a:r>
          </a:p>
          <a:p>
            <a:pPr lvl="1"/>
            <a:endParaRPr lang="cs-CZ" dirty="0"/>
          </a:p>
        </p:txBody>
      </p:sp>
    </p:spTree>
    <p:extLst>
      <p:ext uri="{BB962C8B-B14F-4D97-AF65-F5344CB8AC3E}">
        <p14:creationId xmlns:p14="http://schemas.microsoft.com/office/powerpoint/2010/main" val="142235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48680"/>
            <a:ext cx="8407622" cy="6098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Nadpis 4"/>
          <p:cNvSpPr>
            <a:spLocks noGrp="1"/>
          </p:cNvSpPr>
          <p:nvPr>
            <p:ph type="title"/>
          </p:nvPr>
        </p:nvSpPr>
        <p:spPr>
          <a:xfrm>
            <a:off x="6876256" y="38401"/>
            <a:ext cx="1728192" cy="868958"/>
          </a:xfrm>
        </p:spPr>
        <p:txBody>
          <a:bodyPr>
            <a:noAutofit/>
          </a:bodyPr>
          <a:lstStyle/>
          <a:p>
            <a:r>
              <a:rPr lang="cs-CZ" sz="3200" dirty="0" smtClean="0">
                <a:solidFill>
                  <a:srgbClr val="FF0000"/>
                </a:solidFill>
              </a:rPr>
              <a:t>OK (obsah)</a:t>
            </a:r>
            <a:endParaRPr lang="cs-CZ" sz="3200" dirty="0">
              <a:solidFill>
                <a:srgbClr val="FF0000"/>
              </a:solidFill>
            </a:endParaRPr>
          </a:p>
        </p:txBody>
      </p:sp>
    </p:spTree>
    <p:extLst>
      <p:ext uri="{BB962C8B-B14F-4D97-AF65-F5344CB8AC3E}">
        <p14:creationId xmlns:p14="http://schemas.microsoft.com/office/powerpoint/2010/main" val="3829832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smtClean="0">
                <a:solidFill>
                  <a:srgbClr val="FF0000"/>
                </a:solidFill>
              </a:rPr>
              <a:t>Policy</a:t>
            </a:r>
            <a:r>
              <a:rPr lang="cs-CZ" dirty="0" smtClean="0">
                <a:solidFill>
                  <a:srgbClr val="FF0000"/>
                </a:solidFill>
              </a:rPr>
              <a:t> </a:t>
            </a:r>
            <a:r>
              <a:rPr lang="cs-CZ" dirty="0" err="1" smtClean="0">
                <a:solidFill>
                  <a:srgbClr val="FF0000"/>
                </a:solidFill>
              </a:rPr>
              <a:t>analysis</a:t>
            </a:r>
            <a:r>
              <a:rPr lang="cs-CZ" dirty="0" smtClean="0">
                <a:solidFill>
                  <a:srgbClr val="FF0000"/>
                </a:solidFill>
              </a:rPr>
              <a:t> x </a:t>
            </a:r>
            <a:r>
              <a:rPr lang="cs-CZ" dirty="0" err="1" smtClean="0">
                <a:solidFill>
                  <a:srgbClr val="FF0000"/>
                </a:solidFill>
              </a:rPr>
              <a:t>Policy</a:t>
            </a:r>
            <a:r>
              <a:rPr lang="cs-CZ" dirty="0" smtClean="0">
                <a:solidFill>
                  <a:srgbClr val="FF0000"/>
                </a:solidFill>
              </a:rPr>
              <a:t> </a:t>
            </a:r>
            <a:r>
              <a:rPr lang="cs-CZ" dirty="0" err="1" smtClean="0">
                <a:solidFill>
                  <a:srgbClr val="FF0000"/>
                </a:solidFill>
              </a:rPr>
              <a:t>advocacy</a:t>
            </a:r>
            <a:endParaRPr lang="cs-CZ" dirty="0" smtClean="0">
              <a:solidFill>
                <a:srgbClr val="FF0000"/>
              </a:solidFill>
            </a:endParaRPr>
          </a:p>
          <a:p>
            <a:r>
              <a:rPr lang="cs-CZ" dirty="0" smtClean="0"/>
              <a:t>Já výzkumník - moje volba</a:t>
            </a:r>
          </a:p>
          <a:p>
            <a:r>
              <a:rPr lang="cs-CZ" dirty="0" smtClean="0"/>
              <a:t>Vztah zadavatel – zpracovatel</a:t>
            </a:r>
          </a:p>
          <a:p>
            <a:pPr lvl="1"/>
            <a:r>
              <a:rPr lang="cs-CZ" dirty="0" smtClean="0"/>
              <a:t>Zadavatel má přání</a:t>
            </a:r>
          </a:p>
          <a:p>
            <a:pPr lvl="2"/>
            <a:r>
              <a:rPr lang="cs-CZ" dirty="0" smtClean="0"/>
              <a:t>Můžu/chci to akceptovat?</a:t>
            </a:r>
          </a:p>
          <a:p>
            <a:pPr lvl="2"/>
            <a:r>
              <a:rPr lang="cs-CZ" dirty="0" smtClean="0"/>
              <a:t>Negativní dopady „vnuceného“ názoru</a:t>
            </a:r>
          </a:p>
          <a:p>
            <a:pPr lvl="1"/>
            <a:r>
              <a:rPr lang="cs-CZ" dirty="0" smtClean="0"/>
              <a:t>Zadavatel chce znát pravdu</a:t>
            </a:r>
          </a:p>
          <a:p>
            <a:pPr lvl="1"/>
            <a:endParaRPr lang="cs-CZ" dirty="0"/>
          </a:p>
          <a:p>
            <a:pPr lvl="1"/>
            <a:r>
              <a:rPr lang="cs-CZ" dirty="0" smtClean="0"/>
              <a:t>Zadavatel chce/nechce „řešení“</a:t>
            </a:r>
          </a:p>
          <a:p>
            <a:pPr lvl="2"/>
            <a:r>
              <a:rPr lang="cs-CZ" dirty="0" smtClean="0"/>
              <a:t>Neměl bych nutit…</a:t>
            </a:r>
          </a:p>
          <a:p>
            <a:endParaRPr lang="cs-CZ" dirty="0"/>
          </a:p>
        </p:txBody>
      </p:sp>
    </p:spTree>
    <p:extLst>
      <p:ext uri="{BB962C8B-B14F-4D97-AF65-F5344CB8AC3E}">
        <p14:creationId xmlns:p14="http://schemas.microsoft.com/office/powerpoint/2010/main" val="2214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zadavatel</a:t>
            </a:r>
            <a:endParaRPr lang="cs-CZ" dirty="0"/>
          </a:p>
        </p:txBody>
      </p:sp>
      <p:sp>
        <p:nvSpPr>
          <p:cNvPr id="3" name="Zástupný symbol pro obsah 2"/>
          <p:cNvSpPr>
            <a:spLocks noGrp="1"/>
          </p:cNvSpPr>
          <p:nvPr>
            <p:ph idx="1"/>
          </p:nvPr>
        </p:nvSpPr>
        <p:spPr>
          <a:xfrm>
            <a:off x="467544" y="1268760"/>
            <a:ext cx="8229600" cy="4525963"/>
          </a:xfrm>
        </p:spPr>
        <p:txBody>
          <a:bodyPr>
            <a:normAutofit fontScale="92500" lnSpcReduction="20000"/>
          </a:bodyPr>
          <a:lstStyle/>
          <a:p>
            <a:r>
              <a:rPr lang="cs-CZ" dirty="0" smtClean="0"/>
              <a:t>Chce znát situaci/stav</a:t>
            </a:r>
          </a:p>
          <a:p>
            <a:r>
              <a:rPr lang="cs-CZ" dirty="0" smtClean="0"/>
              <a:t>Chce znát příčiny stavu</a:t>
            </a:r>
          </a:p>
          <a:p>
            <a:r>
              <a:rPr lang="cs-CZ" dirty="0" smtClean="0"/>
              <a:t>Chce znát „správné“ řešení</a:t>
            </a:r>
          </a:p>
          <a:p>
            <a:r>
              <a:rPr lang="cs-CZ" dirty="0" smtClean="0"/>
              <a:t>Chce vědět jestli jím preferované řešení je/bude „účinné“</a:t>
            </a:r>
          </a:p>
          <a:p>
            <a:r>
              <a:rPr lang="cs-CZ" dirty="0" smtClean="0"/>
              <a:t>Chce znát metody jak uskutečnit „jeho cíl“</a:t>
            </a:r>
          </a:p>
          <a:p>
            <a:r>
              <a:rPr lang="cs-CZ" dirty="0" smtClean="0"/>
              <a:t>Chce znát rizika řešení (1-x)</a:t>
            </a:r>
          </a:p>
          <a:p>
            <a:r>
              <a:rPr lang="cs-CZ" dirty="0" smtClean="0"/>
              <a:t>Chce….</a:t>
            </a:r>
          </a:p>
          <a:p>
            <a:endParaRPr lang="cs-CZ" dirty="0"/>
          </a:p>
          <a:p>
            <a:r>
              <a:rPr lang="cs-CZ" dirty="0" smtClean="0"/>
              <a:t>A co vy?</a:t>
            </a:r>
            <a:endParaRPr lang="cs-CZ" dirty="0"/>
          </a:p>
        </p:txBody>
      </p:sp>
    </p:spTree>
    <p:extLst>
      <p:ext uri="{BB962C8B-B14F-4D97-AF65-F5344CB8AC3E}">
        <p14:creationId xmlns:p14="http://schemas.microsoft.com/office/powerpoint/2010/main" val="1549296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274638"/>
            <a:ext cx="8229600" cy="706090"/>
          </a:xfrm>
        </p:spPr>
        <p:txBody>
          <a:bodyPr>
            <a:noAutofit/>
          </a:bodyPr>
          <a:lstStyle/>
          <a:p>
            <a:r>
              <a:rPr lang="cs-CZ" sz="2800" dirty="0" smtClean="0">
                <a:solidFill>
                  <a:schemeClr val="accent1">
                    <a:lumMod val="75000"/>
                  </a:schemeClr>
                </a:solidFill>
              </a:rPr>
              <a:t>Analýza - principy</a:t>
            </a:r>
            <a:br>
              <a:rPr lang="cs-CZ" sz="2800" dirty="0" smtClean="0">
                <a:solidFill>
                  <a:schemeClr val="accent1">
                    <a:lumMod val="75000"/>
                  </a:schemeClr>
                </a:solidFill>
              </a:rPr>
            </a:br>
            <a:r>
              <a:rPr lang="cs-CZ" sz="2800" dirty="0" err="1" smtClean="0"/>
              <a:t>Bardach</a:t>
            </a:r>
            <a:r>
              <a:rPr lang="cs-CZ" sz="2800" dirty="0" smtClean="0"/>
              <a:t>: </a:t>
            </a:r>
            <a:r>
              <a:rPr lang="en-US" sz="2800" dirty="0" smtClean="0"/>
              <a:t>How To Conduct an Effective Policy Analysis</a:t>
            </a:r>
            <a:r>
              <a:rPr lang="cs-CZ" sz="2800" dirty="0" smtClean="0"/>
              <a:t> I.</a:t>
            </a:r>
            <a:endParaRPr lang="cs-CZ" sz="2800" dirty="0"/>
          </a:p>
        </p:txBody>
      </p:sp>
      <p:sp>
        <p:nvSpPr>
          <p:cNvPr id="4" name="Zástupný symbol pro obsah 3"/>
          <p:cNvSpPr>
            <a:spLocks noGrp="1"/>
          </p:cNvSpPr>
          <p:nvPr>
            <p:ph idx="1"/>
          </p:nvPr>
        </p:nvSpPr>
        <p:spPr>
          <a:xfrm>
            <a:off x="457200" y="1700808"/>
            <a:ext cx="8291264" cy="4752528"/>
          </a:xfrm>
        </p:spPr>
        <p:txBody>
          <a:bodyPr>
            <a:normAutofit fontScale="85000" lnSpcReduction="10000"/>
          </a:bodyPr>
          <a:lstStyle/>
          <a:p>
            <a:r>
              <a:rPr lang="en-US" sz="3700" i="1" dirty="0" smtClean="0"/>
              <a:t>framing the analysis</a:t>
            </a:r>
            <a:endParaRPr lang="cs-CZ" sz="3700" i="1" dirty="0" smtClean="0"/>
          </a:p>
          <a:p>
            <a:r>
              <a:rPr lang="en-US" sz="3700" b="1" dirty="0" smtClean="0"/>
              <a:t>Define the Problem:</a:t>
            </a:r>
            <a:r>
              <a:rPr lang="en-US" sz="3700" dirty="0" smtClean="0"/>
              <a:t> The problem should discuss the undesired gap between as-is condition and to-be condition. The most important policy problems are ill-structured, wicked problems that are difficult to resolve. </a:t>
            </a:r>
          </a:p>
          <a:p>
            <a:r>
              <a:rPr lang="en-US" sz="3700" b="1" dirty="0" smtClean="0"/>
              <a:t>Assemble Some Evidence:</a:t>
            </a:r>
            <a:r>
              <a:rPr lang="en-US" sz="3700" dirty="0" smtClean="0"/>
              <a:t> This evidence should be strong enough to make your audience care about the problem and want to read further about solutions to address the problem.</a:t>
            </a:r>
          </a:p>
          <a:p>
            <a:endParaRPr lang="cs-CZ" dirty="0"/>
          </a:p>
        </p:txBody>
      </p:sp>
    </p:spTree>
    <p:extLst>
      <p:ext uri="{BB962C8B-B14F-4D97-AF65-F5344CB8AC3E}">
        <p14:creationId xmlns:p14="http://schemas.microsoft.com/office/powerpoint/2010/main" val="874672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Autofit/>
          </a:bodyPr>
          <a:lstStyle/>
          <a:p>
            <a:r>
              <a:rPr lang="cs-CZ" sz="2800" dirty="0" err="1" smtClean="0"/>
              <a:t>Bardach</a:t>
            </a:r>
            <a:r>
              <a:rPr lang="cs-CZ" sz="2800" dirty="0" smtClean="0"/>
              <a:t>: </a:t>
            </a:r>
            <a:r>
              <a:rPr lang="en-US" sz="2800" dirty="0" smtClean="0"/>
              <a:t>How To Conduct an Effective Policy Analysis</a:t>
            </a:r>
            <a:r>
              <a:rPr lang="cs-CZ" sz="2800" dirty="0" smtClean="0"/>
              <a:t> II.</a:t>
            </a:r>
            <a:endParaRPr lang="cs-CZ" sz="2800" dirty="0"/>
          </a:p>
        </p:txBody>
      </p:sp>
      <p:sp>
        <p:nvSpPr>
          <p:cNvPr id="3" name="Zástupný symbol pro obsah 2"/>
          <p:cNvSpPr>
            <a:spLocks noGrp="1"/>
          </p:cNvSpPr>
          <p:nvPr>
            <p:ph idx="1"/>
          </p:nvPr>
        </p:nvSpPr>
        <p:spPr>
          <a:xfrm>
            <a:off x="457200" y="980728"/>
            <a:ext cx="8229600" cy="5544616"/>
          </a:xfrm>
        </p:spPr>
        <p:txBody>
          <a:bodyPr>
            <a:normAutofit fontScale="70000" lnSpcReduction="20000"/>
          </a:bodyPr>
          <a:lstStyle/>
          <a:p>
            <a:r>
              <a:rPr lang="en-US" b="1" dirty="0" smtClean="0"/>
              <a:t>Construct the Alternatives:</a:t>
            </a:r>
            <a:r>
              <a:rPr lang="en-US" dirty="0" smtClean="0"/>
              <a:t> Alternatives should be ways to address or eliminate the policy problem. In constructing alternatives, one can utilize several techniques: </a:t>
            </a:r>
            <a:endParaRPr lang="cs-CZ" dirty="0" smtClean="0"/>
          </a:p>
          <a:p>
            <a:pPr lvl="1"/>
            <a:r>
              <a:rPr lang="en-US" dirty="0" smtClean="0"/>
              <a:t>(1) copy an existing policy without modification, </a:t>
            </a:r>
            <a:endParaRPr lang="cs-CZ" dirty="0" smtClean="0"/>
          </a:p>
          <a:p>
            <a:pPr lvl="1"/>
            <a:r>
              <a:rPr lang="en-US" dirty="0" smtClean="0"/>
              <a:t>(2) copy an existing policy and modify it to fit your needs, </a:t>
            </a:r>
            <a:endParaRPr lang="cs-CZ" dirty="0" smtClean="0"/>
          </a:p>
          <a:p>
            <a:pPr lvl="1"/>
            <a:r>
              <a:rPr lang="en-US" dirty="0" smtClean="0"/>
              <a:t>(3) build a policy utilizing generic tools, and </a:t>
            </a:r>
            <a:endParaRPr lang="cs-CZ" dirty="0" smtClean="0"/>
          </a:p>
          <a:p>
            <a:pPr lvl="1"/>
            <a:r>
              <a:rPr lang="en-US" dirty="0" smtClean="0"/>
              <a:t>(4) build a policy from scratch with creativity and brainstorming. Alternatives should be tightly linked to your problem definition.</a:t>
            </a:r>
            <a:endParaRPr lang="cs-CZ" dirty="0" smtClean="0"/>
          </a:p>
          <a:p>
            <a:pPr lvl="1"/>
            <a:r>
              <a:rPr lang="cs-CZ" dirty="0" err="1" smtClean="0"/>
              <a:t>Including</a:t>
            </a:r>
            <a:r>
              <a:rPr lang="cs-CZ" dirty="0" smtClean="0"/>
              <a:t> do-</a:t>
            </a:r>
            <a:r>
              <a:rPr lang="cs-CZ" dirty="0" err="1" smtClean="0"/>
              <a:t>nothing</a:t>
            </a:r>
            <a:r>
              <a:rPr lang="cs-CZ" dirty="0" smtClean="0"/>
              <a:t> </a:t>
            </a:r>
            <a:r>
              <a:rPr lang="cs-CZ" dirty="0" err="1" smtClean="0"/>
              <a:t>option</a:t>
            </a:r>
            <a:r>
              <a:rPr lang="cs-CZ" dirty="0" smtClean="0"/>
              <a:t>…</a:t>
            </a:r>
            <a:endParaRPr lang="en-US" dirty="0" smtClean="0"/>
          </a:p>
          <a:p>
            <a:r>
              <a:rPr lang="en-US" b="1" dirty="0" smtClean="0"/>
              <a:t>Select the Evaluation Criteria:</a:t>
            </a:r>
            <a:r>
              <a:rPr lang="en-US" dirty="0" smtClean="0"/>
              <a:t> Criteria are used to measure the outcomes and impacts of each alternative. The criteria should be measurable and quantifiable. There are several criteria commonly utilized by policy analysts: </a:t>
            </a:r>
            <a:endParaRPr lang="cs-CZ" dirty="0" smtClean="0"/>
          </a:p>
          <a:p>
            <a:pPr lvl="1"/>
            <a:r>
              <a:rPr lang="en-US" dirty="0" smtClean="0"/>
              <a:t>(1) efficacy, (2) cost, (3) equity, (4) administrative feasibility, (5) unintended consequences, (6) sustainability, and (7) political feasibility. </a:t>
            </a:r>
            <a:endParaRPr lang="cs-CZ" dirty="0" smtClean="0"/>
          </a:p>
          <a:p>
            <a:pPr lvl="1"/>
            <a:r>
              <a:rPr lang="en-US" dirty="0" smtClean="0"/>
              <a:t>The criteria will enable you to evaluation each alternative across the same metrics in order to ultimately determine the best policy option.</a:t>
            </a:r>
          </a:p>
          <a:p>
            <a:endParaRPr lang="cs-CZ" dirty="0"/>
          </a:p>
        </p:txBody>
      </p:sp>
    </p:spTree>
    <p:extLst>
      <p:ext uri="{BB962C8B-B14F-4D97-AF65-F5344CB8AC3E}">
        <p14:creationId xmlns:p14="http://schemas.microsoft.com/office/powerpoint/2010/main" val="4120071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507288" cy="490066"/>
          </a:xfrm>
        </p:spPr>
        <p:txBody>
          <a:bodyPr>
            <a:noAutofit/>
          </a:bodyPr>
          <a:lstStyle/>
          <a:p>
            <a:r>
              <a:rPr lang="cs-CZ" sz="2400" dirty="0" err="1" smtClean="0"/>
              <a:t>Bardach</a:t>
            </a:r>
            <a:r>
              <a:rPr lang="cs-CZ" sz="2400" dirty="0" smtClean="0"/>
              <a:t>: </a:t>
            </a:r>
            <a:r>
              <a:rPr lang="en-US" sz="2400" dirty="0" smtClean="0"/>
              <a:t>How To Conduct an Effective Policy Analysis</a:t>
            </a:r>
            <a:r>
              <a:rPr lang="cs-CZ" sz="2400" dirty="0" smtClean="0"/>
              <a:t> III.</a:t>
            </a:r>
            <a:endParaRPr lang="cs-CZ" sz="2400" dirty="0"/>
          </a:p>
        </p:txBody>
      </p:sp>
      <p:sp>
        <p:nvSpPr>
          <p:cNvPr id="3" name="Zástupný symbol pro obsah 2"/>
          <p:cNvSpPr>
            <a:spLocks noGrp="1"/>
          </p:cNvSpPr>
          <p:nvPr>
            <p:ph idx="1"/>
          </p:nvPr>
        </p:nvSpPr>
        <p:spPr>
          <a:xfrm>
            <a:off x="457200" y="908720"/>
            <a:ext cx="8229600" cy="5544616"/>
          </a:xfrm>
        </p:spPr>
        <p:txBody>
          <a:bodyPr>
            <a:normAutofit fontScale="62500" lnSpcReduction="20000"/>
          </a:bodyPr>
          <a:lstStyle/>
          <a:p>
            <a:r>
              <a:rPr lang="en-US" i="1" dirty="0" smtClean="0"/>
              <a:t>doing the analysis.</a:t>
            </a:r>
          </a:p>
          <a:p>
            <a:r>
              <a:rPr lang="en-US" b="1" dirty="0" smtClean="0"/>
              <a:t>Project the Outcomes:</a:t>
            </a:r>
            <a:r>
              <a:rPr lang="en-US" dirty="0" smtClean="0"/>
              <a:t> Evaluate each policy alternative based on the criteria. Sometimes, this process will enable you to clearly eliminate policy alternatives that do not produce desired outcomes and impacts. However, it is often difficult to pinpoint the most effective policy alternative from this process.</a:t>
            </a:r>
          </a:p>
          <a:p>
            <a:r>
              <a:rPr lang="en-US" b="1" dirty="0" smtClean="0"/>
              <a:t>Confront the Trade-Offs:</a:t>
            </a:r>
            <a:r>
              <a:rPr lang="en-US" dirty="0" smtClean="0"/>
              <a:t> As a clear policy “winner” is often not produced from the above analysis, it is important to look at trade-offs between the policy alternatives to identify the best alternative. This includes conducting a cost-benefit analysis, cost-effectiveness analysis, or multi-attribute analysis. Ultimately, you should be able to produce 2-3 crystal clear sentences on what your clients gets and gives up from choosing a certain policy alternative.</a:t>
            </a:r>
          </a:p>
          <a:p>
            <a:r>
              <a:rPr lang="en-US" b="1" dirty="0" smtClean="0"/>
              <a:t>Decide:</a:t>
            </a:r>
            <a:r>
              <a:rPr lang="en-US" dirty="0" smtClean="0"/>
              <a:t> Choose a policy alternative based on your analysis.</a:t>
            </a:r>
          </a:p>
          <a:p>
            <a:r>
              <a:rPr lang="en-US" b="1" dirty="0" smtClean="0"/>
              <a:t>Tell Your Story:</a:t>
            </a:r>
            <a:r>
              <a:rPr lang="en-US" dirty="0" smtClean="0"/>
              <a:t> In recounting the process to the client, it is important to clearly tell the story; trade detail for brevity. You should consider three types of audiences, (1) those that will spend 30 seconds reading your analysis, (2) those that will spend 3 minutes, and (3) those that will spend 30 minutes. Your analysis should provide enough information to satisfy all three types of readers and enable them to understand your process and ultimate recommendation.</a:t>
            </a:r>
          </a:p>
          <a:p>
            <a:endParaRPr lang="cs-CZ" dirty="0"/>
          </a:p>
        </p:txBody>
      </p:sp>
    </p:spTree>
    <p:extLst>
      <p:ext uri="{BB962C8B-B14F-4D97-AF65-F5344CB8AC3E}">
        <p14:creationId xmlns:p14="http://schemas.microsoft.com/office/powerpoint/2010/main" val="1734607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a:t>
            </a:r>
            <a:endParaRPr lang="cs-CZ" dirty="0"/>
          </a:p>
        </p:txBody>
      </p:sp>
      <p:sp>
        <p:nvSpPr>
          <p:cNvPr id="3" name="Zástupný symbol pro obsah 2"/>
          <p:cNvSpPr>
            <a:spLocks noGrp="1"/>
          </p:cNvSpPr>
          <p:nvPr>
            <p:ph idx="1"/>
          </p:nvPr>
        </p:nvSpPr>
        <p:spPr>
          <a:xfrm>
            <a:off x="467544" y="1484784"/>
            <a:ext cx="8229600" cy="4525963"/>
          </a:xfrm>
        </p:spPr>
        <p:txBody>
          <a:bodyPr>
            <a:normAutofit fontScale="85000" lnSpcReduction="20000"/>
          </a:bodyPr>
          <a:lstStyle/>
          <a:p>
            <a:r>
              <a:rPr lang="cs-CZ" dirty="0"/>
              <a:t>P</a:t>
            </a:r>
            <a:r>
              <a:rPr lang="cs-CZ" dirty="0" smtClean="0"/>
              <a:t>opis situace – strukturace problému</a:t>
            </a:r>
          </a:p>
          <a:p>
            <a:r>
              <a:rPr lang="cs-CZ" dirty="0" smtClean="0"/>
              <a:t>Shromáždění dat a vstupních informací pro volbu cíle analýzy</a:t>
            </a:r>
          </a:p>
          <a:p>
            <a:pPr lvl="1"/>
            <a:r>
              <a:rPr lang="cs-CZ" dirty="0" smtClean="0"/>
              <a:t>Volba cíle analýzy</a:t>
            </a:r>
          </a:p>
          <a:p>
            <a:r>
              <a:rPr lang="cs-CZ" dirty="0" smtClean="0"/>
              <a:t>Volba metod analýzy</a:t>
            </a:r>
          </a:p>
          <a:p>
            <a:pPr lvl="1"/>
            <a:r>
              <a:rPr lang="cs-CZ" dirty="0" smtClean="0"/>
              <a:t>Podle cíle, dat, financí, času, schopností…</a:t>
            </a:r>
          </a:p>
          <a:p>
            <a:r>
              <a:rPr lang="cs-CZ" dirty="0" smtClean="0"/>
              <a:t>Analýza</a:t>
            </a:r>
          </a:p>
          <a:p>
            <a:pPr lvl="1"/>
            <a:r>
              <a:rPr lang="cs-CZ" dirty="0" smtClean="0"/>
              <a:t>Sběr a zpracování dat</a:t>
            </a:r>
          </a:p>
          <a:p>
            <a:pPr lvl="1"/>
            <a:r>
              <a:rPr lang="cs-CZ" dirty="0" smtClean="0"/>
              <a:t>Analýza (aplikace jedné či více analytických metod)</a:t>
            </a:r>
          </a:p>
          <a:p>
            <a:pPr lvl="1"/>
            <a:r>
              <a:rPr lang="cs-CZ" dirty="0" smtClean="0"/>
              <a:t>Diskuze zjištění</a:t>
            </a:r>
          </a:p>
          <a:p>
            <a:r>
              <a:rPr lang="cs-CZ" dirty="0" smtClean="0"/>
              <a:t>Syntéza, závěry</a:t>
            </a:r>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0503" y="188640"/>
            <a:ext cx="2466975" cy="1847850"/>
          </a:xfrm>
          <a:prstGeom prst="rect">
            <a:avLst/>
          </a:prstGeom>
        </p:spPr>
      </p:pic>
    </p:spTree>
    <p:extLst>
      <p:ext uri="{BB962C8B-B14F-4D97-AF65-F5344CB8AC3E}">
        <p14:creationId xmlns:p14="http://schemas.microsoft.com/office/powerpoint/2010/main" val="236643390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1639</Words>
  <Application>Microsoft Office PowerPoint</Application>
  <PresentationFormat>Předvádění na obrazovce (4:3)</PresentationFormat>
  <Paragraphs>238</Paragraphs>
  <Slides>30</Slides>
  <Notes>6</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30</vt:i4>
      </vt:variant>
    </vt:vector>
  </HeadingPairs>
  <TitlesOfParts>
    <vt:vector size="32" baseType="lpstr">
      <vt:lpstr>Motiv systému Office</vt:lpstr>
      <vt:lpstr>Graf aplikace Microsoft Office Excel</vt:lpstr>
      <vt:lpstr>P5 Analýza politiky</vt:lpstr>
      <vt:lpstr>Prezentace aplikace PowerPoint</vt:lpstr>
      <vt:lpstr>Analýza – výchozí situace</vt:lpstr>
      <vt:lpstr>Prezentace aplikace PowerPoint</vt:lpstr>
      <vt:lpstr>zadavatel</vt:lpstr>
      <vt:lpstr>Analýza - principy Bardach: How To Conduct an Effective Policy Analysis I.</vt:lpstr>
      <vt:lpstr>Bardach: How To Conduct an Effective Policy Analysis II.</vt:lpstr>
      <vt:lpstr>Bardach: How To Conduct an Effective Policy Analysis III.</vt:lpstr>
      <vt:lpstr>jak</vt:lpstr>
      <vt:lpstr>Analýza - fáze Jak? </vt:lpstr>
      <vt:lpstr>A. Methods of problem structuring</vt:lpstr>
      <vt:lpstr>B. Cases – formulace cíle</vt:lpstr>
      <vt:lpstr>Problém</vt:lpstr>
      <vt:lpstr>Analýza ?</vt:lpstr>
      <vt:lpstr>Komparace?</vt:lpstr>
      <vt:lpstr>syntéza</vt:lpstr>
      <vt:lpstr>Bb Kritéria evaluace</vt:lpstr>
      <vt:lpstr>C.D. Metoda a její omezení</vt:lpstr>
      <vt:lpstr>E. Interpretace výsledků</vt:lpstr>
      <vt:lpstr>F. Prezentace výsledků</vt:lpstr>
      <vt:lpstr>X</vt:lpstr>
      <vt:lpstr>X</vt:lpstr>
      <vt:lpstr>Case – hledání metody</vt:lpstr>
      <vt:lpstr>Předpoklady metody</vt:lpstr>
      <vt:lpstr>Omezení metody</vt:lpstr>
      <vt:lpstr>Konstrukce metody I.</vt:lpstr>
      <vt:lpstr>Konstrukce metody II.</vt:lpstr>
      <vt:lpstr>Prezentace výsledku</vt:lpstr>
      <vt:lpstr>Literatura</vt:lpstr>
      <vt:lpstr>OK (obsah)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P5 Analýza politiky</dc:title>
  <dc:creator>Marek</dc:creator>
  <cp:lastModifiedBy>Marek</cp:lastModifiedBy>
  <cp:revision>15</cp:revision>
  <dcterms:created xsi:type="dcterms:W3CDTF">2016-03-22T06:59:27Z</dcterms:created>
  <dcterms:modified xsi:type="dcterms:W3CDTF">2016-03-22T10:48:10Z</dcterms:modified>
</cp:coreProperties>
</file>