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theme/theme6.xml" ContentType="application/vnd.openxmlformats-officedocument.theme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7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theme/theme8.xml" ContentType="application/vnd.openxmlformats-officedocument.theme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5" r:id="rId3"/>
    <p:sldMasterId id="2147483689" r:id="rId4"/>
    <p:sldMasterId id="2147483703" r:id="rId5"/>
    <p:sldMasterId id="2147483759" r:id="rId6"/>
    <p:sldMasterId id="2147483773" r:id="rId7"/>
    <p:sldMasterId id="2147483815" r:id="rId8"/>
    <p:sldMasterId id="2147483829" r:id="rId9"/>
  </p:sldMasterIdLst>
  <p:notesMasterIdLst>
    <p:notesMasterId r:id="rId34"/>
  </p:notesMasterIdLst>
  <p:handoutMasterIdLst>
    <p:handoutMasterId r:id="rId35"/>
  </p:handoutMasterIdLst>
  <p:sldIdLst>
    <p:sldId id="256" r:id="rId10"/>
    <p:sldId id="312" r:id="rId11"/>
    <p:sldId id="313" r:id="rId12"/>
    <p:sldId id="259" r:id="rId13"/>
    <p:sldId id="260" r:id="rId14"/>
    <p:sldId id="277" r:id="rId15"/>
    <p:sldId id="280" r:id="rId16"/>
    <p:sldId id="281" r:id="rId17"/>
    <p:sldId id="282" r:id="rId18"/>
    <p:sldId id="283" r:id="rId19"/>
    <p:sldId id="318" r:id="rId20"/>
    <p:sldId id="319" r:id="rId21"/>
    <p:sldId id="284" r:id="rId22"/>
    <p:sldId id="287" r:id="rId23"/>
    <p:sldId id="288" r:id="rId24"/>
    <p:sldId id="265" r:id="rId25"/>
    <p:sldId id="266" r:id="rId26"/>
    <p:sldId id="267" r:id="rId27"/>
    <p:sldId id="268" r:id="rId28"/>
    <p:sldId id="302" r:id="rId29"/>
    <p:sldId id="310" r:id="rId30"/>
    <p:sldId id="309" r:id="rId31"/>
    <p:sldId id="276" r:id="rId32"/>
    <p:sldId id="286" r:id="rId33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4878-4439-4930-B153-737C7B78F933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7D36-8EFE-4EBC-8759-0DEDF3151D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301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DF61F-383F-40B2-9412-A4E842662924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51A2-1630-4560-A437-36B79C732B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56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84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93836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28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967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285829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017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1092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4951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81125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25871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41346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55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08864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12082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78595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56153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78964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756461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95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02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47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999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003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27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552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25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2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6113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09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252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829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206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06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567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218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27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975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1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689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2222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105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0081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0479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586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2923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36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922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6676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5505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989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2629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8730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703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7169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012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6263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40586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07782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9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4697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077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73805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504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4221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0996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73301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55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05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07180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85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51528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0673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55494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987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845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0104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68154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70088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20095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6530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12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1092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1259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64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5492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36355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42203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7458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544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6030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77037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951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9793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9271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9908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610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5601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9895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67703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415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DB1E-7FA9-488F-9843-3432B7B338AF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14269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7D117C-54CD-4481-AEB1-98010D8606CD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076560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2D05BF-D8C4-46E6-ACA6-3692A51FA4F6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76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762183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017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018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018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18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cs-CZ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sz="2400">
                <a:solidFill>
                  <a:srgbClr val="000000"/>
                </a:solidFill>
              </a:endParaRPr>
            </a:p>
          </p:txBody>
        </p:sp>
      </p:grpSp>
      <p:sp>
        <p:nvSpPr>
          <p:cNvPr id="5018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5018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5019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>
              <a:solidFill>
                <a:srgbClr val="1C1C1C"/>
              </a:solidFill>
            </a:endParaRP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DCEE6DD-B3CC-473E-B0FB-2EF3AD908AAD}" type="slidenum">
              <a:rPr lang="cs-CZ">
                <a:solidFill>
                  <a:srgbClr val="1C1C1C"/>
                </a:solidFill>
              </a:rPr>
              <a:pPr/>
              <a:t>‹#›</a:t>
            </a:fld>
            <a:endParaRPr lang="cs-CZ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5277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E3AD6-4F2A-42DF-B6DB-281CC82C43C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99556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3C7D3-6820-4184-94E8-24D02E9D3597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527960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7D454-F421-445A-AC95-CC84F3DE376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2963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07E7-1490-4997-A89D-0F14766B06DB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93796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39257-A3EA-4DB9-9E45-1562D85C592E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203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754E6-6259-4FE4-BBB8-0A786A3B425A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765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FBD62-69D5-4F22-B8BA-41BC9497F019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753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A1DFA3-EB01-4778-A38D-D35D9B9D206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15713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73B9-1B01-42AF-9727-A785ED833878}" type="slidenum">
              <a:rPr lang="cs-CZ">
                <a:solidFill>
                  <a:srgbClr val="000000"/>
                </a:solidFill>
              </a:rPr>
              <a:pPr/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64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6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5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4.xml"/><Relationship Id="rId5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73.xml"/><Relationship Id="rId4" Type="http://schemas.openxmlformats.org/officeDocument/2006/relationships/slideLayout" Target="../slideLayouts/slideLayout67.xml"/><Relationship Id="rId9" Type="http://schemas.openxmlformats.org/officeDocument/2006/relationships/slideLayout" Target="../slideLayouts/slideLayout72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4.xml"/><Relationship Id="rId13" Type="http://schemas.openxmlformats.org/officeDocument/2006/relationships/slideLayout" Target="../slideLayouts/slideLayout89.xml"/><Relationship Id="rId3" Type="http://schemas.openxmlformats.org/officeDocument/2006/relationships/slideLayout" Target="../slideLayouts/slideLayout79.xml"/><Relationship Id="rId7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8.xml"/><Relationship Id="rId2" Type="http://schemas.openxmlformats.org/officeDocument/2006/relationships/slideLayout" Target="../slideLayouts/slideLayout78.xml"/><Relationship Id="rId1" Type="http://schemas.openxmlformats.org/officeDocument/2006/relationships/slideLayout" Target="../slideLayouts/slideLayout77.xml"/><Relationship Id="rId6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5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slideLayout" Target="../slideLayouts/slideLayout102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0.xml"/><Relationship Id="rId13" Type="http://schemas.openxmlformats.org/officeDocument/2006/relationships/slideLayout" Target="../slideLayouts/slideLayout115.xml"/><Relationship Id="rId3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9.xml"/><Relationship Id="rId12" Type="http://schemas.openxmlformats.org/officeDocument/2006/relationships/slideLayout" Target="../slideLayouts/slideLayout114.xml"/><Relationship Id="rId2" Type="http://schemas.openxmlformats.org/officeDocument/2006/relationships/slideLayout" Target="../slideLayouts/slideLayout104.xml"/><Relationship Id="rId1" Type="http://schemas.openxmlformats.org/officeDocument/2006/relationships/slideLayout" Target="../slideLayouts/slideLayout103.xml"/><Relationship Id="rId6" Type="http://schemas.openxmlformats.org/officeDocument/2006/relationships/slideLayout" Target="../slideLayouts/slideLayout108.xml"/><Relationship Id="rId11" Type="http://schemas.openxmlformats.org/officeDocument/2006/relationships/slideLayout" Target="../slideLayouts/slideLayout113.xml"/><Relationship Id="rId5" Type="http://schemas.openxmlformats.org/officeDocument/2006/relationships/slideLayout" Target="../slideLayouts/slideLayout107.xml"/><Relationship Id="rId10" Type="http://schemas.openxmlformats.org/officeDocument/2006/relationships/slideLayout" Target="../slideLayouts/slideLayout112.xml"/><Relationship Id="rId4" Type="http://schemas.openxmlformats.org/officeDocument/2006/relationships/slideLayout" Target="../slideLayouts/slideLayout106.xml"/><Relationship Id="rId9" Type="http://schemas.openxmlformats.org/officeDocument/2006/relationships/slideLayout" Target="../slideLayouts/slideLayout111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C9B15-2EB5-4DC9-84F2-98CF96FF0182}" type="datetimeFigureOut">
              <a:rPr lang="cs-CZ" smtClean="0"/>
              <a:t>21.4.2016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DD2D-ADA9-400B-AB06-212D5E988F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8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13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39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00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4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3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cs-CZ" sz="2400">
              <a:solidFill>
                <a:srgbClr val="000000"/>
              </a:solidFill>
            </a:endParaRPr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916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916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916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E08909-B91A-47D0-BA08-8675373FEA8C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28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b="1" smtClean="0"/>
              <a:t>Politika trhu </a:t>
            </a:r>
            <a:r>
              <a:rPr lang="cs-CZ" sz="3600" b="1" dirty="0" smtClean="0"/>
              <a:t>práce a zaměstnanosti</a:t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612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Výpočet míry nezaměstnanosti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Obecná míra nezaměstnanosti </a:t>
            </a:r>
            <a:r>
              <a:rPr lang="cs-CZ" sz="2400" dirty="0" smtClean="0"/>
              <a:t>– vykazována ČSÚ, výsledky VŠPS (vyhovuje k použití mezinárodní komparace)</a:t>
            </a:r>
          </a:p>
          <a:p>
            <a:r>
              <a:rPr lang="cs-CZ" sz="2400" b="1" dirty="0" smtClean="0"/>
              <a:t>Registrovaná míra nezaměstnanosti </a:t>
            </a:r>
            <a:r>
              <a:rPr lang="cs-CZ" sz="2400" dirty="0" smtClean="0"/>
              <a:t>– zveřejněna MPSV, výpočty na základě evidence jednotlivých úřadů práce, nepostihuje tzv. skrytou U (informuje lépe o skutečné  situaci na trhu práce)</a:t>
            </a:r>
          </a:p>
        </p:txBody>
      </p:sp>
    </p:spTree>
    <p:extLst>
      <p:ext uri="{BB962C8B-B14F-4D97-AF65-F5344CB8AC3E}">
        <p14:creationId xmlns:p14="http://schemas.microsoft.com/office/powerpoint/2010/main" val="36818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smtClean="0"/>
              <a:t>Podíl nezaměstnaných osob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Od ledna 2013</a:t>
            </a:r>
          </a:p>
          <a:p>
            <a:r>
              <a:rPr lang="cs-CZ" sz="2400" dirty="0" smtClean="0"/>
              <a:t>Dohoda mezi ČSÚ a MPSV</a:t>
            </a:r>
          </a:p>
          <a:p>
            <a:r>
              <a:rPr lang="cs-CZ" sz="2400" dirty="0" smtClean="0"/>
              <a:t>Podíl dosažitelných uchazečů o zaměstnání ve věku 15 – 64 let  ze všech obyvatel ve stejném věku  (nahrazuje doposud zveřejňovanou míru registrované U, která poměřuje  všechny dosažitelné uchazeče o zaměstnání  pouze k EA osobám)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06752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Důvody pro změnu ukazatele registrované U: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Srovnávání nebo záměna míry U MPSV a VŠPS ČSÚ</a:t>
            </a:r>
          </a:p>
          <a:p>
            <a:r>
              <a:rPr lang="cs-CZ" sz="2400" dirty="0" smtClean="0"/>
              <a:t>Údaje o zaměstnanosti z VŠPS na úrovni okresů nejsou dostatečně reprezentativní, detailní výsledky trpí vyšší chybovostí, pro nižší územní celky zcela chybí (úsporná opatření ve státní správě)</a:t>
            </a:r>
          </a:p>
          <a:p>
            <a:r>
              <a:rPr lang="cs-CZ" sz="2400" dirty="0" smtClean="0"/>
              <a:t>Ukazatel </a:t>
            </a:r>
            <a:r>
              <a:rPr lang="cs-CZ" sz="2400" dirty="0" err="1" smtClean="0"/>
              <a:t>reg</a:t>
            </a:r>
            <a:r>
              <a:rPr lang="cs-CZ" sz="2400" dirty="0" smtClean="0"/>
              <a:t>. míry U srovnává dosažitelné uchazeče o zaměstnání s PS tvořenou kombinací údajů z více zdrojů (dosažitelní uchazeči z evidence ÚP, VŠPS ČSÚ)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38219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Výpočet  míry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600" b="1" dirty="0"/>
              <a:t>UR=ED/LF *100 (%)</a:t>
            </a:r>
          </a:p>
          <a:p>
            <a:pPr marL="0" indent="0">
              <a:buNone/>
            </a:pPr>
            <a:r>
              <a:rPr lang="cs-CZ" sz="1600" b="1" dirty="0"/>
              <a:t>UR</a:t>
            </a:r>
            <a:r>
              <a:rPr lang="cs-CZ" sz="1600" dirty="0"/>
              <a:t>- míra nezaměstnanosti</a:t>
            </a:r>
          </a:p>
          <a:p>
            <a:pPr marL="0" indent="0" algn="just">
              <a:buNone/>
            </a:pPr>
            <a:r>
              <a:rPr lang="cs-CZ" sz="1600" b="1" dirty="0"/>
              <a:t>ED</a:t>
            </a:r>
            <a:r>
              <a:rPr lang="cs-CZ" sz="1600" dirty="0"/>
              <a:t> – přesná evidence  registrovaných – dosažitelných, </a:t>
            </a:r>
            <a:r>
              <a:rPr lang="cs-CZ" sz="1600" dirty="0" smtClean="0"/>
              <a:t>	neumístěných </a:t>
            </a:r>
            <a:r>
              <a:rPr lang="cs-CZ" sz="1600" dirty="0"/>
              <a:t>uchazečů  o zaměstnání občanů ČR a EU, </a:t>
            </a:r>
            <a:r>
              <a:rPr lang="cs-CZ" sz="1600" dirty="0" smtClean="0"/>
              <a:t>	vedenou  </a:t>
            </a:r>
            <a:r>
              <a:rPr lang="cs-CZ" sz="1600" dirty="0"/>
              <a:t>ÚP podle bydliště uchazeče ke konci sledovaného </a:t>
            </a:r>
            <a:r>
              <a:rPr lang="cs-CZ" sz="1600" dirty="0" smtClean="0"/>
              <a:t>	měsíce</a:t>
            </a:r>
          </a:p>
          <a:p>
            <a:pPr marL="0" indent="0" algn="just">
              <a:buNone/>
            </a:pPr>
            <a:r>
              <a:rPr lang="cs-CZ" sz="1600" b="1" dirty="0" smtClean="0"/>
              <a:t>LF</a:t>
            </a:r>
            <a:r>
              <a:rPr lang="cs-CZ" sz="1600" dirty="0" smtClean="0"/>
              <a:t> – zahrnuje: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A) počet zaměstnaných v NH s jediným nebo hlavním zaměstnání dle 	VŠPS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B) počet pracujících cizinců ze třetích zemí s platným povolením k 	zaměstnávání, zaměstnaných  uchazečů EU registrovaných ÚP a cizinců s 	platným živnostenským oprávněním</a:t>
            </a:r>
          </a:p>
          <a:p>
            <a:pPr marL="0" indent="0" algn="just">
              <a:buNone/>
            </a:pPr>
            <a:r>
              <a:rPr lang="cs-CZ" sz="1600" dirty="0"/>
              <a:t>	</a:t>
            </a:r>
            <a:r>
              <a:rPr lang="cs-CZ" sz="1600" dirty="0" smtClean="0"/>
              <a:t>C)přesná evidence registrovaných – dosažitelných, neumístěných 	o 	zaměstnání občanů ČR a EU, vedená ÚP podle bydliště uchazeče</a:t>
            </a:r>
          </a:p>
          <a:p>
            <a:pPr marL="0" indent="0">
              <a:buNone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Nezaměstnaní - VŠPS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Mezi nezaměstnané zahrnujeme osoby ve věku 15 let a více, obvykle bydlící  na sledovaném území, které ve sledovaném období souběžně splňovaly tři podmínky:</a:t>
            </a:r>
          </a:p>
          <a:p>
            <a:r>
              <a:rPr lang="cs-CZ" sz="2000" dirty="0" smtClean="0"/>
              <a:t>Byly bez práce během referenčního týdne, tzn. buď neměly práci nebo nebyly v práci (více než jednu hodinu) za mzdu,</a:t>
            </a:r>
          </a:p>
          <a:p>
            <a:r>
              <a:rPr lang="cs-CZ" sz="2000" dirty="0" smtClean="0"/>
              <a:t>V současné době byly připraveny  k nástupu do práce, tj. během referenčního období byly k dispozici okamžitě nebo nejpozději  do 14 dnů pro výkon placeného zaměstnání nebo zaměstnání ve vlastním podniku</a:t>
            </a:r>
          </a:p>
          <a:p>
            <a:r>
              <a:rPr lang="cs-CZ" sz="2000" dirty="0" smtClean="0"/>
              <a:t>Aktivně hledaly práci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4751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Použití obecné/registrované míry nezaměstnanosti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Která z metodik je přesnější/lepší?</a:t>
            </a:r>
          </a:p>
          <a:p>
            <a:r>
              <a:rPr lang="cs-CZ" sz="2400" dirty="0" smtClean="0"/>
              <a:t>Jakou a kdy použít?</a:t>
            </a:r>
          </a:p>
          <a:p>
            <a:r>
              <a:rPr lang="cs-CZ" sz="2400" dirty="0" smtClean="0"/>
              <a:t>Pozor na sledování vývoje nezaměstnanosti a porovnávání k určitému datu…!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602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Specifika fungování trhu práce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/>
              <a:t>Předmětem směny na trhu je </a:t>
            </a:r>
            <a:r>
              <a:rPr lang="cs-CZ" sz="2400" dirty="0" smtClean="0"/>
              <a:t>práce (zaměstnanci= prodávající, zaměstnavatelé=kupující, cena práce=mzda, další skutečnosti=rizikovost, prestiž)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Přizpůsobivost </a:t>
            </a:r>
            <a:r>
              <a:rPr lang="cs-CZ" sz="2400" dirty="0"/>
              <a:t>nabídky a poptávky podle ceny práce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Trh práce je </a:t>
            </a:r>
            <a:r>
              <a:rPr lang="cs-CZ" sz="2400" dirty="0" smtClean="0"/>
              <a:t>segmentován(rozdílnost mezi lidmi, pracovními místy, územní alokace)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sz="2400" dirty="0"/>
              <a:t>Vliv kolektivního vyjednávání na mzdy </a:t>
            </a:r>
            <a:r>
              <a:rPr lang="cs-CZ" sz="2400" dirty="0" smtClean="0"/>
              <a:t>(odbory=monopolista)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Trh </a:t>
            </a:r>
            <a:r>
              <a:rPr lang="cs-CZ" sz="2400" dirty="0"/>
              <a:t>práce ovlivněn ze strany </a:t>
            </a:r>
            <a:r>
              <a:rPr lang="cs-CZ" sz="2400" dirty="0" smtClean="0"/>
              <a:t>státu (pracovní zákonodárství)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98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Trh práce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inklinuje k nerovnováze a k nezaměstnanosti</a:t>
            </a:r>
          </a:p>
          <a:p>
            <a:r>
              <a:rPr lang="cs-CZ" dirty="0"/>
              <a:t>Je rigidní, regulovaný</a:t>
            </a:r>
          </a:p>
          <a:p>
            <a:r>
              <a:rPr lang="cs-CZ" dirty="0"/>
              <a:t>Není typicky konkurenčním trhem</a:t>
            </a:r>
            <a:r>
              <a:rPr lang="cs-CZ" dirty="0" smtClean="0"/>
              <a:t>, administrativně </a:t>
            </a:r>
            <a:r>
              <a:rPr lang="cs-CZ" dirty="0"/>
              <a:t>regulovaný</a:t>
            </a:r>
          </a:p>
        </p:txBody>
      </p:sp>
    </p:spTree>
    <p:extLst>
      <p:ext uri="{BB962C8B-B14F-4D97-AF65-F5344CB8AC3E}">
        <p14:creationId xmlns:p14="http://schemas.microsoft.com/office/powerpoint/2010/main" val="15578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/>
              <a:t>Makroekonomická opatření na trhu práce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Monetární, fiskální a příjmová politika</a:t>
            </a:r>
          </a:p>
          <a:p>
            <a:r>
              <a:rPr lang="cs-CZ"/>
              <a:t>Nástroje přímého ovlivňování nabídky a poptávky = politika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425417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u="sng"/>
              <a:t>Typy nezaměstnanosti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000" b="1" dirty="0"/>
              <a:t>Frikční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Strukturální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Cyklická</a:t>
            </a:r>
          </a:p>
          <a:p>
            <a:pPr>
              <a:lnSpc>
                <a:spcPct val="90000"/>
              </a:lnSpc>
            </a:pPr>
            <a:r>
              <a:rPr lang="cs-CZ" sz="2000" b="1" dirty="0"/>
              <a:t>Dobrovolná 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Nedobrovolná</a:t>
            </a:r>
          </a:p>
          <a:p>
            <a:pPr>
              <a:lnSpc>
                <a:spcPct val="90000"/>
              </a:lnSpc>
            </a:pPr>
            <a:r>
              <a:rPr lang="cs-CZ" sz="2000" b="1" dirty="0" smtClean="0"/>
              <a:t>Dlouhodobá</a:t>
            </a:r>
            <a:endParaRPr lang="cs-CZ" sz="2000" b="1" dirty="0"/>
          </a:p>
          <a:p>
            <a:pPr>
              <a:lnSpc>
                <a:spcPct val="90000"/>
              </a:lnSpc>
            </a:pPr>
            <a:r>
              <a:rPr lang="cs-CZ" sz="2000" b="1" dirty="0"/>
              <a:t>„</a:t>
            </a:r>
            <a:r>
              <a:rPr lang="cs-CZ" sz="2000" b="1" dirty="0" err="1">
                <a:solidFill>
                  <a:schemeClr val="tx2"/>
                </a:solidFill>
              </a:rPr>
              <a:t>Work</a:t>
            </a:r>
            <a:r>
              <a:rPr lang="cs-CZ" sz="2000" b="1" dirty="0">
                <a:solidFill>
                  <a:schemeClr val="tx2"/>
                </a:solidFill>
              </a:rPr>
              <a:t>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</a:pPr>
            <a:r>
              <a:rPr lang="cs-CZ" sz="2000" b="1" dirty="0">
                <a:solidFill>
                  <a:schemeClr val="tx2"/>
                </a:solidFill>
              </a:rPr>
              <a:t>„Job </a:t>
            </a:r>
            <a:r>
              <a:rPr lang="cs-CZ" sz="2000" b="1" dirty="0" err="1">
                <a:solidFill>
                  <a:schemeClr val="tx2"/>
                </a:solidFill>
              </a:rPr>
              <a:t>reduction</a:t>
            </a:r>
            <a:r>
              <a:rPr lang="cs-CZ" sz="2000" b="1" dirty="0"/>
              <a:t>“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 b="1" dirty="0"/>
              <a:t>„určitá </a:t>
            </a:r>
            <a:r>
              <a:rPr lang="cs-CZ" sz="2000" b="1" dirty="0" smtClean="0"/>
              <a:t>nezaměstnanost“ – mobilita PS = část PS se přizpůsobuje  technologickým změnám – v tržních ekonomikách přirozený průvodní jev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3205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Politika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Výsledek vzájemného dialogu státu, zaměstnavatelů, zaměstnanců a odborů</a:t>
            </a:r>
          </a:p>
          <a:p>
            <a:r>
              <a:rPr lang="cs-CZ" dirty="0" smtClean="0"/>
              <a:t>Zákon č. 435/2004 Sb., o zaměstnanosti:</a:t>
            </a:r>
          </a:p>
          <a:p>
            <a:pPr lvl="1"/>
            <a:r>
              <a:rPr lang="cs-CZ" dirty="0" smtClean="0"/>
              <a:t>Zabezpečení práva na zaměstnání</a:t>
            </a:r>
          </a:p>
          <a:p>
            <a:pPr lvl="1"/>
            <a:r>
              <a:rPr lang="cs-CZ" dirty="0" smtClean="0"/>
              <a:t>Sledování a vyhodnocování situace na trhu práce</a:t>
            </a:r>
          </a:p>
          <a:p>
            <a:pPr lvl="1"/>
            <a:r>
              <a:rPr lang="cs-CZ" dirty="0" smtClean="0"/>
              <a:t>Koordinace opatření v oblasti zaměstnanosti a LK</a:t>
            </a:r>
          </a:p>
          <a:p>
            <a:pPr lvl="1"/>
            <a:r>
              <a:rPr lang="cs-CZ" dirty="0" smtClean="0"/>
              <a:t>Tvorba a koordinace  programů a opatření k zajištění priorit</a:t>
            </a:r>
          </a:p>
          <a:p>
            <a:pPr lvl="1"/>
            <a:r>
              <a:rPr lang="cs-CZ" dirty="0" smtClean="0"/>
              <a:t>Uplatnění APZ</a:t>
            </a:r>
          </a:p>
          <a:p>
            <a:pPr lvl="1"/>
            <a:r>
              <a:rPr lang="cs-CZ" dirty="0" smtClean="0"/>
              <a:t>Poskytování informačních, poradenských a zprostředkovatelských služeb na trhu práce…..</a:t>
            </a:r>
          </a:p>
          <a:p>
            <a:pPr lvl="1"/>
            <a:r>
              <a:rPr lang="cs-CZ" dirty="0" smtClean="0"/>
              <a:t>…..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205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/>
              <a:t>Nezaměstnanost není nutně zlem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Projev mikrostrukturální adaptace ekonomiky</a:t>
            </a:r>
          </a:p>
          <a:p>
            <a:r>
              <a:rPr lang="cs-CZ" dirty="0"/>
              <a:t>Změna některých </a:t>
            </a:r>
            <a:r>
              <a:rPr lang="cs-CZ" dirty="0" smtClean="0"/>
              <a:t>výrobních postupů</a:t>
            </a:r>
            <a:endParaRPr lang="cs-CZ" dirty="0"/>
          </a:p>
          <a:p>
            <a:r>
              <a:rPr lang="cs-CZ" dirty="0"/>
              <a:t>Technologické změny</a:t>
            </a:r>
          </a:p>
          <a:p>
            <a:endParaRPr lang="cs-CZ" dirty="0"/>
          </a:p>
          <a:p>
            <a:r>
              <a:rPr lang="cs-CZ" dirty="0"/>
              <a:t>Přirozená míra U má vzestupný trend – dobré sociální jištění</a:t>
            </a:r>
          </a:p>
        </p:txBody>
      </p:sp>
    </p:spTree>
    <p:extLst>
      <p:ext uri="{BB962C8B-B14F-4D97-AF65-F5344CB8AC3E}">
        <p14:creationId xmlns:p14="http://schemas.microsoft.com/office/powerpoint/2010/main" val="27974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Důsledky nezaměstnanosti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i="1" dirty="0"/>
              <a:t>Ekonomické</a:t>
            </a:r>
            <a:r>
              <a:rPr lang="cs-CZ" b="1" dirty="0"/>
              <a:t>  </a:t>
            </a:r>
            <a:r>
              <a:rPr lang="cs-CZ" b="1" i="1" dirty="0"/>
              <a:t>důsledky</a:t>
            </a:r>
            <a:r>
              <a:rPr lang="cs-CZ" b="1" dirty="0"/>
              <a:t>  = </a:t>
            </a:r>
            <a:r>
              <a:rPr lang="cs-CZ" sz="2400" b="1" dirty="0"/>
              <a:t>HDP je pod úrovní potenciálního produktu, náklady stagnace, ovlivňují rozvojové možnosti ekonomiky a možnosti sociálních transferů</a:t>
            </a:r>
          </a:p>
          <a:p>
            <a:r>
              <a:rPr lang="cs-CZ" b="1" i="1" dirty="0"/>
              <a:t>Sociální důsledky</a:t>
            </a:r>
            <a:r>
              <a:rPr lang="cs-CZ" b="1" dirty="0"/>
              <a:t>  = </a:t>
            </a:r>
            <a:r>
              <a:rPr lang="cs-CZ" sz="1800" b="1" dirty="0"/>
              <a:t>vliv na chování  postoje nezaměstnaných</a:t>
            </a:r>
          </a:p>
          <a:p>
            <a:pPr lvl="1"/>
            <a:r>
              <a:rPr lang="cs-CZ" sz="1800" b="1" dirty="0"/>
              <a:t>Vliv na životní úroveň</a:t>
            </a:r>
          </a:p>
          <a:p>
            <a:pPr lvl="1"/>
            <a:r>
              <a:rPr lang="cs-CZ" sz="1800" b="1" dirty="0"/>
              <a:t>Vliv na rodinu</a:t>
            </a:r>
          </a:p>
          <a:p>
            <a:pPr lvl="1"/>
            <a:r>
              <a:rPr lang="cs-CZ" sz="1800" b="1" dirty="0"/>
              <a:t>Vliv na strukturaci a vnímání času</a:t>
            </a:r>
          </a:p>
          <a:p>
            <a:pPr lvl="1"/>
            <a:r>
              <a:rPr lang="cs-CZ" sz="1800" b="1" dirty="0"/>
              <a:t>Vliv na fyzické a psychické zdraví</a:t>
            </a:r>
          </a:p>
        </p:txBody>
      </p:sp>
    </p:spTree>
    <p:extLst>
      <p:ext uri="{BB962C8B-B14F-4D97-AF65-F5344CB8AC3E}">
        <p14:creationId xmlns:p14="http://schemas.microsoft.com/office/powerpoint/2010/main" val="31000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Zdroj financování aktivit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cs-CZ" sz="2400" b="1"/>
              <a:t>Účelově vytvářené fondy na bázi pojištění v nezaměstnanosti (příspěvek na státní politiku zaměstnanosti)</a:t>
            </a:r>
          </a:p>
          <a:p>
            <a:pPr marL="609600" indent="-609600"/>
            <a:r>
              <a:rPr lang="cs-CZ" sz="2400" b="1"/>
              <a:t>Státní rozpočty, které čerpají prostředky na financování  politiky zaměstnanosti z daní</a:t>
            </a:r>
          </a:p>
          <a:p>
            <a:pPr marL="609600" indent="-609600">
              <a:buFont typeface="Wingdings" pitchFamily="2" charset="2"/>
              <a:buNone/>
            </a:pPr>
            <a:endParaRPr lang="cs-CZ" sz="2400" b="1"/>
          </a:p>
          <a:p>
            <a:pPr marL="609600" indent="-609600"/>
            <a:r>
              <a:rPr lang="cs-CZ" sz="2400" b="1" i="1" u="sng"/>
              <a:t>Efektivní</a:t>
            </a:r>
            <a:r>
              <a:rPr lang="cs-CZ" sz="2400" b="1"/>
              <a:t>   mohou být opatření tehdy, pokud nevyvolávají  nepřiměřený růst ceny práce a nadměrně vysoké daně či pojistné</a:t>
            </a:r>
          </a:p>
        </p:txBody>
      </p:sp>
    </p:spTree>
    <p:extLst>
      <p:ext uri="{BB962C8B-B14F-4D97-AF65-F5344CB8AC3E}">
        <p14:creationId xmlns:p14="http://schemas.microsoft.com/office/powerpoint/2010/main" val="25067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/>
              <a:t>Státní politika  zaměstnanosti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b="1"/>
              <a:t>Zákon č. 435/2004 Sb., o zaměstnanosti</a:t>
            </a:r>
            <a:r>
              <a:rPr lang="cs-CZ"/>
              <a:t> (účinnost od  1.10.2004)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Vytváří</a:t>
            </a:r>
            <a:r>
              <a:rPr lang="cs-CZ"/>
              <a:t>: stát, zaměstnavatelé, odbory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Provádí</a:t>
            </a:r>
            <a:r>
              <a:rPr lang="cs-CZ"/>
              <a:t>: stát,  ÚSC, profesní organizace, sdružení osob se ZTP, organizace zaměstnavatelů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b="1"/>
              <a:t>Vykonává</a:t>
            </a:r>
            <a:r>
              <a:rPr lang="cs-CZ"/>
              <a:t>:  MPSV, úřady práce</a:t>
            </a:r>
          </a:p>
        </p:txBody>
      </p:sp>
    </p:spTree>
    <p:extLst>
      <p:ext uri="{BB962C8B-B14F-4D97-AF65-F5344CB8AC3E}">
        <p14:creationId xmlns:p14="http://schemas.microsoft.com/office/powerpoint/2010/main" val="333015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Použitá literatura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Krebs, V. et al.: </a:t>
            </a:r>
            <a:r>
              <a:rPr lang="cs-CZ" sz="2000" i="1" dirty="0" smtClean="0"/>
              <a:t>Sociální politika</a:t>
            </a:r>
            <a:r>
              <a:rPr lang="cs-CZ" sz="2000" dirty="0" smtClean="0"/>
              <a:t>. 6.,přepracované a aktualizované vydání. Praha: </a:t>
            </a:r>
            <a:r>
              <a:rPr lang="cs-CZ" sz="2000" dirty="0" err="1" smtClean="0"/>
              <a:t>Wolters</a:t>
            </a:r>
            <a:r>
              <a:rPr lang="cs-CZ" sz="2000" dirty="0" smtClean="0"/>
              <a:t> </a:t>
            </a:r>
            <a:r>
              <a:rPr lang="cs-CZ" sz="2000" dirty="0" err="1" smtClean="0"/>
              <a:t>Kluwer</a:t>
            </a:r>
            <a:r>
              <a:rPr lang="cs-CZ" sz="2000" dirty="0" smtClean="0"/>
              <a:t>, 2015. – kapitola 14 </a:t>
            </a:r>
          </a:p>
          <a:p>
            <a:r>
              <a:rPr lang="cs-CZ" sz="2000" dirty="0" smtClean="0"/>
              <a:t>Brožová, D. </a:t>
            </a:r>
            <a:r>
              <a:rPr lang="cs-CZ" sz="2000" i="1" dirty="0" smtClean="0"/>
              <a:t>Společenské souvislosti  trhu práce</a:t>
            </a:r>
            <a:r>
              <a:rPr lang="cs-CZ" sz="2000" dirty="0" smtClean="0"/>
              <a:t>. Sociologické nakladatelství, Praha, 2003. ISBN 80-86429-16-4, kapitola 1.4</a:t>
            </a:r>
          </a:p>
          <a:p>
            <a:r>
              <a:rPr lang="cs-CZ" sz="2000" dirty="0" smtClean="0"/>
              <a:t>MPSV, Analýza vývoje zaměstnanosti a nezaměstnanosti v roce 2015, MPSV, 2015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52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Funkce státní politiky zaměstnanosti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infrastruktury trhu práce – úřady práce</a:t>
            </a:r>
          </a:p>
          <a:p>
            <a:r>
              <a:rPr lang="cs-CZ" dirty="0" smtClean="0"/>
              <a:t>Podpora vytváření nových pracovních míst</a:t>
            </a:r>
          </a:p>
          <a:p>
            <a:r>
              <a:rPr lang="cs-CZ" dirty="0" smtClean="0"/>
              <a:t>Zvyšování adaptability pracovní síly</a:t>
            </a:r>
          </a:p>
          <a:p>
            <a:r>
              <a:rPr lang="cs-CZ" dirty="0" smtClean="0"/>
              <a:t>Zabezpečení při nezaměstnanosti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956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Pojem „nezaměstnanost“: jev, který vznikl v českém hospodářství v 2. pol. 18. stol. (ekonomicky nízká úroveň a U)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Rok 1754: nová věda „</a:t>
            </a:r>
            <a:r>
              <a:rPr lang="cs-CZ" sz="2400" i="1" dirty="0" smtClean="0"/>
              <a:t>status </a:t>
            </a:r>
            <a:r>
              <a:rPr lang="cs-CZ" sz="2400" i="1" dirty="0" err="1" smtClean="0"/>
              <a:t>rei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pubicae</a:t>
            </a:r>
            <a:r>
              <a:rPr lang="cs-CZ" sz="2400" dirty="0" smtClean="0"/>
              <a:t>“: získávání údajů demografických procesů, sčítání obyvatel, číslování domů = nová pracovní místa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Konec 19. stol: industrializace, textilní a strojírenský průmysl: nízká úroveň U – průmyslová revoluce: sociální programy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7780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Historie nezaměstnanosti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Rok 1929:  světová hospodářská krize, Československo: únor 1933: 920 tis. nezaměstnaných</a:t>
            </a:r>
          </a:p>
          <a:p>
            <a:r>
              <a:rPr lang="cs-CZ" sz="2400" dirty="0" smtClean="0"/>
              <a:t>Po roce 1945: povinná zaměstnanost, pracovní povinnost, trestný čin příživnictví, existence tzv. </a:t>
            </a:r>
            <a:r>
              <a:rPr lang="cs-CZ" sz="2400" i="1" dirty="0" smtClean="0"/>
              <a:t>„skryté nezaměstnanosti“</a:t>
            </a:r>
          </a:p>
          <a:p>
            <a:r>
              <a:rPr lang="cs-CZ" sz="2400" i="1" dirty="0" smtClean="0"/>
              <a:t>1969-1989: spoutaná společnost, politické „čistky“, „prověrky“ </a:t>
            </a:r>
            <a:r>
              <a:rPr lang="cs-CZ" sz="2400" dirty="0" smtClean="0"/>
              <a:t>u vědců, kulturních pracovníků, pedagogů</a:t>
            </a:r>
          </a:p>
          <a:p>
            <a:r>
              <a:rPr lang="cs-CZ" sz="2400" dirty="0" smtClean="0"/>
              <a:t>Po roce 1989: viditelná diferenciace společnosti, institucionální řešení problému nezaměstnanosti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99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u="sng"/>
              <a:t>Nezaměstnanost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4114800"/>
          </a:xfrm>
        </p:spPr>
        <p:txBody>
          <a:bodyPr/>
          <a:lstStyle/>
          <a:p>
            <a:pPr lvl="1"/>
            <a:r>
              <a:rPr lang="cs-CZ" sz="2400" b="1" dirty="0"/>
              <a:t>Složitý jev, nelze hodnotit pouze globálně</a:t>
            </a:r>
          </a:p>
          <a:p>
            <a:pPr lvl="1"/>
            <a:r>
              <a:rPr lang="cs-CZ" sz="2400" b="1" dirty="0"/>
              <a:t>K řešení je nutná informační síť potřebných dat</a:t>
            </a:r>
          </a:p>
          <a:p>
            <a:pPr lvl="1">
              <a:buFont typeface="Wingdings" pitchFamily="2" charset="2"/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9896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793037" cy="1143000"/>
          </a:xfrm>
        </p:spPr>
        <p:txBody>
          <a:bodyPr/>
          <a:lstStyle/>
          <a:p>
            <a:r>
              <a:rPr lang="cs-CZ" sz="3200" b="1" dirty="0" smtClean="0"/>
              <a:t>Nezaměstnaný/uchazeč o zaměstnání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b="1" dirty="0" smtClean="0"/>
              <a:t>aktivně </a:t>
            </a:r>
            <a:r>
              <a:rPr lang="cs-CZ" sz="2400" b="1" dirty="0"/>
              <a:t>hledají práci a jsou registrováni na úřadu práce</a:t>
            </a:r>
          </a:p>
          <a:p>
            <a:pPr lvl="1"/>
            <a:r>
              <a:rPr lang="cs-CZ" sz="2400" b="1" dirty="0" smtClean="0"/>
              <a:t>bez </a:t>
            </a:r>
            <a:r>
              <a:rPr lang="cs-CZ" sz="2400" b="1" dirty="0"/>
              <a:t>práce během referenčního týdne</a:t>
            </a:r>
          </a:p>
          <a:p>
            <a:pPr lvl="1"/>
            <a:r>
              <a:rPr lang="cs-CZ" sz="2400" b="1" dirty="0" smtClean="0"/>
              <a:t>v </a:t>
            </a:r>
            <a:r>
              <a:rPr lang="cs-CZ" sz="2400" b="1" dirty="0"/>
              <a:t>současné době připraven k nástupu  do práce</a:t>
            </a:r>
          </a:p>
          <a:p>
            <a:pPr>
              <a:buFontTx/>
              <a:buChar char="-"/>
            </a:pPr>
            <a:r>
              <a:rPr lang="cs-CZ" sz="2400" i="1" dirty="0" smtClean="0"/>
              <a:t>Definice odpovídá a podmínkám ILO</a:t>
            </a:r>
          </a:p>
          <a:p>
            <a:pPr>
              <a:buFontTx/>
              <a:buChar char="-"/>
            </a:pPr>
            <a:r>
              <a:rPr lang="cs-CZ" sz="2400" i="1" dirty="0" smtClean="0"/>
              <a:t>- nesplněna alespoň jedna podmínka: osoba považována za zaměstnanou nebo </a:t>
            </a:r>
            <a:r>
              <a:rPr lang="cs-CZ" sz="2400" i="1" dirty="0" err="1" smtClean="0"/>
              <a:t>EnA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27194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Registrovaná míra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MPSV</a:t>
            </a:r>
          </a:p>
          <a:p>
            <a:r>
              <a:rPr lang="cs-CZ" sz="2000" dirty="0" smtClean="0"/>
              <a:t>Nezaměstnaní – registrovaní na ÚP</a:t>
            </a:r>
          </a:p>
          <a:p>
            <a:r>
              <a:rPr lang="cs-CZ" sz="2000" dirty="0" smtClean="0"/>
              <a:t>Od roku 2004 nová metodika výpočtu míry U (+ neexistence překážky v práci)</a:t>
            </a:r>
          </a:p>
          <a:p>
            <a:endParaRPr lang="cs-CZ" sz="2400" dirty="0"/>
          </a:p>
          <a:p>
            <a:r>
              <a:rPr lang="cs-CZ" sz="2000" b="1" i="1" dirty="0" smtClean="0"/>
              <a:t>Uchazečem o zaměstnání  </a:t>
            </a:r>
            <a:r>
              <a:rPr lang="cs-CZ" sz="2000" dirty="0" smtClean="0"/>
              <a:t>je podle zákona pouze fyzická osoba, která není v pracovním nebo obdobném vztahu, ani nevykonává samostatnou výdělečnou činnost ani se nepřipravuje soustavně pro povolání  a osobně požádá o zprostředkování vhodného zaměstnání  ÚP (par. 25, 435/2004 Sb. zákona o zaměstnanosti)</a:t>
            </a:r>
          </a:p>
          <a:p>
            <a:r>
              <a:rPr lang="cs-CZ" sz="2000" b="1" i="1" dirty="0" smtClean="0"/>
              <a:t>Dosažitelný uchazeč o zaměstnání</a:t>
            </a:r>
          </a:p>
          <a:p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0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 smtClean="0"/>
              <a:t>Pojmy nezaměstnanosti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i="1" dirty="0" err="1" smtClean="0"/>
              <a:t>Podzaměstnaný</a:t>
            </a:r>
            <a:r>
              <a:rPr lang="cs-CZ" sz="2400" b="1" i="1" dirty="0" smtClean="0"/>
              <a:t> </a:t>
            </a:r>
            <a:r>
              <a:rPr lang="cs-CZ" sz="2400" dirty="0" smtClean="0"/>
              <a:t>– nedobrovolná práce na zkrácený pracovní úvazek (ČSÚ)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b="1" i="1" dirty="0" smtClean="0"/>
              <a:t>Polozaměstnaný</a:t>
            </a:r>
            <a:r>
              <a:rPr lang="cs-CZ" sz="2400" dirty="0" smtClean="0"/>
              <a:t> -  nemá zaměstnání, chtěl by pracovat, ale práci nyní  zatím nehledá (viz. Mareš)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„</a:t>
            </a:r>
            <a:r>
              <a:rPr lang="cs-CZ" sz="2400" b="1" i="1" dirty="0" smtClean="0"/>
              <a:t>ani zaměstnaní, ani nezaměstnaní“ </a:t>
            </a:r>
            <a:r>
              <a:rPr lang="cs-CZ" sz="2400" dirty="0" smtClean="0"/>
              <a:t>(viz. Mareš)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5828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1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2_Směsi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1088</Words>
  <Application>Microsoft Office PowerPoint</Application>
  <PresentationFormat>Předvádění na obrazovce (4:3)</PresentationFormat>
  <Paragraphs>127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9</vt:i4>
      </vt:variant>
      <vt:variant>
        <vt:lpstr>Nadpisy snímků</vt:lpstr>
      </vt:variant>
      <vt:variant>
        <vt:i4>24</vt:i4>
      </vt:variant>
    </vt:vector>
  </HeadingPairs>
  <TitlesOfParts>
    <vt:vector size="33" baseType="lpstr">
      <vt:lpstr>Motiv systému Office</vt:lpstr>
      <vt:lpstr>Směsi</vt:lpstr>
      <vt:lpstr>1_Směsi</vt:lpstr>
      <vt:lpstr>2_Směsi</vt:lpstr>
      <vt:lpstr>3_Směsi</vt:lpstr>
      <vt:lpstr>7_Směsi</vt:lpstr>
      <vt:lpstr>8_Směsi</vt:lpstr>
      <vt:lpstr>11_Směsi</vt:lpstr>
      <vt:lpstr>12_Směsi</vt:lpstr>
      <vt:lpstr>Politika trhu práce a zaměstnanosti </vt:lpstr>
      <vt:lpstr>Politika zaměstnanosti</vt:lpstr>
      <vt:lpstr>Funkce státní politiky zaměstnanosti</vt:lpstr>
      <vt:lpstr>Historie nezaměstnanosti</vt:lpstr>
      <vt:lpstr>Historie nezaměstnanosti</vt:lpstr>
      <vt:lpstr>Nezaměstnanost</vt:lpstr>
      <vt:lpstr>Nezaměstnaný/uchazeč o zaměstnání</vt:lpstr>
      <vt:lpstr>Registrovaná míra nezaměstnanosti</vt:lpstr>
      <vt:lpstr>Pojmy nezaměstnanosti</vt:lpstr>
      <vt:lpstr>Výpočet míry nezaměstnanosti</vt:lpstr>
      <vt:lpstr>Podíl nezaměstnaných osob</vt:lpstr>
      <vt:lpstr>Důvody pro změnu ukazatele registrované U:</vt:lpstr>
      <vt:lpstr>Výpočet  míry nezaměstnanosti</vt:lpstr>
      <vt:lpstr>Nezaměstnaní - VŠPS</vt:lpstr>
      <vt:lpstr>Použití obecné/registrované míry nezaměstnanosti</vt:lpstr>
      <vt:lpstr>Specifika fungování trhu práce</vt:lpstr>
      <vt:lpstr>Trh práce</vt:lpstr>
      <vt:lpstr>Makroekonomická opatření na trhu práce</vt:lpstr>
      <vt:lpstr>Typy nezaměstnanosti</vt:lpstr>
      <vt:lpstr>Nezaměstnanost není nutně zlem</vt:lpstr>
      <vt:lpstr>Důsledky nezaměstnanosti</vt:lpstr>
      <vt:lpstr>Zdroj financování aktivit</vt:lpstr>
      <vt:lpstr>Státní politika  zaměstnanosti</vt:lpstr>
      <vt:lpstr>Použitá literatura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pracovních trhů</dc:title>
  <dc:creator>Wildmannova Mirka</dc:creator>
  <cp:lastModifiedBy>Wildmannova Mirka</cp:lastModifiedBy>
  <cp:revision>35</cp:revision>
  <cp:lastPrinted>2012-10-08T10:01:02Z</cp:lastPrinted>
  <dcterms:created xsi:type="dcterms:W3CDTF">2012-10-01T09:18:00Z</dcterms:created>
  <dcterms:modified xsi:type="dcterms:W3CDTF">2016-04-21T08:45:32Z</dcterms:modified>
</cp:coreProperties>
</file>