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theme/theme5.xml" ContentType="application/vnd.openxmlformats-officedocument.theme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theme/theme6.xml" ContentType="application/vnd.openxmlformats-officedocument.theme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slideLayouts/slideLayout89.xml" ContentType="application/vnd.openxmlformats-officedocument.presentationml.slideLayout+xml"/>
  <Override PartName="/ppt/theme/theme7.xml" ContentType="application/vnd.openxmlformats-officedocument.theme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theme/theme8.xml" ContentType="application/vnd.openxmlformats-officedocument.theme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theme/theme9.xml" ContentType="application/vnd.openxmlformats-officedocument.theme+xml"/>
  <Override PartName="/ppt/theme/theme10.xml" ContentType="application/vnd.openxmlformats-officedocument.theme+xml"/>
  <Override PartName="/ppt/theme/theme11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1" r:id="rId2"/>
    <p:sldMasterId id="2147483675" r:id="rId3"/>
    <p:sldMasterId id="2147483689" r:id="rId4"/>
    <p:sldMasterId id="2147483703" r:id="rId5"/>
    <p:sldMasterId id="2147483759" r:id="rId6"/>
    <p:sldMasterId id="2147483773" r:id="rId7"/>
    <p:sldMasterId id="2147483815" r:id="rId8"/>
    <p:sldMasterId id="2147483829" r:id="rId9"/>
  </p:sldMasterIdLst>
  <p:notesMasterIdLst>
    <p:notesMasterId r:id="rId34"/>
  </p:notesMasterIdLst>
  <p:handoutMasterIdLst>
    <p:handoutMasterId r:id="rId35"/>
  </p:handoutMasterIdLst>
  <p:sldIdLst>
    <p:sldId id="256" r:id="rId10"/>
    <p:sldId id="312" r:id="rId11"/>
    <p:sldId id="313" r:id="rId12"/>
    <p:sldId id="259" r:id="rId13"/>
    <p:sldId id="260" r:id="rId14"/>
    <p:sldId id="277" r:id="rId15"/>
    <p:sldId id="280" r:id="rId16"/>
    <p:sldId id="281" r:id="rId17"/>
    <p:sldId id="282" r:id="rId18"/>
    <p:sldId id="283" r:id="rId19"/>
    <p:sldId id="318" r:id="rId20"/>
    <p:sldId id="319" r:id="rId21"/>
    <p:sldId id="284" r:id="rId22"/>
    <p:sldId id="287" r:id="rId23"/>
    <p:sldId id="288" r:id="rId24"/>
    <p:sldId id="265" r:id="rId25"/>
    <p:sldId id="266" r:id="rId26"/>
    <p:sldId id="267" r:id="rId27"/>
    <p:sldId id="268" r:id="rId28"/>
    <p:sldId id="302" r:id="rId29"/>
    <p:sldId id="310" r:id="rId30"/>
    <p:sldId id="309" r:id="rId31"/>
    <p:sldId id="276" r:id="rId32"/>
    <p:sldId id="286" r:id="rId33"/>
  </p:sldIdLst>
  <p:sldSz cx="9144000" cy="6858000" type="screen4x3"/>
  <p:notesSz cx="6662738" cy="9926638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56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4.xml"/><Relationship Id="rId18" Type="http://schemas.openxmlformats.org/officeDocument/2006/relationships/slide" Target="slides/slide9.xml"/><Relationship Id="rId26" Type="http://schemas.openxmlformats.org/officeDocument/2006/relationships/slide" Target="slides/slide17.xml"/><Relationship Id="rId39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2.xml"/><Relationship Id="rId34" Type="http://schemas.openxmlformats.org/officeDocument/2006/relationships/notesMaster" Target="notesMasters/notesMaster1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3.xml"/><Relationship Id="rId17" Type="http://schemas.openxmlformats.org/officeDocument/2006/relationships/slide" Target="slides/slide8.xml"/><Relationship Id="rId25" Type="http://schemas.openxmlformats.org/officeDocument/2006/relationships/slide" Target="slides/slide16.xml"/><Relationship Id="rId33" Type="http://schemas.openxmlformats.org/officeDocument/2006/relationships/slide" Target="slides/slide24.xml"/><Relationship Id="rId38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7.xml"/><Relationship Id="rId20" Type="http://schemas.openxmlformats.org/officeDocument/2006/relationships/slide" Target="slides/slide11.xml"/><Relationship Id="rId29" Type="http://schemas.openxmlformats.org/officeDocument/2006/relationships/slide" Target="slides/slide20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2.xml"/><Relationship Id="rId24" Type="http://schemas.openxmlformats.org/officeDocument/2006/relationships/slide" Target="slides/slide15.xml"/><Relationship Id="rId32" Type="http://schemas.openxmlformats.org/officeDocument/2006/relationships/slide" Target="slides/slide23.xml"/><Relationship Id="rId37" Type="http://schemas.openxmlformats.org/officeDocument/2006/relationships/viewProps" Target="viewProps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6.xml"/><Relationship Id="rId23" Type="http://schemas.openxmlformats.org/officeDocument/2006/relationships/slide" Target="slides/slide14.xml"/><Relationship Id="rId28" Type="http://schemas.openxmlformats.org/officeDocument/2006/relationships/slide" Target="slides/slide19.xml"/><Relationship Id="rId36" Type="http://schemas.openxmlformats.org/officeDocument/2006/relationships/presProps" Target="presProps.xml"/><Relationship Id="rId10" Type="http://schemas.openxmlformats.org/officeDocument/2006/relationships/slide" Target="slides/slide1.xml"/><Relationship Id="rId19" Type="http://schemas.openxmlformats.org/officeDocument/2006/relationships/slide" Target="slides/slide10.xml"/><Relationship Id="rId31" Type="http://schemas.openxmlformats.org/officeDocument/2006/relationships/slide" Target="slides/slide22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5.xml"/><Relationship Id="rId22" Type="http://schemas.openxmlformats.org/officeDocument/2006/relationships/slide" Target="slides/slide13.xml"/><Relationship Id="rId27" Type="http://schemas.openxmlformats.org/officeDocument/2006/relationships/slide" Target="slides/slide18.xml"/><Relationship Id="rId30" Type="http://schemas.openxmlformats.org/officeDocument/2006/relationships/slide" Target="slides/slide21.xml"/><Relationship Id="rId35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1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C34878-4439-4930-B153-737C7B78F933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67D36-8EFE-4EBC-8759-0DEDF3151D2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930137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7663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3488" y="0"/>
            <a:ext cx="2887662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4DF61F-383F-40B2-9412-A4E842662924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0900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4875"/>
            <a:ext cx="532923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887663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3488" y="9428163"/>
            <a:ext cx="2887662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9351A2-1630-4560-A437-36B79C732BA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365655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8417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8938361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1028688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596746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285829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017694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610926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57149516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6811250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3125871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413463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6553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2088647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4120823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1785955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56153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7378964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275646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09528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20021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4726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89995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400038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274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4255273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62528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32284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611313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30962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6252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68291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12068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83606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56751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22184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8027787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975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6316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068987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22222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810537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900813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70479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558678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72923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536216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1492202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8667607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5002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550514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8098946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726295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087306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007031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871694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1601201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762633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40586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077822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391981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7846970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110777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3738056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6504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7242217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2009961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17330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0446557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0880541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3071808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38507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35515288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7106733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554945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598716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5884595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9701044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368154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4700888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020095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5565306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9126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21092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51259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1866470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9549244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436355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22037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7874585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2254480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360301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1477037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29517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9439793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3892715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39908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4486106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685601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4209895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1677035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341550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004050" y="617538"/>
            <a:ext cx="1951038" cy="5514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1150938" y="617538"/>
            <a:ext cx="5700712" cy="5514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9ACDB1E-7FA9-488F-9843-3432B7B338AF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14269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F7D117C-54CD-4481-AEB1-98010D8606CD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807656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50938" y="617538"/>
            <a:ext cx="7793037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1182688" y="2017713"/>
            <a:ext cx="7772400" cy="4114800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9144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352800" y="63246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781800" y="63246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4C2D05BF-D8C4-46E6-ACA6-3692A51FA4F6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64765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7C9B15-2EB5-4DC9-84F2-98CF96FF0182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45762183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178" name="Group 2"/>
          <p:cNvGrpSpPr>
            <a:grpSpLocks/>
          </p:cNvGrpSpPr>
          <p:nvPr/>
        </p:nvGrpSpPr>
        <p:grpSpPr bwMode="auto">
          <a:xfrm>
            <a:off x="0" y="2438400"/>
            <a:ext cx="9009063" cy="1052513"/>
            <a:chOff x="0" y="1536"/>
            <a:chExt cx="5675" cy="663"/>
          </a:xfrm>
        </p:grpSpPr>
        <p:grpSp>
          <p:nvGrpSpPr>
            <p:cNvPr id="50179" name="Group 3"/>
            <p:cNvGrpSpPr>
              <a:grpSpLocks/>
            </p:cNvGrpSpPr>
            <p:nvPr/>
          </p:nvGrpSpPr>
          <p:grpSpPr bwMode="auto">
            <a:xfrm>
              <a:off x="183" y="1604"/>
              <a:ext cx="448" cy="299"/>
              <a:chOff x="720" y="336"/>
              <a:chExt cx="624" cy="432"/>
            </a:xfrm>
          </p:grpSpPr>
          <p:sp>
            <p:nvSpPr>
              <p:cNvPr id="50180" name="Rectangle 4"/>
              <p:cNvSpPr>
                <a:spLocks noChangeArrowheads="1"/>
              </p:cNvSpPr>
              <p:nvPr/>
            </p:nvSpPr>
            <p:spPr bwMode="auto">
              <a:xfrm>
                <a:off x="720" y="336"/>
                <a:ext cx="384" cy="432"/>
              </a:xfrm>
              <a:prstGeom prst="rect">
                <a:avLst/>
              </a:prstGeom>
              <a:solidFill>
                <a:schemeClr val="folHlink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1" name="Rectangle 5"/>
              <p:cNvSpPr>
                <a:spLocks noChangeArrowheads="1"/>
              </p:cNvSpPr>
              <p:nvPr/>
            </p:nvSpPr>
            <p:spPr bwMode="auto">
              <a:xfrm>
                <a:off x="1056" y="336"/>
                <a:ext cx="288" cy="432"/>
              </a:xfrm>
              <a:prstGeom prst="rect">
                <a:avLst/>
              </a:prstGeom>
              <a:gradFill rotWithShape="0">
                <a:gsLst>
                  <a:gs pos="0">
                    <a:schemeClr val="folHlink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grpSp>
          <p:nvGrpSpPr>
            <p:cNvPr id="50182" name="Group 6"/>
            <p:cNvGrpSpPr>
              <a:grpSpLocks/>
            </p:cNvGrpSpPr>
            <p:nvPr/>
          </p:nvGrpSpPr>
          <p:grpSpPr bwMode="auto">
            <a:xfrm>
              <a:off x="261" y="1870"/>
              <a:ext cx="465" cy="299"/>
              <a:chOff x="912" y="2640"/>
              <a:chExt cx="672" cy="432"/>
            </a:xfrm>
          </p:grpSpPr>
          <p:sp>
            <p:nvSpPr>
              <p:cNvPr id="50183" name="Rectangle 7"/>
              <p:cNvSpPr>
                <a:spLocks noChangeArrowheads="1"/>
              </p:cNvSpPr>
              <p:nvPr/>
            </p:nvSpPr>
            <p:spPr bwMode="auto">
              <a:xfrm>
                <a:off x="912" y="2640"/>
                <a:ext cx="384" cy="432"/>
              </a:xfrm>
              <a:prstGeom prst="rect">
                <a:avLst/>
              </a:prstGeom>
              <a:solidFill>
                <a:schemeClr val="accent2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  <p:sp>
            <p:nvSpPr>
              <p:cNvPr id="50184" name="Rectangle 8"/>
              <p:cNvSpPr>
                <a:spLocks noChangeArrowheads="1"/>
              </p:cNvSpPr>
              <p:nvPr/>
            </p:nvSpPr>
            <p:spPr bwMode="auto">
              <a:xfrm>
                <a:off x="1248" y="2640"/>
                <a:ext cx="336" cy="432"/>
              </a:xfrm>
              <a:prstGeom prst="rect">
                <a:avLst/>
              </a:prstGeom>
              <a:gradFill rotWithShape="0">
                <a:gsLst>
                  <a:gs pos="0">
                    <a:schemeClr val="accent2"/>
                  </a:gs>
                  <a:gs pos="100000">
                    <a:schemeClr val="bg1"/>
                  </a:gs>
                </a:gsLst>
                <a:lin ang="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cs-CZ" sz="2400">
                  <a:solidFill>
                    <a:srgbClr val="000000"/>
                  </a:solidFill>
                </a:endParaRPr>
              </a:p>
            </p:txBody>
          </p:sp>
        </p:grpSp>
        <p:sp>
          <p:nvSpPr>
            <p:cNvPr id="50185" name="Rectangle 9"/>
            <p:cNvSpPr>
              <a:spLocks noChangeArrowheads="1"/>
            </p:cNvSpPr>
            <p:nvPr/>
          </p:nvSpPr>
          <p:spPr bwMode="auto">
            <a:xfrm>
              <a:off x="0" y="1824"/>
              <a:ext cx="353" cy="266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hlink"/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400" y="1536"/>
              <a:ext cx="20" cy="663"/>
            </a:xfrm>
            <a:prstGeom prst="rect">
              <a:avLst/>
            </a:prstGeom>
            <a:solidFill>
              <a:schemeClr val="bg2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bg2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  <p:sp>
          <p:nvSpPr>
            <p:cNvPr id="50187" name="Rectangle 11"/>
            <p:cNvSpPr>
              <a:spLocks noChangeArrowheads="1"/>
            </p:cNvSpPr>
            <p:nvPr/>
          </p:nvSpPr>
          <p:spPr bwMode="auto">
            <a:xfrm flipV="1">
              <a:off x="199" y="2054"/>
              <a:ext cx="5476" cy="35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cs-CZ" sz="2400">
                <a:solidFill>
                  <a:srgbClr val="000000"/>
                </a:solidFill>
              </a:endParaRPr>
            </a:p>
          </p:txBody>
        </p:sp>
      </p:grpSp>
      <p:sp>
        <p:nvSpPr>
          <p:cNvPr id="5018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990600" y="1828800"/>
            <a:ext cx="7772400" cy="1143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cs-CZ" noProof="0" smtClean="0"/>
              <a:t>Klepnutím lze upravit styl předlohy nadpisů.</a:t>
            </a:r>
          </a:p>
        </p:txBody>
      </p:sp>
      <p:sp>
        <p:nvSpPr>
          <p:cNvPr id="50189" name="Rectangle 1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cs-CZ" noProof="0" smtClean="0"/>
              <a:t>Klepnutím lze upravit styl předlohy podnadpisů.</a:t>
            </a:r>
          </a:p>
        </p:txBody>
      </p:sp>
      <p:sp>
        <p:nvSpPr>
          <p:cNvPr id="50190" name="Rectangle 14"/>
          <p:cNvSpPr>
            <a:spLocks noGrp="1" noChangeArrowheads="1"/>
          </p:cNvSpPr>
          <p:nvPr>
            <p:ph type="dt" sz="half" idx="2"/>
          </p:nvPr>
        </p:nvSpPr>
        <p:spPr>
          <a:xfrm>
            <a:off x="9906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1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3429000" y="6248400"/>
            <a:ext cx="28956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endParaRPr lang="cs-CZ">
              <a:solidFill>
                <a:srgbClr val="1C1C1C"/>
              </a:solidFill>
            </a:endParaRPr>
          </a:p>
        </p:txBody>
      </p:sp>
      <p:sp>
        <p:nvSpPr>
          <p:cNvPr id="50192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905000" cy="457200"/>
          </a:xfrm>
        </p:spPr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BDCEE6DD-B3CC-473E-B0FB-2EF3AD908AAD}" type="slidenum">
              <a:rPr lang="cs-CZ">
                <a:solidFill>
                  <a:srgbClr val="1C1C1C"/>
                </a:solidFill>
              </a:rPr>
              <a:pPr/>
              <a:t>‹#›</a:t>
            </a:fld>
            <a:endParaRPr lang="cs-CZ">
              <a:solidFill>
                <a:srgbClr val="1C1C1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005277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D2E3AD6-4F2A-42DF-B6DB-281CC82C43C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0995567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533C7D3-6820-4184-94E8-24D02E9D3597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1527960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11826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145088" y="2017713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677D454-F421-445A-AC95-CC84F3DE376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3629638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A207E7-1490-4997-A89D-0F14766B06DB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0937960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DA39257-A3EA-4DB9-9E45-1562D85C592E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89320338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5754E6-6259-4FE4-BBB8-0A786A3B425A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9976578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28FBD62-69D5-4F22-B8BA-41BC9497F019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775302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A1DFA3-EB01-4778-A38D-D35D9B9D206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40215713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>
              <a:solidFill>
                <a:srgbClr val="000000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D873B9-1B01-42AF-9727-A785ED833878}" type="slidenum">
              <a:rPr lang="cs-CZ">
                <a:solidFill>
                  <a:srgbClr val="000000"/>
                </a:solidFill>
              </a:rPr>
              <a:pPr/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26403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1.xml"/><Relationship Id="rId13" Type="http://schemas.openxmlformats.org/officeDocument/2006/relationships/slideLayout" Target="../slideLayouts/slideLayout76.xml"/><Relationship Id="rId3" Type="http://schemas.openxmlformats.org/officeDocument/2006/relationships/slideLayout" Target="../slideLayouts/slideLayout66.xml"/><Relationship Id="rId7" Type="http://schemas.openxmlformats.org/officeDocument/2006/relationships/slideLayout" Target="../slideLayouts/slideLayout70.xml"/><Relationship Id="rId12" Type="http://schemas.openxmlformats.org/officeDocument/2006/relationships/slideLayout" Target="../slideLayouts/slideLayout75.xml"/><Relationship Id="rId2" Type="http://schemas.openxmlformats.org/officeDocument/2006/relationships/slideLayout" Target="../slideLayouts/slideLayout65.xml"/><Relationship Id="rId1" Type="http://schemas.openxmlformats.org/officeDocument/2006/relationships/slideLayout" Target="../slideLayouts/slideLayout64.xml"/><Relationship Id="rId6" Type="http://schemas.openxmlformats.org/officeDocument/2006/relationships/slideLayout" Target="../slideLayouts/slideLayout69.xml"/><Relationship Id="rId11" Type="http://schemas.openxmlformats.org/officeDocument/2006/relationships/slideLayout" Target="../slideLayouts/slideLayout74.xml"/><Relationship Id="rId5" Type="http://schemas.openxmlformats.org/officeDocument/2006/relationships/slideLayout" Target="../slideLayouts/slideLayout68.xml"/><Relationship Id="rId10" Type="http://schemas.openxmlformats.org/officeDocument/2006/relationships/slideLayout" Target="../slideLayouts/slideLayout73.xml"/><Relationship Id="rId4" Type="http://schemas.openxmlformats.org/officeDocument/2006/relationships/slideLayout" Target="../slideLayouts/slideLayout67.xml"/><Relationship Id="rId9" Type="http://schemas.openxmlformats.org/officeDocument/2006/relationships/slideLayout" Target="../slideLayouts/slideLayout72.xml"/><Relationship Id="rId1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4.xml"/><Relationship Id="rId13" Type="http://schemas.openxmlformats.org/officeDocument/2006/relationships/slideLayout" Target="../slideLayouts/slideLayout89.xml"/><Relationship Id="rId3" Type="http://schemas.openxmlformats.org/officeDocument/2006/relationships/slideLayout" Target="../slideLayouts/slideLayout79.xml"/><Relationship Id="rId7" Type="http://schemas.openxmlformats.org/officeDocument/2006/relationships/slideLayout" Target="../slideLayouts/slideLayout83.xml"/><Relationship Id="rId12" Type="http://schemas.openxmlformats.org/officeDocument/2006/relationships/slideLayout" Target="../slideLayouts/slideLayout88.xml"/><Relationship Id="rId2" Type="http://schemas.openxmlformats.org/officeDocument/2006/relationships/slideLayout" Target="../slideLayouts/slideLayout78.xml"/><Relationship Id="rId1" Type="http://schemas.openxmlformats.org/officeDocument/2006/relationships/slideLayout" Target="../slideLayouts/slideLayout77.xml"/><Relationship Id="rId6" Type="http://schemas.openxmlformats.org/officeDocument/2006/relationships/slideLayout" Target="../slideLayouts/slideLayout82.xml"/><Relationship Id="rId11" Type="http://schemas.openxmlformats.org/officeDocument/2006/relationships/slideLayout" Target="../slideLayouts/slideLayout87.xml"/><Relationship Id="rId5" Type="http://schemas.openxmlformats.org/officeDocument/2006/relationships/slideLayout" Target="../slideLayouts/slideLayout81.xml"/><Relationship Id="rId10" Type="http://schemas.openxmlformats.org/officeDocument/2006/relationships/slideLayout" Target="../slideLayouts/slideLayout86.xml"/><Relationship Id="rId4" Type="http://schemas.openxmlformats.org/officeDocument/2006/relationships/slideLayout" Target="../slideLayouts/slideLayout80.xml"/><Relationship Id="rId9" Type="http://schemas.openxmlformats.org/officeDocument/2006/relationships/slideLayout" Target="../slideLayouts/slideLayout85.xml"/><Relationship Id="rId1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7.xml"/><Relationship Id="rId13" Type="http://schemas.openxmlformats.org/officeDocument/2006/relationships/slideLayout" Target="../slideLayouts/slideLayout102.xml"/><Relationship Id="rId3" Type="http://schemas.openxmlformats.org/officeDocument/2006/relationships/slideLayout" Target="../slideLayouts/slideLayout92.xml"/><Relationship Id="rId7" Type="http://schemas.openxmlformats.org/officeDocument/2006/relationships/slideLayout" Target="../slideLayouts/slideLayout96.xml"/><Relationship Id="rId12" Type="http://schemas.openxmlformats.org/officeDocument/2006/relationships/slideLayout" Target="../slideLayouts/slideLayout101.xml"/><Relationship Id="rId2" Type="http://schemas.openxmlformats.org/officeDocument/2006/relationships/slideLayout" Target="../slideLayouts/slideLayout91.xml"/><Relationship Id="rId1" Type="http://schemas.openxmlformats.org/officeDocument/2006/relationships/slideLayout" Target="../slideLayouts/slideLayout90.xml"/><Relationship Id="rId6" Type="http://schemas.openxmlformats.org/officeDocument/2006/relationships/slideLayout" Target="../slideLayouts/slideLayout95.xml"/><Relationship Id="rId11" Type="http://schemas.openxmlformats.org/officeDocument/2006/relationships/slideLayout" Target="../slideLayouts/slideLayout100.xml"/><Relationship Id="rId5" Type="http://schemas.openxmlformats.org/officeDocument/2006/relationships/slideLayout" Target="../slideLayouts/slideLayout94.xml"/><Relationship Id="rId10" Type="http://schemas.openxmlformats.org/officeDocument/2006/relationships/slideLayout" Target="../slideLayouts/slideLayout99.xml"/><Relationship Id="rId4" Type="http://schemas.openxmlformats.org/officeDocument/2006/relationships/slideLayout" Target="../slideLayouts/slideLayout93.xml"/><Relationship Id="rId9" Type="http://schemas.openxmlformats.org/officeDocument/2006/relationships/slideLayout" Target="../slideLayouts/slideLayout98.xml"/><Relationship Id="rId14" Type="http://schemas.openxmlformats.org/officeDocument/2006/relationships/theme" Target="../theme/theme8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0.xml"/><Relationship Id="rId13" Type="http://schemas.openxmlformats.org/officeDocument/2006/relationships/slideLayout" Target="../slideLayouts/slideLayout115.xml"/><Relationship Id="rId3" Type="http://schemas.openxmlformats.org/officeDocument/2006/relationships/slideLayout" Target="../slideLayouts/slideLayout105.xml"/><Relationship Id="rId7" Type="http://schemas.openxmlformats.org/officeDocument/2006/relationships/slideLayout" Target="../slideLayouts/slideLayout109.xml"/><Relationship Id="rId12" Type="http://schemas.openxmlformats.org/officeDocument/2006/relationships/slideLayout" Target="../slideLayouts/slideLayout114.xml"/><Relationship Id="rId2" Type="http://schemas.openxmlformats.org/officeDocument/2006/relationships/slideLayout" Target="../slideLayouts/slideLayout104.xml"/><Relationship Id="rId1" Type="http://schemas.openxmlformats.org/officeDocument/2006/relationships/slideLayout" Target="../slideLayouts/slideLayout103.xml"/><Relationship Id="rId6" Type="http://schemas.openxmlformats.org/officeDocument/2006/relationships/slideLayout" Target="../slideLayouts/slideLayout108.xml"/><Relationship Id="rId11" Type="http://schemas.openxmlformats.org/officeDocument/2006/relationships/slideLayout" Target="../slideLayouts/slideLayout113.xml"/><Relationship Id="rId5" Type="http://schemas.openxmlformats.org/officeDocument/2006/relationships/slideLayout" Target="../slideLayouts/slideLayout107.xml"/><Relationship Id="rId10" Type="http://schemas.openxmlformats.org/officeDocument/2006/relationships/slideLayout" Target="../slideLayouts/slideLayout112.xml"/><Relationship Id="rId4" Type="http://schemas.openxmlformats.org/officeDocument/2006/relationships/slideLayout" Target="../slideLayouts/slideLayout106.xml"/><Relationship Id="rId9" Type="http://schemas.openxmlformats.org/officeDocument/2006/relationships/slideLayout" Target="../slideLayouts/slideLayout111.xml"/><Relationship Id="rId14" Type="http://schemas.openxmlformats.org/officeDocument/2006/relationships/theme" Target="../theme/theme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C9B15-2EB5-4DC9-84F2-98CF96FF0182}" type="datetimeFigureOut">
              <a:rPr lang="cs-CZ" smtClean="0"/>
              <a:t>21.4.2016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88DD2D-ADA9-400B-AB06-212D5E988F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460805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13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  <p:sldLayoutId id="2147483674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9397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77" r:id="rId2"/>
    <p:sldLayoutId id="2147483678" r:id="rId3"/>
    <p:sldLayoutId id="2147483679" r:id="rId4"/>
    <p:sldLayoutId id="2147483680" r:id="rId5"/>
    <p:sldLayoutId id="2147483681" r:id="rId6"/>
    <p:sldLayoutId id="2147483682" r:id="rId7"/>
    <p:sldLayoutId id="2147483683" r:id="rId8"/>
    <p:sldLayoutId id="2147483684" r:id="rId9"/>
    <p:sldLayoutId id="2147483685" r:id="rId10"/>
    <p:sldLayoutId id="2147483686" r:id="rId11"/>
    <p:sldLayoutId id="2147483687" r:id="rId12"/>
    <p:sldLayoutId id="2147483688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80064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03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715" r:id="rId12"/>
    <p:sldLayoutId id="2147483716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0745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0" r:id="rId1"/>
    <p:sldLayoutId id="2147483761" r:id="rId2"/>
    <p:sldLayoutId id="2147483762" r:id="rId3"/>
    <p:sldLayoutId id="2147483763" r:id="rId4"/>
    <p:sldLayoutId id="2147483764" r:id="rId5"/>
    <p:sldLayoutId id="2147483765" r:id="rId6"/>
    <p:sldLayoutId id="2147483766" r:id="rId7"/>
    <p:sldLayoutId id="2147483767" r:id="rId8"/>
    <p:sldLayoutId id="2147483768" r:id="rId9"/>
    <p:sldLayoutId id="2147483769" r:id="rId10"/>
    <p:sldLayoutId id="2147483770" r:id="rId11"/>
    <p:sldLayoutId id="2147483771" r:id="rId12"/>
    <p:sldLayoutId id="214748377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24801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6354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17" r:id="rId2"/>
    <p:sldLayoutId id="2147483818" r:id="rId3"/>
    <p:sldLayoutId id="2147483819" r:id="rId4"/>
    <p:sldLayoutId id="2147483820" r:id="rId5"/>
    <p:sldLayoutId id="2147483821" r:id="rId6"/>
    <p:sldLayoutId id="2147483822" r:id="rId7"/>
    <p:sldLayoutId id="2147483823" r:id="rId8"/>
    <p:sldLayoutId id="2147483824" r:id="rId9"/>
    <p:sldLayoutId id="2147483825" r:id="rId10"/>
    <p:sldLayoutId id="2147483826" r:id="rId11"/>
    <p:sldLayoutId id="2147483827" r:id="rId12"/>
    <p:sldLayoutId id="2147483828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ChangeArrowheads="1"/>
          </p:cNvSpPr>
          <p:nvPr/>
        </p:nvSpPr>
        <p:spPr bwMode="ltGray">
          <a:xfrm>
            <a:off x="417513" y="1098550"/>
            <a:ext cx="438150" cy="474663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5" name="Rectangle 3"/>
          <p:cNvSpPr>
            <a:spLocks noChangeArrowheads="1"/>
          </p:cNvSpPr>
          <p:nvPr/>
        </p:nvSpPr>
        <p:spPr bwMode="ltGray">
          <a:xfrm>
            <a:off x="800100" y="1098550"/>
            <a:ext cx="328613" cy="474663"/>
          </a:xfrm>
          <a:prstGeom prst="rect">
            <a:avLst/>
          </a:prstGeom>
          <a:gradFill rotWithShape="0">
            <a:gsLst>
              <a:gs pos="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6" name="Rectangle 4"/>
          <p:cNvSpPr>
            <a:spLocks noChangeArrowheads="1"/>
          </p:cNvSpPr>
          <p:nvPr/>
        </p:nvSpPr>
        <p:spPr bwMode="ltGray">
          <a:xfrm>
            <a:off x="541338" y="1520825"/>
            <a:ext cx="422275" cy="474663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7" name="Rectangle 5"/>
          <p:cNvSpPr>
            <a:spLocks noChangeArrowheads="1"/>
          </p:cNvSpPr>
          <p:nvPr/>
        </p:nvSpPr>
        <p:spPr bwMode="ltGray">
          <a:xfrm>
            <a:off x="911225" y="1520825"/>
            <a:ext cx="368300" cy="474663"/>
          </a:xfrm>
          <a:prstGeom prst="rect">
            <a:avLst/>
          </a:prstGeom>
          <a:gradFill rotWithShape="0">
            <a:gsLst>
              <a:gs pos="0">
                <a:schemeClr val="folHlink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8" name="Rectangle 6"/>
          <p:cNvSpPr>
            <a:spLocks noChangeArrowheads="1"/>
          </p:cNvSpPr>
          <p:nvPr/>
        </p:nvSpPr>
        <p:spPr bwMode="ltGray">
          <a:xfrm>
            <a:off x="127000" y="1447800"/>
            <a:ext cx="560388" cy="422275"/>
          </a:xfrm>
          <a:prstGeom prst="rect">
            <a:avLst/>
          </a:pr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59" name="Rectangle 7"/>
          <p:cNvSpPr>
            <a:spLocks noChangeArrowheads="1"/>
          </p:cNvSpPr>
          <p:nvPr/>
        </p:nvSpPr>
        <p:spPr bwMode="gray">
          <a:xfrm>
            <a:off x="762000" y="990600"/>
            <a:ext cx="31750" cy="1052513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0" name="Rectangle 8"/>
          <p:cNvSpPr>
            <a:spLocks noChangeArrowheads="1"/>
          </p:cNvSpPr>
          <p:nvPr/>
        </p:nvSpPr>
        <p:spPr bwMode="gray">
          <a:xfrm>
            <a:off x="442913" y="1781175"/>
            <a:ext cx="8226425" cy="3175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kumimoji="1" lang="cs-CZ" sz="2400">
              <a:solidFill>
                <a:srgbClr val="000000"/>
              </a:solidFill>
            </a:endParaRPr>
          </a:p>
        </p:txBody>
      </p:sp>
      <p:sp>
        <p:nvSpPr>
          <p:cNvPr id="4916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1150938" y="617538"/>
            <a:ext cx="77930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4916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1182688" y="2017713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4916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44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352800" y="63246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cs-CZ">
              <a:solidFill>
                <a:srgbClr val="000000"/>
              </a:solidFill>
            </a:endParaRPr>
          </a:p>
        </p:txBody>
      </p:sp>
      <p:sp>
        <p:nvSpPr>
          <p:cNvPr id="4916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3246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E7E08909-B91A-47D0-BA08-8675373FEA8C}" type="slidenum">
              <a:rPr lang="cs-CZ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cs-CZ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0287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  <p:sldLayoutId id="2147483841" r:id="rId12"/>
    <p:sldLayoutId id="2147483842" r:id="rId13"/>
  </p:sldLayoutIdLst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ahoma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60000"/>
        <a:buFont typeface="Wingdings" pitchFamily="2" charset="2"/>
        <a:buChar char="n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hlink"/>
        </a:buClr>
        <a:buSzPct val="55000"/>
        <a:buFont typeface="Wingdings" pitchFamily="2" charset="2"/>
        <a:buChar char="n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folHlink"/>
        </a:buClr>
        <a:buSzPct val="50000"/>
        <a:buFont typeface="Wingdings" pitchFamily="2" charset="2"/>
        <a:buChar char="n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55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50000"/>
        <a:buFont typeface="Wingdings" pitchFamily="2" charset="2"/>
        <a:buChar char="n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3600" b="1" smtClean="0"/>
              <a:t>Politika trhu </a:t>
            </a:r>
            <a:r>
              <a:rPr lang="cs-CZ" sz="3600" b="1" dirty="0" smtClean="0"/>
              <a:t>práce a zaměstnanosti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 dirty="0" smtClean="0"/>
          </a:p>
        </p:txBody>
      </p:sp>
    </p:spTree>
    <p:extLst>
      <p:ext uri="{BB962C8B-B14F-4D97-AF65-F5344CB8AC3E}">
        <p14:creationId xmlns:p14="http://schemas.microsoft.com/office/powerpoint/2010/main" val="3216121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Výpočet míry nezaměstnanosti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dirty="0" smtClean="0"/>
              <a:t>Obecná míra nezaměstnanosti </a:t>
            </a:r>
            <a:r>
              <a:rPr lang="cs-CZ" sz="2400" dirty="0" smtClean="0"/>
              <a:t>– vykazována ČSÚ, výsledky VŠPS (vyhovuje k použití mezinárodní komparace)</a:t>
            </a:r>
          </a:p>
          <a:p>
            <a:r>
              <a:rPr lang="cs-CZ" sz="2400" b="1" dirty="0" smtClean="0"/>
              <a:t>Registrovaná míra nezaměstnanosti </a:t>
            </a:r>
            <a:r>
              <a:rPr lang="cs-CZ" sz="2400" dirty="0" smtClean="0"/>
              <a:t>– zveřejněna MPSV, výpočty na základě evidence jednotlivých úřadů práce, nepostihuje tzv. skrytou U (informuje lépe o skutečné  situaci na trhu práce)</a:t>
            </a:r>
          </a:p>
        </p:txBody>
      </p:sp>
    </p:spTree>
    <p:extLst>
      <p:ext uri="{BB962C8B-B14F-4D97-AF65-F5344CB8AC3E}">
        <p14:creationId xmlns:p14="http://schemas.microsoft.com/office/powerpoint/2010/main" val="36818728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 dirty="0" smtClean="0"/>
              <a:t>Podíl nezaměstnaných osob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Od ledna 2013</a:t>
            </a:r>
          </a:p>
          <a:p>
            <a:r>
              <a:rPr lang="cs-CZ" sz="2400" dirty="0" smtClean="0"/>
              <a:t>Dohoda mezi ČSÚ a MPSV</a:t>
            </a:r>
          </a:p>
          <a:p>
            <a:r>
              <a:rPr lang="cs-CZ" sz="2400" dirty="0" smtClean="0"/>
              <a:t>Podíl dosažitelných uchazečů o zaměstnání ve věku 15 – 64 let  ze všech obyvatel ve stejném věku  (nahrazuje doposud zveřejňovanou míru registrované U, která poměřuje  všechny dosažitelné uchazeče o zaměstnání  pouze k EA osobám)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675279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Důvody pro změnu ukazatele registrované U: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Srovnávání nebo záměna míry U MPSV a VŠPS ČSÚ</a:t>
            </a:r>
          </a:p>
          <a:p>
            <a:r>
              <a:rPr lang="cs-CZ" sz="2400" dirty="0" smtClean="0"/>
              <a:t>Údaje o zaměstnanosti z VŠPS na úrovni okresů nejsou dostatečně reprezentativní, detailní výsledky trpí vyšší chybovostí, pro nižší územní celky zcela chybí (úsporná opatření ve státní správě)</a:t>
            </a:r>
          </a:p>
          <a:p>
            <a:r>
              <a:rPr lang="cs-CZ" sz="2400" dirty="0" smtClean="0"/>
              <a:t>Ukazatel </a:t>
            </a:r>
            <a:r>
              <a:rPr lang="cs-CZ" sz="2400" dirty="0" err="1" smtClean="0"/>
              <a:t>reg</a:t>
            </a:r>
            <a:r>
              <a:rPr lang="cs-CZ" sz="2400" dirty="0" smtClean="0"/>
              <a:t>. míry U srovnává dosažitelné uchazeče o zaměstnání s PS tvořenou kombinací údajů z více zdrojů (dosažitelní uchazeči z evidence ÚP, VŠPS ČSÚ)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382197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Výpočet  míry nezaměstnanosti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1600" b="1" dirty="0"/>
              <a:t>UR=ED/LF *100 (%)</a:t>
            </a:r>
          </a:p>
          <a:p>
            <a:pPr marL="0" indent="0">
              <a:buNone/>
            </a:pPr>
            <a:r>
              <a:rPr lang="cs-CZ" sz="1600" b="1" dirty="0"/>
              <a:t>UR</a:t>
            </a:r>
            <a:r>
              <a:rPr lang="cs-CZ" sz="1600" dirty="0"/>
              <a:t>- míra nezaměstnanosti</a:t>
            </a:r>
          </a:p>
          <a:p>
            <a:pPr marL="0" indent="0" algn="just">
              <a:buNone/>
            </a:pPr>
            <a:r>
              <a:rPr lang="cs-CZ" sz="1600" b="1" dirty="0"/>
              <a:t>ED</a:t>
            </a:r>
            <a:r>
              <a:rPr lang="cs-CZ" sz="1600" dirty="0"/>
              <a:t> – přesná evidence  registrovaných – dosažitelných, </a:t>
            </a:r>
            <a:r>
              <a:rPr lang="cs-CZ" sz="1600" dirty="0" smtClean="0"/>
              <a:t>	neumístěných </a:t>
            </a:r>
            <a:r>
              <a:rPr lang="cs-CZ" sz="1600" dirty="0"/>
              <a:t>uchazečů  o zaměstnání občanů ČR a EU, </a:t>
            </a:r>
            <a:r>
              <a:rPr lang="cs-CZ" sz="1600" dirty="0" smtClean="0"/>
              <a:t>	vedenou  </a:t>
            </a:r>
            <a:r>
              <a:rPr lang="cs-CZ" sz="1600" dirty="0"/>
              <a:t>ÚP podle bydliště uchazeče ke konci sledovaného </a:t>
            </a:r>
            <a:r>
              <a:rPr lang="cs-CZ" sz="1600" dirty="0" smtClean="0"/>
              <a:t>	měsíce</a:t>
            </a:r>
          </a:p>
          <a:p>
            <a:pPr marL="0" indent="0" algn="just">
              <a:buNone/>
            </a:pPr>
            <a:r>
              <a:rPr lang="cs-CZ" sz="1600" b="1" dirty="0" smtClean="0"/>
              <a:t>LF</a:t>
            </a:r>
            <a:r>
              <a:rPr lang="cs-CZ" sz="1600" dirty="0" smtClean="0"/>
              <a:t> – zahrnuje:</a:t>
            </a:r>
          </a:p>
          <a:p>
            <a:pPr marL="0" indent="0" algn="just">
              <a:buNone/>
            </a:pPr>
            <a:r>
              <a:rPr lang="cs-CZ" sz="1600" dirty="0"/>
              <a:t>	</a:t>
            </a:r>
            <a:r>
              <a:rPr lang="cs-CZ" sz="1600" dirty="0" smtClean="0"/>
              <a:t>A) počet zaměstnaných v NH s jediným nebo hlavním zaměstnání dle 	VŠPS</a:t>
            </a:r>
          </a:p>
          <a:p>
            <a:pPr marL="0" indent="0" algn="just">
              <a:buNone/>
            </a:pPr>
            <a:r>
              <a:rPr lang="cs-CZ" sz="1600" dirty="0"/>
              <a:t>	</a:t>
            </a:r>
            <a:r>
              <a:rPr lang="cs-CZ" sz="1600" dirty="0" smtClean="0"/>
              <a:t>B) počet pracujících cizinců ze třetích zemí s platným povolením k 	zaměstnávání, zaměstnaných  uchazečů EU registrovaných ÚP a cizinců s 	platným živnostenským oprávněním</a:t>
            </a:r>
          </a:p>
          <a:p>
            <a:pPr marL="0" indent="0" algn="just">
              <a:buNone/>
            </a:pPr>
            <a:r>
              <a:rPr lang="cs-CZ" sz="1600" dirty="0"/>
              <a:t>	</a:t>
            </a:r>
            <a:r>
              <a:rPr lang="cs-CZ" sz="1600" dirty="0" smtClean="0"/>
              <a:t>C)přesná evidence registrovaných – dosažitelných, neumístěných 	o 	zaměstnání občanů ČR a EU, vedená ÚP podle bydliště uchazeče</a:t>
            </a:r>
          </a:p>
          <a:p>
            <a:pPr marL="0" indent="0">
              <a:buNone/>
            </a:pPr>
            <a:endParaRPr lang="cs-CZ" sz="20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649056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Nezaměstnaní - VŠPS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2000" dirty="0" smtClean="0"/>
              <a:t>Mezi nezaměstnané zahrnujeme osoby ve věku 15 let a více, obvykle bydlící  na sledovaném území, které ve sledovaném období souběžně splňovaly tři podmínky:</a:t>
            </a:r>
          </a:p>
          <a:p>
            <a:r>
              <a:rPr lang="cs-CZ" sz="2000" dirty="0" smtClean="0"/>
              <a:t>Byly bez práce během referenčního týdne, tzn. buď neměly práci nebo nebyly v práci (více než jednu hodinu) za mzdu,</a:t>
            </a:r>
          </a:p>
          <a:p>
            <a:r>
              <a:rPr lang="cs-CZ" sz="2000" dirty="0" smtClean="0"/>
              <a:t>V současné době byly připraveny  k nástupu do práce, tj. během referenčního období byly k dispozici okamžitě nebo nejpozději  do 14 dnů pro výkon placeného zaměstnání nebo zaměstnání ve vlastním podniku</a:t>
            </a:r>
          </a:p>
          <a:p>
            <a:r>
              <a:rPr lang="cs-CZ" sz="2000" dirty="0" smtClean="0"/>
              <a:t>Aktivně hledaly práci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0475181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 smtClean="0"/>
              <a:t>Použití obecné/registrované míry nezaměstnanosti</a:t>
            </a:r>
            <a:endParaRPr lang="cs-CZ" sz="28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Která z metodik je přesnější/lepší?</a:t>
            </a:r>
          </a:p>
          <a:p>
            <a:r>
              <a:rPr lang="cs-CZ" sz="2400" dirty="0" smtClean="0"/>
              <a:t>Jakou a kdy použít?</a:t>
            </a:r>
          </a:p>
          <a:p>
            <a:r>
              <a:rPr lang="cs-CZ" sz="2400" dirty="0" smtClean="0"/>
              <a:t>Pozor na sledování vývoje nezaměstnanosti a porovnávání k určitému datu…!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06027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Specifika fungování trhu práce</a:t>
            </a:r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400" dirty="0"/>
              <a:t>Předmětem směny na trhu je </a:t>
            </a:r>
            <a:r>
              <a:rPr lang="cs-CZ" sz="2400" dirty="0" smtClean="0"/>
              <a:t>práce (zaměstnanci= prodávající, zaměstnavatelé=kupující, cena práce=mzda, další skutečnosti=rizikovost, prestiž)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Přizpůsobivost </a:t>
            </a:r>
            <a:r>
              <a:rPr lang="cs-CZ" sz="2400" dirty="0"/>
              <a:t>nabídky a poptávky podle ceny práce</a:t>
            </a:r>
          </a:p>
          <a:p>
            <a:pPr>
              <a:lnSpc>
                <a:spcPct val="90000"/>
              </a:lnSpc>
            </a:pPr>
            <a:r>
              <a:rPr lang="cs-CZ" sz="2400" dirty="0"/>
              <a:t>Trh práce je </a:t>
            </a:r>
            <a:r>
              <a:rPr lang="cs-CZ" sz="2400" dirty="0" smtClean="0"/>
              <a:t>segmentován(rozdílnost mezi lidmi, pracovními místy, územní alokace)</a:t>
            </a:r>
            <a:endParaRPr lang="cs-CZ" sz="2400" dirty="0"/>
          </a:p>
          <a:p>
            <a:pPr>
              <a:lnSpc>
                <a:spcPct val="90000"/>
              </a:lnSpc>
            </a:pPr>
            <a:r>
              <a:rPr lang="cs-CZ" sz="2400" dirty="0"/>
              <a:t>Vliv kolektivního vyjednávání na mzdy </a:t>
            </a:r>
            <a:r>
              <a:rPr lang="cs-CZ" sz="2400" dirty="0" smtClean="0"/>
              <a:t>(odbory=monopolista)</a:t>
            </a:r>
          </a:p>
          <a:p>
            <a:pPr>
              <a:lnSpc>
                <a:spcPct val="90000"/>
              </a:lnSpc>
            </a:pPr>
            <a:r>
              <a:rPr lang="cs-CZ" sz="2400" dirty="0" smtClean="0"/>
              <a:t>Trh </a:t>
            </a:r>
            <a:r>
              <a:rPr lang="cs-CZ" sz="2400" dirty="0"/>
              <a:t>práce ovlivněn ze strany </a:t>
            </a:r>
            <a:r>
              <a:rPr lang="cs-CZ" sz="2400" dirty="0" smtClean="0"/>
              <a:t>státu (pracovní zákonodárství)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698454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Trh práce</a:t>
            </a:r>
          </a:p>
        </p:txBody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inklinuje k nerovnováze a k nezaměstnanosti</a:t>
            </a:r>
          </a:p>
          <a:p>
            <a:r>
              <a:rPr lang="cs-CZ" dirty="0"/>
              <a:t>Je rigidní, regulovaný</a:t>
            </a:r>
          </a:p>
          <a:p>
            <a:r>
              <a:rPr lang="cs-CZ" dirty="0"/>
              <a:t>Není typicky konkurenčním trhem</a:t>
            </a:r>
            <a:r>
              <a:rPr lang="cs-CZ" dirty="0" smtClean="0"/>
              <a:t>, administrativně </a:t>
            </a:r>
            <a:r>
              <a:rPr lang="cs-CZ" dirty="0"/>
              <a:t>regulovaný</a:t>
            </a:r>
          </a:p>
        </p:txBody>
      </p:sp>
    </p:spTree>
    <p:extLst>
      <p:ext uri="{BB962C8B-B14F-4D97-AF65-F5344CB8AC3E}">
        <p14:creationId xmlns:p14="http://schemas.microsoft.com/office/powerpoint/2010/main" val="1557881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/>
              <a:t>Makroekonomická opatření na trhu práce</a:t>
            </a:r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/>
              <a:t>Monetární, fiskální a příjmová politika</a:t>
            </a:r>
          </a:p>
          <a:p>
            <a:r>
              <a:rPr lang="cs-CZ"/>
              <a:t>Nástroje přímého ovlivňování nabídky a poptávky = politika zaměstnanosti</a:t>
            </a:r>
          </a:p>
        </p:txBody>
      </p:sp>
    </p:spTree>
    <p:extLst>
      <p:ext uri="{BB962C8B-B14F-4D97-AF65-F5344CB8AC3E}">
        <p14:creationId xmlns:p14="http://schemas.microsoft.com/office/powerpoint/2010/main" val="4254177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u="sng"/>
              <a:t>Typy nezaměstnanosti</a:t>
            </a:r>
          </a:p>
        </p:txBody>
      </p:sp>
      <p:sp>
        <p:nvSpPr>
          <p:cNvPr id="27651" name="Rectangle 1027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 b="1" dirty="0"/>
              <a:t>Frikční</a:t>
            </a:r>
          </a:p>
          <a:p>
            <a:pPr>
              <a:lnSpc>
                <a:spcPct val="90000"/>
              </a:lnSpc>
            </a:pPr>
            <a:r>
              <a:rPr lang="cs-CZ" sz="2000" b="1" dirty="0"/>
              <a:t>Strukturální</a:t>
            </a:r>
          </a:p>
          <a:p>
            <a:pPr>
              <a:lnSpc>
                <a:spcPct val="90000"/>
              </a:lnSpc>
            </a:pPr>
            <a:r>
              <a:rPr lang="cs-CZ" sz="2000" b="1" dirty="0"/>
              <a:t>Cyklická</a:t>
            </a:r>
          </a:p>
          <a:p>
            <a:pPr>
              <a:lnSpc>
                <a:spcPct val="90000"/>
              </a:lnSpc>
            </a:pPr>
            <a:r>
              <a:rPr lang="cs-CZ" sz="2000" b="1" dirty="0"/>
              <a:t>Dobrovolná </a:t>
            </a:r>
          </a:p>
          <a:p>
            <a:pPr>
              <a:lnSpc>
                <a:spcPct val="90000"/>
              </a:lnSpc>
            </a:pPr>
            <a:r>
              <a:rPr lang="cs-CZ" sz="2000" b="1" dirty="0" smtClean="0"/>
              <a:t>Nedobrovolná</a:t>
            </a:r>
          </a:p>
          <a:p>
            <a:pPr>
              <a:lnSpc>
                <a:spcPct val="90000"/>
              </a:lnSpc>
            </a:pPr>
            <a:r>
              <a:rPr lang="cs-CZ" sz="2000" b="1" dirty="0" smtClean="0"/>
              <a:t>Dlouhodobá</a:t>
            </a:r>
            <a:endParaRPr lang="cs-CZ" sz="2000" b="1" dirty="0"/>
          </a:p>
          <a:p>
            <a:pPr>
              <a:lnSpc>
                <a:spcPct val="90000"/>
              </a:lnSpc>
            </a:pPr>
            <a:r>
              <a:rPr lang="cs-CZ" sz="2000" b="1" dirty="0"/>
              <a:t>„</a:t>
            </a:r>
            <a:r>
              <a:rPr lang="cs-CZ" sz="2000" b="1" dirty="0" err="1">
                <a:solidFill>
                  <a:schemeClr val="tx2"/>
                </a:solidFill>
              </a:rPr>
              <a:t>Work</a:t>
            </a:r>
            <a:r>
              <a:rPr lang="cs-CZ" sz="2000" b="1" dirty="0">
                <a:solidFill>
                  <a:schemeClr val="tx2"/>
                </a:solidFill>
              </a:rPr>
              <a:t> </a:t>
            </a:r>
            <a:r>
              <a:rPr lang="cs-CZ" sz="2000" b="1" dirty="0" err="1">
                <a:solidFill>
                  <a:schemeClr val="tx2"/>
                </a:solidFill>
              </a:rPr>
              <a:t>reduction</a:t>
            </a:r>
            <a:r>
              <a:rPr lang="cs-CZ" sz="2000" b="1" dirty="0"/>
              <a:t>“</a:t>
            </a:r>
          </a:p>
          <a:p>
            <a:pPr>
              <a:lnSpc>
                <a:spcPct val="90000"/>
              </a:lnSpc>
            </a:pPr>
            <a:r>
              <a:rPr lang="cs-CZ" sz="2000" b="1" dirty="0">
                <a:solidFill>
                  <a:schemeClr val="tx2"/>
                </a:solidFill>
              </a:rPr>
              <a:t>„Job </a:t>
            </a:r>
            <a:r>
              <a:rPr lang="cs-CZ" sz="2000" b="1" dirty="0" err="1">
                <a:solidFill>
                  <a:schemeClr val="tx2"/>
                </a:solidFill>
              </a:rPr>
              <a:t>reduction</a:t>
            </a:r>
            <a:r>
              <a:rPr lang="cs-CZ" sz="2000" b="1" dirty="0"/>
              <a:t>“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/>
              <a:t>„určitá </a:t>
            </a:r>
            <a:r>
              <a:rPr lang="cs-CZ" sz="2000" b="1" dirty="0" smtClean="0"/>
              <a:t>nezaměstnanost“ – mobilita PS = část PS se přizpůsobuje  technologickým změnám – v tržních ekonomikách přirozený průvodní jev</a:t>
            </a: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232059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Politika zaměstnanosti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Výsledek vzájemného dialogu státu, zaměstnavatelů, zaměstnanců a odborů</a:t>
            </a:r>
          </a:p>
          <a:p>
            <a:r>
              <a:rPr lang="cs-CZ" dirty="0" smtClean="0"/>
              <a:t>Zákon č. 435/2004 Sb., o zaměstnanosti:</a:t>
            </a:r>
          </a:p>
          <a:p>
            <a:pPr lvl="1"/>
            <a:r>
              <a:rPr lang="cs-CZ" dirty="0" smtClean="0"/>
              <a:t>Zabezpečení práva na zaměstnání</a:t>
            </a:r>
          </a:p>
          <a:p>
            <a:pPr lvl="1"/>
            <a:r>
              <a:rPr lang="cs-CZ" dirty="0" smtClean="0"/>
              <a:t>Sledování a vyhodnocování situace na trhu práce</a:t>
            </a:r>
          </a:p>
          <a:p>
            <a:pPr lvl="1"/>
            <a:r>
              <a:rPr lang="cs-CZ" dirty="0" smtClean="0"/>
              <a:t>Koordinace opatření v oblasti zaměstnanosti a LK</a:t>
            </a:r>
          </a:p>
          <a:p>
            <a:pPr lvl="1"/>
            <a:r>
              <a:rPr lang="cs-CZ" dirty="0" smtClean="0"/>
              <a:t>Tvorba a koordinace  programů a opatření k zajištění priorit</a:t>
            </a:r>
          </a:p>
          <a:p>
            <a:pPr lvl="1"/>
            <a:r>
              <a:rPr lang="cs-CZ" dirty="0" smtClean="0"/>
              <a:t>Uplatnění APZ</a:t>
            </a:r>
          </a:p>
          <a:p>
            <a:pPr lvl="1"/>
            <a:r>
              <a:rPr lang="cs-CZ" dirty="0" smtClean="0"/>
              <a:t>Poskytování informačních, poradenských a zprostředkovatelských služeb na trhu práce…..</a:t>
            </a:r>
          </a:p>
          <a:p>
            <a:pPr lvl="1"/>
            <a:r>
              <a:rPr lang="cs-CZ" dirty="0" smtClean="0"/>
              <a:t>…..</a:t>
            </a:r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620599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/>
              <a:t>Nezaměstnanost není nutně zlem</a:t>
            </a:r>
          </a:p>
        </p:txBody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/>
              <a:t>Projev mikrostrukturální adaptace ekonomiky</a:t>
            </a:r>
          </a:p>
          <a:p>
            <a:r>
              <a:rPr lang="cs-CZ" dirty="0"/>
              <a:t>Změna některých </a:t>
            </a:r>
            <a:r>
              <a:rPr lang="cs-CZ" dirty="0" smtClean="0"/>
              <a:t>výrobních postupů</a:t>
            </a:r>
            <a:endParaRPr lang="cs-CZ" dirty="0"/>
          </a:p>
          <a:p>
            <a:r>
              <a:rPr lang="cs-CZ" dirty="0"/>
              <a:t>Technologické změny</a:t>
            </a:r>
          </a:p>
          <a:p>
            <a:endParaRPr lang="cs-CZ" dirty="0"/>
          </a:p>
          <a:p>
            <a:r>
              <a:rPr lang="cs-CZ" dirty="0"/>
              <a:t>Přirozená míra U má vzestupný trend – dobré sociální jištění</a:t>
            </a:r>
          </a:p>
        </p:txBody>
      </p:sp>
    </p:spTree>
    <p:extLst>
      <p:ext uri="{BB962C8B-B14F-4D97-AF65-F5344CB8AC3E}">
        <p14:creationId xmlns:p14="http://schemas.microsoft.com/office/powerpoint/2010/main" val="279748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u="sng"/>
              <a:t>Důsledky nezaměstnanosti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i="1" dirty="0"/>
              <a:t>Ekonomické</a:t>
            </a:r>
            <a:r>
              <a:rPr lang="cs-CZ" b="1" dirty="0"/>
              <a:t>  </a:t>
            </a:r>
            <a:r>
              <a:rPr lang="cs-CZ" b="1" i="1" dirty="0"/>
              <a:t>důsledky</a:t>
            </a:r>
            <a:r>
              <a:rPr lang="cs-CZ" b="1" dirty="0"/>
              <a:t>  = </a:t>
            </a:r>
            <a:r>
              <a:rPr lang="cs-CZ" sz="2400" b="1" dirty="0"/>
              <a:t>HDP je pod úrovní potenciálního produktu, náklady stagnace, ovlivňují rozvojové možnosti ekonomiky a možnosti sociálních transferů</a:t>
            </a:r>
          </a:p>
          <a:p>
            <a:r>
              <a:rPr lang="cs-CZ" b="1" i="1" dirty="0"/>
              <a:t>Sociální důsledky</a:t>
            </a:r>
            <a:r>
              <a:rPr lang="cs-CZ" b="1" dirty="0"/>
              <a:t>  = </a:t>
            </a:r>
            <a:r>
              <a:rPr lang="cs-CZ" sz="1800" b="1" dirty="0"/>
              <a:t>vliv na chování  postoje nezaměstnaných</a:t>
            </a:r>
          </a:p>
          <a:p>
            <a:pPr lvl="1"/>
            <a:r>
              <a:rPr lang="cs-CZ" sz="1800" b="1" dirty="0"/>
              <a:t>Vliv na životní úroveň</a:t>
            </a:r>
          </a:p>
          <a:p>
            <a:pPr lvl="1"/>
            <a:r>
              <a:rPr lang="cs-CZ" sz="1800" b="1" dirty="0"/>
              <a:t>Vliv na rodinu</a:t>
            </a:r>
          </a:p>
          <a:p>
            <a:pPr lvl="1"/>
            <a:r>
              <a:rPr lang="cs-CZ" sz="1800" b="1" dirty="0"/>
              <a:t>Vliv na strukturaci a vnímání času</a:t>
            </a:r>
          </a:p>
          <a:p>
            <a:pPr lvl="1"/>
            <a:r>
              <a:rPr lang="cs-CZ" sz="1800" b="1" dirty="0"/>
              <a:t>Vliv na fyzické a psychické zdraví</a:t>
            </a:r>
          </a:p>
        </p:txBody>
      </p:sp>
    </p:spTree>
    <p:extLst>
      <p:ext uri="{BB962C8B-B14F-4D97-AF65-F5344CB8AC3E}">
        <p14:creationId xmlns:p14="http://schemas.microsoft.com/office/powerpoint/2010/main" val="3100063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u="sng"/>
              <a:t>Zdroj financování aktivit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/>
            <a:r>
              <a:rPr lang="cs-CZ" sz="2400" b="1"/>
              <a:t>Účelově vytvářené fondy na bázi pojištění v nezaměstnanosti (příspěvek na státní politiku zaměstnanosti)</a:t>
            </a:r>
          </a:p>
          <a:p>
            <a:pPr marL="609600" indent="-609600"/>
            <a:r>
              <a:rPr lang="cs-CZ" sz="2400" b="1"/>
              <a:t>Státní rozpočty, které čerpají prostředky na financování  politiky zaměstnanosti z daní</a:t>
            </a:r>
          </a:p>
          <a:p>
            <a:pPr marL="609600" indent="-609600">
              <a:buFont typeface="Wingdings" pitchFamily="2" charset="2"/>
              <a:buNone/>
            </a:pPr>
            <a:endParaRPr lang="cs-CZ" sz="2400" b="1"/>
          </a:p>
          <a:p>
            <a:pPr marL="609600" indent="-609600"/>
            <a:r>
              <a:rPr lang="cs-CZ" sz="2400" b="1" i="1" u="sng"/>
              <a:t>Efektivní</a:t>
            </a:r>
            <a:r>
              <a:rPr lang="cs-CZ" sz="2400" b="1"/>
              <a:t>   mohou být opatření tehdy, pokud nevyvolávají  nepřiměřený růst ceny práce a nadměrně vysoké daně či pojistné</a:t>
            </a:r>
          </a:p>
        </p:txBody>
      </p:sp>
    </p:spTree>
    <p:extLst>
      <p:ext uri="{BB962C8B-B14F-4D97-AF65-F5344CB8AC3E}">
        <p14:creationId xmlns:p14="http://schemas.microsoft.com/office/powerpoint/2010/main" val="2506717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b="1"/>
              <a:t>Státní politika  zaměstnanosti</a:t>
            </a:r>
          </a:p>
        </p:txBody>
      </p:sp>
      <p:sp>
        <p:nvSpPr>
          <p:cNvPr id="512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b="1"/>
              <a:t>Zákon č. 435/2004 Sb., o zaměstnanosti</a:t>
            </a:r>
            <a:r>
              <a:rPr lang="cs-CZ"/>
              <a:t> (účinnost od  1.10.2004)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Vytváří</a:t>
            </a:r>
            <a:r>
              <a:rPr lang="cs-CZ"/>
              <a:t>: stát, zaměstnavatelé, odbory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Provádí</a:t>
            </a:r>
            <a:r>
              <a:rPr lang="cs-CZ"/>
              <a:t>: stát,  ÚSC, profesní organizace, sdružení osob se ZTP, organizace zaměstnavatelů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cs-CZ" b="1"/>
              <a:t>Vykonává</a:t>
            </a:r>
            <a:r>
              <a:rPr lang="cs-CZ"/>
              <a:t>:  MPSV, úřady práce</a:t>
            </a:r>
          </a:p>
        </p:txBody>
      </p:sp>
    </p:spTree>
    <p:extLst>
      <p:ext uri="{BB962C8B-B14F-4D97-AF65-F5344CB8AC3E}">
        <p14:creationId xmlns:p14="http://schemas.microsoft.com/office/powerpoint/2010/main" val="3330158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Použitá literatura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Krebs, V. et al.: </a:t>
            </a:r>
            <a:r>
              <a:rPr lang="cs-CZ" sz="2000" i="1" dirty="0" smtClean="0"/>
              <a:t>Sociální politika</a:t>
            </a:r>
            <a:r>
              <a:rPr lang="cs-CZ" sz="2000" dirty="0" smtClean="0"/>
              <a:t>. 6.,přepracované a aktualizované vydání. Praha: </a:t>
            </a:r>
            <a:r>
              <a:rPr lang="cs-CZ" sz="2000" dirty="0" err="1" smtClean="0"/>
              <a:t>Wolters</a:t>
            </a:r>
            <a:r>
              <a:rPr lang="cs-CZ" sz="2000" dirty="0" smtClean="0"/>
              <a:t> </a:t>
            </a:r>
            <a:r>
              <a:rPr lang="cs-CZ" sz="2000" dirty="0" err="1" smtClean="0"/>
              <a:t>Kluwer</a:t>
            </a:r>
            <a:r>
              <a:rPr lang="cs-CZ" sz="2000" dirty="0" smtClean="0"/>
              <a:t>, 2015. – kapitola 14 </a:t>
            </a:r>
          </a:p>
          <a:p>
            <a:r>
              <a:rPr lang="cs-CZ" sz="2000" dirty="0" smtClean="0"/>
              <a:t>Brožová, D. </a:t>
            </a:r>
            <a:r>
              <a:rPr lang="cs-CZ" sz="2000" i="1" dirty="0" smtClean="0"/>
              <a:t>Společenské souvislosti  trhu práce</a:t>
            </a:r>
            <a:r>
              <a:rPr lang="cs-CZ" sz="2000" dirty="0" smtClean="0"/>
              <a:t>. Sociologické nakladatelství, Praha, 2003. ISBN 80-86429-16-4, kapitola 1.4</a:t>
            </a:r>
          </a:p>
          <a:p>
            <a:r>
              <a:rPr lang="cs-CZ" sz="2000" dirty="0" smtClean="0"/>
              <a:t>MPSV, Analýza vývoje zaměstnanosti a nezaměstnanosti v roce 2015, MPSV, 2015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529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Funkce státní politiky zaměstnanosti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Rozvoj infrastruktury trhu práce – úřady práce</a:t>
            </a:r>
          </a:p>
          <a:p>
            <a:r>
              <a:rPr lang="cs-CZ" dirty="0" smtClean="0"/>
              <a:t>Podpora vytváření nových pracovních míst</a:t>
            </a:r>
          </a:p>
          <a:p>
            <a:r>
              <a:rPr lang="cs-CZ" dirty="0" smtClean="0"/>
              <a:t>Zvyšování adaptability pracovní síly</a:t>
            </a:r>
          </a:p>
          <a:p>
            <a:r>
              <a:rPr lang="cs-CZ" dirty="0" smtClean="0"/>
              <a:t>Zabezpečení při nezaměstnanosti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9567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Historie nezaměstnanosti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Pojem „nezaměstnanost“: jev, který vznikl v českém hospodářství v 2. pol. 18. stol. (ekonomicky nízká úroveň a U)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Rok 1754: nová věda „</a:t>
            </a:r>
            <a:r>
              <a:rPr lang="cs-CZ" sz="2400" i="1" dirty="0" smtClean="0"/>
              <a:t>status </a:t>
            </a:r>
            <a:r>
              <a:rPr lang="cs-CZ" sz="2400" i="1" dirty="0" err="1" smtClean="0"/>
              <a:t>rei</a:t>
            </a:r>
            <a:r>
              <a:rPr lang="cs-CZ" sz="2400" i="1" dirty="0" smtClean="0"/>
              <a:t> </a:t>
            </a:r>
            <a:r>
              <a:rPr lang="cs-CZ" sz="2400" i="1" dirty="0" err="1" smtClean="0"/>
              <a:t>pubicae</a:t>
            </a:r>
            <a:r>
              <a:rPr lang="cs-CZ" sz="2400" dirty="0" smtClean="0"/>
              <a:t>“: získávání údajů demografických procesů, sčítání obyvatel, číslování domů = nová pracovní místa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Konec 19. stol: industrializace, textilní a strojírenský průmysl: nízká úroveň U – průmyslová revoluce: sociální programy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977800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b="1" dirty="0" smtClean="0"/>
              <a:t>Historie nezaměstnanosti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Rok 1929:  světová hospodářská krize, Československo: únor 1933: 920 tis. nezaměstnaných</a:t>
            </a:r>
          </a:p>
          <a:p>
            <a:r>
              <a:rPr lang="cs-CZ" sz="2400" dirty="0" smtClean="0"/>
              <a:t>Po roce 1945: povinná zaměstnanost, pracovní povinnost, trestný čin příživnictví, existence tzv. </a:t>
            </a:r>
            <a:r>
              <a:rPr lang="cs-CZ" sz="2400" i="1" dirty="0" smtClean="0"/>
              <a:t>„skryté nezaměstnanosti“</a:t>
            </a:r>
          </a:p>
          <a:p>
            <a:r>
              <a:rPr lang="cs-CZ" sz="2400" i="1" dirty="0" smtClean="0"/>
              <a:t>1969-1989: spoutaná společnost, politické „čistky“, „prověrky“ </a:t>
            </a:r>
            <a:r>
              <a:rPr lang="cs-CZ" sz="2400" dirty="0" smtClean="0"/>
              <a:t>u vědců, kulturních pracovníků, pedagogů</a:t>
            </a:r>
          </a:p>
          <a:p>
            <a:r>
              <a:rPr lang="cs-CZ" sz="2400" dirty="0" smtClean="0"/>
              <a:t>Po roce 1989: viditelná diferenciace společnosti, institucionální řešení problému nezaměstnanosti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3199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u="sng"/>
              <a:t>Nezaměstnanost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2590800"/>
            <a:ext cx="7772400" cy="4114800"/>
          </a:xfrm>
        </p:spPr>
        <p:txBody>
          <a:bodyPr/>
          <a:lstStyle/>
          <a:p>
            <a:pPr lvl="1"/>
            <a:r>
              <a:rPr lang="cs-CZ" sz="2400" b="1" dirty="0"/>
              <a:t>Složitý jev, nelze hodnotit pouze globálně</a:t>
            </a:r>
          </a:p>
          <a:p>
            <a:pPr lvl="1"/>
            <a:r>
              <a:rPr lang="cs-CZ" sz="2400" b="1" dirty="0"/>
              <a:t>K řešení je nutná informační síť potřebných dat</a:t>
            </a:r>
          </a:p>
          <a:p>
            <a:pPr lvl="1">
              <a:buFont typeface="Wingdings" pitchFamily="2" charset="2"/>
              <a:buNone/>
            </a:pPr>
            <a:endParaRPr lang="cs-CZ" sz="2400" b="1" dirty="0"/>
          </a:p>
        </p:txBody>
      </p:sp>
    </p:spTree>
    <p:extLst>
      <p:ext uri="{BB962C8B-B14F-4D97-AF65-F5344CB8AC3E}">
        <p14:creationId xmlns:p14="http://schemas.microsoft.com/office/powerpoint/2010/main" val="3498964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548680"/>
            <a:ext cx="7793037" cy="1143000"/>
          </a:xfrm>
        </p:spPr>
        <p:txBody>
          <a:bodyPr/>
          <a:lstStyle/>
          <a:p>
            <a:r>
              <a:rPr lang="cs-CZ" sz="3200" b="1" dirty="0" smtClean="0"/>
              <a:t>Nezaměstnaný/uchazeč o zaměstnání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/>
            <a:r>
              <a:rPr lang="cs-CZ" sz="2400" b="1" dirty="0" smtClean="0"/>
              <a:t>aktivně </a:t>
            </a:r>
            <a:r>
              <a:rPr lang="cs-CZ" sz="2400" b="1" dirty="0"/>
              <a:t>hledají práci a jsou registrováni na úřadu práce</a:t>
            </a:r>
          </a:p>
          <a:p>
            <a:pPr lvl="1"/>
            <a:r>
              <a:rPr lang="cs-CZ" sz="2400" b="1" dirty="0" smtClean="0"/>
              <a:t>bez </a:t>
            </a:r>
            <a:r>
              <a:rPr lang="cs-CZ" sz="2400" b="1" dirty="0"/>
              <a:t>práce během referenčního týdne</a:t>
            </a:r>
          </a:p>
          <a:p>
            <a:pPr lvl="1"/>
            <a:r>
              <a:rPr lang="cs-CZ" sz="2400" b="1" dirty="0" smtClean="0"/>
              <a:t>v </a:t>
            </a:r>
            <a:r>
              <a:rPr lang="cs-CZ" sz="2400" b="1" dirty="0"/>
              <a:t>současné době připraven k nástupu  do práce</a:t>
            </a:r>
          </a:p>
          <a:p>
            <a:pPr>
              <a:buFontTx/>
              <a:buChar char="-"/>
            </a:pPr>
            <a:r>
              <a:rPr lang="cs-CZ" sz="2400" i="1" dirty="0" smtClean="0"/>
              <a:t>Definice odpovídá a podmínkám ILO</a:t>
            </a:r>
          </a:p>
          <a:p>
            <a:pPr>
              <a:buFontTx/>
              <a:buChar char="-"/>
            </a:pPr>
            <a:r>
              <a:rPr lang="cs-CZ" sz="2400" i="1" dirty="0" smtClean="0"/>
              <a:t>- nesplněna alespoň jedna podmínka: osoba považována za zaměstnanou nebo </a:t>
            </a:r>
            <a:r>
              <a:rPr lang="cs-CZ" sz="2400" i="1" dirty="0" err="1" smtClean="0"/>
              <a:t>EnA</a:t>
            </a:r>
            <a:endParaRPr lang="cs-CZ" sz="2400" i="1" dirty="0"/>
          </a:p>
        </p:txBody>
      </p:sp>
    </p:spTree>
    <p:extLst>
      <p:ext uri="{BB962C8B-B14F-4D97-AF65-F5344CB8AC3E}">
        <p14:creationId xmlns:p14="http://schemas.microsoft.com/office/powerpoint/2010/main" val="2719490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Registrovaná míra nezaměstnanosti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000" dirty="0" smtClean="0"/>
              <a:t>MPSV</a:t>
            </a:r>
          </a:p>
          <a:p>
            <a:r>
              <a:rPr lang="cs-CZ" sz="2000" dirty="0" smtClean="0"/>
              <a:t>Nezaměstnaní – registrovaní na ÚP</a:t>
            </a:r>
          </a:p>
          <a:p>
            <a:r>
              <a:rPr lang="cs-CZ" sz="2000" dirty="0" smtClean="0"/>
              <a:t>Od roku 2004 nová metodika výpočtu míry U (+ neexistence překážky v práci)</a:t>
            </a:r>
          </a:p>
          <a:p>
            <a:endParaRPr lang="cs-CZ" sz="2400" dirty="0"/>
          </a:p>
          <a:p>
            <a:r>
              <a:rPr lang="cs-CZ" sz="2000" b="1" i="1" dirty="0" smtClean="0"/>
              <a:t>Uchazečem o zaměstnání  </a:t>
            </a:r>
            <a:r>
              <a:rPr lang="cs-CZ" sz="2000" dirty="0" smtClean="0"/>
              <a:t>je podle zákona pouze fyzická osoba, která není v pracovním nebo obdobném vztahu, ani nevykonává samostatnou výdělečnou činnost ani se nepřipravuje soustavně pro povolání  a osobně požádá o zprostředkování vhodného zaměstnání  ÚP (par. 25, 435/2004 Sb. zákona o zaměstnanosti)</a:t>
            </a:r>
          </a:p>
          <a:p>
            <a:r>
              <a:rPr lang="cs-CZ" sz="2000" b="1" i="1" dirty="0" smtClean="0"/>
              <a:t>Dosažitelný uchazeč o zaměstnání</a:t>
            </a:r>
          </a:p>
          <a:p>
            <a:endParaRPr lang="cs-CZ" sz="24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5904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b="1" dirty="0" smtClean="0"/>
              <a:t>Pojmy nezaměstnanosti</a:t>
            </a:r>
            <a:endParaRPr lang="cs-CZ" sz="32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b="1" i="1" dirty="0" err="1" smtClean="0"/>
              <a:t>Podzaměstnaný</a:t>
            </a:r>
            <a:r>
              <a:rPr lang="cs-CZ" sz="2400" b="1" i="1" dirty="0" smtClean="0"/>
              <a:t> </a:t>
            </a:r>
            <a:r>
              <a:rPr lang="cs-CZ" sz="2400" dirty="0" smtClean="0"/>
              <a:t>– nedobrovolná práce na zkrácený pracovní úvazek (ČSÚ)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b="1" i="1" dirty="0" smtClean="0"/>
              <a:t>Polozaměstnaný</a:t>
            </a:r>
            <a:r>
              <a:rPr lang="cs-CZ" sz="2400" dirty="0" smtClean="0"/>
              <a:t> -  nemá zaměstnání, chtěl by pracovat, ale práci nyní  zatím nehledá (viz. Mareš)</a:t>
            </a:r>
          </a:p>
          <a:p>
            <a:pPr marL="0" indent="0">
              <a:buNone/>
            </a:pPr>
            <a:endParaRPr lang="cs-CZ" sz="2400" dirty="0" smtClean="0"/>
          </a:p>
          <a:p>
            <a:r>
              <a:rPr lang="cs-CZ" sz="2400" dirty="0" smtClean="0"/>
              <a:t>„</a:t>
            </a:r>
            <a:r>
              <a:rPr lang="cs-CZ" sz="2400" b="1" i="1" dirty="0" smtClean="0"/>
              <a:t>ani zaměstnaní, ani nezaměstnaní“ </a:t>
            </a:r>
            <a:r>
              <a:rPr lang="cs-CZ" sz="2400" dirty="0" smtClean="0"/>
              <a:t>(viz. Mareš)</a:t>
            </a: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8286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0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1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7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8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1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12_Směsi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Směsi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</TotalTime>
  <Words>1088</Words>
  <Application>Microsoft Office PowerPoint</Application>
  <PresentationFormat>Předvádění na obrazovce (4:3)</PresentationFormat>
  <Paragraphs>127</Paragraphs>
  <Slides>24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9</vt:i4>
      </vt:variant>
      <vt:variant>
        <vt:lpstr>Nadpisy snímků</vt:lpstr>
      </vt:variant>
      <vt:variant>
        <vt:i4>24</vt:i4>
      </vt:variant>
    </vt:vector>
  </HeadingPairs>
  <TitlesOfParts>
    <vt:vector size="33" baseType="lpstr">
      <vt:lpstr>Motiv systému Office</vt:lpstr>
      <vt:lpstr>Směsi</vt:lpstr>
      <vt:lpstr>1_Směsi</vt:lpstr>
      <vt:lpstr>2_Směsi</vt:lpstr>
      <vt:lpstr>3_Směsi</vt:lpstr>
      <vt:lpstr>7_Směsi</vt:lpstr>
      <vt:lpstr>8_Směsi</vt:lpstr>
      <vt:lpstr>11_Směsi</vt:lpstr>
      <vt:lpstr>12_Směsi</vt:lpstr>
      <vt:lpstr>Politika trhu práce a zaměstnanosti </vt:lpstr>
      <vt:lpstr>Politika zaměstnanosti</vt:lpstr>
      <vt:lpstr>Funkce státní politiky zaměstnanosti</vt:lpstr>
      <vt:lpstr>Historie nezaměstnanosti</vt:lpstr>
      <vt:lpstr>Historie nezaměstnanosti</vt:lpstr>
      <vt:lpstr>Nezaměstnanost</vt:lpstr>
      <vt:lpstr>Nezaměstnaný/uchazeč o zaměstnání</vt:lpstr>
      <vt:lpstr>Registrovaná míra nezaměstnanosti</vt:lpstr>
      <vt:lpstr>Pojmy nezaměstnanosti</vt:lpstr>
      <vt:lpstr>Výpočet míry nezaměstnanosti</vt:lpstr>
      <vt:lpstr>Podíl nezaměstnaných osob</vt:lpstr>
      <vt:lpstr>Důvody pro změnu ukazatele registrované U:</vt:lpstr>
      <vt:lpstr>Výpočet  míry nezaměstnanosti</vt:lpstr>
      <vt:lpstr>Nezaměstnaní - VŠPS</vt:lpstr>
      <vt:lpstr>Použití obecné/registrované míry nezaměstnanosti</vt:lpstr>
      <vt:lpstr>Specifika fungování trhu práce</vt:lpstr>
      <vt:lpstr>Trh práce</vt:lpstr>
      <vt:lpstr>Makroekonomická opatření na trhu práce</vt:lpstr>
      <vt:lpstr>Typy nezaměstnanosti</vt:lpstr>
      <vt:lpstr>Nezaměstnanost není nutně zlem</vt:lpstr>
      <vt:lpstr>Důsledky nezaměstnanosti</vt:lpstr>
      <vt:lpstr>Zdroj financování aktivit</vt:lpstr>
      <vt:lpstr>Státní politika  zaměstnanosti</vt:lpstr>
      <vt:lpstr>Použitá literatura</vt:lpstr>
    </vt:vector>
  </TitlesOfParts>
  <Company>Ekonomicko-správní fakulta Masarykovy univerzity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Politika pracovních trhů</dc:title>
  <dc:creator>Wildmannova Mirka</dc:creator>
  <cp:lastModifiedBy>Wildmannova Mirka</cp:lastModifiedBy>
  <cp:revision>35</cp:revision>
  <cp:lastPrinted>2012-10-08T10:01:02Z</cp:lastPrinted>
  <dcterms:created xsi:type="dcterms:W3CDTF">2012-10-01T09:18:00Z</dcterms:created>
  <dcterms:modified xsi:type="dcterms:W3CDTF">2016-04-21T08:45:32Z</dcterms:modified>
</cp:coreProperties>
</file>