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1" r:id="rId29"/>
    <p:sldId id="282" r:id="rId30"/>
    <p:sldId id="283" r:id="rId31"/>
    <p:sldId id="284" r:id="rId32"/>
    <p:sldId id="285" r:id="rId33"/>
    <p:sldId id="306" r:id="rId34"/>
    <p:sldId id="287" r:id="rId35"/>
    <p:sldId id="307" r:id="rId36"/>
    <p:sldId id="288" r:id="rId37"/>
    <p:sldId id="289" r:id="rId38"/>
    <p:sldId id="303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0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8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6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89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70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46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01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90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59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66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C9CFD-35A4-4A4D-AD9B-F2EBD0B5F168}" type="datetimeFigureOut">
              <a:rPr lang="cs-CZ" smtClean="0"/>
              <a:t>10.5.2016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77F5-3B38-4AB6-AC12-EFAE4AC1B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77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Sociální zabezpečení</a:t>
            </a:r>
            <a:br>
              <a:rPr lang="cs-CZ" dirty="0" smtClean="0"/>
            </a:br>
            <a:r>
              <a:rPr lang="cs-CZ" dirty="0" err="1" smtClean="0"/>
              <a:t>Zabezpečení</a:t>
            </a:r>
            <a:r>
              <a:rPr lang="cs-CZ" dirty="0" smtClean="0"/>
              <a:t> rodin s dětmi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470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9288"/>
            <a:ext cx="86391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63575"/>
            <a:ext cx="85629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0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20725"/>
            <a:ext cx="856297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4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25500"/>
            <a:ext cx="87153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6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96913"/>
            <a:ext cx="8562975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1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8788"/>
            <a:ext cx="87153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46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9700"/>
            <a:ext cx="84105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7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768350"/>
            <a:ext cx="86010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33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30250"/>
            <a:ext cx="85629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03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77875"/>
            <a:ext cx="86391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23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Pojem „</a:t>
            </a:r>
            <a:r>
              <a:rPr lang="cs-CZ" dirty="0" err="1" smtClean="0"/>
              <a:t>welfare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Sociální zabezpečení</a:t>
            </a:r>
          </a:p>
          <a:p>
            <a:r>
              <a:rPr lang="cs-CZ" dirty="0" smtClean="0"/>
              <a:t>Zabezpečení rodin s dětmi: přímé, nepřímé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12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839788"/>
            <a:ext cx="84867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546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44538"/>
            <a:ext cx="86391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95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11225"/>
            <a:ext cx="85629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65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Oblasti sociální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Sociální zabezpečení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Rodinná politika</a:t>
            </a:r>
          </a:p>
          <a:p>
            <a:r>
              <a:rPr lang="cs-CZ" dirty="0" smtClean="0"/>
              <a:t>Bytová politika</a:t>
            </a:r>
          </a:p>
          <a:p>
            <a:r>
              <a:rPr lang="cs-CZ" dirty="0" smtClean="0"/>
              <a:t>Zdravotní politika</a:t>
            </a:r>
          </a:p>
          <a:p>
            <a:r>
              <a:rPr lang="cs-CZ" dirty="0" smtClean="0"/>
              <a:t>Politika trhu práce a zaměstnanosti</a:t>
            </a:r>
          </a:p>
          <a:p>
            <a:r>
              <a:rPr lang="cs-CZ" dirty="0" smtClean="0"/>
              <a:t>Vzdělávací politika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433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39763"/>
            <a:ext cx="84105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8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82613"/>
            <a:ext cx="86391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110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350"/>
            <a:ext cx="91344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82625"/>
            <a:ext cx="85248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endParaRPr lang="cs-CZ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4264"/>
            <a:ext cx="7416824" cy="55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23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77838"/>
            <a:ext cx="86010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77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06425"/>
            <a:ext cx="87534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010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96888"/>
            <a:ext cx="85629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7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582613"/>
            <a:ext cx="848677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73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34988"/>
            <a:ext cx="86010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0839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Dávky SSP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Testované dávky</a:t>
            </a:r>
          </a:p>
          <a:p>
            <a:r>
              <a:rPr lang="cs-CZ" dirty="0" smtClean="0"/>
              <a:t>Přídavek na dítě</a:t>
            </a:r>
          </a:p>
          <a:p>
            <a:r>
              <a:rPr lang="cs-CZ" dirty="0" smtClean="0"/>
              <a:t>Příspěvek na bydlení</a:t>
            </a:r>
          </a:p>
          <a:p>
            <a:r>
              <a:rPr lang="cs-CZ" dirty="0" smtClean="0"/>
              <a:t>porodné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Netestované dávky</a:t>
            </a:r>
          </a:p>
          <a:p>
            <a:r>
              <a:rPr lang="cs-CZ" dirty="0" smtClean="0"/>
              <a:t>Rodičovský příspěvek</a:t>
            </a:r>
          </a:p>
          <a:p>
            <a:r>
              <a:rPr lang="cs-CZ" dirty="0" smtClean="0"/>
              <a:t>pohřebné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32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06413"/>
            <a:ext cx="85248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536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Částky ŽM platné od 1.1.2016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smtClean="0"/>
              <a:t>(platné od 1.1.2012)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Pro jednotlivce                                                                            3410</a:t>
            </a:r>
          </a:p>
          <a:p>
            <a:r>
              <a:rPr lang="cs-CZ" dirty="0" smtClean="0"/>
              <a:t>pro první osobu v domácnosti                                                  3140</a:t>
            </a:r>
          </a:p>
          <a:p>
            <a:r>
              <a:rPr lang="cs-CZ" dirty="0" smtClean="0"/>
              <a:t>pro druhou a další osobu v domácnosti, která není nezaopatřeným dítětem                                                            	                     2830</a:t>
            </a:r>
          </a:p>
          <a:p>
            <a:r>
              <a:rPr lang="cs-CZ" dirty="0" smtClean="0"/>
              <a:t>pro nezaopatřené dítě ve věku </a:t>
            </a:r>
          </a:p>
          <a:p>
            <a:r>
              <a:rPr lang="cs-CZ" dirty="0" smtClean="0"/>
              <a:t>do 6 let                                                                                        1740</a:t>
            </a:r>
          </a:p>
          <a:p>
            <a:r>
              <a:rPr lang="cs-CZ" dirty="0" smtClean="0"/>
              <a:t>6 až 15 let                                                                                    2140</a:t>
            </a:r>
          </a:p>
          <a:p>
            <a:r>
              <a:rPr lang="cs-CZ" dirty="0" smtClean="0"/>
              <a:t>15 až 26 let (nezaopatřené)                                                     2450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Životní minimum je součtem všech částek životního minima jednotlivých členů domácnosti </a:t>
            </a:r>
          </a:p>
          <a:p>
            <a:r>
              <a:rPr lang="cs-CZ" dirty="0" smtClean="0"/>
              <a:t>Existenční minimum: 				2 200 Kč</a:t>
            </a:r>
          </a:p>
          <a:p>
            <a:r>
              <a:rPr lang="cs-CZ" dirty="0" smtClean="0"/>
              <a:t>Minimální mzda				9 900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197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06413"/>
            <a:ext cx="860107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07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06425"/>
            <a:ext cx="85248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42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Děti narozené od 1.1.2015</a:t>
            </a:r>
          </a:p>
          <a:p>
            <a:pPr lvl="1"/>
            <a:r>
              <a:rPr lang="cs-CZ" dirty="0" smtClean="0"/>
              <a:t>Příjem rodiny v předcházejícím čtvrtletí  je nižší </a:t>
            </a:r>
            <a:r>
              <a:rPr lang="cs-CZ" b="1" u="sng" dirty="0" smtClean="0"/>
              <a:t>než 2,7násobek ŽM rodiny</a:t>
            </a:r>
          </a:p>
          <a:p>
            <a:pPr lvl="1"/>
            <a:r>
              <a:rPr lang="cs-CZ" dirty="0" smtClean="0"/>
              <a:t>Výše: 13 000 Kč na první dítě, druhé dítě 10 000 Kč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8488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688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44563"/>
            <a:ext cx="85248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78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54038"/>
            <a:ext cx="86772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24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49263"/>
            <a:ext cx="86010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73088"/>
            <a:ext cx="84486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94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764704"/>
            <a:ext cx="8448675" cy="502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44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44513"/>
            <a:ext cx="85248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21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20713"/>
            <a:ext cx="852487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94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458788"/>
            <a:ext cx="85248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1296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701675"/>
            <a:ext cx="85248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579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k podpoře rodiny</a:t>
            </a:r>
            <a:endParaRPr lang="cs-CZ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85698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378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Slučitelnost profesních a rodinných rolí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V souvislosti s těhotenstvím, porodem a následnou péčí o dítě existuje v ČR řada opatření směřujících ke zvýšené ochraně a zvýhodnění žen-matek a mužů-otců v pracovněprávních vztazích</a:t>
            </a:r>
          </a:p>
          <a:p>
            <a:r>
              <a:rPr lang="cs-CZ" dirty="0" smtClean="0"/>
              <a:t>Mateřská dovolená</a:t>
            </a:r>
          </a:p>
          <a:p>
            <a:r>
              <a:rPr lang="cs-CZ" dirty="0" smtClean="0"/>
              <a:t>Rodičovská dovolená</a:t>
            </a:r>
          </a:p>
          <a:p>
            <a:r>
              <a:rPr lang="cs-CZ" dirty="0" smtClean="0"/>
              <a:t>Společná ustanovení o mateřské a rodičovské dovolené</a:t>
            </a:r>
          </a:p>
          <a:p>
            <a:r>
              <a:rPr lang="cs-CZ" dirty="0" smtClean="0"/>
              <a:t>Pracovní volno</a:t>
            </a:r>
          </a:p>
          <a:p>
            <a:r>
              <a:rPr lang="cs-CZ" dirty="0" smtClean="0"/>
              <a:t>Úprava pracovní doby</a:t>
            </a:r>
          </a:p>
          <a:p>
            <a:r>
              <a:rPr lang="cs-CZ" dirty="0" smtClean="0"/>
              <a:t>Pružná pracovní doba</a:t>
            </a:r>
          </a:p>
          <a:p>
            <a:r>
              <a:rPr lang="cs-CZ" dirty="0" smtClean="0"/>
              <a:t>Převedení na jinou práci</a:t>
            </a:r>
          </a:p>
          <a:p>
            <a:r>
              <a:rPr lang="cs-CZ" dirty="0" smtClean="0"/>
              <a:t>Pracovní cesty a přeložení</a:t>
            </a:r>
          </a:p>
          <a:p>
            <a:r>
              <a:rPr lang="cs-CZ" dirty="0" smtClean="0"/>
              <a:t>Práce konaná doma</a:t>
            </a:r>
          </a:p>
          <a:p>
            <a:r>
              <a:rPr lang="cs-CZ" dirty="0" smtClean="0"/>
              <a:t>Zákazy některých prací</a:t>
            </a:r>
          </a:p>
          <a:p>
            <a:r>
              <a:rPr lang="cs-CZ" dirty="0" smtClean="0"/>
              <a:t>Přestávky ke kojení</a:t>
            </a:r>
          </a:p>
          <a:p>
            <a:r>
              <a:rPr lang="cs-CZ" dirty="0" smtClean="0"/>
              <a:t>Rozvázání pracovního poměru-jen zcela </a:t>
            </a:r>
            <a:r>
              <a:rPr lang="cs-CZ" dirty="0" err="1" smtClean="0"/>
              <a:t>vyjímečně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B. V ČR existuje několik typů zařízení, která napomáhají rodičům skloubit práci a rodinu</a:t>
            </a:r>
          </a:p>
          <a:p>
            <a:r>
              <a:rPr lang="cs-CZ" dirty="0" smtClean="0"/>
              <a:t>- zdravotnická zařízení typu jesle, soukromá zařízení , služby typu "baby-</a:t>
            </a:r>
            <a:r>
              <a:rPr lang="cs-CZ" dirty="0" err="1" smtClean="0"/>
              <a:t>sitting</a:t>
            </a:r>
            <a:r>
              <a:rPr lang="cs-CZ" dirty="0" smtClean="0"/>
              <a:t>„ , mateřské školy, školní družiny a kluby</a:t>
            </a:r>
          </a:p>
          <a:p>
            <a:r>
              <a:rPr lang="cs-CZ" dirty="0" smtClean="0"/>
              <a:t>Dětské skupiny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86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49288"/>
            <a:ext cx="87915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9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82625"/>
            <a:ext cx="86391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1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82625"/>
            <a:ext cx="8639175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50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Vývojové etapy WS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Období experimentálních počátků (80. léta 19. stol. – 1930)</a:t>
            </a:r>
          </a:p>
          <a:p>
            <a:r>
              <a:rPr lang="cs-CZ" dirty="0"/>
              <a:t>Období konsolidace (1930 – 2. světová válka)</a:t>
            </a:r>
          </a:p>
          <a:p>
            <a:r>
              <a:rPr lang="cs-CZ" dirty="0"/>
              <a:t>Sociální přestavba ( 1945 – 1962)</a:t>
            </a:r>
          </a:p>
          <a:p>
            <a:r>
              <a:rPr lang="cs-CZ" dirty="0"/>
              <a:t>Sociální expanze ( 1962 – 1973)</a:t>
            </a:r>
          </a:p>
          <a:p>
            <a:r>
              <a:rPr lang="cs-CZ" dirty="0"/>
              <a:t>Stagnace ( 1973 – 1980)</a:t>
            </a:r>
          </a:p>
          <a:p>
            <a:r>
              <a:rPr lang="cs-CZ" dirty="0" err="1"/>
              <a:t>Rekonceptualizace</a:t>
            </a:r>
            <a:r>
              <a:rPr lang="cs-CZ" dirty="0"/>
              <a:t> WS ( 1980 – dosud)</a:t>
            </a:r>
          </a:p>
          <a:p>
            <a:r>
              <a:rPr lang="cs-CZ" b="1" dirty="0"/>
              <a:t>Post-</a:t>
            </a:r>
            <a:r>
              <a:rPr lang="cs-CZ" b="1" dirty="0" err="1"/>
              <a:t>welfare</a:t>
            </a:r>
            <a:r>
              <a:rPr lang="cs-CZ" b="1" dirty="0"/>
              <a:t> </a:t>
            </a:r>
            <a:r>
              <a:rPr lang="cs-CZ" b="1" dirty="0" err="1"/>
              <a:t>state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6352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39763"/>
            <a:ext cx="87534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8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155</Words>
  <Application>Microsoft Office PowerPoint</Application>
  <PresentationFormat>Předvádění na obrazovce (4:3)</PresentationFormat>
  <Paragraphs>63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systému Office</vt:lpstr>
      <vt:lpstr>Welfare state Sociální zabezpečení Zabezpečení rodin s dětmi </vt:lpstr>
      <vt:lpstr>Obsah přednášky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Vývojové etapy WS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Oblasti sociální politiky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Dávky SSP</vt:lpstr>
      <vt:lpstr>Prezentace aplikace PowerPoint</vt:lpstr>
      <vt:lpstr>Částky ŽM platné od 1.1.2016  (platné od 1.1.2012)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Aktivity k podpoře rodiny</vt:lpstr>
      <vt:lpstr>Slučitelnost profesních a rodinných rolí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Welfare state Sociální zabezpečení Zabezpečení rodin s dětmi</dc:title>
  <dc:creator>Wildmannova Mirka</dc:creator>
  <cp:lastModifiedBy>Wildmannova Mirka</cp:lastModifiedBy>
  <cp:revision>9</cp:revision>
  <dcterms:created xsi:type="dcterms:W3CDTF">2015-04-14T14:30:03Z</dcterms:created>
  <dcterms:modified xsi:type="dcterms:W3CDTF">2016-05-10T07:48:09Z</dcterms:modified>
</cp:coreProperties>
</file>