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7" r:id="rId1"/>
  </p:sldMasterIdLst>
  <p:notesMasterIdLst>
    <p:notesMasterId r:id="rId105"/>
  </p:notesMasterIdLst>
  <p:handoutMasterIdLst>
    <p:handoutMasterId r:id="rId106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256" r:id="rId10"/>
    <p:sldId id="422" r:id="rId11"/>
    <p:sldId id="560" r:id="rId12"/>
    <p:sldId id="423" r:id="rId13"/>
    <p:sldId id="424" r:id="rId14"/>
    <p:sldId id="454" r:id="rId15"/>
    <p:sldId id="455" r:id="rId16"/>
    <p:sldId id="456" r:id="rId17"/>
    <p:sldId id="457" r:id="rId18"/>
    <p:sldId id="458" r:id="rId19"/>
    <p:sldId id="459" r:id="rId20"/>
    <p:sldId id="426" r:id="rId21"/>
    <p:sldId id="427" r:id="rId22"/>
    <p:sldId id="428" r:id="rId23"/>
    <p:sldId id="439" r:id="rId24"/>
    <p:sldId id="429" r:id="rId25"/>
    <p:sldId id="430" r:id="rId26"/>
    <p:sldId id="431" r:id="rId27"/>
    <p:sldId id="433" r:id="rId28"/>
    <p:sldId id="435" r:id="rId29"/>
    <p:sldId id="520" r:id="rId30"/>
    <p:sldId id="440" r:id="rId31"/>
    <p:sldId id="438" r:id="rId32"/>
    <p:sldId id="441" r:id="rId33"/>
    <p:sldId id="444" r:id="rId34"/>
    <p:sldId id="442" r:id="rId35"/>
    <p:sldId id="443" r:id="rId36"/>
    <p:sldId id="445" r:id="rId37"/>
    <p:sldId id="537" r:id="rId38"/>
    <p:sldId id="446" r:id="rId39"/>
    <p:sldId id="545" r:id="rId40"/>
    <p:sldId id="544" r:id="rId41"/>
    <p:sldId id="461" r:id="rId42"/>
    <p:sldId id="462" r:id="rId43"/>
    <p:sldId id="543" r:id="rId44"/>
    <p:sldId id="542" r:id="rId45"/>
    <p:sldId id="555" r:id="rId46"/>
    <p:sldId id="539" r:id="rId47"/>
    <p:sldId id="465" r:id="rId48"/>
    <p:sldId id="466" r:id="rId49"/>
    <p:sldId id="471" r:id="rId50"/>
    <p:sldId id="521" r:id="rId51"/>
    <p:sldId id="522" r:id="rId52"/>
    <p:sldId id="474" r:id="rId53"/>
    <p:sldId id="475" r:id="rId54"/>
    <p:sldId id="476" r:id="rId55"/>
    <p:sldId id="477" r:id="rId56"/>
    <p:sldId id="478" r:id="rId57"/>
    <p:sldId id="526" r:id="rId58"/>
    <p:sldId id="479" r:id="rId59"/>
    <p:sldId id="480" r:id="rId60"/>
    <p:sldId id="525" r:id="rId61"/>
    <p:sldId id="482" r:id="rId62"/>
    <p:sldId id="540" r:id="rId63"/>
    <p:sldId id="485" r:id="rId64"/>
    <p:sldId id="546" r:id="rId65"/>
    <p:sldId id="559" r:id="rId66"/>
    <p:sldId id="553" r:id="rId67"/>
    <p:sldId id="558" r:id="rId68"/>
    <p:sldId id="557" r:id="rId69"/>
    <p:sldId id="554" r:id="rId70"/>
    <p:sldId id="487" r:id="rId71"/>
    <p:sldId id="547" r:id="rId72"/>
    <p:sldId id="556" r:id="rId73"/>
    <p:sldId id="489" r:id="rId74"/>
    <p:sldId id="550" r:id="rId75"/>
    <p:sldId id="490" r:id="rId76"/>
    <p:sldId id="492" r:id="rId77"/>
    <p:sldId id="494" r:id="rId78"/>
    <p:sldId id="495" r:id="rId79"/>
    <p:sldId id="496" r:id="rId80"/>
    <p:sldId id="497" r:id="rId81"/>
    <p:sldId id="498" r:id="rId82"/>
    <p:sldId id="499" r:id="rId83"/>
    <p:sldId id="500" r:id="rId84"/>
    <p:sldId id="501" r:id="rId85"/>
    <p:sldId id="502" r:id="rId86"/>
    <p:sldId id="503" r:id="rId87"/>
    <p:sldId id="504" r:id="rId88"/>
    <p:sldId id="505" r:id="rId89"/>
    <p:sldId id="506" r:id="rId90"/>
    <p:sldId id="507" r:id="rId91"/>
    <p:sldId id="541" r:id="rId92"/>
    <p:sldId id="524" r:id="rId93"/>
    <p:sldId id="509" r:id="rId94"/>
    <p:sldId id="510" r:id="rId95"/>
    <p:sldId id="511" r:id="rId96"/>
    <p:sldId id="517" r:id="rId97"/>
    <p:sldId id="512" r:id="rId98"/>
    <p:sldId id="513" r:id="rId99"/>
    <p:sldId id="514" r:id="rId100"/>
    <p:sldId id="515" r:id="rId101"/>
    <p:sldId id="516" r:id="rId102"/>
    <p:sldId id="518" r:id="rId103"/>
    <p:sldId id="519" r:id="rId104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P" initials="TP" lastIdx="1" clrIdx="0">
    <p:extLst>
      <p:ext uri="{19B8F6BF-5375-455C-9EA6-DF929625EA0E}">
        <p15:presenceInfo xmlns:p15="http://schemas.microsoft.com/office/powerpoint/2012/main" userId="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FF"/>
    <a:srgbClr val="CCCCFF"/>
    <a:srgbClr val="FFFFCC"/>
    <a:srgbClr val="FF9900"/>
    <a:srgbClr val="FFFF00"/>
    <a:srgbClr val="FF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3" autoAdjust="0"/>
    <p:restoredTop sz="84381" autoAdjust="0"/>
  </p:normalViewPr>
  <p:slideViewPr>
    <p:cSldViewPr>
      <p:cViewPr varScale="1">
        <p:scale>
          <a:sx n="63" d="100"/>
          <a:sy n="63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31.xml"/><Relationship Id="rId21" Type="http://schemas.openxmlformats.org/officeDocument/2006/relationships/slide" Target="slides/slide26.xml"/><Relationship Id="rId42" Type="http://schemas.openxmlformats.org/officeDocument/2006/relationships/slide" Target="slides/slide52.xml"/><Relationship Id="rId47" Type="http://schemas.openxmlformats.org/officeDocument/2006/relationships/slide" Target="slides/slide58.xml"/><Relationship Id="rId63" Type="http://schemas.openxmlformats.org/officeDocument/2006/relationships/slide" Target="slides/slide88.xml"/><Relationship Id="rId68" Type="http://schemas.openxmlformats.org/officeDocument/2006/relationships/slide" Target="slides/slide97.xml"/><Relationship Id="rId7" Type="http://schemas.openxmlformats.org/officeDocument/2006/relationships/slide" Target="slides/slide7.xml"/><Relationship Id="rId71" Type="http://schemas.openxmlformats.org/officeDocument/2006/relationships/slide" Target="slides/slide100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9" Type="http://schemas.openxmlformats.org/officeDocument/2006/relationships/slide" Target="slides/slide34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7.xml"/><Relationship Id="rId40" Type="http://schemas.openxmlformats.org/officeDocument/2006/relationships/slide" Target="slides/slide50.xml"/><Relationship Id="rId45" Type="http://schemas.openxmlformats.org/officeDocument/2006/relationships/slide" Target="slides/slide56.xml"/><Relationship Id="rId53" Type="http://schemas.openxmlformats.org/officeDocument/2006/relationships/slide" Target="slides/slide75.xml"/><Relationship Id="rId58" Type="http://schemas.openxmlformats.org/officeDocument/2006/relationships/slide" Target="slides/slide83.xml"/><Relationship Id="rId66" Type="http://schemas.openxmlformats.org/officeDocument/2006/relationships/slide" Target="slides/slide92.xml"/><Relationship Id="rId5" Type="http://schemas.openxmlformats.org/officeDocument/2006/relationships/slide" Target="slides/slide5.xml"/><Relationship Id="rId61" Type="http://schemas.openxmlformats.org/officeDocument/2006/relationships/slide" Target="slides/slide86.xml"/><Relationship Id="rId19" Type="http://schemas.openxmlformats.org/officeDocument/2006/relationships/slide" Target="slides/slide23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Relationship Id="rId43" Type="http://schemas.openxmlformats.org/officeDocument/2006/relationships/slide" Target="slides/slide53.xml"/><Relationship Id="rId48" Type="http://schemas.openxmlformats.org/officeDocument/2006/relationships/slide" Target="slides/slide59.xml"/><Relationship Id="rId56" Type="http://schemas.openxmlformats.org/officeDocument/2006/relationships/slide" Target="slides/slide79.xml"/><Relationship Id="rId64" Type="http://schemas.openxmlformats.org/officeDocument/2006/relationships/slide" Target="slides/slide89.xml"/><Relationship Id="rId69" Type="http://schemas.openxmlformats.org/officeDocument/2006/relationships/slide" Target="slides/slide98.xml"/><Relationship Id="rId8" Type="http://schemas.openxmlformats.org/officeDocument/2006/relationships/slide" Target="slides/slide8.xml"/><Relationship Id="rId51" Type="http://schemas.openxmlformats.org/officeDocument/2006/relationships/slide" Target="slides/slide70.xml"/><Relationship Id="rId72" Type="http://schemas.openxmlformats.org/officeDocument/2006/relationships/slide" Target="slides/slide102.xml"/><Relationship Id="rId3" Type="http://schemas.openxmlformats.org/officeDocument/2006/relationships/slide" Target="slides/slide3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8.xml"/><Relationship Id="rId46" Type="http://schemas.openxmlformats.org/officeDocument/2006/relationships/slide" Target="slides/slide57.xml"/><Relationship Id="rId59" Type="http://schemas.openxmlformats.org/officeDocument/2006/relationships/slide" Target="slides/slide84.xml"/><Relationship Id="rId67" Type="http://schemas.openxmlformats.org/officeDocument/2006/relationships/slide" Target="slides/slide96.xml"/><Relationship Id="rId20" Type="http://schemas.openxmlformats.org/officeDocument/2006/relationships/slide" Target="slides/slide24.xml"/><Relationship Id="rId41" Type="http://schemas.openxmlformats.org/officeDocument/2006/relationships/slide" Target="slides/slide51.xml"/><Relationship Id="rId54" Type="http://schemas.openxmlformats.org/officeDocument/2006/relationships/slide" Target="slides/slide77.xml"/><Relationship Id="rId62" Type="http://schemas.openxmlformats.org/officeDocument/2006/relationships/slide" Target="slides/slide87.xml"/><Relationship Id="rId70" Type="http://schemas.openxmlformats.org/officeDocument/2006/relationships/slide" Target="slides/slide9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4.xml"/><Relationship Id="rId49" Type="http://schemas.openxmlformats.org/officeDocument/2006/relationships/slide" Target="slides/slide61.xml"/><Relationship Id="rId57" Type="http://schemas.openxmlformats.org/officeDocument/2006/relationships/slide" Target="slides/slide81.xml"/><Relationship Id="rId10" Type="http://schemas.openxmlformats.org/officeDocument/2006/relationships/slide" Target="slides/slide13.xml"/><Relationship Id="rId31" Type="http://schemas.openxmlformats.org/officeDocument/2006/relationships/slide" Target="slides/slide36.xml"/><Relationship Id="rId44" Type="http://schemas.openxmlformats.org/officeDocument/2006/relationships/slide" Target="slides/slide54.xml"/><Relationship Id="rId52" Type="http://schemas.openxmlformats.org/officeDocument/2006/relationships/slide" Target="slides/slide73.xml"/><Relationship Id="rId60" Type="http://schemas.openxmlformats.org/officeDocument/2006/relationships/slide" Target="slides/slide85.xml"/><Relationship Id="rId65" Type="http://schemas.openxmlformats.org/officeDocument/2006/relationships/slide" Target="slides/slide90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39" Type="http://schemas.openxmlformats.org/officeDocument/2006/relationships/slide" Target="slides/slide49.xml"/><Relationship Id="rId34" Type="http://schemas.openxmlformats.org/officeDocument/2006/relationships/slide" Target="slides/slide39.xml"/><Relationship Id="rId50" Type="http://schemas.openxmlformats.org/officeDocument/2006/relationships/slide" Target="slides/slide63.xml"/><Relationship Id="rId55" Type="http://schemas.openxmlformats.org/officeDocument/2006/relationships/slide" Target="slides/slide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fld id="{D315B88C-C088-4CEB-AEBC-BC8D4369D7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2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  <a:p>
            <a:pPr lvl="0"/>
            <a:endParaRPr lang="cs-CZ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fld id="{EAB9E581-7CA0-451B-BE2F-7027F24B31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45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B20FA-00FD-47A4-81D5-FA0C0C067F6F}" type="slidenum">
              <a:rPr lang="en-GB"/>
              <a:pPr/>
              <a:t>9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2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E9D72-A676-44C0-AA39-32D02D555CCC}" type="slidenum">
              <a:rPr lang="en-GB"/>
              <a:pPr/>
              <a:t>31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Podle V. Klause (rozhovor pro MF Dnes – 25.2.2006) je Maastricht zásadní rozcestník, který přivedl ES na scestí a k tragédii evropské ústavy; v roce 1993 se to ovšem ještě obecně netušilo. Náprava vývoje EU tedy musí jít před Maastrichstkou smlouvu.</a:t>
            </a:r>
          </a:p>
        </p:txBody>
      </p:sp>
    </p:spTree>
    <p:extLst>
      <p:ext uri="{BB962C8B-B14F-4D97-AF65-F5344CB8AC3E}">
        <p14:creationId xmlns:p14="http://schemas.microsoft.com/office/powerpoint/2010/main" val="355512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8B21A-0C4E-40AF-B52C-D8253B08F66C}" type="slidenum">
              <a:rPr lang="en-GB"/>
              <a:pPr/>
              <a:t>41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3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47C2F-EFD9-43F2-B220-D05266983A84}" type="slidenum">
              <a:rPr lang="en-GB"/>
              <a:pPr/>
              <a:t>49</a:t>
            </a:fld>
            <a:endParaRPr lang="en-GB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Kvalifikovaná většina 80%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7131D-A5E7-4070-BB69-E687BDEDD601}" type="slidenum">
              <a:rPr lang="en-GB"/>
              <a:pPr/>
              <a:t>76</a:t>
            </a:fld>
            <a:endParaRPr 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39C5-3249-4B98-858E-5B9F68B032D9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D451-C647-4BD1-BE25-67EA65EA49E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993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761-3C57-4E67-ADF2-46C6E1F08EB5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578B-0D40-4428-B198-BD00742C09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7C1D-984A-4D0C-AB6E-CAEDEA695736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4CF-BFB5-4A47-979C-6F601F808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1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CD86AE-4DCF-4657-9519-8DE7651B4DB4}" type="datetime1">
              <a:rPr lang="en-GB"/>
              <a:pPr/>
              <a:t>20/02/2016</a:t>
            </a:fld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176844-670E-4E13-ABD3-C4BE95FBF8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7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363D68-A272-4536-AB4A-9C8A6B7C258D}" type="datetime1">
              <a:rPr lang="en-GB"/>
              <a:pPr/>
              <a:t>20/02/2016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7D587F-F7D3-48FD-8C35-E43E3066A9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C75F-4DE7-4064-BC69-F04D28FDCACF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78AD-A67E-4BA5-A9F5-85F2E8C16C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797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B942-98CD-4A62-A479-DF0CD13D8D80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3CF-3DAB-4C89-9940-86F74E8F93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B3BC-966E-45EE-8D03-59889397FB7B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9065-97FA-4964-85B4-09F1C6168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5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E1C3-2CDC-4A2F-8F2D-704DA668A829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B65-1E20-4C67-8F04-1773E5439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9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60C-7267-4D14-A9FB-EAEC618C0C23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388-3AAE-44AC-ACA3-A89D0B1F8B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DC96-1183-4884-BAA0-3F7E4A45B7AF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5F55-EE35-49B6-A7D5-5914E102C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80A2FF-4DA8-4129-8E89-3425B2D3E9C8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6F4C3-B1C1-4D90-BB44-B831D2184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D69B-F3AE-4CA6-B148-80F649A67485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2D9-1FB3-4F1E-B81F-3C7A3BE63A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6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05C75F-4DE7-4064-BC69-F04D28FDCACF}" type="datetime1">
              <a:rPr lang="en-GB" smtClean="0"/>
              <a:pPr/>
              <a:t>20/02/2016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CC78AD-A67E-4BA5-A9F5-85F2E8C16C6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stwargermany.com/2012/09/26/hunger-winter/" TargetMode="External"/><Relationship Id="rId2" Type="http://schemas.openxmlformats.org/officeDocument/2006/relationships/hyperlink" Target="https://en.wikipedia.org/wiki/Aftermath_of_World_War_II#Germany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general/organisationforeuropeaneconomicco-operation.htm" TargetMode="External"/><Relationship Id="rId2" Type="http://schemas.openxmlformats.org/officeDocument/2006/relationships/hyperlink" Target="http://www.gcsehistory.org.uk/modernworld/coldwar/bizon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zhlas.cz/radiozurnal/encyklopedie/_zprava/141858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ederalis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henkinsella.net/2008/09/08/1313/" TargetMode="External"/><Relationship Id="rId2" Type="http://schemas.openxmlformats.org/officeDocument/2006/relationships/hyperlink" Target="https://en.wikipedia.org/wiki/Functionalism_(international_relations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ofunctionalis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ntergovernmentalis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f.org/external/pubs/ft/fandd/2001/06/streete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e/ems.asp" TargetMode="External"/><Relationship Id="rId2" Type="http://schemas.openxmlformats.org/officeDocument/2006/relationships/hyperlink" Target="https://cs.wikipedia.org/wiki/Slu%C4%8Dovac%C3%AD_smlouv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Economic_Area" TargetMode="External"/><Relationship Id="rId2" Type="http://schemas.openxmlformats.org/officeDocument/2006/relationships/hyperlink" Target="https://en.wikipedia.org/wiki/Single_European_Ac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uobserver.com/political/11973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aty_of_Nice" TargetMode="External"/><Relationship Id="rId2" Type="http://schemas.openxmlformats.org/officeDocument/2006/relationships/hyperlink" Target="https://en.wikipedia.org/wiki/Amsterdam_Treat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Financial_Stability_Facility" TargetMode="External"/><Relationship Id="rId2" Type="http://schemas.openxmlformats.org/officeDocument/2006/relationships/hyperlink" Target="https://en.wikipedia.org/wiki/Treaty_of_Lisb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uropean_Stability_Mechanis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da_Evropsk%C3%A9_unie_pro_hospod%C3%A1%C5%99sk%C3%A9_a_finan%C4%8Dn%C3%AD_z%C3%A1le%C5%BEitost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sc.europa.eu/?i=portal.cs.home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onthisday/hi/dates/stories/march/21/newsid_2546000/2546127.stm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p.cz/wp/wp0603.pdf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2764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b="1"/>
              <a:t>Ekonomie evropské integrace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/>
          <a:lstStyle/>
          <a:p>
            <a:pPr algn="r"/>
            <a:r>
              <a:rPr lang="cs-CZ" sz="2400" b="1" dirty="0"/>
              <a:t>Martin </a:t>
            </a:r>
            <a:r>
              <a:rPr lang="cs-CZ" sz="2400" b="1" dirty="0" err="1"/>
              <a:t>Kvizda</a:t>
            </a:r>
            <a:endParaRPr lang="cs-CZ" sz="2400" b="1" dirty="0"/>
          </a:p>
          <a:p>
            <a:pPr algn="r"/>
            <a:r>
              <a:rPr lang="cs-CZ" sz="2400" b="1" dirty="0"/>
              <a:t>Tomáš Paleta</a:t>
            </a:r>
          </a:p>
          <a:p>
            <a:pPr algn="r"/>
            <a:r>
              <a:rPr lang="cs-CZ" sz="2400" b="1" dirty="0" smtClean="0"/>
              <a:t>2016</a:t>
            </a: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  <a:hlinkClick r:id="rId2"/>
              </a:rPr>
              <a:t>Tragická situace po WW2</a:t>
            </a:r>
            <a:endParaRPr lang="cs-CZ" sz="2400" b="1" dirty="0">
              <a:latin typeface="Arial Unicode M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90713"/>
            <a:ext cx="7772400" cy="496728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50-55 mil. mrtvých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6,4 mil. Německo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6,3 mil. Polsko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20 mil SSSR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Obrovský ekonomický pokles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1945 HDP Německa na úrovni roku 1908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1945 HDP Francie na úrovni roku 1891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Zničená infrastruktura a průmyslová základna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Hlad </a:t>
            </a:r>
            <a:endParaRPr lang="cs-CZ" sz="240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potraviny  z humanitární pomoci a na příděl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DFB-5DC4-4941-8BBE-4C5D4987D307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Teorie rozpočtu x empirická data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3988" cy="425608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existuje pozitivní korelace mezi silou a příjmem</a:t>
            </a:r>
            <a:r>
              <a:rPr lang="cs-CZ" sz="2000" dirty="0"/>
              <a:t> (měřeno na osobu), tzn. metoda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cs-CZ" sz="2000" dirty="0" err="1"/>
              <a:t>scratching</a:t>
            </a:r>
            <a:r>
              <a:rPr lang="cs-CZ" sz="2000" dirty="0"/>
              <a:t> se používá </a:t>
            </a:r>
          </a:p>
          <a:p>
            <a:pPr>
              <a:buClr>
                <a:schemeClr val="tx2"/>
              </a:buClr>
            </a:pPr>
            <a:endParaRPr lang="cs-CZ" sz="2000" dirty="0"/>
          </a:p>
          <a:p>
            <a:pPr lvl="1">
              <a:buClr>
                <a:schemeClr val="tx2"/>
              </a:buClr>
            </a:pPr>
            <a:r>
              <a:rPr lang="cs-CZ" sz="1800" dirty="0"/>
              <a:t>Lucembursko je ve zcela jiném postavení než ostatní země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nové země se ještě nenaučily </a:t>
            </a:r>
            <a:r>
              <a:rPr lang="cs-CZ" sz="1800" dirty="0" err="1"/>
              <a:t>back</a:t>
            </a:r>
            <a:r>
              <a:rPr lang="cs-CZ" sz="1800" dirty="0"/>
              <a:t> </a:t>
            </a:r>
            <a:r>
              <a:rPr lang="cs-CZ" sz="1800" dirty="0" err="1"/>
              <a:t>scratching</a:t>
            </a:r>
            <a:r>
              <a:rPr lang="cs-CZ" sz="1800" dirty="0"/>
              <a:t> používat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FA4E-FF01-4B02-8016-6F86B92274D9}" type="slidenum">
              <a:rPr lang="en-GB"/>
              <a:pPr/>
              <a:t>100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Empirická data – korelace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730-DAD9-422F-A6E1-2DF0CF1CD786}" type="slidenum">
              <a:rPr lang="en-GB"/>
              <a:pPr/>
              <a:t>101</a:t>
            </a:fld>
            <a:endParaRPr lang="en-GB"/>
          </a:p>
        </p:txBody>
      </p:sp>
      <p:pic>
        <p:nvPicPr>
          <p:cNvPr id="448515" name="Picture 3" descr="img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769100" cy="5438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Legitimita EU rozhodovacího procesu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/>
              <a:t>legitimní schvalovací proces je ten, který ctí principy demokracie 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demokratická legitimnost znamená, že váha hlasu každého člena je stejná</a:t>
            </a:r>
          </a:p>
          <a:p>
            <a:pPr>
              <a:buClr>
                <a:schemeClr val="tx2"/>
              </a:buClr>
            </a:pPr>
            <a:endParaRPr lang="cs-CZ" sz="2000" dirty="0"/>
          </a:p>
          <a:p>
            <a:pPr>
              <a:buClr>
                <a:schemeClr val="tx2"/>
              </a:buClr>
            </a:pPr>
            <a:r>
              <a:rPr lang="cs-CZ" sz="2000" dirty="0"/>
              <a:t>v EU dva možné výklady demokratické legitimnosti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každý občan disponuje jedním hlasem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každý stát disponuje jedním hlasem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F42C-C828-47DF-B268-6005ADB0B939}" type="slidenum">
              <a:rPr lang="en-GB"/>
              <a:pPr/>
              <a:t>102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EU: kompromisní legitimnost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6B7-E20E-4ACD-B09D-826D386632D8}" type="slidenum">
              <a:rPr lang="en-GB"/>
              <a:pPr/>
              <a:t>103</a:t>
            </a:fld>
            <a:endParaRPr lang="en-GB"/>
          </a:p>
        </p:txBody>
      </p:sp>
      <p:pic>
        <p:nvPicPr>
          <p:cNvPr id="451587" name="Picture 3" descr="img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44675"/>
            <a:ext cx="7237413" cy="4370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e/e6/Caen_in_rui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174"/>
            <a:ext cx="5762969" cy="48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8" name="Picture 4" descr="https://s-media-cache-ak0.pinimg.com/236x/ee/fc/88/eefc8885202275cc75ddb1c9fcfbc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840"/>
            <a:ext cx="2731946" cy="20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34" y="-112824"/>
            <a:ext cx="6485078" cy="45524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0" y="4439615"/>
            <a:ext cx="3721990" cy="26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532813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Příčiny války a možnosti prevence</a:t>
            </a: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B621-D100-4A3C-B792-6451440F8B52}" type="slidenum">
              <a:rPr lang="en-GB"/>
              <a:pPr/>
              <a:t>12</a:t>
            </a:fld>
            <a:endParaRPr lang="en-GB"/>
          </a:p>
        </p:txBody>
      </p:sp>
      <p:graphicFrame>
        <p:nvGraphicFramePr>
          <p:cNvPr id="34823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13645"/>
              </p:ext>
            </p:extLst>
          </p:nvPr>
        </p:nvGraphicFramePr>
        <p:xfrm>
          <a:off x="323850" y="1628775"/>
          <a:ext cx="8532813" cy="45370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81355"/>
                <a:gridCol w="6451458"/>
              </a:tblGrid>
              <a:tr h="106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Příčina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Řešení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Německo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Změna Německa z průmyslové na zemědělskou zemi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Kapitalismus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Komunismus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Nacionalismus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Integrace evropských zemí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První integrační seskupení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1949 </a:t>
            </a:r>
            <a:r>
              <a:rPr lang="cs-CZ" sz="2000" dirty="0">
                <a:solidFill>
                  <a:schemeClr val="tx2"/>
                </a:solidFill>
                <a:hlinkClick r:id="rId2"/>
              </a:rPr>
              <a:t>Západní Německo</a:t>
            </a:r>
            <a:r>
              <a:rPr lang="cs-CZ" sz="2000" dirty="0">
                <a:hlinkClick r:id="rId2"/>
              </a:rPr>
              <a:t> </a:t>
            </a:r>
            <a:endParaRPr lang="cs-CZ" sz="2000" dirty="0"/>
          </a:p>
          <a:p>
            <a:pPr>
              <a:buFont typeface="Wingdings" pitchFamily="2" charset="2"/>
              <a:buNone/>
            </a:pPr>
            <a:r>
              <a:rPr lang="cs-CZ" sz="2000" b="0" dirty="0"/>
              <a:t>	</a:t>
            </a:r>
            <a:r>
              <a:rPr lang="cs-CZ" sz="2000" b="0" dirty="0" err="1" smtClean="0"/>
              <a:t>Trizónie</a:t>
            </a:r>
            <a:r>
              <a:rPr lang="cs-CZ" sz="2000" b="0" dirty="0" smtClean="0"/>
              <a:t> 1945: Francie + UK + USA </a:t>
            </a:r>
            <a:r>
              <a:rPr lang="en-GB" sz="2000" b="0" dirty="0" smtClean="0"/>
              <a:t>&gt; </a:t>
            </a:r>
            <a:r>
              <a:rPr lang="en-GB" sz="2000" b="0" dirty="0" err="1" smtClean="0"/>
              <a:t>Bizonie</a:t>
            </a:r>
            <a:r>
              <a:rPr lang="cs-CZ" sz="2000" b="0" dirty="0" smtClean="0"/>
              <a:t> 1947: FR + (UK+USA)</a:t>
            </a:r>
            <a:r>
              <a:rPr lang="en-GB" sz="2000" b="0" dirty="0" smtClean="0"/>
              <a:t> &gt; SRN</a:t>
            </a:r>
            <a:r>
              <a:rPr lang="cs-CZ" sz="2000" b="0" dirty="0" smtClean="0"/>
              <a:t> 1949</a:t>
            </a:r>
            <a:endParaRPr lang="cs-CZ" sz="2000" b="0" dirty="0"/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1948 </a:t>
            </a:r>
            <a:r>
              <a:rPr lang="cs-CZ" sz="2000" dirty="0">
                <a:solidFill>
                  <a:schemeClr val="tx2"/>
                </a:solidFill>
                <a:hlinkClick r:id="rId3"/>
              </a:rPr>
              <a:t>OEEC</a:t>
            </a:r>
            <a:r>
              <a:rPr lang="cs-CZ" sz="2000" dirty="0">
                <a:hlinkClick r:id="rId3"/>
              </a:rPr>
              <a:t> </a:t>
            </a:r>
            <a:r>
              <a:rPr lang="cs-CZ" sz="2000" dirty="0" smtClean="0">
                <a:hlinkClick r:id="rId3"/>
              </a:rPr>
              <a:t> </a:t>
            </a:r>
            <a:endParaRPr lang="cs-CZ" sz="2000" dirty="0"/>
          </a:p>
          <a:p>
            <a:pPr lvl="1">
              <a:buClr>
                <a:schemeClr val="tx2"/>
              </a:buClr>
              <a:buFontTx/>
              <a:buNone/>
            </a:pPr>
            <a:r>
              <a:rPr lang="cs-CZ" sz="2000" b="0" dirty="0"/>
              <a:t>Organizace pro evropskou ekonomickou </a:t>
            </a:r>
            <a:r>
              <a:rPr lang="cs-CZ" sz="2000" b="0" dirty="0" smtClean="0"/>
              <a:t>spolupráci (Marshallův plán + </a:t>
            </a:r>
            <a:endParaRPr lang="cs-CZ" sz="2000" b="0" dirty="0"/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1949 </a:t>
            </a:r>
            <a:r>
              <a:rPr lang="cs-CZ" sz="2000" dirty="0" smtClean="0">
                <a:solidFill>
                  <a:schemeClr val="tx2"/>
                </a:solidFill>
                <a:hlinkClick r:id="rId4"/>
              </a:rPr>
              <a:t>RVHP </a:t>
            </a:r>
            <a:r>
              <a:rPr lang="cs-CZ" sz="2000" dirty="0">
                <a:solidFill>
                  <a:schemeClr val="tx2"/>
                </a:solidFill>
              </a:rPr>
              <a:t>(</a:t>
            </a:r>
            <a:r>
              <a:rPr lang="cs-CZ" sz="2000" dirty="0" smtClean="0">
                <a:solidFill>
                  <a:schemeClr val="tx2"/>
                </a:solidFill>
              </a:rPr>
              <a:t>CMEA)</a:t>
            </a:r>
            <a:r>
              <a:rPr lang="cs-CZ" sz="2000" dirty="0" smtClean="0"/>
              <a:t> </a:t>
            </a:r>
            <a:endParaRPr lang="cs-CZ" sz="2000" dirty="0"/>
          </a:p>
          <a:p>
            <a:pPr lvl="1">
              <a:buClr>
                <a:schemeClr val="tx2"/>
              </a:buClr>
              <a:buFontTx/>
              <a:buNone/>
            </a:pPr>
            <a:r>
              <a:rPr lang="cs-CZ" sz="2000" b="0" dirty="0"/>
              <a:t>Rada vzájemné hospodářské pomoci</a:t>
            </a:r>
            <a:endParaRPr lang="cs-CZ" sz="2000" dirty="0"/>
          </a:p>
          <a:p>
            <a:pPr lvl="1">
              <a:buClr>
                <a:schemeClr val="tx2"/>
              </a:buClr>
              <a:buFontTx/>
              <a:buNone/>
            </a:pPr>
            <a:endParaRPr lang="cs-CZ" sz="2000" b="0" dirty="0"/>
          </a:p>
          <a:p>
            <a:pPr>
              <a:buFont typeface="Wingdings" pitchFamily="2" charset="2"/>
              <a:buNone/>
            </a:pPr>
            <a:endParaRPr lang="cs-CZ" sz="2000" b="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2CF8-502F-4C7E-9483-1E448DEE22A5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543800" cy="468601"/>
          </a:xfrm>
        </p:spPr>
        <p:txBody>
          <a:bodyPr/>
          <a:lstStyle/>
          <a:p>
            <a:r>
              <a:rPr lang="cs-CZ" sz="2400" b="1" dirty="0" smtClean="0">
                <a:latin typeface="Arial Unicode MS"/>
              </a:rPr>
              <a:t>Jak Evropu integrovat? - Politické </a:t>
            </a:r>
            <a:r>
              <a:rPr lang="cs-CZ" sz="2400" b="1" dirty="0">
                <a:latin typeface="Arial Unicode MS"/>
              </a:rPr>
              <a:t>teorie integrace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783784" y="980728"/>
            <a:ext cx="7992888" cy="48245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2800" u="sng" dirty="0"/>
              <a:t>1. </a:t>
            </a:r>
            <a:r>
              <a:rPr lang="cs-CZ" sz="2800" u="sng" dirty="0">
                <a:hlinkClick r:id="rId2"/>
              </a:rPr>
              <a:t>Federalismus</a:t>
            </a:r>
            <a:endParaRPr lang="cs-CZ" sz="2800" u="sng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  <a:p>
            <a:pPr marL="457200" indent="-457200">
              <a:lnSpc>
                <a:spcPct val="80000"/>
              </a:lnSpc>
            </a:pPr>
            <a:r>
              <a:rPr lang="cs-CZ" dirty="0"/>
              <a:t>nejstarší teorie</a:t>
            </a:r>
          </a:p>
          <a:p>
            <a:pPr marL="457200" indent="-457200">
              <a:lnSpc>
                <a:spcPct val="80000"/>
              </a:lnSpc>
            </a:pPr>
            <a:r>
              <a:rPr lang="cs-CZ" dirty="0"/>
              <a:t>nejstarší praktická forma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2000" dirty="0"/>
              <a:t>antické městské státy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2000" dirty="0"/>
              <a:t>Švýcarská konfederace (14. stol.)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2000" dirty="0"/>
              <a:t>Holandská federace (1579)</a:t>
            </a:r>
          </a:p>
          <a:p>
            <a:pPr marL="838200" lvl="1" indent="-381000">
              <a:lnSpc>
                <a:spcPct val="80000"/>
              </a:lnSpc>
            </a:pPr>
            <a:endParaRPr lang="cs-CZ" sz="2000" dirty="0"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 ideál politické i hospodářské spravedlnosti, kooperace a suverenity</a:t>
            </a:r>
            <a:endParaRPr lang="cs-CZ" dirty="0"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způsob, jak rozdělit exekutivní moc vlády tak, aby hospodářsko-politické cíle a opatření ústřední i regionálních vlád byly koordinovány a přitom si zachovaly určitou nezávislost.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778-1E85-4C7B-AFE3-2F50E5BE2DBF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832048" y="404664"/>
            <a:ext cx="7772400" cy="540385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1800" dirty="0"/>
              <a:t>výkonná moc ve federaci rozdělena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moc centrální vlády vymezena a omezena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vymezení moci a nastavení limitů centrální vládě pod kontrolou volených zástupců občanů unie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podpora existencí federálního soudního dvora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cs-CZ" sz="1800" dirty="0" smtClean="0">
                <a:sym typeface="Symbol" pitchFamily="18" charset="2"/>
              </a:rPr>
              <a:t></a:t>
            </a:r>
            <a:r>
              <a:rPr lang="cs-CZ" sz="1800" dirty="0" smtClean="0"/>
              <a:t> </a:t>
            </a:r>
            <a:r>
              <a:rPr lang="cs-CZ" sz="1800" dirty="0"/>
              <a:t>na stejné úrovni se dělí moc výkonná, zákonodárná a soudní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u="sng" dirty="0" smtClean="0"/>
              <a:t>postup </a:t>
            </a:r>
            <a:r>
              <a:rPr lang="cs-CZ" sz="1800" u="sng" dirty="0"/>
              <a:t>integrace</a:t>
            </a:r>
            <a:r>
              <a:rPr lang="cs-CZ" sz="1800" dirty="0"/>
              <a:t>:</a:t>
            </a:r>
          </a:p>
          <a:p>
            <a:pPr>
              <a:lnSpc>
                <a:spcPct val="80000"/>
              </a:lnSpc>
            </a:pPr>
            <a:r>
              <a:rPr lang="cs-CZ" sz="1800" dirty="0" smtClean="0"/>
              <a:t>na </a:t>
            </a:r>
            <a:r>
              <a:rPr lang="cs-CZ" sz="1800" dirty="0"/>
              <a:t>počátku vytvořit federální ústavu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vytvořit politické instituce bez ohledu na instituce ekonomické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od politického systému odvodit hospodářské uspořádání vztahů </a:t>
            </a:r>
          </a:p>
          <a:p>
            <a:pPr>
              <a:lnSpc>
                <a:spcPct val="80000"/>
              </a:lnSpc>
            </a:pPr>
            <a:endParaRPr lang="cs-CZ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ym typeface="Symbol" pitchFamily="18" charset="2"/>
              </a:rPr>
              <a:t></a:t>
            </a:r>
            <a:r>
              <a:rPr lang="cs-CZ" sz="1800" dirty="0"/>
              <a:t> federace je racionální - řeší věci na různých (efektivních) úrovních</a:t>
            </a:r>
            <a:endParaRPr lang="cs-CZ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ym typeface="Symbol" pitchFamily="18" charset="2"/>
              </a:rPr>
              <a:t></a:t>
            </a:r>
            <a:r>
              <a:rPr lang="cs-CZ" sz="1800" dirty="0"/>
              <a:t> federace je přehledná a demokratická</a:t>
            </a:r>
            <a:endParaRPr lang="cs-CZ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ym typeface="Symbol" pitchFamily="18" charset="2"/>
              </a:rPr>
              <a:t></a:t>
            </a:r>
            <a:r>
              <a:rPr lang="cs-CZ" sz="1800" dirty="0"/>
              <a:t> federace je účinná (empirie) 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45E6-7113-4786-881A-02930D2EAF8F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636963" y="809873"/>
            <a:ext cx="7772400" cy="58324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2. </a:t>
            </a:r>
            <a:r>
              <a:rPr lang="cs-CZ" sz="2800" u="sng" dirty="0">
                <a:hlinkClick r:id="rId2"/>
              </a:rPr>
              <a:t>Funkcionalismus</a:t>
            </a:r>
            <a:endParaRPr lang="cs-CZ" sz="2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dirty="0"/>
              <a:t>funkcionalismus   ×   federalismus 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Vznikl mezi válkami, do popředí v polovině </a:t>
            </a:r>
            <a:r>
              <a:rPr lang="cs-CZ" dirty="0"/>
              <a:t>60. let</a:t>
            </a:r>
          </a:p>
          <a:p>
            <a:pPr>
              <a:lnSpc>
                <a:spcPct val="80000"/>
              </a:lnSpc>
            </a:pPr>
            <a:r>
              <a:rPr lang="cs-CZ" dirty="0"/>
              <a:t>nedoporučuje vytvářet závazné ústavy a delimitace institucí</a:t>
            </a:r>
          </a:p>
          <a:p>
            <a:pPr>
              <a:lnSpc>
                <a:spcPct val="80000"/>
              </a:lnSpc>
            </a:pPr>
            <a:r>
              <a:rPr lang="cs-CZ" dirty="0"/>
              <a:t>prolomení tradiční vazby mezi určitým územím a jeho exekutivou</a:t>
            </a:r>
          </a:p>
          <a:p>
            <a:pPr>
              <a:lnSpc>
                <a:spcPct val="80000"/>
              </a:lnSpc>
            </a:pPr>
            <a:r>
              <a:rPr lang="cs-CZ" dirty="0"/>
              <a:t>vazba mezi určitou exekutivou a určitým exekutivním výkonem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/>
              <a:t>nejefektivnější vazby vzniknou negociací subjektů trhu a nikoli podpisem dohody na nejvyšší úrovni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/>
              <a:t>integrace je spontánní jako interakce mezi subjekty svobodného trhu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>
                <a:hlinkClick r:id="rId3"/>
              </a:rPr>
              <a:t>negativní </a:t>
            </a:r>
            <a:r>
              <a:rPr lang="cs-CZ" altLang="ja-JP" dirty="0"/>
              <a:t>integrační proces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/>
              <a:t>stát jako takový není ideálním uspořádáním společenských a hospodářských vztahů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/>
              <a:t>(</a:t>
            </a:r>
            <a:r>
              <a:rPr lang="cs-CZ" altLang="ja-JP" dirty="0"/>
              <a:t>MMF)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1510-8D81-4B1F-95E5-20C251A6EA53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22064"/>
            <a:ext cx="7772400" cy="5475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3. </a:t>
            </a:r>
            <a:r>
              <a:rPr lang="cs-CZ" sz="2400" u="sng" dirty="0" err="1">
                <a:hlinkClick r:id="rId2"/>
              </a:rPr>
              <a:t>Neo</a:t>
            </a:r>
            <a:r>
              <a:rPr lang="cs-CZ" sz="2400" u="sng" dirty="0">
                <a:hlinkClick r:id="rId2"/>
              </a:rPr>
              <a:t>-funkcionalismus</a:t>
            </a:r>
            <a:endParaRPr lang="cs-CZ" sz="24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1800" dirty="0"/>
              <a:t>funkcionalismus  +  realita 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70. léta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časová specifika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regionální zvláštnosti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vztahy mezi jednotlivými zeměmi mají vznikat přirozeně na základě svobodné volby subjektů trhu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efektivně fungující vazby jsou zastřešeny politickými institucemi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integrační proces = ekonomická a nepolitická záležitost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politické instituce s vymezenou pravomocí a zodpovědností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ja-JP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funkční federalismus </a:t>
            </a:r>
            <a:endParaRPr lang="cs-CZ" altLang="ja-JP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dvě fáze integrace:</a:t>
            </a:r>
          </a:p>
          <a:p>
            <a:pPr lvl="1">
              <a:lnSpc>
                <a:spcPct val="80000"/>
              </a:lnSpc>
            </a:pPr>
            <a:r>
              <a:rPr lang="cs-CZ" altLang="ja-JP" sz="1800" dirty="0"/>
              <a:t>negativní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vazby se tvoří</a:t>
            </a:r>
          </a:p>
          <a:p>
            <a:pPr lvl="1">
              <a:lnSpc>
                <a:spcPct val="80000"/>
              </a:lnSpc>
            </a:pPr>
            <a:r>
              <a:rPr lang="cs-CZ" altLang="ja-JP" sz="1800" dirty="0"/>
              <a:t>pozitivní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efektivní vazby jsou upevněny a rozvíjeny „efektem přelévání“</a:t>
            </a:r>
            <a:r>
              <a:rPr lang="cs-CZ" altLang="ja-JP" sz="1600" dirty="0"/>
              <a:t>  </a:t>
            </a:r>
          </a:p>
          <a:p>
            <a:pPr>
              <a:lnSpc>
                <a:spcPct val="80000"/>
              </a:lnSpc>
            </a:pPr>
            <a:endParaRPr lang="cs-CZ" altLang="ja-JP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/>
              <a:t>(ESUO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EHS) </a:t>
            </a:r>
            <a:endParaRPr lang="cs-CZ" sz="18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AF4-B070-46D6-996C-33A904E1550E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637355" y="1268760"/>
            <a:ext cx="7772400" cy="45354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cs-CZ" sz="2800" dirty="0"/>
              <a:t>4. </a:t>
            </a:r>
            <a:r>
              <a:rPr lang="cs-CZ" sz="2800" u="sng" dirty="0">
                <a:hlinkClick r:id="rId2"/>
              </a:rPr>
              <a:t>Intergovernmentalismus</a:t>
            </a:r>
            <a:endParaRPr lang="cs-CZ" sz="2800" u="sng" dirty="0"/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r>
              <a:rPr lang="cs-CZ" dirty="0"/>
              <a:t>federalismus  ×  národní exekutiva</a:t>
            </a:r>
          </a:p>
          <a:p>
            <a:r>
              <a:rPr lang="cs-CZ" dirty="0"/>
              <a:t>centrální autorita = servis integrace</a:t>
            </a:r>
          </a:p>
          <a:p>
            <a:r>
              <a:rPr lang="cs-CZ" dirty="0"/>
              <a:t>liberální intergovernmentalismus  </a:t>
            </a: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 žádná ústřední instituce</a:t>
            </a:r>
          </a:p>
          <a:p>
            <a:r>
              <a:rPr lang="cs-CZ" altLang="ja-JP" dirty="0"/>
              <a:t>centrální autorita není volena a nemá politickou zodpovědnost</a:t>
            </a:r>
          </a:p>
          <a:p>
            <a:r>
              <a:rPr lang="cs-CZ" altLang="ja-JP" dirty="0"/>
              <a:t>izolace politických scén národních zemí</a:t>
            </a:r>
          </a:p>
          <a:p>
            <a:r>
              <a:rPr lang="cs-CZ" altLang="ja-JP" dirty="0"/>
              <a:t>vzdálenost potenciálním voličům</a:t>
            </a:r>
          </a:p>
          <a:p>
            <a:pPr>
              <a:buFont typeface="Wingdings" pitchFamily="2" charset="2"/>
              <a:buNone/>
            </a:pPr>
            <a:endParaRPr lang="cs-CZ" altLang="ja-JP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historický kontext a multilaterální konsenzus</a:t>
            </a:r>
          </a:p>
          <a:p>
            <a:pPr>
              <a:buFont typeface="Wingdings" pitchFamily="2" charset="2"/>
              <a:buNone/>
            </a:pPr>
            <a:endParaRPr lang="cs-CZ" altLang="ja-JP" dirty="0"/>
          </a:p>
          <a:p>
            <a:pPr>
              <a:buFont typeface="Wingdings" pitchFamily="2" charset="2"/>
              <a:buNone/>
            </a:pPr>
            <a:r>
              <a:rPr lang="cs-CZ" altLang="ja-JP" dirty="0"/>
              <a:t>(Komise × Rada)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A05-D96F-4F1B-AD0D-4979A8DACCD3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46034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3200" u="sng" dirty="0"/>
              <a:t>5. Teorie </a:t>
            </a:r>
            <a:r>
              <a:rPr lang="cs-CZ" sz="3200" u="sng" dirty="0">
                <a:hlinkClick r:id="rId2"/>
              </a:rPr>
              <a:t>interdependence</a:t>
            </a:r>
            <a:endParaRPr lang="cs-CZ" sz="32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dirty="0"/>
              <a:t>mezinárodní integrace  =  přirozený a nezvratný proces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/>
              <a:t>empirie: za uplynulých 30 let se zintenzívnily hospodářské a politické vztahy i mezi zeměmi mimo </a:t>
            </a:r>
            <a:r>
              <a:rPr lang="cs-CZ" altLang="ja-JP" sz="2400" dirty="0"/>
              <a:t>integrační</a:t>
            </a:r>
            <a:r>
              <a:rPr lang="cs-CZ" altLang="ja-JP" dirty="0"/>
              <a:t> uskupení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/>
              <a:t>interdependence = vnitřním činitelem dynamiky integrace</a:t>
            </a:r>
          </a:p>
          <a:p>
            <a:pPr>
              <a:lnSpc>
                <a:spcPct val="80000"/>
              </a:lnSpc>
            </a:pPr>
            <a:r>
              <a:rPr lang="cs-CZ" altLang="ja-JP" dirty="0" smtClean="0"/>
              <a:t>integrace </a:t>
            </a:r>
            <a:r>
              <a:rPr lang="cs-CZ" altLang="ja-JP" dirty="0"/>
              <a:t>je tím silnější a efektivnější, čím podobnější (geograficky, kulturně, ekonomicky) země jsou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u těchto zemí je integrace přirozená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v daném čase existují mantinely integrace (realismus)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>
                <a:sym typeface="Symbol" pitchFamily="18" charset="2"/>
              </a:rPr>
              <a:t></a:t>
            </a:r>
            <a:r>
              <a:rPr lang="cs-CZ" altLang="ja-JP" dirty="0" smtClean="0"/>
              <a:t> </a:t>
            </a:r>
            <a:r>
              <a:rPr lang="cs-CZ" altLang="ja-JP" dirty="0"/>
              <a:t>dvě tendence: k integraci a k zastavení integrace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 smtClean="0"/>
              <a:t>(</a:t>
            </a:r>
            <a:r>
              <a:rPr lang="cs-CZ" altLang="ja-JP" dirty="0"/>
              <a:t>EU)</a:t>
            </a:r>
            <a:endParaRPr lang="cs-CZ" sz="24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0FEA-CDEE-41CB-ABEA-634C97E60006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>
                <a:latin typeface="Arial Unicode MS"/>
              </a:rPr>
              <a:t>Cíl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/>
              <a:t>Studenti by měli:</a:t>
            </a:r>
          </a:p>
          <a:p>
            <a:pPr>
              <a:buFont typeface="Wingdings" pitchFamily="2" charset="2"/>
              <a:buNone/>
            </a:pPr>
            <a:endParaRPr lang="cs-CZ" sz="2000"/>
          </a:p>
          <a:p>
            <a:r>
              <a:rPr lang="cs-CZ" sz="1800"/>
              <a:t>znát základní problémy evropské integrace v ekonomické oblasti, </a:t>
            </a:r>
          </a:p>
          <a:p>
            <a:r>
              <a:rPr lang="cs-CZ" sz="1800"/>
              <a:t>samostatně je analyzovat a posuzovat, </a:t>
            </a:r>
          </a:p>
          <a:p>
            <a:r>
              <a:rPr lang="cs-CZ" sz="1800"/>
              <a:t>navrhovat jejich možná alternativní řešení,</a:t>
            </a:r>
          </a:p>
          <a:p>
            <a:r>
              <a:rPr lang="cs-CZ" sz="1800"/>
              <a:t>porovnávat náklady těchto problémů i možností jejich řešení 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5FFB-2A25-42E7-95E6-8B5AA8C6A114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35342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Dva pohledy na evropskou integraci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060575"/>
            <a:ext cx="8640762" cy="424973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Mezivládní spolupráce (internacionalismus, intergovernmentalismus)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demokratické národní vlády jako záruka míru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spolupráce na mezivládní úrovni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UK, Dánsko, Norsko, Island, Irsko, Švédsko, Švýcarsko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Supranacionalita (federalismus)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demokracie není zárukou míru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omezení suverenity států je nutné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vytvoření federální Evropy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Benelux, Německo, Francie, Itálie, Rakousko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86CA-866F-4C43-9DCE-CE72BF19065F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24863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Internacionalismus x federalismus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920038" cy="44656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Mezivládní spolupráce (internacionalismus, intergovernmentalismus)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1948 OEEC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1949 Rada Evropy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1950 Evropský dvůr pro lidská práva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 err="1">
                <a:solidFill>
                  <a:schemeClr val="tx2"/>
                </a:solidFill>
              </a:rPr>
              <a:t>Supranacionalita</a:t>
            </a:r>
            <a:r>
              <a:rPr lang="cs-CZ" sz="2000" dirty="0">
                <a:solidFill>
                  <a:schemeClr val="tx2"/>
                </a:solidFill>
              </a:rPr>
              <a:t> (federalismus)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1952 Evropské sdružení uhlí a oceli ECSC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1957 Euratom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1957 Evropské hospodářské společenství EEC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6E8-7528-47CD-902A-967ACDAEF8F1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04813"/>
            <a:ext cx="1655763" cy="1143000"/>
          </a:xfrm>
        </p:spPr>
        <p:txBody>
          <a:bodyPr/>
          <a:lstStyle/>
          <a:p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OEEC</a:t>
            </a:r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916-AE95-49D1-86FA-56657E18CF44}" type="slidenum">
              <a:rPr lang="en-GB"/>
              <a:pPr/>
              <a:t>22</a:t>
            </a:fld>
            <a:endParaRPr lang="en-GB"/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 flipV="1">
            <a:off x="3852863" y="549275"/>
            <a:ext cx="107950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3852863" y="981075"/>
            <a:ext cx="107950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4787900" y="188913"/>
            <a:ext cx="1655763" cy="7016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EEC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4787900" y="836613"/>
            <a:ext cx="2016125" cy="7016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EFTA</a:t>
            </a:r>
          </a:p>
        </p:txBody>
      </p:sp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41320"/>
            <a:ext cx="7440352" cy="4223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Evropské hospodářské společenství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281292" cy="518457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volný pohyb zboží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společný vnější celní sazebník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zabezpečení konkurence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volný pohyb služeb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volný pohyb pracovníků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integrace kapitálových trhů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společná zemědělská politika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cs-CZ" sz="1800" dirty="0"/>
              <a:t>Benelux, Německo, Francie, Itálie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647F-7B7E-468F-8620-C7E7798926B5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EEC x EFTA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92275"/>
            <a:ext cx="8820150" cy="554513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EEC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ekonomicky silnější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rychlejší ekonomický růst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obrovský nárůst vnitřního obchodu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odstraňování vnitřních bariér </a:t>
            </a:r>
            <a:r>
              <a:rPr lang="cs-CZ" sz="1800" dirty="0">
                <a:sym typeface="Symbol" pitchFamily="18" charset="2"/>
              </a:rPr>
              <a:t> růst diskriminace vně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EFTA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poloviční ekonomická síla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pomalejší ekonomický růst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diskriminováno v obchodě s členy EEC 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 dirty="0">
              <a:sym typeface="Symbol" pitchFamily="18" charset="2"/>
            </a:endParaRPr>
          </a:p>
          <a:p>
            <a:pPr>
              <a:buClr>
                <a:schemeClr val="tx2"/>
              </a:buClr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přestupy z EFTA do EEC</a:t>
            </a:r>
          </a:p>
          <a:p>
            <a:pPr>
              <a:buClr>
                <a:schemeClr val="tx2"/>
              </a:buClr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bilaterální smlouvy členů EFTA s EEC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6F75-972F-4336-A589-BDCE9CA48124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EEC + EFTA </a:t>
            </a:r>
            <a:r>
              <a:rPr lang="cs-CZ" sz="2400" b="1" dirty="0">
                <a:solidFill>
                  <a:schemeClr val="tx1"/>
                </a:solidFill>
                <a:latin typeface="Arial Unicode MS"/>
                <a:sym typeface="Symbol" pitchFamily="18" charset="2"/>
              </a:rPr>
              <a:t> „zóna“ volného obchodu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3D6F-AE25-40FA-B034-F53B329F0478}" type="slidenum">
              <a:rPr lang="en-GB"/>
              <a:pPr/>
              <a:t>25</a:t>
            </a:fld>
            <a:endParaRPr lang="en-GB"/>
          </a:p>
        </p:txBody>
      </p:sp>
      <p:pic>
        <p:nvPicPr>
          <p:cNvPr id="3553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00808"/>
            <a:ext cx="7463810" cy="45408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7525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50. - 60. léta v západní Evropě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fungující celní unie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velmi dobré ekonomické výsledky </a:t>
            </a:r>
            <a:r>
              <a:rPr lang="cs-CZ" sz="1800" dirty="0">
                <a:sym typeface="Symbol" pitchFamily="18" charset="2"/>
              </a:rPr>
              <a:t></a:t>
            </a:r>
            <a:r>
              <a:rPr lang="cs-CZ" sz="1800" dirty="0"/>
              <a:t> důvěra v národní vlády </a:t>
            </a:r>
            <a:r>
              <a:rPr lang="cs-CZ" sz="1800" dirty="0">
                <a:sym typeface="Symbol" pitchFamily="18" charset="2"/>
              </a:rPr>
              <a:t> není nutno hlubší integrace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FD73-0DC2-4875-B092-CE5E0B975908}" type="slidenum">
              <a:rPr lang="en-GB"/>
              <a:pPr/>
              <a:t>26</a:t>
            </a:fld>
            <a:endParaRPr lang="en-GB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755650" y="31416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latin typeface="Arial Unicode MS"/>
              </a:rPr>
              <a:t>70. léta v západní Evropě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84213" y="4265614"/>
            <a:ext cx="77724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vysoká inflace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utlumení ekonomického růstu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expanzivní fiskální a monetární politika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nárůst neviditelných překážek obchodu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92088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Integrace přesto pokračuje…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1331912" y="1757930"/>
            <a:ext cx="6840537" cy="22320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cs-CZ" sz="1800" dirty="0">
                <a:hlinkClick r:id="rId2"/>
              </a:rPr>
              <a:t>1965 Slučovací </a:t>
            </a:r>
            <a:r>
              <a:rPr lang="cs-CZ" sz="1800" dirty="0" smtClean="0">
                <a:hlinkClick r:id="rId2"/>
              </a:rPr>
              <a:t>smlouvy</a:t>
            </a:r>
            <a:r>
              <a:rPr lang="cs-CZ" sz="1800" dirty="0" smtClean="0"/>
              <a:t> </a:t>
            </a:r>
            <a:r>
              <a:rPr lang="cs-CZ" sz="1800" dirty="0"/>
              <a:t>- </a:t>
            </a:r>
            <a:r>
              <a:rPr lang="cs-CZ" sz="1600" dirty="0"/>
              <a:t>Smlouva o zřízení společné Rady a společné Komise Evropských společenství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1973 rozšíření o Velká Británie, Dánsko, Irsko</a:t>
            </a:r>
          </a:p>
          <a:p>
            <a:pPr>
              <a:buClr>
                <a:schemeClr val="tx2"/>
              </a:buClr>
            </a:pPr>
            <a:r>
              <a:rPr lang="cs-CZ" sz="1800" dirty="0">
                <a:hlinkClick r:id="rId3"/>
              </a:rPr>
              <a:t>1978 Evropský monetární systém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1979 Přímé volby do EP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1981 rozšíření o Řecko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1986 rozšíření o Španělsko a Portugalsko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15ED-6A66-4E69-AE3C-53B51713D792}" type="slidenum">
              <a:rPr lang="en-GB"/>
              <a:pPr/>
              <a:t>27</a:t>
            </a:fld>
            <a:endParaRPr lang="en-GB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636963" y="3642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80. léta v západní Evropě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258888" y="4437063"/>
            <a:ext cx="8134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liberální HP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monetární restrikce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pokles inflace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růst nezaměstnanosti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pozvolné nastartování ekonomického růstu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Integrace pokračuje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772400" cy="374411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1987 </a:t>
            </a:r>
            <a:r>
              <a:rPr lang="cs-CZ" sz="1800" dirty="0">
                <a:hlinkClick r:id="rId2"/>
              </a:rPr>
              <a:t>Jednotný evropský akt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1992 </a:t>
            </a:r>
            <a:r>
              <a:rPr lang="cs-CZ" sz="1800" dirty="0">
                <a:hlinkClick r:id="rId3"/>
              </a:rPr>
              <a:t>Evropský hospodářský prostor </a:t>
            </a:r>
            <a:r>
              <a:rPr lang="cs-CZ" sz="1800" dirty="0"/>
              <a:t>(EEA)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1993 Maastrichtská </a:t>
            </a:r>
            <a:r>
              <a:rPr lang="cs-CZ" sz="1800" dirty="0" smtClean="0"/>
              <a:t>smlouva (smlouva o </a:t>
            </a:r>
            <a:r>
              <a:rPr lang="cs-CZ" sz="1800" dirty="0"/>
              <a:t>E</a:t>
            </a:r>
            <a:r>
              <a:rPr lang="cs-CZ" sz="1800" dirty="0" smtClean="0"/>
              <a:t>vropské Unii)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1995 rozšíření o Rakousko, Švédsko, Finsko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3596-C33F-466C-BDCE-F62BFE5D7B6C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9883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Program jednotného vnitřního trhu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820150" cy="36004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/>
              <a:t>liberalizace vládních nákupů</a:t>
            </a:r>
          </a:p>
          <a:p>
            <a:pPr>
              <a:buClr>
                <a:schemeClr val="tx2"/>
              </a:buClr>
            </a:pPr>
            <a:r>
              <a:rPr lang="cs-CZ" sz="1800"/>
              <a:t>liberalizace kapitálových přesunů</a:t>
            </a:r>
          </a:p>
          <a:p>
            <a:pPr>
              <a:buClr>
                <a:schemeClr val="tx2"/>
              </a:buClr>
            </a:pPr>
            <a:r>
              <a:rPr lang="cs-CZ" sz="1800"/>
              <a:t>harmonizace a vzájemné uznávání technických standardů</a:t>
            </a:r>
          </a:p>
          <a:p>
            <a:pPr>
              <a:buClr>
                <a:schemeClr val="tx2"/>
              </a:buClr>
            </a:pPr>
            <a:r>
              <a:rPr lang="cs-CZ" sz="1800"/>
              <a:t>harmonizace DPH (do určité míry)</a:t>
            </a:r>
          </a:p>
          <a:p>
            <a:pPr>
              <a:buClr>
                <a:schemeClr val="tx2"/>
              </a:buClr>
            </a:pPr>
            <a:r>
              <a:rPr lang="cs-CZ" sz="1800"/>
              <a:t>větší integrace kapitálových trhů</a:t>
            </a:r>
          </a:p>
          <a:p>
            <a:pPr>
              <a:buClr>
                <a:schemeClr val="tx2"/>
              </a:buClr>
            </a:pPr>
            <a:r>
              <a:rPr lang="cs-CZ" sz="1800"/>
              <a:t>modernizace nebo eliminace přes-hraničních formalit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2400" b="0"/>
              <a:t>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5217-5900-40B9-A89F-798B1CDE944B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2400" b="1">
                <a:latin typeface="Arial Unicode MS"/>
              </a:rPr>
              <a:t>Plán přednášek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353425" cy="439261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/>
              <a:t>Úvod – </a:t>
            </a:r>
            <a:r>
              <a:rPr lang="cs-CZ" sz="1800" b="0"/>
              <a:t>historie a teorie integrace,</a:t>
            </a:r>
            <a:r>
              <a:rPr lang="cs-CZ" sz="1800"/>
              <a:t> </a:t>
            </a:r>
            <a:r>
              <a:rPr lang="cs-CZ" sz="1800" b="0"/>
              <a:t>vybrané problémy institucí a rozhodování v EU, empirie.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/>
              <a:t>Mikroekonomie evropské integrace</a:t>
            </a:r>
            <a:r>
              <a:rPr lang="cs-CZ" sz="1800" b="0"/>
              <a:t> – základní nástroje v teorii a praxi, grafická analýza otevřenosti ekonomiky a aplikace tarifních bariér. Typy protekcionismu a efekty jeho odstraňování.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1800"/>
              <a:t>	Preferenční liberalizace</a:t>
            </a:r>
            <a:r>
              <a:rPr lang="cs-CZ" sz="1800" b="0"/>
              <a:t> – analýza jednostranné diskriminační liberalizace, analýza celní unie, srovnání celní unie a zóny volného obchodu. WTO, EU – empirické studie.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cs-CZ" sz="1800"/>
              <a:t>Velikost trhu a její efekty</a:t>
            </a:r>
            <a:r>
              <a:rPr lang="cs-CZ" sz="1800" b="0"/>
              <a:t> – liberalizace, defragmentace a průmyslová restrukturalizace v teorii a praxi EU. Teorie nedokonalé konkurence a její odraz v reálné ekonomice evropské integrace. Ekonomické efekty soutěžní politiky.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cs-CZ" sz="1800"/>
              <a:t>Efekty hospodářského růstu a integrace trhů výrobních faktorů</a:t>
            </a:r>
            <a:r>
              <a:rPr lang="cs-CZ" sz="1800" b="0"/>
              <a:t> – střednědobé efekty růstu v Solowově analýze a tvorba kapitálu, dlouhodobé efekty a know-how. Mikroekonomie integrace trhů práce a kapitálu.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cs-CZ" sz="1800"/>
              <a:t>Společná zemědělská politika</a:t>
            </a:r>
            <a:r>
              <a:rPr lang="cs-CZ" sz="1800" b="0"/>
              <a:t> – cíle a původní představy, problémy CAP, reformy a jejich důsledky. Hodnocení přínosů a nákladů současné koncepce CAP, návrhy a možnosti dalšího vývoje.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8CF4-E25F-4958-A422-39201F9B49C6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582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Evropský hospodářský prostor EEA (EHP)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864235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/>
              <a:t>rozšíření jednotného trhu EC o země EFTA</a:t>
            </a:r>
          </a:p>
          <a:p>
            <a:pPr>
              <a:buClr>
                <a:schemeClr val="tx2"/>
              </a:buClr>
            </a:pPr>
            <a:r>
              <a:rPr lang="cs-CZ" sz="1800"/>
              <a:t>volný pohyb neplatí pro zemědělské komodity</a:t>
            </a:r>
          </a:p>
          <a:p>
            <a:pPr>
              <a:buClr>
                <a:schemeClr val="tx2"/>
              </a:buClr>
            </a:pPr>
            <a:r>
              <a:rPr lang="cs-CZ" sz="1800"/>
              <a:t>není uplatňován společný celní sazebník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BA23-F3A0-4EE1-ACEB-AB98FD0ECCC9}" type="slidenum">
              <a:rPr lang="en-GB"/>
              <a:pPr/>
              <a:t>30</a:t>
            </a:fld>
            <a:endParaRPr lang="en-GB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250825" y="3716338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země EFTA přijaly legislativu EC v dané oblasti, aniž by se na její tvorbě podílely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cs-CZ" sz="1800" b="1">
              <a:latin typeface="Arial Unicode MS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EFTA hovořila za své členské státy (supranacionalita)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sz="1800" b="1">
              <a:latin typeface="Arial Unicode MS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cs-CZ" sz="1800" b="1">
                <a:solidFill>
                  <a:schemeClr val="tx2"/>
                </a:solidFill>
                <a:latin typeface="Arial Unicode MS"/>
                <a:sym typeface="Symbol" pitchFamily="18" charset="2"/>
              </a:rPr>
              <a:t> </a:t>
            </a:r>
            <a:r>
              <a:rPr lang="cs-CZ" sz="2000" b="1">
                <a:solidFill>
                  <a:schemeClr val="tx2"/>
                </a:solidFill>
                <a:latin typeface="Arial Unicode MS"/>
                <a:sym typeface="Symbol" pitchFamily="18" charset="2"/>
              </a:rPr>
              <a:t>EC vnutila EFTA supranacionalitu, ačkoliv ta ji po WW2 striktně odmítala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Maastrichtská smlouva – smlouva o EU</a:t>
            </a:r>
            <a:br>
              <a:rPr lang="cs-CZ" sz="2400" b="1">
                <a:latin typeface="Arial Unicode MS"/>
              </a:rPr>
            </a:br>
            <a:r>
              <a:rPr lang="cs-CZ" sz="2400" b="1">
                <a:latin typeface="Arial Unicode MS"/>
              </a:rPr>
              <a:t>1993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1109174" y="1844824"/>
            <a:ext cx="7201585" cy="460776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I. pilíř (supranacionální)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EEC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Euratom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ECSC</a:t>
            </a: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II. pilíř (mezivládní spolupráce)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společná zahraniční a bezpečnostní politika</a:t>
            </a: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III. pilíř (mezivládní spolupráce)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vnitro a justice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C88E-59E0-4FA6-9807-921B60490880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Rozpad východního bloku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07866"/>
            <a:ext cx="7706068" cy="461704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80. léta SSSR Perestrojka, Glasnosť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1989 svobodné Polsko, Maďarsko, Československo, Východní Německo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1990 spojení Německa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1990 nezávislost Litvy, Lotyšska, Estonska 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1991 rozpad SSSR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B6EC-81A4-4502-AC33-5CD824FB75F0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Spojení Německa </a:t>
            </a:r>
            <a:r>
              <a:rPr lang="en-US" sz="2400" b="1">
                <a:latin typeface="Arial Unicode MS"/>
              </a:rPr>
              <a:t>&amp; EURO</a:t>
            </a:r>
            <a:endParaRPr lang="cs-CZ" sz="2400" b="1">
              <a:latin typeface="Arial Unicode MS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spojení Německa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80 mil. obyvatel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30% evropského HDP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cena za spojení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německá marka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800" dirty="0">
                <a:solidFill>
                  <a:schemeClr val="tx2"/>
                </a:solidFill>
                <a:sym typeface="Symbol" pitchFamily="18" charset="2"/>
              </a:rPr>
              <a:t></a:t>
            </a:r>
            <a:r>
              <a:rPr lang="cs-CZ" sz="2800" dirty="0">
                <a:sym typeface="Symbol" pitchFamily="18" charset="2"/>
              </a:rPr>
              <a:t> </a:t>
            </a:r>
            <a:r>
              <a:rPr lang="cs-CZ" sz="2800" dirty="0">
                <a:solidFill>
                  <a:schemeClr val="tx2"/>
                </a:solidFill>
                <a:sym typeface="Symbol" pitchFamily="18" charset="2"/>
                <a:hlinkClick r:id="rId2"/>
              </a:rPr>
              <a:t>Německo se zavázalo přijmout EURO výměnou za možnost znovu-spojení.</a:t>
            </a:r>
            <a:endParaRPr lang="cs-CZ" sz="2800" dirty="0">
              <a:solidFill>
                <a:schemeClr val="tx2"/>
              </a:solidFill>
              <a:sym typeface="Symbol" pitchFamily="18" charset="2"/>
            </a:endParaRPr>
          </a:p>
          <a:p>
            <a:pPr lvl="1"/>
            <a:endParaRPr lang="cs-CZ" sz="2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B951-7134-493B-BEB9-69B39FB7ED7D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Východoevropské země součástí evropské integrace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05024"/>
            <a:ext cx="8064500" cy="334020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cs-CZ" sz="1800" dirty="0"/>
              <a:t>1991 asociační dohody s Polskem, Maďarskem a Československem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1993 Kodaňská kritéria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1994 asociační dohody s Rumunskem, Bulharskem, Albánií, Estonskem, Litvou a Lotyšskem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2004 rozšíření o ČR, SR, Maďarsko, Polsko, Litvu, Lotyšsko, Estonsko, Slovinsko, Maltu a Kypr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2007 rozšíření o Rumunsko a Bulharsko</a:t>
            </a:r>
          </a:p>
          <a:p>
            <a:pPr>
              <a:buClr>
                <a:schemeClr val="tx2"/>
              </a:buClr>
            </a:pPr>
            <a:r>
              <a:rPr lang="cs-CZ" sz="1800" dirty="0" smtClean="0"/>
              <a:t>2013 rozšíření o Chorvatsko</a:t>
            </a:r>
          </a:p>
          <a:p>
            <a:pPr>
              <a:buClr>
                <a:schemeClr val="tx2"/>
              </a:buClr>
            </a:pPr>
            <a:r>
              <a:rPr lang="cs-CZ" sz="1800" dirty="0" smtClean="0"/>
              <a:t>kandidáti: </a:t>
            </a:r>
            <a:r>
              <a:rPr lang="cs-CZ" sz="1800" dirty="0"/>
              <a:t>Makedonie, Turecko, Island, Černá </a:t>
            </a:r>
            <a:r>
              <a:rPr lang="cs-CZ" sz="1800" dirty="0" smtClean="0"/>
              <a:t>Hora, Srbsko, Albánie, </a:t>
            </a:r>
          </a:p>
          <a:p>
            <a:pPr>
              <a:buClr>
                <a:schemeClr val="tx2"/>
              </a:buClr>
            </a:pPr>
            <a:r>
              <a:rPr lang="cs-CZ" sz="1800" dirty="0" smtClean="0"/>
              <a:t>potenciální kandidáti: Bosna a Hercegovina, Kosovo</a:t>
            </a: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9003-1CFC-4B9B-91F3-4E2B5EC93AE5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Kodaňská kritéria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demokracie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tržní mechanismus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stabilní instituce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vymahatelnost práva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dodržování lidských práv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podpora menšin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ekonomická připravenost na vstup</a:t>
            </a:r>
          </a:p>
          <a:p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45DB-4248-4615-91F3-722F379C50CB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Pokračování integrace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6591985" cy="377762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1997 Amsterodamská smlouva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1998 Eurozóna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1998 Evropská centrální banka ECB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2000 Smlouva z Nice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2002 Euro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2004 Evropská ústava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2009 Lisabonská smlouva</a:t>
            </a:r>
          </a:p>
          <a:p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CD1-9942-4128-AAC0-88C189A31C89}" type="slidenum">
              <a:rPr lang="en-GB"/>
              <a:pPr/>
              <a:t>36</a:t>
            </a:fld>
            <a:endParaRPr lang="en-GB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 flipV="1">
            <a:off x="1442485" y="4538580"/>
            <a:ext cx="2376487" cy="288925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1694898" y="4578160"/>
            <a:ext cx="1871663" cy="360363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  <a:hlinkClick r:id="rId2"/>
              </a:rPr>
              <a:t>Amsterodamská smlouva</a:t>
            </a:r>
            <a:br>
              <a:rPr lang="cs-CZ" sz="2400" b="1" dirty="0">
                <a:latin typeface="Arial Unicode MS"/>
                <a:hlinkClick r:id="rId2"/>
              </a:rPr>
            </a:br>
            <a:r>
              <a:rPr lang="cs-CZ" sz="2400" b="1" dirty="0">
                <a:latin typeface="Arial Unicode MS"/>
                <a:hlinkClick r:id="rId2"/>
              </a:rPr>
              <a:t>1997</a:t>
            </a:r>
            <a:endParaRPr lang="cs-CZ" sz="2400" b="1" dirty="0">
              <a:latin typeface="Arial Unicode MS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/>
              <a:t>růst role EU v sociální politice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/>
              <a:t>růst pravomoci EP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/>
              <a:t>nutnost flexibilnější integrace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4979-78E5-4E6A-A219-6831FB9257DD}" type="slidenum">
              <a:rPr lang="en-GB"/>
              <a:pPr/>
              <a:t>37</a:t>
            </a:fld>
            <a:endParaRPr lang="en-GB"/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539750" y="37163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  <a:t>Smlouva z Nice</a:t>
            </a:r>
            <a:b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</a:b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  <a:t>2000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</a:endParaRP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684213" y="4841875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 smtClean="0">
                <a:latin typeface="+mn-lt"/>
              </a:rPr>
              <a:t>Dvojí referendum v Irsku – kritika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 smtClean="0">
                <a:latin typeface="+mn-lt"/>
              </a:rPr>
              <a:t>reforma </a:t>
            </a:r>
            <a:r>
              <a:rPr lang="cs-CZ" sz="1800" b="1" dirty="0">
                <a:latin typeface="+mn-lt"/>
              </a:rPr>
              <a:t>institucí, platná pouze do přijetí 27. člena EU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+mn-lt"/>
              </a:rPr>
              <a:t>růst pravomocí velkých států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+mn-lt"/>
                <a:hlinkClick r:id="rId2"/>
              </a:rPr>
              <a:t>Lisabonská smlouva</a:t>
            </a:r>
            <a:br>
              <a:rPr lang="cs-CZ" sz="2400" b="1" dirty="0">
                <a:latin typeface="+mn-lt"/>
                <a:hlinkClick r:id="rId2"/>
              </a:rPr>
            </a:br>
            <a:r>
              <a:rPr lang="cs-CZ" sz="2400" b="1" dirty="0">
                <a:latin typeface="+mn-lt"/>
                <a:hlinkClick r:id="rId2"/>
              </a:rPr>
              <a:t>2009</a:t>
            </a:r>
            <a:endParaRPr lang="cs-CZ" sz="2400" b="1" dirty="0">
              <a:latin typeface="+mn-lt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„evropský prezident“ – předseda Rady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„euro-ministr zahraničí“ – vysoký představitel pro zahraniční a bezpečnostní politiku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zefektivnění administrativy, hlasování „dvojí většinou“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možnost vystoupení z Unie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E0B7-87FC-413F-8D66-22B11BCBB247}" type="slidenum">
              <a:rPr lang="en-GB">
                <a:latin typeface="+mn-lt"/>
              </a:rPr>
              <a:pPr/>
              <a:t>38</a:t>
            </a:fld>
            <a:endParaRPr lang="en-GB">
              <a:latin typeface="+mn-lt"/>
            </a:endParaRP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39750" y="386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latin typeface="+mn-lt"/>
              </a:rPr>
              <a:t>Euroval, fiskální reformy… </a:t>
            </a:r>
            <a:br>
              <a:rPr lang="cs-CZ" b="1">
                <a:solidFill>
                  <a:schemeClr val="tx2"/>
                </a:solidFill>
                <a:latin typeface="+mn-lt"/>
              </a:rPr>
            </a:br>
            <a:r>
              <a:rPr lang="cs-CZ" b="1">
                <a:solidFill>
                  <a:schemeClr val="tx2"/>
                </a:solidFill>
                <a:latin typeface="+mn-lt"/>
              </a:rPr>
              <a:t>2011-</a:t>
            </a:r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684213" y="4841875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 smtClean="0">
                <a:latin typeface="+mn-lt"/>
                <a:hlinkClick r:id="rId3"/>
              </a:rPr>
              <a:t>EFSF</a:t>
            </a:r>
            <a:r>
              <a:rPr lang="cs-CZ" sz="1800" dirty="0" smtClean="0">
                <a:latin typeface="+mn-lt"/>
              </a:rPr>
              <a:t> – dočasný </a:t>
            </a:r>
            <a:r>
              <a:rPr lang="cs-CZ" sz="1800" dirty="0" err="1" smtClean="0">
                <a:latin typeface="+mn-lt"/>
              </a:rPr>
              <a:t>nástrol</a:t>
            </a:r>
            <a:r>
              <a:rPr lang="cs-CZ" sz="1800" dirty="0" smtClean="0">
                <a:latin typeface="+mn-lt"/>
              </a:rPr>
              <a:t>, 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 smtClean="0">
                <a:latin typeface="+mn-lt"/>
                <a:hlinkClick r:id="rId4"/>
              </a:rPr>
              <a:t>ESM</a:t>
            </a:r>
            <a:r>
              <a:rPr lang="cs-CZ" sz="1800" dirty="0" smtClean="0">
                <a:latin typeface="+mn-lt"/>
              </a:rPr>
              <a:t> – trvalý nástroj</a:t>
            </a:r>
            <a:endParaRPr lang="cs-CZ" sz="18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Společná fiskální politika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Politická integrace, dvourychlostní Evropa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Euroval I, II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záchranné mechanismy eurozóny</a:t>
            </a:r>
          </a:p>
          <a:p>
            <a:pPr>
              <a:lnSpc>
                <a:spcPct val="90000"/>
              </a:lnSpc>
            </a:pPr>
            <a:r>
              <a:rPr lang="cs-CZ" sz="1800" dirty="0" err="1"/>
              <a:t>Euroval</a:t>
            </a:r>
            <a:r>
              <a:rPr lang="cs-CZ" sz="1800" dirty="0"/>
              <a:t> I (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Financial</a:t>
            </a:r>
            <a:r>
              <a:rPr lang="cs-CZ" sz="1800" dirty="0"/>
              <a:t> Stability </a:t>
            </a:r>
            <a:r>
              <a:rPr lang="cs-CZ" sz="1800" dirty="0" err="1"/>
              <a:t>Facility</a:t>
            </a:r>
            <a:r>
              <a:rPr lang="cs-CZ" sz="1800" dirty="0"/>
              <a:t> - „EFSF“)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poskytování dočasné finanční pomoci členům eurozóny, kteří se ocitnou v problémech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prostředky z emise obligací a jiných dluhových instrumentů na kapitálovém trhu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Řecko, Irsko, Portugalsko, Španělsko?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 err="1"/>
              <a:t>Euroval</a:t>
            </a:r>
            <a:r>
              <a:rPr lang="cs-CZ" sz="1800" dirty="0"/>
              <a:t> II (</a:t>
            </a:r>
            <a:r>
              <a:rPr lang="cs-CZ" sz="1800" dirty="0" err="1"/>
              <a:t>European</a:t>
            </a:r>
            <a:r>
              <a:rPr lang="cs-CZ" sz="1800" dirty="0"/>
              <a:t> Stability </a:t>
            </a:r>
            <a:r>
              <a:rPr lang="cs-CZ" sz="1800" dirty="0" err="1"/>
              <a:t>Mechanism</a:t>
            </a:r>
            <a:r>
              <a:rPr lang="cs-CZ" sz="1800" dirty="0"/>
              <a:t> – „ESM“)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nahradil</a:t>
            </a:r>
            <a:r>
              <a:rPr lang="cs-CZ" sz="1800" dirty="0" smtClean="0">
                <a:solidFill>
                  <a:srgbClr val="FFFF00"/>
                </a:solidFill>
              </a:rPr>
              <a:t> </a:t>
            </a:r>
            <a:r>
              <a:rPr lang="cs-CZ" sz="1800" dirty="0"/>
              <a:t>ESFS v polovině roku 2013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půjčky do výše 500 mld. €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úvěry za výhodnějších podmínek než v ESFS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EBD0-9893-44E0-9F90-D37E6967D03E}" type="slidenum">
              <a:rPr lang="en-GB"/>
              <a:pPr/>
              <a:t>39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593973"/>
            <a:ext cx="8207375" cy="604837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1600" b="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cs-CZ" sz="1800" dirty="0"/>
              <a:t>Regionální politika a dopravní politika</a:t>
            </a:r>
            <a:r>
              <a:rPr lang="cs-CZ" sz="1800" b="0" dirty="0"/>
              <a:t> – problém koheze, geografické zvláštnosti a jejich národohospodářské aspekty. Náklady a přínosy kohezních politik.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cs-CZ" sz="1800" dirty="0"/>
              <a:t>TEST č. 1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Monetární historie Evropy </a:t>
            </a:r>
            <a:r>
              <a:rPr lang="cs-CZ" sz="1800" b="0" dirty="0"/>
              <a:t>– Evropský měnový systém EMS, koncepce, předpoklady fungování, hospodářské výsledky, krize systému. Teorie a empirie fungování fixních kursů v EU.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cs-CZ" sz="1800" dirty="0"/>
              <a:t>Optimální měnové oblasti </a:t>
            </a:r>
            <a:r>
              <a:rPr lang="cs-CZ" sz="1800" b="0" dirty="0"/>
              <a:t>– problém definice, kritéria optimální měnové oblasti. Empirická posouzení Evropské unie jako optimální měnové oblasti, srovnání, perspektivy.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cs-CZ" sz="1800" dirty="0"/>
              <a:t>Evropská měnová unie </a:t>
            </a:r>
            <a:r>
              <a:rPr lang="cs-CZ" sz="1800" b="0" dirty="0"/>
              <a:t>– Maastrichtská smlouva a cíle společné měnové politiky, eurozóna. Evropský systém centrálních bank – cíle, nástroje a strategie, odpovědnost a nezávislost ECB. Empirie fungování.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cs-CZ" sz="1800" dirty="0"/>
              <a:t>Fiskální politika a Pakt stability a růstu </a:t>
            </a:r>
            <a:r>
              <a:rPr lang="cs-CZ" sz="1800" b="0" dirty="0"/>
              <a:t>– národní fiskální politiky v podmínkách EMU, externality, principy Paktu stability a růstu, jeho národohospodářské dopady.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cs-CZ" sz="1800" dirty="0"/>
              <a:t>Ekonomická integrace a problémy trhu práce </a:t>
            </a:r>
            <a:r>
              <a:rPr lang="cs-CZ" sz="1800" b="0" dirty="0"/>
              <a:t>– národní pracovní trhy a vliv integrace, instituce trhů práce, evropský model, teorie a praxe.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cs-CZ" sz="1800" dirty="0"/>
              <a:t>Finanční trhy v eurozóně </a:t>
            </a:r>
            <a:r>
              <a:rPr lang="cs-CZ" sz="1800" b="0" dirty="0"/>
              <a:t>– specifika finančních trhů v eurozóně, finanční instituce a trhy, mezinárodní význam společné měny.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cs-CZ" sz="1800" dirty="0"/>
              <a:t>TEST č. 2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8"/>
            </a:pPr>
            <a:endParaRPr lang="cs-CZ" sz="1800" dirty="0"/>
          </a:p>
          <a:p>
            <a:pPr marL="609600" indent="-609600">
              <a:lnSpc>
                <a:spcPct val="80000"/>
              </a:lnSpc>
            </a:pPr>
            <a:endParaRPr lang="cs-CZ" sz="1800" b="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1F64-593E-44ED-AA0C-B784AF78A82F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Arial Unicode MS"/>
              </a:rPr>
              <a:t>Evropa 2020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Cíl: EU jako inteligentní a udržitelná ekonomika, která podporuje sociální začleňování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 lvl="1">
              <a:lnSpc>
                <a:spcPct val="80000"/>
              </a:lnSpc>
            </a:pPr>
            <a:r>
              <a:rPr lang="cs-CZ" sz="2000" dirty="0"/>
              <a:t>inteligentní růst (podpora znalostí, inovací, vzdělávání a digitální společnosti)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udržitelný růst (produkce méně náročná na zdroje a podpora konkurenceschopnosti EU)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růst podporující začleňování (zvýšení účasti na trhu práce, získávání dovedností a boj proti chudobě) </a:t>
            </a:r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4AB-C57C-4294-879E-DAFDFA0DB010}" type="slidenum">
              <a:rPr lang="en-GB"/>
              <a:pPr/>
              <a:t>40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7772400" cy="1287463"/>
          </a:xfrm>
        </p:spPr>
        <p:txBody>
          <a:bodyPr>
            <a:normAutofit/>
          </a:bodyPr>
          <a:lstStyle/>
          <a:p>
            <a:r>
              <a:rPr lang="cs-CZ" sz="4000" b="1">
                <a:latin typeface="Arial Unicode MS"/>
              </a:rPr>
              <a:t>B. Vybraná fakta a instituce</a:t>
            </a:r>
            <a:endParaRPr lang="en-GB" sz="4000" b="1">
              <a:latin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2088" y="404664"/>
            <a:ext cx="6764288" cy="1143000"/>
          </a:xfrm>
        </p:spPr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Populace (mil.) členských a </a:t>
            </a:r>
            <a:r>
              <a:rPr lang="cs-CZ" sz="2400" b="1" dirty="0" smtClean="0">
                <a:solidFill>
                  <a:schemeClr val="tx1"/>
                </a:solidFill>
                <a:latin typeface="Arial Unicode MS"/>
              </a:rPr>
              <a:t>Turecka (2013</a:t>
            </a:r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0" y="2028570"/>
            <a:ext cx="7478169" cy="3658111"/>
          </a:xfrm>
        </p:spPr>
      </p:pic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857A-604B-4BB2-9F46-7EBA9957EDF7}" type="slidenum">
              <a:rPr lang="en-GB"/>
              <a:pPr/>
              <a:t>42</a:t>
            </a:fld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683568" y="6156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Zdroj dat: </a:t>
            </a:r>
            <a:r>
              <a:rPr lang="cs-CZ" sz="1800" dirty="0" err="1" smtClean="0"/>
              <a:t>Eurostat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Populace (mil.) členských </a:t>
            </a:r>
            <a:r>
              <a:rPr lang="cs-CZ" sz="2400" b="1" dirty="0" smtClean="0">
                <a:solidFill>
                  <a:schemeClr val="tx1"/>
                </a:solidFill>
                <a:latin typeface="Arial Unicode MS"/>
              </a:rPr>
              <a:t>a kandidátských států (2013)</a:t>
            </a:r>
            <a:endParaRPr lang="cs-CZ" sz="2400" b="1" dirty="0">
              <a:solidFill>
                <a:schemeClr val="tx1"/>
              </a:solidFill>
              <a:latin typeface="Arial Unicode MS"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2A32-4A5C-4146-81C7-E521AB32638B}" type="slidenum">
              <a:rPr lang="en-GB"/>
              <a:pPr/>
              <a:t>43</a:t>
            </a:fld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172474" cy="45365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156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Zdroj dat: </a:t>
            </a:r>
            <a:r>
              <a:rPr lang="cs-CZ" sz="1800" dirty="0" err="1" smtClean="0"/>
              <a:t>Eurostat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Rozdělení podle populace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113"/>
            <a:ext cx="7772400" cy="41798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velké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nad 35 mil. obyvatel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75% populace EU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SRN, UK, Francie, Španělsko, Polsko, Itálie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střední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8 – 11 mil. obyvatel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Řecko, Belgie, Portugalsko, Česko, Maďarsko, Švédsko, Rakousko, Bulharsko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malé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Slovensko, Dánsko, Finsko, Irsko, Litva, Lotyšsko, Slovinsko, </a:t>
            </a:r>
            <a:r>
              <a:rPr lang="cs-CZ" sz="1800" dirty="0" smtClean="0"/>
              <a:t>Estonsko, Chorvatsko</a:t>
            </a: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velmi malé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Kypr, Lucembursko, Malta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mezi – nezařazené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Tx/>
              <a:buChar char="•"/>
            </a:pPr>
            <a:r>
              <a:rPr lang="cs-CZ" sz="1800" dirty="0"/>
              <a:t>Nizozemí (16,6 mil.), Rumunsko (21,5 mil.)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cs-CZ" sz="1800" dirty="0"/>
          </a:p>
          <a:p>
            <a:pPr>
              <a:lnSpc>
                <a:spcPct val="80000"/>
              </a:lnSpc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A6BF-7BB9-4C78-B526-BDE0ABB875D8}" type="slidenum">
              <a:rPr lang="en-GB"/>
              <a:pPr/>
              <a:t>44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HDP na obyvatele za rok </a:t>
            </a:r>
            <a:r>
              <a:rPr lang="cs-CZ" sz="2400" b="1" dirty="0" smtClean="0">
                <a:solidFill>
                  <a:schemeClr val="tx1"/>
                </a:solidFill>
                <a:latin typeface="Arial Unicode MS"/>
              </a:rPr>
              <a:t>2012 </a:t>
            </a:r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(PPS)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08153"/>
            <a:ext cx="7543800" cy="389894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074712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Zdroj: </a:t>
            </a:r>
            <a:r>
              <a:rPr lang="cs-CZ" sz="1800" dirty="0" err="1" smtClean="0"/>
              <a:t>Baldwin</a:t>
            </a:r>
            <a:r>
              <a:rPr lang="cs-CZ" sz="1800" dirty="0" smtClean="0"/>
              <a:t>, </a:t>
            </a:r>
            <a:r>
              <a:rPr lang="cs-CZ" sz="1800" dirty="0" err="1" smtClean="0"/>
              <a:t>Wyplosz</a:t>
            </a:r>
            <a:r>
              <a:rPr lang="cs-CZ" sz="1800" dirty="0" smtClean="0"/>
              <a:t> 2013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5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392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HDP na obyvatele za rok </a:t>
            </a:r>
            <a:r>
              <a:rPr lang="cs-CZ" sz="2400" b="1" dirty="0" smtClean="0">
                <a:solidFill>
                  <a:schemeClr val="tx1"/>
                </a:solidFill>
                <a:latin typeface="Arial Unicode MS"/>
              </a:rPr>
              <a:t>2013 </a:t>
            </a:r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(</a:t>
            </a:r>
            <a:r>
              <a:rPr lang="cs-CZ" sz="2400" b="1" dirty="0" smtClean="0">
                <a:solidFill>
                  <a:schemeClr val="tx1"/>
                </a:solidFill>
                <a:latin typeface="Arial Unicode MS"/>
              </a:rPr>
              <a:t>PPP), EUR</a:t>
            </a:r>
            <a:endParaRPr lang="cs-CZ" sz="2400" b="1" dirty="0">
              <a:solidFill>
                <a:schemeClr val="tx1"/>
              </a:solidFill>
              <a:latin typeface="Arial Unicode MS"/>
            </a:endParaRPr>
          </a:p>
        </p:txBody>
      </p:sp>
      <p:graphicFrame>
        <p:nvGraphicFramePr>
          <p:cNvPr id="476388" name="Group 2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0750941"/>
              </p:ext>
            </p:extLst>
          </p:nvPr>
        </p:nvGraphicFramePr>
        <p:xfrm>
          <a:off x="755576" y="1543392"/>
          <a:ext cx="7340600" cy="4693920"/>
        </p:xfrm>
        <a:graphic>
          <a:graphicData uri="http://schemas.openxmlformats.org/drawingml/2006/table">
            <a:tbl>
              <a:tblPr/>
              <a:tblGrid>
                <a:gridCol w="1835150"/>
                <a:gridCol w="1835150"/>
                <a:gridCol w="1835150"/>
                <a:gridCol w="1835150"/>
              </a:tblGrid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Lucembursko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68 500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Kypr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23 600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Nizozemsko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Malta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22 900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Irsko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21 900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Rakousko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Slovinsko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21 800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Švédsko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33 700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Portugalsko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21 000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Dánsko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33 100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Slovensko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Německo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32 600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Estonsko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Belgie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31 600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Litva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Finsko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Řecko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28 900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Polsko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Francie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28 400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Maďarsko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EU - 27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26 600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Lotyšsko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Itálie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26 500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Chorvatsko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16 100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Španělsko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Rumunsko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52E-7F06-4043-8392-DB6F9385C4FD}" type="slidenum">
              <a:rPr lang="en-GB"/>
              <a:pPr/>
              <a:t>46</a:t>
            </a:fld>
            <a:endParaRPr lang="en-GB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39253"/>
              </p:ext>
            </p:extLst>
          </p:nvPr>
        </p:nvGraphicFramePr>
        <p:xfrm>
          <a:off x="4427984" y="6237312"/>
          <a:ext cx="3670300" cy="335280"/>
        </p:xfrm>
        <a:graphic>
          <a:graphicData uri="http://schemas.openxmlformats.org/drawingml/2006/table">
            <a:tbl>
              <a:tblPr/>
              <a:tblGrid>
                <a:gridCol w="1835150"/>
                <a:gridCol w="1835150"/>
              </a:tblGrid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Bulharsko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11 900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Rozdělení podle HDP/obyvatele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6815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super vysoká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65 000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Lucembursko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vysoká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více než 24 000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Dánsko, Irsko, Rakousko, Nizozemsko, Belgie, Finsko, Itálie, Německo, Francie, UK, Švédsko, Španělsko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střední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12 000 – 24 000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Kypr, Portugalsko, Slovinsko, Řecko, Česko, Malta, Maďarsko, Slovensko, Estonsko, Polsko, </a:t>
            </a:r>
            <a:r>
              <a:rPr lang="cs-CZ" sz="1800" dirty="0" smtClean="0"/>
              <a:t>Litva, Chorvatsko, </a:t>
            </a:r>
            <a:r>
              <a:rPr lang="cs-CZ" sz="1800" dirty="0"/>
              <a:t>Rumunsko, Lotyšsko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nízká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méně než 12 000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 smtClean="0"/>
              <a:t>Bulharsko</a:t>
            </a:r>
            <a:endParaRPr lang="cs-CZ" sz="1800" dirty="0"/>
          </a:p>
          <a:p>
            <a:pPr lvl="1">
              <a:buClr>
                <a:schemeClr val="tx2"/>
              </a:buClr>
              <a:buFontTx/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89B5-DE37-42A7-A4F6-4CD593882259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Obchod EU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7772400" cy="33115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dirty="0"/>
              <a:t>75% obchodu v rámci Evropy + SNS</a:t>
            </a:r>
          </a:p>
          <a:p>
            <a:pPr>
              <a:buClr>
                <a:schemeClr val="tx2"/>
              </a:buClr>
            </a:pPr>
            <a:r>
              <a:rPr lang="cs-CZ" dirty="0"/>
              <a:t>top export do USA, </a:t>
            </a:r>
            <a:r>
              <a:rPr lang="cs-CZ" dirty="0" smtClean="0"/>
              <a:t>Čína, Švýcarsko</a:t>
            </a:r>
            <a:endParaRPr lang="cs-CZ" dirty="0"/>
          </a:p>
          <a:p>
            <a:pPr>
              <a:buClr>
                <a:schemeClr val="tx2"/>
              </a:buClr>
            </a:pPr>
            <a:r>
              <a:rPr lang="cs-CZ" dirty="0"/>
              <a:t>top import z </a:t>
            </a:r>
            <a:r>
              <a:rPr lang="cs-CZ" dirty="0" smtClean="0"/>
              <a:t>Číny, Rusko, USA</a:t>
            </a:r>
            <a:endParaRPr lang="cs-CZ" dirty="0"/>
          </a:p>
          <a:p>
            <a:pPr>
              <a:buClr>
                <a:schemeClr val="tx2"/>
              </a:buClr>
            </a:pPr>
            <a:r>
              <a:rPr lang="cs-CZ" dirty="0"/>
              <a:t>nejméně otevřené Řecko</a:t>
            </a:r>
          </a:p>
          <a:p>
            <a:pPr>
              <a:buClr>
                <a:schemeClr val="tx2"/>
              </a:buClr>
            </a:pPr>
            <a:r>
              <a:rPr lang="cs-CZ" dirty="0"/>
              <a:t>nejvíce otevřený Benelux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0BB0-72D6-4CA2-80E1-2B11BD5C872C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bg2"/>
                </a:solidFill>
                <a:latin typeface="Arial Unicode MS"/>
              </a:rPr>
              <a:t>Instituce: Rada ministrů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6804025" cy="446722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zástupci členského státu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příslušní resortní </a:t>
            </a:r>
            <a:r>
              <a:rPr lang="cs-CZ" sz="1800" dirty="0" smtClean="0">
                <a:solidFill>
                  <a:schemeClr val="bg2"/>
                </a:solidFill>
              </a:rPr>
              <a:t>ministři (např. </a:t>
            </a:r>
            <a:r>
              <a:rPr lang="cs-CZ" sz="1800" dirty="0" smtClean="0">
                <a:solidFill>
                  <a:schemeClr val="bg2"/>
                </a:solidFill>
                <a:hlinkClick r:id="rId3"/>
              </a:rPr>
              <a:t>ECOFIN</a:t>
            </a:r>
            <a:r>
              <a:rPr lang="cs-CZ" sz="1800" dirty="0" smtClean="0">
                <a:solidFill>
                  <a:schemeClr val="bg2"/>
                </a:solidFill>
              </a:rPr>
              <a:t>)</a:t>
            </a:r>
            <a:endParaRPr lang="cs-CZ" sz="18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schvaluje nová právní ustanovení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schvaluje mezinárodní smlouvy, kde EU je celek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koordinuje HP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rozhoduje o II. a III. pilíři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jednomyslně (daně, sociální zabezpečení, zahraniční politika, společná obrana, …)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kvalifikovanou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5D7B-BC6A-4F51-9336-13437FAF423F}" type="slidenum">
              <a:rPr lang="en-GB"/>
              <a:pPr/>
              <a:t>49</a:t>
            </a:fld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>
                <a:latin typeface="Arial Unicode MS"/>
              </a:rPr>
              <a:t>Seminární práce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sz="1800" dirty="0"/>
              <a:t>každý student si zapíše jedno téma v „rozpisech témat“ v </a:t>
            </a:r>
            <a:r>
              <a:rPr lang="cs-CZ" sz="1800" dirty="0" err="1"/>
              <a:t>ISu</a:t>
            </a:r>
            <a:r>
              <a:rPr lang="cs-CZ" sz="1800" dirty="0"/>
              <a:t>;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kompletní seminárka se odevzdává </a:t>
            </a:r>
            <a:r>
              <a:rPr lang="cs-CZ" dirty="0"/>
              <a:t>3 dny před prezentací </a:t>
            </a:r>
            <a:r>
              <a:rPr lang="cs-CZ" sz="1800" dirty="0"/>
              <a:t>do „</a:t>
            </a:r>
            <a:r>
              <a:rPr lang="cs-CZ" sz="1800" dirty="0" err="1"/>
              <a:t>odevzdávárny</a:t>
            </a:r>
            <a:r>
              <a:rPr lang="cs-CZ" sz="1800" dirty="0"/>
              <a:t>“ v </a:t>
            </a:r>
            <a:r>
              <a:rPr lang="cs-CZ" sz="1800" dirty="0" err="1"/>
              <a:t>ISu</a:t>
            </a:r>
            <a:r>
              <a:rPr lang="cs-CZ" sz="1800" dirty="0"/>
              <a:t> (přístupná všem zapsaným studentům); 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studenti si odevzdané seminárky </a:t>
            </a:r>
            <a:r>
              <a:rPr lang="cs-CZ" sz="1800" dirty="0" smtClean="0"/>
              <a:t>a materiály k nim předem </a:t>
            </a:r>
            <a:r>
              <a:rPr lang="cs-CZ" sz="1800" dirty="0"/>
              <a:t>nastudují a připraví se na diskusi;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prezentace a obhajoba probíhá podle harmonogramu;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na základě obhajoby a diskuse s kolegy jsou za seminárku uděleny body podle tabulky;</a:t>
            </a:r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opožděné odevzdání do </a:t>
            </a:r>
            <a:r>
              <a:rPr lang="cs-CZ" sz="1800" dirty="0" err="1"/>
              <a:t>ISu</a:t>
            </a:r>
            <a:r>
              <a:rPr lang="cs-CZ" sz="1800" dirty="0"/>
              <a:t> = odečtení </a:t>
            </a:r>
            <a:r>
              <a:rPr lang="cs-CZ" sz="1800" dirty="0" smtClean="0"/>
              <a:t>20 </a:t>
            </a:r>
            <a:r>
              <a:rPr lang="cs-CZ" sz="1800" dirty="0"/>
              <a:t>bodů z výsledného hodnocení za každý započatý </a:t>
            </a:r>
            <a:r>
              <a:rPr lang="cs-CZ" sz="1800" dirty="0" smtClean="0"/>
              <a:t>den </a:t>
            </a:r>
            <a:r>
              <a:rPr lang="cs-CZ" sz="1800" dirty="0"/>
              <a:t>zpoždění (pokud není v </a:t>
            </a:r>
            <a:r>
              <a:rPr lang="cs-CZ" sz="1800" dirty="0" err="1"/>
              <a:t>ISu</a:t>
            </a:r>
            <a:r>
              <a:rPr lang="cs-CZ" sz="1800" dirty="0"/>
              <a:t> vložena omluvenka) 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596-037E-458A-846B-EEBA57F26A85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Hlasování kvalifikovanou většinou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92375"/>
            <a:ext cx="7772400" cy="3168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Do roku 2004: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celkový počet hlasů v EU 15 = 87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pro přijetí bylo třeba 62 hlasů (71%). 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>
                <a:ea typeface="Arial Unicode MS"/>
                <a:cs typeface="Arial Unicode MS"/>
              </a:rPr>
              <a:t>→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/>
              <a:t>např. schválení 71% mohlo zastupovat pouze 58% obyvatel; naopak 3 největší země mohly zamezit schválení ustanovení, s kterým ostatních 12 souhlasilo.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F80E-640B-40C6-BEC9-FAB89EDB4297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Po smlouvě z Nice (od roku 2007):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marL="533400" indent="-533400">
              <a:lnSpc>
                <a:spcPct val="80000"/>
              </a:lnSpc>
            </a:pPr>
            <a:r>
              <a:rPr lang="cs-CZ" sz="1800" dirty="0"/>
              <a:t>celkový počet hlasů EU 27 = 345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počtu hlasů: musí souhlasit alespoň 72 % všech hlasů (255 z 345);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počtu členů: musí souhlasit nejméně 55 % členských států (15 z 27);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populace: souhlasné hlasy musí zastupovat alespoň 62 % celkové populace.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Po </a:t>
            </a:r>
            <a:r>
              <a:rPr lang="cs-CZ" sz="2000" dirty="0" smtClean="0"/>
              <a:t>Lisabonské smlouvě </a:t>
            </a:r>
            <a:r>
              <a:rPr lang="cs-CZ" sz="2000" dirty="0"/>
              <a:t>(od 1. 11. 2014)</a:t>
            </a:r>
          </a:p>
          <a:p>
            <a:pPr marL="914400" lvl="1" indent="-457200">
              <a:lnSpc>
                <a:spcPct val="80000"/>
              </a:lnSpc>
            </a:pPr>
            <a:r>
              <a:rPr lang="cs-CZ" sz="1800" dirty="0"/>
              <a:t>kritérium počtu států: musí souhlasit nejméně 55 % členů Rady (alespoň 15 zastupujících členských států z 27)</a:t>
            </a:r>
          </a:p>
          <a:p>
            <a:pPr marL="914400" lvl="1" indent="-457200">
              <a:lnSpc>
                <a:spcPct val="80000"/>
              </a:lnSpc>
            </a:pPr>
            <a:r>
              <a:rPr lang="cs-CZ" sz="1800" dirty="0"/>
              <a:t>Kritérium počtu obyvatel: souhlasné hlasy musí zastupovat nejméně 65 % obyvatelstva Unie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429-EE90-47DE-8D6F-0D4FB8636118}" type="slidenum">
              <a:rPr lang="en-GB"/>
              <a:pPr/>
              <a:t>51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Instituce: Evropská Rada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133600"/>
            <a:ext cx="7200900" cy="36004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vedoucí představitelé (premiér popř. prezident)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předseda komise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zhodnocuje předsednictví daného státu (co půl roku)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neplní žádnou legislativní funkci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má velký politický vliv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endParaRPr lang="cs-CZ" sz="1800"/>
          </a:p>
          <a:p>
            <a:pPr lvl="1">
              <a:spcBef>
                <a:spcPct val="0"/>
              </a:spcBef>
              <a:buClr>
                <a:schemeClr val="tx2"/>
              </a:buClr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C99-628B-4D6F-9164-AB1091C5EB70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accent4"/>
                </a:solidFill>
                <a:latin typeface="Arial Unicode MS"/>
              </a:rPr>
              <a:t>Instituce: Komise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každý stát poskytne jednoho komisaře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není zástupcem členského státu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předkládá legislativu ke schválení Radě a EP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zavádí a vykonává společné politiky EU, spravuje rozpočet, zastupuje EU na mezinárodní scéně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dohlíží a vynucuje dodržování legislativy EU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prostou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4BA0-8E8B-4EA7-AA54-A8BCAB898545}" type="slidenum">
              <a:rPr lang="en-GB"/>
              <a:pPr/>
              <a:t>53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Instituce: Evropský parlament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424863" cy="4114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volení zástupci států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dohlíží na instituce EU, zejména Komisi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podílí se na legislativním procesu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vydává nezávazné rezoluce, kde prezentuje názory EU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většinovým hlasováním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4F4A-50BC-4AFD-BA17-86D7A69C6318}" type="slidenum">
              <a:rPr lang="en-GB"/>
              <a:pPr/>
              <a:t>54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67" y="3413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Počet zástupců států v EP</a:t>
            </a:r>
          </a:p>
        </p:txBody>
      </p:sp>
      <p:graphicFrame>
        <p:nvGraphicFramePr>
          <p:cNvPr id="407655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0567"/>
              </p:ext>
            </p:extLst>
          </p:nvPr>
        </p:nvGraphicFramePr>
        <p:xfrm>
          <a:off x="0" y="1484313"/>
          <a:ext cx="4103688" cy="5043490"/>
        </p:xfrm>
        <a:graphic>
          <a:graphicData uri="http://schemas.openxmlformats.org/drawingml/2006/table">
            <a:tbl>
              <a:tblPr/>
              <a:tblGrid>
                <a:gridCol w="2519363"/>
                <a:gridCol w="15843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zástupců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Malta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Lucembursko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Kypr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Estonsko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Slovinsko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Lotyšsko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Litva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Irsko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Chorvatsko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Slovensko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Bulharsko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Rakousko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DB0C-5BE9-4E6C-8A2A-C42EFDE06D27}" type="slidenum">
              <a:rPr lang="en-GB"/>
              <a:pPr/>
              <a:t>55</a:t>
            </a:fld>
            <a:endParaRPr lang="en-GB"/>
          </a:p>
        </p:txBody>
      </p:sp>
      <p:graphicFrame>
        <p:nvGraphicFramePr>
          <p:cNvPr id="40766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63543"/>
              </p:ext>
            </p:extLst>
          </p:nvPr>
        </p:nvGraphicFramePr>
        <p:xfrm>
          <a:off x="4140200" y="1484313"/>
          <a:ext cx="4103688" cy="5057778"/>
        </p:xfrm>
        <a:graphic>
          <a:graphicData uri="http://schemas.openxmlformats.org/drawingml/2006/table">
            <a:tbl>
              <a:tblPr/>
              <a:tblGrid>
                <a:gridCol w="2519363"/>
                <a:gridCol w="15843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zástupců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Švédsko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Maďarsko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Belgie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Řecko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Nizozemí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Rumunsko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Španělsko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Itálie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Velká Británie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Německo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  <a:endParaRPr kumimoji="1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59312"/>
              </p:ext>
            </p:extLst>
          </p:nvPr>
        </p:nvGraphicFramePr>
        <p:xfrm>
          <a:off x="4139952" y="6547591"/>
          <a:ext cx="4103688" cy="307975"/>
        </p:xfrm>
        <a:graphic>
          <a:graphicData uri="http://schemas.openxmlformats.org/drawingml/2006/table">
            <a:tbl>
              <a:tblPr/>
              <a:tblGrid>
                <a:gridCol w="2519363"/>
                <a:gridCol w="158432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 E L K E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751</a:t>
                      </a:r>
                      <a:endParaRPr kumimoji="1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Instituce: Evropský soudní dvůr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každý stát jeden soudce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8 generálních advokátů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provádí výklad právních ustanovení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přezkoumává právo členských států, zda není v rozporu s právem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dbá na dodržování povinností členských zemí vyplývajících ze smluv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1800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většinovým hlasováním</a:t>
            </a:r>
          </a:p>
          <a:p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4587-B2D0-491A-BBBC-3E3126F3B664}" type="slidenum">
              <a:rPr lang="en-GB"/>
              <a:pPr/>
              <a:t>56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Instituce: </a:t>
            </a:r>
            <a:r>
              <a:rPr lang="cs-CZ" sz="2400" b="1" dirty="0">
                <a:solidFill>
                  <a:schemeClr val="tx1"/>
                </a:solidFill>
                <a:latin typeface="+mn-lt"/>
                <a:hlinkClick r:id="rId2"/>
              </a:rPr>
              <a:t>Hospodářský a sociální výbor</a:t>
            </a:r>
            <a:endParaRPr lang="cs-CZ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87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/>
            <a:r>
              <a:rPr lang="cs-CZ" sz="1800" dirty="0"/>
              <a:t>skupina I: zaměstnavatelé</a:t>
            </a:r>
          </a:p>
          <a:p>
            <a:pPr lvl="1"/>
            <a:r>
              <a:rPr lang="cs-CZ" sz="1800" dirty="0"/>
              <a:t>skupina II: zaměstnanci</a:t>
            </a:r>
          </a:p>
          <a:p>
            <a:pPr lvl="1"/>
            <a:r>
              <a:rPr lang="cs-CZ" sz="1800" dirty="0"/>
              <a:t>Skupina III: </a:t>
            </a:r>
            <a:r>
              <a:rPr lang="cs-CZ" sz="1800" dirty="0" err="1" smtClean="0"/>
              <a:t>socio</a:t>
            </a:r>
            <a:r>
              <a:rPr lang="cs-CZ" sz="1800" dirty="0" smtClean="0"/>
              <a:t>-profesní </a:t>
            </a:r>
            <a:r>
              <a:rPr lang="cs-CZ" sz="1800" dirty="0"/>
              <a:t>zájmy (např. zemědělci, spotřebitelé)</a:t>
            </a:r>
          </a:p>
          <a:p>
            <a:pPr lvl="1"/>
            <a:endParaRPr lang="cs-CZ" sz="1800" dirty="0"/>
          </a:p>
          <a:p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/>
            <a:r>
              <a:rPr lang="cs-CZ" sz="1800" dirty="0"/>
              <a:t>poradní orgán podílející se na rozhodovacím procesu</a:t>
            </a:r>
          </a:p>
          <a:p>
            <a:pPr lvl="1"/>
            <a:r>
              <a:rPr lang="cs-CZ" sz="1800" dirty="0"/>
              <a:t>zastoupení občanské společnosti</a:t>
            </a:r>
          </a:p>
          <a:p>
            <a:pPr lvl="1"/>
            <a:r>
              <a:rPr lang="cs-CZ" sz="1800" dirty="0"/>
              <a:t>transparentnost</a:t>
            </a:r>
          </a:p>
          <a:p>
            <a:pPr lvl="1"/>
            <a:endParaRPr lang="cs-CZ" sz="1800" dirty="0"/>
          </a:p>
          <a:p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/>
            <a:r>
              <a:rPr lang="cs-CZ" sz="1800" dirty="0"/>
              <a:t>prostou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1C63-1458-47E0-AF31-639C92CFF9E5}" type="slidenum">
              <a:rPr lang="en-GB"/>
              <a:pPr/>
              <a:t>57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Legislativa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205038"/>
            <a:ext cx="8712323" cy="37442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komise téměř monopol na tvorbu nové legislativy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schvalování Radou a EP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různé procedury schvalování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DCEC-E6CC-46BB-959F-716EB41BA1F6}" type="slidenum">
              <a:rPr lang="en-GB"/>
              <a:pPr/>
              <a:t>58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Procedury schvalování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7416800" cy="44640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spolurozhodování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 80% ze všech 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nutné schválení Radou i EP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konzultace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vyjádření EP ještě před předložením návrhu Komisí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vyjádření souhlasu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EP může návrh vetovat, nemůže měnit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kooperace (nahrazováno spolurozhodováním)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EP může návrhy měnit před předložením Komisí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5DA4-D92F-453C-981C-8E1A7C683FB8}" type="slidenum">
              <a:rPr lang="en-GB"/>
              <a:pPr/>
              <a:t>59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7543801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Náležitosti seminárky + max. bodové hodnocení: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sz="1800" dirty="0"/>
              <a:t>cca 4 - 8 stran A4 (</a:t>
            </a:r>
            <a:r>
              <a:rPr lang="cs-CZ" dirty="0"/>
              <a:t>kvalita </a:t>
            </a:r>
            <a:r>
              <a:rPr lang="cs-CZ" sz="1800" dirty="0"/>
              <a:t>nikoli kvantita)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popis </a:t>
            </a:r>
            <a:r>
              <a:rPr lang="cs-CZ" sz="1800" dirty="0" smtClean="0"/>
              <a:t>(krátce, nikoliv opis učebnice) a </a:t>
            </a:r>
            <a:r>
              <a:rPr lang="cs-CZ" sz="1800" dirty="0"/>
              <a:t>rozbor problému (zdroje</a:t>
            </a:r>
            <a:r>
              <a:rPr lang="cs-CZ" sz="1800" dirty="0" smtClean="0"/>
              <a:t>)</a:t>
            </a:r>
            <a:r>
              <a:rPr lang="cs-CZ" sz="1800" dirty="0"/>
              <a:t>	</a:t>
            </a:r>
            <a:r>
              <a:rPr lang="cs-CZ" sz="1800" dirty="0" smtClean="0"/>
              <a:t>15</a:t>
            </a: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přehled přístupů k řešení problému				15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analýza problému						40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kritika a alternativní návrh, vysvětlení, zhodnocení…		</a:t>
            </a:r>
            <a:r>
              <a:rPr lang="cs-CZ" sz="1800" dirty="0" smtClean="0"/>
              <a:t>40</a:t>
            </a: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grafy, tabulky, obrázky…		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seznam použitých zdrojů (citace!)	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prezentace (obhajoba argumentů)				</a:t>
            </a:r>
            <a:r>
              <a:rPr lang="cs-CZ" sz="1800" dirty="0" smtClean="0"/>
              <a:t>30</a:t>
            </a: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diskuse (otevření diskuse, reakce na připomínky</a:t>
            </a:r>
            <a:r>
              <a:rPr lang="cs-CZ" sz="1800" dirty="0" smtClean="0"/>
              <a:t>,…)</a:t>
            </a:r>
            <a:r>
              <a:rPr lang="cs-CZ" sz="1800" dirty="0"/>
              <a:t>		30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							</a:t>
            </a:r>
            <a:r>
              <a:rPr lang="el-GR" sz="1800" dirty="0"/>
              <a:t>Σ</a:t>
            </a:r>
            <a:r>
              <a:rPr lang="cs-CZ" sz="1800" dirty="0"/>
              <a:t>          200</a:t>
            </a:r>
            <a:endParaRPr lang="el-GR" sz="1800" dirty="0">
              <a:ea typeface="Arial Unicode MS"/>
              <a:cs typeface="Arial Unicode MS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1800" dirty="0" smtClean="0"/>
              <a:t>!!! Vlastní názory, zajímavé uchopení, přemýšlení !!!</a:t>
            </a:r>
            <a:endParaRPr lang="cs-CZ" sz="1800" dirty="0"/>
          </a:p>
          <a:p>
            <a:pPr>
              <a:lnSpc>
                <a:spcPct val="80000"/>
              </a:lnSpc>
            </a:pPr>
            <a:endParaRPr lang="cs-CZ" sz="32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15E8-42F1-4269-8CD8-63E85E593001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6AEF-5409-46FA-81C2-E0F7F07E4C9E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/>
              <a:t>60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57732" name="Group 4"/>
          <p:cNvGrpSpPr>
            <a:grpSpLocks/>
          </p:cNvGrpSpPr>
          <p:nvPr/>
        </p:nvGrpSpPr>
        <p:grpSpPr bwMode="auto">
          <a:xfrm>
            <a:off x="785813" y="404813"/>
            <a:ext cx="7170737" cy="6438900"/>
            <a:chOff x="1418" y="1598"/>
            <a:chExt cx="8820" cy="9180"/>
          </a:xfrm>
        </p:grpSpPr>
        <p:sp>
          <p:nvSpPr>
            <p:cNvPr id="457733" name="Text Box 5"/>
            <p:cNvSpPr txBox="1">
              <a:spLocks noChangeArrowheads="1"/>
            </p:cNvSpPr>
            <p:nvPr/>
          </p:nvSpPr>
          <p:spPr bwMode="auto">
            <a:xfrm>
              <a:off x="4838" y="267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dirty="0">
                  <a:solidFill>
                    <a:schemeClr val="accent3">
                      <a:lumMod val="50000"/>
                    </a:schemeClr>
                  </a:solidFill>
                </a:rPr>
                <a:t>RADA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4" name="Text Box 6"/>
            <p:cNvSpPr txBox="1">
              <a:spLocks noChangeArrowheads="1"/>
            </p:cNvSpPr>
            <p:nvPr/>
          </p:nvSpPr>
          <p:spPr bwMode="auto">
            <a:xfrm>
              <a:off x="4838" y="321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Výbor stálých zástupců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4838" y="393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Pracovní skupiny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6" name="Text Box 8"/>
            <p:cNvSpPr txBox="1">
              <a:spLocks noChangeArrowheads="1"/>
            </p:cNvSpPr>
            <p:nvPr/>
          </p:nvSpPr>
          <p:spPr bwMode="auto">
            <a:xfrm>
              <a:off x="1778" y="5378"/>
              <a:ext cx="21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HOSPODÁŘSKÝ A SOCIÁLNÍ VÝBOR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7" name="Text Box 9"/>
            <p:cNvSpPr txBox="1">
              <a:spLocks noChangeArrowheads="1"/>
            </p:cNvSpPr>
            <p:nvPr/>
          </p:nvSpPr>
          <p:spPr bwMode="auto">
            <a:xfrm>
              <a:off x="1778" y="64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Zvláštní sekce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8" name="Text Box 10"/>
            <p:cNvSpPr txBox="1">
              <a:spLocks noChangeArrowheads="1"/>
            </p:cNvSpPr>
            <p:nvPr/>
          </p:nvSpPr>
          <p:spPr bwMode="auto">
            <a:xfrm>
              <a:off x="7898" y="537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PARLAMENT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9" name="Text Box 11"/>
            <p:cNvSpPr txBox="1">
              <a:spLocks noChangeArrowheads="1"/>
            </p:cNvSpPr>
            <p:nvPr/>
          </p:nvSpPr>
          <p:spPr bwMode="auto">
            <a:xfrm>
              <a:off x="7898" y="591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Výbory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0" name="Text Box 12"/>
            <p:cNvSpPr txBox="1">
              <a:spLocks noChangeArrowheads="1"/>
            </p:cNvSpPr>
            <p:nvPr/>
          </p:nvSpPr>
          <p:spPr bwMode="auto">
            <a:xfrm>
              <a:off x="5018" y="82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KOMISE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1" name="Text Box 13"/>
            <p:cNvSpPr txBox="1">
              <a:spLocks noChangeArrowheads="1"/>
            </p:cNvSpPr>
            <p:nvPr/>
          </p:nvSpPr>
          <p:spPr bwMode="auto">
            <a:xfrm>
              <a:off x="5018" y="879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Generální ředitelství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2" name="Arc 14"/>
            <p:cNvSpPr>
              <a:spLocks/>
            </p:cNvSpPr>
            <p:nvPr/>
          </p:nvSpPr>
          <p:spPr bwMode="auto">
            <a:xfrm flipH="1">
              <a:off x="2678" y="3398"/>
              <a:ext cx="216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3" name="Arc 15"/>
            <p:cNvSpPr>
              <a:spLocks/>
            </p:cNvSpPr>
            <p:nvPr/>
          </p:nvSpPr>
          <p:spPr bwMode="auto">
            <a:xfrm>
              <a:off x="6998" y="3398"/>
              <a:ext cx="216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4" name="Arc 16"/>
            <p:cNvSpPr>
              <a:spLocks/>
            </p:cNvSpPr>
            <p:nvPr/>
          </p:nvSpPr>
          <p:spPr bwMode="auto">
            <a:xfrm flipV="1">
              <a:off x="3938" y="4478"/>
              <a:ext cx="1260" cy="14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5" name="Arc 17"/>
            <p:cNvSpPr>
              <a:spLocks/>
            </p:cNvSpPr>
            <p:nvPr/>
          </p:nvSpPr>
          <p:spPr bwMode="auto">
            <a:xfrm flipH="1" flipV="1">
              <a:off x="6638" y="4478"/>
              <a:ext cx="1260" cy="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6" name="Arc 18"/>
            <p:cNvSpPr>
              <a:spLocks/>
            </p:cNvSpPr>
            <p:nvPr/>
          </p:nvSpPr>
          <p:spPr bwMode="auto">
            <a:xfrm>
              <a:off x="3938" y="6638"/>
              <a:ext cx="1440" cy="16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7" name="Arc 19"/>
            <p:cNvSpPr>
              <a:spLocks/>
            </p:cNvSpPr>
            <p:nvPr/>
          </p:nvSpPr>
          <p:spPr bwMode="auto">
            <a:xfrm flipH="1">
              <a:off x="6818" y="6278"/>
              <a:ext cx="108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8" name="Line 20"/>
            <p:cNvSpPr>
              <a:spLocks noChangeShapeType="1"/>
            </p:cNvSpPr>
            <p:nvPr/>
          </p:nvSpPr>
          <p:spPr bwMode="auto">
            <a:xfrm>
              <a:off x="5738" y="4478"/>
              <a:ext cx="0" cy="3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9" name="Line 21"/>
            <p:cNvSpPr>
              <a:spLocks noChangeShapeType="1"/>
            </p:cNvSpPr>
            <p:nvPr/>
          </p:nvSpPr>
          <p:spPr bwMode="auto">
            <a:xfrm>
              <a:off x="6278" y="4478"/>
              <a:ext cx="0" cy="3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0" name="Line 22"/>
            <p:cNvSpPr>
              <a:spLocks noChangeShapeType="1"/>
            </p:cNvSpPr>
            <p:nvPr/>
          </p:nvSpPr>
          <p:spPr bwMode="auto">
            <a:xfrm>
              <a:off x="1418" y="5018"/>
              <a:ext cx="88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1" name="Line 23"/>
            <p:cNvSpPr>
              <a:spLocks noChangeShapeType="1"/>
            </p:cNvSpPr>
            <p:nvPr/>
          </p:nvSpPr>
          <p:spPr bwMode="auto">
            <a:xfrm>
              <a:off x="1418" y="7898"/>
              <a:ext cx="88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2" name="Text Box 24"/>
            <p:cNvSpPr txBox="1">
              <a:spLocks noChangeArrowheads="1"/>
            </p:cNvSpPr>
            <p:nvPr/>
          </p:nvSpPr>
          <p:spPr bwMode="auto">
            <a:xfrm>
              <a:off x="8618" y="2678"/>
              <a:ext cx="162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rozhodování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3" name="Text Box 25"/>
            <p:cNvSpPr txBox="1">
              <a:spLocks noChangeArrowheads="1"/>
            </p:cNvSpPr>
            <p:nvPr/>
          </p:nvSpPr>
          <p:spPr bwMode="auto">
            <a:xfrm>
              <a:off x="8438" y="699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4" name="Text Box 26"/>
            <p:cNvSpPr txBox="1">
              <a:spLocks noChangeArrowheads="1"/>
            </p:cNvSpPr>
            <p:nvPr/>
          </p:nvSpPr>
          <p:spPr bwMode="auto">
            <a:xfrm>
              <a:off x="8438" y="8978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předkládání návrhů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5" name="AutoShape 27"/>
            <p:cNvSpPr>
              <a:spLocks noChangeArrowheads="1"/>
            </p:cNvSpPr>
            <p:nvPr/>
          </p:nvSpPr>
          <p:spPr bwMode="auto">
            <a:xfrm>
              <a:off x="5738" y="1958"/>
              <a:ext cx="360" cy="720"/>
            </a:xfrm>
            <a:prstGeom prst="upArrow">
              <a:avLst>
                <a:gd name="adj1" fmla="val 41667"/>
                <a:gd name="adj2" fmla="val 6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6" name="Text Box 28"/>
            <p:cNvSpPr txBox="1">
              <a:spLocks noChangeArrowheads="1"/>
            </p:cNvSpPr>
            <p:nvPr/>
          </p:nvSpPr>
          <p:spPr bwMode="auto">
            <a:xfrm>
              <a:off x="4298" y="1598"/>
              <a:ext cx="36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hospodářsko politická opatření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7" name="Text Box 29"/>
            <p:cNvSpPr txBox="1">
              <a:spLocks noChangeArrowheads="1"/>
            </p:cNvSpPr>
            <p:nvPr/>
          </p:nvSpPr>
          <p:spPr bwMode="auto">
            <a:xfrm>
              <a:off x="3218" y="393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8" name="Text Box 30"/>
            <p:cNvSpPr txBox="1">
              <a:spLocks noChangeArrowheads="1"/>
            </p:cNvSpPr>
            <p:nvPr/>
          </p:nvSpPr>
          <p:spPr bwMode="auto">
            <a:xfrm>
              <a:off x="7178" y="375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9" name="Text Box 31"/>
            <p:cNvSpPr txBox="1">
              <a:spLocks noChangeArrowheads="1"/>
            </p:cNvSpPr>
            <p:nvPr/>
          </p:nvSpPr>
          <p:spPr bwMode="auto">
            <a:xfrm>
              <a:off x="4118" y="519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0" name="Text Box 32"/>
            <p:cNvSpPr txBox="1">
              <a:spLocks noChangeArrowheads="1"/>
            </p:cNvSpPr>
            <p:nvPr/>
          </p:nvSpPr>
          <p:spPr bwMode="auto">
            <a:xfrm>
              <a:off x="4118" y="681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1" name="Text Box 33"/>
            <p:cNvSpPr txBox="1">
              <a:spLocks noChangeArrowheads="1"/>
            </p:cNvSpPr>
            <p:nvPr/>
          </p:nvSpPr>
          <p:spPr bwMode="auto">
            <a:xfrm>
              <a:off x="6998" y="501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2" name="Text Box 34"/>
            <p:cNvSpPr txBox="1">
              <a:spLocks noChangeArrowheads="1"/>
            </p:cNvSpPr>
            <p:nvPr/>
          </p:nvSpPr>
          <p:spPr bwMode="auto">
            <a:xfrm>
              <a:off x="6998" y="663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3" name="Text Box 35"/>
            <p:cNvSpPr txBox="1">
              <a:spLocks noChangeArrowheads="1"/>
            </p:cNvSpPr>
            <p:nvPr/>
          </p:nvSpPr>
          <p:spPr bwMode="auto">
            <a:xfrm>
              <a:off x="5198" y="5738"/>
              <a:ext cx="5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návrh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4" name="Text Box 36"/>
            <p:cNvSpPr txBox="1">
              <a:spLocks noChangeArrowheads="1"/>
            </p:cNvSpPr>
            <p:nvPr/>
          </p:nvSpPr>
          <p:spPr bwMode="auto">
            <a:xfrm>
              <a:off x="6098" y="5198"/>
              <a:ext cx="54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pozměňovací návrh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5" name="Text Box 37"/>
            <p:cNvSpPr txBox="1">
              <a:spLocks noChangeArrowheads="1"/>
            </p:cNvSpPr>
            <p:nvPr/>
          </p:nvSpPr>
          <p:spPr bwMode="auto">
            <a:xfrm>
              <a:off x="2858" y="9878"/>
              <a:ext cx="64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000">
                  <a:solidFill>
                    <a:schemeClr val="accent3">
                      <a:lumMod val="50000"/>
                    </a:schemeClr>
                  </a:solidFill>
                </a:rPr>
                <a:t>Pramen: Barnes, I.,  Barnes, P. M., (1998)</a:t>
              </a:r>
            </a:p>
            <a:p>
              <a:endParaRPr lang="cs-CZ" sz="100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Tab. 5 – 14  Rozhodovací proces EU</a:t>
              </a:r>
            </a:p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Rozpočet EU: výdaje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7772400" cy="381793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Udržitelný růst 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%) </a:t>
            </a:r>
            <a:r>
              <a:rPr lang="cs-CZ" sz="2000" b="0" dirty="0">
                <a:solidFill>
                  <a:schemeClr val="tx2"/>
                </a:solidFill>
              </a:rPr>
              <a:t>– vzdělání, výzkum, inovace, doprava, energetické sítě, podpora regionů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Ochrana přírodních zdrojů 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 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000" b="0" dirty="0">
                <a:solidFill>
                  <a:schemeClr val="tx2"/>
                </a:solidFill>
              </a:rPr>
              <a:t>– zemědělství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Občanství, svoboda, bezpečnost a právo 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%) </a:t>
            </a:r>
            <a:r>
              <a:rPr lang="cs-CZ" sz="2000" b="0" dirty="0">
                <a:solidFill>
                  <a:schemeClr val="tx2"/>
                </a:solidFill>
              </a:rPr>
              <a:t>– migrace, boj proti terorismu, lidská práva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Globální partnerství 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%)</a:t>
            </a:r>
            <a:r>
              <a:rPr lang="cs-CZ" sz="2000" b="0" dirty="0">
                <a:solidFill>
                  <a:schemeClr val="tx2"/>
                </a:solidFill>
              </a:rPr>
              <a:t> – pomoc nečlenským zemím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Administrativa 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%)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555-0167-4DFF-A585-6B5765D554C6}" type="slidenum">
              <a:rPr lang="en-GB"/>
              <a:pPr/>
              <a:t>61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51" name="Rectangle 43"/>
          <p:cNvSpPr>
            <a:spLocks noGrp="1" noChangeArrowheads="1"/>
          </p:cNvSpPr>
          <p:nvPr>
            <p:ph type="title"/>
          </p:nvPr>
        </p:nvSpPr>
        <p:spPr>
          <a:xfrm>
            <a:off x="685800" y="-77768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Rozpočty EU v jednotlivých letech (mld. EUR)</a:t>
            </a:r>
          </a:p>
        </p:txBody>
      </p:sp>
      <p:graphicFrame>
        <p:nvGraphicFramePr>
          <p:cNvPr id="478319" name="Group 1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80277194"/>
              </p:ext>
            </p:extLst>
          </p:nvPr>
        </p:nvGraphicFramePr>
        <p:xfrm>
          <a:off x="1980207" y="1110952"/>
          <a:ext cx="5472113" cy="5486400"/>
        </p:xfrm>
        <a:graphic>
          <a:graphicData uri="http://schemas.openxmlformats.org/drawingml/2006/table">
            <a:tbl>
              <a:tblPr/>
              <a:tblGrid>
                <a:gridCol w="2736850"/>
                <a:gridCol w="2735263"/>
              </a:tblGrid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</a:t>
                      </a:r>
                      <a:endParaRPr kumimoji="1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91,9   </a:t>
                      </a:r>
                      <a:endParaRPr kumimoji="1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93,3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100,2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2003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2004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104,9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107,0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D734-94EE-4A0B-89D2-398FF84A83F7}" type="slidenum">
              <a:rPr lang="en-GB"/>
              <a:pPr/>
              <a:t>62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Historický vývoj výdajů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začal 0,08% HDP EC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prudký nárůst 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000" dirty="0" smtClean="0"/>
              <a:t>60. </a:t>
            </a:r>
            <a:r>
              <a:rPr lang="cs-CZ" sz="2000" dirty="0"/>
              <a:t>léta – zemědělství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000" dirty="0" smtClean="0"/>
              <a:t>80. léta  </a:t>
            </a:r>
            <a:r>
              <a:rPr lang="cs-CZ" sz="2000" dirty="0"/>
              <a:t>- kohezní fondy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nyní cca 1,24 % HDP EU</a:t>
            </a:r>
          </a:p>
          <a:p>
            <a:pPr lvl="1"/>
            <a:endParaRPr lang="cs-CZ" sz="2400" dirty="0"/>
          </a:p>
          <a:p>
            <a:endParaRPr lang="cs-CZ" sz="32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DE8-972C-40EB-8D0A-E1534512189F}" type="slidenum">
              <a:rPr lang="en-GB"/>
              <a:pPr/>
              <a:t>63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7F3-2B49-461A-998B-87B033ECC378}" type="slidenum">
              <a:rPr lang="en-GB"/>
              <a:pPr/>
              <a:t>64</a:t>
            </a:fld>
            <a:endParaRPr lang="en-GB"/>
          </a:p>
        </p:txBody>
      </p:sp>
      <p:pic>
        <p:nvPicPr>
          <p:cNvPr id="484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2007"/>
            <a:ext cx="7776863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612617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Struktura výdajů EU 2007-2013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0" y="873266"/>
            <a:ext cx="8231380" cy="496079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http</a:t>
            </a:r>
            <a:r>
              <a:rPr lang="cs-CZ" sz="1600" dirty="0"/>
              <a:t>://blogs.lse.ac.uk/europpblog/2012/06/05/eu-budget-negotiation/ </a:t>
            </a:r>
          </a:p>
        </p:txBody>
      </p:sp>
    </p:spTree>
    <p:extLst>
      <p:ext uri="{BB962C8B-B14F-4D97-AF65-F5344CB8AC3E}">
        <p14:creationId xmlns:p14="http://schemas.microsoft.com/office/powerpoint/2010/main" val="24110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88640"/>
            <a:ext cx="7128792" cy="5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325" y="188640"/>
            <a:ext cx="7543800" cy="481896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Výdaje podle členských států a účelu (2013)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" y="914496"/>
            <a:ext cx="8289576" cy="460273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87727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http://ec.europa.eu/budget/financialreport/2013/expenditure/allocation/index_en.html</a:t>
            </a:r>
          </a:p>
        </p:txBody>
      </p:sp>
    </p:spTree>
    <p:extLst>
      <p:ext uri="{BB962C8B-B14F-4D97-AF65-F5344CB8AC3E}">
        <p14:creationId xmlns:p14="http://schemas.microsoft.com/office/powerpoint/2010/main" val="39759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Národní příspěvky dle jednotlivých států </a:t>
            </a:r>
            <a:r>
              <a:rPr lang="en-US" sz="2400" b="1" dirty="0" smtClean="0">
                <a:solidFill>
                  <a:schemeClr val="tx1"/>
                </a:solidFill>
              </a:rPr>
              <a:t>2013 (</a:t>
            </a:r>
            <a:r>
              <a:rPr lang="cs-CZ" sz="2400" b="1" dirty="0" smtClean="0">
                <a:solidFill>
                  <a:schemeClr val="tx1"/>
                </a:solidFill>
              </a:rPr>
              <a:t>mil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EUR)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89931"/>
            <a:ext cx="7543800" cy="333538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http</a:t>
            </a:r>
            <a:r>
              <a:rPr lang="cs-CZ" sz="1600" dirty="0"/>
              <a:t>://ec.europa.eu/budget/financialreport/2013/revenue/index_en.html</a:t>
            </a:r>
          </a:p>
        </p:txBody>
      </p:sp>
    </p:spTree>
    <p:extLst>
      <p:ext uri="{BB962C8B-B14F-4D97-AF65-F5344CB8AC3E}">
        <p14:creationId xmlns:p14="http://schemas.microsoft.com/office/powerpoint/2010/main" val="3423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Příspěvky jednotlivých států EU versus HDP</a:t>
            </a:r>
            <a:br>
              <a:rPr lang="cs-CZ" sz="2400" b="1" dirty="0">
                <a:solidFill>
                  <a:schemeClr val="tx1"/>
                </a:solidFill>
                <a:latin typeface="+mn-lt"/>
              </a:rPr>
            </a:br>
            <a:endParaRPr lang="cs-CZ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88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503" y="1846263"/>
            <a:ext cx="6103444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494" y="-57524"/>
            <a:ext cx="7772400" cy="1143000"/>
          </a:xfrm>
        </p:spPr>
        <p:txBody>
          <a:bodyPr/>
          <a:lstStyle/>
          <a:p>
            <a:r>
              <a:rPr lang="cs-CZ" sz="2400" b="1" dirty="0">
                <a:latin typeface="Arial Unicode MS"/>
              </a:rPr>
              <a:t>Hodnocení a ukončení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9121" y="1286905"/>
            <a:ext cx="8207375" cy="1854063"/>
          </a:xfrm>
        </p:spPr>
        <p:txBody>
          <a:bodyPr>
            <a:noAutofit/>
          </a:bodyPr>
          <a:lstStyle/>
          <a:p>
            <a:r>
              <a:rPr lang="cs-CZ" dirty="0"/>
              <a:t>bodované seminární práce,</a:t>
            </a:r>
          </a:p>
          <a:p>
            <a:r>
              <a:rPr lang="cs-CZ" dirty="0"/>
              <a:t>bodovaný průběžný test v 7. a 13. </a:t>
            </a:r>
            <a:r>
              <a:rPr lang="cs-CZ" sz="2400" dirty="0"/>
              <a:t>týdnu</a:t>
            </a:r>
            <a:r>
              <a:rPr lang="cs-CZ" dirty="0"/>
              <a:t> výuky,</a:t>
            </a:r>
          </a:p>
          <a:p>
            <a:r>
              <a:rPr lang="cs-CZ" dirty="0"/>
              <a:t>bodovaná diskuse na semináři,</a:t>
            </a:r>
          </a:p>
          <a:p>
            <a:r>
              <a:rPr lang="cs-CZ" dirty="0"/>
              <a:t>závěrečná ústní </a:t>
            </a:r>
            <a:r>
              <a:rPr lang="cs-CZ" dirty="0" smtClean="0"/>
              <a:t>zkouška – odborná debata na úrovni!. </a:t>
            </a:r>
            <a:endParaRPr lang="cs-CZ" dirty="0"/>
          </a:p>
          <a:p>
            <a:endParaRPr lang="cs-CZ" sz="1800" dirty="0"/>
          </a:p>
        </p:txBody>
      </p:sp>
      <p:graphicFrame>
        <p:nvGraphicFramePr>
          <p:cNvPr id="469057" name="Group 6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31917035"/>
              </p:ext>
            </p:extLst>
          </p:nvPr>
        </p:nvGraphicFramePr>
        <p:xfrm>
          <a:off x="539750" y="2997200"/>
          <a:ext cx="7989888" cy="2385060"/>
        </p:xfrm>
        <a:graphic>
          <a:graphicData uri="http://schemas.openxmlformats.org/drawingml/2006/table">
            <a:tbl>
              <a:tblPr/>
              <a:tblGrid>
                <a:gridCol w="4127500"/>
                <a:gridCol w="1962150"/>
                <a:gridCol w="954088"/>
                <a:gridCol w="946150"/>
              </a:tblGrid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 kontroly</a:t>
                      </a:r>
                      <a:endParaRPr kumimoji="1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hodnocení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Úspěšné absolvování 1. průběžného testu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100 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Úspěšné absolvování 2. průběžného testu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100 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Obhajoba seminární práce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200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1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Diskuse na seminářích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až 10 za seminář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1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9046" name="Group 54"/>
          <p:cNvGraphicFramePr>
            <a:graphicFrameLocks noGrp="1"/>
          </p:cNvGraphicFramePr>
          <p:nvPr>
            <p:ph sz="quarter" idx="3"/>
          </p:nvPr>
        </p:nvGraphicFramePr>
        <p:xfrm>
          <a:off x="539750" y="5589588"/>
          <a:ext cx="7993063" cy="1005840"/>
        </p:xfrm>
        <a:graphic>
          <a:graphicData uri="http://schemas.openxmlformats.org/drawingml/2006/table">
            <a:tbl>
              <a:tblPr/>
              <a:tblGrid>
                <a:gridCol w="1793875"/>
                <a:gridCol w="6199188"/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Hodnocení</a:t>
                      </a:r>
                      <a:endParaRPr kumimoji="1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Mezní výsledky hodnocení předmětu</a:t>
                      </a:r>
                      <a:endParaRPr kumimoji="1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1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1 040 bodů (520 testy + semináře, 520 ústní zkouška)</a:t>
                      </a:r>
                      <a:endParaRPr kumimoji="1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1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500 bodů celkem, nebo 300 za testy + semináře</a:t>
                      </a:r>
                      <a:endParaRPr kumimoji="1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E1CD-6057-4588-9503-D63A450A16CB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Rozpočet EU: příjmy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13562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tradiční zdroj 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10,4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%)</a:t>
            </a:r>
            <a:r>
              <a:rPr lang="cs-CZ" sz="2400" b="0" dirty="0"/>
              <a:t> – cla, zemědělské poplatky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vlastní zdroj 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9,5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%)</a:t>
            </a:r>
            <a:r>
              <a:rPr lang="cs-CZ" sz="2400" b="0" dirty="0"/>
              <a:t> - podíl na vybrané DPH</a:t>
            </a: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„čtvrtý“ vlastní zdroj</a:t>
            </a:r>
            <a:r>
              <a:rPr lang="cs-CZ" sz="2400" b="0" dirty="0"/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74,1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%)</a:t>
            </a:r>
            <a:r>
              <a:rPr lang="cs-CZ" sz="2400" b="0" dirty="0"/>
              <a:t> - příspěvek států dle HND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ostatní 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5,8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%)</a:t>
            </a:r>
            <a:r>
              <a:rPr lang="cs-CZ" sz="2400" b="0" dirty="0"/>
              <a:t> – daně zaměstnanců EU…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75-6948-4F44-9621-D468A9FA0614}" type="slidenum">
              <a:rPr lang="en-GB"/>
              <a:pPr/>
              <a:t>70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188640"/>
            <a:ext cx="7543800" cy="547058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Rozpočet EU: příjmy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1103-56E5-44F8-A812-78232E7C8E04}" type="slidenum">
              <a:rPr lang="en-GB"/>
              <a:pPr/>
              <a:t>71</a:t>
            </a:fld>
            <a:endParaRPr lang="en-GB"/>
          </a:p>
        </p:txBody>
      </p:sp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" y="943544"/>
            <a:ext cx="8562880" cy="49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91" y="188640"/>
            <a:ext cx="7772400" cy="42292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Rozpočet EU: příjmy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8394"/>
            <a:ext cx="7992888" cy="495855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http</a:t>
            </a:r>
            <a:r>
              <a:rPr lang="cs-CZ" sz="1600" dirty="0"/>
              <a:t>://ec.europa.eu/budget/financialreport/2013/revenue/index_en.html</a:t>
            </a:r>
          </a:p>
        </p:txBody>
      </p:sp>
    </p:spTree>
    <p:extLst>
      <p:ext uri="{BB962C8B-B14F-4D97-AF65-F5344CB8AC3E}">
        <p14:creationId xmlns:p14="http://schemas.microsoft.com/office/powerpoint/2010/main" val="20057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Rabat UK – „mechanismus Fontainebleau“ 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/>
              <a:t>malý podíl zemědělství v UK</a:t>
            </a:r>
          </a:p>
          <a:p>
            <a:pPr>
              <a:buClr>
                <a:schemeClr val="tx2"/>
              </a:buClr>
            </a:pPr>
            <a:r>
              <a:rPr lang="cs-CZ" sz="2000" dirty="0"/>
              <a:t>velký obchod s ne-členskými zeměmi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 dirty="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 dirty="0">
                <a:sym typeface="Symbol" pitchFamily="18" charset="2"/>
              </a:rPr>
              <a:t> malý příjem z EU, velká platba do EU</a:t>
            </a:r>
          </a:p>
          <a:p>
            <a:pPr>
              <a:buClr>
                <a:schemeClr val="tx2"/>
              </a:buClr>
              <a:buFont typeface="Symbol" pitchFamily="18" charset="2"/>
              <a:buNone/>
            </a:pPr>
            <a:endParaRPr lang="cs-CZ" sz="2000" dirty="0"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kompromis z </a:t>
            </a:r>
            <a:r>
              <a:rPr lang="cs-CZ" sz="2000" dirty="0">
                <a:solidFill>
                  <a:schemeClr val="tx2"/>
                </a:solidFill>
                <a:hlinkClick r:id="rId2"/>
              </a:rPr>
              <a:t>Fontainebleau </a:t>
            </a:r>
            <a:r>
              <a:rPr lang="cs-CZ" sz="2000" dirty="0">
                <a:solidFill>
                  <a:schemeClr val="tx2"/>
                </a:solidFill>
              </a:rPr>
              <a:t>–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2"/>
                </a:solidFill>
              </a:rPr>
              <a:t>UK je každoročně navráceno 2/3 z britské čisté pozice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04A-11D5-485F-8850-D62D23E81727}" type="slidenum">
              <a:rPr lang="en-GB"/>
              <a:pPr/>
              <a:t>73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4097" y="260648"/>
            <a:ext cx="7543800" cy="482319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+mn-lt"/>
              </a:rPr>
              <a:t>Rabat UK – příspěvky jednotlivých států EU 2003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98D4-D5D9-4589-B30B-2F940E3C0ABA}" type="slidenum">
              <a:rPr lang="en-GB"/>
              <a:pPr/>
              <a:t>74</a:t>
            </a:fld>
            <a:endParaRPr lang="en-GB"/>
          </a:p>
        </p:txBody>
      </p:sp>
      <p:pic>
        <p:nvPicPr>
          <p:cNvPr id="491524" name="Picture 4" descr="4114433_contrib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07" y="972550"/>
            <a:ext cx="8379904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Rozpočtový proces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349500"/>
            <a:ext cx="7019925" cy="338375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roční rozpočet je podřízen šestileté finanční perspektivě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roční rozpočet musí být schválen jako vyrovnaný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rozpočet připravuje Komise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rozpočet musí schválit Rada a EP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5DBE-4921-4775-94EB-03515DB94DB5}" type="slidenum">
              <a:rPr lang="en-GB"/>
              <a:pPr/>
              <a:t>75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7772400" cy="1287463"/>
          </a:xfrm>
        </p:spPr>
        <p:txBody>
          <a:bodyPr/>
          <a:lstStyle/>
          <a:p>
            <a:r>
              <a:rPr lang="cs-CZ" sz="4000" b="1">
                <a:latin typeface="Arial Unicode MS"/>
              </a:rPr>
              <a:t>C. Rozhodování v EU</a:t>
            </a:r>
            <a:endParaRPr lang="en-GB" sz="4000" b="1">
              <a:latin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Alokace úkolů: kompetence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72400" cy="39624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národní kompetence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státy rozhodují nezávisle na EU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sdílené kompetence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 rozhoduje v součinnosti se státy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II. a III. pilíř EU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výhradní kompetence Společenství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 rozhoduje nezávisle na státech 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I. pilíř EU</a:t>
            </a:r>
          </a:p>
          <a:p>
            <a:pP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901-7EFE-453D-988B-0010D96ADDE0}" type="slidenum">
              <a:rPr lang="en-GB"/>
              <a:pPr/>
              <a:t>77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771" y="2920207"/>
            <a:ext cx="7772400" cy="500311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Fiskální federalismus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500438"/>
            <a:ext cx="8893175" cy="31035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jak nejlépe alokovat kompetence mezi jednotlivé úrovně veřejné správy</a:t>
            </a:r>
          </a:p>
          <a:p>
            <a:pPr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pro a proti rozhodování na centrální úrovni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diverzifikace a lokální informační výhody (proti)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úspory z rozsahu (pro)</a:t>
            </a:r>
          </a:p>
          <a:p>
            <a:pPr lvl="1">
              <a:buClr>
                <a:schemeClr val="tx2"/>
              </a:buClr>
            </a:pPr>
            <a:r>
              <a:rPr lang="cs-CZ" sz="1800" dirty="0" err="1"/>
              <a:t>spillover</a:t>
            </a:r>
            <a:r>
              <a:rPr lang="cs-CZ" sz="1800" dirty="0"/>
              <a:t> efekt (pro)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demokratický volební proces (proti)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jurisdikční konkurence (proti)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F1A5-23B7-41A9-9AA9-005CFB914983}" type="slidenum">
              <a:rPr lang="en-GB"/>
              <a:pPr/>
              <a:t>78</a:t>
            </a:fld>
            <a:endParaRPr lang="en-GB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36963" y="1840707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rozhodnutí co nejblíže lidem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EU má rozhodovat pouze o věcech, kde nelze učinit efektivně rozhodnutí na nižším stupni veřejné správy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Subsidiarita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Diverzifikace a lokální info výhody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420938"/>
            <a:ext cx="8134350" cy="28876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/>
              <a:t>lidé různých národů mají různé preference</a:t>
            </a:r>
          </a:p>
          <a:p>
            <a:pPr>
              <a:buClr>
                <a:schemeClr val="tx2"/>
              </a:buClr>
            </a:pPr>
            <a:r>
              <a:rPr lang="cs-CZ"/>
              <a:t>centrální rozhodování neodráží preference</a:t>
            </a:r>
          </a:p>
          <a:p>
            <a:pPr>
              <a:buClr>
                <a:schemeClr val="tx2"/>
              </a:buClr>
            </a:pPr>
            <a:r>
              <a:rPr lang="cs-CZ"/>
              <a:t>centrální rozhodování znamená kompromis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>
              <a:sym typeface="Symbol" pitchFamily="18" charset="2"/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400">
                <a:solidFill>
                  <a:schemeClr val="tx2"/>
                </a:solidFill>
                <a:sym typeface="Symbol" pitchFamily="18" charset="2"/>
              </a:rPr>
              <a:t> upřednostnění decentralizovaného rozhodování</a:t>
            </a:r>
          </a:p>
          <a:p>
            <a:pPr>
              <a:buClr>
                <a:schemeClr val="tx2"/>
              </a:buClr>
            </a:pPr>
            <a:endParaRPr lang="cs-CZ" sz="240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FF-5CF9-49E7-9D7D-A3D1BA7BF092}" type="slidenum">
              <a:rPr lang="en-GB"/>
              <a:pPr/>
              <a:t>79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latin typeface="Arial Unicode MS"/>
              </a:rPr>
              <a:t>Literatura k předmětu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719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Základní </a:t>
            </a:r>
            <a:r>
              <a:rPr lang="cs-CZ" sz="1800" dirty="0"/>
              <a:t>literatura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600" dirty="0" smtClean="0">
                <a:solidFill>
                  <a:srgbClr val="FF0000"/>
                </a:solidFill>
              </a:rPr>
              <a:t>BALDWIN, R. – WYPLOSZ, C. </a:t>
            </a:r>
            <a:r>
              <a:rPr lang="cs-CZ" sz="1600" i="1" dirty="0" err="1" smtClean="0">
                <a:solidFill>
                  <a:srgbClr val="FF0000"/>
                </a:solidFill>
              </a:rPr>
              <a:t>The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Economics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of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European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Integration</a:t>
            </a:r>
            <a:r>
              <a:rPr lang="cs-CZ" sz="1600" i="1" dirty="0" smtClean="0">
                <a:solidFill>
                  <a:srgbClr val="FF0000"/>
                </a:solidFill>
              </a:rPr>
              <a:t>.</a:t>
            </a:r>
            <a:r>
              <a:rPr lang="cs-CZ" sz="1600" dirty="0" smtClean="0">
                <a:solidFill>
                  <a:srgbClr val="FF0000"/>
                </a:solidFill>
              </a:rPr>
              <a:t> London: </a:t>
            </a:r>
            <a:r>
              <a:rPr lang="cs-CZ" sz="1600" dirty="0" err="1" smtClean="0">
                <a:solidFill>
                  <a:srgbClr val="FF0000"/>
                </a:solidFill>
              </a:rPr>
              <a:t>McGraw</a:t>
            </a:r>
            <a:r>
              <a:rPr lang="cs-CZ" sz="1600" dirty="0" smtClean="0">
                <a:solidFill>
                  <a:srgbClr val="FF0000"/>
                </a:solidFill>
              </a:rPr>
              <a:t>-</a:t>
            </a:r>
            <a:r>
              <a:rPr lang="cs-CZ" sz="1600" dirty="0" err="1" smtClean="0">
                <a:solidFill>
                  <a:srgbClr val="FF0000"/>
                </a:solidFill>
              </a:rPr>
              <a:t>Hill</a:t>
            </a:r>
            <a:r>
              <a:rPr lang="cs-CZ" sz="1600" dirty="0" smtClean="0">
                <a:solidFill>
                  <a:srgbClr val="FF0000"/>
                </a:solidFill>
              </a:rPr>
              <a:t>, 2009, 596 s. 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BALDWIN</a:t>
            </a:r>
            <a:r>
              <a:rPr lang="cs-CZ" sz="1600" dirty="0"/>
              <a:t>, R. – WYPLOSZ, C.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European</a:t>
            </a:r>
            <a:r>
              <a:rPr lang="cs-CZ" sz="1600" i="1" dirty="0"/>
              <a:t> </a:t>
            </a:r>
            <a:r>
              <a:rPr lang="cs-CZ" sz="1600" i="1" dirty="0" err="1"/>
              <a:t>Integration</a:t>
            </a:r>
            <a:r>
              <a:rPr lang="cs-CZ" sz="1600" i="1" dirty="0"/>
              <a:t>.</a:t>
            </a:r>
            <a:r>
              <a:rPr lang="cs-CZ" sz="1600" dirty="0"/>
              <a:t> London: </a:t>
            </a:r>
            <a:r>
              <a:rPr lang="cs-CZ" sz="1600" dirty="0" err="1"/>
              <a:t>McGraw</a:t>
            </a:r>
            <a:r>
              <a:rPr lang="cs-CZ" sz="1600" dirty="0"/>
              <a:t>-</a:t>
            </a:r>
            <a:r>
              <a:rPr lang="cs-CZ" sz="1600" dirty="0" err="1"/>
              <a:t>Hill</a:t>
            </a:r>
            <a:r>
              <a:rPr lang="cs-CZ" sz="1600" dirty="0"/>
              <a:t>, 2004, 458 s. 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BALDWIN, R. – WYPLOSZ, C. </a:t>
            </a:r>
            <a:r>
              <a:rPr lang="cs-CZ" sz="1600" i="1" dirty="0"/>
              <a:t>Ekonomie evropské integrace. </a:t>
            </a:r>
            <a:r>
              <a:rPr lang="cs-CZ" sz="1600" dirty="0"/>
              <a:t>Praha: </a:t>
            </a:r>
            <a:r>
              <a:rPr lang="cs-CZ" sz="1600" dirty="0" err="1"/>
              <a:t>Grada</a:t>
            </a:r>
            <a:r>
              <a:rPr lang="cs-CZ" sz="1600" dirty="0"/>
              <a:t> </a:t>
            </a:r>
            <a:r>
              <a:rPr lang="cs-CZ" sz="1600" dirty="0" err="1"/>
              <a:t>Publishing</a:t>
            </a:r>
            <a:r>
              <a:rPr lang="cs-CZ" sz="1600" dirty="0"/>
              <a:t>, 1. </a:t>
            </a:r>
            <a:r>
              <a:rPr lang="cs-CZ" sz="1600" dirty="0" err="1"/>
              <a:t>vyd</a:t>
            </a:r>
            <a:r>
              <a:rPr lang="cs-CZ" sz="1600" dirty="0"/>
              <a:t>. 2008, 478 s. 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česká čítanka dostupná na stránkách předmětu v </a:t>
            </a:r>
            <a:r>
              <a:rPr lang="cs-CZ" sz="1600" dirty="0" err="1"/>
              <a:t>ISu</a:t>
            </a:r>
            <a:endParaRPr lang="cs-CZ" sz="1600" dirty="0"/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Doporučená literatura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600" dirty="0"/>
              <a:t>SLANÝ, A. a kol. </a:t>
            </a:r>
            <a:r>
              <a:rPr lang="cs-CZ" sz="1600" i="1" dirty="0"/>
              <a:t>Makroekonomická analýza a hospodářská politika</a:t>
            </a:r>
            <a:r>
              <a:rPr lang="cs-CZ" sz="1600" dirty="0"/>
              <a:t>. Praha: C. H. </a:t>
            </a:r>
            <a:r>
              <a:rPr lang="cs-CZ" sz="1600" dirty="0" err="1"/>
              <a:t>Beck</a:t>
            </a:r>
            <a:r>
              <a:rPr lang="cs-CZ" sz="1600" dirty="0"/>
              <a:t>, 2003. 380 s.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EL-AGRAA, A. M.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European</a:t>
            </a:r>
            <a:r>
              <a:rPr lang="cs-CZ" sz="1600" i="1" dirty="0"/>
              <a:t> Union. </a:t>
            </a:r>
            <a:r>
              <a:rPr lang="cs-CZ" sz="1600" i="1" dirty="0" err="1"/>
              <a:t>Economics</a:t>
            </a:r>
            <a:r>
              <a:rPr lang="cs-CZ" sz="1600" i="1" dirty="0"/>
              <a:t> </a:t>
            </a:r>
            <a:r>
              <a:rPr lang="cs-CZ" sz="1600" i="1" dirty="0" err="1"/>
              <a:t>and</a:t>
            </a:r>
            <a:r>
              <a:rPr lang="cs-CZ" sz="1600" i="1" dirty="0"/>
              <a:t> </a:t>
            </a:r>
            <a:r>
              <a:rPr lang="cs-CZ" sz="1600" i="1" dirty="0" err="1"/>
              <a:t>Policies</a:t>
            </a:r>
            <a:r>
              <a:rPr lang="cs-CZ" sz="1600" i="1" dirty="0"/>
              <a:t>.</a:t>
            </a:r>
            <a:r>
              <a:rPr lang="cs-CZ" sz="1600" dirty="0"/>
              <a:t> </a:t>
            </a:r>
            <a:r>
              <a:rPr lang="cs-CZ" sz="1600" dirty="0" err="1"/>
              <a:t>Harlow</a:t>
            </a:r>
            <a:r>
              <a:rPr lang="cs-CZ" sz="1600" dirty="0"/>
              <a:t>: </a:t>
            </a:r>
            <a:r>
              <a:rPr lang="cs-CZ" sz="1600" dirty="0" err="1"/>
              <a:t>Prentice</a:t>
            </a:r>
            <a:r>
              <a:rPr lang="cs-CZ" sz="1600" dirty="0"/>
              <a:t> </a:t>
            </a:r>
            <a:r>
              <a:rPr lang="cs-CZ" sz="1600" dirty="0" err="1"/>
              <a:t>Hall</a:t>
            </a:r>
            <a:r>
              <a:rPr lang="cs-CZ" sz="1600" dirty="0"/>
              <a:t>, 2004, 566 s.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MOLLE, W. T. M.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European</a:t>
            </a:r>
            <a:r>
              <a:rPr lang="cs-CZ" sz="1600" i="1" dirty="0"/>
              <a:t> </a:t>
            </a:r>
            <a:r>
              <a:rPr lang="cs-CZ" sz="1600" i="1" dirty="0" err="1"/>
              <a:t>integration</a:t>
            </a:r>
            <a:r>
              <a:rPr lang="cs-CZ" sz="1600" i="1" dirty="0"/>
              <a:t> : </a:t>
            </a:r>
            <a:r>
              <a:rPr lang="cs-CZ" sz="1600" i="1" dirty="0" err="1"/>
              <a:t>theory</a:t>
            </a:r>
            <a:r>
              <a:rPr lang="cs-CZ" sz="1600" i="1" dirty="0"/>
              <a:t>, </a:t>
            </a:r>
            <a:r>
              <a:rPr lang="cs-CZ" sz="1600" i="1" dirty="0" err="1"/>
              <a:t>practice</a:t>
            </a:r>
            <a:r>
              <a:rPr lang="cs-CZ" sz="1600" i="1" dirty="0"/>
              <a:t>, </a:t>
            </a:r>
            <a:r>
              <a:rPr lang="cs-CZ" sz="1600" i="1" dirty="0" err="1"/>
              <a:t>policy</a:t>
            </a:r>
            <a:r>
              <a:rPr lang="cs-CZ" sz="1600" dirty="0"/>
              <a:t>. </a:t>
            </a:r>
            <a:r>
              <a:rPr lang="cs-CZ" sz="1600" dirty="0" err="1"/>
              <a:t>Aldershot</a:t>
            </a:r>
            <a:r>
              <a:rPr lang="cs-CZ" sz="1600" dirty="0"/>
              <a:t>: </a:t>
            </a:r>
            <a:r>
              <a:rPr lang="cs-CZ" sz="1600" dirty="0" err="1"/>
              <a:t>Ashgate</a:t>
            </a:r>
            <a:r>
              <a:rPr lang="cs-CZ" sz="1600" dirty="0"/>
              <a:t>, 2001, 497 s.</a:t>
            </a:r>
          </a:p>
          <a:p>
            <a:pPr>
              <a:lnSpc>
                <a:spcPct val="80000"/>
              </a:lnSpc>
            </a:pPr>
            <a:r>
              <a:rPr lang="cs-CZ" sz="1600" dirty="0"/>
              <a:t>mnoho dalších....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4A20-2C34-453F-9CD4-4BE0767F7DBB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32AD-A40D-4508-AED4-8402A6B4200B}" type="slidenum">
              <a:rPr lang="en-GB"/>
              <a:pPr/>
              <a:t>80</a:t>
            </a:fld>
            <a:endParaRPr lang="en-GB"/>
          </a:p>
        </p:txBody>
      </p:sp>
      <p:sp>
        <p:nvSpPr>
          <p:cNvPr id="429058" name="Line 2"/>
          <p:cNvSpPr>
            <a:spLocks noChangeShapeType="1"/>
          </p:cNvSpPr>
          <p:nvPr/>
        </p:nvSpPr>
        <p:spPr bwMode="auto">
          <a:xfrm>
            <a:off x="611188" y="2852738"/>
            <a:ext cx="0" cy="28813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59" name="Line 3"/>
          <p:cNvSpPr>
            <a:spLocks noChangeShapeType="1"/>
          </p:cNvSpPr>
          <p:nvPr/>
        </p:nvSpPr>
        <p:spPr bwMode="auto">
          <a:xfrm>
            <a:off x="611188" y="5734050"/>
            <a:ext cx="2160587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611188" y="3068638"/>
            <a:ext cx="1368425" cy="2520950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1" name="Line 5"/>
          <p:cNvSpPr>
            <a:spLocks noChangeShapeType="1"/>
          </p:cNvSpPr>
          <p:nvPr/>
        </p:nvSpPr>
        <p:spPr bwMode="auto">
          <a:xfrm>
            <a:off x="611188" y="4292600"/>
            <a:ext cx="25923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>
            <a:off x="611188" y="3068638"/>
            <a:ext cx="2592387" cy="1655762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>
            <a:off x="611188" y="3068638"/>
            <a:ext cx="2160587" cy="22320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1763713" y="378936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>
            <a:off x="611188" y="51577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1763713" y="5229225"/>
            <a:ext cx="576262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2916238" y="4292600"/>
            <a:ext cx="50323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2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2555875" y="4868863"/>
            <a:ext cx="6477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>
            <a:off x="611188" y="37893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58888" y="42926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>
            <a:off x="2555875" y="42926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>
            <a:off x="1403350" y="4365625"/>
            <a:ext cx="288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1692275" y="4365625"/>
            <a:ext cx="0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>
            <a:off x="1403350" y="4365625"/>
            <a:ext cx="288925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5" name="Text Box 19"/>
          <p:cNvSpPr txBox="1">
            <a:spLocks noChangeArrowheads="1"/>
          </p:cNvSpPr>
          <p:nvPr/>
        </p:nvSpPr>
        <p:spPr bwMode="auto">
          <a:xfrm>
            <a:off x="1331913" y="4292600"/>
            <a:ext cx="50323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>
            <a:off x="1835150" y="3933825"/>
            <a:ext cx="0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7" name="Line 21"/>
          <p:cNvSpPr>
            <a:spLocks noChangeShapeType="1"/>
          </p:cNvSpPr>
          <p:nvPr/>
        </p:nvSpPr>
        <p:spPr bwMode="auto">
          <a:xfrm>
            <a:off x="1835150" y="3933825"/>
            <a:ext cx="504825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835150" y="42211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1835150" y="3933825"/>
            <a:ext cx="288925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1331913" y="5661025"/>
            <a:ext cx="1223962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endParaRPr lang="cs-CZ" sz="2000" baseline="-2500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2195513" y="5661025"/>
            <a:ext cx="8636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en-US" sz="2000" baseline="-25000"/>
              <a:t>d2</a:t>
            </a:r>
            <a:endParaRPr lang="cs-CZ" sz="2000" baseline="-25000"/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827088" y="5661025"/>
            <a:ext cx="8636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en-US" sz="2000" baseline="-25000"/>
              <a:t>d1</a:t>
            </a:r>
            <a:endParaRPr lang="cs-CZ" sz="2000" baseline="-25000"/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2484438" y="3860800"/>
            <a:ext cx="86518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MC</a:t>
            </a:r>
            <a:r>
              <a:rPr lang="en-US" sz="2000" baseline="-25000">
                <a:solidFill>
                  <a:schemeClr val="tx2"/>
                </a:solidFill>
              </a:rPr>
              <a:t>pp</a:t>
            </a:r>
            <a:endParaRPr lang="cs-CZ" sz="2000" baseline="-25000">
              <a:solidFill>
                <a:schemeClr val="tx2"/>
              </a:solidFill>
            </a:endParaRPr>
          </a:p>
        </p:txBody>
      </p:sp>
      <p:sp>
        <p:nvSpPr>
          <p:cNvPr id="429084" name="Text Box 28"/>
          <p:cNvSpPr txBox="1">
            <a:spLocks noChangeArrowheads="1"/>
          </p:cNvSpPr>
          <p:nvPr/>
        </p:nvSpPr>
        <p:spPr bwMode="auto">
          <a:xfrm>
            <a:off x="1763713" y="1916113"/>
            <a:ext cx="6840537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1</a:t>
            </a:r>
            <a:r>
              <a:rPr lang="cs-CZ" sz="2000" dirty="0"/>
              <a:t> – D v regionu s dostatečnou kapacitou veřejné dopravy</a:t>
            </a:r>
          </a:p>
          <a:p>
            <a:pPr algn="l"/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2</a:t>
            </a:r>
            <a:r>
              <a:rPr lang="cs-CZ" sz="2000" dirty="0"/>
              <a:t> – D v regionu s nedostatečnou kapacitou veřejné dopravy</a:t>
            </a:r>
          </a:p>
          <a:p>
            <a:pPr algn="l"/>
            <a:r>
              <a:rPr lang="cs-CZ" sz="2000" dirty="0" err="1">
                <a:solidFill>
                  <a:schemeClr val="hlink"/>
                </a:solidFill>
              </a:rPr>
              <a:t>D</a:t>
            </a:r>
            <a:r>
              <a:rPr lang="cs-CZ" sz="2000" baseline="-25000" dirty="0" err="1">
                <a:solidFill>
                  <a:schemeClr val="hlink"/>
                </a:solidFill>
              </a:rPr>
              <a:t>avg</a:t>
            </a:r>
            <a:r>
              <a:rPr lang="cs-CZ" sz="2000" dirty="0"/>
              <a:t> – průměrná D centralizované oblasti</a:t>
            </a:r>
          </a:p>
          <a:p>
            <a:pPr algn="l"/>
            <a:r>
              <a:rPr lang="cs-CZ" sz="2000" dirty="0" err="1">
                <a:solidFill>
                  <a:schemeClr val="tx2"/>
                </a:solidFill>
              </a:rPr>
              <a:t>MC</a:t>
            </a:r>
            <a:r>
              <a:rPr lang="cs-CZ" sz="2000" baseline="-25000" dirty="0" err="1">
                <a:solidFill>
                  <a:schemeClr val="tx2"/>
                </a:solidFill>
              </a:rPr>
              <a:t>pp</a:t>
            </a:r>
            <a:r>
              <a:rPr lang="cs-CZ" sz="2000" dirty="0"/>
              <a:t> – náklady veřejné dopravy na osobu (daně)</a:t>
            </a:r>
          </a:p>
        </p:txBody>
      </p:sp>
      <p:sp>
        <p:nvSpPr>
          <p:cNvPr id="429085" name="Text Box 29"/>
          <p:cNvSpPr txBox="1">
            <a:spLocks noChangeArrowheads="1"/>
          </p:cNvSpPr>
          <p:nvPr/>
        </p:nvSpPr>
        <p:spPr bwMode="auto">
          <a:xfrm>
            <a:off x="3779838" y="3933825"/>
            <a:ext cx="5724525" cy="16160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u="sng" dirty="0" err="1"/>
              <a:t>Decentr</a:t>
            </a:r>
            <a:r>
              <a:rPr lang="cs-CZ" sz="2000" u="sng" dirty="0"/>
              <a:t>.:</a:t>
            </a:r>
            <a:r>
              <a:rPr lang="cs-CZ" sz="2000" dirty="0"/>
              <a:t> Q</a:t>
            </a:r>
            <a:r>
              <a:rPr lang="cs-CZ" sz="2000" baseline="-25000" dirty="0"/>
              <a:t>d1</a:t>
            </a:r>
            <a:r>
              <a:rPr lang="cs-CZ" sz="2000" dirty="0"/>
              <a:t> 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=</a:t>
            </a:r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1</a:t>
            </a:r>
            <a:r>
              <a:rPr lang="cs-CZ" sz="2000" dirty="0"/>
              <a:t>), Q</a:t>
            </a:r>
            <a:r>
              <a:rPr lang="cs-CZ" sz="2000" baseline="-25000" dirty="0"/>
              <a:t>d2 </a:t>
            </a:r>
            <a:r>
              <a:rPr lang="cs-CZ" sz="2000" dirty="0"/>
              <a:t>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=</a:t>
            </a:r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2</a:t>
            </a:r>
            <a:r>
              <a:rPr lang="cs-CZ" sz="2000" dirty="0"/>
              <a:t>)</a:t>
            </a:r>
          </a:p>
          <a:p>
            <a:pPr algn="l"/>
            <a:r>
              <a:rPr lang="cs-CZ" sz="2000" u="sng" dirty="0"/>
              <a:t>Centr.:</a:t>
            </a:r>
            <a:r>
              <a:rPr lang="cs-CZ" sz="2000" dirty="0"/>
              <a:t> 	Q </a:t>
            </a:r>
            <a:r>
              <a:rPr lang="cs-CZ" sz="2000" baseline="-25000" dirty="0"/>
              <a:t>c,1</a:t>
            </a:r>
            <a:r>
              <a:rPr lang="en-US" sz="2000" baseline="-25000" dirty="0"/>
              <a:t>&amp;2</a:t>
            </a:r>
            <a:r>
              <a:rPr lang="cs-CZ" sz="2000" dirty="0"/>
              <a:t> 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 = </a:t>
            </a:r>
            <a:r>
              <a:rPr lang="cs-CZ" sz="2000" dirty="0" err="1">
                <a:solidFill>
                  <a:schemeClr val="hlink"/>
                </a:solidFill>
              </a:rPr>
              <a:t>D</a:t>
            </a:r>
            <a:r>
              <a:rPr lang="cs-CZ" sz="2000" baseline="-25000" dirty="0" err="1">
                <a:solidFill>
                  <a:schemeClr val="hlink"/>
                </a:solidFill>
              </a:rPr>
              <a:t>avg</a:t>
            </a:r>
            <a:r>
              <a:rPr lang="cs-CZ" sz="2000" dirty="0"/>
              <a:t>)</a:t>
            </a:r>
          </a:p>
          <a:p>
            <a:pPr algn="l"/>
            <a:r>
              <a:rPr lang="cs-CZ" sz="2000" dirty="0"/>
              <a:t>	</a:t>
            </a:r>
            <a:r>
              <a:rPr lang="cs-CZ" sz="2000" dirty="0">
                <a:sym typeface="Symbol" pitchFamily="18" charset="2"/>
              </a:rPr>
              <a:t> </a:t>
            </a:r>
            <a:r>
              <a:rPr lang="cs-CZ" sz="2000" dirty="0">
                <a:solidFill>
                  <a:schemeClr val="hlink"/>
                </a:solidFill>
                <a:sym typeface="Symbol" pitchFamily="18" charset="2"/>
              </a:rPr>
              <a:t>ztráta A</a:t>
            </a:r>
            <a:r>
              <a:rPr lang="cs-CZ" sz="2000" dirty="0">
                <a:sym typeface="Symbol" pitchFamily="18" charset="2"/>
              </a:rPr>
              <a:t> (</a:t>
            </a:r>
            <a:r>
              <a:rPr lang="cs-CZ" sz="2000" dirty="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  <a:sym typeface="Symbol" pitchFamily="18" charset="2"/>
              </a:rPr>
              <a:t>1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MC</a:t>
            </a:r>
            <a:r>
              <a:rPr lang="cs-CZ" sz="2000" dirty="0">
                <a:cs typeface="Times New Roman" pitchFamily="18" charset="0"/>
                <a:sym typeface="Symbol" pitchFamily="18" charset="2"/>
              </a:rPr>
              <a:t>) pro region 1</a:t>
            </a:r>
          </a:p>
          <a:p>
            <a:pPr algn="l"/>
            <a:r>
              <a:rPr lang="cs-CZ" sz="20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cs-CZ" sz="2000" dirty="0">
                <a:sym typeface="Symbol" pitchFamily="18" charset="2"/>
              </a:rPr>
              <a:t> </a:t>
            </a:r>
            <a:r>
              <a:rPr lang="cs-CZ" sz="2000" dirty="0">
                <a:solidFill>
                  <a:schemeClr val="hlink"/>
                </a:solidFill>
                <a:sym typeface="Symbol" pitchFamily="18" charset="2"/>
              </a:rPr>
              <a:t>ztráta B</a:t>
            </a:r>
            <a:r>
              <a:rPr lang="cs-CZ" sz="2000" dirty="0">
                <a:sym typeface="Symbol" pitchFamily="18" charset="2"/>
              </a:rPr>
              <a:t> (</a:t>
            </a:r>
            <a:r>
              <a:rPr lang="cs-CZ" sz="2000" dirty="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  <a:sym typeface="Symbol" pitchFamily="18" charset="2"/>
              </a:rPr>
              <a:t>2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&gt;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MC</a:t>
            </a:r>
            <a:r>
              <a:rPr lang="cs-CZ" sz="2000" dirty="0">
                <a:sym typeface="Symbol" pitchFamily="18" charset="2"/>
              </a:rPr>
              <a:t>) pro region 2</a:t>
            </a:r>
            <a:endParaRPr lang="en-US" sz="2000" dirty="0">
              <a:solidFill>
                <a:schemeClr val="hlink"/>
              </a:solidFill>
              <a:cs typeface="Times New Roman" pitchFamily="18" charset="0"/>
              <a:sym typeface="Symbol" pitchFamily="18" charset="2"/>
            </a:endParaRPr>
          </a:p>
          <a:p>
            <a:pPr algn="l"/>
            <a:endParaRPr lang="cs-CZ" sz="2000" dirty="0"/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1987550" y="968375"/>
            <a:ext cx="5143500" cy="4572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Diverzifikace a lokální info výhody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Úspory z rozsahu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7772400" cy="13763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1800"/>
              <a:t>při poskytování služby ve větším měřítku, dochází k poklesu nákladů na jednotku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180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upřednostnění centralizovaného rozhodování</a:t>
            </a:r>
          </a:p>
          <a:p>
            <a:pPr>
              <a:buClr>
                <a:schemeClr val="tx2"/>
              </a:buClr>
            </a:pPr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E5F9-7915-4BD8-B761-431D09F05B6D}" type="slidenum">
              <a:rPr lang="en-GB"/>
              <a:pPr/>
              <a:t>81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Úspory z rozsahu</a:t>
            </a:r>
          </a:p>
        </p:txBody>
      </p:sp>
      <p:sp>
        <p:nvSpPr>
          <p:cNvPr id="2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F046-424A-411E-856F-4B28DBBF16A2}" type="slidenum">
              <a:rPr lang="en-GB"/>
              <a:pPr/>
              <a:t>82</a:t>
            </a:fld>
            <a:endParaRPr lang="en-GB"/>
          </a:p>
        </p:txBody>
      </p:sp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539750" y="2997200"/>
            <a:ext cx="0" cy="2879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7" name="Line 3"/>
          <p:cNvSpPr>
            <a:spLocks noChangeShapeType="1"/>
          </p:cNvSpPr>
          <p:nvPr/>
        </p:nvSpPr>
        <p:spPr bwMode="auto">
          <a:xfrm>
            <a:off x="539750" y="5876925"/>
            <a:ext cx="216058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>
            <a:off x="539750" y="4868863"/>
            <a:ext cx="2089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539750" y="4437063"/>
            <a:ext cx="2089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1908175" y="48688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1835150" y="5445125"/>
            <a:ext cx="576263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539750" y="3141663"/>
            <a:ext cx="1584325" cy="20161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2051050" y="4941888"/>
            <a:ext cx="6477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1258888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611188" y="4508500"/>
            <a:ext cx="647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611188" y="4508500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>
            <a:off x="611188" y="4797425"/>
            <a:ext cx="792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684213" y="4437063"/>
            <a:ext cx="4318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431119" name="Line 15"/>
          <p:cNvSpPr>
            <a:spLocks noChangeShapeType="1"/>
          </p:cNvSpPr>
          <p:nvPr/>
        </p:nvSpPr>
        <p:spPr bwMode="auto">
          <a:xfrm>
            <a:off x="1619250" y="4941888"/>
            <a:ext cx="21748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0" name="Line 16"/>
          <p:cNvSpPr>
            <a:spLocks noChangeShapeType="1"/>
          </p:cNvSpPr>
          <p:nvPr/>
        </p:nvSpPr>
        <p:spPr bwMode="auto">
          <a:xfrm>
            <a:off x="1835150" y="4941888"/>
            <a:ext cx="0" cy="3587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1403350" y="5013325"/>
            <a:ext cx="287338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971550" y="5805488"/>
            <a:ext cx="863600" cy="350837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1"/>
              <a:t>Q</a:t>
            </a:r>
            <a:r>
              <a:rPr lang="en-US" sz="2000" baseline="-25000"/>
              <a:t>d1</a:t>
            </a:r>
            <a:endParaRPr lang="cs-CZ" sz="2000" baseline="-25000"/>
          </a:p>
        </p:txBody>
      </p:sp>
      <p:sp>
        <p:nvSpPr>
          <p:cNvPr id="431123" name="Text Box 19"/>
          <p:cNvSpPr txBox="1">
            <a:spLocks noChangeArrowheads="1"/>
          </p:cNvSpPr>
          <p:nvPr/>
        </p:nvSpPr>
        <p:spPr bwMode="auto">
          <a:xfrm>
            <a:off x="1547813" y="5805488"/>
            <a:ext cx="1223962" cy="350837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1"/>
              <a:t>Q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endParaRPr lang="cs-CZ" sz="2000" baseline="-25000"/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1476375" y="4076700"/>
            <a:ext cx="1873250" cy="350838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tx2"/>
                </a:solidFill>
              </a:rPr>
              <a:t>MC</a:t>
            </a:r>
            <a:r>
              <a:rPr lang="en-US" sz="1700" b="1" baseline="-25000">
                <a:solidFill>
                  <a:schemeClr val="tx2"/>
                </a:solidFill>
              </a:rPr>
              <a:t>p</a:t>
            </a:r>
            <a:r>
              <a:rPr lang="cs-CZ" sz="1700" b="1" baseline="-25000">
                <a:solidFill>
                  <a:schemeClr val="tx2"/>
                </a:solidFill>
              </a:rPr>
              <a:t>p </a:t>
            </a:r>
            <a:r>
              <a:rPr lang="en-US" sz="1700" b="1">
                <a:solidFill>
                  <a:schemeClr val="tx2"/>
                </a:solidFill>
              </a:rPr>
              <a:t>/</a:t>
            </a:r>
            <a:r>
              <a:rPr lang="cs-CZ" sz="1700" b="1">
                <a:solidFill>
                  <a:schemeClr val="tx2"/>
                </a:solidFill>
              </a:rPr>
              <a:t>decentr.</a:t>
            </a:r>
            <a:endParaRPr lang="cs-CZ" sz="1700" b="1" baseline="-25000">
              <a:solidFill>
                <a:schemeClr val="tx2"/>
              </a:solidFill>
            </a:endParaRPr>
          </a:p>
        </p:txBody>
      </p:sp>
      <p:sp>
        <p:nvSpPr>
          <p:cNvPr id="431125" name="Text Box 21"/>
          <p:cNvSpPr txBox="1">
            <a:spLocks noChangeArrowheads="1"/>
          </p:cNvSpPr>
          <p:nvPr/>
        </p:nvSpPr>
        <p:spPr bwMode="auto">
          <a:xfrm>
            <a:off x="1619250" y="4508500"/>
            <a:ext cx="1727200" cy="350838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tx2"/>
                </a:solidFill>
              </a:rPr>
              <a:t>MC</a:t>
            </a:r>
            <a:r>
              <a:rPr lang="en-US" sz="1700" b="1" baseline="-25000">
                <a:solidFill>
                  <a:schemeClr val="tx2"/>
                </a:solidFill>
              </a:rPr>
              <a:t>pp</a:t>
            </a:r>
            <a:r>
              <a:rPr lang="cs-CZ" sz="1700" b="1" baseline="-25000">
                <a:solidFill>
                  <a:schemeClr val="tx2"/>
                </a:solidFill>
              </a:rPr>
              <a:t> </a:t>
            </a:r>
            <a:r>
              <a:rPr lang="en-US" sz="1700" b="1">
                <a:solidFill>
                  <a:schemeClr val="tx2"/>
                </a:solidFill>
              </a:rPr>
              <a:t>/</a:t>
            </a:r>
            <a:r>
              <a:rPr lang="cs-CZ" sz="1700" b="1">
                <a:solidFill>
                  <a:schemeClr val="tx2"/>
                </a:solidFill>
              </a:rPr>
              <a:t>centr.</a:t>
            </a:r>
            <a:endParaRPr lang="cs-CZ" sz="1700" b="1" baseline="-25000">
              <a:solidFill>
                <a:schemeClr val="tx2"/>
              </a:solidFill>
            </a:endParaRPr>
          </a:p>
        </p:txBody>
      </p:sp>
      <p:sp>
        <p:nvSpPr>
          <p:cNvPr id="431126" name="Line 22"/>
          <p:cNvSpPr>
            <a:spLocks noChangeShapeType="1"/>
          </p:cNvSpPr>
          <p:nvPr/>
        </p:nvSpPr>
        <p:spPr bwMode="auto">
          <a:xfrm>
            <a:off x="539750" y="3141663"/>
            <a:ext cx="1511300" cy="2663825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7" name="Line 23"/>
          <p:cNvSpPr>
            <a:spLocks noChangeShapeType="1"/>
          </p:cNvSpPr>
          <p:nvPr/>
        </p:nvSpPr>
        <p:spPr bwMode="auto">
          <a:xfrm>
            <a:off x="1258888" y="4508500"/>
            <a:ext cx="144462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8" name="Line 24"/>
          <p:cNvSpPr>
            <a:spLocks noChangeShapeType="1"/>
          </p:cNvSpPr>
          <p:nvPr/>
        </p:nvSpPr>
        <p:spPr bwMode="auto">
          <a:xfrm>
            <a:off x="1619250" y="4941888"/>
            <a:ext cx="215900" cy="360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30" name="Text Box 26"/>
          <p:cNvSpPr txBox="1">
            <a:spLocks noChangeArrowheads="1"/>
          </p:cNvSpPr>
          <p:nvPr/>
        </p:nvSpPr>
        <p:spPr bwMode="auto">
          <a:xfrm>
            <a:off x="1187450" y="1844675"/>
            <a:ext cx="7343775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  <a:r>
              <a:rPr lang="cs-CZ" sz="2000"/>
              <a:t> – lokální poptávka v regionu</a:t>
            </a:r>
          </a:p>
          <a:p>
            <a:pPr algn="l"/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  <a:r>
              <a:rPr lang="cs-CZ" sz="2000"/>
              <a:t> – průměrná poptávka centralizované oblasti</a:t>
            </a:r>
          </a:p>
          <a:p>
            <a:pPr algn="l"/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/decentr.</a:t>
            </a:r>
            <a:r>
              <a:rPr lang="cs-CZ" sz="2000"/>
              <a:t> – náklady, pokud se služba poskytuje decentralizovaně</a:t>
            </a:r>
          </a:p>
          <a:p>
            <a:pPr algn="l"/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/centr.</a:t>
            </a:r>
            <a:r>
              <a:rPr lang="cs-CZ" sz="2000"/>
              <a:t> – náklady, pokud se služba poskytuje centralizovaně</a:t>
            </a:r>
          </a:p>
        </p:txBody>
      </p:sp>
      <p:sp>
        <p:nvSpPr>
          <p:cNvPr id="431131" name="Text Box 27"/>
          <p:cNvSpPr txBox="1">
            <a:spLocks noChangeArrowheads="1"/>
          </p:cNvSpPr>
          <p:nvPr/>
        </p:nvSpPr>
        <p:spPr bwMode="auto">
          <a:xfrm>
            <a:off x="3455988" y="4076700"/>
            <a:ext cx="5688012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u="sng"/>
              <a:t>Centr.:</a:t>
            </a:r>
            <a:r>
              <a:rPr lang="cs-CZ" sz="2000"/>
              <a:t> 	</a:t>
            </a:r>
          </a:p>
          <a:p>
            <a:pPr algn="l"/>
            <a:r>
              <a:rPr lang="cs-CZ" sz="2000"/>
              <a:t>Q 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r>
              <a:rPr lang="cs-CZ" sz="2000"/>
              <a:t> (</a:t>
            </a:r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/centr.</a:t>
            </a:r>
            <a:r>
              <a:rPr lang="cs-CZ" sz="2000"/>
              <a:t> = </a:t>
            </a: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  <a:r>
              <a:rPr lang="cs-CZ" sz="2000"/>
              <a:t>)</a:t>
            </a:r>
          </a:p>
          <a:p>
            <a:pPr algn="l"/>
            <a:r>
              <a:rPr lang="cs-CZ" sz="2000">
                <a:sym typeface="Symbol" pitchFamily="18" charset="2"/>
              </a:rPr>
              <a:t> </a:t>
            </a:r>
            <a:r>
              <a:rPr lang="cs-CZ" sz="2000">
                <a:solidFill>
                  <a:schemeClr val="hlink"/>
                </a:solidFill>
                <a:sym typeface="Symbol" pitchFamily="18" charset="2"/>
              </a:rPr>
              <a:t>ztráta D</a:t>
            </a:r>
            <a:r>
              <a:rPr lang="cs-CZ" sz="2000">
                <a:sym typeface="Symbol" pitchFamily="18" charset="2"/>
              </a:rPr>
              <a:t> (</a:t>
            </a:r>
            <a:r>
              <a:rPr lang="cs-CZ" sz="200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>
                <a:solidFill>
                  <a:srgbClr val="66FFFF"/>
                </a:solidFill>
                <a:sym typeface="Symbol" pitchFamily="18" charset="2"/>
              </a:rPr>
              <a:t>1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MC</a:t>
            </a:r>
            <a:r>
              <a:rPr lang="cs-CZ" sz="2000">
                <a:cs typeface="Times New Roman" pitchFamily="18" charset="0"/>
                <a:sym typeface="Symbol" pitchFamily="18" charset="2"/>
              </a:rPr>
              <a:t>), diverzifikace</a:t>
            </a:r>
          </a:p>
          <a:p>
            <a:pPr algn="l"/>
            <a:r>
              <a:rPr lang="cs-CZ" sz="2000">
                <a:sym typeface="Symbol" pitchFamily="18" charset="2"/>
              </a:rPr>
              <a:t> </a:t>
            </a:r>
            <a:r>
              <a:rPr lang="cs-CZ" sz="2000">
                <a:solidFill>
                  <a:schemeClr val="hlink"/>
                </a:solidFill>
                <a:sym typeface="Symbol" pitchFamily="18" charset="2"/>
              </a:rPr>
              <a:t>zisk C</a:t>
            </a:r>
            <a:r>
              <a:rPr lang="cs-CZ" sz="2000">
                <a:sym typeface="Symbol" pitchFamily="18" charset="2"/>
              </a:rPr>
              <a:t> (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MC decentr.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&gt;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MC centr.</a:t>
            </a:r>
            <a:r>
              <a:rPr lang="cs-CZ" sz="2000">
                <a:sym typeface="Symbol" pitchFamily="18" charset="2"/>
              </a:rPr>
              <a:t>), úspory z rozsahu</a:t>
            </a:r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63" y="1124744"/>
            <a:ext cx="7543800" cy="468601"/>
          </a:xfrm>
        </p:spPr>
        <p:txBody>
          <a:bodyPr/>
          <a:lstStyle/>
          <a:p>
            <a:pPr algn="ctr"/>
            <a:r>
              <a:rPr lang="cs-CZ" sz="2400" b="1" dirty="0" err="1">
                <a:latin typeface="Arial Unicode MS"/>
              </a:rPr>
              <a:t>Spillover</a:t>
            </a:r>
            <a:r>
              <a:rPr lang="cs-CZ" sz="2400" b="1" dirty="0">
                <a:latin typeface="Arial Unicode MS"/>
              </a:rPr>
              <a:t> efekt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7704137" cy="460851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pozitivní efekt přelévání (spillover)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ze zavedení pravidla v jedné decentr. oblasti je </a:t>
            </a: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i pro jiné oblasti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např. větší příspěvek na armádu</a:t>
            </a:r>
            <a:r>
              <a:rPr lang="cs-CZ" sz="1800">
                <a:solidFill>
                  <a:schemeClr val="tx2"/>
                </a:solidFill>
              </a:rPr>
              <a:t>  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negativní efekt přelévání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ze zavedení pravidla v jedné decentr. oblasti je </a:t>
            </a:r>
            <a:r>
              <a:rPr lang="cs-CZ" sz="1800">
                <a:solidFill>
                  <a:schemeClr val="tx2"/>
                </a:solidFill>
              </a:rPr>
              <a:t>ztráta</a:t>
            </a:r>
            <a:r>
              <a:rPr lang="cs-CZ" sz="1800"/>
              <a:t> pro jiné oblasti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např. snížení DPH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 upřednostnění centralizovaného rozhodování</a:t>
            </a:r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698B-D913-4357-8B4D-6643B6D8F2F2}" type="slidenum">
              <a:rPr lang="en-GB"/>
              <a:pPr/>
              <a:t>83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89317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Demokracie - kontrolní mechanismus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713788" cy="26003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chyby místních politiků jsou voliči lépe analyzovány než u centrálních politiků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místní politici se mohou méně zpronevěřit svým slibům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demokratický princip: neosvědčíš-li se, nejsi zvolen</a:t>
            </a:r>
            <a:r>
              <a:rPr lang="en-US" dirty="0"/>
              <a:t>; </a:t>
            </a:r>
            <a:r>
              <a:rPr lang="cs-CZ" dirty="0"/>
              <a:t>je silnější na decentrální úrovni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upřednostnění decentralizovaného rozhodování</a:t>
            </a:r>
            <a:endParaRPr lang="cs-CZ" sz="24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9ACF-BD43-49F5-85B7-6CE79BF54CEA}" type="slidenum">
              <a:rPr lang="en-GB"/>
              <a:pPr/>
              <a:t>84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Jurisdikční konkurence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64235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není volič spokojen s vládou, může odejít (možnost exitu) na území jiné vlády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možnosti odchodů za jinou vládou jsou větší u místních vlád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ochota odejít za jinou vládou je větší, když se jedná o odchod v rámci jednoho celku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dirty="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upřednostnění decentralizovaného rozhodování</a:t>
            </a:r>
            <a:endParaRPr lang="cs-CZ" sz="2400" dirty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42E-57DF-483C-8A06-F4A07ADD5D2E}" type="slidenum">
              <a:rPr lang="en-GB"/>
              <a:pPr/>
              <a:t>85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I.pilíř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059738" cy="41148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CAP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odstranění spillover efektů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importní cla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vládní dotace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daňové výjimky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rozdíly v preferencích nevýznamné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centralizované (harmonizované) rozhodování</a:t>
            </a:r>
            <a:endParaRPr lang="cs-CZ" sz="2000"/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endParaRPr lang="cs-CZ" sz="200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7DF-3498-4963-A90F-349D88B02949}" type="slidenum">
              <a:rPr lang="en-GB"/>
              <a:pPr/>
              <a:t>86</a:t>
            </a:fld>
            <a:endParaRPr lang="en-GB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859338" y="3357563"/>
            <a:ext cx="3744912" cy="6413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zvýhodnění jedné firmy = znevýhodnění jiné</a:t>
            </a:r>
          </a:p>
        </p:txBody>
      </p:sp>
      <p:grpSp>
        <p:nvGrpSpPr>
          <p:cNvPr id="435205" name="Group 5"/>
          <p:cNvGrpSpPr>
            <a:grpSpLocks/>
          </p:cNvGrpSpPr>
          <p:nvPr/>
        </p:nvGrpSpPr>
        <p:grpSpPr bwMode="auto">
          <a:xfrm>
            <a:off x="3563938" y="3213100"/>
            <a:ext cx="1295400" cy="792163"/>
            <a:chOff x="2245" y="2024"/>
            <a:chExt cx="816" cy="499"/>
          </a:xfrm>
        </p:grpSpPr>
        <p:sp>
          <p:nvSpPr>
            <p:cNvPr id="435206" name="AutoShape 6"/>
            <p:cNvSpPr>
              <a:spLocks/>
            </p:cNvSpPr>
            <p:nvPr/>
          </p:nvSpPr>
          <p:spPr bwMode="auto">
            <a:xfrm>
              <a:off x="2245" y="2024"/>
              <a:ext cx="317" cy="499"/>
            </a:xfrm>
            <a:prstGeom prst="rightBrace">
              <a:avLst>
                <a:gd name="adj1" fmla="val 13118"/>
                <a:gd name="adj2" fmla="val 47245"/>
              </a:avLst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5207" name="AutoShape 7"/>
            <p:cNvSpPr>
              <a:spLocks noChangeArrowheads="1"/>
            </p:cNvSpPr>
            <p:nvPr/>
          </p:nvSpPr>
          <p:spPr bwMode="auto">
            <a:xfrm>
              <a:off x="2562" y="2069"/>
              <a:ext cx="499" cy="363"/>
            </a:xfrm>
            <a:prstGeom prst="rightArrow">
              <a:avLst>
                <a:gd name="adj1" fmla="val 50000"/>
                <a:gd name="adj2" fmla="val 34366"/>
              </a:avLst>
            </a:prstGeom>
            <a:noFill/>
            <a:ln w="38100" algn="ctr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II.pilíř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armáda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rozdíly v preferencích významné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armáda (zapojování UK do mezinárodních konfliktů x Švédsko řeší jen vnitřní záležitosti)</a:t>
            </a: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koordinované rozhodování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8E-26F8-4ACE-9922-532DE16380E8}" type="slidenum">
              <a:rPr lang="en-GB"/>
              <a:pPr/>
              <a:t>87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820737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III.pilíř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společná policie</a:t>
            </a: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významná národní specifika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justice (kontinentální právo např. v Německu x anglosaské právo v UK)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koordinované rozhodování</a:t>
            </a:r>
          </a:p>
          <a:p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F4BC-381F-44E1-A789-E3F3E8639CC0}" type="slidenum">
              <a:rPr lang="en-GB"/>
              <a:pPr/>
              <a:t>88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042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národní politiky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132763" cy="42481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významné rozdíly v preferencích 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sociální politika</a:t>
            </a:r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velké informační náklady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politika trhu práce (pracovní trh v UK x SRN)</a:t>
            </a:r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znemožnění exitu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přímé daně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národní (neharmonizované) rozhodování</a:t>
            </a:r>
          </a:p>
          <a:p>
            <a:endParaRPr lang="cs-CZ" sz="200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F0F1-1A3E-430A-8D83-ABCDEE077531}" type="slidenum">
              <a:rPr lang="en-GB"/>
              <a:pPr/>
              <a:t>89</a:t>
            </a:fld>
            <a:endParaRPr lang="en-GB"/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4932363" y="2060575"/>
            <a:ext cx="3600450" cy="369332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harmonizace = velké ztráty užitků</a:t>
            </a:r>
          </a:p>
        </p:txBody>
      </p:sp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3924300" y="2276475"/>
            <a:ext cx="792163" cy="290513"/>
          </a:xfrm>
          <a:prstGeom prst="rightArrow">
            <a:avLst>
              <a:gd name="adj1" fmla="val 50000"/>
              <a:gd name="adj2" fmla="val 68169"/>
            </a:avLst>
          </a:prstGeom>
          <a:noFill/>
          <a:ln w="381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8278" name="AutoShape 6"/>
          <p:cNvSpPr>
            <a:spLocks noChangeArrowheads="1"/>
          </p:cNvSpPr>
          <p:nvPr/>
        </p:nvSpPr>
        <p:spPr bwMode="auto">
          <a:xfrm>
            <a:off x="3851275" y="4941888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noFill/>
          <a:ln w="381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4932363" y="4724400"/>
            <a:ext cx="3960812" cy="6413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harmonizace = nemožnost přesunu za nižšími daň. náklady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287463"/>
          </a:xfrm>
        </p:spPr>
        <p:txBody>
          <a:bodyPr>
            <a:normAutofit/>
          </a:bodyPr>
          <a:lstStyle/>
          <a:p>
            <a:pPr marL="838200" indent="-838200">
              <a:buFontTx/>
              <a:buAutoNum type="alphaUcPeriod"/>
            </a:pPr>
            <a:r>
              <a:rPr lang="cs-CZ" sz="4000" b="1">
                <a:latin typeface="Arial Unicode MS"/>
              </a:rPr>
              <a:t>Historie a teorie integrace</a:t>
            </a:r>
            <a:endParaRPr lang="en-GB" sz="4000" b="1">
              <a:solidFill>
                <a:srgbClr val="FFFF66"/>
              </a:solidFill>
              <a:latin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748712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Ekonomický pohled na rozhodování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639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>
                <a:solidFill>
                  <a:schemeClr val="tx2"/>
                </a:solidFill>
              </a:rPr>
              <a:t>efektivní rozhodování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řešení má schopnost projít schvalováním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řešení se změní v realitu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400">
                <a:solidFill>
                  <a:schemeClr val="tx2"/>
                </a:solidFill>
              </a:rPr>
              <a:t>kvantifikovaní efektivity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pravděpodobnost vytvoření souhlasných resp. nesouhlasných koalic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9E68-A232-4671-91BC-7C88F7445470}" type="slidenum">
              <a:rPr lang="en-GB"/>
              <a:pPr/>
              <a:t>90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-30162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Efektivita při QMV hlasování</a:t>
            </a:r>
          </a:p>
        </p:txBody>
      </p:sp>
      <p:graphicFrame>
        <p:nvGraphicFramePr>
          <p:cNvPr id="480549" name="Group 293"/>
          <p:cNvGraphicFramePr>
            <a:graphicFrameLocks noGrp="1"/>
          </p:cNvGraphicFramePr>
          <p:nvPr>
            <p:ph type="tbl" idx="1"/>
          </p:nvPr>
        </p:nvGraphicFramePr>
        <p:xfrm>
          <a:off x="323850" y="2133600"/>
          <a:ext cx="8491538" cy="4051300"/>
        </p:xfrm>
        <a:graphic>
          <a:graphicData uri="http://schemas.openxmlformats.org/drawingml/2006/table">
            <a:tbl>
              <a:tblPr/>
              <a:tblGrid>
                <a:gridCol w="2735263"/>
                <a:gridCol w="822325"/>
                <a:gridCol w="822325"/>
                <a:gridCol w="822325"/>
                <a:gridCol w="822325"/>
                <a:gridCol w="822325"/>
                <a:gridCol w="822325"/>
                <a:gridCol w="8223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27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29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historie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21,9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14,7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13,7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9,8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7,8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bez reformy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7,8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dle Nice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3,6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dle Lisabonu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10,1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12,9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12,2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3104-463E-4D17-BD7F-6C6FAA65BA26}" type="slidenum">
              <a:rPr lang="en-GB"/>
              <a:pPr/>
              <a:t>91</a:t>
            </a:fld>
            <a:endParaRPr lang="en-GB"/>
          </a:p>
        </p:txBody>
      </p:sp>
      <p:sp>
        <p:nvSpPr>
          <p:cNvPr id="480531" name="Text Box 275"/>
          <p:cNvSpPr txBox="1">
            <a:spLocks noChangeArrowheads="1"/>
          </p:cNvSpPr>
          <p:nvPr/>
        </p:nvSpPr>
        <p:spPr bwMode="auto">
          <a:xfrm>
            <a:off x="1940719" y="1082512"/>
            <a:ext cx="5257800" cy="457200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- </a:t>
            </a:r>
            <a:r>
              <a:rPr lang="cs-CZ" sz="2000" b="1" dirty="0">
                <a:latin typeface="Arial Unicode MS"/>
              </a:rPr>
              <a:t>pravděpodobnost nalezení shody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r>
              <a:rPr lang="cs-CZ" sz="2000" b="1" dirty="0">
                <a:latin typeface="Arial Unicode MS"/>
                <a:hlinkClick r:id="rId2"/>
              </a:rPr>
              <a:t>Indikátory hlasovací moci v EU </a:t>
            </a:r>
            <a:r>
              <a:rPr lang="cs-CZ" sz="2000" b="1" dirty="0">
                <a:latin typeface="Arial Unicode MS"/>
              </a:rPr>
              <a:t>– Marek Loužek </a:t>
            </a:r>
            <a:endParaRPr lang="cs-CZ" sz="1600" b="1" dirty="0">
              <a:latin typeface="Arial Unicode M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7772400" cy="339248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relativní podíly na hlasech v EP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po max. rozšíření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relativní podíly na hlasech v Radě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po max. rozšíření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při QMV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EP při rozšíření o 6 zemí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Radě při rozšíření o 6 zemí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EP při rozšíření o 1 zemi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při rozšíření o 2 země.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43BF-25FE-4F17-98DD-94B1216FC729}" type="slidenum">
              <a:rPr lang="en-GB"/>
              <a:pPr/>
              <a:t>92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9D6-1CCF-48F6-B12A-37E9CFFC86FC}" type="slidenum">
              <a:rPr lang="en-GB"/>
              <a:pPr/>
              <a:t>93</a:t>
            </a:fld>
            <a:endParaRPr lang="en-GB"/>
          </a:p>
        </p:txBody>
      </p:sp>
      <p:pic>
        <p:nvPicPr>
          <p:cNvPr id="441346" name="Picture 2" descr="Tab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497887" cy="6213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5A51-C290-4BD0-A15A-434783D39294}" type="slidenum">
              <a:rPr lang="en-GB"/>
              <a:pPr/>
              <a:t>94</a:t>
            </a:fld>
            <a:endParaRPr lang="en-GB"/>
          </a:p>
        </p:txBody>
      </p:sp>
      <p:pic>
        <p:nvPicPr>
          <p:cNvPr id="442371" name="Picture 3" descr="Tab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42350" cy="616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61B-6CA1-422B-8298-7B2574C0694F}" type="slidenum">
              <a:rPr lang="en-GB"/>
              <a:pPr/>
              <a:t>95</a:t>
            </a:fld>
            <a:endParaRPr lang="en-GB"/>
          </a:p>
        </p:txBody>
      </p:sp>
      <p:pic>
        <p:nvPicPr>
          <p:cNvPr id="443395" name="Picture 3" descr="Tab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0763" cy="6237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Důležitost způsobu schvalování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příklad, Radu tvoří 3 země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A – 40% hlasů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B – 40% hlasů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C – 20% hlasů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hlasování prostou většinou (50%)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ke schválení je třeba libovolných dvou států </a:t>
            </a:r>
            <a:r>
              <a:rPr lang="cs-CZ" sz="1800">
                <a:sym typeface="Symbol" pitchFamily="18" charset="2"/>
              </a:rPr>
              <a:t> všechny tři země disponují stejnou silou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hlasování kvalifikovanou většinou (75%)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>
                <a:sym typeface="Symbol" pitchFamily="18" charset="2"/>
              </a:rPr>
              <a:t>ke schválení je třeba vždy stát A a B  stát C nedisponuje žádnou silou</a:t>
            </a:r>
          </a:p>
          <a:p>
            <a:pP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77CB-DCA4-4D10-AA2A-609C7BDD3EBC}" type="slidenum">
              <a:rPr lang="en-GB"/>
              <a:pPr/>
              <a:t>96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Distribuce síly mezi zeměmi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7772400" cy="35274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síla je schopnost jednoho státu ovlivnit rozhodnutí EU</a:t>
            </a:r>
          </a:p>
          <a:p>
            <a:pPr>
              <a:buClr>
                <a:schemeClr val="tx2"/>
              </a:buClr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1800"/>
              <a:t>obecně větší sílu mají země s větším počtem hlasů </a:t>
            </a:r>
          </a:p>
          <a:p>
            <a:pPr>
              <a:buClr>
                <a:schemeClr val="tx2"/>
              </a:buClr>
            </a:pPr>
            <a:r>
              <a:rPr lang="cs-CZ" sz="1800"/>
              <a:t>díky metodě back scratching i malé státy mohou disponovat velkou silou</a:t>
            </a:r>
          </a:p>
          <a:p>
            <a:pPr>
              <a:buClr>
                <a:schemeClr val="tx2"/>
              </a:buClr>
            </a:pPr>
            <a:r>
              <a:rPr lang="cs-CZ" sz="1800"/>
              <a:t>důležité nejsou jenom hlasy, ale i metoda schvalování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76-02C0-4D75-B0DC-7B01ED58A02C}" type="slidenum">
              <a:rPr lang="en-GB"/>
              <a:pPr/>
              <a:t>97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Metoda back scratching (horse trading)</a:t>
            </a:r>
            <a:endParaRPr lang="cs-CZ" sz="2400">
              <a:latin typeface="Arial Unicode MS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197768" y="2132856"/>
            <a:ext cx="8748464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směnný obchod s rozhodnutími</a:t>
            </a:r>
            <a:r>
              <a:rPr lang="cs-CZ" sz="1800"/>
              <a:t> </a:t>
            </a:r>
            <a:r>
              <a:rPr lang="cs-CZ" sz="1800">
                <a:solidFill>
                  <a:schemeClr val="tx2"/>
                </a:solidFill>
              </a:rPr>
              <a:t>mezi zeměmi</a:t>
            </a:r>
          </a:p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země ustoupí</a:t>
            </a:r>
            <a:r>
              <a:rPr lang="cs-CZ" sz="1800"/>
              <a:t> </a:t>
            </a:r>
            <a:r>
              <a:rPr lang="cs-CZ" sz="1800">
                <a:solidFill>
                  <a:schemeClr val="tx2"/>
                </a:solidFill>
              </a:rPr>
              <a:t>v otázce pro ni minoritní</a:t>
            </a:r>
            <a:r>
              <a:rPr lang="cs-CZ" sz="1800"/>
              <a:t> (pro druhý stát majoritní)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druhá země obdrží „dárek“ např. vyšší kvóty na mléko</a:t>
            </a:r>
          </a:p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země očekává ustoupení druhého státu v otázce pro ni majoritní</a:t>
            </a:r>
            <a:r>
              <a:rPr lang="cs-CZ" sz="1800"/>
              <a:t> (pro druhou zemi minoritní)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první země obdrží „dárek“ např. zahrnutí sobů do CAP </a:t>
            </a:r>
          </a:p>
          <a:p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687B-723D-4162-BB0C-42456EB4DAA4}" type="slidenum">
              <a:rPr lang="en-GB"/>
              <a:pPr/>
              <a:t>98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Dvě extrémní teorie rozpočtu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194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rozpočet je souhrn dárků</a:t>
            </a:r>
            <a:r>
              <a:rPr lang="cs-CZ" sz="2000"/>
              <a:t> (back scratching je používanou metodou)</a:t>
            </a:r>
          </a:p>
          <a:p>
            <a:pPr algn="ctr">
              <a:buClr>
                <a:schemeClr val="tx2"/>
              </a:buClr>
              <a:buFont typeface="Wingdings" pitchFamily="2" charset="2"/>
              <a:buNone/>
            </a:pPr>
            <a:r>
              <a:rPr lang="cs-CZ" sz="2000">
                <a:solidFill>
                  <a:schemeClr val="tx2"/>
                </a:solidFill>
              </a:rPr>
              <a:t>X</a:t>
            </a: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rozpočet je prostředek dokonalé alokace zdrojů potřebným</a:t>
            </a:r>
            <a:r>
              <a:rPr lang="cs-CZ" sz="2000"/>
              <a:t> (back scratching se nepoužívá)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/>
          </a:p>
          <a:p>
            <a:pPr>
              <a:buClr>
                <a:schemeClr val="tx2"/>
              </a:buClr>
            </a:pPr>
            <a:endParaRPr lang="cs-CZ" sz="2000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382C-DE8E-4945-AF84-757BC8015F9F}" type="slidenum">
              <a:rPr lang="en-GB"/>
              <a:pPr/>
              <a:t>99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6434</TotalTime>
  <Words>4023</Words>
  <Application>Microsoft Office PowerPoint</Application>
  <PresentationFormat>Předvádění na obrazovce (4:3)</PresentationFormat>
  <Paragraphs>1084</Paragraphs>
  <Slides>103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103</vt:i4>
      </vt:variant>
    </vt:vector>
  </HeadingPairs>
  <TitlesOfParts>
    <vt:vector size="112" baseType="lpstr">
      <vt:lpstr>Arial Unicode MS</vt:lpstr>
      <vt:lpstr>Arial</vt:lpstr>
      <vt:lpstr>Calibri</vt:lpstr>
      <vt:lpstr>Calibri Light</vt:lpstr>
      <vt:lpstr>ＭＳ Ｐゴシック</vt:lpstr>
      <vt:lpstr>Symbol</vt:lpstr>
      <vt:lpstr>Times New Roman</vt:lpstr>
      <vt:lpstr>Wingdings</vt:lpstr>
      <vt:lpstr>Retrospektiva</vt:lpstr>
      <vt:lpstr>Ekonomie evropské integrace</vt:lpstr>
      <vt:lpstr>Cíl</vt:lpstr>
      <vt:lpstr>Plán přednášek</vt:lpstr>
      <vt:lpstr>Prezentace aplikace PowerPoint</vt:lpstr>
      <vt:lpstr>Seminární práce</vt:lpstr>
      <vt:lpstr>Prezentace aplikace PowerPoint</vt:lpstr>
      <vt:lpstr>Hodnocení a ukončení</vt:lpstr>
      <vt:lpstr>Literatura k předmětu</vt:lpstr>
      <vt:lpstr>Historie a teorie integrace</vt:lpstr>
      <vt:lpstr>Tragická situace po WW2</vt:lpstr>
      <vt:lpstr>Prezentace aplikace PowerPoint</vt:lpstr>
      <vt:lpstr>Příčiny války a možnosti prevence</vt:lpstr>
      <vt:lpstr>První integrační seskupení</vt:lpstr>
      <vt:lpstr>Jak Evropu integrovat? - Politické teorie integrace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Dva pohledy na evropskou integraci</vt:lpstr>
      <vt:lpstr>Internacionalismus x federalismus</vt:lpstr>
      <vt:lpstr>OEEC </vt:lpstr>
      <vt:lpstr>Evropské hospodářské společenství</vt:lpstr>
      <vt:lpstr>EEC x EFTA</vt:lpstr>
      <vt:lpstr>EEC + EFTA  „zóna“ volného obchodu</vt:lpstr>
      <vt:lpstr>50. - 60. léta v západní Evropě</vt:lpstr>
      <vt:lpstr>Integrace přesto pokračuje…</vt:lpstr>
      <vt:lpstr>Integrace pokračuje</vt:lpstr>
      <vt:lpstr>Program jednotného vnitřního trhu</vt:lpstr>
      <vt:lpstr>Evropský hospodářský prostor EEA (EHP)</vt:lpstr>
      <vt:lpstr>Maastrichtská smlouva – smlouva o EU 1993</vt:lpstr>
      <vt:lpstr>Rozpad východního bloku</vt:lpstr>
      <vt:lpstr>Spojení Německa &amp; EURO</vt:lpstr>
      <vt:lpstr>Východoevropské země součástí evropské integrace</vt:lpstr>
      <vt:lpstr>Kodaňská kritéria</vt:lpstr>
      <vt:lpstr>Pokračování integrace</vt:lpstr>
      <vt:lpstr>Amsterodamská smlouva 1997</vt:lpstr>
      <vt:lpstr>Lisabonská smlouva 2009</vt:lpstr>
      <vt:lpstr>Euroval I, II</vt:lpstr>
      <vt:lpstr>Evropa 2020</vt:lpstr>
      <vt:lpstr>B. Vybraná fakta a instituce</vt:lpstr>
      <vt:lpstr>Populace (mil.) členských a Turecka (2013)</vt:lpstr>
      <vt:lpstr>Populace (mil.) členských a kandidátských států (2013)</vt:lpstr>
      <vt:lpstr>Rozdělení podle populace</vt:lpstr>
      <vt:lpstr>HDP na obyvatele za rok 2012 (PPS)</vt:lpstr>
      <vt:lpstr>HDP na obyvatele za rok 2013 (PPP), EUR</vt:lpstr>
      <vt:lpstr>Rozdělení podle HDP/obyvatele</vt:lpstr>
      <vt:lpstr>Obchod EU</vt:lpstr>
      <vt:lpstr>Instituce: Rada ministrů</vt:lpstr>
      <vt:lpstr>Hlasování kvalifikovanou většinou</vt:lpstr>
      <vt:lpstr>Prezentace aplikace PowerPoint</vt:lpstr>
      <vt:lpstr>Instituce: Evropská Rada</vt:lpstr>
      <vt:lpstr>Instituce: Komise</vt:lpstr>
      <vt:lpstr>Instituce: Evropský parlament</vt:lpstr>
      <vt:lpstr>Počet zástupců států v EP</vt:lpstr>
      <vt:lpstr>Instituce: Evropský soudní dvůr</vt:lpstr>
      <vt:lpstr>Instituce: Hospodářský a sociální výbor</vt:lpstr>
      <vt:lpstr>Legislativa</vt:lpstr>
      <vt:lpstr>Procedury schvalování</vt:lpstr>
      <vt:lpstr>Prezentace aplikace PowerPoint</vt:lpstr>
      <vt:lpstr>Rozpočet EU: výdaje</vt:lpstr>
      <vt:lpstr>Rozpočty EU v jednotlivých letech (mld. EUR)</vt:lpstr>
      <vt:lpstr>Historický vývoj výdajů</vt:lpstr>
      <vt:lpstr>Prezentace aplikace PowerPoint</vt:lpstr>
      <vt:lpstr>Struktura výdajů EU 2007-2013</vt:lpstr>
      <vt:lpstr>Prezentace aplikace PowerPoint</vt:lpstr>
      <vt:lpstr>Výdaje podle členských států a účelu (2013)</vt:lpstr>
      <vt:lpstr>Národní příspěvky dle jednotlivých států 2013 (mil EUR)</vt:lpstr>
      <vt:lpstr>Příspěvky jednotlivých států EU versus HDP </vt:lpstr>
      <vt:lpstr>Rozpočet EU: příjmy</vt:lpstr>
      <vt:lpstr>Rozpočet EU: příjmy</vt:lpstr>
      <vt:lpstr>Rozpočet EU: příjmy</vt:lpstr>
      <vt:lpstr>Rabat UK – „mechanismus Fontainebleau“ </vt:lpstr>
      <vt:lpstr>Rabat UK – příspěvky jednotlivých států EU 2003</vt:lpstr>
      <vt:lpstr>Rozpočtový proces</vt:lpstr>
      <vt:lpstr>C. Rozhodování v EU</vt:lpstr>
      <vt:lpstr>Alokace úkolů: kompetence</vt:lpstr>
      <vt:lpstr>Fiskální federalismus</vt:lpstr>
      <vt:lpstr>Diverzifikace a lokální info výhody</vt:lpstr>
      <vt:lpstr>Prezentace aplikace PowerPoint</vt:lpstr>
      <vt:lpstr>Úspory z rozsahu</vt:lpstr>
      <vt:lpstr>Úspory z rozsahu</vt:lpstr>
      <vt:lpstr>Spillover efekt</vt:lpstr>
      <vt:lpstr>Demokracie - kontrolní mechanismus</vt:lpstr>
      <vt:lpstr>Jurisdikční konkurence</vt:lpstr>
      <vt:lpstr>Praktická aplikace na EU – I.pilíř</vt:lpstr>
      <vt:lpstr>Praktická aplikace na EU – II.pilíř</vt:lpstr>
      <vt:lpstr>Praktická aplikace na EU – III.pilíř</vt:lpstr>
      <vt:lpstr>Praktická aplikace na EU – národní politiky</vt:lpstr>
      <vt:lpstr>Ekonomický pohled na rozhodování</vt:lpstr>
      <vt:lpstr>Efektivita při QMV hlasování</vt:lpstr>
      <vt:lpstr>Indikátory hlasovací moci v EU – Marek Loužek </vt:lpstr>
      <vt:lpstr>Prezentace aplikace PowerPoint</vt:lpstr>
      <vt:lpstr>Prezentace aplikace PowerPoint</vt:lpstr>
      <vt:lpstr>Prezentace aplikace PowerPoint</vt:lpstr>
      <vt:lpstr>Důležitost způsobu schvalování</vt:lpstr>
      <vt:lpstr>Distribuce síly mezi zeměmi</vt:lpstr>
      <vt:lpstr>Metoda back scratching (horse trading)</vt:lpstr>
      <vt:lpstr>Dvě extrémní teorie rozpočtu</vt:lpstr>
      <vt:lpstr>Teorie rozpočtu x empirická data</vt:lpstr>
      <vt:lpstr>Empirická data – korelace</vt:lpstr>
      <vt:lpstr>Legitimita EU rozhodovacího procesu</vt:lpstr>
      <vt:lpstr>EU: kompromisní legitimnost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</dc:creator>
  <cp:lastModifiedBy>TP</cp:lastModifiedBy>
  <cp:revision>232</cp:revision>
  <cp:lastPrinted>1601-01-01T00:00:00Z</cp:lastPrinted>
  <dcterms:created xsi:type="dcterms:W3CDTF">1601-01-01T00:00:00Z</dcterms:created>
  <dcterms:modified xsi:type="dcterms:W3CDTF">2016-02-20T22:34:09Z</dcterms:modified>
</cp:coreProperties>
</file>