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18"/>
  </p:notesMasterIdLst>
  <p:sldIdLst>
    <p:sldId id="256" r:id="rId2"/>
    <p:sldId id="342" r:id="rId3"/>
    <p:sldId id="343"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5" r:id="rId26"/>
    <p:sldId id="366" r:id="rId27"/>
    <p:sldId id="367" r:id="rId28"/>
    <p:sldId id="368" r:id="rId29"/>
    <p:sldId id="369" r:id="rId30"/>
    <p:sldId id="370" r:id="rId31"/>
    <p:sldId id="371"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 id="280" r:id="rId56"/>
    <p:sldId id="281" r:id="rId57"/>
    <p:sldId id="282" r:id="rId58"/>
    <p:sldId id="283" r:id="rId59"/>
    <p:sldId id="284" r:id="rId60"/>
    <p:sldId id="285" r:id="rId61"/>
    <p:sldId id="286" r:id="rId62"/>
    <p:sldId id="287" r:id="rId63"/>
    <p:sldId id="288" r:id="rId64"/>
    <p:sldId id="289" r:id="rId65"/>
    <p:sldId id="290" r:id="rId66"/>
    <p:sldId id="291" r:id="rId67"/>
    <p:sldId id="292" r:id="rId68"/>
    <p:sldId id="293" r:id="rId69"/>
    <p:sldId id="294" r:id="rId70"/>
    <p:sldId id="295" r:id="rId71"/>
    <p:sldId id="296" r:id="rId72"/>
    <p:sldId id="297" r:id="rId73"/>
    <p:sldId id="298" r:id="rId74"/>
    <p:sldId id="299" r:id="rId75"/>
    <p:sldId id="300" r:id="rId76"/>
    <p:sldId id="301" r:id="rId77"/>
    <p:sldId id="302" r:id="rId78"/>
    <p:sldId id="303" r:id="rId79"/>
    <p:sldId id="304" r:id="rId80"/>
    <p:sldId id="305" r:id="rId81"/>
    <p:sldId id="306" r:id="rId82"/>
    <p:sldId id="307" r:id="rId83"/>
    <p:sldId id="308" r:id="rId84"/>
    <p:sldId id="309" r:id="rId85"/>
    <p:sldId id="310" r:id="rId86"/>
    <p:sldId id="311" r:id="rId87"/>
    <p:sldId id="312" r:id="rId88"/>
    <p:sldId id="313" r:id="rId89"/>
    <p:sldId id="314" r:id="rId90"/>
    <p:sldId id="315" r:id="rId91"/>
    <p:sldId id="316" r:id="rId92"/>
    <p:sldId id="317" r:id="rId93"/>
    <p:sldId id="318" r:id="rId94"/>
    <p:sldId id="319" r:id="rId95"/>
    <p:sldId id="320" r:id="rId96"/>
    <p:sldId id="321" r:id="rId97"/>
    <p:sldId id="322" r:id="rId98"/>
    <p:sldId id="323" r:id="rId99"/>
    <p:sldId id="324" r:id="rId100"/>
    <p:sldId id="325" r:id="rId101"/>
    <p:sldId id="326" r:id="rId102"/>
    <p:sldId id="327" r:id="rId103"/>
    <p:sldId id="328" r:id="rId104"/>
    <p:sldId id="329" r:id="rId105"/>
    <p:sldId id="330" r:id="rId106"/>
    <p:sldId id="331" r:id="rId107"/>
    <p:sldId id="332" r:id="rId108"/>
    <p:sldId id="333" r:id="rId109"/>
    <p:sldId id="334" r:id="rId110"/>
    <p:sldId id="335" r:id="rId111"/>
    <p:sldId id="336" r:id="rId112"/>
    <p:sldId id="337" r:id="rId113"/>
    <p:sldId id="338" r:id="rId114"/>
    <p:sldId id="339" r:id="rId115"/>
    <p:sldId id="340" r:id="rId116"/>
    <p:sldId id="341" r:id="rId1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D000FD-E676-40E6-A715-240629581FE2}" type="datetimeFigureOut">
              <a:rPr lang="cs-CZ" smtClean="0"/>
              <a:t>12. 10. 2015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E41F6-4379-40B7-9553-C3567FBD5DEC}" type="slidenum">
              <a:rPr lang="cs-CZ" smtClean="0"/>
              <a:t>‹#›</a:t>
            </a:fld>
            <a:endParaRPr lang="cs-CZ"/>
          </a:p>
        </p:txBody>
      </p:sp>
    </p:spTree>
    <p:extLst>
      <p:ext uri="{BB962C8B-B14F-4D97-AF65-F5344CB8AC3E}">
        <p14:creationId xmlns:p14="http://schemas.microsoft.com/office/powerpoint/2010/main" val="2465230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sz="2400">
                <a:solidFill>
                  <a:schemeClr val="tx1"/>
                </a:solidFill>
                <a:latin typeface="Times" panose="02020603050405020304" pitchFamily="18" charset="0"/>
                <a:ea typeface="ＭＳ Ｐゴシック" pitchFamily="-1" charset="-128"/>
              </a:defRPr>
            </a:lvl1pPr>
            <a:lvl2pPr marL="742950" indent="-285750" defTabSz="925513">
              <a:defRPr sz="2400">
                <a:solidFill>
                  <a:schemeClr val="tx1"/>
                </a:solidFill>
                <a:latin typeface="Times" panose="02020603050405020304" pitchFamily="18" charset="0"/>
                <a:ea typeface="ＭＳ Ｐゴシック" pitchFamily="-1" charset="-128"/>
              </a:defRPr>
            </a:lvl2pPr>
            <a:lvl3pPr marL="1143000" indent="-228600" defTabSz="925513">
              <a:defRPr sz="2400">
                <a:solidFill>
                  <a:schemeClr val="tx1"/>
                </a:solidFill>
                <a:latin typeface="Times" panose="02020603050405020304" pitchFamily="18" charset="0"/>
                <a:ea typeface="ＭＳ Ｐゴシック" pitchFamily="-1" charset="-128"/>
              </a:defRPr>
            </a:lvl3pPr>
            <a:lvl4pPr marL="1600200" indent="-228600" defTabSz="925513">
              <a:defRPr sz="2400">
                <a:solidFill>
                  <a:schemeClr val="tx1"/>
                </a:solidFill>
                <a:latin typeface="Times" panose="02020603050405020304" pitchFamily="18" charset="0"/>
                <a:ea typeface="ＭＳ Ｐゴシック" pitchFamily="-1" charset="-128"/>
              </a:defRPr>
            </a:lvl4pPr>
            <a:lvl5pPr marL="2057400" indent="-228600" defTabSz="925513">
              <a:defRPr sz="2400">
                <a:solidFill>
                  <a:schemeClr val="tx1"/>
                </a:solidFill>
                <a:latin typeface="Times" panose="02020603050405020304" pitchFamily="18" charset="0"/>
                <a:ea typeface="ＭＳ Ｐゴシック" pitchFamily="-1" charset="-128"/>
              </a:defRPr>
            </a:lvl5pPr>
            <a:lvl6pPr marL="2514600" indent="-228600" algn="ctr" defTabSz="925513"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defTabSz="925513"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defTabSz="925513"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defTabSz="925513"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fld id="{2F30F3CE-2B14-4CCE-9678-B5C3FA34A973}" type="slidenum">
              <a:rPr lang="en-US" altLang="cs-CZ" sz="1200"/>
              <a:pPr/>
              <a:t>105</a:t>
            </a:fld>
            <a:endParaRPr lang="en-US" altLang="cs-CZ" sz="1200"/>
          </a:p>
        </p:txBody>
      </p:sp>
      <p:sp>
        <p:nvSpPr>
          <p:cNvPr id="80898" name="Rectangle 2"/>
          <p:cNvSpPr>
            <a:spLocks noChangeArrowheads="1" noTextEdit="1"/>
          </p:cNvSpPr>
          <p:nvPr>
            <p:ph type="sldImg"/>
          </p:nvPr>
        </p:nvSpPr>
        <p:spPr>
          <a:ln/>
        </p:spPr>
      </p:sp>
      <p:sp>
        <p:nvSpPr>
          <p:cNvPr id="808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Times" panose="02020603050405020304" pitchFamily="18" charset="0"/>
              </a:rPr>
              <a:t>Putting the relative supply curve and the relative demand curve together, we can determine the equilibrium relative quantity of labor demanded in each country, the equilibrium relative wage and the production that occurs in each country.  In other words, the equilibrium relative wage, the equilibrium relative quantity of labor and comparative advantage depend on the relative size of each country (which determines the relative labor supply and the position of the </a:t>
            </a:r>
            <a:r>
              <a:rPr lang="en-US" altLang="cs-CZ" i="1" smtClean="0">
                <a:latin typeface="Times" panose="02020603050405020304" pitchFamily="18" charset="0"/>
              </a:rPr>
              <a:t>RS</a:t>
            </a:r>
            <a:r>
              <a:rPr lang="en-US" altLang="cs-CZ" smtClean="0">
                <a:latin typeface="Times" panose="02020603050405020304" pitchFamily="18" charset="0"/>
              </a:rPr>
              <a:t> curve) and the relative demand of the goods produced (which determines the shape and the position of the </a:t>
            </a:r>
            <a:r>
              <a:rPr lang="en-US" altLang="cs-CZ" i="1" smtClean="0">
                <a:latin typeface="Times" panose="02020603050405020304" pitchFamily="18" charset="0"/>
              </a:rPr>
              <a:t>RD</a:t>
            </a:r>
            <a:r>
              <a:rPr lang="en-US" altLang="cs-CZ" smtClean="0">
                <a:latin typeface="Times" panose="02020603050405020304" pitchFamily="18" charset="0"/>
              </a:rPr>
              <a:t> curve).  </a:t>
            </a:r>
          </a:p>
          <a:p>
            <a:pPr eaLnBrk="1" hangingPunct="1"/>
            <a:endParaRPr lang="en-US" altLang="cs-CZ" smtClean="0">
              <a:latin typeface="Times" panose="02020603050405020304" pitchFamily="18" charset="0"/>
            </a:endParaRPr>
          </a:p>
        </p:txBody>
      </p:sp>
    </p:spTree>
    <p:extLst>
      <p:ext uri="{BB962C8B-B14F-4D97-AF65-F5344CB8AC3E}">
        <p14:creationId xmlns:p14="http://schemas.microsoft.com/office/powerpoint/2010/main" val="41205159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12C13D4-7548-4DEF-BF9B-9E01F85B640F}"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686188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97052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1781939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96C2DFB9-4577-4DBD-AFB5-B3DC08A636FC}"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55583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2841368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812C13D4-7548-4DEF-BF9B-9E01F85B640F}" type="datetimeFigureOut">
              <a:rPr lang="cs-CZ" smtClean="0"/>
              <a:t>12. 10. 2015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138930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812C13D4-7548-4DEF-BF9B-9E01F85B640F}" type="datetimeFigureOut">
              <a:rPr lang="cs-CZ" smtClean="0"/>
              <a:t>12. 10. 2015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2527417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12C13D4-7548-4DEF-BF9B-9E01F85B640F}"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534414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12C13D4-7548-4DEF-BF9B-9E01F85B640F}" type="datetimeFigureOut">
              <a:rPr lang="cs-CZ" smtClean="0"/>
              <a:t>12. 10. 2015</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6C2DFB9-4577-4DBD-AFB5-B3DC08A636FC}" type="slidenum">
              <a:rPr lang="cs-CZ" smtClean="0"/>
              <a:t>‹#›</a:t>
            </a:fld>
            <a:endParaRPr lang="cs-CZ"/>
          </a:p>
        </p:txBody>
      </p:sp>
    </p:spTree>
    <p:extLst>
      <p:ext uri="{BB962C8B-B14F-4D97-AF65-F5344CB8AC3E}">
        <p14:creationId xmlns:p14="http://schemas.microsoft.com/office/powerpoint/2010/main" val="17037201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14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12C13D4-7548-4DEF-BF9B-9E01F85B640F}"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151653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12C13D4-7548-4DEF-BF9B-9E01F85B640F}"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2346695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49053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12C13D4-7548-4DEF-BF9B-9E01F85B640F}" type="datetimeFigureOut">
              <a:rPr lang="cs-CZ" smtClean="0"/>
              <a:t>12. 10. 2015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1059231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12C13D4-7548-4DEF-BF9B-9E01F85B640F}" type="datetimeFigureOut">
              <a:rPr lang="cs-CZ" smtClean="0"/>
              <a:t>12. 10. 2015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377287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12C13D4-7548-4DEF-BF9B-9E01F85B640F}" type="datetimeFigureOut">
              <a:rPr lang="cs-CZ" smtClean="0"/>
              <a:t>12. 10. 2015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158288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116980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12C13D4-7548-4DEF-BF9B-9E01F85B640F}"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6C2DFB9-4577-4DBD-AFB5-B3DC08A636FC}" type="slidenum">
              <a:rPr lang="cs-CZ" smtClean="0"/>
              <a:t>‹#›</a:t>
            </a:fld>
            <a:endParaRPr lang="cs-CZ"/>
          </a:p>
        </p:txBody>
      </p:sp>
    </p:spTree>
    <p:extLst>
      <p:ext uri="{BB962C8B-B14F-4D97-AF65-F5344CB8AC3E}">
        <p14:creationId xmlns:p14="http://schemas.microsoft.com/office/powerpoint/2010/main" val="219029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12C13D4-7548-4DEF-BF9B-9E01F85B640F}" type="datetimeFigureOut">
              <a:rPr lang="cs-CZ" smtClean="0"/>
              <a:t>12. 10. 2015</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6C2DFB9-4577-4DBD-AFB5-B3DC08A636FC}" type="slidenum">
              <a:rPr lang="cs-CZ" smtClean="0"/>
              <a:t>‹#›</a:t>
            </a:fld>
            <a:endParaRPr lang="cs-CZ"/>
          </a:p>
        </p:txBody>
      </p:sp>
    </p:spTree>
    <p:extLst>
      <p:ext uri="{BB962C8B-B14F-4D97-AF65-F5344CB8AC3E}">
        <p14:creationId xmlns:p14="http://schemas.microsoft.com/office/powerpoint/2010/main" val="1596332017"/>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International </a:t>
            </a:r>
            <a:r>
              <a:rPr lang="cs-CZ" dirty="0" err="1" smtClean="0"/>
              <a:t>Economics</a:t>
            </a:r>
            <a:endParaRPr lang="cs-CZ" dirty="0"/>
          </a:p>
        </p:txBody>
      </p:sp>
      <p:sp>
        <p:nvSpPr>
          <p:cNvPr id="3" name="Podnadpis 2"/>
          <p:cNvSpPr>
            <a:spLocks noGrp="1"/>
          </p:cNvSpPr>
          <p:nvPr>
            <p:ph type="subTitle" idx="1"/>
          </p:nvPr>
        </p:nvSpPr>
        <p:spPr/>
        <p:txBody>
          <a:bodyPr/>
          <a:lstStyle/>
          <a:p>
            <a:r>
              <a:rPr lang="cs-CZ" dirty="0" smtClean="0"/>
              <a:t>Tomáš Paleta</a:t>
            </a:r>
          </a:p>
          <a:p>
            <a:r>
              <a:rPr lang="cs-CZ" dirty="0" smtClean="0"/>
              <a:t>paleta@econ.muni.cz</a:t>
            </a:r>
            <a:endParaRPr lang="cs-CZ" dirty="0"/>
          </a:p>
        </p:txBody>
      </p:sp>
    </p:spTree>
    <p:extLst>
      <p:ext uri="{BB962C8B-B14F-4D97-AF65-F5344CB8AC3E}">
        <p14:creationId xmlns:p14="http://schemas.microsoft.com/office/powerpoint/2010/main" val="3242311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altLang="cs-CZ" smtClean="0"/>
              <a:t>Using the Gravity Model: Looking for Anomalies</a:t>
            </a:r>
          </a:p>
        </p:txBody>
      </p:sp>
      <p:sp>
        <p:nvSpPr>
          <p:cNvPr id="14338" name="Content Placeholder 2"/>
          <p:cNvSpPr>
            <a:spLocks noGrp="1"/>
          </p:cNvSpPr>
          <p:nvPr>
            <p:ph idx="1"/>
          </p:nvPr>
        </p:nvSpPr>
        <p:spPr/>
        <p:txBody>
          <a:bodyPr/>
          <a:lstStyle/>
          <a:p>
            <a:pPr eaLnBrk="1" hangingPunct="1"/>
            <a:r>
              <a:rPr lang="en-US" altLang="cs-CZ" smtClean="0"/>
              <a:t>A gravity model fits the data on U.S. trade with European countries well but not perfectly.</a:t>
            </a:r>
          </a:p>
          <a:p>
            <a:pPr eaLnBrk="1" hangingPunct="1"/>
            <a:r>
              <a:rPr lang="en-US" altLang="cs-CZ" smtClean="0"/>
              <a:t>The Netherlands, Belgium and Ireland trade much more with the United States than predicted by a gravity model.</a:t>
            </a:r>
          </a:p>
          <a:p>
            <a:pPr lvl="1" eaLnBrk="1" hangingPunct="1"/>
            <a:r>
              <a:rPr lang="en-US" altLang="cs-CZ" smtClean="0"/>
              <a:t>Ireland has strong cultural affinity due to common language and history of migration.</a:t>
            </a:r>
          </a:p>
          <a:p>
            <a:pPr lvl="1" eaLnBrk="1" hangingPunct="1"/>
            <a:r>
              <a:rPr lang="en-US" altLang="cs-CZ" smtClean="0"/>
              <a:t>The Netherlands and Belgium have transport cost advantages due to their location.</a:t>
            </a:r>
          </a:p>
          <a:p>
            <a:pPr lvl="1" eaLnBrk="1" hangingPunct="1"/>
            <a:endParaRPr lang="en-US" altLang="cs-CZ" smtClean="0"/>
          </a:p>
          <a:p>
            <a:pPr lvl="1" eaLnBrk="1" hangingPunct="1"/>
            <a:endParaRPr lang="en-US" altLang="cs-CZ" smtClean="0"/>
          </a:p>
        </p:txBody>
      </p:sp>
    </p:spTree>
    <p:extLst>
      <p:ext uri="{BB962C8B-B14F-4D97-AF65-F5344CB8AC3E}">
        <p14:creationId xmlns:p14="http://schemas.microsoft.com/office/powerpoint/2010/main" val="226318335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pPr eaLnBrk="1" hangingPunct="1"/>
            <a:r>
              <a:rPr lang="en-US" altLang="cs-CZ" smtClean="0"/>
              <a:t>Table 3-2: Home and Foreign Unit Labor Requirements</a:t>
            </a:r>
          </a:p>
        </p:txBody>
      </p:sp>
      <p:pic>
        <p:nvPicPr>
          <p:cNvPr id="74754" name="Picture 2" descr="tbl03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133600"/>
            <a:ext cx="85344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5599457"/>
      </p:ext>
    </p:extLst>
  </p:cSld>
  <p:clrMapOvr>
    <a:masterClrMapping/>
  </p:clrMapOvr>
  <p:transition spd="med">
    <p:wipe dir="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p:txBody>
          <a:bodyPr/>
          <a:lstStyle/>
          <a:p>
            <a:pPr eaLnBrk="1" hangingPunct="1"/>
            <a:r>
              <a:rPr lang="en-US" altLang="cs-CZ" smtClean="0"/>
              <a:t>Comparative Advantage with Many Goods (cont.)</a:t>
            </a:r>
          </a:p>
        </p:txBody>
      </p:sp>
      <p:sp>
        <p:nvSpPr>
          <p:cNvPr id="61443" name="Rectangle 3"/>
          <p:cNvSpPr>
            <a:spLocks noGrp="1" noChangeArrowheads="1"/>
          </p:cNvSpPr>
          <p:nvPr>
            <p:ph idx="1"/>
          </p:nvPr>
        </p:nvSpPr>
        <p:spPr/>
        <p:txBody>
          <a:bodyPr/>
          <a:lstStyle/>
          <a:p>
            <a:pPr eaLnBrk="1" hangingPunct="1"/>
            <a:r>
              <a:rPr lang="en-US" altLang="cs-CZ" smtClean="0"/>
              <a:t>Suppose there are 5 goods produced in the world: apples, bananas, caviar, dates, and enchiladas.</a:t>
            </a:r>
          </a:p>
          <a:p>
            <a:pPr eaLnBrk="1" hangingPunct="1"/>
            <a:r>
              <a:rPr lang="en-US" altLang="cs-CZ" smtClean="0"/>
              <a:t>If </a:t>
            </a:r>
            <a:r>
              <a:rPr lang="en-US" altLang="cs-CZ" i="1" smtClean="0"/>
              <a:t>w/w</a:t>
            </a:r>
            <a:r>
              <a:rPr lang="en-US" altLang="cs-CZ" i="1" baseline="30000" smtClean="0"/>
              <a:t>*</a:t>
            </a:r>
            <a:r>
              <a:rPr lang="en-US" altLang="cs-CZ" smtClean="0"/>
              <a:t> = 3, the home country will produce apples, bananas, and caviar, while the foreign country will produce dates and enchiladas.</a:t>
            </a:r>
          </a:p>
          <a:p>
            <a:pPr lvl="1" eaLnBrk="1" hangingPunct="1">
              <a:spcBef>
                <a:spcPct val="50000"/>
              </a:spcBef>
            </a:pPr>
            <a:r>
              <a:rPr lang="en-US" altLang="cs-CZ" smtClean="0"/>
              <a:t>The relative productivities of the home country in producing apples, bananas, and caviar are higher than the relative wage.</a:t>
            </a:r>
          </a:p>
        </p:txBody>
      </p:sp>
    </p:spTree>
    <p:extLst>
      <p:ext uri="{BB962C8B-B14F-4D97-AF65-F5344CB8AC3E}">
        <p14:creationId xmlns:p14="http://schemas.microsoft.com/office/powerpoint/2010/main" val="30997811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strips(downRigh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strips(downRight)">
                                      <p:cBhvr>
                                        <p:cTn id="12" dur="500"/>
                                        <p:tgtEl>
                                          <p:spTgt spid="61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strips(downRight)">
                                      <p:cBhvr>
                                        <p:cTn id="17" dur="500"/>
                                        <p:tgtEl>
                                          <p:spTgt spid="61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pPr eaLnBrk="1" hangingPunct="1"/>
            <a:r>
              <a:rPr lang="en-US" altLang="cs-CZ" smtClean="0"/>
              <a:t>Comparative Advantage with Many Goods (cont.)</a:t>
            </a:r>
          </a:p>
        </p:txBody>
      </p:sp>
      <p:sp>
        <p:nvSpPr>
          <p:cNvPr id="62467" name="Rectangle 3"/>
          <p:cNvSpPr>
            <a:spLocks noGrp="1" noChangeArrowheads="1"/>
          </p:cNvSpPr>
          <p:nvPr>
            <p:ph idx="1"/>
          </p:nvPr>
        </p:nvSpPr>
        <p:spPr/>
        <p:txBody>
          <a:bodyPr/>
          <a:lstStyle/>
          <a:p>
            <a:pPr eaLnBrk="1" hangingPunct="1">
              <a:lnSpc>
                <a:spcPct val="80000"/>
              </a:lnSpc>
            </a:pPr>
            <a:r>
              <a:rPr lang="en-US" altLang="cs-CZ" sz="2400"/>
              <a:t>If each country specializes in goods that use resources productively and trades the products for those that it wants to consume, then each benefits.</a:t>
            </a:r>
          </a:p>
          <a:p>
            <a:pPr lvl="1" eaLnBrk="1" hangingPunct="1">
              <a:lnSpc>
                <a:spcPct val="80000"/>
              </a:lnSpc>
            </a:pPr>
            <a:r>
              <a:rPr lang="en-US" altLang="cs-CZ" sz="2000"/>
              <a:t>If a country tries to produce all goods for itself, resources </a:t>
            </a:r>
            <a:br>
              <a:rPr lang="en-US" altLang="cs-CZ" sz="2000"/>
            </a:br>
            <a:r>
              <a:rPr lang="en-US" altLang="cs-CZ" sz="2000"/>
              <a:t>are </a:t>
            </a:r>
            <a:r>
              <a:rPr lang="ja-JP" altLang="en-US" sz="2000"/>
              <a:t>“</a:t>
            </a:r>
            <a:r>
              <a:rPr lang="en-US" altLang="ja-JP" sz="2000"/>
              <a:t>wasted</a:t>
            </a:r>
            <a:r>
              <a:rPr lang="ja-JP" altLang="en-US" sz="2000"/>
              <a:t>”</a:t>
            </a:r>
            <a:r>
              <a:rPr lang="en-US" altLang="ja-JP" sz="2000"/>
              <a:t>. </a:t>
            </a:r>
          </a:p>
          <a:p>
            <a:pPr eaLnBrk="1" hangingPunct="1">
              <a:lnSpc>
                <a:spcPct val="80000"/>
              </a:lnSpc>
              <a:spcBef>
                <a:spcPct val="50000"/>
              </a:spcBef>
            </a:pPr>
            <a:r>
              <a:rPr lang="en-US" altLang="cs-CZ" sz="2400"/>
              <a:t>The home country has high productivity in apples, bananas, and caviar that give it a cost advantage, despite its high wage.</a:t>
            </a:r>
          </a:p>
          <a:p>
            <a:pPr eaLnBrk="1" hangingPunct="1">
              <a:lnSpc>
                <a:spcPct val="80000"/>
              </a:lnSpc>
              <a:spcBef>
                <a:spcPct val="50000"/>
              </a:spcBef>
            </a:pPr>
            <a:r>
              <a:rPr lang="en-US" altLang="cs-CZ" sz="2400"/>
              <a:t>The foreign country has low wages that give it a cost advantage, despite its low productivity in date production.</a:t>
            </a:r>
          </a:p>
        </p:txBody>
      </p:sp>
    </p:spTree>
    <p:extLst>
      <p:ext uri="{BB962C8B-B14F-4D97-AF65-F5344CB8AC3E}">
        <p14:creationId xmlns:p14="http://schemas.microsoft.com/office/powerpoint/2010/main" val="37329991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strips(downRight)">
                                      <p:cBhvr>
                                        <p:cTn id="7" dur="500"/>
                                        <p:tgtEl>
                                          <p:spTgt spid="62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strips(downRight)">
                                      <p:cBhvr>
                                        <p:cTn id="12" dur="500"/>
                                        <p:tgtEl>
                                          <p:spTgt spid="62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strips(downRight)">
                                      <p:cBhvr>
                                        <p:cTn id="17" dur="500"/>
                                        <p:tgtEl>
                                          <p:spTgt spid="62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2467">
                                            <p:txEl>
                                              <p:pRg st="3" end="3"/>
                                            </p:txEl>
                                          </p:spTgt>
                                        </p:tgtEl>
                                        <p:attrNameLst>
                                          <p:attrName>style.visibility</p:attrName>
                                        </p:attrNameLst>
                                      </p:cBhvr>
                                      <p:to>
                                        <p:strVal val="visible"/>
                                      </p:to>
                                    </p:set>
                                    <p:animEffect transition="in" filter="strips(downRight)">
                                      <p:cBhvr>
                                        <p:cTn id="22" dur="500"/>
                                        <p:tgtEl>
                                          <p:spTgt spid="62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p:txBody>
          <a:bodyPr/>
          <a:lstStyle/>
          <a:p>
            <a:pPr eaLnBrk="1" hangingPunct="1"/>
            <a:r>
              <a:rPr lang="en-US" altLang="cs-CZ" smtClean="0"/>
              <a:t>Comparative Advantage with Many Goods (cont.)</a:t>
            </a:r>
          </a:p>
        </p:txBody>
      </p:sp>
      <p:sp>
        <p:nvSpPr>
          <p:cNvPr id="63491" name="Rectangle 3"/>
          <p:cNvSpPr>
            <a:spLocks noGrp="1" noChangeArrowheads="1"/>
          </p:cNvSpPr>
          <p:nvPr>
            <p:ph idx="1"/>
          </p:nvPr>
        </p:nvSpPr>
        <p:spPr>
          <a:xfrm>
            <a:off x="680321" y="2158314"/>
            <a:ext cx="8339138" cy="4610100"/>
          </a:xfrm>
        </p:spPr>
        <p:txBody>
          <a:bodyPr/>
          <a:lstStyle/>
          <a:p>
            <a:pPr eaLnBrk="1" hangingPunct="1">
              <a:lnSpc>
                <a:spcPct val="80000"/>
              </a:lnSpc>
              <a:spcBef>
                <a:spcPct val="50000"/>
              </a:spcBef>
            </a:pPr>
            <a:r>
              <a:rPr lang="en-US" altLang="cs-CZ" sz="2400" dirty="0"/>
              <a:t>How is the relative wage determined?</a:t>
            </a:r>
          </a:p>
          <a:p>
            <a:pPr eaLnBrk="1" hangingPunct="1">
              <a:lnSpc>
                <a:spcPct val="80000"/>
              </a:lnSpc>
              <a:spcBef>
                <a:spcPct val="50000"/>
              </a:spcBef>
            </a:pPr>
            <a:r>
              <a:rPr lang="en-US" altLang="cs-CZ" sz="2400" dirty="0"/>
              <a:t>By the relative supply of and relative (derived) demand for labor services.</a:t>
            </a:r>
          </a:p>
          <a:p>
            <a:pPr eaLnBrk="1" hangingPunct="1">
              <a:lnSpc>
                <a:spcPct val="80000"/>
              </a:lnSpc>
              <a:spcBef>
                <a:spcPct val="50000"/>
              </a:spcBef>
            </a:pPr>
            <a:r>
              <a:rPr lang="en-US" altLang="cs-CZ" sz="2400" dirty="0"/>
              <a:t>The relative (derived) demand for home labor services falls when </a:t>
            </a:r>
            <a:r>
              <a:rPr lang="en-US" altLang="cs-CZ" sz="2400" i="1" dirty="0"/>
              <a:t>w/w</a:t>
            </a:r>
            <a:r>
              <a:rPr lang="en-US" altLang="cs-CZ" sz="2400" i="1" baseline="30000" dirty="0"/>
              <a:t>* </a:t>
            </a:r>
            <a:r>
              <a:rPr lang="en-US" altLang="cs-CZ" sz="2400" dirty="0"/>
              <a:t>rises. As domestic labor services become more expensive relative to foreign labor services,</a:t>
            </a:r>
          </a:p>
          <a:p>
            <a:pPr lvl="1" eaLnBrk="1" hangingPunct="1">
              <a:lnSpc>
                <a:spcPct val="80000"/>
              </a:lnSpc>
            </a:pPr>
            <a:r>
              <a:rPr lang="en-US" altLang="cs-CZ" sz="2000" dirty="0"/>
              <a:t>goods produced in the home country become more expensive, and demand for these goods and the labor services to produce them falls.</a:t>
            </a:r>
          </a:p>
          <a:p>
            <a:pPr lvl="1" eaLnBrk="1" hangingPunct="1">
              <a:lnSpc>
                <a:spcPct val="80000"/>
              </a:lnSpc>
            </a:pPr>
            <a:r>
              <a:rPr lang="en-US" altLang="cs-CZ" sz="2000" dirty="0"/>
              <a:t>fewer goods will be produced in the home country, further reducing the demand for domestic labor services. </a:t>
            </a:r>
          </a:p>
        </p:txBody>
      </p:sp>
    </p:spTree>
    <p:extLst>
      <p:ext uri="{BB962C8B-B14F-4D97-AF65-F5344CB8AC3E}">
        <p14:creationId xmlns:p14="http://schemas.microsoft.com/office/powerpoint/2010/main" val="283893926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strips(downRight)">
                                      <p:cBhvr>
                                        <p:cTn id="7" dur="500"/>
                                        <p:tgtEl>
                                          <p:spTgt spid="63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strips(downRight)">
                                      <p:cBhvr>
                                        <p:cTn id="12" dur="500"/>
                                        <p:tgtEl>
                                          <p:spTgt spid="634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Effect transition="in" filter="strips(downRight)">
                                      <p:cBhvr>
                                        <p:cTn id="17" dur="500"/>
                                        <p:tgtEl>
                                          <p:spTgt spid="634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3491">
                                            <p:txEl>
                                              <p:pRg st="3" end="3"/>
                                            </p:txEl>
                                          </p:spTgt>
                                        </p:tgtEl>
                                        <p:attrNameLst>
                                          <p:attrName>style.visibility</p:attrName>
                                        </p:attrNameLst>
                                      </p:cBhvr>
                                      <p:to>
                                        <p:strVal val="visible"/>
                                      </p:to>
                                    </p:set>
                                    <p:animEffect transition="in" filter="strips(downRight)">
                                      <p:cBhvr>
                                        <p:cTn id="22" dur="500"/>
                                        <p:tgtEl>
                                          <p:spTgt spid="634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3491">
                                            <p:txEl>
                                              <p:pRg st="4" end="4"/>
                                            </p:txEl>
                                          </p:spTgt>
                                        </p:tgtEl>
                                        <p:attrNameLst>
                                          <p:attrName>style.visibility</p:attrName>
                                        </p:attrNameLst>
                                      </p:cBhvr>
                                      <p:to>
                                        <p:strVal val="visible"/>
                                      </p:to>
                                    </p:set>
                                    <p:animEffect transition="in" filter="strips(downRight)">
                                      <p:cBhvr>
                                        <p:cTn id="27" dur="500"/>
                                        <p:tgtEl>
                                          <p:spTgt spid="634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pPr eaLnBrk="1" hangingPunct="1"/>
            <a:r>
              <a:rPr lang="en-US" altLang="cs-CZ" smtClean="0"/>
              <a:t>Comparative Advantage with Many Goods (cont.)</a:t>
            </a:r>
          </a:p>
        </p:txBody>
      </p:sp>
      <p:sp>
        <p:nvSpPr>
          <p:cNvPr id="65539" name="Rectangle 3"/>
          <p:cNvSpPr>
            <a:spLocks noGrp="1" noChangeArrowheads="1"/>
          </p:cNvSpPr>
          <p:nvPr>
            <p:ph idx="1"/>
          </p:nvPr>
        </p:nvSpPr>
        <p:spPr/>
        <p:txBody>
          <a:bodyPr/>
          <a:lstStyle/>
          <a:p>
            <a:pPr eaLnBrk="1" hangingPunct="1"/>
            <a:r>
              <a:rPr lang="en-US" altLang="cs-CZ" sz="2400"/>
              <a:t>Suppose </a:t>
            </a:r>
            <a:r>
              <a:rPr lang="en-US" altLang="cs-CZ" sz="2400" i="1"/>
              <a:t>w/w</a:t>
            </a:r>
            <a:r>
              <a:rPr lang="en-US" altLang="cs-CZ" sz="2400" i="1" baseline="30000"/>
              <a:t>* </a:t>
            </a:r>
            <a:r>
              <a:rPr lang="en-US" altLang="cs-CZ" sz="2400"/>
              <a:t>increases from 3 to 3.99:</a:t>
            </a:r>
          </a:p>
          <a:p>
            <a:pPr lvl="1" eaLnBrk="1" hangingPunct="1"/>
            <a:r>
              <a:rPr lang="en-US" altLang="cs-CZ" sz="2000"/>
              <a:t>The home country would produce apples, bananas, and caviar, but the demand for these goods and the labor to produce them would fall as the relative wage rises.</a:t>
            </a:r>
          </a:p>
          <a:p>
            <a:pPr eaLnBrk="1" hangingPunct="1">
              <a:lnSpc>
                <a:spcPct val="90000"/>
              </a:lnSpc>
              <a:spcBef>
                <a:spcPct val="50000"/>
              </a:spcBef>
            </a:pPr>
            <a:r>
              <a:rPr lang="en-US" altLang="cs-CZ" sz="2400"/>
              <a:t>Suppose </a:t>
            </a:r>
            <a:r>
              <a:rPr lang="en-US" altLang="cs-CZ" sz="2400" i="1"/>
              <a:t>w/w</a:t>
            </a:r>
            <a:r>
              <a:rPr lang="en-US" altLang="cs-CZ" sz="2400" i="1" baseline="30000"/>
              <a:t>* </a:t>
            </a:r>
            <a:r>
              <a:rPr lang="en-US" altLang="cs-CZ" sz="2400"/>
              <a:t>increases from 3.99 to 4.01:</a:t>
            </a:r>
          </a:p>
          <a:p>
            <a:pPr lvl="1" eaLnBrk="1" hangingPunct="1"/>
            <a:r>
              <a:rPr lang="en-US" altLang="cs-CZ" sz="2000"/>
              <a:t>Caviar is now too expensive to produce in the home country, so the caviar industry moves to the foreign country, causing a discrete (abrupt) drop in the demand for domestic labor services.</a:t>
            </a:r>
          </a:p>
          <a:p>
            <a:pPr eaLnBrk="1" hangingPunct="1">
              <a:spcBef>
                <a:spcPct val="50000"/>
              </a:spcBef>
            </a:pPr>
            <a:r>
              <a:rPr lang="en-US" altLang="cs-CZ" sz="2400"/>
              <a:t>Consider similar effects as </a:t>
            </a:r>
            <a:r>
              <a:rPr lang="en-US" altLang="cs-CZ" sz="2400" i="1"/>
              <a:t>w/w</a:t>
            </a:r>
            <a:r>
              <a:rPr lang="en-US" altLang="cs-CZ" sz="2400" i="1" baseline="30000"/>
              <a:t>* </a:t>
            </a:r>
            <a:r>
              <a:rPr lang="en-US" altLang="cs-CZ" sz="2400"/>
              <a:t>rises from 0.75</a:t>
            </a:r>
            <a:r>
              <a:rPr lang="en-US" altLang="cs-CZ" sz="2400" i="1"/>
              <a:t> </a:t>
            </a:r>
            <a:r>
              <a:rPr lang="en-US" altLang="cs-CZ" sz="2400"/>
              <a:t>to 10. </a:t>
            </a:r>
          </a:p>
        </p:txBody>
      </p:sp>
    </p:spTree>
    <p:extLst>
      <p:ext uri="{BB962C8B-B14F-4D97-AF65-F5344CB8AC3E}">
        <p14:creationId xmlns:p14="http://schemas.microsoft.com/office/powerpoint/2010/main" val="41806658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strips(downRight)">
                                      <p:cBhvr>
                                        <p:cTn id="7" dur="500"/>
                                        <p:tgtEl>
                                          <p:spTgt spid="6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strips(downRight)">
                                      <p:cBhvr>
                                        <p:cTn id="12" dur="500"/>
                                        <p:tgtEl>
                                          <p:spTgt spid="65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strips(downRight)">
                                      <p:cBhvr>
                                        <p:cTn id="17" dur="500"/>
                                        <p:tgtEl>
                                          <p:spTgt spid="655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strips(downRight)">
                                      <p:cBhvr>
                                        <p:cTn id="22" dur="500"/>
                                        <p:tgtEl>
                                          <p:spTgt spid="655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strips(downRight)">
                                      <p:cBhvr>
                                        <p:cTn id="27" dur="500"/>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p:txBody>
          <a:bodyPr/>
          <a:lstStyle/>
          <a:p>
            <a:pPr eaLnBrk="1" hangingPunct="1"/>
            <a:r>
              <a:rPr lang="en-US" altLang="cs-CZ" smtClean="0"/>
              <a:t>Fig. 3-5: Determination of Relative Wages</a:t>
            </a:r>
          </a:p>
        </p:txBody>
      </p:sp>
      <p:pic>
        <p:nvPicPr>
          <p:cNvPr id="79874" name="Picture 2" descr="fig03_05.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24449" y="2067697"/>
            <a:ext cx="4313624" cy="4551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8869572"/>
      </p:ext>
    </p:extLst>
  </p:cSld>
  <p:clrMapOvr>
    <a:masterClrMapping/>
  </p:clrMapOvr>
  <p:transition spd="med">
    <p:pull dir="rd"/>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p:txBody>
          <a:bodyPr/>
          <a:lstStyle/>
          <a:p>
            <a:pPr eaLnBrk="1" hangingPunct="1"/>
            <a:r>
              <a:rPr lang="en-US" altLang="cs-CZ" smtClean="0"/>
              <a:t>Comparative Advantage with Many Goods (cont.)</a:t>
            </a:r>
          </a:p>
        </p:txBody>
      </p:sp>
      <p:sp>
        <p:nvSpPr>
          <p:cNvPr id="66563" name="Rectangle 3"/>
          <p:cNvSpPr>
            <a:spLocks noGrp="1" noChangeArrowheads="1"/>
          </p:cNvSpPr>
          <p:nvPr>
            <p:ph idx="1"/>
          </p:nvPr>
        </p:nvSpPr>
        <p:spPr/>
        <p:txBody>
          <a:bodyPr/>
          <a:lstStyle/>
          <a:p>
            <a:pPr eaLnBrk="1" hangingPunct="1"/>
            <a:r>
              <a:rPr lang="en-US" altLang="cs-CZ" sz="2400"/>
              <a:t>Finally, suppose that relative supply of labor is independent of </a:t>
            </a:r>
            <a:r>
              <a:rPr lang="en-US" altLang="cs-CZ" sz="2400" i="1"/>
              <a:t>w/w</a:t>
            </a:r>
            <a:r>
              <a:rPr lang="en-US" altLang="cs-CZ" sz="2400" i="1" baseline="30000"/>
              <a:t>* </a:t>
            </a:r>
            <a:r>
              <a:rPr lang="en-US" altLang="cs-CZ" sz="2400"/>
              <a:t>and is fixed at an amount determined by the populations in the home and foreign countries.</a:t>
            </a:r>
          </a:p>
        </p:txBody>
      </p:sp>
    </p:spTree>
    <p:extLst>
      <p:ext uri="{BB962C8B-B14F-4D97-AF65-F5344CB8AC3E}">
        <p14:creationId xmlns:p14="http://schemas.microsoft.com/office/powerpoint/2010/main" val="17189689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strips(downRight)">
                                      <p:cBhvr>
                                        <p:cTn id="7"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pPr eaLnBrk="1" hangingPunct="1"/>
            <a:r>
              <a:rPr lang="en-US" altLang="cs-CZ" smtClean="0"/>
              <a:t>Transportation Costs and Non-traded Goods</a:t>
            </a:r>
          </a:p>
        </p:txBody>
      </p:sp>
      <p:sp>
        <p:nvSpPr>
          <p:cNvPr id="68611" name="Rectangle 3"/>
          <p:cNvSpPr>
            <a:spLocks noGrp="1" noChangeArrowheads="1"/>
          </p:cNvSpPr>
          <p:nvPr>
            <p:ph idx="1"/>
          </p:nvPr>
        </p:nvSpPr>
        <p:spPr>
          <a:xfrm>
            <a:off x="680321" y="2248930"/>
            <a:ext cx="8339138" cy="4775200"/>
          </a:xfrm>
        </p:spPr>
        <p:txBody>
          <a:bodyPr/>
          <a:lstStyle/>
          <a:p>
            <a:pPr marL="533400" indent="-533400">
              <a:spcBef>
                <a:spcPct val="50000"/>
              </a:spcBef>
            </a:pPr>
            <a:r>
              <a:rPr lang="en-US" altLang="cs-CZ" dirty="0" smtClean="0"/>
              <a:t>The Ricardian model predicts that countries completely specialize in production.</a:t>
            </a:r>
          </a:p>
          <a:p>
            <a:pPr marL="533400" indent="-533400">
              <a:spcBef>
                <a:spcPct val="50000"/>
              </a:spcBef>
            </a:pPr>
            <a:r>
              <a:rPr lang="en-US" altLang="cs-CZ" dirty="0" smtClean="0"/>
              <a:t>But this rarely happens for three main reasons:</a:t>
            </a:r>
          </a:p>
          <a:p>
            <a:pPr marL="914400" lvl="1" indent="-457200">
              <a:buFont typeface="Times" panose="02020603050405020304" pitchFamily="18" charset="0"/>
              <a:buAutoNum type="arabicPeriod"/>
            </a:pPr>
            <a:r>
              <a:rPr lang="en-US" altLang="cs-CZ" dirty="0" smtClean="0"/>
              <a:t>More than one factor of production reduces the tendency of specialization (Econ/Trade Chapters 4-5).</a:t>
            </a:r>
          </a:p>
          <a:p>
            <a:pPr marL="914400" lvl="1" indent="-457200">
              <a:buFont typeface="Times" panose="02020603050405020304" pitchFamily="18" charset="0"/>
              <a:buAutoNum type="arabicPeriod"/>
            </a:pPr>
            <a:r>
              <a:rPr lang="en-US" altLang="cs-CZ" dirty="0" smtClean="0"/>
              <a:t>Protectionism (Econ/Trade Chapters 9–12).</a:t>
            </a:r>
          </a:p>
          <a:p>
            <a:pPr marL="914400" lvl="1" indent="-457200">
              <a:buFont typeface="Times" panose="02020603050405020304" pitchFamily="18" charset="0"/>
              <a:buAutoNum type="arabicPeriod"/>
            </a:pPr>
            <a:r>
              <a:rPr lang="en-US" altLang="cs-CZ" dirty="0" smtClean="0"/>
              <a:t>Transportation costs reduce or prevent trade, which may cause each country to produce the same good or service.</a:t>
            </a:r>
          </a:p>
        </p:txBody>
      </p:sp>
    </p:spTree>
    <p:extLst>
      <p:ext uri="{BB962C8B-B14F-4D97-AF65-F5344CB8AC3E}">
        <p14:creationId xmlns:p14="http://schemas.microsoft.com/office/powerpoint/2010/main" val="358768661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strips(downRight)">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strips(downRight)">
                                      <p:cBhvr>
                                        <p:cTn id="12" dur="500"/>
                                        <p:tgtEl>
                                          <p:spTgt spid="6861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animEffect transition="in" filter="strips(downRight)">
                                      <p:cBhvr>
                                        <p:cTn id="15" dur="500"/>
                                        <p:tgtEl>
                                          <p:spTgt spid="6861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68611">
                                            <p:txEl>
                                              <p:pRg st="3" end="3"/>
                                            </p:txEl>
                                          </p:spTgt>
                                        </p:tgtEl>
                                        <p:attrNameLst>
                                          <p:attrName>style.visibility</p:attrName>
                                        </p:attrNameLst>
                                      </p:cBhvr>
                                      <p:to>
                                        <p:strVal val="visible"/>
                                      </p:to>
                                    </p:set>
                                    <p:animEffect transition="in" filter="strips(downRight)">
                                      <p:cBhvr>
                                        <p:cTn id="18" dur="500"/>
                                        <p:tgtEl>
                                          <p:spTgt spid="6861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68611">
                                            <p:txEl>
                                              <p:pRg st="4" end="4"/>
                                            </p:txEl>
                                          </p:spTgt>
                                        </p:tgtEl>
                                        <p:attrNameLst>
                                          <p:attrName>style.visibility</p:attrName>
                                        </p:attrNameLst>
                                      </p:cBhvr>
                                      <p:to>
                                        <p:strVal val="visible"/>
                                      </p:to>
                                    </p:set>
                                    <p:animEffect transition="in" filter="strips(downRight)">
                                      <p:cBhvr>
                                        <p:cTn id="21" dur="500"/>
                                        <p:tgtEl>
                                          <p:spTgt spid="686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p:txBody>
          <a:bodyPr/>
          <a:lstStyle/>
          <a:p>
            <a:pPr eaLnBrk="1" hangingPunct="1"/>
            <a:r>
              <a:rPr lang="en-US" altLang="cs-CZ" smtClean="0"/>
              <a:t>Transportation Costs and Non-traded Goods (cont.)</a:t>
            </a:r>
          </a:p>
        </p:txBody>
      </p:sp>
      <p:sp>
        <p:nvSpPr>
          <p:cNvPr id="69635" name="Rectangle 3"/>
          <p:cNvSpPr>
            <a:spLocks noGrp="1" noChangeArrowheads="1"/>
          </p:cNvSpPr>
          <p:nvPr>
            <p:ph idx="1"/>
          </p:nvPr>
        </p:nvSpPr>
        <p:spPr/>
        <p:txBody>
          <a:bodyPr/>
          <a:lstStyle/>
          <a:p>
            <a:pPr eaLnBrk="1" hangingPunct="1">
              <a:spcBef>
                <a:spcPct val="60000"/>
              </a:spcBef>
            </a:pPr>
            <a:r>
              <a:rPr lang="en-US" altLang="cs-CZ" smtClean="0"/>
              <a:t>Nontraded goods and services (ex., haircuts and auto repairs) exist due to high transport costs.</a:t>
            </a:r>
          </a:p>
          <a:p>
            <a:pPr lvl="1" eaLnBrk="1" hangingPunct="1">
              <a:spcBef>
                <a:spcPct val="60000"/>
              </a:spcBef>
            </a:pPr>
            <a:r>
              <a:rPr lang="en-US" altLang="cs-CZ" smtClean="0"/>
              <a:t>Countries tend to spend a large fraction of national income on nontraded goods and services.</a:t>
            </a:r>
          </a:p>
          <a:p>
            <a:pPr lvl="1" eaLnBrk="1" hangingPunct="1">
              <a:spcBef>
                <a:spcPct val="60000"/>
              </a:spcBef>
            </a:pPr>
            <a:r>
              <a:rPr lang="en-US" altLang="cs-CZ" smtClean="0"/>
              <a:t>This fact has implications for the gravity model and for models that consider how income transfers across countries affect trade.</a:t>
            </a:r>
          </a:p>
        </p:txBody>
      </p:sp>
    </p:spTree>
    <p:extLst>
      <p:ext uri="{BB962C8B-B14F-4D97-AF65-F5344CB8AC3E}">
        <p14:creationId xmlns:p14="http://schemas.microsoft.com/office/powerpoint/2010/main" val="22594768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strips(downRigh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strips(downRight)">
                                      <p:cBhvr>
                                        <p:cTn id="12" dur="500"/>
                                        <p:tgtEl>
                                          <p:spTgt spid="69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strips(downRight)">
                                      <p:cBhvr>
                                        <p:cTn id="17" dur="500"/>
                                        <p:tgtEl>
                                          <p:spTgt spid="696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lstStyle/>
          <a:p>
            <a:pPr eaLnBrk="1" hangingPunct="1"/>
            <a:r>
              <a:rPr lang="en-US" altLang="cs-CZ" smtClean="0"/>
              <a:t>Empirical Evidence</a:t>
            </a:r>
          </a:p>
        </p:txBody>
      </p:sp>
      <p:sp>
        <p:nvSpPr>
          <p:cNvPr id="70659" name="Rectangle 3"/>
          <p:cNvSpPr>
            <a:spLocks noGrp="1" noChangeArrowheads="1"/>
          </p:cNvSpPr>
          <p:nvPr>
            <p:ph idx="1"/>
          </p:nvPr>
        </p:nvSpPr>
        <p:spPr>
          <a:xfrm>
            <a:off x="680321" y="2120900"/>
            <a:ext cx="8339138" cy="4737100"/>
          </a:xfrm>
        </p:spPr>
        <p:txBody>
          <a:bodyPr/>
          <a:lstStyle/>
          <a:p>
            <a:pPr eaLnBrk="1" hangingPunct="1">
              <a:lnSpc>
                <a:spcPct val="90000"/>
              </a:lnSpc>
            </a:pPr>
            <a:r>
              <a:rPr lang="en-US" altLang="cs-CZ" sz="2400" dirty="0"/>
              <a:t>Do countries export those goods in which their productivity is relatively high?</a:t>
            </a:r>
          </a:p>
          <a:p>
            <a:pPr eaLnBrk="1" hangingPunct="1">
              <a:lnSpc>
                <a:spcPct val="90000"/>
              </a:lnSpc>
              <a:buFontTx/>
              <a:buNone/>
            </a:pPr>
            <a:endParaRPr lang="en-US" altLang="cs-CZ" sz="2400" dirty="0"/>
          </a:p>
          <a:p>
            <a:pPr eaLnBrk="1" hangingPunct="1">
              <a:lnSpc>
                <a:spcPct val="90000"/>
              </a:lnSpc>
            </a:pPr>
            <a:r>
              <a:rPr lang="en-US" altLang="cs-CZ" sz="2400" dirty="0"/>
              <a:t>The ratio of U.S. to British exports in 1951 compared to the ratio of U.S. to British labor productivity in 26 manufacturing industries suggests yes.</a:t>
            </a:r>
          </a:p>
          <a:p>
            <a:pPr eaLnBrk="1" hangingPunct="1">
              <a:lnSpc>
                <a:spcPct val="90000"/>
              </a:lnSpc>
              <a:buFontTx/>
              <a:buNone/>
            </a:pPr>
            <a:endParaRPr lang="en-US" altLang="cs-CZ" sz="2400" dirty="0"/>
          </a:p>
          <a:p>
            <a:pPr eaLnBrk="1" hangingPunct="1">
              <a:lnSpc>
                <a:spcPct val="90000"/>
              </a:lnSpc>
            </a:pPr>
            <a:r>
              <a:rPr lang="en-US" altLang="cs-CZ" sz="2400" dirty="0"/>
              <a:t>At this time the U.S. had an absolute advantage in </a:t>
            </a:r>
            <a:r>
              <a:rPr lang="en-US" altLang="cs-CZ" sz="2400" i="1" dirty="0"/>
              <a:t>all</a:t>
            </a:r>
            <a:r>
              <a:rPr lang="en-US" altLang="cs-CZ" sz="2400" dirty="0"/>
              <a:t> 26 industries, yet the ratio of exports was low in the least productive sectors of the U.S.</a:t>
            </a:r>
          </a:p>
        </p:txBody>
      </p:sp>
    </p:spTree>
    <p:extLst>
      <p:ext uri="{BB962C8B-B14F-4D97-AF65-F5344CB8AC3E}">
        <p14:creationId xmlns:p14="http://schemas.microsoft.com/office/powerpoint/2010/main" val="5909112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strips(downRight)">
                                      <p:cBhvr>
                                        <p:cTn id="7" dur="5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0659">
                                            <p:txEl>
                                              <p:pRg st="2" end="2"/>
                                            </p:txEl>
                                          </p:spTgt>
                                        </p:tgtEl>
                                        <p:attrNameLst>
                                          <p:attrName>style.visibility</p:attrName>
                                        </p:attrNameLst>
                                      </p:cBhvr>
                                      <p:to>
                                        <p:strVal val="visible"/>
                                      </p:to>
                                    </p:set>
                                    <p:animEffect transition="in" filter="strips(downRight)">
                                      <p:cBhvr>
                                        <p:cTn id="12" dur="500"/>
                                        <p:tgtEl>
                                          <p:spTgt spid="706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0659">
                                            <p:txEl>
                                              <p:pRg st="4" end="4"/>
                                            </p:txEl>
                                          </p:spTgt>
                                        </p:tgtEl>
                                        <p:attrNameLst>
                                          <p:attrName>style.visibility</p:attrName>
                                        </p:attrNameLst>
                                      </p:cBhvr>
                                      <p:to>
                                        <p:strVal val="visible"/>
                                      </p:to>
                                    </p:set>
                                    <p:animEffect transition="in" filter="strips(downRight)">
                                      <p:cBhvr>
                                        <p:cTn id="17" dur="500"/>
                                        <p:tgtEl>
                                          <p:spTgt spid="706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6"/>
          <p:cNvSpPr>
            <a:spLocks noGrp="1" noChangeArrowheads="1"/>
          </p:cNvSpPr>
          <p:nvPr>
            <p:ph type="title"/>
          </p:nvPr>
        </p:nvSpPr>
        <p:spPr/>
        <p:txBody>
          <a:bodyPr/>
          <a:lstStyle/>
          <a:p>
            <a:pPr eaLnBrk="1" hangingPunct="1"/>
            <a:r>
              <a:rPr lang="en-US" altLang="cs-CZ" smtClean="0"/>
              <a:t>Impediments to Trade: Distance, Barriers, and Borders</a:t>
            </a:r>
          </a:p>
        </p:txBody>
      </p:sp>
      <p:sp>
        <p:nvSpPr>
          <p:cNvPr id="12295" name="Rectangle 7"/>
          <p:cNvSpPr>
            <a:spLocks noGrp="1" noChangeArrowheads="1"/>
          </p:cNvSpPr>
          <p:nvPr>
            <p:ph idx="1"/>
          </p:nvPr>
        </p:nvSpPr>
        <p:spPr/>
        <p:txBody>
          <a:bodyPr>
            <a:normAutofit fontScale="92500" lnSpcReduction="10000"/>
          </a:bodyPr>
          <a:lstStyle/>
          <a:p>
            <a:pPr marL="533400" indent="-533400">
              <a:spcBef>
                <a:spcPct val="50000"/>
              </a:spcBef>
              <a:buNone/>
            </a:pPr>
            <a:r>
              <a:rPr lang="en-US" altLang="cs-CZ" sz="2000"/>
              <a:t>Other things besides size matter for trade: </a:t>
            </a:r>
          </a:p>
          <a:p>
            <a:pPr marL="533400" indent="-533400">
              <a:spcBef>
                <a:spcPct val="50000"/>
              </a:spcBef>
              <a:buFont typeface="Times" panose="02020603050405020304" pitchFamily="18" charset="0"/>
              <a:buAutoNum type="arabicPeriod"/>
            </a:pPr>
            <a:r>
              <a:rPr lang="en-US" altLang="cs-CZ" sz="2000" i="1"/>
              <a:t>Distance</a:t>
            </a:r>
            <a:r>
              <a:rPr lang="en-US" altLang="cs-CZ" sz="2000"/>
              <a:t> between markets influences transportation costs and therefore the cost of imports and exports.</a:t>
            </a:r>
          </a:p>
          <a:p>
            <a:pPr marL="533400" indent="-533400">
              <a:spcBef>
                <a:spcPct val="50000"/>
              </a:spcBef>
              <a:buFont typeface="Times" panose="02020603050405020304" pitchFamily="18" charset="0"/>
              <a:buAutoNum type="arabicPeriod" startAt="2"/>
            </a:pPr>
            <a:r>
              <a:rPr lang="en-US" altLang="cs-CZ" sz="2000" i="1"/>
              <a:t>Cultural affinity</a:t>
            </a:r>
            <a:r>
              <a:rPr lang="en-US" altLang="cs-CZ" sz="2000"/>
              <a:t>: close cultural ties, such as a common language, usually lead to strong economic ties.</a:t>
            </a:r>
          </a:p>
          <a:p>
            <a:pPr marL="533400" indent="-533400">
              <a:spcBef>
                <a:spcPct val="50000"/>
              </a:spcBef>
              <a:buFont typeface="Times" panose="02020603050405020304" pitchFamily="18" charset="0"/>
              <a:buAutoNum type="arabicPeriod" startAt="2"/>
            </a:pPr>
            <a:r>
              <a:rPr lang="en-US" altLang="cs-CZ" sz="2000" i="1"/>
              <a:t>Geography</a:t>
            </a:r>
            <a:r>
              <a:rPr lang="en-US" altLang="cs-CZ" sz="2000"/>
              <a:t>: ocean harbors and a lack of mountain barriers make transportation and trade easier.</a:t>
            </a:r>
          </a:p>
          <a:p>
            <a:pPr marL="533400" indent="-533400">
              <a:spcBef>
                <a:spcPct val="50000"/>
              </a:spcBef>
              <a:buFont typeface="Times" panose="02020603050405020304" pitchFamily="18" charset="0"/>
              <a:buAutoNum type="arabicPeriod" startAt="4"/>
            </a:pPr>
            <a:r>
              <a:rPr lang="en-US" altLang="cs-CZ" sz="2000" i="1"/>
              <a:t>Multinational corporations</a:t>
            </a:r>
            <a:r>
              <a:rPr lang="en-US" altLang="cs-CZ" sz="2000"/>
              <a:t>: corporations spread across different nations import and export many goods between their divisions.</a:t>
            </a:r>
          </a:p>
          <a:p>
            <a:pPr marL="533400" indent="-533400">
              <a:spcBef>
                <a:spcPct val="50000"/>
              </a:spcBef>
              <a:buFont typeface="Times" panose="02020603050405020304" pitchFamily="18" charset="0"/>
              <a:buAutoNum type="arabicPeriod" startAt="4"/>
            </a:pPr>
            <a:r>
              <a:rPr lang="en-US" altLang="cs-CZ" sz="2000" i="1"/>
              <a:t>Borders</a:t>
            </a:r>
            <a:r>
              <a:rPr lang="en-US" altLang="cs-CZ" sz="2000"/>
              <a:t>: crossing borders involves formalities that take time, often different currencies need to be exchanged, and perhaps monetary costs like tariffs reduce trade. </a:t>
            </a:r>
          </a:p>
        </p:txBody>
      </p:sp>
    </p:spTree>
    <p:extLst>
      <p:ext uri="{BB962C8B-B14F-4D97-AF65-F5344CB8AC3E}">
        <p14:creationId xmlns:p14="http://schemas.microsoft.com/office/powerpoint/2010/main" val="22621788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5">
                                            <p:txEl>
                                              <p:pRg st="0" end="0"/>
                                            </p:txEl>
                                          </p:spTgt>
                                        </p:tgtEl>
                                        <p:attrNameLst>
                                          <p:attrName>style.visibility</p:attrName>
                                        </p:attrNameLst>
                                      </p:cBhvr>
                                      <p:to>
                                        <p:strVal val="visible"/>
                                      </p:to>
                                    </p:set>
                                    <p:animEffect transition="in" filter="strips(downRight)">
                                      <p:cBhvr>
                                        <p:cTn id="7" dur="500"/>
                                        <p:tgtEl>
                                          <p:spTgt spid="122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5">
                                            <p:txEl>
                                              <p:pRg st="1" end="1"/>
                                            </p:txEl>
                                          </p:spTgt>
                                        </p:tgtEl>
                                        <p:attrNameLst>
                                          <p:attrName>style.visibility</p:attrName>
                                        </p:attrNameLst>
                                      </p:cBhvr>
                                      <p:to>
                                        <p:strVal val="visible"/>
                                      </p:to>
                                    </p:set>
                                    <p:animEffect transition="in" filter="strips(downRight)">
                                      <p:cBhvr>
                                        <p:cTn id="12" dur="500"/>
                                        <p:tgtEl>
                                          <p:spTgt spid="122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5">
                                            <p:txEl>
                                              <p:pRg st="2" end="2"/>
                                            </p:txEl>
                                          </p:spTgt>
                                        </p:tgtEl>
                                        <p:attrNameLst>
                                          <p:attrName>style.visibility</p:attrName>
                                        </p:attrNameLst>
                                      </p:cBhvr>
                                      <p:to>
                                        <p:strVal val="visible"/>
                                      </p:to>
                                    </p:set>
                                    <p:animEffect transition="in" filter="strips(downRight)">
                                      <p:cBhvr>
                                        <p:cTn id="17" dur="500"/>
                                        <p:tgtEl>
                                          <p:spTgt spid="122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5">
                                            <p:txEl>
                                              <p:pRg st="3" end="3"/>
                                            </p:txEl>
                                          </p:spTgt>
                                        </p:tgtEl>
                                        <p:attrNameLst>
                                          <p:attrName>style.visibility</p:attrName>
                                        </p:attrNameLst>
                                      </p:cBhvr>
                                      <p:to>
                                        <p:strVal val="visible"/>
                                      </p:to>
                                    </p:set>
                                    <p:animEffect transition="in" filter="strips(downRight)">
                                      <p:cBhvr>
                                        <p:cTn id="22" dur="500"/>
                                        <p:tgtEl>
                                          <p:spTgt spid="122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295">
                                            <p:txEl>
                                              <p:pRg st="4" end="4"/>
                                            </p:txEl>
                                          </p:spTgt>
                                        </p:tgtEl>
                                        <p:attrNameLst>
                                          <p:attrName>style.visibility</p:attrName>
                                        </p:attrNameLst>
                                      </p:cBhvr>
                                      <p:to>
                                        <p:strVal val="visible"/>
                                      </p:to>
                                    </p:set>
                                    <p:animEffect transition="in" filter="strips(downRight)">
                                      <p:cBhvr>
                                        <p:cTn id="27" dur="500"/>
                                        <p:tgtEl>
                                          <p:spTgt spid="122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2295">
                                            <p:txEl>
                                              <p:pRg st="5" end="5"/>
                                            </p:txEl>
                                          </p:spTgt>
                                        </p:tgtEl>
                                        <p:attrNameLst>
                                          <p:attrName>style.visibility</p:attrName>
                                        </p:attrNameLst>
                                      </p:cBhvr>
                                      <p:to>
                                        <p:strVal val="visible"/>
                                      </p:to>
                                    </p:set>
                                    <p:animEffect transition="in" filter="strips(downRight)">
                                      <p:cBhvr>
                                        <p:cTn id="32" dur="500"/>
                                        <p:tgtEl>
                                          <p:spTgt spid="122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build="p"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p:txBody>
          <a:bodyPr/>
          <a:lstStyle/>
          <a:p>
            <a:pPr eaLnBrk="1" hangingPunct="1"/>
            <a:r>
              <a:rPr lang="en-US" altLang="cs-CZ" smtClean="0"/>
              <a:t>Fig. 3-6: Productivity and Exports</a:t>
            </a:r>
          </a:p>
        </p:txBody>
      </p:sp>
      <p:pic>
        <p:nvPicPr>
          <p:cNvPr id="86018" name="Picture 2" descr="fig03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9818" y="2125297"/>
            <a:ext cx="4357816" cy="4517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6568589"/>
      </p:ext>
    </p:extLst>
  </p:cSld>
  <p:clrMapOvr>
    <a:masterClrMapping/>
  </p:clrMapOvr>
  <p:transition spd="med">
    <p:pull dir="rd"/>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p:txBody>
          <a:bodyPr/>
          <a:lstStyle/>
          <a:p>
            <a:pPr eaLnBrk="1" hangingPunct="1"/>
            <a:r>
              <a:rPr lang="en-US" altLang="cs-CZ" smtClean="0"/>
              <a:t>Empirical Evidence (cont.)</a:t>
            </a:r>
          </a:p>
        </p:txBody>
      </p:sp>
      <p:sp>
        <p:nvSpPr>
          <p:cNvPr id="87042" name="Rectangle 3"/>
          <p:cNvSpPr>
            <a:spLocks noGrp="1" noChangeArrowheads="1"/>
          </p:cNvSpPr>
          <p:nvPr>
            <p:ph idx="1"/>
          </p:nvPr>
        </p:nvSpPr>
        <p:spPr/>
        <p:txBody>
          <a:bodyPr/>
          <a:lstStyle/>
          <a:p>
            <a:pPr eaLnBrk="1" hangingPunct="1"/>
            <a:r>
              <a:rPr lang="en-US" altLang="cs-CZ" sz="2400"/>
              <a:t>A very poor country like Bangladesh can have comparative advantage in clothing despite being less productive in clothing than other countries such as China because it is even less productive compared to China in other sectors.</a:t>
            </a:r>
          </a:p>
          <a:p>
            <a:pPr lvl="1" eaLnBrk="1" hangingPunct="1"/>
            <a:r>
              <a:rPr lang="en-US" altLang="cs-CZ" smtClean="0"/>
              <a:t>Productivity (output per worker) in Bangladesh is only 28 percent of China</a:t>
            </a:r>
            <a:r>
              <a:rPr lang="ja-JP" altLang="en-US" smtClean="0"/>
              <a:t>’</a:t>
            </a:r>
            <a:r>
              <a:rPr lang="en-US" altLang="ja-JP" smtClean="0"/>
              <a:t>s on average.</a:t>
            </a:r>
          </a:p>
          <a:p>
            <a:pPr lvl="1" eaLnBrk="1" hangingPunct="1"/>
            <a:r>
              <a:rPr lang="en-US" altLang="cs-CZ" smtClean="0"/>
              <a:t>In apparel, productivity in Bangladesh was about 77 percent of China</a:t>
            </a:r>
            <a:r>
              <a:rPr lang="ja-JP" altLang="en-US" smtClean="0"/>
              <a:t>’</a:t>
            </a:r>
            <a:r>
              <a:rPr lang="en-US" altLang="ja-JP" smtClean="0"/>
              <a:t>s, creating strong comparative advantage in apparel for Bangladesh.</a:t>
            </a:r>
            <a:endParaRPr lang="en-US" altLang="cs-CZ" smtClean="0"/>
          </a:p>
        </p:txBody>
      </p:sp>
    </p:spTree>
    <p:extLst>
      <p:ext uri="{BB962C8B-B14F-4D97-AF65-F5344CB8AC3E}">
        <p14:creationId xmlns:p14="http://schemas.microsoft.com/office/powerpoint/2010/main" val="2980563182"/>
      </p:ext>
    </p:extLst>
  </p:cSld>
  <p:clrMapOvr>
    <a:masterClrMapping/>
  </p:clrMapOvr>
  <p:transition spd="med">
    <p:pull dir="rd"/>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en-US" altLang="cs-CZ" smtClean="0"/>
              <a:t>Table 3-3: Bangladesh versus China, 2011</a:t>
            </a:r>
          </a:p>
        </p:txBody>
      </p:sp>
      <p:pic>
        <p:nvPicPr>
          <p:cNvPr id="88066" name="Picture 2" descr="tbl03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590800"/>
            <a:ext cx="853440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080148"/>
      </p:ext>
    </p:extLst>
  </p:cSld>
  <p:clrMapOvr>
    <a:masterClrMapping/>
  </p:clrMapOvr>
  <p:transition spd="med">
    <p:pull dir="rd"/>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p:txBody>
          <a:bodyPr/>
          <a:lstStyle/>
          <a:p>
            <a:pPr eaLnBrk="1" hangingPunct="1"/>
            <a:r>
              <a:rPr lang="en-US" altLang="cs-CZ" smtClean="0"/>
              <a:t>Empirical Evidence (cont.)</a:t>
            </a:r>
          </a:p>
        </p:txBody>
      </p:sp>
      <p:sp>
        <p:nvSpPr>
          <p:cNvPr id="89090" name="Rectangle 3"/>
          <p:cNvSpPr>
            <a:spLocks noGrp="1" noChangeArrowheads="1"/>
          </p:cNvSpPr>
          <p:nvPr>
            <p:ph idx="1"/>
          </p:nvPr>
        </p:nvSpPr>
        <p:spPr/>
        <p:txBody>
          <a:bodyPr/>
          <a:lstStyle/>
          <a:p>
            <a:pPr eaLnBrk="1" hangingPunct="1"/>
            <a:r>
              <a:rPr lang="en-US" altLang="cs-CZ" smtClean="0"/>
              <a:t>The main implications of the Ricardian model are well supported by empirical evidence:</a:t>
            </a:r>
          </a:p>
          <a:p>
            <a:pPr lvl="1" eaLnBrk="1" hangingPunct="1"/>
            <a:r>
              <a:rPr lang="en-US" altLang="cs-CZ" smtClean="0"/>
              <a:t>productivity differences play an important role in international trade</a:t>
            </a:r>
          </a:p>
          <a:p>
            <a:pPr lvl="1" eaLnBrk="1" hangingPunct="1"/>
            <a:r>
              <a:rPr lang="en-US" altLang="cs-CZ" smtClean="0"/>
              <a:t>comparative advantage (not absolute advantage) matters for trade</a:t>
            </a:r>
          </a:p>
        </p:txBody>
      </p:sp>
    </p:spTree>
    <p:extLst>
      <p:ext uri="{BB962C8B-B14F-4D97-AF65-F5344CB8AC3E}">
        <p14:creationId xmlns:p14="http://schemas.microsoft.com/office/powerpoint/2010/main" val="3297208741"/>
      </p:ext>
    </p:extLst>
  </p:cSld>
  <p:clrMapOvr>
    <a:masterClrMapping/>
  </p:clrMapOvr>
  <p:transition spd="med">
    <p:pull dir="rd"/>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eaLnBrk="1" hangingPunct="1"/>
            <a:r>
              <a:rPr lang="en-US" altLang="cs-CZ" smtClean="0"/>
              <a:t>Summary</a:t>
            </a:r>
          </a:p>
        </p:txBody>
      </p:sp>
      <p:sp>
        <p:nvSpPr>
          <p:cNvPr id="72707" name="Rectangle 3"/>
          <p:cNvSpPr>
            <a:spLocks noGrp="1" noChangeArrowheads="1"/>
          </p:cNvSpPr>
          <p:nvPr>
            <p:ph idx="1"/>
          </p:nvPr>
        </p:nvSpPr>
        <p:spPr/>
        <p:txBody>
          <a:bodyPr/>
          <a:lstStyle/>
          <a:p>
            <a:pPr marL="533400" indent="-533400">
              <a:buFont typeface="Times" panose="02020603050405020304" pitchFamily="18" charset="0"/>
              <a:buAutoNum type="arabicPeriod"/>
            </a:pPr>
            <a:r>
              <a:rPr lang="en-US" altLang="cs-CZ" smtClean="0"/>
              <a:t>Differences in the productivity of labor across countries generate comparative advantage.</a:t>
            </a:r>
          </a:p>
          <a:p>
            <a:pPr marL="533400" indent="-533400">
              <a:buFont typeface="Times" panose="02020603050405020304" pitchFamily="18" charset="0"/>
              <a:buAutoNum type="arabicPeriod"/>
            </a:pPr>
            <a:endParaRPr lang="en-US" altLang="cs-CZ" smtClean="0"/>
          </a:p>
          <a:p>
            <a:pPr marL="533400" indent="-533400">
              <a:buFont typeface="Times" panose="02020603050405020304" pitchFamily="18" charset="0"/>
              <a:buAutoNum type="arabicPeriod"/>
            </a:pPr>
            <a:r>
              <a:rPr lang="en-US" altLang="cs-CZ" smtClean="0"/>
              <a:t>A country has a comparative advantage in producing a good when its opportunity cost of producing that good is lower than in other countries.</a:t>
            </a:r>
          </a:p>
        </p:txBody>
      </p:sp>
    </p:spTree>
    <p:extLst>
      <p:ext uri="{BB962C8B-B14F-4D97-AF65-F5344CB8AC3E}">
        <p14:creationId xmlns:p14="http://schemas.microsoft.com/office/powerpoint/2010/main" val="2252331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strips(downRight)">
                                      <p:cBhvr>
                                        <p:cTn id="7" dur="500"/>
                                        <p:tgtEl>
                                          <p:spTgt spid="72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2707">
                                            <p:txEl>
                                              <p:pRg st="2" end="2"/>
                                            </p:txEl>
                                          </p:spTgt>
                                        </p:tgtEl>
                                        <p:attrNameLst>
                                          <p:attrName>style.visibility</p:attrName>
                                        </p:attrNameLst>
                                      </p:cBhvr>
                                      <p:to>
                                        <p:strVal val="visible"/>
                                      </p:to>
                                    </p:set>
                                    <p:animEffect transition="in" filter="strips(downRight)">
                                      <p:cBhvr>
                                        <p:cTn id="12" dur="5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eaLnBrk="1" hangingPunct="1"/>
            <a:r>
              <a:rPr lang="en-US" altLang="cs-CZ" smtClean="0"/>
              <a:t>Summary (cont.)</a:t>
            </a:r>
          </a:p>
        </p:txBody>
      </p:sp>
      <p:sp>
        <p:nvSpPr>
          <p:cNvPr id="206851" name="Rectangle 3"/>
          <p:cNvSpPr>
            <a:spLocks noGrp="1" noChangeArrowheads="1"/>
          </p:cNvSpPr>
          <p:nvPr>
            <p:ph idx="1"/>
          </p:nvPr>
        </p:nvSpPr>
        <p:spPr/>
        <p:txBody>
          <a:bodyPr/>
          <a:lstStyle/>
          <a:p>
            <a:pPr marL="609600" indent="-609600">
              <a:buFont typeface="Times" panose="02020603050405020304" pitchFamily="18" charset="0"/>
              <a:buAutoNum type="arabicPeriod" startAt="3"/>
            </a:pPr>
            <a:r>
              <a:rPr lang="en-US" altLang="cs-CZ" smtClean="0"/>
              <a:t>Countries export goods in which they have a comparative advantage - high productivity </a:t>
            </a:r>
            <a:r>
              <a:rPr lang="en-US" altLang="cs-CZ" i="1" smtClean="0"/>
              <a:t>or</a:t>
            </a:r>
            <a:r>
              <a:rPr lang="en-US" altLang="cs-CZ" smtClean="0"/>
              <a:t> low wages give countries a cost advantage.</a:t>
            </a:r>
          </a:p>
          <a:p>
            <a:pPr marL="609600" indent="-609600">
              <a:spcBef>
                <a:spcPct val="60000"/>
              </a:spcBef>
              <a:buFont typeface="Times" panose="02020603050405020304" pitchFamily="18" charset="0"/>
              <a:buAutoNum type="arabicPeriod" startAt="3"/>
            </a:pPr>
            <a:r>
              <a:rPr lang="en-US" altLang="cs-CZ" smtClean="0"/>
              <a:t>With trade, the relative price settles in between what the relative prices were in each country before trade.</a:t>
            </a:r>
          </a:p>
        </p:txBody>
      </p:sp>
    </p:spTree>
    <p:extLst>
      <p:ext uri="{BB962C8B-B14F-4D97-AF65-F5344CB8AC3E}">
        <p14:creationId xmlns:p14="http://schemas.microsoft.com/office/powerpoint/2010/main" val="26573422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strips(downRight)">
                                      <p:cBhvr>
                                        <p:cTn id="7" dur="500"/>
                                        <p:tgtEl>
                                          <p:spTgt spid="206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6851">
                                            <p:txEl>
                                              <p:pRg st="1" end="1"/>
                                            </p:txEl>
                                          </p:spTgt>
                                        </p:tgtEl>
                                        <p:attrNameLst>
                                          <p:attrName>style.visibility</p:attrName>
                                        </p:attrNameLst>
                                      </p:cBhvr>
                                      <p:to>
                                        <p:strVal val="visible"/>
                                      </p:to>
                                    </p:set>
                                    <p:animEffect transition="in" filter="strips(downRight)">
                                      <p:cBhvr>
                                        <p:cTn id="12" dur="500"/>
                                        <p:tgtEl>
                                          <p:spTgt spid="2068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pPr eaLnBrk="1" hangingPunct="1"/>
            <a:r>
              <a:rPr lang="en-US" altLang="cs-CZ" smtClean="0"/>
              <a:t>Summary (cont.)</a:t>
            </a:r>
          </a:p>
        </p:txBody>
      </p:sp>
      <p:sp>
        <p:nvSpPr>
          <p:cNvPr id="73731" name="Rectangle 3"/>
          <p:cNvSpPr>
            <a:spLocks noGrp="1" noChangeArrowheads="1"/>
          </p:cNvSpPr>
          <p:nvPr>
            <p:ph idx="1"/>
          </p:nvPr>
        </p:nvSpPr>
        <p:spPr/>
        <p:txBody>
          <a:bodyPr/>
          <a:lstStyle/>
          <a:p>
            <a:pPr marL="609600" indent="-609600">
              <a:spcBef>
                <a:spcPct val="60000"/>
              </a:spcBef>
              <a:buFont typeface="Times" panose="02020603050405020304" pitchFamily="18" charset="0"/>
              <a:buAutoNum type="arabicPeriod" startAt="5"/>
            </a:pPr>
            <a:r>
              <a:rPr lang="en-US" altLang="cs-CZ" smtClean="0"/>
              <a:t>Trade benefits all countries due to the relative price of the exported good rising: income for workers who produce exports rises, and imported goods become less expensive.</a:t>
            </a:r>
          </a:p>
          <a:p>
            <a:pPr marL="609600" indent="-609600">
              <a:buFont typeface="Times" panose="02020603050405020304" pitchFamily="18" charset="0"/>
              <a:buAutoNum type="arabicPeriod" startAt="5"/>
            </a:pPr>
            <a:r>
              <a:rPr lang="en-US" altLang="cs-CZ" smtClean="0"/>
              <a:t>Empirical evidence supports trade based on comparative advantage, although transportation costs and other factors prevent complete specialization in production.</a:t>
            </a:r>
          </a:p>
        </p:txBody>
      </p:sp>
    </p:spTree>
    <p:extLst>
      <p:ext uri="{BB962C8B-B14F-4D97-AF65-F5344CB8AC3E}">
        <p14:creationId xmlns:p14="http://schemas.microsoft.com/office/powerpoint/2010/main" val="30179492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strips(downRight)">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strips(downRight)">
                                      <p:cBhvr>
                                        <p:cTn id="12" dur="500"/>
                                        <p:tgtEl>
                                          <p:spTgt spid="737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t>Impediments to Trade: Distance, Barriers, and Borders (cont.)</a:t>
            </a:r>
          </a:p>
        </p:txBody>
      </p:sp>
      <p:sp>
        <p:nvSpPr>
          <p:cNvPr id="16387" name="Rectangle 3"/>
          <p:cNvSpPr>
            <a:spLocks noGrp="1" noChangeArrowheads="1"/>
          </p:cNvSpPr>
          <p:nvPr>
            <p:ph idx="1"/>
          </p:nvPr>
        </p:nvSpPr>
        <p:spPr/>
        <p:txBody>
          <a:bodyPr/>
          <a:lstStyle/>
          <a:p>
            <a:pPr eaLnBrk="1" hangingPunct="1"/>
            <a:r>
              <a:rPr lang="en-US" altLang="cs-CZ" sz="2400"/>
              <a:t>Estimates of the effect of distance from the gravity model predict that a 1% increase in the distance between countries is associated with a decrease in the volume of trade of 0.7% to 1%.</a:t>
            </a:r>
          </a:p>
          <a:p>
            <a:pPr eaLnBrk="1" hangingPunct="1"/>
            <a:r>
              <a:rPr lang="en-US" altLang="cs-CZ" sz="2400"/>
              <a:t>Besides distance, borders increase the cost and time needed to trade.</a:t>
            </a:r>
          </a:p>
          <a:p>
            <a:pPr eaLnBrk="1" hangingPunct="1"/>
            <a:r>
              <a:rPr lang="en-US" altLang="cs-CZ" sz="2400" i="1"/>
              <a:t>Trade agreements</a:t>
            </a:r>
            <a:r>
              <a:rPr lang="en-US" altLang="cs-CZ" sz="2400"/>
              <a:t> between countries are intended to reduce the formalities and tariffs needed to cross borders, and therefore to increase trade. </a:t>
            </a:r>
          </a:p>
          <a:p>
            <a:pPr eaLnBrk="1" hangingPunct="1">
              <a:buFontTx/>
              <a:buNone/>
            </a:pPr>
            <a:endParaRPr lang="en-US" altLang="cs-CZ" sz="2400"/>
          </a:p>
        </p:txBody>
      </p:sp>
    </p:spTree>
    <p:extLst>
      <p:ext uri="{BB962C8B-B14F-4D97-AF65-F5344CB8AC3E}">
        <p14:creationId xmlns:p14="http://schemas.microsoft.com/office/powerpoint/2010/main" val="258064292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mtClean="0"/>
              <a:t>Impediments to Trade: Distance, Barriers, and Borders (cont.)</a:t>
            </a:r>
          </a:p>
        </p:txBody>
      </p:sp>
      <p:sp>
        <p:nvSpPr>
          <p:cNvPr id="18435" name="Rectangle 3"/>
          <p:cNvSpPr>
            <a:spLocks noGrp="1" noChangeArrowheads="1"/>
          </p:cNvSpPr>
          <p:nvPr>
            <p:ph idx="1"/>
          </p:nvPr>
        </p:nvSpPr>
        <p:spPr/>
        <p:txBody>
          <a:bodyPr/>
          <a:lstStyle/>
          <a:p>
            <a:pPr eaLnBrk="1" hangingPunct="1">
              <a:spcBef>
                <a:spcPct val="50000"/>
              </a:spcBef>
            </a:pPr>
            <a:r>
              <a:rPr lang="en-US" altLang="cs-CZ" sz="2400"/>
              <a:t>The U.S. signed a free trade agreement with Mexico and Canada in 1994, the North American Free Trade Agreement (NAFTA).</a:t>
            </a:r>
          </a:p>
          <a:p>
            <a:pPr eaLnBrk="1" hangingPunct="1">
              <a:spcBef>
                <a:spcPct val="50000"/>
              </a:spcBef>
            </a:pPr>
            <a:r>
              <a:rPr lang="en-US" altLang="cs-CZ" sz="2400"/>
              <a:t>Because of NAFTA and because Mexico and Canada are close to the U.S., the amount of trade between the U.S. and its northern and southern neighbors as a fraction of GDP is larger than between the U.S. and European countries.</a:t>
            </a:r>
          </a:p>
          <a:p>
            <a:pPr lvl="1" eaLnBrk="1" hangingPunct="1">
              <a:spcBef>
                <a:spcPct val="50000"/>
              </a:spcBef>
            </a:pPr>
            <a:r>
              <a:rPr lang="en-US" altLang="cs-CZ" sz="2000"/>
              <a:t>Canada</a:t>
            </a:r>
            <a:r>
              <a:rPr lang="ja-JP" altLang="en-US" sz="2000"/>
              <a:t>’</a:t>
            </a:r>
            <a:r>
              <a:rPr lang="en-US" altLang="ja-JP" sz="2000"/>
              <a:t>s economy is roughly the same size as Spain</a:t>
            </a:r>
            <a:r>
              <a:rPr lang="ja-JP" altLang="en-US" sz="2000"/>
              <a:t>’</a:t>
            </a:r>
            <a:r>
              <a:rPr lang="en-US" altLang="ja-JP" sz="2000"/>
              <a:t>s (around 10% of EU GDP) but Canada trades as much with the United States as does all of Europe.</a:t>
            </a:r>
            <a:endParaRPr lang="en-US" altLang="cs-CZ" sz="2000"/>
          </a:p>
        </p:txBody>
      </p:sp>
    </p:spTree>
    <p:extLst>
      <p:ext uri="{BB962C8B-B14F-4D97-AF65-F5344CB8AC3E}">
        <p14:creationId xmlns:p14="http://schemas.microsoft.com/office/powerpoint/2010/main" val="36035972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5"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8"/>
          <p:cNvSpPr>
            <a:spLocks noGrp="1" noChangeArrowheads="1"/>
          </p:cNvSpPr>
          <p:nvPr>
            <p:ph type="title"/>
          </p:nvPr>
        </p:nvSpPr>
        <p:spPr/>
        <p:txBody>
          <a:bodyPr/>
          <a:lstStyle/>
          <a:p>
            <a:pPr eaLnBrk="1" hangingPunct="1"/>
            <a:r>
              <a:rPr lang="en-US" altLang="cs-CZ" sz="2800"/>
              <a:t>Fig. 2-3: Economic Size and Trade</a:t>
            </a:r>
            <a:br>
              <a:rPr lang="en-US" altLang="cs-CZ" sz="2800"/>
            </a:br>
            <a:r>
              <a:rPr lang="en-US" altLang="cs-CZ" sz="2800"/>
              <a:t>with the United States</a:t>
            </a:r>
          </a:p>
        </p:txBody>
      </p:sp>
      <p:pic>
        <p:nvPicPr>
          <p:cNvPr id="18434" name="Picture 1" descr="fig02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54628" y="1769076"/>
            <a:ext cx="4037013"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1593759"/>
      </p:ext>
    </p:extLst>
  </p:cSld>
  <p:clrMapOvr>
    <a:masterClrMapping/>
  </p:clrMapOvr>
  <p:transition spd="med">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mtClean="0"/>
              <a:t>Impediments to Trade: Distance, Barriers, and Borders (cont.)</a:t>
            </a:r>
          </a:p>
        </p:txBody>
      </p:sp>
      <p:sp>
        <p:nvSpPr>
          <p:cNvPr id="20483" name="Rectangle 3"/>
          <p:cNvSpPr>
            <a:spLocks noGrp="1" noChangeArrowheads="1"/>
          </p:cNvSpPr>
          <p:nvPr>
            <p:ph idx="1"/>
          </p:nvPr>
        </p:nvSpPr>
        <p:spPr/>
        <p:txBody>
          <a:bodyPr/>
          <a:lstStyle/>
          <a:p>
            <a:pPr eaLnBrk="1" hangingPunct="1"/>
            <a:r>
              <a:rPr lang="en-US" altLang="cs-CZ" sz="2400"/>
              <a:t>Yet even with a free trade agreement between the U.S. and Canada, which use a common language, the border between these countries still seems to be associated with a reduction in trade.</a:t>
            </a:r>
          </a:p>
          <a:p>
            <a:pPr eaLnBrk="1" hangingPunct="1"/>
            <a:r>
              <a:rPr lang="en-US" altLang="cs-CZ" sz="2400"/>
              <a:t>Data shows that there is much more trade between pairs of Canadian provinces than between Canadian provinces and U.S. states, even when holding distance constant.</a:t>
            </a:r>
          </a:p>
          <a:p>
            <a:pPr eaLnBrk="1" hangingPunct="1"/>
            <a:r>
              <a:rPr lang="en-US" altLang="cs-CZ" sz="2400"/>
              <a:t>Estimates indicate that the U.S.-Canadian border deters trade as much as if the countries were 1,500-2,500 miles apart.</a:t>
            </a:r>
          </a:p>
        </p:txBody>
      </p:sp>
    </p:spTree>
    <p:extLst>
      <p:ext uri="{BB962C8B-B14F-4D97-AF65-F5344CB8AC3E}">
        <p14:creationId xmlns:p14="http://schemas.microsoft.com/office/powerpoint/2010/main" val="35283016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z="2400"/>
              <a:t>Fig. 2-4: Canadian Provinces and U.S. States that Trade with British Columbia</a:t>
            </a:r>
          </a:p>
        </p:txBody>
      </p:sp>
      <p:pic>
        <p:nvPicPr>
          <p:cNvPr id="20482" name="Picture 1" descr="fig02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65854" y="1987379"/>
            <a:ext cx="5943600"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4122518"/>
      </p:ext>
    </p:extLst>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z="2800"/>
              <a:t>Table 2-1: Trade with British Columbia, as Percent of GDP, 2009</a:t>
            </a:r>
          </a:p>
        </p:txBody>
      </p:sp>
      <p:pic>
        <p:nvPicPr>
          <p:cNvPr id="21506" name="Picture 1" descr="tbl02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133601"/>
            <a:ext cx="8382000" cy="300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4941507"/>
      </p:ext>
    </p:extLst>
  </p:cSld>
  <p:clrMapOvr>
    <a:masterClrMapping/>
  </p:clrMapOvr>
  <p:transition spd="med">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z="2800"/>
              <a:t>The Changing Pattern of World Trade: Has the World Gotten Smaller?</a:t>
            </a:r>
          </a:p>
        </p:txBody>
      </p:sp>
      <p:sp>
        <p:nvSpPr>
          <p:cNvPr id="23555" name="Rectangle 3"/>
          <p:cNvSpPr>
            <a:spLocks noGrp="1" noChangeArrowheads="1"/>
          </p:cNvSpPr>
          <p:nvPr>
            <p:ph idx="1"/>
          </p:nvPr>
        </p:nvSpPr>
        <p:spPr/>
        <p:txBody>
          <a:bodyPr/>
          <a:lstStyle/>
          <a:p>
            <a:pPr eaLnBrk="1" hangingPunct="1">
              <a:spcBef>
                <a:spcPct val="50000"/>
              </a:spcBef>
            </a:pPr>
            <a:r>
              <a:rPr lang="en-US" altLang="cs-CZ" sz="2400"/>
              <a:t>The negative effect of distance on trade according to the gravity models is significant, but has grown smaller over time due to modern transportation and communication.</a:t>
            </a:r>
          </a:p>
          <a:p>
            <a:pPr eaLnBrk="1" hangingPunct="1">
              <a:spcBef>
                <a:spcPct val="50000"/>
              </a:spcBef>
            </a:pPr>
            <a:r>
              <a:rPr lang="en-US" altLang="cs-CZ" sz="2400"/>
              <a:t>Technologies that have increased trade:</a:t>
            </a:r>
          </a:p>
          <a:p>
            <a:pPr lvl="1" eaLnBrk="1" hangingPunct="1">
              <a:spcBef>
                <a:spcPct val="50000"/>
              </a:spcBef>
            </a:pPr>
            <a:r>
              <a:rPr lang="en-US" altLang="cs-CZ" sz="2000"/>
              <a:t>Wheels, sails, compasses, railroads, telegraph, steam </a:t>
            </a:r>
            <a:br>
              <a:rPr lang="en-US" altLang="cs-CZ" sz="2000"/>
            </a:br>
            <a:r>
              <a:rPr lang="en-US" altLang="cs-CZ" sz="2000"/>
              <a:t>power, automobiles, telephones, airplanes, computers, fax machines, Internet, fiber optics, personal digital assistants, GPS satellites…</a:t>
            </a:r>
          </a:p>
        </p:txBody>
      </p:sp>
    </p:spTree>
    <p:extLst>
      <p:ext uri="{BB962C8B-B14F-4D97-AF65-F5344CB8AC3E}">
        <p14:creationId xmlns:p14="http://schemas.microsoft.com/office/powerpoint/2010/main" val="35103427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5"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cs-CZ" sz="2800"/>
              <a:t>The Changing Pattern of World Trade: Has the World Gotten Smaller? (cont.)</a:t>
            </a:r>
          </a:p>
        </p:txBody>
      </p:sp>
      <p:sp>
        <p:nvSpPr>
          <p:cNvPr id="109571" name="Rectangle 3"/>
          <p:cNvSpPr>
            <a:spLocks noGrp="1" noChangeArrowheads="1"/>
          </p:cNvSpPr>
          <p:nvPr>
            <p:ph idx="1"/>
          </p:nvPr>
        </p:nvSpPr>
        <p:spPr/>
        <p:txBody>
          <a:bodyPr/>
          <a:lstStyle/>
          <a:p>
            <a:pPr eaLnBrk="1" hangingPunct="1">
              <a:spcBef>
                <a:spcPct val="50000"/>
              </a:spcBef>
            </a:pPr>
            <a:r>
              <a:rPr lang="en-US" altLang="cs-CZ" sz="2400"/>
              <a:t>Political factors, </a:t>
            </a:r>
            <a:r>
              <a:rPr lang="en-US" altLang="cs-CZ" sz="2000"/>
              <a:t>such as wars, can change trade patterns much more than innovations in transportation and communication.</a:t>
            </a:r>
          </a:p>
          <a:p>
            <a:pPr eaLnBrk="1" hangingPunct="1">
              <a:spcBef>
                <a:spcPct val="50000"/>
              </a:spcBef>
            </a:pPr>
            <a:r>
              <a:rPr lang="en-US" altLang="cs-CZ" sz="2000"/>
              <a:t>World trade grew rapidly from 1870 to 1913.</a:t>
            </a:r>
          </a:p>
          <a:p>
            <a:pPr lvl="1" eaLnBrk="1" hangingPunct="1">
              <a:spcBef>
                <a:spcPct val="50000"/>
              </a:spcBef>
            </a:pPr>
            <a:r>
              <a:rPr lang="en-US" altLang="cs-CZ" sz="1800"/>
              <a:t>Then it suffered a sharp decline due to the two world wars and the Great Depression.</a:t>
            </a:r>
          </a:p>
          <a:p>
            <a:pPr lvl="1" eaLnBrk="1" hangingPunct="1">
              <a:spcBef>
                <a:spcPct val="50000"/>
              </a:spcBef>
            </a:pPr>
            <a:r>
              <a:rPr lang="en-US" altLang="cs-CZ" sz="1800"/>
              <a:t>It started to recover around 1945 but did not recover fully until around 1970.</a:t>
            </a:r>
          </a:p>
          <a:p>
            <a:pPr eaLnBrk="1" hangingPunct="1">
              <a:spcBef>
                <a:spcPct val="50000"/>
              </a:spcBef>
            </a:pPr>
            <a:r>
              <a:rPr lang="en-US" altLang="cs-CZ" sz="2000"/>
              <a:t>Since 1970, world trade as a fraction of world GDP has achieved unprecedented heights.</a:t>
            </a:r>
          </a:p>
          <a:p>
            <a:pPr lvl="1" eaLnBrk="1" hangingPunct="1">
              <a:spcBef>
                <a:spcPct val="50000"/>
              </a:spcBef>
            </a:pPr>
            <a:r>
              <a:rPr lang="en-US" altLang="cs-CZ" sz="1800"/>
              <a:t>Vertical disintegration of production has contributed to the rise in the value of world trade through extensive cross-shipping of components.</a:t>
            </a:r>
          </a:p>
        </p:txBody>
      </p:sp>
      <p:sp>
        <p:nvSpPr>
          <p:cNvPr id="23555" name="Rectangle 4"/>
          <p:cNvSpPr>
            <a:spLocks noChangeArrowheads="1"/>
          </p:cNvSpPr>
          <p:nvPr/>
        </p:nvSpPr>
        <p:spPr bwMode="auto">
          <a:xfrm>
            <a:off x="1979613" y="9826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endParaRPr lang="cs-CZ" altLang="cs-CZ"/>
          </a:p>
        </p:txBody>
      </p:sp>
      <p:sp>
        <p:nvSpPr>
          <p:cNvPr id="23556" name="Rectangle 6"/>
          <p:cNvSpPr>
            <a:spLocks noChangeArrowheads="1"/>
          </p:cNvSpPr>
          <p:nvPr/>
        </p:nvSpPr>
        <p:spPr bwMode="auto">
          <a:xfrm>
            <a:off x="9759950" y="685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endParaRPr lang="cs-CZ" altLang="cs-CZ"/>
          </a:p>
        </p:txBody>
      </p:sp>
    </p:spTree>
    <p:extLst>
      <p:ext uri="{BB962C8B-B14F-4D97-AF65-F5344CB8AC3E}">
        <p14:creationId xmlns:p14="http://schemas.microsoft.com/office/powerpoint/2010/main" val="50145368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strips(downRight)">
                                      <p:cBhvr>
                                        <p:cTn id="7" dur="500"/>
                                        <p:tgtEl>
                                          <p:spTgt spid="109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9571">
                                            <p:txEl>
                                              <p:pRg st="1" end="1"/>
                                            </p:txEl>
                                          </p:spTgt>
                                        </p:tgtEl>
                                        <p:attrNameLst>
                                          <p:attrName>style.visibility</p:attrName>
                                        </p:attrNameLst>
                                      </p:cBhvr>
                                      <p:to>
                                        <p:strVal val="visible"/>
                                      </p:to>
                                    </p:set>
                                    <p:animEffect transition="in" filter="strips(downRight)">
                                      <p:cBhvr>
                                        <p:cTn id="12" dur="500"/>
                                        <p:tgtEl>
                                          <p:spTgt spid="10957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animEffect transition="in" filter="strips(downRight)">
                                      <p:cBhvr>
                                        <p:cTn id="15" dur="500"/>
                                        <p:tgtEl>
                                          <p:spTgt spid="1095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09571">
                                            <p:txEl>
                                              <p:pRg st="3" end="3"/>
                                            </p:txEl>
                                          </p:spTgt>
                                        </p:tgtEl>
                                        <p:attrNameLst>
                                          <p:attrName>style.visibility</p:attrName>
                                        </p:attrNameLst>
                                      </p:cBhvr>
                                      <p:to>
                                        <p:strVal val="visible"/>
                                      </p:to>
                                    </p:set>
                                    <p:animEffect transition="in" filter="strips(downRight)">
                                      <p:cBhvr>
                                        <p:cTn id="18" dur="500"/>
                                        <p:tgtEl>
                                          <p:spTgt spid="109571">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09571">
                                            <p:txEl>
                                              <p:pRg st="4" end="4"/>
                                            </p:txEl>
                                          </p:spTgt>
                                        </p:tgtEl>
                                        <p:attrNameLst>
                                          <p:attrName>style.visibility</p:attrName>
                                        </p:attrNameLst>
                                      </p:cBhvr>
                                      <p:to>
                                        <p:strVal val="visible"/>
                                      </p:to>
                                    </p:set>
                                    <p:animEffect transition="in" filter="strips(downRight)">
                                      <p:cBhvr>
                                        <p:cTn id="23" dur="500"/>
                                        <p:tgtEl>
                                          <p:spTgt spid="109571">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09571">
                                            <p:txEl>
                                              <p:pRg st="5" end="5"/>
                                            </p:txEl>
                                          </p:spTgt>
                                        </p:tgtEl>
                                        <p:attrNameLst>
                                          <p:attrName>style.visibility</p:attrName>
                                        </p:attrNameLst>
                                      </p:cBhvr>
                                      <p:to>
                                        <p:strVal val="visible"/>
                                      </p:to>
                                    </p:set>
                                    <p:animEffect transition="in" filter="strips(downRight)">
                                      <p:cBhvr>
                                        <p:cTn id="26" dur="500"/>
                                        <p:tgtEl>
                                          <p:spTgt spid="1095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ctrTitle"/>
          </p:nvPr>
        </p:nvSpPr>
        <p:spPr/>
        <p:txBody>
          <a:bodyPr/>
          <a:lstStyle/>
          <a:p>
            <a:pPr algn="ctr" eaLnBrk="1" hangingPunct="1"/>
            <a:r>
              <a:rPr lang="en-US" altLang="cs-CZ" sz="2800"/>
              <a:t>Chapter 2</a:t>
            </a:r>
          </a:p>
        </p:txBody>
      </p:sp>
      <p:sp>
        <p:nvSpPr>
          <p:cNvPr id="6146" name="Rectangle 3"/>
          <p:cNvSpPr>
            <a:spLocks noGrp="1" noChangeArrowheads="1"/>
          </p:cNvSpPr>
          <p:nvPr>
            <p:ph type="subTitle" idx="1"/>
          </p:nvPr>
        </p:nvSpPr>
        <p:spPr/>
        <p:txBody>
          <a:bodyPr/>
          <a:lstStyle/>
          <a:p>
            <a:pPr marL="0" indent="0" algn="ctr">
              <a:buNone/>
            </a:pPr>
            <a:r>
              <a:rPr lang="en-US" altLang="cs-CZ" b="1" smtClean="0"/>
              <a:t>World Trade: </a:t>
            </a:r>
            <a:br>
              <a:rPr lang="en-US" altLang="cs-CZ" b="1" smtClean="0"/>
            </a:br>
            <a:r>
              <a:rPr lang="en-US" altLang="cs-CZ" b="1" smtClean="0"/>
              <a:t>An Overview</a:t>
            </a:r>
          </a:p>
        </p:txBody>
      </p:sp>
    </p:spTree>
    <p:extLst>
      <p:ext uri="{BB962C8B-B14F-4D97-AF65-F5344CB8AC3E}">
        <p14:creationId xmlns:p14="http://schemas.microsoft.com/office/powerpoint/2010/main" val="5592921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altLang="cs-CZ" sz="2800"/>
              <a:t>Fig. 2-5: The Fall and Rise of World Trade</a:t>
            </a:r>
          </a:p>
        </p:txBody>
      </p:sp>
      <p:pic>
        <p:nvPicPr>
          <p:cNvPr id="24578" name="Picture 1" descr="fig02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48751" y="2003855"/>
            <a:ext cx="6477000" cy="501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53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mtClean="0"/>
              <a:t>What Do We Trade?</a:t>
            </a:r>
          </a:p>
        </p:txBody>
      </p:sp>
      <p:sp>
        <p:nvSpPr>
          <p:cNvPr id="27651" name="Rectangle 3"/>
          <p:cNvSpPr>
            <a:spLocks noGrp="1" noChangeArrowheads="1"/>
          </p:cNvSpPr>
          <p:nvPr>
            <p:ph idx="1"/>
          </p:nvPr>
        </p:nvSpPr>
        <p:spPr/>
        <p:txBody>
          <a:bodyPr/>
          <a:lstStyle/>
          <a:p>
            <a:pPr eaLnBrk="1" hangingPunct="1">
              <a:lnSpc>
                <a:spcPct val="90000"/>
              </a:lnSpc>
              <a:spcBef>
                <a:spcPct val="50000"/>
              </a:spcBef>
            </a:pPr>
            <a:r>
              <a:rPr lang="en-US" altLang="cs-CZ" sz="2400"/>
              <a:t>What kinds of products do nations trade now, and how does this composition compare to trade in the past?</a:t>
            </a:r>
          </a:p>
          <a:p>
            <a:pPr eaLnBrk="1" hangingPunct="1">
              <a:lnSpc>
                <a:spcPct val="90000"/>
              </a:lnSpc>
              <a:spcBef>
                <a:spcPct val="50000"/>
              </a:spcBef>
            </a:pPr>
            <a:r>
              <a:rPr lang="en-US" altLang="cs-CZ" sz="2400"/>
              <a:t>Today, most (about 53%) of the volume of trade is in </a:t>
            </a:r>
            <a:r>
              <a:rPr lang="en-US" altLang="cs-CZ" sz="2400" i="1"/>
              <a:t>manufactured products</a:t>
            </a:r>
            <a:r>
              <a:rPr lang="en-US" altLang="cs-CZ" sz="2400"/>
              <a:t> such as automobiles, computers, and clothing.</a:t>
            </a:r>
          </a:p>
          <a:p>
            <a:pPr lvl="1" eaLnBrk="1" hangingPunct="1">
              <a:lnSpc>
                <a:spcPct val="90000"/>
              </a:lnSpc>
              <a:spcBef>
                <a:spcPct val="50000"/>
              </a:spcBef>
            </a:pPr>
            <a:r>
              <a:rPr lang="en-US" altLang="cs-CZ" sz="2000" i="1"/>
              <a:t>Services </a:t>
            </a:r>
            <a:r>
              <a:rPr lang="en-US" altLang="cs-CZ" sz="2000"/>
              <a:t>such as shipping, insurance, legal fees, and spending by tourists account for about 20% of the volume of trade.</a:t>
            </a:r>
          </a:p>
          <a:p>
            <a:pPr lvl="1" eaLnBrk="1" hangingPunct="1">
              <a:lnSpc>
                <a:spcPct val="90000"/>
              </a:lnSpc>
              <a:spcBef>
                <a:spcPct val="50000"/>
              </a:spcBef>
            </a:pPr>
            <a:r>
              <a:rPr lang="en-US" altLang="cs-CZ" sz="2000" i="1"/>
              <a:t>Mineral products</a:t>
            </a:r>
            <a:r>
              <a:rPr lang="en-US" altLang="cs-CZ" sz="2000"/>
              <a:t> (ex., petroleum, coal, copper) remain an important part of world trade at 19%</a:t>
            </a:r>
          </a:p>
          <a:p>
            <a:pPr lvl="1" eaLnBrk="1" hangingPunct="1">
              <a:lnSpc>
                <a:spcPct val="90000"/>
              </a:lnSpc>
              <a:spcBef>
                <a:spcPct val="50000"/>
              </a:spcBef>
            </a:pPr>
            <a:r>
              <a:rPr lang="en-US" altLang="cs-CZ" sz="2000" i="1"/>
              <a:t>Agricultural products</a:t>
            </a:r>
            <a:r>
              <a:rPr lang="en-US" altLang="cs-CZ" sz="2000"/>
              <a:t> are a relatively small (8%) part of trade.</a:t>
            </a:r>
          </a:p>
        </p:txBody>
      </p:sp>
    </p:spTree>
    <p:extLst>
      <p:ext uri="{BB962C8B-B14F-4D97-AF65-F5344CB8AC3E}">
        <p14:creationId xmlns:p14="http://schemas.microsoft.com/office/powerpoint/2010/main" val="10611748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strips(downRight)">
                                      <p:cBhvr>
                                        <p:cTn id="27" dur="5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cs-CZ" sz="2800"/>
              <a:t>Fig. 2-6: The Composition of World Trade, 2011</a:t>
            </a:r>
          </a:p>
        </p:txBody>
      </p:sp>
      <p:pic>
        <p:nvPicPr>
          <p:cNvPr id="26626" name="Picture 1" descr="fig02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22373" y="2020330"/>
            <a:ext cx="4572000" cy="498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9997062"/>
      </p:ext>
    </p:extLst>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z="2800"/>
              <a:t>What Do We Trade? (cont.)</a:t>
            </a:r>
            <a:endParaRPr lang="en-US" altLang="cs-CZ" smtClean="0"/>
          </a:p>
        </p:txBody>
      </p:sp>
      <p:sp>
        <p:nvSpPr>
          <p:cNvPr id="29699" name="Rectangle 3"/>
          <p:cNvSpPr>
            <a:spLocks noGrp="1" noChangeArrowheads="1"/>
          </p:cNvSpPr>
          <p:nvPr>
            <p:ph idx="1"/>
          </p:nvPr>
        </p:nvSpPr>
        <p:spPr/>
        <p:txBody>
          <a:bodyPr/>
          <a:lstStyle/>
          <a:p>
            <a:pPr eaLnBrk="1" hangingPunct="1">
              <a:spcBef>
                <a:spcPct val="50000"/>
              </a:spcBef>
            </a:pPr>
            <a:r>
              <a:rPr lang="en-US" altLang="cs-CZ" sz="2000"/>
              <a:t>In the past, a large fraction of the volume of trade came from agricultural and mineral products.</a:t>
            </a:r>
          </a:p>
          <a:p>
            <a:pPr lvl="1" eaLnBrk="1" hangingPunct="1">
              <a:spcBef>
                <a:spcPct val="50000"/>
              </a:spcBef>
            </a:pPr>
            <a:r>
              <a:rPr lang="en-US" altLang="cs-CZ" sz="1800"/>
              <a:t>In 1910, Britain mainly imported agricultural and mineral products, although manufactured products still represented most of the volume of exports.</a:t>
            </a:r>
          </a:p>
          <a:p>
            <a:pPr lvl="1" eaLnBrk="1" hangingPunct="1">
              <a:spcBef>
                <a:spcPct val="50000"/>
              </a:spcBef>
            </a:pPr>
            <a:r>
              <a:rPr lang="en-US" altLang="cs-CZ" sz="1800"/>
              <a:t>In 1910, the U.S. mainly imported and exported agricultural products and mineral products.</a:t>
            </a:r>
          </a:p>
          <a:p>
            <a:pPr lvl="1" eaLnBrk="1" hangingPunct="1">
              <a:spcBef>
                <a:spcPct val="50000"/>
              </a:spcBef>
            </a:pPr>
            <a:r>
              <a:rPr lang="en-US" altLang="cs-CZ" sz="1800"/>
              <a:t>In 2002, manufactured products made up most of the volume of imports and exports for both countries.</a:t>
            </a:r>
          </a:p>
        </p:txBody>
      </p:sp>
    </p:spTree>
    <p:extLst>
      <p:ext uri="{BB962C8B-B14F-4D97-AF65-F5344CB8AC3E}">
        <p14:creationId xmlns:p14="http://schemas.microsoft.com/office/powerpoint/2010/main" val="52267999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cs-CZ" sz="2800"/>
              <a:t>Table 2-2: Manufactured Goods as a Percent of Merchandise Trade</a:t>
            </a:r>
          </a:p>
        </p:txBody>
      </p:sp>
      <p:pic>
        <p:nvPicPr>
          <p:cNvPr id="28674" name="Picture 1" descr="tbl02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514600"/>
            <a:ext cx="845820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4512482"/>
      </p:ext>
    </p:extLst>
  </p:cSld>
  <p:clrMapOvr>
    <a:masterClrMapping/>
  </p:clrMapOvr>
  <p:transition spd="med">
    <p:pull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z="2800"/>
              <a:t>What Do We Trade? (cont.)</a:t>
            </a:r>
            <a:endParaRPr lang="en-US" altLang="cs-CZ" smtClean="0"/>
          </a:p>
        </p:txBody>
      </p:sp>
      <p:sp>
        <p:nvSpPr>
          <p:cNvPr id="31747" name="Rectangle 3"/>
          <p:cNvSpPr>
            <a:spLocks noGrp="1" noChangeArrowheads="1"/>
          </p:cNvSpPr>
          <p:nvPr>
            <p:ph idx="1"/>
          </p:nvPr>
        </p:nvSpPr>
        <p:spPr/>
        <p:txBody>
          <a:bodyPr/>
          <a:lstStyle/>
          <a:p>
            <a:pPr eaLnBrk="1" hangingPunct="1">
              <a:lnSpc>
                <a:spcPct val="90000"/>
              </a:lnSpc>
              <a:spcBef>
                <a:spcPct val="50000"/>
              </a:spcBef>
            </a:pPr>
            <a:r>
              <a:rPr lang="en-US" altLang="cs-CZ" sz="2400"/>
              <a:t>Low- and middle-income countries have also changed the composition of their trade.</a:t>
            </a:r>
          </a:p>
          <a:p>
            <a:pPr lvl="1" eaLnBrk="1" hangingPunct="1">
              <a:lnSpc>
                <a:spcPct val="90000"/>
              </a:lnSpc>
              <a:spcBef>
                <a:spcPct val="50000"/>
              </a:spcBef>
            </a:pPr>
            <a:r>
              <a:rPr lang="en-US" altLang="cs-CZ" sz="2000"/>
              <a:t>In 2001, about 65% of exports from low- and middle-income countries were manufactured products, and only 10% of exports were agricultural products.</a:t>
            </a:r>
          </a:p>
          <a:p>
            <a:pPr lvl="1" eaLnBrk="1" hangingPunct="1">
              <a:lnSpc>
                <a:spcPct val="90000"/>
              </a:lnSpc>
              <a:spcBef>
                <a:spcPct val="50000"/>
              </a:spcBef>
            </a:pPr>
            <a:r>
              <a:rPr lang="en-US" altLang="cs-CZ" sz="2000"/>
              <a:t>In 1960, about 58% of exports from low- and middle-income countries were agricultural products and only 12% of exports were manufactured products.</a:t>
            </a:r>
          </a:p>
          <a:p>
            <a:pPr eaLnBrk="1" hangingPunct="1">
              <a:lnSpc>
                <a:spcPct val="90000"/>
              </a:lnSpc>
              <a:spcBef>
                <a:spcPct val="50000"/>
              </a:spcBef>
            </a:pPr>
            <a:r>
              <a:rPr lang="en-US" altLang="cs-CZ" sz="2400"/>
              <a:t>More than 90 percent of the exports of China, the largest developing country and a rapidly growing force in world trade, consist of manufactured goods.</a:t>
            </a:r>
          </a:p>
        </p:txBody>
      </p:sp>
    </p:spTree>
    <p:extLst>
      <p:ext uri="{BB962C8B-B14F-4D97-AF65-F5344CB8AC3E}">
        <p14:creationId xmlns:p14="http://schemas.microsoft.com/office/powerpoint/2010/main" val="7737603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strips(downRight)">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cs-CZ" sz="2800"/>
              <a:t>Fig. 2-7: The Changing Composition of Developing-Country Exports</a:t>
            </a:r>
          </a:p>
        </p:txBody>
      </p:sp>
      <p:pic>
        <p:nvPicPr>
          <p:cNvPr id="30722" name="Picture 1" descr="fig02_0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43201" y="1987378"/>
            <a:ext cx="571817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6932871"/>
      </p:ext>
    </p:extLst>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mtClean="0"/>
              <a:t>Service Outsourcing</a:t>
            </a:r>
          </a:p>
        </p:txBody>
      </p:sp>
      <p:sp>
        <p:nvSpPr>
          <p:cNvPr id="34819" name="Rectangle 3"/>
          <p:cNvSpPr>
            <a:spLocks noGrp="1" noChangeArrowheads="1"/>
          </p:cNvSpPr>
          <p:nvPr>
            <p:ph idx="1"/>
          </p:nvPr>
        </p:nvSpPr>
        <p:spPr/>
        <p:txBody>
          <a:bodyPr/>
          <a:lstStyle/>
          <a:p>
            <a:pPr eaLnBrk="1" hangingPunct="1">
              <a:spcBef>
                <a:spcPct val="50000"/>
              </a:spcBef>
            </a:pPr>
            <a:r>
              <a:rPr lang="en-US" altLang="cs-CZ" b="1" smtClean="0"/>
              <a:t>Service outsourcing (or offshoring) </a:t>
            </a:r>
            <a:r>
              <a:rPr lang="en-US" altLang="cs-CZ" smtClean="0"/>
              <a:t>occurs when a firm that provides services moves its operations to a foreign location.</a:t>
            </a:r>
          </a:p>
          <a:p>
            <a:pPr lvl="1" eaLnBrk="1" hangingPunct="1">
              <a:spcBef>
                <a:spcPct val="50000"/>
              </a:spcBef>
            </a:pPr>
            <a:r>
              <a:rPr lang="en-US" altLang="cs-CZ" smtClean="0"/>
              <a:t>Service outsourcing can occur for services that can be transmitted electronically.</a:t>
            </a:r>
          </a:p>
          <a:p>
            <a:pPr lvl="2" eaLnBrk="1" hangingPunct="1">
              <a:spcBef>
                <a:spcPct val="50000"/>
              </a:spcBef>
            </a:pPr>
            <a:r>
              <a:rPr lang="en-US" altLang="cs-CZ" smtClean="0"/>
              <a:t>A firm may move its customer service centers whose telephone calls can be transmitted electronically to a foreign location.</a:t>
            </a:r>
          </a:p>
          <a:p>
            <a:pPr lvl="1" eaLnBrk="1" hangingPunct="1">
              <a:spcBef>
                <a:spcPct val="50000"/>
              </a:spcBef>
            </a:pPr>
            <a:r>
              <a:rPr lang="en-US" altLang="cs-CZ" smtClean="0"/>
              <a:t>Other services may not lend themselves to being performed remotely.</a:t>
            </a:r>
          </a:p>
        </p:txBody>
      </p:sp>
    </p:spTree>
    <p:extLst>
      <p:ext uri="{BB962C8B-B14F-4D97-AF65-F5344CB8AC3E}">
        <p14:creationId xmlns:p14="http://schemas.microsoft.com/office/powerpoint/2010/main" val="300545606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34819">
                                            <p:txEl>
                                              <p:pRg st="3" end="3"/>
                                            </p:txEl>
                                          </p:spTgt>
                                        </p:tgtEl>
                                        <p:attrNameLst>
                                          <p:attrName>style.visibility</p:attrName>
                                        </p:attrNameLst>
                                      </p:cBhvr>
                                      <p:to>
                                        <p:strVal val="visible"/>
                                      </p:to>
                                    </p:set>
                                    <p:animEffect transition="in" filter="strips(downRight)">
                                      <p:cBhvr>
                                        <p:cTn id="20"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mtClean="0"/>
              <a:t>Service Outsourcing (cont.)</a:t>
            </a:r>
          </a:p>
        </p:txBody>
      </p:sp>
      <p:sp>
        <p:nvSpPr>
          <p:cNvPr id="57347" name="Rectangle 3"/>
          <p:cNvSpPr>
            <a:spLocks noGrp="1" noChangeArrowheads="1"/>
          </p:cNvSpPr>
          <p:nvPr>
            <p:ph idx="1"/>
          </p:nvPr>
        </p:nvSpPr>
        <p:spPr/>
        <p:txBody>
          <a:bodyPr/>
          <a:lstStyle/>
          <a:p>
            <a:pPr eaLnBrk="1" hangingPunct="1">
              <a:spcBef>
                <a:spcPct val="50000"/>
              </a:spcBef>
            </a:pPr>
            <a:r>
              <a:rPr lang="en-US" altLang="cs-CZ" smtClean="0"/>
              <a:t>Service outsourcing is currently not a significant part of trade.</a:t>
            </a:r>
          </a:p>
          <a:p>
            <a:pPr lvl="1" eaLnBrk="1" hangingPunct="1">
              <a:spcBef>
                <a:spcPct val="50000"/>
              </a:spcBef>
            </a:pPr>
            <a:r>
              <a:rPr lang="en-US" altLang="cs-CZ" smtClean="0"/>
              <a:t>Some jobs are </a:t>
            </a:r>
            <a:r>
              <a:rPr lang="ja-JP" altLang="en-US" smtClean="0"/>
              <a:t>“</a:t>
            </a:r>
            <a:r>
              <a:rPr lang="en-US" altLang="ja-JP" smtClean="0"/>
              <a:t>tradable</a:t>
            </a:r>
            <a:r>
              <a:rPr lang="ja-JP" altLang="en-US" smtClean="0"/>
              <a:t>”</a:t>
            </a:r>
            <a:r>
              <a:rPr lang="en-US" altLang="ja-JP" smtClean="0"/>
              <a:t> and thus have the </a:t>
            </a:r>
            <a:r>
              <a:rPr lang="en-US" altLang="ja-JP" i="1" smtClean="0"/>
              <a:t>potential</a:t>
            </a:r>
            <a:r>
              <a:rPr lang="en-US" altLang="ja-JP" smtClean="0"/>
              <a:t> to be outsourced.</a:t>
            </a:r>
          </a:p>
          <a:p>
            <a:pPr lvl="1" eaLnBrk="1" hangingPunct="1">
              <a:spcBef>
                <a:spcPct val="50000"/>
              </a:spcBef>
            </a:pPr>
            <a:r>
              <a:rPr lang="en-US" altLang="cs-CZ" smtClean="0"/>
              <a:t>Most jobs (about 60%) need to be done close to the customer, making them nontradable.</a:t>
            </a:r>
          </a:p>
        </p:txBody>
      </p:sp>
    </p:spTree>
    <p:extLst>
      <p:ext uri="{BB962C8B-B14F-4D97-AF65-F5344CB8AC3E}">
        <p14:creationId xmlns:p14="http://schemas.microsoft.com/office/powerpoint/2010/main" val="11281259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cs-CZ" sz="2800"/>
              <a:t>Fig. 2-8: Tradable Industries</a:t>
            </a:r>
            <a:r>
              <a:rPr lang="ja-JP" altLang="en-US" sz="2800"/>
              <a:t>’</a:t>
            </a:r>
            <a:r>
              <a:rPr lang="en-US" altLang="ja-JP" sz="2800"/>
              <a:t> Share of Employment</a:t>
            </a:r>
            <a:endParaRPr lang="en-US" altLang="cs-CZ" sz="2800"/>
          </a:p>
        </p:txBody>
      </p:sp>
      <p:pic>
        <p:nvPicPr>
          <p:cNvPr id="33794" name="Picture 1" descr="fig02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72497" y="1979140"/>
            <a:ext cx="57721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7203871"/>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p:txBody>
          <a:bodyPr/>
          <a:lstStyle/>
          <a:p>
            <a:pPr eaLnBrk="1" hangingPunct="1">
              <a:spcBef>
                <a:spcPct val="50000"/>
              </a:spcBef>
            </a:pPr>
            <a:r>
              <a:rPr lang="en-US" altLang="cs-CZ" sz="2400"/>
              <a:t>Largest trading partners of the United States</a:t>
            </a:r>
          </a:p>
          <a:p>
            <a:pPr eaLnBrk="1" hangingPunct="1">
              <a:spcBef>
                <a:spcPct val="50000"/>
              </a:spcBef>
            </a:pPr>
            <a:r>
              <a:rPr lang="en-US" altLang="cs-CZ" sz="2400"/>
              <a:t>Gravity model: </a:t>
            </a:r>
          </a:p>
          <a:p>
            <a:pPr lvl="1" eaLnBrk="1" hangingPunct="1">
              <a:spcBef>
                <a:spcPct val="50000"/>
              </a:spcBef>
            </a:pPr>
            <a:r>
              <a:rPr lang="en-US" altLang="cs-CZ" sz="2000"/>
              <a:t>influence of an economy</a:t>
            </a:r>
            <a:r>
              <a:rPr lang="ja-JP" altLang="en-US" sz="2000"/>
              <a:t>’</a:t>
            </a:r>
            <a:r>
              <a:rPr lang="en-US" altLang="ja-JP" sz="2000"/>
              <a:t>s size on trade</a:t>
            </a:r>
          </a:p>
          <a:p>
            <a:pPr lvl="1" eaLnBrk="1" hangingPunct="1"/>
            <a:r>
              <a:rPr lang="en-US" altLang="cs-CZ" sz="2000"/>
              <a:t>Distance, barriers, borders and other trade impediments</a:t>
            </a:r>
            <a:endParaRPr lang="en-US" altLang="cs-CZ" sz="1800"/>
          </a:p>
          <a:p>
            <a:pPr eaLnBrk="1" hangingPunct="1">
              <a:spcBef>
                <a:spcPct val="50000"/>
              </a:spcBef>
            </a:pPr>
            <a:r>
              <a:rPr lang="en-US" altLang="cs-CZ" sz="2400"/>
              <a:t>Globalization: then and now</a:t>
            </a:r>
          </a:p>
          <a:p>
            <a:pPr eaLnBrk="1" hangingPunct="1">
              <a:spcBef>
                <a:spcPct val="50000"/>
              </a:spcBef>
            </a:pPr>
            <a:r>
              <a:rPr lang="en-US" altLang="cs-CZ" sz="2400"/>
              <a:t>Changing composition of trade</a:t>
            </a:r>
          </a:p>
          <a:p>
            <a:pPr eaLnBrk="1" hangingPunct="1">
              <a:spcBef>
                <a:spcPct val="50000"/>
              </a:spcBef>
            </a:pPr>
            <a:r>
              <a:rPr lang="en-US" altLang="cs-CZ" sz="2400"/>
              <a:t>Service outsourcing</a:t>
            </a:r>
          </a:p>
        </p:txBody>
      </p:sp>
    </p:spTree>
    <p:extLst>
      <p:ext uri="{BB962C8B-B14F-4D97-AF65-F5344CB8AC3E}">
        <p14:creationId xmlns:p14="http://schemas.microsoft.com/office/powerpoint/2010/main" val="11362827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strips(downRight)">
                                      <p:cBhvr>
                                        <p:cTn id="15" dur="500"/>
                                        <p:tgtEl>
                                          <p:spTgt spid="614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strips(downRight)">
                                      <p:cBhvr>
                                        <p:cTn id="18" dur="500"/>
                                        <p:tgtEl>
                                          <p:spTgt spid="614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strips(downRight)">
                                      <p:cBhvr>
                                        <p:cTn id="23" dur="500"/>
                                        <p:tgtEl>
                                          <p:spTgt spid="6147">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6147">
                                            <p:txEl>
                                              <p:pRg st="5" end="5"/>
                                            </p:txEl>
                                          </p:spTgt>
                                        </p:tgtEl>
                                        <p:attrNameLst>
                                          <p:attrName>style.visibility</p:attrName>
                                        </p:attrNameLst>
                                      </p:cBhvr>
                                      <p:to>
                                        <p:strVal val="visible"/>
                                      </p:to>
                                    </p:set>
                                    <p:animEffect transition="in" filter="strips(downRight)">
                                      <p:cBhvr>
                                        <p:cTn id="28" dur="500"/>
                                        <p:tgtEl>
                                          <p:spTgt spid="6147">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6147">
                                            <p:txEl>
                                              <p:pRg st="6" end="6"/>
                                            </p:txEl>
                                          </p:spTgt>
                                        </p:tgtEl>
                                        <p:attrNameLst>
                                          <p:attrName>style.visibility</p:attrName>
                                        </p:attrNameLst>
                                      </p:cBhvr>
                                      <p:to>
                                        <p:strVal val="visible"/>
                                      </p:to>
                                    </p:set>
                                    <p:animEffect transition="in" filter="strips(downRight)">
                                      <p:cBhvr>
                                        <p:cTn id="33"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mtClean="0"/>
              <a:t>Summary</a:t>
            </a:r>
          </a:p>
        </p:txBody>
      </p:sp>
      <p:sp>
        <p:nvSpPr>
          <p:cNvPr id="35843"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a:pPr>
            <a:r>
              <a:rPr lang="en-US" altLang="cs-CZ" sz="2400"/>
              <a:t>The 5 largest trading partners with the U.S. are Canada, China, Mexico, Japan, and Germany.</a:t>
            </a:r>
          </a:p>
          <a:p>
            <a:pPr marL="533400" indent="-533400">
              <a:spcBef>
                <a:spcPct val="50000"/>
              </a:spcBef>
              <a:buFont typeface="Times" panose="02020603050405020304" pitchFamily="18" charset="0"/>
              <a:buAutoNum type="arabicPeriod"/>
            </a:pPr>
            <a:r>
              <a:rPr lang="en-US" altLang="cs-CZ" sz="2400"/>
              <a:t>The largest economies in the EU undertake the largest fraction of the total trade between the EU and the U.S.</a:t>
            </a:r>
          </a:p>
          <a:p>
            <a:pPr marL="533400" indent="-533400">
              <a:spcBef>
                <a:spcPct val="50000"/>
              </a:spcBef>
              <a:buFont typeface="Times" panose="02020603050405020304" pitchFamily="18" charset="0"/>
              <a:buAutoNum type="arabicPeriod"/>
            </a:pPr>
            <a:r>
              <a:rPr lang="en-US" altLang="cs-CZ" sz="2400"/>
              <a:t>The gravity model predicts that the volume of </a:t>
            </a:r>
            <a:br>
              <a:rPr lang="en-US" altLang="cs-CZ" sz="2400"/>
            </a:br>
            <a:r>
              <a:rPr lang="en-US" altLang="cs-CZ" sz="2400"/>
              <a:t>trade is directly related to the GDP of each trading partner and is inversely related to the distance between them.</a:t>
            </a:r>
          </a:p>
        </p:txBody>
      </p:sp>
    </p:spTree>
    <p:extLst>
      <p:ext uri="{BB962C8B-B14F-4D97-AF65-F5344CB8AC3E}">
        <p14:creationId xmlns:p14="http://schemas.microsoft.com/office/powerpoint/2010/main" val="4439765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strips(downRight)">
                                      <p:cBhvr>
                                        <p:cTn id="1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mtClean="0"/>
              <a:t>Summary (cont.)</a:t>
            </a:r>
          </a:p>
        </p:txBody>
      </p:sp>
      <p:sp>
        <p:nvSpPr>
          <p:cNvPr id="36867" name="Rectangle 3"/>
          <p:cNvSpPr>
            <a:spLocks noGrp="1" noChangeArrowheads="1"/>
          </p:cNvSpPr>
          <p:nvPr>
            <p:ph idx="1"/>
          </p:nvPr>
        </p:nvSpPr>
        <p:spPr/>
        <p:txBody>
          <a:bodyPr/>
          <a:lstStyle/>
          <a:p>
            <a:pPr marL="609600" indent="-609600">
              <a:spcBef>
                <a:spcPct val="50000"/>
              </a:spcBef>
              <a:buFont typeface="Times" panose="02020603050405020304" pitchFamily="18" charset="0"/>
              <a:buAutoNum type="arabicPeriod" startAt="4"/>
            </a:pPr>
            <a:r>
              <a:rPr lang="en-US" altLang="cs-CZ" sz="2400"/>
              <a:t>Besides size and distance, culture, geography, multinational corporations, and the existence of borders influence trade.</a:t>
            </a:r>
          </a:p>
          <a:p>
            <a:pPr marL="609600" indent="-609600">
              <a:spcBef>
                <a:spcPct val="50000"/>
              </a:spcBef>
              <a:buFont typeface="Times" panose="02020603050405020304" pitchFamily="18" charset="0"/>
              <a:buAutoNum type="arabicPeriod" startAt="4"/>
            </a:pPr>
            <a:r>
              <a:rPr lang="en-US" altLang="cs-CZ" sz="2400"/>
              <a:t>Modern transportation and communication have increased trade, but political factors have influenced trade more in history.</a:t>
            </a:r>
          </a:p>
          <a:p>
            <a:pPr marL="609600" indent="-609600">
              <a:spcBef>
                <a:spcPct val="50000"/>
              </a:spcBef>
              <a:buFont typeface="Times" panose="02020603050405020304" pitchFamily="18" charset="0"/>
              <a:buAutoNum type="arabicPeriod" startAt="4"/>
            </a:pPr>
            <a:r>
              <a:rPr lang="en-US" altLang="cs-CZ" sz="2400"/>
              <a:t>Today, most trade is in manufactured goods, while historically agricultural and mineral products made up most of trade.</a:t>
            </a:r>
          </a:p>
        </p:txBody>
      </p:sp>
    </p:spTree>
    <p:extLst>
      <p:ext uri="{BB962C8B-B14F-4D97-AF65-F5344CB8AC3E}">
        <p14:creationId xmlns:p14="http://schemas.microsoft.com/office/powerpoint/2010/main" val="4444621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Righ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strips(downRight)">
                                      <p:cBhvr>
                                        <p:cTn id="12" dur="500"/>
                                        <p:tgtEl>
                                          <p:spTgt spid="36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strips(downRight)">
                                      <p:cBhvr>
                                        <p:cTn id="17" dur="5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ctrTitle"/>
          </p:nvPr>
        </p:nvSpPr>
        <p:spPr/>
        <p:txBody>
          <a:bodyPr/>
          <a:lstStyle/>
          <a:p>
            <a:pPr algn="ctr" eaLnBrk="1" hangingPunct="1"/>
            <a:r>
              <a:rPr lang="en-US" altLang="cs-CZ" sz="2800"/>
              <a:t>Chapter 3</a:t>
            </a:r>
          </a:p>
        </p:txBody>
      </p:sp>
      <p:sp>
        <p:nvSpPr>
          <p:cNvPr id="5122" name="Rectangle 3"/>
          <p:cNvSpPr>
            <a:spLocks noGrp="1" noChangeArrowheads="1"/>
          </p:cNvSpPr>
          <p:nvPr>
            <p:ph type="subTitle" idx="1"/>
          </p:nvPr>
        </p:nvSpPr>
        <p:spPr/>
        <p:txBody>
          <a:bodyPr/>
          <a:lstStyle/>
          <a:p>
            <a:pPr marL="0" indent="0" algn="ctr">
              <a:buNone/>
            </a:pPr>
            <a:r>
              <a:rPr lang="en-US" altLang="cs-CZ" b="1" smtClean="0"/>
              <a:t>Labor Productivity </a:t>
            </a:r>
            <a:br>
              <a:rPr lang="en-US" altLang="cs-CZ" b="1" smtClean="0"/>
            </a:br>
            <a:r>
              <a:rPr lang="en-US" altLang="cs-CZ" b="1" smtClean="0"/>
              <a:t>and Comparative Advantage: The Ricardian Model</a:t>
            </a:r>
          </a:p>
        </p:txBody>
      </p:sp>
    </p:spTree>
    <p:extLst>
      <p:ext uri="{BB962C8B-B14F-4D97-AF65-F5344CB8AC3E}">
        <p14:creationId xmlns:p14="http://schemas.microsoft.com/office/powerpoint/2010/main" val="3766921445"/>
      </p:ext>
    </p:extLst>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t>Preview</a:t>
            </a:r>
          </a:p>
        </p:txBody>
      </p:sp>
      <p:sp>
        <p:nvSpPr>
          <p:cNvPr id="2" name="Rectangle 3"/>
          <p:cNvSpPr>
            <a:spLocks noGrp="1" noChangeArrowheads="1"/>
          </p:cNvSpPr>
          <p:nvPr>
            <p:ph idx="1"/>
          </p:nvPr>
        </p:nvSpPr>
        <p:spPr/>
        <p:txBody>
          <a:bodyPr>
            <a:normAutofit lnSpcReduction="10000"/>
          </a:bodyPr>
          <a:lstStyle/>
          <a:p>
            <a:pPr eaLnBrk="1" hangingPunct="1">
              <a:lnSpc>
                <a:spcPct val="90000"/>
              </a:lnSpc>
            </a:pPr>
            <a:r>
              <a:rPr lang="en-US" altLang="cs-CZ" smtClean="0"/>
              <a:t>Opportunity costs and comparative advantage</a:t>
            </a:r>
          </a:p>
          <a:p>
            <a:pPr eaLnBrk="1" hangingPunct="1">
              <a:lnSpc>
                <a:spcPct val="90000"/>
              </a:lnSpc>
            </a:pPr>
            <a:r>
              <a:rPr lang="en-US" altLang="cs-CZ" smtClean="0"/>
              <a:t>A one-factor Ricardian model</a:t>
            </a:r>
          </a:p>
          <a:p>
            <a:pPr eaLnBrk="1" hangingPunct="1">
              <a:lnSpc>
                <a:spcPct val="90000"/>
              </a:lnSpc>
            </a:pPr>
            <a:r>
              <a:rPr lang="en-US" altLang="cs-CZ" smtClean="0"/>
              <a:t>Production possibilities</a:t>
            </a:r>
          </a:p>
          <a:p>
            <a:pPr eaLnBrk="1" hangingPunct="1">
              <a:lnSpc>
                <a:spcPct val="90000"/>
              </a:lnSpc>
            </a:pPr>
            <a:r>
              <a:rPr lang="en-US" altLang="cs-CZ" smtClean="0"/>
              <a:t>Gains from trade</a:t>
            </a:r>
          </a:p>
          <a:p>
            <a:pPr eaLnBrk="1" hangingPunct="1">
              <a:lnSpc>
                <a:spcPct val="90000"/>
              </a:lnSpc>
            </a:pPr>
            <a:r>
              <a:rPr lang="en-US" altLang="cs-CZ" smtClean="0"/>
              <a:t>Wages and trade</a:t>
            </a:r>
          </a:p>
          <a:p>
            <a:pPr eaLnBrk="1" hangingPunct="1">
              <a:lnSpc>
                <a:spcPct val="90000"/>
              </a:lnSpc>
            </a:pPr>
            <a:r>
              <a:rPr lang="en-US" altLang="cs-CZ" smtClean="0"/>
              <a:t>Misconceptions about comparative advantage</a:t>
            </a:r>
          </a:p>
          <a:p>
            <a:pPr eaLnBrk="1" hangingPunct="1">
              <a:lnSpc>
                <a:spcPct val="90000"/>
              </a:lnSpc>
            </a:pPr>
            <a:r>
              <a:rPr lang="en-US" altLang="cs-CZ" smtClean="0"/>
              <a:t>Transportation costs and non-traded goods</a:t>
            </a:r>
          </a:p>
          <a:p>
            <a:pPr eaLnBrk="1" hangingPunct="1">
              <a:lnSpc>
                <a:spcPct val="90000"/>
              </a:lnSpc>
            </a:pPr>
            <a:r>
              <a:rPr lang="en-US" altLang="cs-CZ" smtClean="0"/>
              <a:t>Empirical evidence</a:t>
            </a:r>
          </a:p>
        </p:txBody>
      </p:sp>
    </p:spTree>
    <p:extLst>
      <p:ext uri="{BB962C8B-B14F-4D97-AF65-F5344CB8AC3E}">
        <p14:creationId xmlns:p14="http://schemas.microsoft.com/office/powerpoint/2010/main" val="160665550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strips(downRight)">
                                      <p:cBhvr>
                                        <p:cTn id="32" dur="500"/>
                                        <p:tgtEl>
                                          <p:spTgt spid="2">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strips(downRight)">
                                      <p:cBhvr>
                                        <p:cTn id="37" dur="500"/>
                                        <p:tgtEl>
                                          <p:spTgt spid="2">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strips(downRight)">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mtClean="0"/>
              <a:t>Introduction</a:t>
            </a:r>
          </a:p>
        </p:txBody>
      </p:sp>
      <p:sp>
        <p:nvSpPr>
          <p:cNvPr id="2" name="Rectangle 3"/>
          <p:cNvSpPr>
            <a:spLocks noGrp="1" noChangeArrowheads="1"/>
          </p:cNvSpPr>
          <p:nvPr>
            <p:ph idx="1"/>
          </p:nvPr>
        </p:nvSpPr>
        <p:spPr/>
        <p:txBody>
          <a:bodyPr/>
          <a:lstStyle/>
          <a:p>
            <a:pPr eaLnBrk="1" hangingPunct="1">
              <a:spcBef>
                <a:spcPct val="50000"/>
              </a:spcBef>
            </a:pPr>
            <a:r>
              <a:rPr lang="en-US" altLang="cs-CZ" smtClean="0"/>
              <a:t>Theories of why trade occurs:</a:t>
            </a:r>
          </a:p>
          <a:p>
            <a:pPr lvl="1" eaLnBrk="1" hangingPunct="1">
              <a:spcBef>
                <a:spcPct val="50000"/>
              </a:spcBef>
            </a:pPr>
            <a:r>
              <a:rPr lang="en-US" altLang="cs-CZ" smtClean="0"/>
              <a:t>Differences across countries in labor, labor skills, physical capital, natural resources, and technology</a:t>
            </a:r>
          </a:p>
          <a:p>
            <a:pPr lvl="1" eaLnBrk="1" hangingPunct="1">
              <a:spcBef>
                <a:spcPct val="50000"/>
              </a:spcBef>
            </a:pPr>
            <a:r>
              <a:rPr lang="en-US" altLang="cs-CZ" smtClean="0"/>
              <a:t>Economies of scale (larger scale of production is more efficient)</a:t>
            </a:r>
          </a:p>
        </p:txBody>
      </p:sp>
    </p:spTree>
    <p:extLst>
      <p:ext uri="{BB962C8B-B14F-4D97-AF65-F5344CB8AC3E}">
        <p14:creationId xmlns:p14="http://schemas.microsoft.com/office/powerpoint/2010/main" val="6707764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strips(downRight)">
                                      <p:cBhvr>
                                        <p:cTn id="10" dur="500"/>
                                        <p:tgtEl>
                                          <p:spTgt spid="2">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strips(downRight)">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mtClean="0"/>
              <a:t>Introduction (cont.)</a:t>
            </a:r>
          </a:p>
        </p:txBody>
      </p:sp>
      <p:sp>
        <p:nvSpPr>
          <p:cNvPr id="2" name="Rectangle 3"/>
          <p:cNvSpPr>
            <a:spLocks noGrp="1" noChangeArrowheads="1"/>
          </p:cNvSpPr>
          <p:nvPr>
            <p:ph idx="1"/>
          </p:nvPr>
        </p:nvSpPr>
        <p:spPr/>
        <p:txBody>
          <a:bodyPr/>
          <a:lstStyle/>
          <a:p>
            <a:pPr eaLnBrk="1" hangingPunct="1">
              <a:spcBef>
                <a:spcPct val="40000"/>
              </a:spcBef>
            </a:pPr>
            <a:r>
              <a:rPr lang="en-US" altLang="cs-CZ" smtClean="0"/>
              <a:t>Sources of differences across countries that lead to gains from trade:</a:t>
            </a:r>
          </a:p>
          <a:p>
            <a:pPr lvl="1" eaLnBrk="1" hangingPunct="1">
              <a:spcBef>
                <a:spcPct val="40000"/>
              </a:spcBef>
            </a:pPr>
            <a:r>
              <a:rPr lang="en-US" altLang="cs-CZ" smtClean="0"/>
              <a:t>The Ricardian model (Econ/Trade Chapter 3) examines differences in the</a:t>
            </a:r>
            <a:r>
              <a:rPr lang="en-US" altLang="cs-CZ" i="1" smtClean="0"/>
              <a:t> productivity of labor </a:t>
            </a:r>
            <a:r>
              <a:rPr lang="en-US" altLang="cs-CZ" smtClean="0"/>
              <a:t>(due to differences in </a:t>
            </a:r>
            <a:r>
              <a:rPr lang="en-US" altLang="cs-CZ" i="1" smtClean="0"/>
              <a:t>technology) </a:t>
            </a:r>
            <a:r>
              <a:rPr lang="en-US" altLang="cs-CZ" smtClean="0"/>
              <a:t>between countries.</a:t>
            </a:r>
          </a:p>
          <a:p>
            <a:pPr lvl="1" eaLnBrk="1" hangingPunct="1">
              <a:spcBef>
                <a:spcPct val="50000"/>
              </a:spcBef>
            </a:pPr>
            <a:r>
              <a:rPr lang="en-US" altLang="cs-CZ" smtClean="0"/>
              <a:t>The Heckscher-Ohlin model (Econ/Trade Chapter 4) examines differences in </a:t>
            </a:r>
            <a:r>
              <a:rPr lang="en-US" altLang="cs-CZ" i="1" smtClean="0"/>
              <a:t>labor, labor skills, physical capital, land, or other factors of production</a:t>
            </a:r>
            <a:r>
              <a:rPr lang="en-US" altLang="cs-CZ" smtClean="0"/>
              <a:t> between countries.</a:t>
            </a:r>
          </a:p>
        </p:txBody>
      </p:sp>
    </p:spTree>
    <p:extLst>
      <p:ext uri="{BB962C8B-B14F-4D97-AF65-F5344CB8AC3E}">
        <p14:creationId xmlns:p14="http://schemas.microsoft.com/office/powerpoint/2010/main" val="299154021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strips(downRight)">
                                      <p:cBhvr>
                                        <p:cTn id="10" dur="500"/>
                                        <p:tgtEl>
                                          <p:spTgt spid="2">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strips(downRight)">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altLang="cs-CZ" smtClean="0"/>
              <a:t>Comparative Advantage and Opportunity Cost</a:t>
            </a:r>
          </a:p>
        </p:txBody>
      </p:sp>
      <p:sp>
        <p:nvSpPr>
          <p:cNvPr id="2" name="Rectangle 3"/>
          <p:cNvSpPr>
            <a:spLocks noGrp="1" noChangeArrowheads="1"/>
          </p:cNvSpPr>
          <p:nvPr>
            <p:ph idx="1"/>
          </p:nvPr>
        </p:nvSpPr>
        <p:spPr/>
        <p:txBody>
          <a:bodyPr/>
          <a:lstStyle/>
          <a:p>
            <a:pPr eaLnBrk="1" hangingPunct="1">
              <a:spcBef>
                <a:spcPct val="50000"/>
              </a:spcBef>
            </a:pPr>
            <a:r>
              <a:rPr lang="en-US" altLang="cs-CZ" smtClean="0"/>
              <a:t>The Ricardian model uses the concepts of </a:t>
            </a:r>
            <a:r>
              <a:rPr lang="en-US" altLang="cs-CZ" i="1" smtClean="0"/>
              <a:t>opportunity cost</a:t>
            </a:r>
            <a:r>
              <a:rPr lang="en-US" altLang="cs-CZ" smtClean="0"/>
              <a:t> and </a:t>
            </a:r>
            <a:r>
              <a:rPr lang="en-US" altLang="cs-CZ" i="1" smtClean="0"/>
              <a:t>comparative advantage</a:t>
            </a:r>
            <a:r>
              <a:rPr lang="en-US" altLang="cs-CZ" smtClean="0"/>
              <a:t>.</a:t>
            </a:r>
          </a:p>
          <a:p>
            <a:pPr eaLnBrk="1" hangingPunct="1">
              <a:spcBef>
                <a:spcPct val="50000"/>
              </a:spcBef>
            </a:pPr>
            <a:r>
              <a:rPr lang="en-US" altLang="cs-CZ" smtClean="0"/>
              <a:t>The opportunity cost of producing something</a:t>
            </a:r>
            <a:r>
              <a:rPr lang="en-US" altLang="cs-CZ" i="1" smtClean="0"/>
              <a:t> </a:t>
            </a:r>
            <a:r>
              <a:rPr lang="en-US" altLang="cs-CZ" smtClean="0"/>
              <a:t>measures the cost of not being able to produce something else with the resources used.</a:t>
            </a:r>
          </a:p>
        </p:txBody>
      </p:sp>
    </p:spTree>
    <p:extLst>
      <p:ext uri="{BB962C8B-B14F-4D97-AF65-F5344CB8AC3E}">
        <p14:creationId xmlns:p14="http://schemas.microsoft.com/office/powerpoint/2010/main" val="26479000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mtClean="0"/>
              <a:t>Comparative Advantage and Opportunity Cost (cont.)</a:t>
            </a:r>
          </a:p>
        </p:txBody>
      </p:sp>
      <p:sp>
        <p:nvSpPr>
          <p:cNvPr id="2" name="Rectangle 3"/>
          <p:cNvSpPr>
            <a:spLocks noGrp="1" noChangeArrowheads="1"/>
          </p:cNvSpPr>
          <p:nvPr>
            <p:ph idx="1"/>
          </p:nvPr>
        </p:nvSpPr>
        <p:spPr/>
        <p:txBody>
          <a:bodyPr/>
          <a:lstStyle/>
          <a:p>
            <a:pPr eaLnBrk="1" hangingPunct="1">
              <a:spcBef>
                <a:spcPct val="50000"/>
              </a:spcBef>
            </a:pPr>
            <a:r>
              <a:rPr lang="en-US" altLang="cs-CZ" smtClean="0"/>
              <a:t>For example, a limited number of workers could produce either roses or computers.</a:t>
            </a:r>
          </a:p>
          <a:p>
            <a:pPr lvl="1" eaLnBrk="1" hangingPunct="1">
              <a:spcBef>
                <a:spcPct val="50000"/>
              </a:spcBef>
            </a:pPr>
            <a:r>
              <a:rPr lang="en-US" altLang="cs-CZ" sz="2000"/>
              <a:t>The opportunity cost of producing computers is the amount of roses not produced.</a:t>
            </a:r>
          </a:p>
          <a:p>
            <a:pPr lvl="1" eaLnBrk="1" hangingPunct="1">
              <a:spcBef>
                <a:spcPct val="50000"/>
              </a:spcBef>
            </a:pPr>
            <a:r>
              <a:rPr lang="en-US" altLang="cs-CZ" sz="2000"/>
              <a:t>The opportunity cost of producing roses is the amount of computers not produced.</a:t>
            </a:r>
          </a:p>
        </p:txBody>
      </p:sp>
    </p:spTree>
    <p:extLst>
      <p:ext uri="{BB962C8B-B14F-4D97-AF65-F5344CB8AC3E}">
        <p14:creationId xmlns:p14="http://schemas.microsoft.com/office/powerpoint/2010/main" val="2582042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mtClean="0"/>
              <a:t>Comparative Advantage and Opportunity Cost (cont.)</a:t>
            </a:r>
          </a:p>
        </p:txBody>
      </p:sp>
      <p:sp>
        <p:nvSpPr>
          <p:cNvPr id="2" name="Rectangle 3"/>
          <p:cNvSpPr>
            <a:spLocks noGrp="1" noChangeArrowheads="1"/>
          </p:cNvSpPr>
          <p:nvPr>
            <p:ph idx="1"/>
          </p:nvPr>
        </p:nvSpPr>
        <p:spPr/>
        <p:txBody>
          <a:bodyPr/>
          <a:lstStyle/>
          <a:p>
            <a:pPr eaLnBrk="1" hangingPunct="1">
              <a:spcBef>
                <a:spcPct val="50000"/>
              </a:spcBef>
            </a:pPr>
            <a:r>
              <a:rPr lang="en-US" altLang="cs-CZ" smtClean="0"/>
              <a:t>Suppose that in the United States 10 million roses could be produced with the same resources as 100,000 computers.</a:t>
            </a:r>
          </a:p>
          <a:p>
            <a:pPr eaLnBrk="1" hangingPunct="1">
              <a:spcBef>
                <a:spcPct val="50000"/>
              </a:spcBef>
            </a:pPr>
            <a:r>
              <a:rPr lang="en-US" altLang="cs-CZ" smtClean="0"/>
              <a:t>Suppose that in Colombia 10 million roses could be produced with the same resources as 30,000 computers.</a:t>
            </a:r>
          </a:p>
          <a:p>
            <a:pPr eaLnBrk="1" hangingPunct="1">
              <a:spcBef>
                <a:spcPct val="50000"/>
              </a:spcBef>
            </a:pPr>
            <a:r>
              <a:rPr lang="en-US" altLang="cs-CZ" smtClean="0"/>
              <a:t>Colombia has a lower opportunity cost of producing roses: has to stop producing fewer computers.</a:t>
            </a:r>
          </a:p>
        </p:txBody>
      </p:sp>
    </p:spTree>
    <p:extLst>
      <p:ext uri="{BB962C8B-B14F-4D97-AF65-F5344CB8AC3E}">
        <p14:creationId xmlns:p14="http://schemas.microsoft.com/office/powerpoint/2010/main" val="161631339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mtClean="0"/>
              <a:t>Comparative Advantage and Opportunity Cost (cont.)</a:t>
            </a:r>
          </a:p>
        </p:txBody>
      </p:sp>
      <p:sp>
        <p:nvSpPr>
          <p:cNvPr id="12291" name="Rectangle 3"/>
          <p:cNvSpPr>
            <a:spLocks noGrp="1" noChangeArrowheads="1"/>
          </p:cNvSpPr>
          <p:nvPr>
            <p:ph idx="1"/>
          </p:nvPr>
        </p:nvSpPr>
        <p:spPr/>
        <p:txBody>
          <a:bodyPr/>
          <a:lstStyle/>
          <a:p>
            <a:pPr eaLnBrk="1" hangingPunct="1">
              <a:spcBef>
                <a:spcPct val="50000"/>
              </a:spcBef>
            </a:pPr>
            <a:r>
              <a:rPr lang="en-US" altLang="cs-CZ" smtClean="0"/>
              <a:t>A country has a </a:t>
            </a:r>
            <a:r>
              <a:rPr lang="en-US" altLang="cs-CZ" b="1" smtClean="0"/>
              <a:t>comparative advantage</a:t>
            </a:r>
            <a:r>
              <a:rPr lang="en-US" altLang="cs-CZ" smtClean="0"/>
              <a:t> in producing a good if the opportunity cost of producing that good is lower in the country than in other countries. </a:t>
            </a:r>
          </a:p>
          <a:p>
            <a:pPr lvl="1" eaLnBrk="1" hangingPunct="1">
              <a:spcBef>
                <a:spcPct val="50000"/>
              </a:spcBef>
            </a:pPr>
            <a:r>
              <a:rPr lang="en-US" altLang="cs-CZ" smtClean="0"/>
              <a:t>The United States has a comparative advantage in computer production.</a:t>
            </a:r>
          </a:p>
          <a:p>
            <a:pPr lvl="1" eaLnBrk="1" hangingPunct="1">
              <a:spcBef>
                <a:spcPct val="50000"/>
              </a:spcBef>
            </a:pPr>
            <a:r>
              <a:rPr lang="en-US" altLang="cs-CZ" smtClean="0"/>
              <a:t>Colombia has a comparative advantage in rose production.</a:t>
            </a:r>
          </a:p>
        </p:txBody>
      </p:sp>
    </p:spTree>
    <p:extLst>
      <p:ext uri="{BB962C8B-B14F-4D97-AF65-F5344CB8AC3E}">
        <p14:creationId xmlns:p14="http://schemas.microsoft.com/office/powerpoint/2010/main" val="265183322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mtClean="0"/>
              <a:t>Who Trades with Whom?</a:t>
            </a:r>
          </a:p>
        </p:txBody>
      </p:sp>
      <p:sp>
        <p:nvSpPr>
          <p:cNvPr id="7171" name="Rectangle 3"/>
          <p:cNvSpPr>
            <a:spLocks noGrp="1" noChangeArrowheads="1"/>
          </p:cNvSpPr>
          <p:nvPr>
            <p:ph idx="1"/>
          </p:nvPr>
        </p:nvSpPr>
        <p:spPr>
          <a:xfrm>
            <a:off x="1781433" y="2059460"/>
            <a:ext cx="7769225" cy="4570413"/>
          </a:xfrm>
        </p:spPr>
        <p:txBody>
          <a:bodyPr/>
          <a:lstStyle/>
          <a:p>
            <a:pPr eaLnBrk="1" hangingPunct="1">
              <a:spcBef>
                <a:spcPct val="50000"/>
              </a:spcBef>
            </a:pPr>
            <a:r>
              <a:rPr lang="en-US" altLang="cs-CZ" sz="2400" dirty="0"/>
              <a:t>More than 30% of world output is sold across national borders.</a:t>
            </a:r>
          </a:p>
          <a:p>
            <a:pPr eaLnBrk="1" hangingPunct="1">
              <a:spcBef>
                <a:spcPct val="50000"/>
              </a:spcBef>
            </a:pPr>
            <a:r>
              <a:rPr lang="en-US" altLang="cs-CZ" sz="2400" dirty="0"/>
              <a:t>The 5 largest trading partners with the U.S. in 2012 were Canada, China, Mexico, Japan, and Germany.</a:t>
            </a:r>
          </a:p>
          <a:p>
            <a:pPr eaLnBrk="1" hangingPunct="1">
              <a:spcBef>
                <a:spcPct val="50000"/>
              </a:spcBef>
            </a:pPr>
            <a:r>
              <a:rPr lang="en-US" altLang="cs-CZ" sz="2400" dirty="0"/>
              <a:t>The largest 15 trading partners with the </a:t>
            </a:r>
            <a:br>
              <a:rPr lang="en-US" altLang="cs-CZ" sz="2400" dirty="0"/>
            </a:br>
            <a:r>
              <a:rPr lang="en-US" altLang="cs-CZ" sz="2400" dirty="0"/>
              <a:t>U.S. accounted for 69% of the value of U.S. trade in 2012.</a:t>
            </a:r>
          </a:p>
        </p:txBody>
      </p:sp>
    </p:spTree>
    <p:extLst>
      <p:ext uri="{BB962C8B-B14F-4D97-AF65-F5344CB8AC3E}">
        <p14:creationId xmlns:p14="http://schemas.microsoft.com/office/powerpoint/2010/main" val="29842599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mtClean="0"/>
              <a:t>Comparative Advantage and Opportunity Cost (cont.)</a:t>
            </a:r>
          </a:p>
        </p:txBody>
      </p:sp>
      <p:sp>
        <p:nvSpPr>
          <p:cNvPr id="13315" name="Rectangle 3"/>
          <p:cNvSpPr>
            <a:spLocks noGrp="1" noChangeArrowheads="1"/>
          </p:cNvSpPr>
          <p:nvPr>
            <p:ph idx="1"/>
          </p:nvPr>
        </p:nvSpPr>
        <p:spPr/>
        <p:txBody>
          <a:bodyPr/>
          <a:lstStyle/>
          <a:p>
            <a:pPr eaLnBrk="1" hangingPunct="1">
              <a:spcBef>
                <a:spcPct val="50000"/>
              </a:spcBef>
            </a:pPr>
            <a:r>
              <a:rPr lang="en-US" altLang="cs-CZ" smtClean="0"/>
              <a:t>Suppose initially that Colombia produces computers and the United States produces roses, and that both countries want to consume computers and roses.</a:t>
            </a:r>
          </a:p>
          <a:p>
            <a:pPr eaLnBrk="1" hangingPunct="1">
              <a:spcBef>
                <a:spcPct val="50000"/>
              </a:spcBef>
            </a:pPr>
            <a:r>
              <a:rPr lang="en-US" altLang="cs-CZ" smtClean="0"/>
              <a:t>Can both countries be made better off?</a:t>
            </a:r>
          </a:p>
        </p:txBody>
      </p:sp>
    </p:spTree>
    <p:extLst>
      <p:ext uri="{BB962C8B-B14F-4D97-AF65-F5344CB8AC3E}">
        <p14:creationId xmlns:p14="http://schemas.microsoft.com/office/powerpoint/2010/main" val="27108256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mtClean="0"/>
              <a:t>Table 3-1: Hypothetical Changes in Production</a:t>
            </a:r>
          </a:p>
        </p:txBody>
      </p:sp>
      <p:pic>
        <p:nvPicPr>
          <p:cNvPr id="14338" name="Picture 2" descr="tbl03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9300" y="2895601"/>
            <a:ext cx="83439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9634175"/>
      </p:ext>
    </p:extLst>
  </p:cSld>
  <p:clrMapOvr>
    <a:masterClrMapping/>
  </p:clrMapOvr>
  <p:transition spd="med">
    <p:pull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mtClean="0"/>
              <a:t>Comparative Advantage and Trade </a:t>
            </a:r>
          </a:p>
        </p:txBody>
      </p:sp>
      <p:sp>
        <p:nvSpPr>
          <p:cNvPr id="15363" name="Rectangle 3"/>
          <p:cNvSpPr>
            <a:spLocks noGrp="1" noChangeArrowheads="1"/>
          </p:cNvSpPr>
          <p:nvPr>
            <p:ph idx="1"/>
          </p:nvPr>
        </p:nvSpPr>
        <p:spPr/>
        <p:txBody>
          <a:bodyPr/>
          <a:lstStyle/>
          <a:p>
            <a:pPr eaLnBrk="1" hangingPunct="1">
              <a:spcBef>
                <a:spcPct val="50000"/>
              </a:spcBef>
            </a:pPr>
            <a:r>
              <a:rPr lang="en-US" altLang="cs-CZ" sz="2400"/>
              <a:t>When countries specialize in production in which they have a comparative advantage, more goods and services can be produced and consumed. </a:t>
            </a:r>
          </a:p>
          <a:p>
            <a:pPr lvl="1" eaLnBrk="1" hangingPunct="1">
              <a:spcBef>
                <a:spcPct val="50000"/>
              </a:spcBef>
            </a:pPr>
            <a:r>
              <a:rPr lang="en-US" altLang="cs-CZ" sz="2000"/>
              <a:t>Have the United States stop growing roses and use those resources to make 100,000 computers instead. Have Colombia stop making 30,000 computers and grow roses instead.</a:t>
            </a:r>
          </a:p>
          <a:p>
            <a:pPr lvl="1" eaLnBrk="1" hangingPunct="1">
              <a:spcBef>
                <a:spcPct val="50000"/>
              </a:spcBef>
            </a:pPr>
            <a:r>
              <a:rPr lang="en-US" altLang="cs-CZ" sz="2000"/>
              <a:t>If produce goods in which have a comparative advantage (the United States produces computers and Colombia roses), they could still consume the same 10 million roses, but could consume 100,000 – 30,000 = 70,000 more computers.</a:t>
            </a:r>
          </a:p>
        </p:txBody>
      </p:sp>
    </p:spTree>
    <p:extLst>
      <p:ext uri="{BB962C8B-B14F-4D97-AF65-F5344CB8AC3E}">
        <p14:creationId xmlns:p14="http://schemas.microsoft.com/office/powerpoint/2010/main" val="9922137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7"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t>A One-Factor Ricardian Model</a:t>
            </a:r>
          </a:p>
        </p:txBody>
      </p:sp>
      <p:sp>
        <p:nvSpPr>
          <p:cNvPr id="16387" name="Rectangle 3"/>
          <p:cNvSpPr>
            <a:spLocks noGrp="1" noChangeArrowheads="1"/>
          </p:cNvSpPr>
          <p:nvPr>
            <p:ph idx="1"/>
          </p:nvPr>
        </p:nvSpPr>
        <p:spPr/>
        <p:txBody>
          <a:bodyPr/>
          <a:lstStyle/>
          <a:p>
            <a:pPr eaLnBrk="1" hangingPunct="1">
              <a:spcBef>
                <a:spcPct val="50000"/>
              </a:spcBef>
            </a:pPr>
            <a:r>
              <a:rPr lang="en-US" altLang="cs-CZ" smtClean="0"/>
              <a:t>The simple example with roses and computers explains the intuition behind the Ricardian model.</a:t>
            </a:r>
          </a:p>
          <a:p>
            <a:pPr eaLnBrk="1" hangingPunct="1">
              <a:spcBef>
                <a:spcPct val="50000"/>
              </a:spcBef>
            </a:pPr>
            <a:r>
              <a:rPr lang="en-US" altLang="cs-CZ" smtClean="0"/>
              <a:t>We formalize these ideas by constructing a one-factor Ricardian model using the following assumptions: </a:t>
            </a:r>
          </a:p>
        </p:txBody>
      </p:sp>
    </p:spTree>
    <p:extLst>
      <p:ext uri="{BB962C8B-B14F-4D97-AF65-F5344CB8AC3E}">
        <p14:creationId xmlns:p14="http://schemas.microsoft.com/office/powerpoint/2010/main" val="42195323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mtClean="0"/>
              <a:t>A One-Factor Ricardian Model (cont.)</a:t>
            </a:r>
          </a:p>
        </p:txBody>
      </p:sp>
      <p:sp>
        <p:nvSpPr>
          <p:cNvPr id="17411" name="Rectangle 3"/>
          <p:cNvSpPr>
            <a:spLocks noGrp="1" noChangeArrowheads="1"/>
          </p:cNvSpPr>
          <p:nvPr>
            <p:ph idx="1"/>
          </p:nvPr>
        </p:nvSpPr>
        <p:spPr>
          <a:xfrm>
            <a:off x="1981200" y="1676400"/>
            <a:ext cx="7835900" cy="4267200"/>
          </a:xfrm>
        </p:spPr>
        <p:txBody>
          <a:bodyPr/>
          <a:lstStyle/>
          <a:p>
            <a:pPr marL="533400" indent="-533400">
              <a:lnSpc>
                <a:spcPct val="80000"/>
              </a:lnSpc>
              <a:spcBef>
                <a:spcPct val="40000"/>
              </a:spcBef>
              <a:buFont typeface="Times" panose="02020603050405020304" pitchFamily="18" charset="0"/>
              <a:buAutoNum type="arabicPeriod"/>
            </a:pPr>
            <a:r>
              <a:rPr lang="en-US" altLang="cs-CZ" smtClean="0"/>
              <a:t>Labor is the only factor of production.</a:t>
            </a:r>
          </a:p>
          <a:p>
            <a:pPr marL="533400" indent="-533400">
              <a:lnSpc>
                <a:spcPct val="80000"/>
              </a:lnSpc>
              <a:spcBef>
                <a:spcPct val="40000"/>
              </a:spcBef>
              <a:buFont typeface="Times" panose="02020603050405020304" pitchFamily="18" charset="0"/>
              <a:buAutoNum type="arabicPeriod"/>
            </a:pPr>
            <a:r>
              <a:rPr lang="en-US" altLang="cs-CZ" smtClean="0"/>
              <a:t>Labor productivity varies across countries due to differences in technology, but labor productivity in each country is constant.</a:t>
            </a:r>
          </a:p>
          <a:p>
            <a:pPr marL="533400" indent="-533400">
              <a:lnSpc>
                <a:spcPct val="80000"/>
              </a:lnSpc>
              <a:spcBef>
                <a:spcPct val="40000"/>
              </a:spcBef>
              <a:buFont typeface="Times" panose="02020603050405020304" pitchFamily="18" charset="0"/>
              <a:buAutoNum type="arabicPeriod"/>
            </a:pPr>
            <a:r>
              <a:rPr lang="en-US" altLang="cs-CZ" smtClean="0"/>
              <a:t>The supply of labor in each country is constant.</a:t>
            </a:r>
          </a:p>
        </p:txBody>
      </p:sp>
    </p:spTree>
    <p:extLst>
      <p:ext uri="{BB962C8B-B14F-4D97-AF65-F5344CB8AC3E}">
        <p14:creationId xmlns:p14="http://schemas.microsoft.com/office/powerpoint/2010/main" val="6861840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mtClean="0"/>
              <a:t>A One-Factor Ricardian Model (cont.)</a:t>
            </a:r>
          </a:p>
        </p:txBody>
      </p:sp>
      <p:sp>
        <p:nvSpPr>
          <p:cNvPr id="176131" name="Rectangle 3"/>
          <p:cNvSpPr>
            <a:spLocks noGrp="1" noChangeArrowheads="1"/>
          </p:cNvSpPr>
          <p:nvPr>
            <p:ph idx="1"/>
          </p:nvPr>
        </p:nvSpPr>
        <p:spPr>
          <a:xfrm>
            <a:off x="1981200" y="1676400"/>
            <a:ext cx="7835900" cy="4267200"/>
          </a:xfrm>
        </p:spPr>
        <p:txBody>
          <a:bodyPr/>
          <a:lstStyle/>
          <a:p>
            <a:pPr marL="609600" indent="-609600">
              <a:lnSpc>
                <a:spcPct val="80000"/>
              </a:lnSpc>
              <a:spcBef>
                <a:spcPct val="40000"/>
              </a:spcBef>
              <a:buFont typeface="Times" panose="02020603050405020304" pitchFamily="18" charset="0"/>
              <a:buAutoNum type="arabicPeriod" startAt="4"/>
            </a:pPr>
            <a:r>
              <a:rPr lang="en-US" altLang="cs-CZ" smtClean="0"/>
              <a:t>Two goods: wine and cheese.</a:t>
            </a:r>
          </a:p>
          <a:p>
            <a:pPr marL="609600" indent="-609600">
              <a:lnSpc>
                <a:spcPct val="80000"/>
              </a:lnSpc>
              <a:spcBef>
                <a:spcPct val="40000"/>
              </a:spcBef>
              <a:buFont typeface="Times" panose="02020603050405020304" pitchFamily="18" charset="0"/>
              <a:buAutoNum type="arabicPeriod" startAt="4"/>
            </a:pPr>
            <a:r>
              <a:rPr lang="en-US" altLang="cs-CZ" smtClean="0"/>
              <a:t>Competition allows workers to be paid a wage equal to the value of what they produce, and allows them to work in the industry that pays the highest wage.</a:t>
            </a:r>
          </a:p>
          <a:p>
            <a:pPr marL="609600" indent="-609600">
              <a:lnSpc>
                <a:spcPct val="80000"/>
              </a:lnSpc>
              <a:spcBef>
                <a:spcPct val="40000"/>
              </a:spcBef>
              <a:buFont typeface="Times" panose="02020603050405020304" pitchFamily="18" charset="0"/>
              <a:buAutoNum type="arabicPeriod" startAt="4"/>
            </a:pPr>
            <a:r>
              <a:rPr lang="en-US" altLang="cs-CZ" smtClean="0"/>
              <a:t>Two countries: home and foreign.</a:t>
            </a:r>
          </a:p>
        </p:txBody>
      </p:sp>
    </p:spTree>
    <p:extLst>
      <p:ext uri="{BB962C8B-B14F-4D97-AF65-F5344CB8AC3E}">
        <p14:creationId xmlns:p14="http://schemas.microsoft.com/office/powerpoint/2010/main" val="113496473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Effect transition="in" filter="strips(downRight)">
                                      <p:cBhvr>
                                        <p:cTn id="7" dur="500"/>
                                        <p:tgtEl>
                                          <p:spTgt spid="176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6131">
                                            <p:txEl>
                                              <p:pRg st="1" end="1"/>
                                            </p:txEl>
                                          </p:spTgt>
                                        </p:tgtEl>
                                        <p:attrNameLst>
                                          <p:attrName>style.visibility</p:attrName>
                                        </p:attrNameLst>
                                      </p:cBhvr>
                                      <p:to>
                                        <p:strVal val="visible"/>
                                      </p:to>
                                    </p:set>
                                    <p:animEffect transition="in" filter="strips(downRight)">
                                      <p:cBhvr>
                                        <p:cTn id="12" dur="500"/>
                                        <p:tgtEl>
                                          <p:spTgt spid="176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6131">
                                            <p:txEl>
                                              <p:pRg st="2" end="2"/>
                                            </p:txEl>
                                          </p:spTgt>
                                        </p:tgtEl>
                                        <p:attrNameLst>
                                          <p:attrName>style.visibility</p:attrName>
                                        </p:attrNameLst>
                                      </p:cBhvr>
                                      <p:to>
                                        <p:strVal val="visible"/>
                                      </p:to>
                                    </p:set>
                                    <p:animEffect transition="in" filter="strips(downRight)">
                                      <p:cBhvr>
                                        <p:cTn id="17" dur="500"/>
                                        <p:tgtEl>
                                          <p:spTgt spid="176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mtClean="0"/>
              <a:t>A One-Factor Ricardian Model (cont.)</a:t>
            </a:r>
          </a:p>
        </p:txBody>
      </p:sp>
      <p:sp>
        <p:nvSpPr>
          <p:cNvPr id="18435" name="Rectangle 3"/>
          <p:cNvSpPr>
            <a:spLocks noGrp="1" noChangeArrowheads="1"/>
          </p:cNvSpPr>
          <p:nvPr>
            <p:ph idx="1"/>
          </p:nvPr>
        </p:nvSpPr>
        <p:spPr/>
        <p:txBody>
          <a:bodyPr/>
          <a:lstStyle/>
          <a:p>
            <a:pPr eaLnBrk="1" hangingPunct="1">
              <a:lnSpc>
                <a:spcPct val="90000"/>
              </a:lnSpc>
              <a:spcBef>
                <a:spcPct val="50000"/>
              </a:spcBef>
            </a:pPr>
            <a:r>
              <a:rPr lang="en-US" altLang="cs-CZ" sz="2400"/>
              <a:t>A </a:t>
            </a:r>
            <a:r>
              <a:rPr lang="en-US" altLang="cs-CZ" sz="2400" b="1"/>
              <a:t>unit labor requirement</a:t>
            </a:r>
            <a:r>
              <a:rPr lang="en-US" altLang="cs-CZ" sz="2400"/>
              <a:t> indicates the constant number of hours of labor required to produce one unit of output.</a:t>
            </a:r>
          </a:p>
          <a:p>
            <a:pPr lvl="1" eaLnBrk="1" hangingPunct="1">
              <a:lnSpc>
                <a:spcPct val="90000"/>
              </a:lnSpc>
              <a:spcBef>
                <a:spcPct val="50000"/>
              </a:spcBef>
            </a:pPr>
            <a:r>
              <a:rPr lang="en-US" altLang="cs-CZ" sz="2000" i="1"/>
              <a:t>a</a:t>
            </a:r>
            <a:r>
              <a:rPr lang="en-US" altLang="cs-CZ" sz="2000" i="1" baseline="-25000"/>
              <a:t>LC</a:t>
            </a:r>
            <a:r>
              <a:rPr lang="en-US" altLang="cs-CZ" sz="2000"/>
              <a:t> is the unit labor requirement for cheese in the home country. For example, </a:t>
            </a:r>
            <a:r>
              <a:rPr lang="en-US" altLang="cs-CZ" sz="2000" i="1"/>
              <a:t>a</a:t>
            </a:r>
            <a:r>
              <a:rPr lang="en-US" altLang="cs-CZ" sz="2000" i="1" baseline="-25000"/>
              <a:t>LC</a:t>
            </a:r>
            <a:r>
              <a:rPr lang="en-US" altLang="cs-CZ" sz="2000" baseline="-25000"/>
              <a:t> </a:t>
            </a:r>
            <a:r>
              <a:rPr lang="en-US" altLang="cs-CZ" sz="2000"/>
              <a:t>= 1 means that 1 hour of labor produces one pound of cheese in the home country.</a:t>
            </a:r>
          </a:p>
          <a:p>
            <a:pPr lvl="1" eaLnBrk="1" hangingPunct="1">
              <a:lnSpc>
                <a:spcPct val="90000"/>
              </a:lnSpc>
              <a:spcBef>
                <a:spcPct val="50000"/>
              </a:spcBef>
            </a:pPr>
            <a:r>
              <a:rPr lang="en-US" altLang="cs-CZ" sz="2000" i="1"/>
              <a:t>a</a:t>
            </a:r>
            <a:r>
              <a:rPr lang="en-US" altLang="cs-CZ" sz="2000" i="1" baseline="-25000"/>
              <a:t>LW</a:t>
            </a:r>
            <a:r>
              <a:rPr lang="en-US" altLang="cs-CZ" sz="2000"/>
              <a:t> is the unit labor requirement for wine in the home country. For example, </a:t>
            </a:r>
            <a:r>
              <a:rPr lang="en-US" altLang="cs-CZ" sz="2000" i="1"/>
              <a:t>a</a:t>
            </a:r>
            <a:r>
              <a:rPr lang="en-US" altLang="cs-CZ" sz="2000" i="1" baseline="-25000"/>
              <a:t>LW</a:t>
            </a:r>
            <a:r>
              <a:rPr lang="en-US" altLang="cs-CZ" sz="2000"/>
              <a:t> = 2 means that 2 hours of labor produces one gallon of wine in the home country.</a:t>
            </a:r>
          </a:p>
          <a:p>
            <a:pPr eaLnBrk="1" hangingPunct="1">
              <a:lnSpc>
                <a:spcPct val="90000"/>
              </a:lnSpc>
              <a:spcBef>
                <a:spcPct val="50000"/>
              </a:spcBef>
            </a:pPr>
            <a:r>
              <a:rPr lang="en-US" altLang="cs-CZ" sz="2400"/>
              <a:t>A high unit labor requirement means low labor productivity.</a:t>
            </a:r>
          </a:p>
        </p:txBody>
      </p:sp>
    </p:spTree>
    <p:extLst>
      <p:ext uri="{BB962C8B-B14F-4D97-AF65-F5344CB8AC3E}">
        <p14:creationId xmlns:p14="http://schemas.microsoft.com/office/powerpoint/2010/main" val="13362648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mtClean="0"/>
              <a:t>A One-Factor Ricardian Model (cont.)</a:t>
            </a:r>
          </a:p>
        </p:txBody>
      </p:sp>
      <p:sp>
        <p:nvSpPr>
          <p:cNvPr id="19459" name="Rectangle 3"/>
          <p:cNvSpPr>
            <a:spLocks noGrp="1" noChangeArrowheads="1"/>
          </p:cNvSpPr>
          <p:nvPr>
            <p:ph idx="1"/>
          </p:nvPr>
        </p:nvSpPr>
        <p:spPr/>
        <p:txBody>
          <a:bodyPr/>
          <a:lstStyle/>
          <a:p>
            <a:pPr eaLnBrk="1" hangingPunct="1"/>
            <a:r>
              <a:rPr lang="en-US" altLang="cs-CZ" smtClean="0"/>
              <a:t>Labor supply </a:t>
            </a:r>
            <a:r>
              <a:rPr lang="en-US" altLang="cs-CZ" i="1" smtClean="0"/>
              <a:t>L</a:t>
            </a:r>
            <a:r>
              <a:rPr lang="en-US" altLang="cs-CZ" smtClean="0"/>
              <a:t> indicates the total number of hours worked in the home country (a constant number)</a:t>
            </a:r>
            <a:r>
              <a:rPr lang="en-US" altLang="cs-CZ" i="1" smtClean="0"/>
              <a:t>.</a:t>
            </a:r>
            <a:r>
              <a:rPr lang="en-US" altLang="cs-CZ" smtClean="0"/>
              <a:t> </a:t>
            </a:r>
          </a:p>
          <a:p>
            <a:pPr eaLnBrk="1" hangingPunct="1"/>
            <a:r>
              <a:rPr lang="en-US" altLang="cs-CZ" smtClean="0"/>
              <a:t>Cheese production </a:t>
            </a:r>
            <a:r>
              <a:rPr lang="en-US" altLang="cs-CZ" i="1" smtClean="0"/>
              <a:t>Q</a:t>
            </a:r>
            <a:r>
              <a:rPr lang="en-US" altLang="cs-CZ" i="1" baseline="-25000" smtClean="0"/>
              <a:t>C</a:t>
            </a:r>
            <a:r>
              <a:rPr lang="en-US" altLang="cs-CZ" smtClean="0"/>
              <a:t> indicates how many pounds of cheese are produced.</a:t>
            </a:r>
          </a:p>
          <a:p>
            <a:pPr eaLnBrk="1" hangingPunct="1"/>
            <a:r>
              <a:rPr lang="en-US" altLang="cs-CZ" smtClean="0"/>
              <a:t>Wine production </a:t>
            </a:r>
            <a:r>
              <a:rPr lang="en-US" altLang="cs-CZ" i="1" smtClean="0"/>
              <a:t>Q</a:t>
            </a:r>
            <a:r>
              <a:rPr lang="en-US" altLang="cs-CZ" i="1" baseline="-25000" smtClean="0"/>
              <a:t>W</a:t>
            </a:r>
            <a:r>
              <a:rPr lang="en-US" altLang="cs-CZ" smtClean="0"/>
              <a:t> indicates how many gallons of wine are produced.</a:t>
            </a:r>
          </a:p>
        </p:txBody>
      </p:sp>
    </p:spTree>
    <p:extLst>
      <p:ext uri="{BB962C8B-B14F-4D97-AF65-F5344CB8AC3E}">
        <p14:creationId xmlns:p14="http://schemas.microsoft.com/office/powerpoint/2010/main" val="37539573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mtClean="0"/>
              <a:t>Production Possibilities</a:t>
            </a:r>
            <a:endParaRPr lang="en-US" altLang="cs-CZ" sz="2800"/>
          </a:p>
        </p:txBody>
      </p:sp>
      <p:sp>
        <p:nvSpPr>
          <p:cNvPr id="20483" name="Rectangle 3"/>
          <p:cNvSpPr>
            <a:spLocks noGrp="1" noChangeArrowheads="1"/>
          </p:cNvSpPr>
          <p:nvPr>
            <p:ph idx="1"/>
          </p:nvPr>
        </p:nvSpPr>
        <p:spPr>
          <a:xfrm>
            <a:off x="1028700" y="1952367"/>
            <a:ext cx="8382000" cy="4343400"/>
          </a:xfrm>
        </p:spPr>
        <p:txBody>
          <a:bodyPr/>
          <a:lstStyle/>
          <a:p>
            <a:pPr eaLnBrk="1" hangingPunct="1">
              <a:spcBef>
                <a:spcPct val="50000"/>
              </a:spcBef>
            </a:pPr>
            <a:r>
              <a:rPr lang="en-US" altLang="cs-CZ" sz="1800" dirty="0"/>
              <a:t>The </a:t>
            </a:r>
            <a:r>
              <a:rPr lang="en-US" altLang="cs-CZ" sz="1800" b="1" dirty="0"/>
              <a:t>production possibility frontier</a:t>
            </a:r>
            <a:r>
              <a:rPr lang="en-US" altLang="cs-CZ" sz="1800" dirty="0"/>
              <a:t> (PPF) of an economy shows the </a:t>
            </a:r>
            <a:r>
              <a:rPr lang="en-US" altLang="cs-CZ" sz="1800" i="1" dirty="0"/>
              <a:t>maximum</a:t>
            </a:r>
            <a:r>
              <a:rPr lang="en-US" altLang="cs-CZ" sz="1800" dirty="0"/>
              <a:t> amount of a goods that can be produced for a fixed amount of resources.</a:t>
            </a:r>
          </a:p>
          <a:p>
            <a:pPr eaLnBrk="1" hangingPunct="1">
              <a:spcBef>
                <a:spcPct val="50000"/>
              </a:spcBef>
            </a:pPr>
            <a:r>
              <a:rPr lang="en-US" altLang="cs-CZ" sz="1800" dirty="0"/>
              <a:t>The production possibility frontier of the home economy is:</a:t>
            </a:r>
          </a:p>
          <a:p>
            <a:pPr algn="ctr" eaLnBrk="1" hangingPunct="1">
              <a:spcBef>
                <a:spcPct val="100000"/>
              </a:spcBef>
              <a:buFontTx/>
              <a:buNone/>
            </a:pPr>
            <a:r>
              <a:rPr lang="en-US" altLang="cs-CZ" sz="2000" i="1" dirty="0" err="1"/>
              <a:t>a</a:t>
            </a:r>
            <a:r>
              <a:rPr lang="en-US" altLang="cs-CZ" sz="2000" i="1" baseline="-25000" dirty="0" err="1"/>
              <a:t>LC</a:t>
            </a:r>
            <a:r>
              <a:rPr lang="en-US" altLang="cs-CZ" sz="2000" i="1" dirty="0" err="1"/>
              <a:t>Q</a:t>
            </a:r>
            <a:r>
              <a:rPr lang="en-US" altLang="cs-CZ" sz="2000" i="1" baseline="-25000" dirty="0" err="1"/>
              <a:t>C</a:t>
            </a:r>
            <a:r>
              <a:rPr lang="en-US" altLang="cs-CZ" sz="2000" dirty="0"/>
              <a:t> + </a:t>
            </a:r>
            <a:r>
              <a:rPr lang="en-US" altLang="cs-CZ" sz="2000" i="1" dirty="0" err="1"/>
              <a:t>a</a:t>
            </a:r>
            <a:r>
              <a:rPr lang="en-US" altLang="cs-CZ" sz="2000" i="1" baseline="-25000" dirty="0" err="1"/>
              <a:t>LW</a:t>
            </a:r>
            <a:r>
              <a:rPr lang="en-US" altLang="cs-CZ" sz="2000" i="1" dirty="0" err="1"/>
              <a:t>Q</a:t>
            </a:r>
            <a:r>
              <a:rPr lang="en-US" altLang="cs-CZ" sz="2000" i="1" baseline="-25000" dirty="0" err="1"/>
              <a:t>W</a:t>
            </a:r>
            <a:r>
              <a:rPr lang="en-US" altLang="cs-CZ" sz="2000" i="1" dirty="0"/>
              <a:t> </a:t>
            </a:r>
            <a:r>
              <a:rPr lang="en-US" altLang="cs-CZ" sz="1800" i="1" dirty="0"/>
              <a:t>≤</a:t>
            </a:r>
            <a:r>
              <a:rPr lang="en-US" altLang="cs-CZ" sz="2000" i="1" dirty="0"/>
              <a:t>  L</a:t>
            </a:r>
            <a:r>
              <a:rPr lang="en-US" altLang="cs-CZ" sz="2000" dirty="0"/>
              <a:t>	</a:t>
            </a:r>
          </a:p>
        </p:txBody>
      </p:sp>
      <p:grpSp>
        <p:nvGrpSpPr>
          <p:cNvPr id="2" name="Group 26"/>
          <p:cNvGrpSpPr>
            <a:grpSpLocks/>
          </p:cNvGrpSpPr>
          <p:nvPr/>
        </p:nvGrpSpPr>
        <p:grpSpPr bwMode="auto">
          <a:xfrm>
            <a:off x="5250976" y="3741127"/>
            <a:ext cx="3389313" cy="1385888"/>
            <a:chOff x="3510" y="2945"/>
            <a:chExt cx="1667" cy="649"/>
          </a:xfrm>
        </p:grpSpPr>
        <p:sp>
          <p:nvSpPr>
            <p:cNvPr id="21520" name="Text Box 14"/>
            <p:cNvSpPr txBox="1">
              <a:spLocks noChangeArrowheads="1"/>
            </p:cNvSpPr>
            <p:nvPr/>
          </p:nvSpPr>
          <p:spPr bwMode="auto">
            <a:xfrm>
              <a:off x="4357" y="3161"/>
              <a:ext cx="820" cy="43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800">
                  <a:latin typeface="Arial" panose="020B0604020202020204" pitchFamily="34" charset="0"/>
                </a:rPr>
                <a:t>Total gallons of wine produced</a:t>
              </a:r>
            </a:p>
          </p:txBody>
        </p:sp>
        <p:sp>
          <p:nvSpPr>
            <p:cNvPr id="21521" name="Line 15"/>
            <p:cNvSpPr>
              <a:spLocks noChangeShapeType="1"/>
            </p:cNvSpPr>
            <p:nvPr/>
          </p:nvSpPr>
          <p:spPr bwMode="auto">
            <a:xfrm flipH="1" flipV="1">
              <a:off x="3510" y="2945"/>
              <a:ext cx="1093" cy="21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nvGrpSpPr>
          <p:cNvPr id="3" name="Group 23"/>
          <p:cNvGrpSpPr>
            <a:grpSpLocks/>
          </p:cNvGrpSpPr>
          <p:nvPr/>
        </p:nvGrpSpPr>
        <p:grpSpPr bwMode="auto">
          <a:xfrm>
            <a:off x="1296269" y="3649304"/>
            <a:ext cx="2467062" cy="1284288"/>
            <a:chOff x="445" y="3075"/>
            <a:chExt cx="1474" cy="809"/>
          </a:xfrm>
        </p:grpSpPr>
        <p:sp>
          <p:nvSpPr>
            <p:cNvPr id="21518" name="Text Box 5"/>
            <p:cNvSpPr txBox="1">
              <a:spLocks noChangeArrowheads="1"/>
            </p:cNvSpPr>
            <p:nvPr/>
          </p:nvSpPr>
          <p:spPr bwMode="auto">
            <a:xfrm>
              <a:off x="445" y="3301"/>
              <a:ext cx="1300" cy="5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800" dirty="0">
                  <a:latin typeface="Arial" panose="020B0604020202020204" pitchFamily="34" charset="0"/>
                </a:rPr>
                <a:t>Labor required for each pound of cheese produced</a:t>
              </a:r>
            </a:p>
          </p:txBody>
        </p:sp>
        <p:sp>
          <p:nvSpPr>
            <p:cNvPr id="21519" name="Line 6"/>
            <p:cNvSpPr>
              <a:spLocks noChangeShapeType="1"/>
            </p:cNvSpPr>
            <p:nvPr/>
          </p:nvSpPr>
          <p:spPr bwMode="auto">
            <a:xfrm flipV="1">
              <a:off x="1313" y="3075"/>
              <a:ext cx="606"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nvGrpSpPr>
          <p:cNvPr id="4" name="Group 24"/>
          <p:cNvGrpSpPr>
            <a:grpSpLocks/>
          </p:cNvGrpSpPr>
          <p:nvPr/>
        </p:nvGrpSpPr>
        <p:grpSpPr bwMode="auto">
          <a:xfrm>
            <a:off x="3536695" y="3741127"/>
            <a:ext cx="1295400" cy="1511300"/>
            <a:chOff x="2057" y="2955"/>
            <a:chExt cx="823" cy="963"/>
          </a:xfrm>
        </p:grpSpPr>
        <p:sp>
          <p:nvSpPr>
            <p:cNvPr id="21516" name="Text Box 8"/>
            <p:cNvSpPr txBox="1">
              <a:spLocks noChangeArrowheads="1"/>
            </p:cNvSpPr>
            <p:nvPr/>
          </p:nvSpPr>
          <p:spPr bwMode="auto">
            <a:xfrm>
              <a:off x="2057" y="3153"/>
              <a:ext cx="823" cy="7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800">
                  <a:latin typeface="Arial" panose="020B0604020202020204" pitchFamily="34" charset="0"/>
                </a:rPr>
                <a:t>Total pounds of cheese produced</a:t>
              </a:r>
            </a:p>
          </p:txBody>
        </p:sp>
        <p:sp>
          <p:nvSpPr>
            <p:cNvPr id="21517" name="Line 9"/>
            <p:cNvSpPr>
              <a:spLocks noChangeShapeType="1"/>
            </p:cNvSpPr>
            <p:nvPr/>
          </p:nvSpPr>
          <p:spPr bwMode="auto">
            <a:xfrm flipV="1">
              <a:off x="2569" y="2955"/>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nvGrpSpPr>
          <p:cNvPr id="5" name="Group 25"/>
          <p:cNvGrpSpPr>
            <a:grpSpLocks/>
          </p:cNvGrpSpPr>
          <p:nvPr/>
        </p:nvGrpSpPr>
        <p:grpSpPr bwMode="auto">
          <a:xfrm>
            <a:off x="4861245" y="3771544"/>
            <a:ext cx="2084388" cy="1162050"/>
            <a:chOff x="2963" y="2991"/>
            <a:chExt cx="1300" cy="793"/>
          </a:xfrm>
        </p:grpSpPr>
        <p:sp>
          <p:nvSpPr>
            <p:cNvPr id="21514" name="Text Box 11"/>
            <p:cNvSpPr txBox="1">
              <a:spLocks noChangeArrowheads="1"/>
            </p:cNvSpPr>
            <p:nvPr/>
          </p:nvSpPr>
          <p:spPr bwMode="auto">
            <a:xfrm>
              <a:off x="2963" y="3152"/>
              <a:ext cx="1300" cy="6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800">
                  <a:latin typeface="Arial" panose="020B0604020202020204" pitchFamily="34" charset="0"/>
                </a:rPr>
                <a:t>Labor required for each gallon of wine produced</a:t>
              </a:r>
            </a:p>
          </p:txBody>
        </p:sp>
        <p:sp>
          <p:nvSpPr>
            <p:cNvPr id="21515" name="Line 12"/>
            <p:cNvSpPr>
              <a:spLocks noChangeShapeType="1"/>
            </p:cNvSpPr>
            <p:nvPr/>
          </p:nvSpPr>
          <p:spPr bwMode="auto">
            <a:xfrm flipV="1">
              <a:off x="3001" y="2991"/>
              <a:ext cx="0" cy="15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nvGrpSpPr>
          <p:cNvPr id="6" name="Group 27"/>
          <p:cNvGrpSpPr>
            <a:grpSpLocks/>
          </p:cNvGrpSpPr>
          <p:nvPr/>
        </p:nvGrpSpPr>
        <p:grpSpPr bwMode="auto">
          <a:xfrm>
            <a:off x="5952504" y="3166794"/>
            <a:ext cx="2608262" cy="650875"/>
            <a:chOff x="3936" y="2609"/>
            <a:chExt cx="1536" cy="410"/>
          </a:xfrm>
        </p:grpSpPr>
        <p:sp>
          <p:nvSpPr>
            <p:cNvPr id="21512" name="Text Box 17"/>
            <p:cNvSpPr txBox="1">
              <a:spLocks noChangeArrowheads="1"/>
            </p:cNvSpPr>
            <p:nvPr/>
          </p:nvSpPr>
          <p:spPr bwMode="auto">
            <a:xfrm>
              <a:off x="4261" y="2609"/>
              <a:ext cx="1211" cy="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800">
                  <a:latin typeface="Arial" panose="020B0604020202020204" pitchFamily="34" charset="0"/>
                </a:rPr>
                <a:t>Total amount of labor resources</a:t>
              </a:r>
            </a:p>
          </p:txBody>
        </p:sp>
        <p:sp>
          <p:nvSpPr>
            <p:cNvPr id="21513" name="Line 18"/>
            <p:cNvSpPr>
              <a:spLocks noChangeShapeType="1"/>
            </p:cNvSpPr>
            <p:nvPr/>
          </p:nvSpPr>
          <p:spPr bwMode="auto">
            <a:xfrm flipH="1">
              <a:off x="3936" y="2828"/>
              <a:ext cx="32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39609051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strips(downLeft)">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22531" name="Rectangle 3"/>
          <p:cNvSpPr>
            <a:spLocks noGrp="1" noChangeArrowheads="1"/>
          </p:cNvSpPr>
          <p:nvPr>
            <p:ph idx="1"/>
          </p:nvPr>
        </p:nvSpPr>
        <p:spPr>
          <a:xfrm>
            <a:off x="1040027" y="2255109"/>
            <a:ext cx="8305800" cy="4284663"/>
          </a:xfrm>
        </p:spPr>
        <p:txBody>
          <a:bodyPr/>
          <a:lstStyle/>
          <a:p>
            <a:pPr eaLnBrk="1" hangingPunct="1">
              <a:spcBef>
                <a:spcPct val="70000"/>
              </a:spcBef>
            </a:pPr>
            <a:r>
              <a:rPr lang="en-US" altLang="cs-CZ" smtClean="0"/>
              <a:t>Maximum home cheese production is</a:t>
            </a:r>
            <a:br>
              <a:rPr lang="en-US" altLang="cs-CZ" smtClean="0"/>
            </a:br>
            <a:r>
              <a:rPr lang="en-US" altLang="cs-CZ" i="1" smtClean="0"/>
              <a:t>Q</a:t>
            </a:r>
            <a:r>
              <a:rPr lang="en-US" altLang="cs-CZ" i="1" baseline="-25000" smtClean="0"/>
              <a:t>C</a:t>
            </a:r>
            <a:r>
              <a:rPr lang="en-US" altLang="cs-CZ" smtClean="0"/>
              <a:t> </a:t>
            </a:r>
            <a:r>
              <a:rPr lang="en-US" altLang="cs-CZ" i="1" smtClean="0"/>
              <a:t>= L/a</a:t>
            </a:r>
            <a:r>
              <a:rPr lang="en-US" altLang="cs-CZ" i="1" baseline="-25000" smtClean="0"/>
              <a:t>LC </a:t>
            </a:r>
            <a:r>
              <a:rPr lang="en-US" altLang="cs-CZ" smtClean="0"/>
              <a:t> when </a:t>
            </a:r>
            <a:r>
              <a:rPr lang="en-US" altLang="cs-CZ" i="1" smtClean="0"/>
              <a:t>Q</a:t>
            </a:r>
            <a:r>
              <a:rPr lang="en-US" altLang="cs-CZ" i="1" baseline="-25000" smtClean="0"/>
              <a:t>W </a:t>
            </a:r>
            <a:r>
              <a:rPr lang="en-US" altLang="cs-CZ" i="1" smtClean="0"/>
              <a:t>= </a:t>
            </a:r>
            <a:r>
              <a:rPr lang="en-US" altLang="cs-CZ" smtClean="0"/>
              <a:t>0. </a:t>
            </a:r>
          </a:p>
          <a:p>
            <a:pPr eaLnBrk="1" hangingPunct="1">
              <a:spcBef>
                <a:spcPct val="70000"/>
              </a:spcBef>
            </a:pPr>
            <a:r>
              <a:rPr lang="en-US" altLang="cs-CZ" smtClean="0"/>
              <a:t>Maximum home wine production is</a:t>
            </a:r>
            <a:br>
              <a:rPr lang="en-US" altLang="cs-CZ" smtClean="0"/>
            </a:br>
            <a:r>
              <a:rPr lang="en-US" altLang="cs-CZ" i="1" smtClean="0"/>
              <a:t>Q</a:t>
            </a:r>
            <a:r>
              <a:rPr lang="en-US" altLang="cs-CZ" i="1" baseline="-25000" smtClean="0"/>
              <a:t>W</a:t>
            </a:r>
            <a:r>
              <a:rPr lang="en-US" altLang="cs-CZ" i="1" smtClean="0"/>
              <a:t> = L/a</a:t>
            </a:r>
            <a:r>
              <a:rPr lang="en-US" altLang="cs-CZ" i="1" baseline="-25000" smtClean="0"/>
              <a:t>LW</a:t>
            </a:r>
            <a:r>
              <a:rPr lang="en-US" altLang="cs-CZ" smtClean="0"/>
              <a:t> when </a:t>
            </a:r>
            <a:r>
              <a:rPr lang="en-US" altLang="cs-CZ" i="1" smtClean="0"/>
              <a:t>Q</a:t>
            </a:r>
            <a:r>
              <a:rPr lang="en-US" altLang="cs-CZ" i="1" baseline="-25000" smtClean="0"/>
              <a:t>C</a:t>
            </a:r>
            <a:r>
              <a:rPr lang="en-US" altLang="cs-CZ" smtClean="0"/>
              <a:t> = 0. </a:t>
            </a:r>
          </a:p>
        </p:txBody>
      </p:sp>
    </p:spTree>
    <p:extLst>
      <p:ext uri="{BB962C8B-B14F-4D97-AF65-F5344CB8AC3E}">
        <p14:creationId xmlns:p14="http://schemas.microsoft.com/office/powerpoint/2010/main" val="26690469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title"/>
          </p:nvPr>
        </p:nvSpPr>
        <p:spPr/>
        <p:txBody>
          <a:bodyPr/>
          <a:lstStyle/>
          <a:p>
            <a:pPr eaLnBrk="1" hangingPunct="1"/>
            <a:r>
              <a:rPr lang="en-US" altLang="cs-CZ" sz="2800"/>
              <a:t>Fig. 2-1: Total U.S. Trade with Major Partners, 2012</a:t>
            </a:r>
          </a:p>
        </p:txBody>
      </p:sp>
      <p:pic>
        <p:nvPicPr>
          <p:cNvPr id="9218" name="Picture 1" descr="fig02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77530" y="1728787"/>
            <a:ext cx="6400800"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5867075"/>
      </p:ext>
    </p:extLst>
  </p:cSld>
  <p:clrMapOvr>
    <a:masterClrMapping/>
  </p:clrMapOvr>
  <p:transition spd="med">
    <p:pull dir="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190467" name="Rectangle 3"/>
          <p:cNvSpPr>
            <a:spLocks noGrp="1" noChangeArrowheads="1"/>
          </p:cNvSpPr>
          <p:nvPr>
            <p:ph idx="1"/>
          </p:nvPr>
        </p:nvSpPr>
        <p:spPr>
          <a:xfrm>
            <a:off x="825843" y="2113006"/>
            <a:ext cx="8382000" cy="4284663"/>
          </a:xfrm>
        </p:spPr>
        <p:txBody>
          <a:bodyPr/>
          <a:lstStyle/>
          <a:p>
            <a:pPr eaLnBrk="1" hangingPunct="1">
              <a:spcBef>
                <a:spcPct val="70000"/>
              </a:spcBef>
            </a:pPr>
            <a:r>
              <a:rPr lang="en-US" altLang="cs-CZ" dirty="0" smtClean="0"/>
              <a:t>For example, suppose that the economy</a:t>
            </a:r>
            <a:r>
              <a:rPr lang="ja-JP" altLang="en-US" dirty="0" smtClean="0"/>
              <a:t>’</a:t>
            </a:r>
            <a:r>
              <a:rPr lang="en-US" altLang="ja-JP" dirty="0" smtClean="0"/>
              <a:t>s labor supply is 1,000 hours.</a:t>
            </a:r>
          </a:p>
          <a:p>
            <a:pPr eaLnBrk="1" hangingPunct="1">
              <a:spcBef>
                <a:spcPct val="70000"/>
              </a:spcBef>
            </a:pPr>
            <a:r>
              <a:rPr lang="en-US" altLang="cs-CZ" dirty="0" smtClean="0"/>
              <a:t>The PPF equation </a:t>
            </a:r>
            <a:r>
              <a:rPr lang="en-US" altLang="cs-CZ" i="1" dirty="0" err="1" smtClean="0"/>
              <a:t>a</a:t>
            </a:r>
            <a:r>
              <a:rPr lang="en-US" altLang="cs-CZ" i="1" baseline="-25000" dirty="0" err="1" smtClean="0"/>
              <a:t>LC</a:t>
            </a:r>
            <a:r>
              <a:rPr lang="en-US" altLang="cs-CZ" i="1" dirty="0" err="1" smtClean="0"/>
              <a:t>Q</a:t>
            </a:r>
            <a:r>
              <a:rPr lang="en-US" altLang="cs-CZ" i="1" baseline="-25000" dirty="0" err="1" smtClean="0"/>
              <a:t>C</a:t>
            </a:r>
            <a:r>
              <a:rPr lang="en-US" altLang="cs-CZ" dirty="0" smtClean="0"/>
              <a:t> + </a:t>
            </a:r>
            <a:r>
              <a:rPr lang="en-US" altLang="cs-CZ" i="1" dirty="0" err="1" smtClean="0"/>
              <a:t>a</a:t>
            </a:r>
            <a:r>
              <a:rPr lang="en-US" altLang="cs-CZ" i="1" baseline="-25000" dirty="0" err="1" smtClean="0"/>
              <a:t>LW</a:t>
            </a:r>
            <a:r>
              <a:rPr lang="en-US" altLang="cs-CZ" i="1" dirty="0" err="1" smtClean="0"/>
              <a:t>Q</a:t>
            </a:r>
            <a:r>
              <a:rPr lang="en-US" altLang="cs-CZ" i="1" baseline="-25000" dirty="0" err="1" smtClean="0"/>
              <a:t>W</a:t>
            </a:r>
            <a:r>
              <a:rPr lang="en-US" altLang="cs-CZ" i="1" dirty="0" smtClean="0"/>
              <a:t> ≤  L</a:t>
            </a:r>
            <a:r>
              <a:rPr lang="en-US" altLang="cs-CZ" dirty="0" smtClean="0"/>
              <a:t> becomes</a:t>
            </a:r>
            <a:r>
              <a:rPr lang="en-US" altLang="cs-CZ" i="1" dirty="0" smtClean="0"/>
              <a:t> Q</a:t>
            </a:r>
            <a:r>
              <a:rPr lang="en-US" altLang="cs-CZ" i="1" baseline="-25000" dirty="0" smtClean="0"/>
              <a:t>C</a:t>
            </a:r>
            <a:r>
              <a:rPr lang="en-US" altLang="cs-CZ" dirty="0" smtClean="0"/>
              <a:t> + 2</a:t>
            </a:r>
            <a:r>
              <a:rPr lang="en-US" altLang="cs-CZ" i="1" dirty="0" smtClean="0"/>
              <a:t>Q</a:t>
            </a:r>
            <a:r>
              <a:rPr lang="en-US" altLang="cs-CZ" i="1" baseline="-25000" dirty="0" smtClean="0"/>
              <a:t>W</a:t>
            </a:r>
            <a:r>
              <a:rPr lang="en-US" altLang="cs-CZ" i="1" dirty="0" smtClean="0"/>
              <a:t> ≤  </a:t>
            </a:r>
            <a:r>
              <a:rPr lang="en-US" altLang="cs-CZ" dirty="0" smtClean="0"/>
              <a:t>1,000.</a:t>
            </a:r>
          </a:p>
          <a:p>
            <a:pPr eaLnBrk="1" hangingPunct="1">
              <a:spcBef>
                <a:spcPct val="70000"/>
              </a:spcBef>
            </a:pPr>
            <a:r>
              <a:rPr lang="en-US" altLang="cs-CZ" dirty="0" smtClean="0"/>
              <a:t>Maximum cheese production is 1,000 pounds.</a:t>
            </a:r>
          </a:p>
          <a:p>
            <a:pPr eaLnBrk="1" hangingPunct="1">
              <a:spcBef>
                <a:spcPct val="70000"/>
              </a:spcBef>
            </a:pPr>
            <a:r>
              <a:rPr lang="en-US" altLang="cs-CZ" dirty="0" smtClean="0"/>
              <a:t>Maximum wine production is 500 gallons.</a:t>
            </a:r>
          </a:p>
        </p:txBody>
      </p:sp>
    </p:spTree>
    <p:extLst>
      <p:ext uri="{BB962C8B-B14F-4D97-AF65-F5344CB8AC3E}">
        <p14:creationId xmlns:p14="http://schemas.microsoft.com/office/powerpoint/2010/main" val="2676577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strips(downRight)">
                                      <p:cBhvr>
                                        <p:cTn id="7" dur="500"/>
                                        <p:tgtEl>
                                          <p:spTgt spid="190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0467">
                                            <p:txEl>
                                              <p:pRg st="1" end="1"/>
                                            </p:txEl>
                                          </p:spTgt>
                                        </p:tgtEl>
                                        <p:attrNameLst>
                                          <p:attrName>style.visibility</p:attrName>
                                        </p:attrNameLst>
                                      </p:cBhvr>
                                      <p:to>
                                        <p:strVal val="visible"/>
                                      </p:to>
                                    </p:set>
                                    <p:animEffect transition="in" filter="strips(downRight)">
                                      <p:cBhvr>
                                        <p:cTn id="12" dur="500"/>
                                        <p:tgtEl>
                                          <p:spTgt spid="190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0467">
                                            <p:txEl>
                                              <p:pRg st="2" end="2"/>
                                            </p:txEl>
                                          </p:spTgt>
                                        </p:tgtEl>
                                        <p:attrNameLst>
                                          <p:attrName>style.visibility</p:attrName>
                                        </p:attrNameLst>
                                      </p:cBhvr>
                                      <p:to>
                                        <p:strVal val="visible"/>
                                      </p:to>
                                    </p:set>
                                    <p:animEffect transition="in" filter="strips(downRight)">
                                      <p:cBhvr>
                                        <p:cTn id="17" dur="500"/>
                                        <p:tgtEl>
                                          <p:spTgt spid="190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0467">
                                            <p:txEl>
                                              <p:pRg st="3" end="3"/>
                                            </p:txEl>
                                          </p:spTgt>
                                        </p:tgtEl>
                                        <p:attrNameLst>
                                          <p:attrName>style.visibility</p:attrName>
                                        </p:attrNameLst>
                                      </p:cBhvr>
                                      <p:to>
                                        <p:strVal val="visible"/>
                                      </p:to>
                                    </p:set>
                                    <p:animEffect transition="in" filter="strips(downRight)">
                                      <p:cBhvr>
                                        <p:cTn id="22" dur="500"/>
                                        <p:tgtEl>
                                          <p:spTgt spid="190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cs-CZ" smtClean="0"/>
              <a:t>Fig. 3-1: Home</a:t>
            </a:r>
            <a:r>
              <a:rPr lang="ja-JP" altLang="en-US" smtClean="0"/>
              <a:t>’</a:t>
            </a:r>
            <a:r>
              <a:rPr lang="en-US" altLang="ja-JP" smtClean="0"/>
              <a:t>s Production Possibility Frontier </a:t>
            </a:r>
            <a:endParaRPr lang="en-US" altLang="cs-CZ" smtClean="0"/>
          </a:p>
        </p:txBody>
      </p:sp>
      <p:pic>
        <p:nvPicPr>
          <p:cNvPr id="24578" name="Picture 4" descr="fig03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33368" y="1981200"/>
            <a:ext cx="54943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366435"/>
      </p:ext>
    </p:extLst>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169987" name="Rectangle 3"/>
          <p:cNvSpPr>
            <a:spLocks noGrp="1" noChangeArrowheads="1"/>
          </p:cNvSpPr>
          <p:nvPr>
            <p:ph idx="1"/>
          </p:nvPr>
        </p:nvSpPr>
        <p:spPr>
          <a:xfrm>
            <a:off x="1072979" y="2088293"/>
            <a:ext cx="7835900" cy="4284663"/>
          </a:xfrm>
        </p:spPr>
        <p:txBody>
          <a:bodyPr/>
          <a:lstStyle/>
          <a:p>
            <a:pPr eaLnBrk="1" hangingPunct="1">
              <a:spcBef>
                <a:spcPct val="70000"/>
              </a:spcBef>
            </a:pPr>
            <a:r>
              <a:rPr lang="en-US" altLang="cs-CZ" sz="2400" dirty="0"/>
              <a:t>The opportunity cost of cheese is how many gallons of wine Home must stop producing in order to make one more pound of cheese: </a:t>
            </a:r>
          </a:p>
          <a:p>
            <a:pPr lvl="2" eaLnBrk="1" hangingPunct="1">
              <a:spcBef>
                <a:spcPct val="70000"/>
              </a:spcBef>
              <a:buFontTx/>
              <a:buNone/>
            </a:pPr>
            <a:r>
              <a:rPr lang="en-US" altLang="cs-CZ" sz="2400" i="1" dirty="0" err="1"/>
              <a:t>a</a:t>
            </a:r>
            <a:r>
              <a:rPr lang="en-US" altLang="cs-CZ" sz="2400" i="1" baseline="-25000" dirty="0" err="1"/>
              <a:t>LC</a:t>
            </a:r>
            <a:r>
              <a:rPr lang="en-US" altLang="cs-CZ" sz="2400" i="1" baseline="-25000" dirty="0"/>
              <a:t> </a:t>
            </a:r>
            <a:r>
              <a:rPr lang="en-US" altLang="cs-CZ" sz="2400" i="1" dirty="0"/>
              <a:t>/</a:t>
            </a:r>
            <a:r>
              <a:rPr lang="en-US" altLang="cs-CZ" sz="2400" i="1" dirty="0" err="1"/>
              <a:t>a</a:t>
            </a:r>
            <a:r>
              <a:rPr lang="en-US" altLang="cs-CZ" sz="2400" i="1" baseline="-25000" dirty="0" err="1"/>
              <a:t>LW</a:t>
            </a:r>
            <a:r>
              <a:rPr lang="en-US" altLang="cs-CZ" sz="2400" i="1" baseline="-25000" dirty="0"/>
              <a:t> </a:t>
            </a:r>
          </a:p>
          <a:p>
            <a:pPr eaLnBrk="1" hangingPunct="1">
              <a:spcBef>
                <a:spcPct val="70000"/>
              </a:spcBef>
            </a:pPr>
            <a:r>
              <a:rPr lang="en-US" altLang="cs-CZ" sz="2400" dirty="0"/>
              <a:t>This cost is constant because the unit labor requirements are both constant.</a:t>
            </a:r>
          </a:p>
          <a:p>
            <a:pPr eaLnBrk="1" hangingPunct="1">
              <a:spcBef>
                <a:spcPct val="70000"/>
              </a:spcBef>
            </a:pPr>
            <a:r>
              <a:rPr lang="en-US" altLang="cs-CZ" sz="2400" dirty="0"/>
              <a:t>The opportunity cost of cheese appears as the absolute value of the slope of the PPF. </a:t>
            </a:r>
          </a:p>
          <a:p>
            <a:pPr lvl="1" eaLnBrk="1" hangingPunct="1">
              <a:spcBef>
                <a:spcPct val="70000"/>
              </a:spcBef>
              <a:buFontTx/>
              <a:buNone/>
            </a:pPr>
            <a:r>
              <a:rPr lang="en-US" altLang="cs-CZ" sz="2000" i="1" dirty="0"/>
              <a:t>Q</a:t>
            </a:r>
            <a:r>
              <a:rPr lang="en-US" altLang="cs-CZ" sz="2000" i="1" baseline="-25000" dirty="0"/>
              <a:t>W</a:t>
            </a:r>
            <a:r>
              <a:rPr lang="en-US" altLang="cs-CZ" sz="2000" i="1" dirty="0"/>
              <a:t> = L/</a:t>
            </a:r>
            <a:r>
              <a:rPr lang="en-US" altLang="cs-CZ" sz="2000" i="1" dirty="0" err="1"/>
              <a:t>a</a:t>
            </a:r>
            <a:r>
              <a:rPr lang="en-US" altLang="cs-CZ" sz="2000" i="1" baseline="-25000" dirty="0" err="1"/>
              <a:t>LW</a:t>
            </a:r>
            <a:r>
              <a:rPr lang="en-US" altLang="cs-CZ" sz="2000" i="1" dirty="0"/>
              <a:t> – </a:t>
            </a:r>
            <a:r>
              <a:rPr lang="en-US" altLang="cs-CZ" sz="2000" dirty="0"/>
              <a:t>(</a:t>
            </a:r>
            <a:r>
              <a:rPr lang="en-US" altLang="cs-CZ" sz="2000" i="1" dirty="0" err="1"/>
              <a:t>a</a:t>
            </a:r>
            <a:r>
              <a:rPr lang="en-US" altLang="cs-CZ" sz="2000" i="1" baseline="-25000" dirty="0" err="1"/>
              <a:t>LC</a:t>
            </a:r>
            <a:r>
              <a:rPr lang="en-US" altLang="cs-CZ" sz="2000" i="1" baseline="-25000" dirty="0"/>
              <a:t> </a:t>
            </a:r>
            <a:r>
              <a:rPr lang="en-US" altLang="cs-CZ" sz="2000" i="1" dirty="0"/>
              <a:t>/</a:t>
            </a:r>
            <a:r>
              <a:rPr lang="en-US" altLang="cs-CZ" sz="2000" i="1" dirty="0" err="1"/>
              <a:t>a</a:t>
            </a:r>
            <a:r>
              <a:rPr lang="en-US" altLang="cs-CZ" sz="2000" i="1" baseline="-25000" dirty="0" err="1"/>
              <a:t>LW</a:t>
            </a:r>
            <a:r>
              <a:rPr lang="en-US" altLang="cs-CZ" sz="2000" i="1" baseline="-25000" dirty="0"/>
              <a:t> </a:t>
            </a:r>
            <a:r>
              <a:rPr lang="en-US" altLang="cs-CZ" sz="2000" dirty="0"/>
              <a:t>)</a:t>
            </a:r>
            <a:r>
              <a:rPr lang="en-US" altLang="cs-CZ" sz="2000" i="1" dirty="0"/>
              <a:t>Q</a:t>
            </a:r>
            <a:r>
              <a:rPr lang="en-US" altLang="cs-CZ" sz="2000" i="1" baseline="-25000" dirty="0"/>
              <a:t>C</a:t>
            </a:r>
            <a:r>
              <a:rPr lang="en-US" altLang="cs-CZ" sz="2000" dirty="0"/>
              <a:t> </a:t>
            </a:r>
          </a:p>
        </p:txBody>
      </p:sp>
    </p:spTree>
    <p:extLst>
      <p:ext uri="{BB962C8B-B14F-4D97-AF65-F5344CB8AC3E}">
        <p14:creationId xmlns:p14="http://schemas.microsoft.com/office/powerpoint/2010/main" val="105323599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Effect transition="in" filter="strips(downRight)">
                                      <p:cBhvr>
                                        <p:cTn id="7" dur="500"/>
                                        <p:tgtEl>
                                          <p:spTgt spid="1699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9987">
                                            <p:txEl>
                                              <p:pRg st="1" end="1"/>
                                            </p:txEl>
                                          </p:spTgt>
                                        </p:tgtEl>
                                        <p:attrNameLst>
                                          <p:attrName>style.visibility</p:attrName>
                                        </p:attrNameLst>
                                      </p:cBhvr>
                                      <p:to>
                                        <p:strVal val="visible"/>
                                      </p:to>
                                    </p:set>
                                    <p:animEffect transition="in" filter="strips(downRight)">
                                      <p:cBhvr>
                                        <p:cTn id="10" dur="500"/>
                                        <p:tgtEl>
                                          <p:spTgt spid="16998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69987">
                                            <p:txEl>
                                              <p:pRg st="2" end="2"/>
                                            </p:txEl>
                                          </p:spTgt>
                                        </p:tgtEl>
                                        <p:attrNameLst>
                                          <p:attrName>style.visibility</p:attrName>
                                        </p:attrNameLst>
                                      </p:cBhvr>
                                      <p:to>
                                        <p:strVal val="visible"/>
                                      </p:to>
                                    </p:set>
                                    <p:animEffect transition="in" filter="strips(downRight)">
                                      <p:cBhvr>
                                        <p:cTn id="15" dur="500"/>
                                        <p:tgtEl>
                                          <p:spTgt spid="16998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69987">
                                            <p:txEl>
                                              <p:pRg st="3" end="3"/>
                                            </p:txEl>
                                          </p:spTgt>
                                        </p:tgtEl>
                                        <p:attrNameLst>
                                          <p:attrName>style.visibility</p:attrName>
                                        </p:attrNameLst>
                                      </p:cBhvr>
                                      <p:to>
                                        <p:strVal val="visible"/>
                                      </p:to>
                                    </p:set>
                                    <p:animEffect transition="in" filter="strips(downRight)">
                                      <p:cBhvr>
                                        <p:cTn id="20" dur="500"/>
                                        <p:tgtEl>
                                          <p:spTgt spid="16998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69987">
                                            <p:txEl>
                                              <p:pRg st="4" end="4"/>
                                            </p:txEl>
                                          </p:spTgt>
                                        </p:tgtEl>
                                        <p:attrNameLst>
                                          <p:attrName>style.visibility</p:attrName>
                                        </p:attrNameLst>
                                      </p:cBhvr>
                                      <p:to>
                                        <p:strVal val="visible"/>
                                      </p:to>
                                    </p:set>
                                    <p:animEffect transition="in" filter="strips(downRight)">
                                      <p:cBhvr>
                                        <p:cTn id="23" dur="500"/>
                                        <p:tgtEl>
                                          <p:spTgt spid="169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23555" name="Rectangle 3"/>
          <p:cNvSpPr>
            <a:spLocks noGrp="1" noChangeArrowheads="1"/>
          </p:cNvSpPr>
          <p:nvPr>
            <p:ph idx="1"/>
          </p:nvPr>
        </p:nvSpPr>
        <p:spPr/>
        <p:txBody>
          <a:bodyPr/>
          <a:lstStyle/>
          <a:p>
            <a:pPr eaLnBrk="1" hangingPunct="1">
              <a:spcBef>
                <a:spcPct val="60000"/>
              </a:spcBef>
            </a:pPr>
            <a:r>
              <a:rPr lang="en-US" altLang="cs-CZ" smtClean="0"/>
              <a:t>Producing an additional pound of cheese requires </a:t>
            </a:r>
            <a:r>
              <a:rPr lang="en-US" altLang="cs-CZ" i="1" smtClean="0"/>
              <a:t>a</a:t>
            </a:r>
            <a:r>
              <a:rPr lang="en-US" altLang="cs-CZ" i="1" baseline="-25000" smtClean="0"/>
              <a:t>LC</a:t>
            </a:r>
            <a:r>
              <a:rPr lang="en-US" altLang="cs-CZ" smtClean="0"/>
              <a:t> hours of labor. </a:t>
            </a:r>
          </a:p>
          <a:p>
            <a:pPr eaLnBrk="1" hangingPunct="1">
              <a:spcBef>
                <a:spcPct val="60000"/>
              </a:spcBef>
            </a:pPr>
            <a:r>
              <a:rPr lang="en-US" altLang="cs-CZ" i="1" smtClean="0"/>
              <a:t>Each</a:t>
            </a:r>
            <a:r>
              <a:rPr lang="en-US" altLang="cs-CZ" smtClean="0"/>
              <a:t> hour devoted to cheese production could have been used instead to produce an amount of wine equal to</a:t>
            </a:r>
          </a:p>
          <a:p>
            <a:pPr eaLnBrk="1" hangingPunct="1">
              <a:spcBef>
                <a:spcPct val="60000"/>
              </a:spcBef>
              <a:buFontTx/>
              <a:buNone/>
            </a:pPr>
            <a:r>
              <a:rPr lang="en-US" altLang="cs-CZ" sz="2400"/>
              <a:t>		1 hour/(</a:t>
            </a:r>
            <a:r>
              <a:rPr lang="en-US" altLang="cs-CZ" sz="2400" i="1"/>
              <a:t>a</a:t>
            </a:r>
            <a:r>
              <a:rPr lang="en-US" altLang="cs-CZ" sz="2400" i="1" baseline="-25000"/>
              <a:t>LW </a:t>
            </a:r>
            <a:r>
              <a:rPr lang="en-US" altLang="cs-CZ" sz="2400"/>
              <a:t>hours/gallon of wine) </a:t>
            </a:r>
          </a:p>
          <a:p>
            <a:pPr eaLnBrk="1" hangingPunct="1">
              <a:spcBef>
                <a:spcPct val="60000"/>
              </a:spcBef>
              <a:buFontTx/>
              <a:buNone/>
            </a:pPr>
            <a:r>
              <a:rPr lang="en-US" altLang="cs-CZ" sz="2400"/>
              <a:t>		= (1/</a:t>
            </a:r>
            <a:r>
              <a:rPr lang="en-US" altLang="cs-CZ" sz="2400" i="1"/>
              <a:t>a</a:t>
            </a:r>
            <a:r>
              <a:rPr lang="en-US" altLang="cs-CZ" sz="2400" i="1" baseline="-25000"/>
              <a:t>LW</a:t>
            </a:r>
            <a:r>
              <a:rPr lang="en-US" altLang="cs-CZ" sz="2400"/>
              <a:t>) gallons of wine</a:t>
            </a:r>
          </a:p>
        </p:txBody>
      </p:sp>
    </p:spTree>
    <p:extLst>
      <p:ext uri="{BB962C8B-B14F-4D97-AF65-F5344CB8AC3E}">
        <p14:creationId xmlns:p14="http://schemas.microsoft.com/office/powerpoint/2010/main" val="16156174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strips(downRight)">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193539" name="Rectangle 3"/>
          <p:cNvSpPr>
            <a:spLocks noGrp="1" noChangeArrowheads="1"/>
          </p:cNvSpPr>
          <p:nvPr>
            <p:ph idx="1"/>
          </p:nvPr>
        </p:nvSpPr>
        <p:spPr/>
        <p:txBody>
          <a:bodyPr/>
          <a:lstStyle/>
          <a:p>
            <a:pPr eaLnBrk="1" hangingPunct="1">
              <a:spcBef>
                <a:spcPct val="60000"/>
              </a:spcBef>
            </a:pPr>
            <a:r>
              <a:rPr lang="en-US" altLang="cs-CZ" smtClean="0"/>
              <a:t>For example, if 1 hour of labor is moved to cheese production, that additional hour could have</a:t>
            </a:r>
            <a:r>
              <a:rPr lang="en-US" altLang="cs-CZ" sz="2400"/>
              <a:t> </a:t>
            </a:r>
            <a:r>
              <a:rPr lang="en-US" altLang="cs-CZ" smtClean="0"/>
              <a:t>produced</a:t>
            </a:r>
          </a:p>
          <a:p>
            <a:pPr eaLnBrk="1" hangingPunct="1">
              <a:spcBef>
                <a:spcPct val="60000"/>
              </a:spcBef>
              <a:buFontTx/>
              <a:buNone/>
            </a:pPr>
            <a:r>
              <a:rPr lang="en-US" altLang="cs-CZ" smtClean="0"/>
              <a:t> 	1 hour/(2 hours/gallon of wine) </a:t>
            </a:r>
          </a:p>
          <a:p>
            <a:pPr eaLnBrk="1" hangingPunct="1">
              <a:spcBef>
                <a:spcPct val="60000"/>
              </a:spcBef>
              <a:buFontTx/>
              <a:buNone/>
            </a:pPr>
            <a:r>
              <a:rPr lang="en-US" altLang="cs-CZ" smtClean="0"/>
              <a:t>		= ½ gallon of wine.</a:t>
            </a:r>
          </a:p>
          <a:p>
            <a:pPr eaLnBrk="1" hangingPunct="1">
              <a:spcBef>
                <a:spcPct val="60000"/>
              </a:spcBef>
            </a:pPr>
            <a:r>
              <a:rPr lang="en-US" altLang="cs-CZ" smtClean="0"/>
              <a:t>Opportunity cost of producing one pound of cheese is ½ gallon of wine not produced.</a:t>
            </a:r>
          </a:p>
        </p:txBody>
      </p:sp>
    </p:spTree>
    <p:extLst>
      <p:ext uri="{BB962C8B-B14F-4D97-AF65-F5344CB8AC3E}">
        <p14:creationId xmlns:p14="http://schemas.microsoft.com/office/powerpoint/2010/main" val="22514376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Effect transition="in" filter="strips(downRight)">
                                      <p:cBhvr>
                                        <p:cTn id="7" dur="500"/>
                                        <p:tgtEl>
                                          <p:spTgt spid="193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3539">
                                            <p:txEl>
                                              <p:pRg st="1" end="1"/>
                                            </p:txEl>
                                          </p:spTgt>
                                        </p:tgtEl>
                                        <p:attrNameLst>
                                          <p:attrName>style.visibility</p:attrName>
                                        </p:attrNameLst>
                                      </p:cBhvr>
                                      <p:to>
                                        <p:strVal val="visible"/>
                                      </p:to>
                                    </p:set>
                                    <p:animEffect transition="in" filter="strips(downRight)">
                                      <p:cBhvr>
                                        <p:cTn id="12" dur="500"/>
                                        <p:tgtEl>
                                          <p:spTgt spid="193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3539">
                                            <p:txEl>
                                              <p:pRg st="2" end="2"/>
                                            </p:txEl>
                                          </p:spTgt>
                                        </p:tgtEl>
                                        <p:attrNameLst>
                                          <p:attrName>style.visibility</p:attrName>
                                        </p:attrNameLst>
                                      </p:cBhvr>
                                      <p:to>
                                        <p:strVal val="visible"/>
                                      </p:to>
                                    </p:set>
                                    <p:animEffect transition="in" filter="strips(downRight)">
                                      <p:cBhvr>
                                        <p:cTn id="17" dur="500"/>
                                        <p:tgtEl>
                                          <p:spTgt spid="1935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3539">
                                            <p:txEl>
                                              <p:pRg st="3" end="3"/>
                                            </p:txEl>
                                          </p:spTgt>
                                        </p:tgtEl>
                                        <p:attrNameLst>
                                          <p:attrName>style.visibility</p:attrName>
                                        </p:attrNameLst>
                                      </p:cBhvr>
                                      <p:to>
                                        <p:strVal val="visible"/>
                                      </p:to>
                                    </p:set>
                                    <p:animEffect transition="in" filter="strips(downRight)">
                                      <p:cBhvr>
                                        <p:cTn id="22" dur="500"/>
                                        <p:tgtEl>
                                          <p:spTgt spid="1935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cs-CZ" smtClean="0"/>
              <a:t>Relative Prices, Wages, and Supply</a:t>
            </a:r>
          </a:p>
        </p:txBody>
      </p:sp>
      <p:sp>
        <p:nvSpPr>
          <p:cNvPr id="25603" name="Rectangle 3"/>
          <p:cNvSpPr>
            <a:spLocks noGrp="1" noChangeArrowheads="1"/>
          </p:cNvSpPr>
          <p:nvPr>
            <p:ph idx="1"/>
          </p:nvPr>
        </p:nvSpPr>
        <p:spPr/>
        <p:txBody>
          <a:bodyPr/>
          <a:lstStyle/>
          <a:p>
            <a:pPr eaLnBrk="1" hangingPunct="1">
              <a:lnSpc>
                <a:spcPct val="90000"/>
              </a:lnSpc>
              <a:spcBef>
                <a:spcPct val="50000"/>
              </a:spcBef>
            </a:pPr>
            <a:r>
              <a:rPr lang="en-US" altLang="cs-CZ" smtClean="0"/>
              <a:t>Let </a:t>
            </a:r>
            <a:r>
              <a:rPr lang="en-US" altLang="cs-CZ" i="1" smtClean="0"/>
              <a:t>P</a:t>
            </a:r>
            <a:r>
              <a:rPr lang="en-US" altLang="cs-CZ" i="1" baseline="-25000" smtClean="0"/>
              <a:t>C</a:t>
            </a:r>
            <a:r>
              <a:rPr lang="en-US" altLang="cs-CZ" i="1" smtClean="0"/>
              <a:t> </a:t>
            </a:r>
            <a:r>
              <a:rPr lang="en-US" altLang="cs-CZ" smtClean="0"/>
              <a:t>be the price of cheese and </a:t>
            </a:r>
            <a:r>
              <a:rPr lang="en-US" altLang="cs-CZ" i="1" smtClean="0"/>
              <a:t>P</a:t>
            </a:r>
            <a:r>
              <a:rPr lang="en-US" altLang="cs-CZ" i="1" baseline="-25000" smtClean="0"/>
              <a:t>W</a:t>
            </a:r>
            <a:r>
              <a:rPr lang="en-US" altLang="cs-CZ" smtClean="0"/>
              <a:t> be the price of wine.</a:t>
            </a:r>
          </a:p>
          <a:p>
            <a:pPr eaLnBrk="1" hangingPunct="1">
              <a:lnSpc>
                <a:spcPct val="90000"/>
              </a:lnSpc>
              <a:spcBef>
                <a:spcPct val="50000"/>
              </a:spcBef>
            </a:pPr>
            <a:r>
              <a:rPr lang="en-US" altLang="cs-CZ" smtClean="0"/>
              <a:t>Due to competition, </a:t>
            </a:r>
          </a:p>
          <a:p>
            <a:pPr lvl="1" eaLnBrk="1" hangingPunct="1">
              <a:lnSpc>
                <a:spcPct val="90000"/>
              </a:lnSpc>
              <a:spcBef>
                <a:spcPct val="50000"/>
              </a:spcBef>
            </a:pPr>
            <a:r>
              <a:rPr lang="en-US" altLang="cs-CZ" sz="2000"/>
              <a:t>hourly wages of cheese makers equal the value of the cheese produced in an hour: </a:t>
            </a:r>
            <a:r>
              <a:rPr lang="en-US" altLang="cs-CZ" sz="2000" i="1"/>
              <a:t>P</a:t>
            </a:r>
            <a:r>
              <a:rPr lang="en-US" altLang="cs-CZ" sz="2000" i="1" baseline="-25000"/>
              <a:t>C </a:t>
            </a:r>
            <a:r>
              <a:rPr lang="en-US" altLang="cs-CZ" sz="2000" i="1"/>
              <a:t>/a</a:t>
            </a:r>
            <a:r>
              <a:rPr lang="en-US" altLang="cs-CZ" sz="2000" i="1" baseline="-25000"/>
              <a:t>LC</a:t>
            </a:r>
          </a:p>
          <a:p>
            <a:pPr lvl="1" eaLnBrk="1" hangingPunct="1">
              <a:lnSpc>
                <a:spcPct val="90000"/>
              </a:lnSpc>
              <a:spcBef>
                <a:spcPct val="50000"/>
              </a:spcBef>
            </a:pPr>
            <a:r>
              <a:rPr lang="en-US" altLang="cs-CZ" sz="2000"/>
              <a:t>hourly wages of wine makers equal the value of the wine produced in an hour: </a:t>
            </a:r>
            <a:r>
              <a:rPr lang="en-US" altLang="cs-CZ" sz="2000" i="1"/>
              <a:t>P</a:t>
            </a:r>
            <a:r>
              <a:rPr lang="en-US" altLang="cs-CZ" sz="2000" i="1" baseline="-25000"/>
              <a:t>W </a:t>
            </a:r>
            <a:r>
              <a:rPr lang="en-US" altLang="cs-CZ" sz="2000" i="1"/>
              <a:t>/a</a:t>
            </a:r>
            <a:r>
              <a:rPr lang="en-US" altLang="cs-CZ" sz="2000" i="1" baseline="-25000"/>
              <a:t>LW</a:t>
            </a:r>
            <a:endParaRPr lang="en-US" altLang="cs-CZ" sz="2000" i="1"/>
          </a:p>
          <a:p>
            <a:pPr eaLnBrk="1" hangingPunct="1">
              <a:lnSpc>
                <a:spcPct val="90000"/>
              </a:lnSpc>
              <a:spcBef>
                <a:spcPct val="50000"/>
              </a:spcBef>
            </a:pPr>
            <a:r>
              <a:rPr lang="en-US" altLang="cs-CZ" smtClean="0"/>
              <a:t>Workers will choose to work in the industry that pays the higher wage.</a:t>
            </a:r>
          </a:p>
        </p:txBody>
      </p:sp>
    </p:spTree>
    <p:extLst>
      <p:ext uri="{BB962C8B-B14F-4D97-AF65-F5344CB8AC3E}">
        <p14:creationId xmlns:p14="http://schemas.microsoft.com/office/powerpoint/2010/main" val="86561440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strips(downRight)">
                                      <p:cBhvr>
                                        <p:cTn id="27"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z="2800"/>
              <a:t>Relative Prices, Wages, and Supply (cont.)</a:t>
            </a:r>
          </a:p>
        </p:txBody>
      </p:sp>
      <p:sp>
        <p:nvSpPr>
          <p:cNvPr id="26627" name="Rectangle 3"/>
          <p:cNvSpPr>
            <a:spLocks noGrp="1" noChangeArrowheads="1"/>
          </p:cNvSpPr>
          <p:nvPr>
            <p:ph idx="1"/>
          </p:nvPr>
        </p:nvSpPr>
        <p:spPr/>
        <p:txBody>
          <a:bodyPr/>
          <a:lstStyle/>
          <a:p>
            <a:pPr eaLnBrk="1" hangingPunct="1">
              <a:lnSpc>
                <a:spcPct val="90000"/>
              </a:lnSpc>
              <a:spcBef>
                <a:spcPct val="50000"/>
              </a:spcBef>
            </a:pPr>
            <a:r>
              <a:rPr lang="en-US" altLang="cs-CZ" smtClean="0"/>
              <a:t>If the price of cheese relative to the price of wine exceeds the opportunity cost of producing cheese </a:t>
            </a:r>
            <a:r>
              <a:rPr lang="en-US" altLang="cs-CZ" i="1" smtClean="0"/>
              <a:t>P</a:t>
            </a:r>
            <a:r>
              <a:rPr lang="en-US" altLang="cs-CZ" i="1" baseline="-25000" smtClean="0"/>
              <a:t>C </a:t>
            </a:r>
            <a:r>
              <a:rPr lang="en-US" altLang="cs-CZ" i="1" smtClean="0"/>
              <a:t>/P</a:t>
            </a:r>
            <a:r>
              <a:rPr lang="en-US" altLang="cs-CZ" i="1" baseline="-25000" smtClean="0"/>
              <a:t>W  </a:t>
            </a:r>
            <a:r>
              <a:rPr lang="en-US" altLang="cs-CZ" smtClean="0"/>
              <a:t>&gt; </a:t>
            </a:r>
            <a:r>
              <a:rPr lang="en-US" altLang="cs-CZ" i="1" smtClean="0"/>
              <a:t>a</a:t>
            </a:r>
            <a:r>
              <a:rPr lang="en-US" altLang="cs-CZ" i="1" baseline="-25000" smtClean="0"/>
              <a:t>LC </a:t>
            </a:r>
            <a:r>
              <a:rPr lang="en-US" altLang="cs-CZ" i="1" smtClean="0"/>
              <a:t>/a</a:t>
            </a:r>
            <a:r>
              <a:rPr lang="en-US" altLang="cs-CZ" i="1" baseline="-25000" smtClean="0"/>
              <a:t>LW </a:t>
            </a:r>
            <a:r>
              <a:rPr lang="en-US" altLang="cs-CZ" smtClean="0"/>
              <a:t>,</a:t>
            </a:r>
          </a:p>
          <a:p>
            <a:pPr lvl="1" eaLnBrk="1" hangingPunct="1">
              <a:lnSpc>
                <a:spcPct val="90000"/>
              </a:lnSpc>
              <a:spcBef>
                <a:spcPct val="50000"/>
              </a:spcBef>
            </a:pPr>
            <a:r>
              <a:rPr lang="en-US" altLang="cs-CZ" smtClean="0"/>
              <a:t>Then the wage in cheese will exceed the wage in wine </a:t>
            </a:r>
            <a:r>
              <a:rPr lang="en-US" altLang="cs-CZ" i="1" smtClean="0"/>
              <a:t>w</a:t>
            </a:r>
            <a:r>
              <a:rPr lang="en-US" altLang="cs-CZ" i="1" baseline="-25000" smtClean="0"/>
              <a:t>C </a:t>
            </a:r>
            <a:r>
              <a:rPr lang="en-US" altLang="cs-CZ" i="1" smtClean="0"/>
              <a:t>=P</a:t>
            </a:r>
            <a:r>
              <a:rPr lang="en-US" altLang="cs-CZ" i="1" baseline="-25000" smtClean="0"/>
              <a:t>C </a:t>
            </a:r>
            <a:r>
              <a:rPr lang="en-US" altLang="cs-CZ" i="1" smtClean="0"/>
              <a:t>/a</a:t>
            </a:r>
            <a:r>
              <a:rPr lang="en-US" altLang="cs-CZ" i="1" baseline="-25000" smtClean="0"/>
              <a:t>LC</a:t>
            </a:r>
            <a:r>
              <a:rPr lang="en-US" altLang="cs-CZ" smtClean="0"/>
              <a:t> &gt; </a:t>
            </a:r>
            <a:r>
              <a:rPr lang="en-US" altLang="cs-CZ" i="1" smtClean="0"/>
              <a:t>P</a:t>
            </a:r>
            <a:r>
              <a:rPr lang="en-US" altLang="cs-CZ" i="1" baseline="-25000" smtClean="0"/>
              <a:t>W</a:t>
            </a:r>
            <a:r>
              <a:rPr lang="en-US" altLang="cs-CZ" i="1" smtClean="0"/>
              <a:t>/a</a:t>
            </a:r>
            <a:r>
              <a:rPr lang="en-US" altLang="cs-CZ" i="1" baseline="-25000" smtClean="0"/>
              <a:t>LW </a:t>
            </a:r>
            <a:r>
              <a:rPr lang="en-US" altLang="cs-CZ" i="1" smtClean="0"/>
              <a:t>=w</a:t>
            </a:r>
            <a:r>
              <a:rPr lang="en-US" altLang="cs-CZ" i="1" baseline="-25000" smtClean="0"/>
              <a:t>W</a:t>
            </a:r>
            <a:endParaRPr lang="en-US" altLang="cs-CZ" smtClean="0"/>
          </a:p>
          <a:p>
            <a:pPr lvl="1" eaLnBrk="1" hangingPunct="1">
              <a:lnSpc>
                <a:spcPct val="90000"/>
              </a:lnSpc>
              <a:spcBef>
                <a:spcPct val="50000"/>
              </a:spcBef>
            </a:pPr>
            <a:r>
              <a:rPr lang="en-US" altLang="cs-CZ" smtClean="0"/>
              <a:t>So workers will make only cheese (the economy specializes in cheese production).</a:t>
            </a:r>
          </a:p>
        </p:txBody>
      </p:sp>
    </p:spTree>
    <p:extLst>
      <p:ext uri="{BB962C8B-B14F-4D97-AF65-F5344CB8AC3E}">
        <p14:creationId xmlns:p14="http://schemas.microsoft.com/office/powerpoint/2010/main" val="16341044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0" dur="500"/>
                                        <p:tgtEl>
                                          <p:spTgt spid="2662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3"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cs-CZ" sz="2800"/>
              <a:t>Relative Prices, Wages, and Supply (cont.)</a:t>
            </a:r>
          </a:p>
        </p:txBody>
      </p:sp>
      <p:sp>
        <p:nvSpPr>
          <p:cNvPr id="191491" name="Rectangle 3"/>
          <p:cNvSpPr>
            <a:spLocks noGrp="1" noChangeArrowheads="1"/>
          </p:cNvSpPr>
          <p:nvPr>
            <p:ph idx="1"/>
          </p:nvPr>
        </p:nvSpPr>
        <p:spPr/>
        <p:txBody>
          <a:bodyPr/>
          <a:lstStyle/>
          <a:p>
            <a:pPr eaLnBrk="1" hangingPunct="1">
              <a:spcBef>
                <a:spcPct val="50000"/>
              </a:spcBef>
            </a:pPr>
            <a:r>
              <a:rPr lang="en-US" altLang="cs-CZ" smtClean="0"/>
              <a:t>If the price of cheese relative to the price of wine is less than the opportunity cost of producing cheese </a:t>
            </a:r>
            <a:r>
              <a:rPr lang="en-US" altLang="cs-CZ" i="1" smtClean="0"/>
              <a:t>P</a:t>
            </a:r>
            <a:r>
              <a:rPr lang="en-US" altLang="cs-CZ" i="1" baseline="-25000" smtClean="0"/>
              <a:t>C </a:t>
            </a:r>
            <a:r>
              <a:rPr lang="en-US" altLang="cs-CZ" i="1" smtClean="0"/>
              <a:t>/P</a:t>
            </a:r>
            <a:r>
              <a:rPr lang="en-US" altLang="cs-CZ" i="1" baseline="-25000" smtClean="0"/>
              <a:t>W  </a:t>
            </a:r>
            <a:r>
              <a:rPr lang="en-US" altLang="cs-CZ" i="1" smtClean="0"/>
              <a:t>&lt;</a:t>
            </a:r>
            <a:r>
              <a:rPr lang="en-US" altLang="cs-CZ" smtClean="0"/>
              <a:t> </a:t>
            </a:r>
            <a:r>
              <a:rPr lang="en-US" altLang="cs-CZ" i="1" smtClean="0"/>
              <a:t>a</a:t>
            </a:r>
            <a:r>
              <a:rPr lang="en-US" altLang="cs-CZ" i="1" baseline="-25000" smtClean="0"/>
              <a:t>LC </a:t>
            </a:r>
            <a:r>
              <a:rPr lang="en-US" altLang="cs-CZ" i="1" smtClean="0"/>
              <a:t>/a</a:t>
            </a:r>
            <a:r>
              <a:rPr lang="en-US" altLang="cs-CZ" i="1" baseline="-25000" smtClean="0"/>
              <a:t>LW </a:t>
            </a:r>
            <a:r>
              <a:rPr lang="en-US" altLang="cs-CZ" smtClean="0"/>
              <a:t>,</a:t>
            </a:r>
          </a:p>
          <a:p>
            <a:pPr lvl="1" eaLnBrk="1" hangingPunct="1">
              <a:spcBef>
                <a:spcPct val="50000"/>
              </a:spcBef>
            </a:pPr>
            <a:r>
              <a:rPr lang="en-US" altLang="cs-CZ" smtClean="0"/>
              <a:t>then the wage in cheese will be less than the wage in wine </a:t>
            </a:r>
            <a:r>
              <a:rPr lang="en-US" altLang="cs-CZ" i="1" smtClean="0"/>
              <a:t>P</a:t>
            </a:r>
            <a:r>
              <a:rPr lang="en-US" altLang="cs-CZ" i="1" baseline="-25000" smtClean="0"/>
              <a:t>C </a:t>
            </a:r>
            <a:r>
              <a:rPr lang="en-US" altLang="cs-CZ" i="1" smtClean="0"/>
              <a:t>/a</a:t>
            </a:r>
            <a:r>
              <a:rPr lang="en-US" altLang="cs-CZ" i="1" baseline="-25000" smtClean="0"/>
              <a:t>LC</a:t>
            </a:r>
            <a:r>
              <a:rPr lang="en-US" altLang="cs-CZ" smtClean="0"/>
              <a:t> &lt; </a:t>
            </a:r>
            <a:r>
              <a:rPr lang="en-US" altLang="cs-CZ" i="1" smtClean="0"/>
              <a:t>P</a:t>
            </a:r>
            <a:r>
              <a:rPr lang="en-US" altLang="cs-CZ" i="1" baseline="-25000" smtClean="0"/>
              <a:t>W</a:t>
            </a:r>
            <a:r>
              <a:rPr lang="en-US" altLang="cs-CZ" i="1" smtClean="0"/>
              <a:t>/a</a:t>
            </a:r>
            <a:r>
              <a:rPr lang="en-US" altLang="cs-CZ" i="1" baseline="-25000" smtClean="0"/>
              <a:t>LW </a:t>
            </a:r>
            <a:endParaRPr lang="en-US" altLang="cs-CZ" smtClean="0"/>
          </a:p>
          <a:p>
            <a:pPr lvl="1" eaLnBrk="1" hangingPunct="1">
              <a:spcBef>
                <a:spcPct val="50000"/>
              </a:spcBef>
            </a:pPr>
            <a:r>
              <a:rPr lang="en-US" altLang="cs-CZ" smtClean="0"/>
              <a:t>so workers will make only wine (the economy specializes in wine production).</a:t>
            </a:r>
          </a:p>
        </p:txBody>
      </p:sp>
    </p:spTree>
    <p:extLst>
      <p:ext uri="{BB962C8B-B14F-4D97-AF65-F5344CB8AC3E}">
        <p14:creationId xmlns:p14="http://schemas.microsoft.com/office/powerpoint/2010/main" val="8617096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strips(downRight)">
                                      <p:cBhvr>
                                        <p:cTn id="7" dur="500"/>
                                        <p:tgtEl>
                                          <p:spTgt spid="19149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91491">
                                            <p:txEl>
                                              <p:pRg st="1" end="1"/>
                                            </p:txEl>
                                          </p:spTgt>
                                        </p:tgtEl>
                                        <p:attrNameLst>
                                          <p:attrName>style.visibility</p:attrName>
                                        </p:attrNameLst>
                                      </p:cBhvr>
                                      <p:to>
                                        <p:strVal val="visible"/>
                                      </p:to>
                                    </p:set>
                                    <p:animEffect transition="in" filter="strips(downRight)">
                                      <p:cBhvr>
                                        <p:cTn id="10" dur="500"/>
                                        <p:tgtEl>
                                          <p:spTgt spid="19149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91491">
                                            <p:txEl>
                                              <p:pRg st="2" end="2"/>
                                            </p:txEl>
                                          </p:spTgt>
                                        </p:tgtEl>
                                        <p:attrNameLst>
                                          <p:attrName>style.visibility</p:attrName>
                                        </p:attrNameLst>
                                      </p:cBhvr>
                                      <p:to>
                                        <p:strVal val="visible"/>
                                      </p:to>
                                    </p:set>
                                    <p:animEffect transition="in" filter="strips(downRight)">
                                      <p:cBhvr>
                                        <p:cTn id="13" dur="500"/>
                                        <p:tgtEl>
                                          <p:spTgt spid="1914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mtClean="0"/>
              <a:t>Production, Prices, and Wages</a:t>
            </a:r>
          </a:p>
        </p:txBody>
      </p:sp>
      <p:sp>
        <p:nvSpPr>
          <p:cNvPr id="192515" name="Rectangle 3"/>
          <p:cNvSpPr>
            <a:spLocks noGrp="1" noChangeArrowheads="1"/>
          </p:cNvSpPr>
          <p:nvPr>
            <p:ph idx="1"/>
          </p:nvPr>
        </p:nvSpPr>
        <p:spPr/>
        <p:txBody>
          <a:bodyPr/>
          <a:lstStyle/>
          <a:p>
            <a:pPr eaLnBrk="1" hangingPunct="1">
              <a:spcBef>
                <a:spcPct val="50000"/>
              </a:spcBef>
            </a:pPr>
            <a:r>
              <a:rPr lang="en-US" altLang="cs-CZ" smtClean="0"/>
              <a:t>If the price of cheese relative to the price of wine equals the opportunity cost of producing cheese </a:t>
            </a:r>
            <a:r>
              <a:rPr lang="en-US" altLang="cs-CZ" i="1" smtClean="0"/>
              <a:t>P</a:t>
            </a:r>
            <a:r>
              <a:rPr lang="en-US" altLang="cs-CZ" i="1" baseline="-25000" smtClean="0"/>
              <a:t>C </a:t>
            </a:r>
            <a:r>
              <a:rPr lang="en-US" altLang="cs-CZ" i="1" smtClean="0"/>
              <a:t>/P</a:t>
            </a:r>
            <a:r>
              <a:rPr lang="en-US" altLang="cs-CZ" i="1" baseline="-25000" smtClean="0"/>
              <a:t>W  </a:t>
            </a:r>
            <a:r>
              <a:rPr lang="en-US" altLang="cs-CZ" i="1" smtClean="0"/>
              <a:t>=</a:t>
            </a:r>
            <a:r>
              <a:rPr lang="en-US" altLang="cs-CZ" smtClean="0"/>
              <a:t> </a:t>
            </a:r>
            <a:r>
              <a:rPr lang="en-US" altLang="cs-CZ" i="1" smtClean="0"/>
              <a:t>a</a:t>
            </a:r>
            <a:r>
              <a:rPr lang="en-US" altLang="cs-CZ" i="1" baseline="-25000" smtClean="0"/>
              <a:t>LC </a:t>
            </a:r>
            <a:r>
              <a:rPr lang="en-US" altLang="cs-CZ" i="1" smtClean="0"/>
              <a:t>/a</a:t>
            </a:r>
            <a:r>
              <a:rPr lang="en-US" altLang="cs-CZ" i="1" baseline="-25000" smtClean="0"/>
              <a:t>LW </a:t>
            </a:r>
            <a:r>
              <a:rPr lang="en-US" altLang="cs-CZ" smtClean="0"/>
              <a:t>,</a:t>
            </a:r>
          </a:p>
          <a:p>
            <a:pPr lvl="1" eaLnBrk="1" hangingPunct="1">
              <a:spcBef>
                <a:spcPct val="50000"/>
              </a:spcBef>
            </a:pPr>
            <a:r>
              <a:rPr lang="en-US" altLang="cs-CZ" smtClean="0"/>
              <a:t>then the wage in cheese equals the wage in wine </a:t>
            </a:r>
            <a:r>
              <a:rPr lang="en-US" altLang="cs-CZ" i="1" smtClean="0"/>
              <a:t>P</a:t>
            </a:r>
            <a:r>
              <a:rPr lang="en-US" altLang="cs-CZ" i="1" baseline="-25000" smtClean="0"/>
              <a:t>C </a:t>
            </a:r>
            <a:r>
              <a:rPr lang="en-US" altLang="cs-CZ" i="1" smtClean="0"/>
              <a:t>/a</a:t>
            </a:r>
            <a:r>
              <a:rPr lang="en-US" altLang="cs-CZ" i="1" baseline="-25000" smtClean="0"/>
              <a:t>LC</a:t>
            </a:r>
            <a:r>
              <a:rPr lang="en-US" altLang="cs-CZ" smtClean="0"/>
              <a:t> = </a:t>
            </a:r>
            <a:r>
              <a:rPr lang="en-US" altLang="cs-CZ" i="1" smtClean="0"/>
              <a:t>P</a:t>
            </a:r>
            <a:r>
              <a:rPr lang="en-US" altLang="cs-CZ" i="1" baseline="-25000" smtClean="0"/>
              <a:t>W</a:t>
            </a:r>
            <a:r>
              <a:rPr lang="en-US" altLang="cs-CZ" i="1" smtClean="0"/>
              <a:t>/a</a:t>
            </a:r>
            <a:r>
              <a:rPr lang="en-US" altLang="cs-CZ" i="1" baseline="-25000" smtClean="0"/>
              <a:t>LW </a:t>
            </a:r>
            <a:endParaRPr lang="en-US" altLang="cs-CZ" smtClean="0"/>
          </a:p>
          <a:p>
            <a:pPr lvl="1" eaLnBrk="1" hangingPunct="1">
              <a:spcBef>
                <a:spcPct val="50000"/>
              </a:spcBef>
            </a:pPr>
            <a:r>
              <a:rPr lang="en-US" altLang="cs-CZ" smtClean="0"/>
              <a:t>so workers will be willing to make both wine and cheese.</a:t>
            </a:r>
          </a:p>
        </p:txBody>
      </p:sp>
    </p:spTree>
    <p:extLst>
      <p:ext uri="{BB962C8B-B14F-4D97-AF65-F5344CB8AC3E}">
        <p14:creationId xmlns:p14="http://schemas.microsoft.com/office/powerpoint/2010/main" val="327269377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2515">
                                            <p:txEl>
                                              <p:pRg st="0" end="0"/>
                                            </p:txEl>
                                          </p:spTgt>
                                        </p:tgtEl>
                                        <p:attrNameLst>
                                          <p:attrName>style.visibility</p:attrName>
                                        </p:attrNameLst>
                                      </p:cBhvr>
                                      <p:to>
                                        <p:strVal val="visible"/>
                                      </p:to>
                                    </p:set>
                                    <p:animEffect transition="in" filter="strips(downRight)">
                                      <p:cBhvr>
                                        <p:cTn id="7" dur="500"/>
                                        <p:tgtEl>
                                          <p:spTgt spid="19251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92515">
                                            <p:txEl>
                                              <p:pRg st="1" end="1"/>
                                            </p:txEl>
                                          </p:spTgt>
                                        </p:tgtEl>
                                        <p:attrNameLst>
                                          <p:attrName>style.visibility</p:attrName>
                                        </p:attrNameLst>
                                      </p:cBhvr>
                                      <p:to>
                                        <p:strVal val="visible"/>
                                      </p:to>
                                    </p:set>
                                    <p:animEffect transition="in" filter="strips(downRight)">
                                      <p:cBhvr>
                                        <p:cTn id="10" dur="500"/>
                                        <p:tgtEl>
                                          <p:spTgt spid="19251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92515">
                                            <p:txEl>
                                              <p:pRg st="2" end="2"/>
                                            </p:txEl>
                                          </p:spTgt>
                                        </p:tgtEl>
                                        <p:attrNameLst>
                                          <p:attrName>style.visibility</p:attrName>
                                        </p:attrNameLst>
                                      </p:cBhvr>
                                      <p:to>
                                        <p:strVal val="visible"/>
                                      </p:to>
                                    </p:set>
                                    <p:animEffect transition="in" filter="strips(downRight)">
                                      <p:cBhvr>
                                        <p:cTn id="13" dur="500"/>
                                        <p:tgtEl>
                                          <p:spTgt spid="192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mtClean="0"/>
              <a:t>Production, Prices, and Wages (cont.)</a:t>
            </a:r>
          </a:p>
        </p:txBody>
      </p:sp>
      <p:sp>
        <p:nvSpPr>
          <p:cNvPr id="32770" name="Rectangle 3"/>
          <p:cNvSpPr>
            <a:spLocks noGrp="1" noChangeArrowheads="1"/>
          </p:cNvSpPr>
          <p:nvPr>
            <p:ph idx="1"/>
          </p:nvPr>
        </p:nvSpPr>
        <p:spPr/>
        <p:txBody>
          <a:bodyPr/>
          <a:lstStyle/>
          <a:p>
            <a:pPr eaLnBrk="1" hangingPunct="1">
              <a:lnSpc>
                <a:spcPct val="90000"/>
              </a:lnSpc>
            </a:pPr>
            <a:r>
              <a:rPr lang="en-US" altLang="cs-CZ" sz="2400"/>
              <a:t>For example, suppose cheese sells for </a:t>
            </a:r>
            <a:r>
              <a:rPr lang="en-US" altLang="cs-CZ" sz="2400" i="1"/>
              <a:t>P</a:t>
            </a:r>
            <a:r>
              <a:rPr lang="en-US" altLang="cs-CZ" sz="2400" i="1" baseline="-25000"/>
              <a:t>C</a:t>
            </a:r>
            <a:r>
              <a:rPr lang="en-US" altLang="cs-CZ" sz="2400"/>
              <a:t> = $4/pound and wine sells for </a:t>
            </a:r>
            <a:r>
              <a:rPr lang="en-US" altLang="cs-CZ" sz="2400" i="1"/>
              <a:t>P</a:t>
            </a:r>
            <a:r>
              <a:rPr lang="en-US" altLang="cs-CZ" sz="2400" i="1" baseline="-25000"/>
              <a:t>W</a:t>
            </a:r>
            <a:r>
              <a:rPr lang="en-US" altLang="cs-CZ" sz="2400"/>
              <a:t> = $7/gallon.</a:t>
            </a:r>
          </a:p>
          <a:p>
            <a:pPr lvl="1" eaLnBrk="1" hangingPunct="1">
              <a:lnSpc>
                <a:spcPct val="90000"/>
              </a:lnSpc>
            </a:pPr>
            <a:r>
              <a:rPr lang="en-US" altLang="cs-CZ" smtClean="0"/>
              <a:t>Wage paid producing cheese is </a:t>
            </a:r>
            <a:r>
              <a:rPr lang="en-US" altLang="cs-CZ" i="1" smtClean="0"/>
              <a:t>P</a:t>
            </a:r>
            <a:r>
              <a:rPr lang="en-US" altLang="cs-CZ" i="1" baseline="-25000" smtClean="0"/>
              <a:t>C </a:t>
            </a:r>
            <a:r>
              <a:rPr lang="en-US" altLang="cs-CZ" i="1" smtClean="0"/>
              <a:t>/a</a:t>
            </a:r>
            <a:r>
              <a:rPr lang="en-US" altLang="cs-CZ" i="1" baseline="-25000" smtClean="0"/>
              <a:t>LC  </a:t>
            </a:r>
            <a:r>
              <a:rPr lang="en-US" altLang="cs-CZ" i="1" smtClean="0"/>
              <a:t>= ($</a:t>
            </a:r>
            <a:r>
              <a:rPr lang="en-US" altLang="cs-CZ" smtClean="0"/>
              <a:t>4/pound)(1 pound/hour) = $4/hour.</a:t>
            </a:r>
          </a:p>
          <a:p>
            <a:pPr lvl="1" eaLnBrk="1" hangingPunct="1">
              <a:lnSpc>
                <a:spcPct val="90000"/>
              </a:lnSpc>
            </a:pPr>
            <a:endParaRPr lang="en-US" altLang="cs-CZ" smtClean="0"/>
          </a:p>
          <a:p>
            <a:pPr lvl="1" eaLnBrk="1" hangingPunct="1">
              <a:lnSpc>
                <a:spcPct val="90000"/>
              </a:lnSpc>
            </a:pPr>
            <a:r>
              <a:rPr lang="en-US" altLang="cs-CZ" smtClean="0"/>
              <a:t>Wage paid producing wine is </a:t>
            </a:r>
            <a:r>
              <a:rPr lang="en-US" altLang="cs-CZ" i="1" smtClean="0"/>
              <a:t>P</a:t>
            </a:r>
            <a:r>
              <a:rPr lang="en-US" altLang="cs-CZ" i="1" baseline="-25000" smtClean="0"/>
              <a:t>W </a:t>
            </a:r>
            <a:r>
              <a:rPr lang="en-US" altLang="cs-CZ" i="1" smtClean="0"/>
              <a:t>/a</a:t>
            </a:r>
            <a:r>
              <a:rPr lang="en-US" altLang="cs-CZ" i="1" baseline="-25000" smtClean="0"/>
              <a:t>LW  </a:t>
            </a:r>
            <a:r>
              <a:rPr lang="en-US" altLang="cs-CZ" i="1" smtClean="0"/>
              <a:t>= ($</a:t>
            </a:r>
            <a:r>
              <a:rPr lang="en-US" altLang="cs-CZ" smtClean="0"/>
              <a:t>7/gallon)(1/2 gallon/hour) = $3.50/hour.</a:t>
            </a:r>
          </a:p>
          <a:p>
            <a:pPr lvl="1" eaLnBrk="1" hangingPunct="1">
              <a:lnSpc>
                <a:spcPct val="90000"/>
              </a:lnSpc>
            </a:pPr>
            <a:endParaRPr lang="en-US" altLang="cs-CZ" smtClean="0"/>
          </a:p>
          <a:p>
            <a:pPr lvl="1" eaLnBrk="1" hangingPunct="1">
              <a:lnSpc>
                <a:spcPct val="90000"/>
              </a:lnSpc>
            </a:pPr>
            <a:r>
              <a:rPr lang="en-US" altLang="cs-CZ" smtClean="0"/>
              <a:t>Workers would be willing to make only cheese (the relative price of cheese 4/7 exceeds the opportunity cost of cheese of ½).</a:t>
            </a:r>
          </a:p>
          <a:p>
            <a:pPr lvl="1" eaLnBrk="1" hangingPunct="1">
              <a:lnSpc>
                <a:spcPct val="90000"/>
              </a:lnSpc>
            </a:pPr>
            <a:endParaRPr lang="en-US" altLang="cs-CZ" sz="2000"/>
          </a:p>
        </p:txBody>
      </p:sp>
    </p:spTree>
    <p:extLst>
      <p:ext uri="{BB962C8B-B14F-4D97-AF65-F5344CB8AC3E}">
        <p14:creationId xmlns:p14="http://schemas.microsoft.com/office/powerpoint/2010/main" val="1605678119"/>
      </p:ext>
    </p:extLst>
  </p:cSld>
  <p:clrMapOvr>
    <a:masterClrMapping/>
  </p:clrMapOvr>
  <p:transition spd="med">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mtClean="0"/>
              <a:t>Size Matters: The Gravity Model</a:t>
            </a:r>
          </a:p>
        </p:txBody>
      </p:sp>
      <p:sp>
        <p:nvSpPr>
          <p:cNvPr id="9219" name="Rectangle 3"/>
          <p:cNvSpPr>
            <a:spLocks noGrp="1" noChangeArrowheads="1"/>
          </p:cNvSpPr>
          <p:nvPr>
            <p:ph idx="1"/>
          </p:nvPr>
        </p:nvSpPr>
        <p:spPr/>
        <p:txBody>
          <a:bodyPr/>
          <a:lstStyle/>
          <a:p>
            <a:pPr eaLnBrk="1" hangingPunct="1">
              <a:spcBef>
                <a:spcPct val="50000"/>
              </a:spcBef>
            </a:pPr>
            <a:r>
              <a:rPr lang="en-US" altLang="cs-CZ" sz="2400"/>
              <a:t>3 of the top 10 trading partners with the U.S. </a:t>
            </a:r>
            <a:br>
              <a:rPr lang="en-US" altLang="cs-CZ" sz="2400"/>
            </a:br>
            <a:r>
              <a:rPr lang="en-US" altLang="cs-CZ" sz="2400"/>
              <a:t>in 2012 were also the 3 largest European economies: Germany, the United Kingdom, and France. </a:t>
            </a:r>
          </a:p>
          <a:p>
            <a:pPr eaLnBrk="1" hangingPunct="1">
              <a:spcBef>
                <a:spcPct val="50000"/>
              </a:spcBef>
            </a:pPr>
            <a:r>
              <a:rPr lang="en-US" altLang="cs-CZ" sz="2400"/>
              <a:t>Why does the United States trade more with these European countries than with others?</a:t>
            </a:r>
          </a:p>
          <a:p>
            <a:pPr lvl="1" eaLnBrk="1" hangingPunct="1">
              <a:spcBef>
                <a:spcPct val="50000"/>
              </a:spcBef>
            </a:pPr>
            <a:r>
              <a:rPr lang="en-US" altLang="cs-CZ" sz="2000"/>
              <a:t>These countries have the largest </a:t>
            </a:r>
            <a:r>
              <a:rPr lang="en-US" altLang="cs-CZ" sz="2000" b="1"/>
              <a:t>gross domestic product (GDP)</a:t>
            </a:r>
            <a:r>
              <a:rPr lang="en-US" altLang="cs-CZ" sz="2000"/>
              <a:t>, the value of goods and services </a:t>
            </a:r>
            <a:br>
              <a:rPr lang="en-US" altLang="cs-CZ" sz="2000"/>
            </a:br>
            <a:r>
              <a:rPr lang="en-US" altLang="cs-CZ" sz="2000"/>
              <a:t>produced in an economy, in Europe.</a:t>
            </a:r>
          </a:p>
          <a:p>
            <a:pPr lvl="1" eaLnBrk="1" hangingPunct="1">
              <a:spcBef>
                <a:spcPct val="50000"/>
              </a:spcBef>
            </a:pPr>
            <a:r>
              <a:rPr lang="en-US" altLang="cs-CZ" sz="2000"/>
              <a:t>Each European country</a:t>
            </a:r>
            <a:r>
              <a:rPr lang="ja-JP" altLang="en-US" sz="2000"/>
              <a:t>’</a:t>
            </a:r>
            <a:r>
              <a:rPr lang="en-US" altLang="ja-JP" sz="2000"/>
              <a:t>s share of U.S. trade with Europe is roughly equal to its share of European GDP.</a:t>
            </a:r>
            <a:endParaRPr lang="en-US" altLang="cs-CZ" sz="2000"/>
          </a:p>
        </p:txBody>
      </p:sp>
    </p:spTree>
    <p:extLst>
      <p:ext uri="{BB962C8B-B14F-4D97-AF65-F5344CB8AC3E}">
        <p14:creationId xmlns:p14="http://schemas.microsoft.com/office/powerpoint/2010/main" val="140940580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Effect transition="in" filter="strips(downRight)">
                                      <p:cBhvr>
                                        <p:cTn id="15" dur="500"/>
                                        <p:tgtEl>
                                          <p:spTgt spid="921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9219">
                                            <p:txEl>
                                              <p:pRg st="3" end="3"/>
                                            </p:txEl>
                                          </p:spTgt>
                                        </p:tgtEl>
                                        <p:attrNameLst>
                                          <p:attrName>style.visibility</p:attrName>
                                        </p:attrNameLst>
                                      </p:cBhvr>
                                      <p:to>
                                        <p:strVal val="visible"/>
                                      </p:to>
                                    </p:set>
                                    <p:animEffect transition="in" filter="strips(downRight)">
                                      <p:cBhvr>
                                        <p:cTn id="18"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cs-CZ" smtClean="0"/>
              <a:t>Production, Prices, and Wages (cont.)</a:t>
            </a:r>
          </a:p>
        </p:txBody>
      </p:sp>
      <p:sp>
        <p:nvSpPr>
          <p:cNvPr id="33794" name="Rectangle 3"/>
          <p:cNvSpPr>
            <a:spLocks noGrp="1" noChangeArrowheads="1"/>
          </p:cNvSpPr>
          <p:nvPr>
            <p:ph idx="1"/>
          </p:nvPr>
        </p:nvSpPr>
        <p:spPr/>
        <p:txBody>
          <a:bodyPr/>
          <a:lstStyle/>
          <a:p>
            <a:pPr eaLnBrk="1" hangingPunct="1"/>
            <a:r>
              <a:rPr lang="en-US" altLang="cs-CZ" sz="2400"/>
              <a:t>If the price of cheese drops to </a:t>
            </a:r>
            <a:r>
              <a:rPr lang="en-US" altLang="cs-CZ" sz="2400" i="1"/>
              <a:t>P</a:t>
            </a:r>
            <a:r>
              <a:rPr lang="en-US" altLang="cs-CZ" sz="2400" i="1" baseline="-25000"/>
              <a:t>C</a:t>
            </a:r>
            <a:r>
              <a:rPr lang="en-US" altLang="cs-CZ" sz="2400"/>
              <a:t> = $3/pound:</a:t>
            </a:r>
          </a:p>
          <a:p>
            <a:pPr lvl="1" eaLnBrk="1" hangingPunct="1"/>
            <a:r>
              <a:rPr lang="en-US" altLang="cs-CZ" smtClean="0"/>
              <a:t>Wage paid producing cheese drops to </a:t>
            </a:r>
            <a:r>
              <a:rPr lang="en-US" altLang="cs-CZ" i="1" smtClean="0"/>
              <a:t>P</a:t>
            </a:r>
            <a:r>
              <a:rPr lang="en-US" altLang="cs-CZ" i="1" baseline="-25000" smtClean="0"/>
              <a:t>C </a:t>
            </a:r>
            <a:r>
              <a:rPr lang="en-US" altLang="cs-CZ" i="1" smtClean="0"/>
              <a:t>/a</a:t>
            </a:r>
            <a:r>
              <a:rPr lang="en-US" altLang="cs-CZ" i="1" baseline="-25000" smtClean="0"/>
              <a:t>LC  </a:t>
            </a:r>
            <a:r>
              <a:rPr lang="en-US" altLang="cs-CZ" i="1" smtClean="0"/>
              <a:t>= </a:t>
            </a:r>
            <a:r>
              <a:rPr lang="en-US" altLang="cs-CZ" smtClean="0"/>
              <a:t>($3/pound)(1 pound/hour) = $3/hour.</a:t>
            </a:r>
          </a:p>
          <a:p>
            <a:pPr lvl="1" eaLnBrk="1" hangingPunct="1"/>
            <a:endParaRPr lang="en-US" altLang="cs-CZ" smtClean="0"/>
          </a:p>
          <a:p>
            <a:pPr lvl="1" eaLnBrk="1" hangingPunct="1"/>
            <a:r>
              <a:rPr lang="en-US" altLang="cs-CZ" smtClean="0"/>
              <a:t>Wage paid producing wine is still</a:t>
            </a:r>
            <a:r>
              <a:rPr lang="en-US" altLang="cs-CZ" i="1" smtClean="0"/>
              <a:t> </a:t>
            </a:r>
            <a:r>
              <a:rPr lang="en-US" altLang="cs-CZ" smtClean="0"/>
              <a:t>$3.50/hour if price of wine is still $7/gallon.</a:t>
            </a:r>
          </a:p>
          <a:p>
            <a:pPr lvl="1" eaLnBrk="1" hangingPunct="1"/>
            <a:endParaRPr lang="en-US" altLang="cs-CZ" smtClean="0"/>
          </a:p>
          <a:p>
            <a:pPr lvl="1" eaLnBrk="1" hangingPunct="1"/>
            <a:r>
              <a:rPr lang="en-US" altLang="cs-CZ" smtClean="0"/>
              <a:t>Now workers would be willing to make only wine (the relative price of cheese 3/7 is now less than the opportunity cost of cheese of ½).</a:t>
            </a:r>
          </a:p>
        </p:txBody>
      </p:sp>
    </p:spTree>
    <p:extLst>
      <p:ext uri="{BB962C8B-B14F-4D97-AF65-F5344CB8AC3E}">
        <p14:creationId xmlns:p14="http://schemas.microsoft.com/office/powerpoint/2010/main" val="3964903555"/>
      </p:ext>
    </p:extLst>
  </p:cSld>
  <p:clrMapOvr>
    <a:masterClrMapping/>
  </p:clrMapOvr>
  <p:transition spd="med">
    <p:pull dir="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mtClean="0"/>
              <a:t>Production, Prices, and Wages (cont.)</a:t>
            </a:r>
          </a:p>
        </p:txBody>
      </p:sp>
      <p:sp>
        <p:nvSpPr>
          <p:cNvPr id="27651" name="Rectangle 3"/>
          <p:cNvSpPr>
            <a:spLocks noGrp="1" noChangeArrowheads="1"/>
          </p:cNvSpPr>
          <p:nvPr>
            <p:ph idx="1"/>
          </p:nvPr>
        </p:nvSpPr>
        <p:spPr/>
        <p:txBody>
          <a:bodyPr/>
          <a:lstStyle/>
          <a:p>
            <a:pPr eaLnBrk="1" hangingPunct="1">
              <a:spcBef>
                <a:spcPct val="50000"/>
              </a:spcBef>
            </a:pPr>
            <a:r>
              <a:rPr lang="en-US" altLang="cs-CZ" sz="2400"/>
              <a:t>If the home country wants to consume both wine and cheese (in the absence of international trade), relative prices must adjust so that wages are equal in the wine and cheese industries. </a:t>
            </a:r>
          </a:p>
          <a:p>
            <a:pPr lvl="1" eaLnBrk="1" hangingPunct="1">
              <a:spcBef>
                <a:spcPct val="50000"/>
              </a:spcBef>
            </a:pPr>
            <a:r>
              <a:rPr lang="en-US" altLang="cs-CZ" sz="2000"/>
              <a:t>If</a:t>
            </a:r>
            <a:r>
              <a:rPr lang="en-US" altLang="cs-CZ" sz="2000" i="1"/>
              <a:t> P</a:t>
            </a:r>
            <a:r>
              <a:rPr lang="en-US" altLang="cs-CZ" sz="2000" i="1" baseline="-25000"/>
              <a:t>C </a:t>
            </a:r>
            <a:r>
              <a:rPr lang="en-US" altLang="cs-CZ" sz="2000" i="1"/>
              <a:t>/a</a:t>
            </a:r>
            <a:r>
              <a:rPr lang="en-US" altLang="cs-CZ" sz="2000" i="1" baseline="-25000"/>
              <a:t>LC</a:t>
            </a:r>
            <a:r>
              <a:rPr lang="en-US" altLang="cs-CZ" sz="2000"/>
              <a:t> = </a:t>
            </a:r>
            <a:r>
              <a:rPr lang="en-US" altLang="cs-CZ" sz="2000" i="1"/>
              <a:t>P</a:t>
            </a:r>
            <a:r>
              <a:rPr lang="en-US" altLang="cs-CZ" sz="2000" i="1" baseline="-25000"/>
              <a:t>W </a:t>
            </a:r>
            <a:r>
              <a:rPr lang="en-US" altLang="cs-CZ" sz="2000" i="1"/>
              <a:t>/a</a:t>
            </a:r>
            <a:r>
              <a:rPr lang="en-US" altLang="cs-CZ" sz="2000" i="1" baseline="-25000"/>
              <a:t>LW </a:t>
            </a:r>
            <a:r>
              <a:rPr lang="en-US" altLang="cs-CZ" sz="2000"/>
              <a:t> workers will not care whether they work in the cheese industry or the wine industry, so that production of both goods can occur.</a:t>
            </a:r>
          </a:p>
          <a:p>
            <a:pPr lvl="1" eaLnBrk="1" hangingPunct="1">
              <a:spcBef>
                <a:spcPct val="50000"/>
              </a:spcBef>
            </a:pPr>
            <a:r>
              <a:rPr lang="en-US" altLang="cs-CZ" sz="2000"/>
              <a:t>Production (and consumption) of both goods occurs when the relative price of a good equals the opportunity cost of producing that good: </a:t>
            </a:r>
          </a:p>
          <a:p>
            <a:pPr lvl="1" eaLnBrk="1" hangingPunct="1">
              <a:spcBef>
                <a:spcPct val="50000"/>
              </a:spcBef>
              <a:buFontTx/>
              <a:buNone/>
            </a:pPr>
            <a:r>
              <a:rPr lang="en-US" altLang="cs-CZ" sz="2000" i="1"/>
              <a:t>	P</a:t>
            </a:r>
            <a:r>
              <a:rPr lang="en-US" altLang="cs-CZ" sz="2000" i="1" baseline="-25000"/>
              <a:t>C </a:t>
            </a:r>
            <a:r>
              <a:rPr lang="en-US" altLang="cs-CZ" sz="2000" i="1"/>
              <a:t>/P</a:t>
            </a:r>
            <a:r>
              <a:rPr lang="en-US" altLang="cs-CZ" sz="2000" i="1" baseline="-25000"/>
              <a:t>W</a:t>
            </a:r>
            <a:r>
              <a:rPr lang="en-US" altLang="cs-CZ" sz="2000"/>
              <a:t> = </a:t>
            </a:r>
            <a:r>
              <a:rPr lang="en-US" altLang="cs-CZ" sz="2000" i="1"/>
              <a:t>a</a:t>
            </a:r>
            <a:r>
              <a:rPr lang="en-US" altLang="cs-CZ" sz="2000" i="1" baseline="-25000"/>
              <a:t>LC</a:t>
            </a:r>
            <a:r>
              <a:rPr lang="en-US" altLang="cs-CZ" sz="2000"/>
              <a:t> </a:t>
            </a:r>
            <a:r>
              <a:rPr lang="en-US" altLang="cs-CZ" sz="2000" i="1"/>
              <a:t>/a</a:t>
            </a:r>
            <a:r>
              <a:rPr lang="en-US" altLang="cs-CZ" sz="2000" i="1" baseline="-25000"/>
              <a:t>LW</a:t>
            </a:r>
          </a:p>
        </p:txBody>
      </p:sp>
    </p:spTree>
    <p:extLst>
      <p:ext uri="{BB962C8B-B14F-4D97-AF65-F5344CB8AC3E}">
        <p14:creationId xmlns:p14="http://schemas.microsoft.com/office/powerpoint/2010/main" val="10015245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mtClean="0"/>
              <a:t>Trade in the Ricardian Model</a:t>
            </a:r>
          </a:p>
        </p:txBody>
      </p:sp>
      <p:sp>
        <p:nvSpPr>
          <p:cNvPr id="29699" name="Rectangle 3"/>
          <p:cNvSpPr>
            <a:spLocks noGrp="1" noChangeArrowheads="1"/>
          </p:cNvSpPr>
          <p:nvPr>
            <p:ph idx="1"/>
          </p:nvPr>
        </p:nvSpPr>
        <p:spPr>
          <a:xfrm>
            <a:off x="680321" y="2189206"/>
            <a:ext cx="7835900" cy="4330700"/>
          </a:xfrm>
        </p:spPr>
        <p:txBody>
          <a:bodyPr/>
          <a:lstStyle/>
          <a:p>
            <a:pPr eaLnBrk="1" hangingPunct="1">
              <a:spcBef>
                <a:spcPct val="50000"/>
              </a:spcBef>
            </a:pPr>
            <a:r>
              <a:rPr lang="en-US" altLang="cs-CZ" dirty="0" smtClean="0"/>
              <a:t>If the home country is more efficient in wine and cheese production, then it has an </a:t>
            </a:r>
            <a:r>
              <a:rPr lang="en-US" altLang="cs-CZ" i="1" dirty="0" smtClean="0"/>
              <a:t>absolute advantage</a:t>
            </a:r>
            <a:r>
              <a:rPr lang="en-US" altLang="cs-CZ" dirty="0" smtClean="0"/>
              <a:t> in all production: </a:t>
            </a:r>
          </a:p>
          <a:p>
            <a:pPr lvl="1" eaLnBrk="1" hangingPunct="1">
              <a:spcBef>
                <a:spcPct val="50000"/>
              </a:spcBef>
            </a:pPr>
            <a:r>
              <a:rPr lang="en-US" altLang="cs-CZ" dirty="0" smtClean="0"/>
              <a:t>its unit labor requirements for wine and cheese production are lower than those in the foreign country</a:t>
            </a:r>
          </a:p>
          <a:p>
            <a:pPr lvl="1" eaLnBrk="1" hangingPunct="1">
              <a:spcBef>
                <a:spcPct val="50000"/>
              </a:spcBef>
              <a:buFontTx/>
              <a:buNone/>
            </a:pPr>
            <a:r>
              <a:rPr lang="en-US" altLang="cs-CZ" i="1" dirty="0" smtClean="0"/>
              <a:t>	</a:t>
            </a:r>
            <a:r>
              <a:rPr lang="en-US" altLang="cs-CZ" i="1" dirty="0" err="1" smtClean="0"/>
              <a:t>a</a:t>
            </a:r>
            <a:r>
              <a:rPr lang="en-US" altLang="cs-CZ" i="1" baseline="-25000" dirty="0" err="1" smtClean="0"/>
              <a:t>LC</a:t>
            </a:r>
            <a:r>
              <a:rPr lang="en-US" altLang="cs-CZ" dirty="0" smtClean="0"/>
              <a:t> &lt; </a:t>
            </a:r>
            <a:r>
              <a:rPr lang="en-US" altLang="cs-CZ" i="1" dirty="0" smtClean="0"/>
              <a:t>a</a:t>
            </a:r>
            <a:r>
              <a:rPr lang="en-US" altLang="cs-CZ" baseline="30000" dirty="0" smtClean="0"/>
              <a:t>*</a:t>
            </a:r>
            <a:r>
              <a:rPr lang="en-US" altLang="cs-CZ" i="1" baseline="-25000" dirty="0" smtClean="0"/>
              <a:t>LC</a:t>
            </a:r>
            <a:r>
              <a:rPr lang="en-US" altLang="cs-CZ" baseline="-25000" dirty="0" smtClean="0"/>
              <a:t> </a:t>
            </a:r>
            <a:r>
              <a:rPr lang="en-US" altLang="cs-CZ" dirty="0" smtClean="0"/>
              <a:t> and </a:t>
            </a:r>
            <a:r>
              <a:rPr lang="en-US" altLang="cs-CZ" i="1" dirty="0" err="1" smtClean="0"/>
              <a:t>a</a:t>
            </a:r>
            <a:r>
              <a:rPr lang="en-US" altLang="cs-CZ" i="1" baseline="-25000" dirty="0" err="1" smtClean="0"/>
              <a:t>LW</a:t>
            </a:r>
            <a:r>
              <a:rPr lang="en-US" altLang="cs-CZ" dirty="0" smtClean="0"/>
              <a:t> &lt; </a:t>
            </a:r>
            <a:r>
              <a:rPr lang="en-US" altLang="cs-CZ" i="1" dirty="0" smtClean="0"/>
              <a:t>a</a:t>
            </a:r>
            <a:r>
              <a:rPr lang="en-US" altLang="cs-CZ" baseline="30000" dirty="0" smtClean="0"/>
              <a:t>*</a:t>
            </a:r>
            <a:r>
              <a:rPr lang="en-US" altLang="cs-CZ" i="1" baseline="-25000" dirty="0" smtClean="0"/>
              <a:t>LW</a:t>
            </a:r>
          </a:p>
          <a:p>
            <a:pPr lvl="1" eaLnBrk="1" hangingPunct="1">
              <a:spcBef>
                <a:spcPct val="50000"/>
              </a:spcBef>
              <a:buFontTx/>
              <a:buNone/>
            </a:pPr>
            <a:r>
              <a:rPr lang="en-US" altLang="cs-CZ" dirty="0" smtClean="0"/>
              <a:t>where </a:t>
            </a:r>
            <a:r>
              <a:rPr lang="ja-JP" altLang="en-US" dirty="0" smtClean="0"/>
              <a:t>“</a:t>
            </a:r>
            <a:r>
              <a:rPr lang="en-US" altLang="ja-JP" dirty="0" smtClean="0"/>
              <a:t>*</a:t>
            </a:r>
            <a:r>
              <a:rPr lang="ja-JP" altLang="en-US" dirty="0" smtClean="0"/>
              <a:t>”</a:t>
            </a:r>
            <a:r>
              <a:rPr lang="en-US" altLang="ja-JP" dirty="0" smtClean="0"/>
              <a:t> notates foreign country variables</a:t>
            </a:r>
            <a:endParaRPr lang="en-US" altLang="cs-CZ" dirty="0" smtClean="0"/>
          </a:p>
        </p:txBody>
      </p:sp>
    </p:spTree>
    <p:extLst>
      <p:ext uri="{BB962C8B-B14F-4D97-AF65-F5344CB8AC3E}">
        <p14:creationId xmlns:p14="http://schemas.microsoft.com/office/powerpoint/2010/main" val="282188404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0" dur="500"/>
                                        <p:tgtEl>
                                          <p:spTgt spid="296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3" dur="500"/>
                                        <p:tgtEl>
                                          <p:spTgt spid="2969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29699">
                                            <p:txEl>
                                              <p:pRg st="3" end="3"/>
                                            </p:txEl>
                                          </p:spTgt>
                                        </p:tgtEl>
                                        <p:attrNameLst>
                                          <p:attrName>style.visibility</p:attrName>
                                        </p:attrNameLst>
                                      </p:cBhvr>
                                      <p:to>
                                        <p:strVal val="visible"/>
                                      </p:to>
                                    </p:set>
                                    <p:animEffect transition="in" filter="strips(downRight)">
                                      <p:cBhvr>
                                        <p:cTn id="16"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mtClean="0"/>
              <a:t>Trade in the Ricardian Model (cont.)</a:t>
            </a:r>
          </a:p>
        </p:txBody>
      </p:sp>
      <p:sp>
        <p:nvSpPr>
          <p:cNvPr id="177155" name="Rectangle 3"/>
          <p:cNvSpPr>
            <a:spLocks noGrp="1" noChangeArrowheads="1"/>
          </p:cNvSpPr>
          <p:nvPr>
            <p:ph idx="1"/>
          </p:nvPr>
        </p:nvSpPr>
        <p:spPr>
          <a:xfrm>
            <a:off x="680321" y="2131541"/>
            <a:ext cx="7835900" cy="4330700"/>
          </a:xfrm>
        </p:spPr>
        <p:txBody>
          <a:bodyPr/>
          <a:lstStyle/>
          <a:p>
            <a:pPr eaLnBrk="1" hangingPunct="1">
              <a:spcBef>
                <a:spcPct val="50000"/>
              </a:spcBef>
            </a:pPr>
            <a:r>
              <a:rPr lang="en-US" altLang="cs-CZ" dirty="0" smtClean="0"/>
              <a:t>A country can be more efficient in producing both goods, but it will have a comparative advantage in only one good.</a:t>
            </a:r>
          </a:p>
          <a:p>
            <a:pPr eaLnBrk="1" hangingPunct="1"/>
            <a:r>
              <a:rPr lang="en-US" altLang="cs-CZ" dirty="0" smtClean="0"/>
              <a:t>Even if a country is the most (or least) efficient producer of all goods, it still can benefit from trade.</a:t>
            </a:r>
          </a:p>
        </p:txBody>
      </p:sp>
    </p:spTree>
    <p:extLst>
      <p:ext uri="{BB962C8B-B14F-4D97-AF65-F5344CB8AC3E}">
        <p14:creationId xmlns:p14="http://schemas.microsoft.com/office/powerpoint/2010/main" val="39114756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Effect transition="in" filter="strips(downRight)">
                                      <p:cBhvr>
                                        <p:cTn id="7" dur="500"/>
                                        <p:tgtEl>
                                          <p:spTgt spid="177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7155">
                                            <p:txEl>
                                              <p:pRg st="1" end="1"/>
                                            </p:txEl>
                                          </p:spTgt>
                                        </p:tgtEl>
                                        <p:attrNameLst>
                                          <p:attrName>style.visibility</p:attrName>
                                        </p:attrNameLst>
                                      </p:cBhvr>
                                      <p:to>
                                        <p:strVal val="visible"/>
                                      </p:to>
                                    </p:set>
                                    <p:animEffect transition="in" filter="strips(downRight)">
                                      <p:cBhvr>
                                        <p:cTn id="12" dur="500"/>
                                        <p:tgtEl>
                                          <p:spTgt spid="1771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cs-CZ" smtClean="0"/>
              <a:t>Trade in the Ricardian Model (cont.)</a:t>
            </a:r>
          </a:p>
        </p:txBody>
      </p:sp>
      <p:sp>
        <p:nvSpPr>
          <p:cNvPr id="194563" name="Rectangle 3"/>
          <p:cNvSpPr>
            <a:spLocks noGrp="1" noChangeArrowheads="1"/>
          </p:cNvSpPr>
          <p:nvPr>
            <p:ph idx="1"/>
          </p:nvPr>
        </p:nvSpPr>
        <p:spPr/>
        <p:txBody>
          <a:bodyPr/>
          <a:lstStyle/>
          <a:p>
            <a:pPr eaLnBrk="1" hangingPunct="1">
              <a:lnSpc>
                <a:spcPct val="95000"/>
              </a:lnSpc>
              <a:spcBef>
                <a:spcPct val="25000"/>
              </a:spcBef>
            </a:pPr>
            <a:r>
              <a:rPr lang="en-US" altLang="cs-CZ" smtClean="0"/>
              <a:t>Suppose that the home country has a comparative advantage in cheese production: its opportunity cost of producing cheese is lower than in the foreign country.</a:t>
            </a:r>
          </a:p>
          <a:p>
            <a:pPr algn="ctr" eaLnBrk="1" hangingPunct="1">
              <a:lnSpc>
                <a:spcPct val="95000"/>
              </a:lnSpc>
              <a:spcBef>
                <a:spcPct val="25000"/>
              </a:spcBef>
              <a:buFontTx/>
              <a:buNone/>
            </a:pPr>
            <a:r>
              <a:rPr lang="en-US" altLang="cs-CZ" sz="2400" i="1"/>
              <a:t>a</a:t>
            </a:r>
            <a:r>
              <a:rPr lang="en-US" altLang="cs-CZ" sz="2400" i="1" baseline="-25000"/>
              <a:t>LC</a:t>
            </a:r>
            <a:r>
              <a:rPr lang="en-US" altLang="cs-CZ" sz="2400"/>
              <a:t> </a:t>
            </a:r>
            <a:r>
              <a:rPr lang="en-US" altLang="cs-CZ" sz="2400" i="1"/>
              <a:t>/a</a:t>
            </a:r>
            <a:r>
              <a:rPr lang="en-US" altLang="cs-CZ" sz="2400" i="1" baseline="-25000"/>
              <a:t>LW </a:t>
            </a:r>
            <a:r>
              <a:rPr lang="en-US" altLang="cs-CZ" sz="2400"/>
              <a:t> &lt; </a:t>
            </a:r>
            <a:r>
              <a:rPr lang="en-US" altLang="cs-CZ" sz="2400" i="1"/>
              <a:t>a</a:t>
            </a:r>
            <a:r>
              <a:rPr lang="en-US" altLang="cs-CZ" sz="2400" i="1" baseline="30000"/>
              <a:t>*</a:t>
            </a:r>
            <a:r>
              <a:rPr lang="en-US" altLang="cs-CZ" sz="2400" i="1" baseline="-25000"/>
              <a:t>LC</a:t>
            </a:r>
            <a:r>
              <a:rPr lang="en-US" altLang="cs-CZ" sz="2400"/>
              <a:t> </a:t>
            </a:r>
            <a:r>
              <a:rPr lang="en-US" altLang="cs-CZ" sz="2400" i="1"/>
              <a:t>/a</a:t>
            </a:r>
            <a:r>
              <a:rPr lang="en-US" altLang="cs-CZ" sz="2400" i="1" baseline="30000"/>
              <a:t>*</a:t>
            </a:r>
            <a:r>
              <a:rPr lang="en-US" altLang="cs-CZ" sz="2400" i="1" baseline="-25000"/>
              <a:t>LW </a:t>
            </a:r>
            <a:r>
              <a:rPr lang="en-US" altLang="cs-CZ" sz="2400"/>
              <a:t> </a:t>
            </a:r>
            <a:endParaRPr lang="en-US" altLang="cs-CZ" sz="2000"/>
          </a:p>
          <a:p>
            <a:pPr eaLnBrk="1" hangingPunct="1">
              <a:lnSpc>
                <a:spcPct val="95000"/>
              </a:lnSpc>
              <a:spcBef>
                <a:spcPct val="25000"/>
              </a:spcBef>
            </a:pPr>
            <a:r>
              <a:rPr lang="en-US" altLang="cs-CZ" smtClean="0"/>
              <a:t>When the home country increases cheese production, it reduces wine production less than the foreign country would. </a:t>
            </a:r>
          </a:p>
        </p:txBody>
      </p:sp>
    </p:spTree>
    <p:extLst>
      <p:ext uri="{BB962C8B-B14F-4D97-AF65-F5344CB8AC3E}">
        <p14:creationId xmlns:p14="http://schemas.microsoft.com/office/powerpoint/2010/main" val="30282244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Effect transition="in" filter="strips(downRight)">
                                      <p:cBhvr>
                                        <p:cTn id="7" dur="500"/>
                                        <p:tgtEl>
                                          <p:spTgt spid="194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63">
                                            <p:txEl>
                                              <p:pRg st="1" end="1"/>
                                            </p:txEl>
                                          </p:spTgt>
                                        </p:tgtEl>
                                        <p:attrNameLst>
                                          <p:attrName>style.visibility</p:attrName>
                                        </p:attrNameLst>
                                      </p:cBhvr>
                                      <p:to>
                                        <p:strVal val="visible"/>
                                      </p:to>
                                    </p:set>
                                    <p:animEffect transition="in" filter="strips(downRight)">
                                      <p:cBhvr>
                                        <p:cTn id="12" dur="500"/>
                                        <p:tgtEl>
                                          <p:spTgt spid="194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63">
                                            <p:txEl>
                                              <p:pRg st="2" end="2"/>
                                            </p:txEl>
                                          </p:spTgt>
                                        </p:tgtEl>
                                        <p:attrNameLst>
                                          <p:attrName>style.visibility</p:attrName>
                                        </p:attrNameLst>
                                      </p:cBhvr>
                                      <p:to>
                                        <p:strVal val="visible"/>
                                      </p:to>
                                    </p:set>
                                    <p:animEffect transition="in" filter="strips(downRight)">
                                      <p:cBhvr>
                                        <p:cTn id="17" dur="500"/>
                                        <p:tgtEl>
                                          <p:spTgt spid="1945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mtClean="0"/>
              <a:t>Trade in the Ricardian Model (cont.)</a:t>
            </a:r>
          </a:p>
        </p:txBody>
      </p:sp>
      <p:sp>
        <p:nvSpPr>
          <p:cNvPr id="38914" name="Rectangle 3"/>
          <p:cNvSpPr>
            <a:spLocks noGrp="1" noChangeArrowheads="1"/>
          </p:cNvSpPr>
          <p:nvPr>
            <p:ph idx="1"/>
          </p:nvPr>
        </p:nvSpPr>
        <p:spPr/>
        <p:txBody>
          <a:bodyPr/>
          <a:lstStyle/>
          <a:p>
            <a:pPr eaLnBrk="1" hangingPunct="1"/>
            <a:r>
              <a:rPr lang="en-US" altLang="cs-CZ" smtClean="0"/>
              <a:t>Since the slope of the PPF indicates the opportunity cost of cheese in terms of wine, Foreign</a:t>
            </a:r>
            <a:r>
              <a:rPr lang="ja-JP" altLang="en-US" smtClean="0"/>
              <a:t>’</a:t>
            </a:r>
            <a:r>
              <a:rPr lang="en-US" altLang="ja-JP" smtClean="0"/>
              <a:t>s PPF is steeper than Home</a:t>
            </a:r>
            <a:r>
              <a:rPr lang="ja-JP" altLang="en-US" smtClean="0"/>
              <a:t>’</a:t>
            </a:r>
            <a:r>
              <a:rPr lang="en-US" altLang="ja-JP" smtClean="0"/>
              <a:t>s.</a:t>
            </a:r>
          </a:p>
          <a:p>
            <a:pPr lvl="1" eaLnBrk="1" hangingPunct="1"/>
            <a:r>
              <a:rPr lang="en-US" altLang="cs-CZ" smtClean="0"/>
              <a:t>To produce one pound of cheese, must stop producing more gallons of wine in Foreign than in Home.</a:t>
            </a:r>
          </a:p>
        </p:txBody>
      </p:sp>
    </p:spTree>
    <p:extLst>
      <p:ext uri="{BB962C8B-B14F-4D97-AF65-F5344CB8AC3E}">
        <p14:creationId xmlns:p14="http://schemas.microsoft.com/office/powerpoint/2010/main" val="1931660055"/>
      </p:ext>
    </p:extLst>
  </p:cSld>
  <p:clrMapOvr>
    <a:masterClrMapping/>
  </p:clrMapOvr>
  <p:transition spd="med">
    <p:pull dir="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cs-CZ" smtClean="0"/>
              <a:t>Fig. 3-2: Foreign</a:t>
            </a:r>
            <a:r>
              <a:rPr lang="ja-JP" altLang="en-US" smtClean="0"/>
              <a:t>’</a:t>
            </a:r>
            <a:r>
              <a:rPr lang="en-US" altLang="ja-JP" smtClean="0"/>
              <a:t>s Production Possibility Frontier</a:t>
            </a:r>
            <a:r>
              <a:rPr lang="en-US" altLang="ja-JP" sz="2800"/>
              <a:t> </a:t>
            </a:r>
            <a:endParaRPr lang="en-US" altLang="cs-CZ" sz="2800"/>
          </a:p>
        </p:txBody>
      </p:sp>
      <p:pic>
        <p:nvPicPr>
          <p:cNvPr id="39938" name="Picture 2" descr="fig03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84622" y="2067697"/>
            <a:ext cx="4933391" cy="4537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9322093"/>
      </p:ext>
    </p:extLst>
  </p:cSld>
  <p:clrMapOvr>
    <a:masterClrMapping/>
  </p:clrMapOvr>
  <p:transition spd="med">
    <p:pull dir="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mtClean="0"/>
              <a:t>Trade in the Ricardian Model (cont.)</a:t>
            </a:r>
          </a:p>
        </p:txBody>
      </p:sp>
      <p:sp>
        <p:nvSpPr>
          <p:cNvPr id="40962" name="Rectangle 3"/>
          <p:cNvSpPr>
            <a:spLocks noGrp="1" noChangeArrowheads="1"/>
          </p:cNvSpPr>
          <p:nvPr>
            <p:ph idx="1"/>
          </p:nvPr>
        </p:nvSpPr>
        <p:spPr/>
        <p:txBody>
          <a:bodyPr/>
          <a:lstStyle/>
          <a:p>
            <a:pPr eaLnBrk="1" hangingPunct="1">
              <a:lnSpc>
                <a:spcPct val="90000"/>
              </a:lnSpc>
            </a:pPr>
            <a:r>
              <a:rPr lang="en-US" altLang="cs-CZ" sz="2600"/>
              <a:t>Before any trade occurs, the relative price of cheese to wine reflects the opportunity cost of cheese in terms of wine in each country.</a:t>
            </a:r>
          </a:p>
          <a:p>
            <a:pPr eaLnBrk="1" hangingPunct="1">
              <a:lnSpc>
                <a:spcPct val="90000"/>
              </a:lnSpc>
            </a:pPr>
            <a:r>
              <a:rPr lang="en-US" altLang="cs-CZ" sz="2600"/>
              <a:t>In the absence of any trade, the relative price of cheese to wine will be higher in Foreign than in Home if Foreign has the higher opportunity cost of cheese.</a:t>
            </a:r>
          </a:p>
          <a:p>
            <a:pPr eaLnBrk="1" hangingPunct="1">
              <a:lnSpc>
                <a:spcPct val="90000"/>
              </a:lnSpc>
            </a:pPr>
            <a:r>
              <a:rPr lang="en-US" altLang="cs-CZ" sz="2600"/>
              <a:t>It will be profitable to ship cheese from Home to Foreign (and wine from Foreign to Home) – where does the relative price of cheese to wine settle?</a:t>
            </a:r>
            <a:endParaRPr lang="en-US" altLang="cs-CZ" sz="2400"/>
          </a:p>
        </p:txBody>
      </p:sp>
    </p:spTree>
    <p:extLst>
      <p:ext uri="{BB962C8B-B14F-4D97-AF65-F5344CB8AC3E}">
        <p14:creationId xmlns:p14="http://schemas.microsoft.com/office/powerpoint/2010/main" val="2314629126"/>
      </p:ext>
    </p:extLst>
  </p:cSld>
  <p:clrMapOvr>
    <a:masterClrMapping/>
  </p:clrMapOvr>
  <p:transition spd="med">
    <p:pull dir="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mtClean="0"/>
              <a:t>Trade in the Ricardian Model (cont.)</a:t>
            </a:r>
          </a:p>
        </p:txBody>
      </p:sp>
      <p:sp>
        <p:nvSpPr>
          <p:cNvPr id="30723" name="Rectangle 3"/>
          <p:cNvSpPr>
            <a:spLocks noGrp="1" noChangeArrowheads="1"/>
          </p:cNvSpPr>
          <p:nvPr>
            <p:ph idx="1"/>
          </p:nvPr>
        </p:nvSpPr>
        <p:spPr/>
        <p:txBody>
          <a:bodyPr/>
          <a:lstStyle/>
          <a:p>
            <a:pPr eaLnBrk="1" hangingPunct="1">
              <a:spcBef>
                <a:spcPct val="50000"/>
              </a:spcBef>
            </a:pPr>
            <a:r>
              <a:rPr lang="en-US" altLang="cs-CZ" smtClean="0"/>
              <a:t>To see how all countries can benefit from trade, need to find relative prices when trade exists.</a:t>
            </a:r>
          </a:p>
          <a:p>
            <a:pPr eaLnBrk="1" hangingPunct="1">
              <a:spcBef>
                <a:spcPct val="50000"/>
              </a:spcBef>
            </a:pPr>
            <a:r>
              <a:rPr lang="en-US" altLang="cs-CZ" smtClean="0"/>
              <a:t>First calculate the world </a:t>
            </a:r>
            <a:r>
              <a:rPr lang="en-US" altLang="cs-CZ" b="1" smtClean="0"/>
              <a:t>relative supply </a:t>
            </a:r>
            <a:r>
              <a:rPr lang="en-US" altLang="cs-CZ" smtClean="0"/>
              <a:t>of cheese: the quantity of cheese supplied by all countries relative to the quantity of wine supplied by all countries</a:t>
            </a:r>
          </a:p>
          <a:p>
            <a:pPr algn="ctr" eaLnBrk="1" hangingPunct="1">
              <a:buFontTx/>
              <a:buNone/>
            </a:pPr>
            <a:r>
              <a:rPr lang="en-US" altLang="cs-CZ" i="1" smtClean="0"/>
              <a:t>RS</a:t>
            </a:r>
            <a:r>
              <a:rPr lang="en-US" altLang="cs-CZ" smtClean="0"/>
              <a:t> = (</a:t>
            </a:r>
            <a:r>
              <a:rPr lang="en-US" altLang="cs-CZ" i="1" smtClean="0"/>
              <a:t>Q</a:t>
            </a:r>
            <a:r>
              <a:rPr lang="en-US" altLang="cs-CZ" i="1" baseline="-25000" smtClean="0"/>
              <a:t>C</a:t>
            </a:r>
            <a:r>
              <a:rPr lang="en-US" altLang="cs-CZ" i="1" smtClean="0"/>
              <a:t> + Q</a:t>
            </a:r>
            <a:r>
              <a:rPr lang="en-US" altLang="cs-CZ" i="1" baseline="30000" smtClean="0"/>
              <a:t>*</a:t>
            </a:r>
            <a:r>
              <a:rPr lang="en-US" altLang="cs-CZ" i="1" baseline="-25000" smtClean="0"/>
              <a:t>C</a:t>
            </a:r>
            <a:r>
              <a:rPr lang="en-US" altLang="cs-CZ" i="1" smtClean="0"/>
              <a:t> </a:t>
            </a:r>
            <a:r>
              <a:rPr lang="en-US" altLang="cs-CZ" smtClean="0"/>
              <a:t>)/(</a:t>
            </a:r>
            <a:r>
              <a:rPr lang="en-US" altLang="cs-CZ" i="1" smtClean="0"/>
              <a:t>Q</a:t>
            </a:r>
            <a:r>
              <a:rPr lang="en-US" altLang="cs-CZ" i="1" baseline="-25000" smtClean="0"/>
              <a:t>W</a:t>
            </a:r>
            <a:r>
              <a:rPr lang="en-US" altLang="cs-CZ" i="1" smtClean="0"/>
              <a:t> + Q</a:t>
            </a:r>
            <a:r>
              <a:rPr lang="en-US" altLang="cs-CZ" i="1" baseline="30000" smtClean="0"/>
              <a:t>*</a:t>
            </a:r>
            <a:r>
              <a:rPr lang="en-US" altLang="cs-CZ" i="1" baseline="-25000" smtClean="0"/>
              <a:t>W</a:t>
            </a:r>
            <a:r>
              <a:rPr lang="en-US" altLang="cs-CZ" smtClean="0"/>
              <a:t>)</a:t>
            </a:r>
          </a:p>
        </p:txBody>
      </p:sp>
    </p:spTree>
    <p:extLst>
      <p:ext uri="{BB962C8B-B14F-4D97-AF65-F5344CB8AC3E}">
        <p14:creationId xmlns:p14="http://schemas.microsoft.com/office/powerpoint/2010/main" val="12469999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Righ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strips(downRigh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strips(downRight)">
                                      <p:cBhvr>
                                        <p:cTn id="17"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cs-CZ" smtClean="0"/>
              <a:t>Relative Supply and Relative Demand</a:t>
            </a:r>
          </a:p>
        </p:txBody>
      </p:sp>
      <p:sp>
        <p:nvSpPr>
          <p:cNvPr id="33795" name="Rectangle 3"/>
          <p:cNvSpPr>
            <a:spLocks noGrp="1" noChangeArrowheads="1"/>
          </p:cNvSpPr>
          <p:nvPr>
            <p:ph idx="1"/>
          </p:nvPr>
        </p:nvSpPr>
        <p:spPr/>
        <p:txBody>
          <a:bodyPr/>
          <a:lstStyle/>
          <a:p>
            <a:pPr eaLnBrk="1" hangingPunct="1"/>
            <a:r>
              <a:rPr lang="en-US" altLang="cs-CZ" sz="2400"/>
              <a:t>If the relative price of cheese falls below the opportunity cost of cheese in both countries </a:t>
            </a:r>
            <a:r>
              <a:rPr lang="en-US" altLang="cs-CZ" sz="2400" i="1"/>
              <a:t>P</a:t>
            </a:r>
            <a:r>
              <a:rPr lang="en-US" altLang="cs-CZ" sz="2400" i="1" baseline="-25000"/>
              <a:t>C </a:t>
            </a:r>
            <a:r>
              <a:rPr lang="en-US" altLang="cs-CZ" sz="2400" i="1"/>
              <a:t>/P</a:t>
            </a:r>
            <a:r>
              <a:rPr lang="en-US" altLang="cs-CZ" sz="2400" i="1" baseline="-25000"/>
              <a:t>W</a:t>
            </a:r>
            <a:r>
              <a:rPr lang="en-US" altLang="cs-CZ" sz="2400" i="1"/>
              <a:t> &lt; a</a:t>
            </a:r>
            <a:r>
              <a:rPr lang="en-US" altLang="cs-CZ" sz="2400" i="1" baseline="-25000"/>
              <a:t>LC</a:t>
            </a:r>
            <a:r>
              <a:rPr lang="en-US" altLang="cs-CZ" sz="2400"/>
              <a:t> </a:t>
            </a:r>
            <a:r>
              <a:rPr lang="en-US" altLang="cs-CZ" sz="2400" i="1"/>
              <a:t>/a</a:t>
            </a:r>
            <a:r>
              <a:rPr lang="en-US" altLang="cs-CZ" sz="2400" i="1" baseline="-25000"/>
              <a:t>LW </a:t>
            </a:r>
            <a:r>
              <a:rPr lang="en-US" altLang="cs-CZ" sz="2400" i="1"/>
              <a:t>&lt; a</a:t>
            </a:r>
            <a:r>
              <a:rPr lang="en-US" altLang="cs-CZ" sz="2400" i="1" baseline="30000"/>
              <a:t>*</a:t>
            </a:r>
            <a:r>
              <a:rPr lang="en-US" altLang="cs-CZ" sz="2400" i="1" baseline="-25000"/>
              <a:t>LC</a:t>
            </a:r>
            <a:r>
              <a:rPr lang="en-US" altLang="cs-CZ" sz="2400"/>
              <a:t> </a:t>
            </a:r>
            <a:r>
              <a:rPr lang="en-US" altLang="cs-CZ" sz="2400" i="1"/>
              <a:t>/a</a:t>
            </a:r>
            <a:r>
              <a:rPr lang="en-US" altLang="cs-CZ" sz="2400" i="1" baseline="30000"/>
              <a:t>*</a:t>
            </a:r>
            <a:r>
              <a:rPr lang="en-US" altLang="cs-CZ" sz="2400" i="1" baseline="-25000"/>
              <a:t>LW,</a:t>
            </a:r>
            <a:r>
              <a:rPr lang="en-US" altLang="cs-CZ" i="1" baseline="-25000" smtClean="0"/>
              <a:t>  </a:t>
            </a:r>
          </a:p>
          <a:p>
            <a:pPr eaLnBrk="1" hangingPunct="1">
              <a:buFontTx/>
              <a:buNone/>
            </a:pPr>
            <a:endParaRPr lang="en-US" altLang="cs-CZ" i="1" baseline="-25000" smtClean="0"/>
          </a:p>
          <a:p>
            <a:pPr lvl="1" eaLnBrk="1" hangingPunct="1"/>
            <a:r>
              <a:rPr lang="en-US" altLang="cs-CZ" sz="2000"/>
              <a:t>no cheese would be produced. </a:t>
            </a:r>
          </a:p>
          <a:p>
            <a:pPr lvl="1" eaLnBrk="1" hangingPunct="1">
              <a:buFontTx/>
              <a:buNone/>
            </a:pPr>
            <a:endParaRPr lang="en-US" altLang="cs-CZ" sz="2000"/>
          </a:p>
          <a:p>
            <a:pPr lvl="1" eaLnBrk="1" hangingPunct="1"/>
            <a:r>
              <a:rPr lang="en-US" altLang="cs-CZ" sz="2000"/>
              <a:t>domestic and foreign workers would be willing to produce only wine (where wage is higher).</a:t>
            </a:r>
            <a:endParaRPr lang="en-US" altLang="cs-CZ" smtClean="0"/>
          </a:p>
        </p:txBody>
      </p:sp>
    </p:spTree>
    <p:extLst>
      <p:ext uri="{BB962C8B-B14F-4D97-AF65-F5344CB8AC3E}">
        <p14:creationId xmlns:p14="http://schemas.microsoft.com/office/powerpoint/2010/main" val="35886960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0" dur="500"/>
                                        <p:tgtEl>
                                          <p:spTgt spid="33795">
                                            <p:txEl>
                                              <p:pRg st="2" end="2"/>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33795">
                                            <p:txEl>
                                              <p:pRg st="4" end="4"/>
                                            </p:txEl>
                                          </p:spTgt>
                                        </p:tgtEl>
                                        <p:attrNameLst>
                                          <p:attrName>style.visibility</p:attrName>
                                        </p:attrNameLst>
                                      </p:cBhvr>
                                      <p:to>
                                        <p:strVal val="visible"/>
                                      </p:to>
                                    </p:set>
                                    <p:animEffect transition="in" filter="strips(downRight)">
                                      <p:cBhvr>
                                        <p:cTn id="13"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title"/>
          </p:nvPr>
        </p:nvSpPr>
        <p:spPr/>
        <p:txBody>
          <a:bodyPr/>
          <a:lstStyle/>
          <a:p>
            <a:pPr eaLnBrk="1" hangingPunct="1"/>
            <a:r>
              <a:rPr lang="en-US" altLang="cs-CZ" sz="2400"/>
              <a:t>Fig. 2-2: The Size of European Economies, and the Value of Their Trade with the United States</a:t>
            </a:r>
          </a:p>
        </p:txBody>
      </p:sp>
      <p:pic>
        <p:nvPicPr>
          <p:cNvPr id="11266" name="Picture 1" descr="fig02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88492" y="1960562"/>
            <a:ext cx="4038600" cy="489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1563466"/>
      </p:ext>
    </p:extLst>
  </p:cSld>
  <p:clrMapOvr>
    <a:masterClrMapping/>
  </p:clrMapOvr>
  <p:transition spd="med">
    <p:pull dir="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mtClean="0"/>
              <a:t>Relative Supply and Relative Demand (cont.)</a:t>
            </a:r>
          </a:p>
        </p:txBody>
      </p:sp>
      <p:sp>
        <p:nvSpPr>
          <p:cNvPr id="197635" name="Rectangle 3"/>
          <p:cNvSpPr>
            <a:spLocks noGrp="1" noChangeArrowheads="1"/>
          </p:cNvSpPr>
          <p:nvPr>
            <p:ph idx="1"/>
          </p:nvPr>
        </p:nvSpPr>
        <p:spPr/>
        <p:txBody>
          <a:bodyPr/>
          <a:lstStyle/>
          <a:p>
            <a:pPr eaLnBrk="1" hangingPunct="1">
              <a:lnSpc>
                <a:spcPct val="90000"/>
              </a:lnSpc>
              <a:spcBef>
                <a:spcPct val="60000"/>
              </a:spcBef>
            </a:pPr>
            <a:r>
              <a:rPr lang="en-US" altLang="cs-CZ" sz="2400"/>
              <a:t>When the relative price of cheese equals the opportunity cost in the home country </a:t>
            </a:r>
            <a:r>
              <a:rPr lang="en-US" altLang="cs-CZ" sz="2400" i="1"/>
              <a:t>P</a:t>
            </a:r>
            <a:r>
              <a:rPr lang="en-US" altLang="cs-CZ" sz="2400" i="1" baseline="-25000"/>
              <a:t>C </a:t>
            </a:r>
            <a:r>
              <a:rPr lang="en-US" altLang="cs-CZ" sz="2400" i="1"/>
              <a:t>/P</a:t>
            </a:r>
            <a:r>
              <a:rPr lang="en-US" altLang="cs-CZ" sz="2400" i="1" baseline="-25000"/>
              <a:t>W</a:t>
            </a:r>
            <a:r>
              <a:rPr lang="en-US" altLang="cs-CZ" sz="2400" i="1"/>
              <a:t> =</a:t>
            </a:r>
            <a:r>
              <a:rPr lang="en-US" altLang="cs-CZ" sz="2400"/>
              <a:t> </a:t>
            </a:r>
            <a:r>
              <a:rPr lang="en-US" altLang="cs-CZ" sz="2400" i="1"/>
              <a:t>a</a:t>
            </a:r>
            <a:r>
              <a:rPr lang="en-US" altLang="cs-CZ" sz="2400" i="1" baseline="-25000"/>
              <a:t>LC</a:t>
            </a:r>
            <a:r>
              <a:rPr lang="en-US" altLang="cs-CZ" sz="2400"/>
              <a:t> </a:t>
            </a:r>
            <a:r>
              <a:rPr lang="en-US" altLang="cs-CZ" sz="2400" i="1"/>
              <a:t>/a</a:t>
            </a:r>
            <a:r>
              <a:rPr lang="en-US" altLang="cs-CZ" sz="2400" i="1" baseline="-25000"/>
              <a:t>LW </a:t>
            </a:r>
            <a:r>
              <a:rPr lang="en-US" altLang="cs-CZ" sz="2400" i="1"/>
              <a:t>&lt; a</a:t>
            </a:r>
            <a:r>
              <a:rPr lang="en-US" altLang="cs-CZ" sz="2400" i="1" baseline="30000"/>
              <a:t>*</a:t>
            </a:r>
            <a:r>
              <a:rPr lang="en-US" altLang="cs-CZ" sz="2400" i="1" baseline="-25000"/>
              <a:t>LC</a:t>
            </a:r>
            <a:r>
              <a:rPr lang="en-US" altLang="cs-CZ" sz="2400"/>
              <a:t> </a:t>
            </a:r>
            <a:r>
              <a:rPr lang="en-US" altLang="cs-CZ" sz="2400" i="1"/>
              <a:t>/a</a:t>
            </a:r>
            <a:r>
              <a:rPr lang="en-US" altLang="cs-CZ" sz="2400" i="1" baseline="30000"/>
              <a:t>*</a:t>
            </a:r>
            <a:r>
              <a:rPr lang="en-US" altLang="cs-CZ" sz="2400" i="1" baseline="-25000"/>
              <a:t>LW </a:t>
            </a:r>
            <a:r>
              <a:rPr lang="en-US" altLang="cs-CZ" sz="2400"/>
              <a:t>, </a:t>
            </a:r>
          </a:p>
          <a:p>
            <a:pPr lvl="1" eaLnBrk="1" hangingPunct="1">
              <a:spcBef>
                <a:spcPct val="60000"/>
              </a:spcBef>
            </a:pPr>
            <a:r>
              <a:rPr lang="en-US" altLang="cs-CZ" sz="2000"/>
              <a:t>domestic workers are indifferent about producing wine or cheese (wage when producing wine same as wage when producing cheese).</a:t>
            </a:r>
          </a:p>
          <a:p>
            <a:pPr lvl="1" eaLnBrk="1" hangingPunct="1">
              <a:spcBef>
                <a:spcPct val="60000"/>
              </a:spcBef>
            </a:pPr>
            <a:r>
              <a:rPr lang="en-US" altLang="cs-CZ" sz="2000"/>
              <a:t> foreign workers produce only wine.</a:t>
            </a:r>
            <a:endParaRPr lang="en-US" altLang="cs-CZ" smtClean="0"/>
          </a:p>
        </p:txBody>
      </p:sp>
    </p:spTree>
    <p:extLst>
      <p:ext uri="{BB962C8B-B14F-4D97-AF65-F5344CB8AC3E}">
        <p14:creationId xmlns:p14="http://schemas.microsoft.com/office/powerpoint/2010/main" val="29909948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Effect transition="in" filter="strips(downRight)">
                                      <p:cBhvr>
                                        <p:cTn id="7" dur="500"/>
                                        <p:tgtEl>
                                          <p:spTgt spid="19763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97635">
                                            <p:txEl>
                                              <p:pRg st="1" end="1"/>
                                            </p:txEl>
                                          </p:spTgt>
                                        </p:tgtEl>
                                        <p:attrNameLst>
                                          <p:attrName>style.visibility</p:attrName>
                                        </p:attrNameLst>
                                      </p:cBhvr>
                                      <p:to>
                                        <p:strVal val="visible"/>
                                      </p:to>
                                    </p:set>
                                    <p:animEffect transition="in" filter="strips(downRight)">
                                      <p:cBhvr>
                                        <p:cTn id="10" dur="500"/>
                                        <p:tgtEl>
                                          <p:spTgt spid="19763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97635">
                                            <p:txEl>
                                              <p:pRg st="2" end="2"/>
                                            </p:txEl>
                                          </p:spTgt>
                                        </p:tgtEl>
                                        <p:attrNameLst>
                                          <p:attrName>style.visibility</p:attrName>
                                        </p:attrNameLst>
                                      </p:cBhvr>
                                      <p:to>
                                        <p:strVal val="visible"/>
                                      </p:to>
                                    </p:set>
                                    <p:animEffect transition="in" filter="strips(downRight)">
                                      <p:cBhvr>
                                        <p:cTn id="13" dur="500"/>
                                        <p:tgtEl>
                                          <p:spTgt spid="1976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mtClean="0"/>
              <a:t>Relative Supply and Relative Demand (cont.)</a:t>
            </a:r>
          </a:p>
        </p:txBody>
      </p:sp>
      <p:sp>
        <p:nvSpPr>
          <p:cNvPr id="34819" name="Rectangle 3"/>
          <p:cNvSpPr>
            <a:spLocks noGrp="1" noChangeArrowheads="1"/>
          </p:cNvSpPr>
          <p:nvPr>
            <p:ph idx="1"/>
          </p:nvPr>
        </p:nvSpPr>
        <p:spPr>
          <a:xfrm>
            <a:off x="680321" y="2106827"/>
            <a:ext cx="8294688" cy="4318000"/>
          </a:xfrm>
        </p:spPr>
        <p:txBody>
          <a:bodyPr/>
          <a:lstStyle/>
          <a:p>
            <a:pPr eaLnBrk="1" hangingPunct="1">
              <a:spcBef>
                <a:spcPct val="60000"/>
              </a:spcBef>
            </a:pPr>
            <a:r>
              <a:rPr lang="en-US" altLang="cs-CZ" sz="2400" dirty="0"/>
              <a:t>When the relative price of cheese settles strictly in between the opportunity costs of cheese </a:t>
            </a:r>
            <a:r>
              <a:rPr lang="en-US" altLang="cs-CZ" sz="2400" i="1" dirty="0" err="1"/>
              <a:t>a</a:t>
            </a:r>
            <a:r>
              <a:rPr lang="en-US" altLang="cs-CZ" sz="2400" i="1" baseline="-25000" dirty="0" err="1"/>
              <a:t>LC</a:t>
            </a:r>
            <a:r>
              <a:rPr lang="en-US" altLang="cs-CZ" sz="2400" dirty="0"/>
              <a:t> </a:t>
            </a:r>
            <a:r>
              <a:rPr lang="en-US" altLang="cs-CZ" sz="2400" i="1" dirty="0"/>
              <a:t>/</a:t>
            </a:r>
            <a:r>
              <a:rPr lang="en-US" altLang="cs-CZ" sz="2400" i="1" dirty="0" err="1"/>
              <a:t>a</a:t>
            </a:r>
            <a:r>
              <a:rPr lang="en-US" altLang="cs-CZ" sz="2400" i="1" baseline="-25000" dirty="0" err="1"/>
              <a:t>LW</a:t>
            </a:r>
            <a:r>
              <a:rPr lang="en-US" altLang="cs-CZ" sz="2400" i="1" baseline="-25000" dirty="0"/>
              <a:t>  </a:t>
            </a:r>
            <a:r>
              <a:rPr lang="en-US" altLang="cs-CZ" sz="2400" dirty="0"/>
              <a:t>&lt; </a:t>
            </a:r>
            <a:r>
              <a:rPr lang="en-US" altLang="cs-CZ" sz="2400" i="1" dirty="0"/>
              <a:t>P</a:t>
            </a:r>
            <a:r>
              <a:rPr lang="en-US" altLang="cs-CZ" sz="2400" i="1" baseline="-25000" dirty="0"/>
              <a:t>c </a:t>
            </a:r>
            <a:r>
              <a:rPr lang="en-US" altLang="cs-CZ" sz="2400" i="1" dirty="0"/>
              <a:t>/P</a:t>
            </a:r>
            <a:r>
              <a:rPr lang="en-US" altLang="cs-CZ" sz="2400" i="1" baseline="-25000" dirty="0"/>
              <a:t>W</a:t>
            </a:r>
            <a:r>
              <a:rPr lang="en-US" altLang="cs-CZ" sz="2400" i="1" dirty="0"/>
              <a:t> &lt;</a:t>
            </a:r>
            <a:r>
              <a:rPr lang="en-US" altLang="cs-CZ" sz="2400" dirty="0"/>
              <a:t> </a:t>
            </a:r>
            <a:r>
              <a:rPr lang="en-US" altLang="cs-CZ" sz="2400" i="1" dirty="0"/>
              <a:t>a</a:t>
            </a:r>
            <a:r>
              <a:rPr lang="en-US" altLang="cs-CZ" sz="2400" i="1" baseline="30000" dirty="0"/>
              <a:t>*</a:t>
            </a:r>
            <a:r>
              <a:rPr lang="en-US" altLang="cs-CZ" sz="2400" i="1" baseline="-25000" dirty="0"/>
              <a:t>LC</a:t>
            </a:r>
            <a:r>
              <a:rPr lang="en-US" altLang="cs-CZ" sz="2400" dirty="0"/>
              <a:t> </a:t>
            </a:r>
            <a:r>
              <a:rPr lang="en-US" altLang="cs-CZ" sz="2400" i="1" dirty="0"/>
              <a:t>/a</a:t>
            </a:r>
            <a:r>
              <a:rPr lang="en-US" altLang="cs-CZ" sz="2400" i="1" baseline="30000" dirty="0"/>
              <a:t>*</a:t>
            </a:r>
            <a:r>
              <a:rPr lang="en-US" altLang="cs-CZ" sz="2400" i="1" baseline="-25000" dirty="0"/>
              <a:t>LW </a:t>
            </a:r>
            <a:r>
              <a:rPr lang="en-US" altLang="cs-CZ" sz="2400" dirty="0"/>
              <a:t>, </a:t>
            </a:r>
          </a:p>
          <a:p>
            <a:pPr lvl="1" eaLnBrk="1" hangingPunct="1">
              <a:spcBef>
                <a:spcPct val="60000"/>
              </a:spcBef>
            </a:pPr>
            <a:r>
              <a:rPr lang="en-US" altLang="cs-CZ" sz="2000" dirty="0"/>
              <a:t>domestic workers produce only cheese (where their wages are higher).</a:t>
            </a:r>
          </a:p>
          <a:p>
            <a:pPr lvl="1" eaLnBrk="1" hangingPunct="1">
              <a:spcBef>
                <a:spcPct val="60000"/>
              </a:spcBef>
            </a:pPr>
            <a:r>
              <a:rPr lang="en-US" altLang="cs-CZ" sz="2000" dirty="0"/>
              <a:t>foreign workers still produce only wine (where their wages are higher).</a:t>
            </a:r>
          </a:p>
          <a:p>
            <a:pPr lvl="1" eaLnBrk="1" hangingPunct="1">
              <a:spcBef>
                <a:spcPct val="60000"/>
              </a:spcBef>
            </a:pPr>
            <a:r>
              <a:rPr lang="en-US" altLang="cs-CZ" sz="2000" dirty="0"/>
              <a:t>world relative supply of cheese equals Home</a:t>
            </a:r>
            <a:r>
              <a:rPr lang="ja-JP" altLang="en-US" sz="2000" dirty="0"/>
              <a:t>’</a:t>
            </a:r>
            <a:r>
              <a:rPr lang="en-US" altLang="ja-JP" sz="2000" dirty="0"/>
              <a:t>s maximum cheese production divided by Foreign</a:t>
            </a:r>
            <a:r>
              <a:rPr lang="ja-JP" altLang="en-US" sz="2000" dirty="0"/>
              <a:t>’</a:t>
            </a:r>
            <a:r>
              <a:rPr lang="en-US" altLang="ja-JP" sz="2000" dirty="0"/>
              <a:t>s maximum wine production (</a:t>
            </a:r>
            <a:r>
              <a:rPr lang="en-US" altLang="ja-JP" sz="2000" i="1" dirty="0"/>
              <a:t>L</a:t>
            </a:r>
            <a:r>
              <a:rPr lang="en-US" altLang="ja-JP" sz="2000" dirty="0"/>
              <a:t> / </a:t>
            </a:r>
            <a:r>
              <a:rPr lang="en-US" altLang="ja-JP" sz="2000" i="1" dirty="0" err="1"/>
              <a:t>a</a:t>
            </a:r>
            <a:r>
              <a:rPr lang="en-US" altLang="ja-JP" sz="2000" i="1" baseline="-25000" dirty="0" err="1"/>
              <a:t>LC</a:t>
            </a:r>
            <a:r>
              <a:rPr lang="en-US" altLang="ja-JP" sz="2000" i="1" baseline="-25000" dirty="0"/>
              <a:t> </a:t>
            </a:r>
            <a:r>
              <a:rPr lang="en-US" altLang="ja-JP" sz="2000" dirty="0"/>
              <a:t>) / </a:t>
            </a:r>
            <a:r>
              <a:rPr lang="en-US" altLang="ja-JP" sz="2000" i="1" dirty="0"/>
              <a:t>(L</a:t>
            </a:r>
            <a:r>
              <a:rPr lang="en-US" altLang="ja-JP" sz="2000" i="1" baseline="30000" dirty="0"/>
              <a:t>*</a:t>
            </a:r>
            <a:r>
              <a:rPr lang="en-US" altLang="ja-JP" sz="2000" dirty="0"/>
              <a:t>/</a:t>
            </a:r>
            <a:r>
              <a:rPr lang="en-US" altLang="ja-JP" sz="2000" i="1" dirty="0"/>
              <a:t> a</a:t>
            </a:r>
            <a:r>
              <a:rPr lang="en-US" altLang="ja-JP" sz="2000" i="1" baseline="30000" dirty="0"/>
              <a:t>*</a:t>
            </a:r>
            <a:r>
              <a:rPr lang="en-US" altLang="ja-JP" sz="2000" i="1" baseline="-25000" dirty="0"/>
              <a:t>LW</a:t>
            </a:r>
            <a:r>
              <a:rPr lang="en-US" altLang="ja-JP" sz="2000" dirty="0"/>
              <a:t>).</a:t>
            </a:r>
            <a:endParaRPr lang="en-US" altLang="cs-CZ" sz="2000" dirty="0"/>
          </a:p>
        </p:txBody>
      </p:sp>
    </p:spTree>
    <p:extLst>
      <p:ext uri="{BB962C8B-B14F-4D97-AF65-F5344CB8AC3E}">
        <p14:creationId xmlns:p14="http://schemas.microsoft.com/office/powerpoint/2010/main" val="537782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0" dur="500"/>
                                        <p:tgtEl>
                                          <p:spTgt spid="3481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3" dur="500"/>
                                        <p:tgtEl>
                                          <p:spTgt spid="3481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34819">
                                            <p:txEl>
                                              <p:pRg st="3" end="3"/>
                                            </p:txEl>
                                          </p:spTgt>
                                        </p:tgtEl>
                                        <p:attrNameLst>
                                          <p:attrName>style.visibility</p:attrName>
                                        </p:attrNameLst>
                                      </p:cBhvr>
                                      <p:to>
                                        <p:strVal val="visible"/>
                                      </p:to>
                                    </p:set>
                                    <p:animEffect transition="in" filter="strips(downRight)">
                                      <p:cBhvr>
                                        <p:cTn id="16"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mtClean="0"/>
              <a:t>Relative Supply and Relative Demand (cont.)</a:t>
            </a:r>
          </a:p>
        </p:txBody>
      </p:sp>
      <p:sp>
        <p:nvSpPr>
          <p:cNvPr id="198659" name="Rectangle 3"/>
          <p:cNvSpPr>
            <a:spLocks noGrp="1" noChangeArrowheads="1"/>
          </p:cNvSpPr>
          <p:nvPr>
            <p:ph idx="1"/>
          </p:nvPr>
        </p:nvSpPr>
        <p:spPr>
          <a:xfrm>
            <a:off x="680321" y="2143897"/>
            <a:ext cx="8294688" cy="4318000"/>
          </a:xfrm>
        </p:spPr>
        <p:txBody>
          <a:bodyPr/>
          <a:lstStyle/>
          <a:p>
            <a:pPr eaLnBrk="1" hangingPunct="1">
              <a:spcBef>
                <a:spcPct val="60000"/>
              </a:spcBef>
            </a:pPr>
            <a:r>
              <a:rPr lang="en-US" altLang="cs-CZ" sz="2400" dirty="0"/>
              <a:t>When the relative price of cheese equals the opportunity cost in the foreign country</a:t>
            </a:r>
          </a:p>
          <a:p>
            <a:pPr lvl="1" eaLnBrk="1" hangingPunct="1">
              <a:spcBef>
                <a:spcPct val="60000"/>
              </a:spcBef>
              <a:buFontTx/>
              <a:buNone/>
            </a:pPr>
            <a:r>
              <a:rPr lang="en-US" altLang="cs-CZ" dirty="0" smtClean="0"/>
              <a:t> </a:t>
            </a:r>
            <a:r>
              <a:rPr lang="en-US" altLang="cs-CZ" i="1" dirty="0" err="1" smtClean="0"/>
              <a:t>a</a:t>
            </a:r>
            <a:r>
              <a:rPr lang="en-US" altLang="cs-CZ" i="1" baseline="-25000" dirty="0" err="1" smtClean="0"/>
              <a:t>LC</a:t>
            </a:r>
            <a:r>
              <a:rPr lang="en-US" altLang="cs-CZ" dirty="0" smtClean="0"/>
              <a:t> </a:t>
            </a:r>
            <a:r>
              <a:rPr lang="en-US" altLang="cs-CZ" i="1" dirty="0" smtClean="0"/>
              <a:t>/</a:t>
            </a:r>
            <a:r>
              <a:rPr lang="en-US" altLang="cs-CZ" i="1" dirty="0" err="1" smtClean="0"/>
              <a:t>a</a:t>
            </a:r>
            <a:r>
              <a:rPr lang="en-US" altLang="cs-CZ" i="1" baseline="-25000" dirty="0" err="1" smtClean="0"/>
              <a:t>LW</a:t>
            </a:r>
            <a:r>
              <a:rPr lang="en-US" altLang="cs-CZ" i="1" baseline="-25000" dirty="0" smtClean="0"/>
              <a:t>  </a:t>
            </a:r>
            <a:r>
              <a:rPr lang="en-US" altLang="cs-CZ" dirty="0" smtClean="0"/>
              <a:t>&lt; </a:t>
            </a:r>
            <a:r>
              <a:rPr lang="en-US" altLang="cs-CZ" i="1" dirty="0" smtClean="0"/>
              <a:t>P</a:t>
            </a:r>
            <a:r>
              <a:rPr lang="en-US" altLang="cs-CZ" i="1" baseline="-25000" dirty="0" smtClean="0"/>
              <a:t>C </a:t>
            </a:r>
            <a:r>
              <a:rPr lang="en-US" altLang="cs-CZ" i="1" dirty="0" smtClean="0"/>
              <a:t>/P</a:t>
            </a:r>
            <a:r>
              <a:rPr lang="en-US" altLang="cs-CZ" i="1" baseline="-25000" dirty="0" smtClean="0"/>
              <a:t>W</a:t>
            </a:r>
            <a:r>
              <a:rPr lang="en-US" altLang="cs-CZ" i="1" dirty="0" smtClean="0"/>
              <a:t> =</a:t>
            </a:r>
            <a:r>
              <a:rPr lang="en-US" altLang="cs-CZ" dirty="0" smtClean="0"/>
              <a:t> </a:t>
            </a:r>
            <a:r>
              <a:rPr lang="en-US" altLang="cs-CZ" i="1" dirty="0" smtClean="0"/>
              <a:t>a</a:t>
            </a:r>
            <a:r>
              <a:rPr lang="en-US" altLang="cs-CZ" i="1" baseline="30000" dirty="0" smtClean="0"/>
              <a:t>*</a:t>
            </a:r>
            <a:r>
              <a:rPr lang="en-US" altLang="cs-CZ" i="1" baseline="-25000" dirty="0" smtClean="0"/>
              <a:t>LC</a:t>
            </a:r>
            <a:r>
              <a:rPr lang="en-US" altLang="cs-CZ" dirty="0" smtClean="0"/>
              <a:t> </a:t>
            </a:r>
            <a:r>
              <a:rPr lang="en-US" altLang="cs-CZ" i="1" dirty="0" smtClean="0"/>
              <a:t>/a</a:t>
            </a:r>
            <a:r>
              <a:rPr lang="en-US" altLang="cs-CZ" i="1" baseline="30000" dirty="0" smtClean="0"/>
              <a:t>*</a:t>
            </a:r>
            <a:r>
              <a:rPr lang="en-US" altLang="cs-CZ" i="1" baseline="-25000" dirty="0" smtClean="0"/>
              <a:t>LW </a:t>
            </a:r>
            <a:r>
              <a:rPr lang="en-US" altLang="cs-CZ" dirty="0" smtClean="0"/>
              <a:t>, </a:t>
            </a:r>
          </a:p>
          <a:p>
            <a:pPr lvl="1" eaLnBrk="1" hangingPunct="1">
              <a:spcBef>
                <a:spcPct val="60000"/>
              </a:spcBef>
            </a:pPr>
            <a:r>
              <a:rPr lang="en-US" altLang="cs-CZ" sz="2000" dirty="0"/>
              <a:t>foreign workers are indifferent about producing wine or cheese (wage when producing wine same as wage when producing cheese).</a:t>
            </a:r>
          </a:p>
          <a:p>
            <a:pPr lvl="1" eaLnBrk="1" hangingPunct="1">
              <a:spcBef>
                <a:spcPct val="60000"/>
              </a:spcBef>
            </a:pPr>
            <a:r>
              <a:rPr lang="en-US" altLang="cs-CZ" sz="2000" dirty="0"/>
              <a:t>domestic workers produce only cheese.</a:t>
            </a:r>
          </a:p>
        </p:txBody>
      </p:sp>
    </p:spTree>
    <p:extLst>
      <p:ext uri="{BB962C8B-B14F-4D97-AF65-F5344CB8AC3E}">
        <p14:creationId xmlns:p14="http://schemas.microsoft.com/office/powerpoint/2010/main" val="20962057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Effect transition="in" filter="strips(downRight)">
                                      <p:cBhvr>
                                        <p:cTn id="7" dur="500"/>
                                        <p:tgtEl>
                                          <p:spTgt spid="19865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98659">
                                            <p:txEl>
                                              <p:pRg st="1" end="1"/>
                                            </p:txEl>
                                          </p:spTgt>
                                        </p:tgtEl>
                                        <p:attrNameLst>
                                          <p:attrName>style.visibility</p:attrName>
                                        </p:attrNameLst>
                                      </p:cBhvr>
                                      <p:to>
                                        <p:strVal val="visible"/>
                                      </p:to>
                                    </p:set>
                                    <p:animEffect transition="in" filter="strips(downRight)">
                                      <p:cBhvr>
                                        <p:cTn id="10" dur="500"/>
                                        <p:tgtEl>
                                          <p:spTgt spid="19865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98659">
                                            <p:txEl>
                                              <p:pRg st="2" end="2"/>
                                            </p:txEl>
                                          </p:spTgt>
                                        </p:tgtEl>
                                        <p:attrNameLst>
                                          <p:attrName>style.visibility</p:attrName>
                                        </p:attrNameLst>
                                      </p:cBhvr>
                                      <p:to>
                                        <p:strVal val="visible"/>
                                      </p:to>
                                    </p:set>
                                    <p:animEffect transition="in" filter="strips(downRight)">
                                      <p:cBhvr>
                                        <p:cTn id="13" dur="500"/>
                                        <p:tgtEl>
                                          <p:spTgt spid="19865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98659">
                                            <p:txEl>
                                              <p:pRg st="3" end="3"/>
                                            </p:txEl>
                                          </p:spTgt>
                                        </p:tgtEl>
                                        <p:attrNameLst>
                                          <p:attrName>style.visibility</p:attrName>
                                        </p:attrNameLst>
                                      </p:cBhvr>
                                      <p:to>
                                        <p:strVal val="visible"/>
                                      </p:to>
                                    </p:set>
                                    <p:animEffect transition="in" filter="strips(downRight)">
                                      <p:cBhvr>
                                        <p:cTn id="16" dur="500"/>
                                        <p:tgtEl>
                                          <p:spTgt spid="1986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mtClean="0"/>
              <a:t>Relative Supply and Relative Demand (cont.)</a:t>
            </a:r>
          </a:p>
        </p:txBody>
      </p:sp>
      <p:sp>
        <p:nvSpPr>
          <p:cNvPr id="199683" name="Rectangle 3"/>
          <p:cNvSpPr>
            <a:spLocks noGrp="1" noChangeArrowheads="1"/>
          </p:cNvSpPr>
          <p:nvPr>
            <p:ph idx="1"/>
          </p:nvPr>
        </p:nvSpPr>
        <p:spPr>
          <a:xfrm>
            <a:off x="680321" y="2119184"/>
            <a:ext cx="8294688" cy="4318000"/>
          </a:xfrm>
        </p:spPr>
        <p:txBody>
          <a:bodyPr/>
          <a:lstStyle/>
          <a:p>
            <a:pPr eaLnBrk="1" hangingPunct="1"/>
            <a:r>
              <a:rPr lang="en-US" altLang="cs-CZ" sz="2400" dirty="0"/>
              <a:t>If the relative price of cheese rises above the opportunity cost of cheese in both countries </a:t>
            </a:r>
            <a:endParaRPr lang="en-US" altLang="cs-CZ" i="1" dirty="0" smtClean="0"/>
          </a:p>
          <a:p>
            <a:pPr lvl="1" eaLnBrk="1" hangingPunct="1">
              <a:buFontTx/>
              <a:buNone/>
            </a:pPr>
            <a:r>
              <a:rPr lang="en-US" altLang="cs-CZ" i="1" dirty="0" err="1" smtClean="0"/>
              <a:t>a</a:t>
            </a:r>
            <a:r>
              <a:rPr lang="en-US" altLang="cs-CZ" i="1" baseline="-25000" dirty="0" err="1" smtClean="0"/>
              <a:t>LC</a:t>
            </a:r>
            <a:r>
              <a:rPr lang="en-US" altLang="cs-CZ" dirty="0" smtClean="0"/>
              <a:t> </a:t>
            </a:r>
            <a:r>
              <a:rPr lang="en-US" altLang="cs-CZ" i="1" dirty="0" smtClean="0"/>
              <a:t>/</a:t>
            </a:r>
            <a:r>
              <a:rPr lang="en-US" altLang="cs-CZ" i="1" dirty="0" err="1" smtClean="0"/>
              <a:t>a</a:t>
            </a:r>
            <a:r>
              <a:rPr lang="en-US" altLang="cs-CZ" i="1" baseline="-25000" dirty="0" err="1" smtClean="0"/>
              <a:t>LW</a:t>
            </a:r>
            <a:r>
              <a:rPr lang="en-US" altLang="cs-CZ" i="1" baseline="-25000" dirty="0" smtClean="0"/>
              <a:t> </a:t>
            </a:r>
            <a:r>
              <a:rPr lang="en-US" altLang="cs-CZ" i="1" dirty="0" smtClean="0"/>
              <a:t>&lt; a</a:t>
            </a:r>
            <a:r>
              <a:rPr lang="en-US" altLang="cs-CZ" i="1" baseline="30000" dirty="0" smtClean="0"/>
              <a:t>*</a:t>
            </a:r>
            <a:r>
              <a:rPr lang="en-US" altLang="cs-CZ" i="1" baseline="-25000" dirty="0" smtClean="0"/>
              <a:t>LC</a:t>
            </a:r>
            <a:r>
              <a:rPr lang="en-US" altLang="cs-CZ" dirty="0" smtClean="0"/>
              <a:t> </a:t>
            </a:r>
            <a:r>
              <a:rPr lang="en-US" altLang="cs-CZ" i="1" dirty="0" smtClean="0"/>
              <a:t>/a</a:t>
            </a:r>
            <a:r>
              <a:rPr lang="en-US" altLang="cs-CZ" i="1" baseline="30000" dirty="0" smtClean="0"/>
              <a:t>*</a:t>
            </a:r>
            <a:r>
              <a:rPr lang="en-US" altLang="cs-CZ" i="1" baseline="-25000" dirty="0" smtClean="0"/>
              <a:t>LW  </a:t>
            </a:r>
            <a:r>
              <a:rPr lang="en-US" altLang="cs-CZ" i="1" dirty="0" smtClean="0"/>
              <a:t>&lt; P</a:t>
            </a:r>
            <a:r>
              <a:rPr lang="en-US" altLang="cs-CZ" i="1" baseline="-25000" dirty="0" smtClean="0"/>
              <a:t>C </a:t>
            </a:r>
            <a:r>
              <a:rPr lang="en-US" altLang="cs-CZ" i="1" dirty="0" smtClean="0"/>
              <a:t>/P</a:t>
            </a:r>
            <a:r>
              <a:rPr lang="en-US" altLang="cs-CZ" i="1" baseline="-25000" dirty="0" smtClean="0"/>
              <a:t>W,</a:t>
            </a:r>
            <a:r>
              <a:rPr lang="en-US" altLang="cs-CZ" i="1" dirty="0" smtClean="0"/>
              <a:t> </a:t>
            </a:r>
          </a:p>
          <a:p>
            <a:pPr eaLnBrk="1" hangingPunct="1"/>
            <a:endParaRPr lang="en-US" altLang="cs-CZ" sz="2400" i="1" baseline="-25000" dirty="0"/>
          </a:p>
          <a:p>
            <a:pPr lvl="1" eaLnBrk="1" hangingPunct="1"/>
            <a:r>
              <a:rPr lang="en-US" altLang="cs-CZ" sz="2000" dirty="0"/>
              <a:t>no wine is produced. </a:t>
            </a:r>
          </a:p>
          <a:p>
            <a:pPr lvl="1" eaLnBrk="1" hangingPunct="1"/>
            <a:endParaRPr lang="en-US" altLang="cs-CZ" sz="2000" dirty="0"/>
          </a:p>
          <a:p>
            <a:pPr lvl="1" eaLnBrk="1" hangingPunct="1"/>
            <a:r>
              <a:rPr lang="en-US" altLang="cs-CZ" sz="2000" dirty="0"/>
              <a:t>home and foreign workers are willing to produce only cheese (where wage is higher).</a:t>
            </a:r>
            <a:endParaRPr lang="en-US" altLang="cs-CZ" dirty="0" smtClean="0"/>
          </a:p>
        </p:txBody>
      </p:sp>
    </p:spTree>
    <p:extLst>
      <p:ext uri="{BB962C8B-B14F-4D97-AF65-F5344CB8AC3E}">
        <p14:creationId xmlns:p14="http://schemas.microsoft.com/office/powerpoint/2010/main" val="380475187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Effect transition="in" filter="strips(downRight)">
                                      <p:cBhvr>
                                        <p:cTn id="7" dur="500"/>
                                        <p:tgtEl>
                                          <p:spTgt spid="19968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99683">
                                            <p:txEl>
                                              <p:pRg st="1" end="1"/>
                                            </p:txEl>
                                          </p:spTgt>
                                        </p:tgtEl>
                                        <p:attrNameLst>
                                          <p:attrName>style.visibility</p:attrName>
                                        </p:attrNameLst>
                                      </p:cBhvr>
                                      <p:to>
                                        <p:strVal val="visible"/>
                                      </p:to>
                                    </p:set>
                                    <p:animEffect transition="in" filter="strips(downRight)">
                                      <p:cBhvr>
                                        <p:cTn id="10" dur="500"/>
                                        <p:tgtEl>
                                          <p:spTgt spid="19968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99683">
                                            <p:txEl>
                                              <p:pRg st="3" end="3"/>
                                            </p:txEl>
                                          </p:spTgt>
                                        </p:tgtEl>
                                        <p:attrNameLst>
                                          <p:attrName>style.visibility</p:attrName>
                                        </p:attrNameLst>
                                      </p:cBhvr>
                                      <p:to>
                                        <p:strVal val="visible"/>
                                      </p:to>
                                    </p:set>
                                    <p:animEffect transition="in" filter="strips(downRight)">
                                      <p:cBhvr>
                                        <p:cTn id="13" dur="500"/>
                                        <p:tgtEl>
                                          <p:spTgt spid="199683">
                                            <p:txEl>
                                              <p:pRg st="3" end="3"/>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99683">
                                            <p:txEl>
                                              <p:pRg st="5" end="5"/>
                                            </p:txEl>
                                          </p:spTgt>
                                        </p:tgtEl>
                                        <p:attrNameLst>
                                          <p:attrName>style.visibility</p:attrName>
                                        </p:attrNameLst>
                                      </p:cBhvr>
                                      <p:to>
                                        <p:strVal val="visible"/>
                                      </p:to>
                                    </p:set>
                                    <p:animEffect transition="in" filter="strips(downRight)">
                                      <p:cBhvr>
                                        <p:cTn id="16" dur="500"/>
                                        <p:tgtEl>
                                          <p:spTgt spid="1996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z="2800"/>
              <a:t>Relative Supply and Relative Demand (cont.)</a:t>
            </a:r>
          </a:p>
        </p:txBody>
      </p:sp>
      <p:sp>
        <p:nvSpPr>
          <p:cNvPr id="48130" name="Rectangle 3"/>
          <p:cNvSpPr>
            <a:spLocks noGrp="1" noChangeArrowheads="1"/>
          </p:cNvSpPr>
          <p:nvPr>
            <p:ph idx="1"/>
          </p:nvPr>
        </p:nvSpPr>
        <p:spPr/>
        <p:txBody>
          <a:bodyPr/>
          <a:lstStyle/>
          <a:p>
            <a:pPr eaLnBrk="1" hangingPunct="1"/>
            <a:r>
              <a:rPr lang="en-US" altLang="cs-CZ" sz="2400"/>
              <a:t>World relative supply is a step function:</a:t>
            </a:r>
            <a:endParaRPr lang="en-US" altLang="cs-CZ" smtClean="0"/>
          </a:p>
          <a:p>
            <a:pPr lvl="1" eaLnBrk="1" hangingPunct="1"/>
            <a:r>
              <a:rPr lang="en-US" altLang="cs-CZ" sz="2000"/>
              <a:t>First step at relative price of cheese equal to Home</a:t>
            </a:r>
            <a:r>
              <a:rPr lang="ja-JP" altLang="en-US" sz="2000"/>
              <a:t>’</a:t>
            </a:r>
            <a:r>
              <a:rPr lang="en-US" altLang="ja-JP" sz="2000"/>
              <a:t>s opportunity cost </a:t>
            </a:r>
            <a:r>
              <a:rPr lang="en-US" altLang="ja-JP" sz="2000" i="1"/>
              <a:t>a</a:t>
            </a:r>
            <a:r>
              <a:rPr lang="en-US" altLang="ja-JP" sz="2000" i="1" baseline="-25000"/>
              <a:t>LC</a:t>
            </a:r>
            <a:r>
              <a:rPr lang="en-US" altLang="ja-JP" sz="2000"/>
              <a:t> </a:t>
            </a:r>
            <a:r>
              <a:rPr lang="en-US" altLang="ja-JP" sz="2000" i="1"/>
              <a:t>/a</a:t>
            </a:r>
            <a:r>
              <a:rPr lang="en-US" altLang="ja-JP" sz="2000" i="1" baseline="-25000"/>
              <a:t>LW</a:t>
            </a:r>
            <a:r>
              <a:rPr lang="en-US" altLang="ja-JP" sz="2000"/>
              <a:t>, which equals 1/2 in the example.</a:t>
            </a:r>
          </a:p>
          <a:p>
            <a:pPr lvl="1" eaLnBrk="1" hangingPunct="1">
              <a:buFontTx/>
              <a:buNone/>
            </a:pPr>
            <a:endParaRPr lang="en-US" altLang="cs-CZ" sz="2000" i="1" baseline="-25000"/>
          </a:p>
          <a:p>
            <a:pPr lvl="1" eaLnBrk="1" hangingPunct="1"/>
            <a:r>
              <a:rPr lang="en-US" altLang="cs-CZ" sz="2000"/>
              <a:t>Jumps when world relative supply of cheese equals Home</a:t>
            </a:r>
            <a:r>
              <a:rPr lang="ja-JP" altLang="en-US" sz="2000"/>
              <a:t>’</a:t>
            </a:r>
            <a:r>
              <a:rPr lang="en-US" altLang="ja-JP" sz="2000"/>
              <a:t>s maximum cheese production divided by Foreign</a:t>
            </a:r>
            <a:r>
              <a:rPr lang="ja-JP" altLang="en-US" sz="2000"/>
              <a:t>’</a:t>
            </a:r>
            <a:r>
              <a:rPr lang="en-US" altLang="ja-JP" sz="2000"/>
              <a:t>s maximum wine production (</a:t>
            </a:r>
            <a:r>
              <a:rPr lang="en-US" altLang="ja-JP" sz="2000" i="1"/>
              <a:t>L</a:t>
            </a:r>
            <a:r>
              <a:rPr lang="en-US" altLang="ja-JP" sz="2000"/>
              <a:t> / </a:t>
            </a:r>
            <a:r>
              <a:rPr lang="en-US" altLang="ja-JP" sz="2000" i="1"/>
              <a:t>a</a:t>
            </a:r>
            <a:r>
              <a:rPr lang="en-US" altLang="ja-JP" sz="2000" i="1" baseline="-25000"/>
              <a:t>LC </a:t>
            </a:r>
            <a:r>
              <a:rPr lang="en-US" altLang="ja-JP" sz="2000"/>
              <a:t>) / </a:t>
            </a:r>
            <a:r>
              <a:rPr lang="en-US" altLang="ja-JP" sz="2000" i="1"/>
              <a:t>(L</a:t>
            </a:r>
            <a:r>
              <a:rPr lang="en-US" altLang="ja-JP" sz="2000" i="1" baseline="30000"/>
              <a:t>*</a:t>
            </a:r>
            <a:r>
              <a:rPr lang="en-US" altLang="ja-JP" sz="2000"/>
              <a:t>/</a:t>
            </a:r>
            <a:r>
              <a:rPr lang="en-US" altLang="ja-JP" sz="2000" i="1"/>
              <a:t> a</a:t>
            </a:r>
            <a:r>
              <a:rPr lang="en-US" altLang="ja-JP" sz="2000" i="1" baseline="30000"/>
              <a:t>*</a:t>
            </a:r>
            <a:r>
              <a:rPr lang="en-US" altLang="ja-JP" sz="2000" i="1" baseline="-25000"/>
              <a:t>LW</a:t>
            </a:r>
            <a:r>
              <a:rPr lang="en-US" altLang="ja-JP" sz="2000"/>
              <a:t>), which equals 1 in the example.</a:t>
            </a:r>
          </a:p>
          <a:p>
            <a:pPr lvl="1" eaLnBrk="1" hangingPunct="1">
              <a:buFontTx/>
              <a:buNone/>
            </a:pPr>
            <a:endParaRPr lang="en-US" altLang="cs-CZ" sz="2000"/>
          </a:p>
          <a:p>
            <a:pPr lvl="1" eaLnBrk="1" hangingPunct="1"/>
            <a:r>
              <a:rPr lang="en-US" altLang="cs-CZ" sz="2000"/>
              <a:t>Second step at relative price of cheese equal to Foreign</a:t>
            </a:r>
            <a:r>
              <a:rPr lang="ja-JP" altLang="en-US" sz="2000"/>
              <a:t>’</a:t>
            </a:r>
            <a:r>
              <a:rPr lang="en-US" altLang="ja-JP" sz="2000"/>
              <a:t>s opportunity cost </a:t>
            </a:r>
            <a:r>
              <a:rPr lang="en-US" altLang="ja-JP" sz="2000" i="1"/>
              <a:t>a</a:t>
            </a:r>
            <a:r>
              <a:rPr lang="en-US" altLang="ja-JP" sz="2000" i="1" baseline="30000"/>
              <a:t>*</a:t>
            </a:r>
            <a:r>
              <a:rPr lang="en-US" altLang="ja-JP" sz="2000" i="1" baseline="-25000"/>
              <a:t>LC</a:t>
            </a:r>
            <a:r>
              <a:rPr lang="en-US" altLang="ja-JP" sz="2000"/>
              <a:t> </a:t>
            </a:r>
            <a:r>
              <a:rPr lang="en-US" altLang="ja-JP" sz="2000" i="1"/>
              <a:t>/a</a:t>
            </a:r>
            <a:r>
              <a:rPr lang="en-US" altLang="ja-JP" sz="2000" i="1" baseline="30000"/>
              <a:t>*</a:t>
            </a:r>
            <a:r>
              <a:rPr lang="en-US" altLang="ja-JP" sz="2000" i="1" baseline="-25000"/>
              <a:t>LW</a:t>
            </a:r>
            <a:r>
              <a:rPr lang="en-US" altLang="ja-JP" sz="2000"/>
              <a:t>, which equals 2 in the example.</a:t>
            </a:r>
            <a:endParaRPr lang="en-US" altLang="cs-CZ" sz="2000"/>
          </a:p>
        </p:txBody>
      </p:sp>
    </p:spTree>
    <p:extLst>
      <p:ext uri="{BB962C8B-B14F-4D97-AF65-F5344CB8AC3E}">
        <p14:creationId xmlns:p14="http://schemas.microsoft.com/office/powerpoint/2010/main" val="604850459"/>
      </p:ext>
    </p:extLst>
  </p:cSld>
  <p:clrMapOvr>
    <a:masterClrMapping/>
  </p:clrMapOvr>
  <p:transition spd="med">
    <p:pull dir="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mtClean="0"/>
              <a:t>Relative Supply and Relative Demand (cont.)</a:t>
            </a:r>
          </a:p>
        </p:txBody>
      </p:sp>
      <p:sp>
        <p:nvSpPr>
          <p:cNvPr id="35843" name="Rectangle 3"/>
          <p:cNvSpPr>
            <a:spLocks noGrp="1" noChangeArrowheads="1"/>
          </p:cNvSpPr>
          <p:nvPr>
            <p:ph idx="1"/>
          </p:nvPr>
        </p:nvSpPr>
        <p:spPr/>
        <p:txBody>
          <a:bodyPr/>
          <a:lstStyle/>
          <a:p>
            <a:pPr eaLnBrk="1" hangingPunct="1">
              <a:spcBef>
                <a:spcPct val="50000"/>
              </a:spcBef>
            </a:pPr>
            <a:r>
              <a:rPr lang="en-US" altLang="cs-CZ" sz="2400"/>
              <a:t>Relative demand of cheese is the quantity of cheese demanded in all countries relative to the quantity of wine demanded in all countries.</a:t>
            </a:r>
          </a:p>
          <a:p>
            <a:pPr eaLnBrk="1" hangingPunct="1">
              <a:spcBef>
                <a:spcPct val="50000"/>
              </a:spcBef>
            </a:pPr>
            <a:r>
              <a:rPr lang="en-US" altLang="cs-CZ" sz="2400"/>
              <a:t>As the price of cheese relative to the price of wine rises, consumers in all countries will tend to purchase less cheese and more wine so that the relative quantity demanded of cheese falls.</a:t>
            </a:r>
            <a:endParaRPr lang="en-US" altLang="cs-CZ" smtClean="0"/>
          </a:p>
        </p:txBody>
      </p:sp>
    </p:spTree>
    <p:extLst>
      <p:ext uri="{BB962C8B-B14F-4D97-AF65-F5344CB8AC3E}">
        <p14:creationId xmlns:p14="http://schemas.microsoft.com/office/powerpoint/2010/main" val="33026562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mtClean="0"/>
              <a:t>Fig. 3-3: World Relative Supply and Demand</a:t>
            </a:r>
          </a:p>
        </p:txBody>
      </p:sp>
      <p:pic>
        <p:nvPicPr>
          <p:cNvPr id="50178" name="Picture 2" descr="fig03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2137" y="2071816"/>
            <a:ext cx="5318125"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3117190"/>
      </p:ext>
    </p:extLst>
  </p:cSld>
  <p:clrMapOvr>
    <a:masterClrMapping/>
  </p:clrMapOvr>
  <p:transition spd="med">
    <p:pull dir="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mtClean="0"/>
              <a:t>Gains from Trade</a:t>
            </a:r>
          </a:p>
        </p:txBody>
      </p:sp>
      <p:sp>
        <p:nvSpPr>
          <p:cNvPr id="38915" name="Rectangle 3"/>
          <p:cNvSpPr>
            <a:spLocks noGrp="1" noChangeArrowheads="1"/>
          </p:cNvSpPr>
          <p:nvPr>
            <p:ph idx="1"/>
          </p:nvPr>
        </p:nvSpPr>
        <p:spPr/>
        <p:txBody>
          <a:bodyPr/>
          <a:lstStyle/>
          <a:p>
            <a:pPr eaLnBrk="1" hangingPunct="1"/>
            <a:r>
              <a:rPr lang="en-US" altLang="cs-CZ" smtClean="0"/>
              <a:t>Gains from trade come from specializing in the type of production which uses resources most efficiently, and using the income generated from that production to buy the goods and services that countries desire.</a:t>
            </a:r>
          </a:p>
          <a:p>
            <a:pPr lvl="1" eaLnBrk="1" hangingPunct="1"/>
            <a:r>
              <a:rPr lang="en-US" altLang="cs-CZ" smtClean="0"/>
              <a:t>where </a:t>
            </a:r>
            <a:r>
              <a:rPr lang="ja-JP" altLang="en-US" smtClean="0"/>
              <a:t>“</a:t>
            </a:r>
            <a:r>
              <a:rPr lang="en-US" altLang="ja-JP" smtClean="0"/>
              <a:t>using resources most efficiently</a:t>
            </a:r>
            <a:r>
              <a:rPr lang="ja-JP" altLang="en-US" smtClean="0"/>
              <a:t>”</a:t>
            </a:r>
            <a:r>
              <a:rPr lang="en-US" altLang="ja-JP" smtClean="0"/>
              <a:t> means producing a good in which a country has a comparative advantage.</a:t>
            </a:r>
            <a:endParaRPr lang="en-US" altLang="cs-CZ" smtClean="0"/>
          </a:p>
        </p:txBody>
      </p:sp>
    </p:spTree>
    <p:extLst>
      <p:ext uri="{BB962C8B-B14F-4D97-AF65-F5344CB8AC3E}">
        <p14:creationId xmlns:p14="http://schemas.microsoft.com/office/powerpoint/2010/main" val="406407590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cs-CZ" smtClean="0"/>
              <a:t>Gains from Trade (cont.)</a:t>
            </a:r>
          </a:p>
        </p:txBody>
      </p:sp>
      <p:sp>
        <p:nvSpPr>
          <p:cNvPr id="39939" name="Rectangle 3"/>
          <p:cNvSpPr>
            <a:spLocks noGrp="1" noChangeArrowheads="1"/>
          </p:cNvSpPr>
          <p:nvPr>
            <p:ph idx="1"/>
          </p:nvPr>
        </p:nvSpPr>
        <p:spPr/>
        <p:txBody>
          <a:bodyPr/>
          <a:lstStyle/>
          <a:p>
            <a:pPr eaLnBrk="1" hangingPunct="1">
              <a:spcBef>
                <a:spcPct val="60000"/>
              </a:spcBef>
            </a:pPr>
            <a:r>
              <a:rPr lang="en-US" altLang="cs-CZ" smtClean="0"/>
              <a:t>Domestic workers earn a higher income from cheese production because the relative price of cheese increases with trade.</a:t>
            </a:r>
          </a:p>
          <a:p>
            <a:pPr eaLnBrk="1" hangingPunct="1"/>
            <a:r>
              <a:rPr lang="en-US" altLang="cs-CZ" smtClean="0"/>
              <a:t>Foreign workers earn a higher income from wine production because the relative price of cheese decreases with trade (making cheese cheaper) and the relative price of wine increases with trade.</a:t>
            </a:r>
          </a:p>
        </p:txBody>
      </p:sp>
    </p:spTree>
    <p:extLst>
      <p:ext uri="{BB962C8B-B14F-4D97-AF65-F5344CB8AC3E}">
        <p14:creationId xmlns:p14="http://schemas.microsoft.com/office/powerpoint/2010/main" val="14622050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Right)">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Right)">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cs-CZ" smtClean="0"/>
              <a:t>Gains from Trade (cont.)</a:t>
            </a:r>
          </a:p>
        </p:txBody>
      </p:sp>
      <p:sp>
        <p:nvSpPr>
          <p:cNvPr id="40963" name="Rectangle 3"/>
          <p:cNvSpPr>
            <a:spLocks noGrp="1" noChangeArrowheads="1"/>
          </p:cNvSpPr>
          <p:nvPr>
            <p:ph idx="1"/>
          </p:nvPr>
        </p:nvSpPr>
        <p:spPr>
          <a:xfrm>
            <a:off x="680321" y="2215978"/>
            <a:ext cx="7835900" cy="4292600"/>
          </a:xfrm>
        </p:spPr>
        <p:txBody>
          <a:bodyPr/>
          <a:lstStyle/>
          <a:p>
            <a:pPr eaLnBrk="1" hangingPunct="1"/>
            <a:r>
              <a:rPr lang="en-US" altLang="cs-CZ" dirty="0" smtClean="0"/>
              <a:t>Think of trade as an indirect method of production that converts cheese into wine or vice versa.</a:t>
            </a:r>
          </a:p>
          <a:p>
            <a:pPr eaLnBrk="1" hangingPunct="1"/>
            <a:r>
              <a:rPr lang="en-US" altLang="cs-CZ" dirty="0" smtClean="0"/>
              <a:t>Without trade, a country has to allocate resources to produce all of the goods that it wants to consume.</a:t>
            </a:r>
          </a:p>
          <a:p>
            <a:pPr eaLnBrk="1" hangingPunct="1"/>
            <a:r>
              <a:rPr lang="en-US" altLang="cs-CZ" dirty="0" smtClean="0"/>
              <a:t>With trade, a country can specialize its production and exchange for the mix of goods that it wants to consume.</a:t>
            </a:r>
          </a:p>
        </p:txBody>
      </p:sp>
    </p:spTree>
    <p:extLst>
      <p:ext uri="{BB962C8B-B14F-4D97-AF65-F5344CB8AC3E}">
        <p14:creationId xmlns:p14="http://schemas.microsoft.com/office/powerpoint/2010/main" val="7146219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Right)">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Right)">
                                      <p:cBhvr>
                                        <p:cTn id="12" dur="500"/>
                                        <p:tgtEl>
                                          <p:spTgt spid="40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strips(downRight)">
                                      <p:cBhvr>
                                        <p:cTn id="17"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z="2800"/>
              <a:t>Size Matters: The Gravity Model (cont.)</a:t>
            </a:r>
            <a:endParaRPr lang="en-US" altLang="cs-CZ" smtClean="0"/>
          </a:p>
        </p:txBody>
      </p:sp>
      <p:sp>
        <p:nvSpPr>
          <p:cNvPr id="10243" name="Rectangle 3"/>
          <p:cNvSpPr>
            <a:spLocks noGrp="1" noChangeArrowheads="1"/>
          </p:cNvSpPr>
          <p:nvPr>
            <p:ph idx="1"/>
          </p:nvPr>
        </p:nvSpPr>
        <p:spPr/>
        <p:txBody>
          <a:bodyPr/>
          <a:lstStyle/>
          <a:p>
            <a:pPr eaLnBrk="1" hangingPunct="1">
              <a:spcBef>
                <a:spcPct val="50000"/>
              </a:spcBef>
            </a:pPr>
            <a:r>
              <a:rPr lang="en-US" altLang="cs-CZ" smtClean="0"/>
              <a:t>The size of an economy is directly related to the volume of imports and exports.</a:t>
            </a:r>
          </a:p>
          <a:p>
            <a:pPr lvl="1" eaLnBrk="1" hangingPunct="1">
              <a:spcBef>
                <a:spcPct val="50000"/>
              </a:spcBef>
            </a:pPr>
            <a:r>
              <a:rPr lang="en-US" altLang="cs-CZ" smtClean="0"/>
              <a:t>Larger economies produce more goods and services, so they have more to sell in the export market.</a:t>
            </a:r>
          </a:p>
          <a:p>
            <a:pPr lvl="1" eaLnBrk="1" hangingPunct="1">
              <a:spcBef>
                <a:spcPct val="50000"/>
              </a:spcBef>
            </a:pPr>
            <a:r>
              <a:rPr lang="en-US" altLang="cs-CZ" smtClean="0"/>
              <a:t>Larger economies generate more income from </a:t>
            </a:r>
            <a:br>
              <a:rPr lang="en-US" altLang="cs-CZ" smtClean="0"/>
            </a:br>
            <a:r>
              <a:rPr lang="en-US" altLang="cs-CZ" smtClean="0"/>
              <a:t>the goods and services sold, so they are able to buy more imports.</a:t>
            </a:r>
          </a:p>
          <a:p>
            <a:pPr eaLnBrk="1" hangingPunct="1">
              <a:spcBef>
                <a:spcPct val="50000"/>
              </a:spcBef>
            </a:pPr>
            <a:r>
              <a:rPr lang="en-US" altLang="cs-CZ" smtClean="0"/>
              <a:t>Trade between any two countries is larger, the larger is either country.</a:t>
            </a:r>
          </a:p>
        </p:txBody>
      </p:sp>
    </p:spTree>
    <p:extLst>
      <p:ext uri="{BB962C8B-B14F-4D97-AF65-F5344CB8AC3E}">
        <p14:creationId xmlns:p14="http://schemas.microsoft.com/office/powerpoint/2010/main" val="165583825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Right)">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cs-CZ" smtClean="0"/>
              <a:t>Gains from Trade (cont.)</a:t>
            </a:r>
          </a:p>
        </p:txBody>
      </p:sp>
      <p:sp>
        <p:nvSpPr>
          <p:cNvPr id="41987" name="Rectangle 3"/>
          <p:cNvSpPr>
            <a:spLocks noGrp="1" noChangeArrowheads="1"/>
          </p:cNvSpPr>
          <p:nvPr>
            <p:ph idx="1"/>
          </p:nvPr>
        </p:nvSpPr>
        <p:spPr/>
        <p:txBody>
          <a:bodyPr/>
          <a:lstStyle/>
          <a:p>
            <a:pPr eaLnBrk="1" hangingPunct="1"/>
            <a:r>
              <a:rPr lang="en-US" altLang="cs-CZ" smtClean="0"/>
              <a:t>Consumption possibilities expand beyond the production possibility frontier when trade is allowed.</a:t>
            </a:r>
          </a:p>
          <a:p>
            <a:pPr eaLnBrk="1" hangingPunct="1"/>
            <a:r>
              <a:rPr lang="en-US" altLang="cs-CZ" smtClean="0"/>
              <a:t>With trade, consumption in each country is expanded because world production is expanded when each country specializes in producing the good in which it has a comparative advantage.</a:t>
            </a:r>
          </a:p>
        </p:txBody>
      </p:sp>
    </p:spTree>
    <p:extLst>
      <p:ext uri="{BB962C8B-B14F-4D97-AF65-F5344CB8AC3E}">
        <p14:creationId xmlns:p14="http://schemas.microsoft.com/office/powerpoint/2010/main" val="333357135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cs-CZ" smtClean="0"/>
              <a:t>Fig. 3-4: Trade Expands Consumption Possibilities</a:t>
            </a:r>
          </a:p>
        </p:txBody>
      </p:sp>
      <p:pic>
        <p:nvPicPr>
          <p:cNvPr id="55298" name="Picture 2" descr="fig03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6314" y="2022389"/>
            <a:ext cx="7464425"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449392"/>
      </p:ext>
    </p:extLst>
  </p:cSld>
  <p:clrMapOvr>
    <a:masterClrMapping/>
  </p:clrMapOvr>
  <p:transition spd="med">
    <p:pull dir="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cs-CZ" smtClean="0"/>
              <a:t>A Numerical Example</a:t>
            </a:r>
          </a:p>
        </p:txBody>
      </p:sp>
      <p:sp>
        <p:nvSpPr>
          <p:cNvPr id="44035" name="Rectangle 3"/>
          <p:cNvSpPr>
            <a:spLocks noGrp="1" noChangeArrowheads="1"/>
          </p:cNvSpPr>
          <p:nvPr>
            <p:ph idx="1"/>
          </p:nvPr>
        </p:nvSpPr>
        <p:spPr>
          <a:xfrm>
            <a:off x="1954213" y="4519613"/>
            <a:ext cx="7594600" cy="1441450"/>
          </a:xfrm>
        </p:spPr>
        <p:txBody>
          <a:bodyPr/>
          <a:lstStyle/>
          <a:p>
            <a:pPr eaLnBrk="1" hangingPunct="1">
              <a:lnSpc>
                <a:spcPct val="90000"/>
              </a:lnSpc>
            </a:pPr>
            <a:r>
              <a:rPr lang="en-US" altLang="cs-CZ" sz="2400"/>
              <a:t>What is the home country</a:t>
            </a:r>
            <a:r>
              <a:rPr lang="ja-JP" altLang="en-US" sz="2400"/>
              <a:t>’</a:t>
            </a:r>
            <a:r>
              <a:rPr lang="en-US" altLang="ja-JP" sz="2400"/>
              <a:t>s opportunity cost of producing cheese? </a:t>
            </a:r>
            <a:r>
              <a:rPr lang="en-US" altLang="ja-JP" sz="2400" i="1"/>
              <a:t>a</a:t>
            </a:r>
            <a:r>
              <a:rPr lang="en-US" altLang="ja-JP" sz="2400" i="1" baseline="-25000"/>
              <a:t>LC</a:t>
            </a:r>
            <a:r>
              <a:rPr lang="en-US" altLang="ja-JP" sz="2400"/>
              <a:t> /</a:t>
            </a:r>
            <a:r>
              <a:rPr lang="en-US" altLang="ja-JP" sz="2400" i="1"/>
              <a:t>a</a:t>
            </a:r>
            <a:r>
              <a:rPr lang="en-US" altLang="ja-JP" sz="2400" i="1" baseline="-25000"/>
              <a:t>LW</a:t>
            </a:r>
            <a:r>
              <a:rPr lang="en-US" altLang="ja-JP" sz="2400"/>
              <a:t> = ½, to produce one pound of cheese, stop producing ½ gallon of wine.</a:t>
            </a:r>
          </a:p>
          <a:p>
            <a:pPr eaLnBrk="1" hangingPunct="1">
              <a:lnSpc>
                <a:spcPct val="90000"/>
              </a:lnSpc>
              <a:buFontTx/>
              <a:buNone/>
            </a:pPr>
            <a:endParaRPr lang="en-US" altLang="cs-CZ" sz="2000"/>
          </a:p>
        </p:txBody>
      </p:sp>
      <p:graphicFrame>
        <p:nvGraphicFramePr>
          <p:cNvPr id="44080" name="Group 48"/>
          <p:cNvGraphicFramePr>
            <a:graphicFrameLocks noGrp="1"/>
          </p:cNvGraphicFramePr>
          <p:nvPr/>
        </p:nvGraphicFramePr>
        <p:xfrm>
          <a:off x="2251076" y="2344739"/>
          <a:ext cx="7242175" cy="1816101"/>
        </p:xfrm>
        <a:graphic>
          <a:graphicData uri="http://schemas.openxmlformats.org/drawingml/2006/table">
            <a:tbl>
              <a:tblPr/>
              <a:tblGrid>
                <a:gridCol w="1709738"/>
                <a:gridCol w="2535237"/>
                <a:gridCol w="2997200"/>
              </a:tblGrid>
              <a:tr h="56673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Wine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LC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1 hour/lb</a:t>
                      </a:r>
                      <a:endParaRPr kumimoji="0" lang="en-US" sz="2400" b="0" i="1" u="none" strike="noStrike" cap="none" normalizeH="0" baseline="0">
                        <a:ln>
                          <a:noFill/>
                        </a:ln>
                        <a:solidFill>
                          <a:schemeClr val="tx1"/>
                        </a:solidFill>
                        <a:effectLst/>
                        <a:latin typeface="Times"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LW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2 hours/gallon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38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Foreign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30000" dirty="0">
                          <a:ln>
                            <a:noFill/>
                          </a:ln>
                          <a:solidFill>
                            <a:schemeClr val="tx1"/>
                          </a:solidFill>
                          <a:effectLst/>
                          <a:latin typeface="Times" charset="0"/>
                          <a:ea typeface="ＭＳ Ｐゴシック" charset="0"/>
                          <a:cs typeface="ＭＳ Ｐゴシック" charset="0"/>
                        </a:rPr>
                        <a:t>*</a:t>
                      </a:r>
                      <a:r>
                        <a:rPr kumimoji="0" lang="en-US" sz="2400" b="0" i="1" u="none" strike="noStrike" cap="none" normalizeH="0" baseline="-25000" dirty="0">
                          <a:ln>
                            <a:noFill/>
                          </a:ln>
                          <a:solidFill>
                            <a:schemeClr val="tx1"/>
                          </a:solidFill>
                          <a:effectLst/>
                          <a:latin typeface="Times" charset="0"/>
                          <a:ea typeface="ＭＳ Ｐゴシック" charset="0"/>
                          <a:cs typeface="ＭＳ Ｐゴシック" charset="0"/>
                        </a:rPr>
                        <a:t>LC </a:t>
                      </a:r>
                      <a:r>
                        <a:rPr kumimoji="0" lang="en-US" sz="2400" b="0" i="0" u="none" strike="noStrike" cap="none" normalizeH="0" baseline="0" dirty="0">
                          <a:ln>
                            <a:noFill/>
                          </a:ln>
                          <a:solidFill>
                            <a:schemeClr val="tx1"/>
                          </a:solidFill>
                          <a:effectLst/>
                          <a:latin typeface="Times" charset="0"/>
                          <a:ea typeface="ＭＳ Ｐゴシック" charset="0"/>
                          <a:cs typeface="ＭＳ Ｐゴシック" charset="0"/>
                        </a:rPr>
                        <a:t>= 6 hours/</a:t>
                      </a:r>
                      <a:r>
                        <a:rPr kumimoji="0" lang="en-US" sz="2400" b="0" i="0" u="none" strike="noStrike" cap="none" normalizeH="0" baseline="0" dirty="0" err="1">
                          <a:ln>
                            <a:noFill/>
                          </a:ln>
                          <a:solidFill>
                            <a:schemeClr val="tx1"/>
                          </a:solidFill>
                          <a:effectLst/>
                          <a:latin typeface="Times" charset="0"/>
                          <a:ea typeface="ＭＳ Ｐゴシック" charset="0"/>
                          <a:cs typeface="ＭＳ Ｐゴシック" charset="0"/>
                        </a:rPr>
                        <a:t>lb</a:t>
                      </a:r>
                      <a:endParaRPr kumimoji="0" lang="en-US" sz="2400" b="0" i="0" u="none" strike="noStrike" cap="none" normalizeH="0" baseline="0" dirty="0">
                        <a:ln>
                          <a:noFill/>
                        </a:ln>
                        <a:solidFill>
                          <a:schemeClr val="tx1"/>
                        </a:solidFill>
                        <a:effectLst/>
                        <a:latin typeface="Times"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30000">
                          <a:ln>
                            <a:noFill/>
                          </a:ln>
                          <a:solidFill>
                            <a:schemeClr val="tx1"/>
                          </a:solidFill>
                          <a:effectLst/>
                          <a:latin typeface="Times" charset="0"/>
                          <a:ea typeface="ＭＳ Ｐゴシック" charset="0"/>
                          <a:cs typeface="ＭＳ Ｐゴシック" charset="0"/>
                        </a:rPr>
                        <a:t>*</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LW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3 hours/gallon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41" name="Rectangle 35"/>
          <p:cNvSpPr>
            <a:spLocks noChangeArrowheads="1"/>
          </p:cNvSpPr>
          <p:nvPr/>
        </p:nvSpPr>
        <p:spPr bwMode="auto">
          <a:xfrm>
            <a:off x="1981201" y="1524000"/>
            <a:ext cx="7781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spcBef>
                <a:spcPct val="30000"/>
              </a:spcBef>
              <a:buClr>
                <a:srgbClr val="006699"/>
              </a:buClr>
              <a:buFont typeface="Times" panose="02020603050405020304" pitchFamily="18" charset="0"/>
              <a:buNone/>
            </a:pPr>
            <a:r>
              <a:rPr lang="en-US" altLang="cs-CZ" dirty="0">
                <a:latin typeface="Franklin Gothic Book" panose="020B0503020102020204" pitchFamily="34" charset="0"/>
              </a:rPr>
              <a:t>Unit labor requirements for home and foreign countries</a:t>
            </a:r>
          </a:p>
        </p:txBody>
      </p:sp>
      <p:sp>
        <p:nvSpPr>
          <p:cNvPr id="56342" name="Rectangle 49"/>
          <p:cNvSpPr>
            <a:spLocks noChangeArrowheads="1"/>
          </p:cNvSpPr>
          <p:nvPr/>
        </p:nvSpPr>
        <p:spPr bwMode="auto">
          <a:xfrm>
            <a:off x="14622463" y="7129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endParaRPr lang="cs-CZ" altLang="cs-CZ"/>
          </a:p>
        </p:txBody>
      </p:sp>
    </p:spTree>
    <p:extLst>
      <p:ext uri="{BB962C8B-B14F-4D97-AF65-F5344CB8AC3E}">
        <p14:creationId xmlns:p14="http://schemas.microsoft.com/office/powerpoint/2010/main" val="13896160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cs-CZ" smtClean="0"/>
              <a:t>A Numerical Example (cont.)</a:t>
            </a:r>
          </a:p>
        </p:txBody>
      </p:sp>
      <p:sp>
        <p:nvSpPr>
          <p:cNvPr id="45059" name="Rectangle 3"/>
          <p:cNvSpPr>
            <a:spLocks noGrp="1" noChangeArrowheads="1"/>
          </p:cNvSpPr>
          <p:nvPr>
            <p:ph idx="1"/>
          </p:nvPr>
        </p:nvSpPr>
        <p:spPr>
          <a:xfrm>
            <a:off x="680321" y="2154195"/>
            <a:ext cx="8382000" cy="4267200"/>
          </a:xfrm>
        </p:spPr>
        <p:txBody>
          <a:bodyPr/>
          <a:lstStyle/>
          <a:p>
            <a:pPr eaLnBrk="1" hangingPunct="1">
              <a:lnSpc>
                <a:spcPct val="90000"/>
              </a:lnSpc>
            </a:pPr>
            <a:r>
              <a:rPr lang="en-US" altLang="cs-CZ" dirty="0" smtClean="0"/>
              <a:t>The home country is more efficient in both industries, but has a comparative advantage only in cheese production.</a:t>
            </a:r>
          </a:p>
          <a:p>
            <a:pPr eaLnBrk="1" hangingPunct="1">
              <a:lnSpc>
                <a:spcPct val="90000"/>
              </a:lnSpc>
              <a:buFontTx/>
              <a:buNone/>
            </a:pPr>
            <a:endParaRPr lang="en-US" altLang="cs-CZ" dirty="0" smtClean="0"/>
          </a:p>
          <a:p>
            <a:pPr eaLnBrk="1" hangingPunct="1">
              <a:lnSpc>
                <a:spcPct val="90000"/>
              </a:lnSpc>
              <a:buFontTx/>
              <a:buNone/>
            </a:pPr>
            <a:r>
              <a:rPr lang="en-US" altLang="cs-CZ" dirty="0" smtClean="0"/>
              <a:t>	1/2</a:t>
            </a:r>
            <a:r>
              <a:rPr lang="en-US" altLang="cs-CZ" i="1" dirty="0" smtClean="0"/>
              <a:t> = </a:t>
            </a:r>
            <a:r>
              <a:rPr lang="en-US" altLang="cs-CZ" i="1" dirty="0" err="1" smtClean="0"/>
              <a:t>a</a:t>
            </a:r>
            <a:r>
              <a:rPr lang="en-US" altLang="cs-CZ" i="1" baseline="-25000" dirty="0" err="1" smtClean="0"/>
              <a:t>LC</a:t>
            </a:r>
            <a:r>
              <a:rPr lang="en-US" altLang="cs-CZ" dirty="0" smtClean="0"/>
              <a:t> /</a:t>
            </a:r>
            <a:r>
              <a:rPr lang="en-US" altLang="cs-CZ" i="1" dirty="0" err="1" smtClean="0"/>
              <a:t>a</a:t>
            </a:r>
            <a:r>
              <a:rPr lang="en-US" altLang="cs-CZ" i="1" baseline="-25000" dirty="0" err="1" smtClean="0"/>
              <a:t>LW</a:t>
            </a:r>
            <a:r>
              <a:rPr lang="en-US" altLang="cs-CZ" dirty="0" smtClean="0"/>
              <a:t> &lt; </a:t>
            </a:r>
            <a:r>
              <a:rPr lang="en-US" altLang="cs-CZ" i="1" dirty="0" smtClean="0"/>
              <a:t>a</a:t>
            </a:r>
            <a:r>
              <a:rPr lang="en-US" altLang="cs-CZ" baseline="30000" dirty="0" smtClean="0"/>
              <a:t>*</a:t>
            </a:r>
            <a:r>
              <a:rPr lang="en-US" altLang="cs-CZ" i="1" baseline="-25000" dirty="0" smtClean="0"/>
              <a:t>LC</a:t>
            </a:r>
            <a:r>
              <a:rPr lang="en-US" altLang="cs-CZ" dirty="0" smtClean="0"/>
              <a:t> /</a:t>
            </a:r>
            <a:r>
              <a:rPr lang="en-US" altLang="cs-CZ" i="1" dirty="0" smtClean="0"/>
              <a:t>a</a:t>
            </a:r>
            <a:r>
              <a:rPr lang="en-US" altLang="cs-CZ" baseline="30000" dirty="0" smtClean="0"/>
              <a:t>*</a:t>
            </a:r>
            <a:r>
              <a:rPr lang="en-US" altLang="cs-CZ" i="1" baseline="-25000" dirty="0" smtClean="0"/>
              <a:t>LW</a:t>
            </a:r>
            <a:r>
              <a:rPr lang="en-US" altLang="cs-CZ" dirty="0" smtClean="0"/>
              <a:t> = 2</a:t>
            </a:r>
          </a:p>
          <a:p>
            <a:pPr eaLnBrk="1" hangingPunct="1">
              <a:lnSpc>
                <a:spcPct val="90000"/>
              </a:lnSpc>
              <a:buFontTx/>
              <a:buNone/>
            </a:pPr>
            <a:endParaRPr lang="en-US" altLang="cs-CZ" dirty="0" smtClean="0"/>
          </a:p>
          <a:p>
            <a:pPr eaLnBrk="1" hangingPunct="1">
              <a:lnSpc>
                <a:spcPct val="90000"/>
              </a:lnSpc>
            </a:pPr>
            <a:r>
              <a:rPr lang="en-US" altLang="cs-CZ" dirty="0" smtClean="0"/>
              <a:t>The foreign country is less efficient in both industries, but has a comparative advantage in wine production.	</a:t>
            </a:r>
          </a:p>
        </p:txBody>
      </p:sp>
    </p:spTree>
    <p:extLst>
      <p:ext uri="{BB962C8B-B14F-4D97-AF65-F5344CB8AC3E}">
        <p14:creationId xmlns:p14="http://schemas.microsoft.com/office/powerpoint/2010/main" val="5175491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2" dur="500"/>
                                        <p:tgtEl>
                                          <p:spTgt spid="450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4" end="4"/>
                                            </p:txEl>
                                          </p:spTgt>
                                        </p:tgtEl>
                                        <p:attrNameLst>
                                          <p:attrName>style.visibility</p:attrName>
                                        </p:attrNameLst>
                                      </p:cBhvr>
                                      <p:to>
                                        <p:strVal val="visible"/>
                                      </p:to>
                                    </p:set>
                                    <p:animEffect transition="in" filter="strips(downRight)">
                                      <p:cBhvr>
                                        <p:cTn id="17"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altLang="cs-CZ" smtClean="0"/>
              <a:t>A Numerical Example (cont.)</a:t>
            </a:r>
          </a:p>
        </p:txBody>
      </p:sp>
      <p:sp>
        <p:nvSpPr>
          <p:cNvPr id="46083" name="Rectangle 3"/>
          <p:cNvSpPr>
            <a:spLocks noGrp="1" noChangeArrowheads="1"/>
          </p:cNvSpPr>
          <p:nvPr>
            <p:ph idx="1"/>
          </p:nvPr>
        </p:nvSpPr>
        <p:spPr>
          <a:xfrm>
            <a:off x="680321" y="2101121"/>
            <a:ext cx="8367713" cy="4114800"/>
          </a:xfrm>
        </p:spPr>
        <p:txBody>
          <a:bodyPr/>
          <a:lstStyle/>
          <a:p>
            <a:pPr eaLnBrk="1" hangingPunct="1"/>
            <a:r>
              <a:rPr lang="en-US" altLang="cs-CZ" dirty="0" smtClean="0"/>
              <a:t>With trade, the equilibrium relative price of cheese to wine settles between the two opportunity costs of cheese.</a:t>
            </a:r>
          </a:p>
          <a:p>
            <a:pPr eaLnBrk="1" hangingPunct="1"/>
            <a:r>
              <a:rPr lang="en-US" altLang="cs-CZ" dirty="0" smtClean="0"/>
              <a:t>Suppose that the intersection of RS and RD occurs at </a:t>
            </a:r>
            <a:r>
              <a:rPr lang="en-US" altLang="cs-CZ" i="1" dirty="0" smtClean="0"/>
              <a:t>P</a:t>
            </a:r>
            <a:r>
              <a:rPr lang="en-US" altLang="cs-CZ" i="1" baseline="-25000" dirty="0" smtClean="0"/>
              <a:t>C </a:t>
            </a:r>
            <a:r>
              <a:rPr lang="en-US" altLang="cs-CZ" i="1" dirty="0" smtClean="0"/>
              <a:t>/P</a:t>
            </a:r>
            <a:r>
              <a:rPr lang="en-US" altLang="cs-CZ" i="1" baseline="-25000" dirty="0" smtClean="0"/>
              <a:t>W</a:t>
            </a:r>
            <a:r>
              <a:rPr lang="en-US" altLang="cs-CZ" baseline="-25000" dirty="0" smtClean="0"/>
              <a:t> </a:t>
            </a:r>
            <a:r>
              <a:rPr lang="en-US" altLang="cs-CZ" dirty="0" smtClean="0"/>
              <a:t>= 1 so one pound of cheese trades for one gallon of wine.</a:t>
            </a:r>
          </a:p>
          <a:p>
            <a:pPr eaLnBrk="1" hangingPunct="1"/>
            <a:r>
              <a:rPr lang="en-US" altLang="cs-CZ" dirty="0" smtClean="0"/>
              <a:t>Trade causes the relative price of cheese to rise in the home country and fall in foreign.</a:t>
            </a:r>
          </a:p>
        </p:txBody>
      </p:sp>
    </p:spTree>
    <p:extLst>
      <p:ext uri="{BB962C8B-B14F-4D97-AF65-F5344CB8AC3E}">
        <p14:creationId xmlns:p14="http://schemas.microsoft.com/office/powerpoint/2010/main" val="24730909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2" dur="500"/>
                                        <p:tgtEl>
                                          <p:spTgt spid="46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strips(downRight)">
                                      <p:cBhvr>
                                        <p:cTn id="17" dur="500"/>
                                        <p:tgtEl>
                                          <p:spTgt spid="460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cs-CZ" smtClean="0"/>
              <a:t>A Numerical Example (cont.)</a:t>
            </a:r>
          </a:p>
        </p:txBody>
      </p:sp>
      <p:sp>
        <p:nvSpPr>
          <p:cNvPr id="59394" name="Rectangle 3"/>
          <p:cNvSpPr>
            <a:spLocks noGrp="1" noChangeArrowheads="1"/>
          </p:cNvSpPr>
          <p:nvPr>
            <p:ph idx="1"/>
          </p:nvPr>
        </p:nvSpPr>
        <p:spPr/>
        <p:txBody>
          <a:bodyPr/>
          <a:lstStyle/>
          <a:p>
            <a:pPr eaLnBrk="1" hangingPunct="1">
              <a:lnSpc>
                <a:spcPct val="90000"/>
              </a:lnSpc>
            </a:pPr>
            <a:r>
              <a:rPr lang="en-US" altLang="cs-CZ" smtClean="0"/>
              <a:t>With trade, the foreign country can buy one pound of cheese for </a:t>
            </a:r>
            <a:r>
              <a:rPr lang="en-US" altLang="cs-CZ" i="1" smtClean="0"/>
              <a:t>P</a:t>
            </a:r>
            <a:r>
              <a:rPr lang="en-US" altLang="cs-CZ" i="1" baseline="-25000" smtClean="0"/>
              <a:t>C</a:t>
            </a:r>
            <a:r>
              <a:rPr lang="en-US" altLang="cs-CZ" i="1" smtClean="0"/>
              <a:t> /P</a:t>
            </a:r>
            <a:r>
              <a:rPr lang="en-US" altLang="cs-CZ" i="1" baseline="-25000" smtClean="0"/>
              <a:t>W</a:t>
            </a:r>
            <a:r>
              <a:rPr lang="en-US" altLang="cs-CZ" smtClean="0"/>
              <a:t> = one gallon of wine, </a:t>
            </a:r>
          </a:p>
          <a:p>
            <a:pPr lvl="1" eaLnBrk="1" hangingPunct="1">
              <a:lnSpc>
                <a:spcPct val="90000"/>
              </a:lnSpc>
            </a:pPr>
            <a:r>
              <a:rPr lang="en-US" altLang="cs-CZ" smtClean="0"/>
              <a:t>instead of stopping production of </a:t>
            </a:r>
            <a:r>
              <a:rPr lang="en-US" altLang="cs-CZ" i="1" smtClean="0"/>
              <a:t>a</a:t>
            </a:r>
            <a:r>
              <a:rPr lang="en-US" altLang="cs-CZ" i="1" baseline="30000" smtClean="0"/>
              <a:t>*</a:t>
            </a:r>
            <a:r>
              <a:rPr lang="en-US" altLang="cs-CZ" i="1" baseline="-25000" smtClean="0"/>
              <a:t>LC</a:t>
            </a:r>
            <a:r>
              <a:rPr lang="en-US" altLang="cs-CZ" smtClean="0"/>
              <a:t> /</a:t>
            </a:r>
            <a:r>
              <a:rPr lang="en-US" altLang="cs-CZ" i="1" smtClean="0"/>
              <a:t>a</a:t>
            </a:r>
            <a:r>
              <a:rPr lang="en-US" altLang="cs-CZ" i="1" baseline="30000" smtClean="0"/>
              <a:t>*</a:t>
            </a:r>
            <a:r>
              <a:rPr lang="en-US" altLang="cs-CZ" i="1" baseline="-25000" smtClean="0"/>
              <a:t>LW</a:t>
            </a:r>
            <a:r>
              <a:rPr lang="en-US" altLang="cs-CZ" smtClean="0"/>
              <a:t> = 2 gallons of wine to free up enough labor to produce one pound of cheese in the absence of trade.</a:t>
            </a:r>
          </a:p>
          <a:p>
            <a:pPr lvl="1" eaLnBrk="1" hangingPunct="1">
              <a:lnSpc>
                <a:spcPct val="90000"/>
              </a:lnSpc>
            </a:pPr>
            <a:r>
              <a:rPr lang="en-US" altLang="cs-CZ" smtClean="0"/>
              <a:t>Suppose </a:t>
            </a:r>
            <a:r>
              <a:rPr lang="en-US" altLang="cs-CZ" i="1" smtClean="0"/>
              <a:t>L*</a:t>
            </a:r>
            <a:r>
              <a:rPr lang="en-US" altLang="cs-CZ" smtClean="0"/>
              <a:t> = 3,000. The foreign country can trade its 1,000 gallons maximum production of wine for 1,000 pounds of cheese, instead of the 500 pounds of cheese it could produce itself.</a:t>
            </a:r>
          </a:p>
          <a:p>
            <a:pPr lvl="1" eaLnBrk="1" hangingPunct="1">
              <a:lnSpc>
                <a:spcPct val="90000"/>
              </a:lnSpc>
            </a:pPr>
            <a:endParaRPr lang="en-US" altLang="cs-CZ" smtClean="0"/>
          </a:p>
        </p:txBody>
      </p:sp>
    </p:spTree>
    <p:extLst>
      <p:ext uri="{BB962C8B-B14F-4D97-AF65-F5344CB8AC3E}">
        <p14:creationId xmlns:p14="http://schemas.microsoft.com/office/powerpoint/2010/main" val="249633105"/>
      </p:ext>
    </p:extLst>
  </p:cSld>
  <p:clrMapOvr>
    <a:masterClrMapping/>
  </p:clrMapOvr>
  <p:transition spd="med">
    <p:pull dir="r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altLang="cs-CZ" smtClean="0"/>
              <a:t>A Numerical Example (cont.)</a:t>
            </a:r>
          </a:p>
        </p:txBody>
      </p:sp>
      <p:sp>
        <p:nvSpPr>
          <p:cNvPr id="60418" name="Rectangle 3"/>
          <p:cNvSpPr>
            <a:spLocks noGrp="1" noChangeArrowheads="1"/>
          </p:cNvSpPr>
          <p:nvPr>
            <p:ph idx="1"/>
          </p:nvPr>
        </p:nvSpPr>
        <p:spPr/>
        <p:txBody>
          <a:bodyPr/>
          <a:lstStyle/>
          <a:p>
            <a:pPr eaLnBrk="1" hangingPunct="1">
              <a:lnSpc>
                <a:spcPct val="90000"/>
              </a:lnSpc>
            </a:pPr>
            <a:r>
              <a:rPr lang="en-US" altLang="cs-CZ" smtClean="0"/>
              <a:t>With trade, the home country can buy one gallon of wine for </a:t>
            </a:r>
            <a:r>
              <a:rPr lang="en-US" altLang="cs-CZ" i="1" smtClean="0"/>
              <a:t>P</a:t>
            </a:r>
            <a:r>
              <a:rPr lang="en-US" altLang="cs-CZ" i="1" baseline="-25000" smtClean="0"/>
              <a:t>W</a:t>
            </a:r>
            <a:r>
              <a:rPr lang="en-US" altLang="cs-CZ" i="1" smtClean="0"/>
              <a:t> /P</a:t>
            </a:r>
            <a:r>
              <a:rPr lang="en-US" altLang="cs-CZ" i="1" baseline="-25000" smtClean="0"/>
              <a:t>C</a:t>
            </a:r>
            <a:r>
              <a:rPr lang="en-US" altLang="cs-CZ" smtClean="0"/>
              <a:t> = one pound of cheese,</a:t>
            </a:r>
          </a:p>
          <a:p>
            <a:pPr lvl="1" eaLnBrk="1" hangingPunct="1">
              <a:lnSpc>
                <a:spcPct val="90000"/>
              </a:lnSpc>
            </a:pPr>
            <a:r>
              <a:rPr lang="en-US" altLang="cs-CZ" sz="2200"/>
              <a:t>instead of stopping production of </a:t>
            </a:r>
            <a:r>
              <a:rPr lang="en-US" altLang="cs-CZ" sz="2200" i="1"/>
              <a:t>a</a:t>
            </a:r>
            <a:r>
              <a:rPr lang="en-US" altLang="cs-CZ" sz="2200" i="1" baseline="-25000"/>
              <a:t>LW</a:t>
            </a:r>
            <a:r>
              <a:rPr lang="en-US" altLang="cs-CZ" sz="2200"/>
              <a:t> /</a:t>
            </a:r>
            <a:r>
              <a:rPr lang="en-US" altLang="cs-CZ" sz="2200" i="1"/>
              <a:t>a</a:t>
            </a:r>
            <a:r>
              <a:rPr lang="en-US" altLang="cs-CZ" sz="2200" i="1" baseline="-25000"/>
              <a:t>LC</a:t>
            </a:r>
            <a:r>
              <a:rPr lang="en-US" altLang="cs-CZ" sz="2200"/>
              <a:t> = two pounds of cheese to free up enough labor to produce one gallon of wine in the absence of trade.</a:t>
            </a:r>
          </a:p>
          <a:p>
            <a:pPr lvl="1" eaLnBrk="1" hangingPunct="1">
              <a:lnSpc>
                <a:spcPct val="90000"/>
              </a:lnSpc>
              <a:buFontTx/>
              <a:buNone/>
            </a:pPr>
            <a:endParaRPr lang="en-US" altLang="cs-CZ" sz="2200"/>
          </a:p>
          <a:p>
            <a:pPr eaLnBrk="1" hangingPunct="1">
              <a:lnSpc>
                <a:spcPct val="90000"/>
              </a:lnSpc>
            </a:pPr>
            <a:r>
              <a:rPr lang="en-US" altLang="cs-CZ" smtClean="0"/>
              <a:t>The home country can trade its 1,000 pounds maximum production of cheese for 1,000 gallons of wine, instead of the 500 gallons of wine it could produce itself.</a:t>
            </a:r>
          </a:p>
          <a:p>
            <a:pPr eaLnBrk="1" hangingPunct="1">
              <a:lnSpc>
                <a:spcPct val="90000"/>
              </a:lnSpc>
            </a:pPr>
            <a:endParaRPr lang="en-US" altLang="cs-CZ" sz="2400"/>
          </a:p>
        </p:txBody>
      </p:sp>
    </p:spTree>
    <p:extLst>
      <p:ext uri="{BB962C8B-B14F-4D97-AF65-F5344CB8AC3E}">
        <p14:creationId xmlns:p14="http://schemas.microsoft.com/office/powerpoint/2010/main" val="99957569"/>
      </p:ext>
    </p:extLst>
  </p:cSld>
  <p:clrMapOvr>
    <a:masterClrMapping/>
  </p:clrMapOvr>
  <p:transition spd="med">
    <p:pull dir="r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altLang="cs-CZ" smtClean="0"/>
              <a:t>Relative Wages</a:t>
            </a:r>
          </a:p>
        </p:txBody>
      </p:sp>
      <p:sp>
        <p:nvSpPr>
          <p:cNvPr id="48131"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sz="2400" b="1"/>
              <a:t>Relative wages</a:t>
            </a:r>
            <a:r>
              <a:rPr lang="en-US" altLang="cs-CZ" sz="2400"/>
              <a:t> are the wages of the home country relative to the wages in the foreign country.</a:t>
            </a:r>
          </a:p>
          <a:p>
            <a:pPr eaLnBrk="1" hangingPunct="1">
              <a:lnSpc>
                <a:spcPct val="90000"/>
              </a:lnSpc>
              <a:spcBef>
                <a:spcPct val="50000"/>
              </a:spcBef>
            </a:pPr>
            <a:r>
              <a:rPr lang="en-US" altLang="cs-CZ" sz="2400"/>
              <a:t>Productivity (technological) differences determine relative wage differences across countries.</a:t>
            </a:r>
          </a:p>
          <a:p>
            <a:pPr eaLnBrk="1" hangingPunct="1">
              <a:lnSpc>
                <a:spcPct val="90000"/>
              </a:lnSpc>
              <a:spcBef>
                <a:spcPct val="50000"/>
              </a:spcBef>
            </a:pPr>
            <a:r>
              <a:rPr lang="en-US" altLang="cs-CZ" sz="2400"/>
              <a:t>The home wage relative to the foreign wage will settle in between the ratio of how much better Home is at making cheese and how much better it is at making wine compared to Foreign. </a:t>
            </a:r>
          </a:p>
          <a:p>
            <a:pPr eaLnBrk="1" hangingPunct="1">
              <a:lnSpc>
                <a:spcPct val="90000"/>
              </a:lnSpc>
              <a:spcBef>
                <a:spcPct val="50000"/>
              </a:spcBef>
            </a:pPr>
            <a:r>
              <a:rPr lang="en-US" altLang="cs-CZ" sz="2400"/>
              <a:t>Relative wages cause Home to have a cost advantage in only cheese and Foreign to have a cost advantage in only wine.</a:t>
            </a:r>
          </a:p>
        </p:txBody>
      </p:sp>
    </p:spTree>
    <p:extLst>
      <p:ext uri="{BB962C8B-B14F-4D97-AF65-F5344CB8AC3E}">
        <p14:creationId xmlns:p14="http://schemas.microsoft.com/office/powerpoint/2010/main" val="18455719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strips(downRight)">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eaLnBrk="1" hangingPunct="1"/>
            <a:r>
              <a:rPr lang="en-US" altLang="cs-CZ" smtClean="0"/>
              <a:t>Relative Wages (cont.)</a:t>
            </a:r>
          </a:p>
        </p:txBody>
      </p:sp>
      <p:sp>
        <p:nvSpPr>
          <p:cNvPr id="49155" name="Rectangle 3"/>
          <p:cNvSpPr>
            <a:spLocks noGrp="1" noChangeArrowheads="1"/>
          </p:cNvSpPr>
          <p:nvPr>
            <p:ph idx="1"/>
          </p:nvPr>
        </p:nvSpPr>
        <p:spPr>
          <a:xfrm>
            <a:off x="680321" y="2164492"/>
            <a:ext cx="8445500" cy="4114800"/>
          </a:xfrm>
        </p:spPr>
        <p:txBody>
          <a:bodyPr/>
          <a:lstStyle/>
          <a:p>
            <a:pPr eaLnBrk="1" hangingPunct="1">
              <a:lnSpc>
                <a:spcPct val="90000"/>
              </a:lnSpc>
              <a:spcBef>
                <a:spcPct val="50000"/>
              </a:spcBef>
            </a:pPr>
            <a:r>
              <a:rPr lang="en-US" altLang="cs-CZ" sz="2400" dirty="0"/>
              <a:t>Suppose that </a:t>
            </a:r>
            <a:r>
              <a:rPr lang="en-US" altLang="cs-CZ" sz="2400" i="1" dirty="0"/>
              <a:t>P</a:t>
            </a:r>
            <a:r>
              <a:rPr lang="en-US" altLang="cs-CZ" sz="2400" i="1" baseline="-25000" dirty="0"/>
              <a:t>C</a:t>
            </a:r>
            <a:r>
              <a:rPr lang="en-US" altLang="cs-CZ" sz="2400" baseline="-25000" dirty="0"/>
              <a:t> </a:t>
            </a:r>
            <a:r>
              <a:rPr lang="en-US" altLang="cs-CZ" sz="2400" dirty="0"/>
              <a:t> = $12/pound and </a:t>
            </a:r>
            <a:r>
              <a:rPr lang="en-US" altLang="cs-CZ" sz="2400" i="1" dirty="0"/>
              <a:t>P</a:t>
            </a:r>
            <a:r>
              <a:rPr lang="en-US" altLang="cs-CZ" sz="2400" i="1" baseline="-25000" dirty="0"/>
              <a:t>W</a:t>
            </a:r>
            <a:r>
              <a:rPr lang="en-US" altLang="cs-CZ" sz="2400" dirty="0"/>
              <a:t> = $12/gallon.</a:t>
            </a:r>
          </a:p>
          <a:p>
            <a:pPr eaLnBrk="1" hangingPunct="1">
              <a:lnSpc>
                <a:spcPct val="90000"/>
              </a:lnSpc>
              <a:spcBef>
                <a:spcPct val="50000"/>
              </a:spcBef>
            </a:pPr>
            <a:r>
              <a:rPr lang="en-US" altLang="cs-CZ" sz="2400" dirty="0"/>
              <a:t>Since domestic workers specialize in cheese production after trade, their hourly wages will be</a:t>
            </a:r>
          </a:p>
          <a:p>
            <a:pPr algn="ctr" eaLnBrk="1" hangingPunct="1">
              <a:lnSpc>
                <a:spcPct val="90000"/>
              </a:lnSpc>
              <a:buFontTx/>
              <a:buNone/>
            </a:pPr>
            <a:r>
              <a:rPr lang="en-US" altLang="cs-CZ" sz="2400" i="1" dirty="0"/>
              <a:t>P</a:t>
            </a:r>
            <a:r>
              <a:rPr lang="en-US" altLang="cs-CZ" sz="2400" i="1" baseline="-25000" dirty="0"/>
              <a:t>C</a:t>
            </a:r>
            <a:r>
              <a:rPr lang="en-US" altLang="cs-CZ" sz="2400" dirty="0"/>
              <a:t>/</a:t>
            </a:r>
            <a:r>
              <a:rPr lang="en-US" altLang="cs-CZ" sz="2400" i="1" dirty="0" err="1"/>
              <a:t>a</a:t>
            </a:r>
            <a:r>
              <a:rPr lang="en-US" altLang="cs-CZ" sz="2400" i="1" baseline="-25000" dirty="0" err="1"/>
              <a:t>LC</a:t>
            </a:r>
            <a:r>
              <a:rPr lang="en-US" altLang="cs-CZ" sz="2400" dirty="0"/>
              <a:t> = $12 /1= $12</a:t>
            </a:r>
          </a:p>
          <a:p>
            <a:pPr eaLnBrk="1" hangingPunct="1">
              <a:lnSpc>
                <a:spcPct val="90000"/>
              </a:lnSpc>
              <a:spcBef>
                <a:spcPct val="50000"/>
              </a:spcBef>
            </a:pPr>
            <a:r>
              <a:rPr lang="en-US" altLang="cs-CZ" sz="2400" dirty="0"/>
              <a:t>Since foreign workers specialize in wine production after trade, their hourly wages will be </a:t>
            </a:r>
          </a:p>
          <a:p>
            <a:pPr algn="ctr" eaLnBrk="1" hangingPunct="1">
              <a:lnSpc>
                <a:spcPct val="90000"/>
              </a:lnSpc>
              <a:buFontTx/>
              <a:buNone/>
            </a:pPr>
            <a:r>
              <a:rPr lang="en-US" altLang="cs-CZ" sz="2400" i="1" dirty="0"/>
              <a:t>P</a:t>
            </a:r>
            <a:r>
              <a:rPr lang="en-US" altLang="cs-CZ" sz="2400" i="1" baseline="-25000" dirty="0"/>
              <a:t>W</a:t>
            </a:r>
            <a:r>
              <a:rPr lang="en-US" altLang="cs-CZ" sz="2400" dirty="0"/>
              <a:t>/</a:t>
            </a:r>
            <a:r>
              <a:rPr lang="en-US" altLang="cs-CZ" sz="2400" i="1" dirty="0"/>
              <a:t>a</a:t>
            </a:r>
            <a:r>
              <a:rPr lang="en-US" altLang="cs-CZ" sz="2400" i="1" baseline="30000" dirty="0"/>
              <a:t>*</a:t>
            </a:r>
            <a:r>
              <a:rPr lang="en-US" altLang="cs-CZ" sz="2400" i="1" baseline="-25000" dirty="0"/>
              <a:t>LW</a:t>
            </a:r>
            <a:r>
              <a:rPr lang="en-US" altLang="cs-CZ" sz="2400" dirty="0"/>
              <a:t> = $12/3 = $4 </a:t>
            </a:r>
          </a:p>
          <a:p>
            <a:pPr eaLnBrk="1" hangingPunct="1">
              <a:lnSpc>
                <a:spcPct val="90000"/>
              </a:lnSpc>
              <a:spcBef>
                <a:spcPct val="50000"/>
              </a:spcBef>
            </a:pPr>
            <a:r>
              <a:rPr lang="en-US" altLang="cs-CZ" sz="2400" dirty="0"/>
              <a:t>The relative wage of domestic workers is therefore</a:t>
            </a:r>
          </a:p>
          <a:p>
            <a:pPr algn="ctr" eaLnBrk="1" hangingPunct="1">
              <a:lnSpc>
                <a:spcPct val="90000"/>
              </a:lnSpc>
              <a:buFontTx/>
              <a:buNone/>
            </a:pPr>
            <a:r>
              <a:rPr lang="en-US" altLang="cs-CZ" sz="2400" dirty="0"/>
              <a:t>$12/$4 = 3</a:t>
            </a:r>
          </a:p>
        </p:txBody>
      </p:sp>
    </p:spTree>
    <p:extLst>
      <p:ext uri="{BB962C8B-B14F-4D97-AF65-F5344CB8AC3E}">
        <p14:creationId xmlns:p14="http://schemas.microsoft.com/office/powerpoint/2010/main" val="36639394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strips(downRight)">
                                      <p:cBhvr>
                                        <p:cTn id="32" dur="500"/>
                                        <p:tgtEl>
                                          <p:spTgt spid="491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Effect transition="in" filter="strips(downRight)">
                                      <p:cBhvr>
                                        <p:cTn id="37"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en-US" altLang="cs-CZ" smtClean="0"/>
              <a:t>Relative Wages (cont.)</a:t>
            </a:r>
          </a:p>
        </p:txBody>
      </p:sp>
      <p:sp>
        <p:nvSpPr>
          <p:cNvPr id="50179" name="Rectangle 3"/>
          <p:cNvSpPr>
            <a:spLocks noGrp="1" noChangeArrowheads="1"/>
          </p:cNvSpPr>
          <p:nvPr>
            <p:ph idx="1"/>
          </p:nvPr>
        </p:nvSpPr>
        <p:spPr/>
        <p:txBody>
          <a:bodyPr/>
          <a:lstStyle/>
          <a:p>
            <a:pPr eaLnBrk="1" hangingPunct="1"/>
            <a:r>
              <a:rPr lang="en-US" altLang="cs-CZ" sz="2400"/>
              <a:t>The relative wage lies between the ratio of the productivities in each industry.</a:t>
            </a:r>
          </a:p>
          <a:p>
            <a:pPr eaLnBrk="1" hangingPunct="1">
              <a:buFontTx/>
              <a:buNone/>
            </a:pPr>
            <a:endParaRPr lang="en-US" altLang="cs-CZ" sz="2400"/>
          </a:p>
          <a:p>
            <a:pPr lvl="1" eaLnBrk="1" hangingPunct="1"/>
            <a:r>
              <a:rPr lang="en-US" altLang="cs-CZ" sz="2000"/>
              <a:t>The home country is 6/1 = 6 times as productive in cheese production, but only 3/2 = 1.5 times as productive in wine production.</a:t>
            </a:r>
          </a:p>
          <a:p>
            <a:pPr lvl="1" eaLnBrk="1" hangingPunct="1">
              <a:buFontTx/>
              <a:buNone/>
            </a:pPr>
            <a:endParaRPr lang="en-US" altLang="cs-CZ" sz="2000"/>
          </a:p>
          <a:p>
            <a:pPr lvl="1" eaLnBrk="1" hangingPunct="1"/>
            <a:r>
              <a:rPr lang="en-US" altLang="cs-CZ" sz="2000"/>
              <a:t>The home country has a wage 3 times higher than the foreign country.</a:t>
            </a:r>
          </a:p>
        </p:txBody>
      </p:sp>
    </p:spTree>
    <p:extLst>
      <p:ext uri="{BB962C8B-B14F-4D97-AF65-F5344CB8AC3E}">
        <p14:creationId xmlns:p14="http://schemas.microsoft.com/office/powerpoint/2010/main" val="13667235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2" dur="500"/>
                                        <p:tgtEl>
                                          <p:spTgt spid="501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17"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z="2800"/>
              <a:t>Size Matters: The Gravity Model (cont.)</a:t>
            </a:r>
          </a:p>
        </p:txBody>
      </p:sp>
      <p:sp>
        <p:nvSpPr>
          <p:cNvPr id="14339" name="Rectangle 3"/>
          <p:cNvSpPr>
            <a:spLocks noGrp="1" noChangeArrowheads="1"/>
          </p:cNvSpPr>
          <p:nvPr>
            <p:ph idx="1"/>
          </p:nvPr>
        </p:nvSpPr>
        <p:spPr/>
        <p:txBody>
          <a:bodyPr>
            <a:normAutofit fontScale="92500" lnSpcReduction="10000"/>
          </a:bodyPr>
          <a:lstStyle/>
          <a:p>
            <a:pPr eaLnBrk="1" hangingPunct="1"/>
            <a:r>
              <a:rPr lang="en-US" altLang="cs-CZ" sz="2400"/>
              <a:t>The gravity model assumes that size and distance are important for trade in the following way:</a:t>
            </a:r>
          </a:p>
          <a:p>
            <a:pPr algn="ctr" eaLnBrk="1" hangingPunct="1">
              <a:buFontTx/>
              <a:buNone/>
            </a:pPr>
            <a:r>
              <a:rPr lang="en-US" altLang="cs-CZ" sz="2400"/>
              <a:t>T</a:t>
            </a:r>
            <a:r>
              <a:rPr lang="en-US" altLang="cs-CZ" sz="2400" baseline="-25000"/>
              <a:t>ij</a:t>
            </a:r>
            <a:r>
              <a:rPr lang="en-US" altLang="cs-CZ" sz="2400"/>
              <a:t> = A x Y</a:t>
            </a:r>
            <a:r>
              <a:rPr lang="en-US" altLang="cs-CZ" sz="2400" baseline="-25000"/>
              <a:t>i</a:t>
            </a:r>
            <a:r>
              <a:rPr lang="en-US" altLang="cs-CZ" sz="2400"/>
              <a:t> x Y</a:t>
            </a:r>
            <a:r>
              <a:rPr lang="en-US" altLang="cs-CZ" sz="2400" baseline="-25000"/>
              <a:t>j</a:t>
            </a:r>
            <a:r>
              <a:rPr lang="en-US" altLang="cs-CZ" sz="2400"/>
              <a:t> /D</a:t>
            </a:r>
            <a:r>
              <a:rPr lang="en-US" altLang="cs-CZ" sz="2400" baseline="-25000"/>
              <a:t>ij</a:t>
            </a:r>
          </a:p>
          <a:p>
            <a:pPr lvl="1" eaLnBrk="1" hangingPunct="1">
              <a:buFontTx/>
              <a:buNone/>
            </a:pPr>
            <a:r>
              <a:rPr lang="en-US" altLang="cs-CZ" sz="2000"/>
              <a:t>where </a:t>
            </a:r>
          </a:p>
          <a:p>
            <a:pPr lvl="1" eaLnBrk="1" hangingPunct="1">
              <a:buFontTx/>
              <a:buNone/>
            </a:pPr>
            <a:r>
              <a:rPr lang="en-US" altLang="cs-CZ" sz="2000"/>
              <a:t>T</a:t>
            </a:r>
            <a:r>
              <a:rPr lang="en-US" altLang="cs-CZ" sz="2000" baseline="-25000"/>
              <a:t>ij</a:t>
            </a:r>
            <a:r>
              <a:rPr lang="en-US" altLang="cs-CZ" sz="2000"/>
              <a:t> is the value of trade between country </a:t>
            </a:r>
            <a:r>
              <a:rPr lang="en-US" altLang="cs-CZ" sz="2000" i="1"/>
              <a:t>i</a:t>
            </a:r>
            <a:r>
              <a:rPr lang="en-US" altLang="cs-CZ" sz="2000"/>
              <a:t> and country </a:t>
            </a:r>
            <a:r>
              <a:rPr lang="en-US" altLang="cs-CZ" sz="2000" i="1"/>
              <a:t>j</a:t>
            </a:r>
            <a:endParaRPr lang="en-US" altLang="cs-CZ" sz="2000"/>
          </a:p>
          <a:p>
            <a:pPr lvl="1" eaLnBrk="1" hangingPunct="1">
              <a:buFontTx/>
              <a:buNone/>
            </a:pPr>
            <a:r>
              <a:rPr lang="en-US" altLang="cs-CZ" sz="2000"/>
              <a:t>A is a constant</a:t>
            </a:r>
          </a:p>
          <a:p>
            <a:pPr lvl="1" eaLnBrk="1" hangingPunct="1">
              <a:buFontTx/>
              <a:buNone/>
            </a:pPr>
            <a:r>
              <a:rPr lang="en-US" altLang="cs-CZ" sz="2000"/>
              <a:t>Y</a:t>
            </a:r>
            <a:r>
              <a:rPr lang="en-US" altLang="cs-CZ" sz="2000" baseline="-25000"/>
              <a:t>i</a:t>
            </a:r>
            <a:r>
              <a:rPr lang="en-US" altLang="cs-CZ" sz="2000"/>
              <a:t> the GDP of country </a:t>
            </a:r>
            <a:r>
              <a:rPr lang="en-US" altLang="cs-CZ" sz="2000" i="1"/>
              <a:t>I, </a:t>
            </a:r>
            <a:r>
              <a:rPr lang="en-US" altLang="cs-CZ" sz="2000"/>
              <a:t>Y</a:t>
            </a:r>
            <a:r>
              <a:rPr lang="en-US" altLang="cs-CZ" sz="2000" baseline="-25000"/>
              <a:t>j</a:t>
            </a:r>
            <a:r>
              <a:rPr lang="en-US" altLang="cs-CZ" sz="2000"/>
              <a:t> is the GDP of country </a:t>
            </a:r>
            <a:r>
              <a:rPr lang="en-US" altLang="cs-CZ" sz="2000" i="1"/>
              <a:t>j</a:t>
            </a:r>
            <a:endParaRPr lang="en-US" altLang="cs-CZ" sz="2000"/>
          </a:p>
          <a:p>
            <a:pPr lvl="1" eaLnBrk="1" hangingPunct="1">
              <a:buFontTx/>
              <a:buNone/>
            </a:pPr>
            <a:r>
              <a:rPr lang="en-US" altLang="cs-CZ" sz="2000"/>
              <a:t>D</a:t>
            </a:r>
            <a:r>
              <a:rPr lang="en-US" altLang="cs-CZ" sz="2000" baseline="-25000"/>
              <a:t>ij</a:t>
            </a:r>
            <a:r>
              <a:rPr lang="en-US" altLang="cs-CZ" sz="2000"/>
              <a:t> is the distance between country </a:t>
            </a:r>
            <a:r>
              <a:rPr lang="en-US" altLang="cs-CZ" sz="2000" i="1"/>
              <a:t>i</a:t>
            </a:r>
            <a:r>
              <a:rPr lang="en-US" altLang="cs-CZ" sz="2000"/>
              <a:t> and country </a:t>
            </a:r>
            <a:r>
              <a:rPr lang="en-US" altLang="cs-CZ" sz="2000" i="1"/>
              <a:t>j</a:t>
            </a:r>
          </a:p>
          <a:p>
            <a:pPr eaLnBrk="1" hangingPunct="1"/>
            <a:r>
              <a:rPr lang="en-US" altLang="cs-CZ" sz="2400"/>
              <a:t>Or more generally</a:t>
            </a:r>
          </a:p>
          <a:p>
            <a:pPr algn="ctr" eaLnBrk="1" hangingPunct="1">
              <a:buFontTx/>
              <a:buNone/>
            </a:pPr>
            <a:r>
              <a:rPr lang="en-US" altLang="cs-CZ" sz="2400"/>
              <a:t>T</a:t>
            </a:r>
            <a:r>
              <a:rPr lang="en-US" altLang="cs-CZ" sz="2400" baseline="-25000"/>
              <a:t>ij</a:t>
            </a:r>
            <a:r>
              <a:rPr lang="en-US" altLang="cs-CZ" sz="2400"/>
              <a:t> = A x Y</a:t>
            </a:r>
            <a:r>
              <a:rPr lang="en-US" altLang="cs-CZ" sz="2400" baseline="-25000"/>
              <a:t>i</a:t>
            </a:r>
            <a:r>
              <a:rPr lang="en-US" altLang="cs-CZ" sz="2400" baseline="30000"/>
              <a:t>a</a:t>
            </a:r>
            <a:r>
              <a:rPr lang="en-US" altLang="cs-CZ" sz="2400"/>
              <a:t> x Y</a:t>
            </a:r>
            <a:r>
              <a:rPr lang="en-US" altLang="cs-CZ" sz="2400" baseline="-25000"/>
              <a:t>j</a:t>
            </a:r>
            <a:r>
              <a:rPr lang="en-US" altLang="cs-CZ" sz="2400" baseline="30000"/>
              <a:t>b</a:t>
            </a:r>
            <a:r>
              <a:rPr lang="en-US" altLang="cs-CZ" sz="2400"/>
              <a:t> /D</a:t>
            </a:r>
            <a:r>
              <a:rPr lang="en-US" altLang="cs-CZ" sz="2400" baseline="-25000"/>
              <a:t>ij</a:t>
            </a:r>
            <a:r>
              <a:rPr lang="en-US" altLang="cs-CZ" sz="2400" baseline="30000"/>
              <a:t>c</a:t>
            </a:r>
            <a:endParaRPr lang="en-US" altLang="cs-CZ" sz="2400"/>
          </a:p>
          <a:p>
            <a:pPr lvl="1" eaLnBrk="1" hangingPunct="1">
              <a:buFontTx/>
              <a:buNone/>
            </a:pPr>
            <a:r>
              <a:rPr lang="en-US" altLang="cs-CZ" sz="2000"/>
              <a:t>where </a:t>
            </a:r>
            <a:r>
              <a:rPr lang="en-US" altLang="cs-CZ" sz="2000" i="1"/>
              <a:t>a, b,</a:t>
            </a:r>
            <a:r>
              <a:rPr lang="en-US" altLang="cs-CZ" sz="2000"/>
              <a:t> and </a:t>
            </a:r>
            <a:r>
              <a:rPr lang="en-US" altLang="cs-CZ" sz="2000" i="1"/>
              <a:t>c</a:t>
            </a:r>
            <a:r>
              <a:rPr lang="en-US" altLang="cs-CZ" sz="2000"/>
              <a:t> are allowed to differ from 1.</a:t>
            </a:r>
          </a:p>
          <a:p>
            <a:pPr lvl="1" eaLnBrk="1" hangingPunct="1">
              <a:buFontTx/>
              <a:buNone/>
            </a:pPr>
            <a:endParaRPr lang="en-US" altLang="cs-CZ" sz="2000"/>
          </a:p>
        </p:txBody>
      </p:sp>
    </p:spTree>
    <p:extLst>
      <p:ext uri="{BB962C8B-B14F-4D97-AF65-F5344CB8AC3E}">
        <p14:creationId xmlns:p14="http://schemas.microsoft.com/office/powerpoint/2010/main" val="13159038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5" dur="500"/>
                                        <p:tgtEl>
                                          <p:spTgt spid="1433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strips(downRight)">
                                      <p:cBhvr>
                                        <p:cTn id="18" dur="500"/>
                                        <p:tgtEl>
                                          <p:spTgt spid="14339">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strips(downRight)">
                                      <p:cBhvr>
                                        <p:cTn id="21" dur="500"/>
                                        <p:tgtEl>
                                          <p:spTgt spid="14339">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14339">
                                            <p:txEl>
                                              <p:pRg st="5" end="5"/>
                                            </p:txEl>
                                          </p:spTgt>
                                        </p:tgtEl>
                                        <p:attrNameLst>
                                          <p:attrName>style.visibility</p:attrName>
                                        </p:attrNameLst>
                                      </p:cBhvr>
                                      <p:to>
                                        <p:strVal val="visible"/>
                                      </p:to>
                                    </p:set>
                                    <p:animEffect transition="in" filter="strips(downRight)">
                                      <p:cBhvr>
                                        <p:cTn id="24" dur="500"/>
                                        <p:tgtEl>
                                          <p:spTgt spid="14339">
                                            <p:txEl>
                                              <p:pRg st="5" end="5"/>
                                            </p:txEl>
                                          </p:spTgt>
                                        </p:tgtEl>
                                      </p:cBhvr>
                                    </p:animEffect>
                                  </p:childTnLst>
                                </p:cTn>
                              </p:par>
                              <p:par>
                                <p:cTn id="25" presetID="18" presetClass="entr" presetSubtype="6" fill="hold" grpId="0" nodeType="with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strips(downRight)">
                                      <p:cBhvr>
                                        <p:cTn id="27" dur="500"/>
                                        <p:tgtEl>
                                          <p:spTgt spid="1433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4339">
                                            <p:txEl>
                                              <p:pRg st="7" end="7"/>
                                            </p:txEl>
                                          </p:spTgt>
                                        </p:tgtEl>
                                        <p:attrNameLst>
                                          <p:attrName>style.visibility</p:attrName>
                                        </p:attrNameLst>
                                      </p:cBhvr>
                                      <p:to>
                                        <p:strVal val="visible"/>
                                      </p:to>
                                    </p:set>
                                    <p:animEffect transition="in" filter="strips(downRight)">
                                      <p:cBhvr>
                                        <p:cTn id="32" dur="500"/>
                                        <p:tgtEl>
                                          <p:spTgt spid="14339">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4339">
                                            <p:txEl>
                                              <p:pRg st="8" end="8"/>
                                            </p:txEl>
                                          </p:spTgt>
                                        </p:tgtEl>
                                        <p:attrNameLst>
                                          <p:attrName>style.visibility</p:attrName>
                                        </p:attrNameLst>
                                      </p:cBhvr>
                                      <p:to>
                                        <p:strVal val="visible"/>
                                      </p:to>
                                    </p:set>
                                    <p:animEffect transition="in" filter="strips(downRight)">
                                      <p:cBhvr>
                                        <p:cTn id="37" dur="500"/>
                                        <p:tgtEl>
                                          <p:spTgt spid="14339">
                                            <p:txEl>
                                              <p:pRg st="8" end="8"/>
                                            </p:txEl>
                                          </p:spTgt>
                                        </p:tgtEl>
                                      </p:cBhvr>
                                    </p:animEffect>
                                  </p:childTnLst>
                                </p:cTn>
                              </p:par>
                              <p:par>
                                <p:cTn id="38" presetID="18" presetClass="entr" presetSubtype="6" fill="hold" grpId="0" nodeType="withEffect">
                                  <p:stCondLst>
                                    <p:cond delay="0"/>
                                  </p:stCondLst>
                                  <p:childTnLst>
                                    <p:set>
                                      <p:cBhvr>
                                        <p:cTn id="39" dur="1" fill="hold">
                                          <p:stCondLst>
                                            <p:cond delay="0"/>
                                          </p:stCondLst>
                                        </p:cTn>
                                        <p:tgtEl>
                                          <p:spTgt spid="14339">
                                            <p:txEl>
                                              <p:pRg st="9" end="9"/>
                                            </p:txEl>
                                          </p:spTgt>
                                        </p:tgtEl>
                                        <p:attrNameLst>
                                          <p:attrName>style.visibility</p:attrName>
                                        </p:attrNameLst>
                                      </p:cBhvr>
                                      <p:to>
                                        <p:strVal val="visible"/>
                                      </p:to>
                                    </p:set>
                                    <p:animEffect transition="in" filter="strips(downRight)">
                                      <p:cBhvr>
                                        <p:cTn id="40" dur="500"/>
                                        <p:tgtEl>
                                          <p:spTgt spid="143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pPr eaLnBrk="1" hangingPunct="1"/>
            <a:r>
              <a:rPr lang="en-US" altLang="cs-CZ" smtClean="0"/>
              <a:t>Relative Wages (cont.)</a:t>
            </a:r>
          </a:p>
        </p:txBody>
      </p:sp>
      <p:sp>
        <p:nvSpPr>
          <p:cNvPr id="183299" name="Rectangle 3"/>
          <p:cNvSpPr>
            <a:spLocks noGrp="1" noChangeArrowheads="1"/>
          </p:cNvSpPr>
          <p:nvPr>
            <p:ph idx="1"/>
          </p:nvPr>
        </p:nvSpPr>
        <p:spPr/>
        <p:txBody>
          <a:bodyPr>
            <a:normAutofit fontScale="92500"/>
          </a:bodyPr>
          <a:lstStyle/>
          <a:p>
            <a:pPr eaLnBrk="1" hangingPunct="1">
              <a:lnSpc>
                <a:spcPct val="90000"/>
              </a:lnSpc>
              <a:spcBef>
                <a:spcPct val="50000"/>
              </a:spcBef>
            </a:pPr>
            <a:r>
              <a:rPr lang="en-US" altLang="cs-CZ" sz="2400"/>
              <a:t>These relationships imply that both countries have a </a:t>
            </a:r>
            <a:r>
              <a:rPr lang="en-US" altLang="cs-CZ" sz="2400" i="1"/>
              <a:t>cost advantage</a:t>
            </a:r>
            <a:r>
              <a:rPr lang="en-US" altLang="cs-CZ" sz="2400"/>
              <a:t> in production.</a:t>
            </a:r>
          </a:p>
          <a:p>
            <a:pPr lvl="1" eaLnBrk="1" hangingPunct="1">
              <a:lnSpc>
                <a:spcPct val="90000"/>
              </a:lnSpc>
            </a:pPr>
            <a:r>
              <a:rPr lang="en-US" altLang="cs-CZ" sz="2000"/>
              <a:t>High wages can be offset by high productivity.</a:t>
            </a:r>
          </a:p>
          <a:p>
            <a:pPr lvl="1" eaLnBrk="1" hangingPunct="1">
              <a:lnSpc>
                <a:spcPct val="90000"/>
              </a:lnSpc>
            </a:pPr>
            <a:r>
              <a:rPr lang="en-US" altLang="cs-CZ" sz="2000"/>
              <a:t>Low productivity can be offset by low wages.</a:t>
            </a:r>
          </a:p>
          <a:p>
            <a:pPr lvl="1" eaLnBrk="1" hangingPunct="1">
              <a:lnSpc>
                <a:spcPct val="90000"/>
              </a:lnSpc>
            </a:pPr>
            <a:endParaRPr lang="en-US" altLang="cs-CZ" sz="2000"/>
          </a:p>
          <a:p>
            <a:pPr eaLnBrk="1" hangingPunct="1">
              <a:lnSpc>
                <a:spcPct val="90000"/>
              </a:lnSpc>
            </a:pPr>
            <a:r>
              <a:rPr lang="en-US" altLang="cs-CZ" sz="2400"/>
              <a:t>In the home economy, producing one pound of cheese costs $12 (one worker paid $12/hr) but would have cost $24 (six paid $4/hr) in Foreign.</a:t>
            </a:r>
          </a:p>
          <a:p>
            <a:pPr eaLnBrk="1" hangingPunct="1">
              <a:lnSpc>
                <a:spcPct val="90000"/>
              </a:lnSpc>
              <a:buFontTx/>
              <a:buNone/>
            </a:pPr>
            <a:endParaRPr lang="en-US" altLang="cs-CZ" sz="2400"/>
          </a:p>
          <a:p>
            <a:pPr eaLnBrk="1" hangingPunct="1">
              <a:lnSpc>
                <a:spcPct val="90000"/>
              </a:lnSpc>
            </a:pPr>
            <a:r>
              <a:rPr lang="en-US" altLang="cs-CZ" sz="2400"/>
              <a:t>In the foreign economy, producing one gallon of wine costs $12 (three workers paid $4/hr) but would have cost $24 (two paid $12/hr) in Home.</a:t>
            </a:r>
          </a:p>
        </p:txBody>
      </p:sp>
    </p:spTree>
    <p:extLst>
      <p:ext uri="{BB962C8B-B14F-4D97-AF65-F5344CB8AC3E}">
        <p14:creationId xmlns:p14="http://schemas.microsoft.com/office/powerpoint/2010/main" val="30935017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Effect transition="in" filter="strips(downRight)">
                                      <p:cBhvr>
                                        <p:cTn id="7" dur="500"/>
                                        <p:tgtEl>
                                          <p:spTgt spid="183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3299">
                                            <p:txEl>
                                              <p:pRg st="1" end="1"/>
                                            </p:txEl>
                                          </p:spTgt>
                                        </p:tgtEl>
                                        <p:attrNameLst>
                                          <p:attrName>style.visibility</p:attrName>
                                        </p:attrNameLst>
                                      </p:cBhvr>
                                      <p:to>
                                        <p:strVal val="visible"/>
                                      </p:to>
                                    </p:set>
                                    <p:animEffect transition="in" filter="strips(downRight)">
                                      <p:cBhvr>
                                        <p:cTn id="12" dur="500"/>
                                        <p:tgtEl>
                                          <p:spTgt spid="183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Effect transition="in" filter="strips(downRight)">
                                      <p:cBhvr>
                                        <p:cTn id="17" dur="500"/>
                                        <p:tgtEl>
                                          <p:spTgt spid="183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3299">
                                            <p:txEl>
                                              <p:pRg st="4" end="4"/>
                                            </p:txEl>
                                          </p:spTgt>
                                        </p:tgtEl>
                                        <p:attrNameLst>
                                          <p:attrName>style.visibility</p:attrName>
                                        </p:attrNameLst>
                                      </p:cBhvr>
                                      <p:to>
                                        <p:strVal val="visible"/>
                                      </p:to>
                                    </p:set>
                                    <p:animEffect transition="in" filter="strips(downRight)">
                                      <p:cBhvr>
                                        <p:cTn id="22" dur="500"/>
                                        <p:tgtEl>
                                          <p:spTgt spid="1832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83299">
                                            <p:txEl>
                                              <p:pRg st="6" end="6"/>
                                            </p:txEl>
                                          </p:spTgt>
                                        </p:tgtEl>
                                        <p:attrNameLst>
                                          <p:attrName>style.visibility</p:attrName>
                                        </p:attrNameLst>
                                      </p:cBhvr>
                                      <p:to>
                                        <p:strVal val="visible"/>
                                      </p:to>
                                    </p:set>
                                    <p:animEffect transition="in" filter="strips(downRight)">
                                      <p:cBhvr>
                                        <p:cTn id="27" dur="500"/>
                                        <p:tgtEl>
                                          <p:spTgt spid="183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eaLnBrk="1" hangingPunct="1"/>
            <a:r>
              <a:rPr lang="en-US" altLang="cs-CZ" smtClean="0"/>
              <a:t>Relative Wages (cont.)</a:t>
            </a:r>
          </a:p>
        </p:txBody>
      </p:sp>
      <p:sp>
        <p:nvSpPr>
          <p:cNvPr id="51203" name="Rectangle 3"/>
          <p:cNvSpPr>
            <a:spLocks noGrp="1" noChangeArrowheads="1"/>
          </p:cNvSpPr>
          <p:nvPr>
            <p:ph idx="1"/>
          </p:nvPr>
        </p:nvSpPr>
        <p:spPr/>
        <p:txBody>
          <a:bodyPr/>
          <a:lstStyle/>
          <a:p>
            <a:pPr eaLnBrk="1" hangingPunct="1">
              <a:spcBef>
                <a:spcPct val="60000"/>
              </a:spcBef>
            </a:pPr>
            <a:r>
              <a:rPr lang="en-US" altLang="cs-CZ" sz="2400"/>
              <a:t>Because foreign workers have a wage that is only 1/3 the wage of domestic workers, they are able to attain a cost advantage in wine production, despite low productivity.</a:t>
            </a:r>
          </a:p>
          <a:p>
            <a:pPr eaLnBrk="1" hangingPunct="1">
              <a:spcBef>
                <a:spcPct val="60000"/>
              </a:spcBef>
            </a:pPr>
            <a:r>
              <a:rPr lang="en-US" altLang="cs-CZ" sz="2400"/>
              <a:t>Because domestic workers have a productivity that is 6 times that of foreign workers in cheese production, they are able to attain a cost advantage in cheese production, despite high wages.</a:t>
            </a:r>
          </a:p>
        </p:txBody>
      </p:sp>
    </p:spTree>
    <p:extLst>
      <p:ext uri="{BB962C8B-B14F-4D97-AF65-F5344CB8AC3E}">
        <p14:creationId xmlns:p14="http://schemas.microsoft.com/office/powerpoint/2010/main" val="411109930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lstStyle/>
          <a:p>
            <a:pPr eaLnBrk="1" hangingPunct="1"/>
            <a:r>
              <a:rPr lang="en-US" altLang="cs-CZ" smtClean="0"/>
              <a:t>Do Wages Reflect Productivity?</a:t>
            </a:r>
          </a:p>
        </p:txBody>
      </p:sp>
      <p:sp>
        <p:nvSpPr>
          <p:cNvPr id="52227" name="Rectangle 3"/>
          <p:cNvSpPr>
            <a:spLocks noGrp="1" noChangeArrowheads="1"/>
          </p:cNvSpPr>
          <p:nvPr>
            <p:ph idx="1"/>
          </p:nvPr>
        </p:nvSpPr>
        <p:spPr>
          <a:xfrm>
            <a:off x="680321" y="2215978"/>
            <a:ext cx="8382000" cy="4305300"/>
          </a:xfrm>
        </p:spPr>
        <p:txBody>
          <a:bodyPr/>
          <a:lstStyle/>
          <a:p>
            <a:pPr eaLnBrk="1" hangingPunct="1">
              <a:spcBef>
                <a:spcPct val="60000"/>
              </a:spcBef>
            </a:pPr>
            <a:r>
              <a:rPr lang="en-US" altLang="cs-CZ" dirty="0" smtClean="0"/>
              <a:t>Do relative wages reflect relative productivities of the two countries?</a:t>
            </a:r>
            <a:r>
              <a:rPr lang="en-US" altLang="cs-CZ" sz="2400" dirty="0"/>
              <a:t>  </a:t>
            </a:r>
          </a:p>
          <a:p>
            <a:pPr eaLnBrk="1" hangingPunct="1">
              <a:spcBef>
                <a:spcPct val="60000"/>
              </a:spcBef>
            </a:pPr>
            <a:r>
              <a:rPr lang="en-US" altLang="cs-CZ" dirty="0" smtClean="0"/>
              <a:t>Evidence shows that low wages are associated with low productivity.</a:t>
            </a:r>
          </a:p>
          <a:p>
            <a:pPr lvl="1" eaLnBrk="1" hangingPunct="1">
              <a:spcBef>
                <a:spcPct val="60000"/>
              </a:spcBef>
            </a:pPr>
            <a:r>
              <a:rPr lang="en-US" altLang="cs-CZ" dirty="0" smtClean="0"/>
              <a:t>Wage of most countries relative to the U.S. is similar to their productivity relative to the U.S.</a:t>
            </a:r>
          </a:p>
        </p:txBody>
      </p:sp>
    </p:spTree>
    <p:extLst>
      <p:ext uri="{BB962C8B-B14F-4D97-AF65-F5344CB8AC3E}">
        <p14:creationId xmlns:p14="http://schemas.microsoft.com/office/powerpoint/2010/main" val="277034161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2" dur="500"/>
                                        <p:tgtEl>
                                          <p:spTgt spid="5222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5"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en-US" altLang="cs-CZ" smtClean="0"/>
              <a:t>Productivity and Wages</a:t>
            </a:r>
          </a:p>
        </p:txBody>
      </p:sp>
      <p:pic>
        <p:nvPicPr>
          <p:cNvPr id="67586" name="Picture 2" descr="figProd_wages.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08905" y="2059459"/>
            <a:ext cx="3738008" cy="4670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6322259"/>
      </p:ext>
    </p:extLst>
  </p:cSld>
  <p:clrMapOvr>
    <a:masterClrMapping/>
  </p:clrMapOvr>
  <p:transition spd="med">
    <p:pull dir="r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pPr eaLnBrk="1" hangingPunct="1"/>
            <a:r>
              <a:rPr lang="en-US" altLang="cs-CZ" smtClean="0"/>
              <a:t>Do Wages Reflect Productivity? (cont.)</a:t>
            </a:r>
          </a:p>
        </p:txBody>
      </p:sp>
      <p:sp>
        <p:nvSpPr>
          <p:cNvPr id="54275" name="Rectangle 3"/>
          <p:cNvSpPr>
            <a:spLocks noGrp="1" noChangeArrowheads="1"/>
          </p:cNvSpPr>
          <p:nvPr>
            <p:ph idx="1"/>
          </p:nvPr>
        </p:nvSpPr>
        <p:spPr>
          <a:xfrm>
            <a:off x="680321" y="2368378"/>
            <a:ext cx="8305800" cy="4381500"/>
          </a:xfrm>
        </p:spPr>
        <p:txBody>
          <a:bodyPr/>
          <a:lstStyle/>
          <a:p>
            <a:pPr eaLnBrk="1" hangingPunct="1">
              <a:lnSpc>
                <a:spcPct val="90000"/>
              </a:lnSpc>
              <a:spcBef>
                <a:spcPct val="50000"/>
              </a:spcBef>
            </a:pPr>
            <a:r>
              <a:rPr lang="en-US" altLang="cs-CZ" dirty="0" smtClean="0"/>
              <a:t>Other evidence shows that wages rise as productivity rises.</a:t>
            </a:r>
          </a:p>
          <a:p>
            <a:pPr lvl="1" eaLnBrk="1" hangingPunct="1">
              <a:lnSpc>
                <a:spcPct val="90000"/>
              </a:lnSpc>
              <a:spcBef>
                <a:spcPct val="50000"/>
              </a:spcBef>
            </a:pPr>
            <a:r>
              <a:rPr lang="en-US" altLang="cs-CZ" dirty="0" smtClean="0"/>
              <a:t>As recently as 1975, wages in South Korea were only 5% of those of the United States.</a:t>
            </a:r>
          </a:p>
          <a:p>
            <a:pPr lvl="1" eaLnBrk="1" hangingPunct="1">
              <a:lnSpc>
                <a:spcPct val="90000"/>
              </a:lnSpc>
              <a:spcBef>
                <a:spcPct val="50000"/>
              </a:spcBef>
            </a:pPr>
            <a:r>
              <a:rPr lang="en-US" altLang="cs-CZ" dirty="0" smtClean="0"/>
              <a:t>As South Korea</a:t>
            </a:r>
            <a:r>
              <a:rPr lang="ja-JP" altLang="en-US" dirty="0" smtClean="0"/>
              <a:t>’</a:t>
            </a:r>
            <a:r>
              <a:rPr lang="en-US" altLang="ja-JP" dirty="0" smtClean="0"/>
              <a:t>s labor productivity rose (to about half of the U.S. level by 2007), so did its wages.</a:t>
            </a:r>
            <a:r>
              <a:rPr lang="en-US" altLang="ja-JP" sz="2000" dirty="0"/>
              <a:t> </a:t>
            </a:r>
            <a:endParaRPr lang="en-US" altLang="cs-CZ" sz="2000" dirty="0"/>
          </a:p>
        </p:txBody>
      </p:sp>
    </p:spTree>
    <p:extLst>
      <p:ext uri="{BB962C8B-B14F-4D97-AF65-F5344CB8AC3E}">
        <p14:creationId xmlns:p14="http://schemas.microsoft.com/office/powerpoint/2010/main" val="24566766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5"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pPr eaLnBrk="1" hangingPunct="1"/>
            <a:r>
              <a:rPr lang="en-US" altLang="cs-CZ" smtClean="0"/>
              <a:t>Misconceptions about Comparative Advantage</a:t>
            </a:r>
          </a:p>
        </p:txBody>
      </p:sp>
      <p:sp>
        <p:nvSpPr>
          <p:cNvPr id="55299" name="Rectangle 3"/>
          <p:cNvSpPr>
            <a:spLocks noGrp="1" noChangeArrowheads="1"/>
          </p:cNvSpPr>
          <p:nvPr>
            <p:ph idx="1"/>
          </p:nvPr>
        </p:nvSpPr>
        <p:spPr>
          <a:xfrm>
            <a:off x="680321" y="2286000"/>
            <a:ext cx="8458200" cy="4343400"/>
          </a:xfrm>
        </p:spPr>
        <p:txBody>
          <a:bodyPr/>
          <a:lstStyle/>
          <a:p>
            <a:pPr marL="533400" indent="-533400">
              <a:spcBef>
                <a:spcPct val="60000"/>
              </a:spcBef>
              <a:buFont typeface="Times" panose="02020603050405020304" pitchFamily="18" charset="0"/>
              <a:buAutoNum type="arabicPeriod"/>
            </a:pPr>
            <a:r>
              <a:rPr lang="en-US" altLang="cs-CZ" sz="2400" dirty="0"/>
              <a:t>Free trade is beneficial only if a country is more productive than foreign countries.</a:t>
            </a:r>
          </a:p>
          <a:p>
            <a:pPr marL="914400" lvl="1" indent="-457200">
              <a:spcBef>
                <a:spcPct val="60000"/>
              </a:spcBef>
            </a:pPr>
            <a:r>
              <a:rPr lang="en-US" altLang="cs-CZ" sz="2000" dirty="0"/>
              <a:t>But even an unproductive country benefits from free trade by avoiding the high costs for goods that it would otherwise have to produce domestically.</a:t>
            </a:r>
          </a:p>
          <a:p>
            <a:pPr marL="914400" lvl="1" indent="-457200">
              <a:spcBef>
                <a:spcPct val="60000"/>
              </a:spcBef>
            </a:pPr>
            <a:r>
              <a:rPr lang="en-US" altLang="cs-CZ" sz="2000" dirty="0"/>
              <a:t>High costs derive from inefficient use of resources.</a:t>
            </a:r>
          </a:p>
          <a:p>
            <a:pPr marL="914400" lvl="1" indent="-457200">
              <a:spcBef>
                <a:spcPct val="60000"/>
              </a:spcBef>
            </a:pPr>
            <a:r>
              <a:rPr lang="en-US" altLang="cs-CZ" sz="2000" dirty="0"/>
              <a:t>The benefits of free trade do not depend on absolute advantage, rather they depend on comparative advantage: specializing in industries that use resources most efficiently.</a:t>
            </a:r>
          </a:p>
        </p:txBody>
      </p:sp>
    </p:spTree>
    <p:extLst>
      <p:ext uri="{BB962C8B-B14F-4D97-AF65-F5344CB8AC3E}">
        <p14:creationId xmlns:p14="http://schemas.microsoft.com/office/powerpoint/2010/main" val="31374476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0" dur="500"/>
                                        <p:tgtEl>
                                          <p:spTgt spid="552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3" dur="500"/>
                                        <p:tgtEl>
                                          <p:spTgt spid="5529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5299">
                                            <p:txEl>
                                              <p:pRg st="3" end="3"/>
                                            </p:txEl>
                                          </p:spTgt>
                                        </p:tgtEl>
                                        <p:attrNameLst>
                                          <p:attrName>style.visibility</p:attrName>
                                        </p:attrNameLst>
                                      </p:cBhvr>
                                      <p:to>
                                        <p:strVal val="visible"/>
                                      </p:to>
                                    </p:set>
                                    <p:animEffect transition="in" filter="strips(downRight)">
                                      <p:cBhvr>
                                        <p:cTn id="16"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pPr eaLnBrk="1" hangingPunct="1"/>
            <a:r>
              <a:rPr lang="en-US" altLang="cs-CZ" smtClean="0"/>
              <a:t>Misconceptions about Comparative Advantage (cont.)</a:t>
            </a:r>
          </a:p>
        </p:txBody>
      </p:sp>
      <p:sp>
        <p:nvSpPr>
          <p:cNvPr id="56323" name="Rectangle 3"/>
          <p:cNvSpPr>
            <a:spLocks noGrp="1" noChangeArrowheads="1"/>
          </p:cNvSpPr>
          <p:nvPr>
            <p:ph idx="1"/>
          </p:nvPr>
        </p:nvSpPr>
        <p:spPr/>
        <p:txBody>
          <a:bodyPr/>
          <a:lstStyle/>
          <a:p>
            <a:pPr marL="533400" indent="-533400">
              <a:spcBef>
                <a:spcPct val="60000"/>
              </a:spcBef>
              <a:buFont typeface="Times" panose="02020603050405020304" pitchFamily="18" charset="0"/>
              <a:buAutoNum type="arabicPeriod" startAt="2"/>
            </a:pPr>
            <a:r>
              <a:rPr lang="en-US" altLang="cs-CZ" sz="2400"/>
              <a:t>Free trade with countries that pay low wages hurts high wage countries.</a:t>
            </a:r>
            <a:endParaRPr lang="en-US" altLang="cs-CZ" sz="2000"/>
          </a:p>
          <a:p>
            <a:pPr marL="914400" lvl="1" indent="-457200">
              <a:spcBef>
                <a:spcPct val="60000"/>
              </a:spcBef>
            </a:pPr>
            <a:r>
              <a:rPr lang="en-US" altLang="cs-CZ" sz="2000"/>
              <a:t>While trade may reduce wages for </a:t>
            </a:r>
            <a:r>
              <a:rPr lang="en-US" altLang="cs-CZ" sz="2000" i="1"/>
              <a:t>some </a:t>
            </a:r>
            <a:r>
              <a:rPr lang="en-US" altLang="cs-CZ" sz="2000"/>
              <a:t>workers, thereby affecting the distribution of income within a country, trade benefits consumers and other workers.</a:t>
            </a:r>
          </a:p>
          <a:p>
            <a:pPr marL="914400" lvl="1" indent="-457200">
              <a:spcBef>
                <a:spcPct val="60000"/>
              </a:spcBef>
            </a:pPr>
            <a:r>
              <a:rPr lang="en-US" altLang="cs-CZ" sz="2000"/>
              <a:t>Consumers benefit because they can purchase goods more cheaply.</a:t>
            </a:r>
          </a:p>
          <a:p>
            <a:pPr marL="914400" lvl="1" indent="-457200">
              <a:spcBef>
                <a:spcPct val="60000"/>
              </a:spcBef>
            </a:pPr>
            <a:r>
              <a:rPr lang="en-US" altLang="cs-CZ" sz="2000"/>
              <a:t>Producers/workers benefit by earning a higher income in the industries that use resources more efficiently, allowing them to earn higher prices and wages.</a:t>
            </a:r>
            <a:endParaRPr lang="en-US" altLang="cs-CZ" sz="1800"/>
          </a:p>
        </p:txBody>
      </p:sp>
    </p:spTree>
    <p:extLst>
      <p:ext uri="{BB962C8B-B14F-4D97-AF65-F5344CB8AC3E}">
        <p14:creationId xmlns:p14="http://schemas.microsoft.com/office/powerpoint/2010/main" val="14438042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strips(downRight)">
                                      <p:cBhvr>
                                        <p:cTn id="7" dur="500"/>
                                        <p:tgtEl>
                                          <p:spTgt spid="5632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6323">
                                            <p:txEl>
                                              <p:pRg st="1" end="1"/>
                                            </p:txEl>
                                          </p:spTgt>
                                        </p:tgtEl>
                                        <p:attrNameLst>
                                          <p:attrName>style.visibility</p:attrName>
                                        </p:attrNameLst>
                                      </p:cBhvr>
                                      <p:to>
                                        <p:strVal val="visible"/>
                                      </p:to>
                                    </p:set>
                                    <p:animEffect transition="in" filter="strips(downRight)">
                                      <p:cBhvr>
                                        <p:cTn id="10" dur="500"/>
                                        <p:tgtEl>
                                          <p:spTgt spid="5632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6323">
                                            <p:txEl>
                                              <p:pRg st="2" end="2"/>
                                            </p:txEl>
                                          </p:spTgt>
                                        </p:tgtEl>
                                        <p:attrNameLst>
                                          <p:attrName>style.visibility</p:attrName>
                                        </p:attrNameLst>
                                      </p:cBhvr>
                                      <p:to>
                                        <p:strVal val="visible"/>
                                      </p:to>
                                    </p:set>
                                    <p:animEffect transition="in" filter="strips(downRight)">
                                      <p:cBhvr>
                                        <p:cTn id="13" dur="500"/>
                                        <p:tgtEl>
                                          <p:spTgt spid="5632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6323">
                                            <p:txEl>
                                              <p:pRg st="3" end="3"/>
                                            </p:txEl>
                                          </p:spTgt>
                                        </p:tgtEl>
                                        <p:attrNameLst>
                                          <p:attrName>style.visibility</p:attrName>
                                        </p:attrNameLst>
                                      </p:cBhvr>
                                      <p:to>
                                        <p:strVal val="visible"/>
                                      </p:to>
                                    </p:set>
                                    <p:animEffect transition="in" filter="strips(downRight)">
                                      <p:cBhvr>
                                        <p:cTn id="16"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pPr eaLnBrk="1" hangingPunct="1"/>
            <a:r>
              <a:rPr lang="en-US" altLang="cs-CZ" smtClean="0"/>
              <a:t>Misconceptions about Comparative Advantage (cont.)</a:t>
            </a:r>
          </a:p>
        </p:txBody>
      </p:sp>
      <p:sp>
        <p:nvSpPr>
          <p:cNvPr id="57347"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3"/>
            </a:pPr>
            <a:r>
              <a:rPr lang="en-US" altLang="cs-CZ" sz="2400"/>
              <a:t>Free trade exploits less productive countries whose workers make low wages.</a:t>
            </a:r>
          </a:p>
          <a:p>
            <a:pPr marL="914400" lvl="1" indent="-457200">
              <a:spcBef>
                <a:spcPct val="50000"/>
              </a:spcBef>
            </a:pPr>
            <a:r>
              <a:rPr lang="en-US" altLang="cs-CZ" sz="2000"/>
              <a:t>While labor standards in some countries are less than exemplary compared to Western standards, they are so with or without trade.</a:t>
            </a:r>
          </a:p>
          <a:p>
            <a:pPr marL="914400" lvl="1" indent="-457200">
              <a:spcBef>
                <a:spcPct val="50000"/>
              </a:spcBef>
            </a:pPr>
            <a:r>
              <a:rPr lang="en-US" altLang="cs-CZ" sz="2000"/>
              <a:t>Are high wages and safe labor practices alternatives to trade?  Deeper poverty and exploitation may result without export production.</a:t>
            </a:r>
          </a:p>
          <a:p>
            <a:pPr marL="914400" lvl="1" indent="-457200">
              <a:spcBef>
                <a:spcPct val="50000"/>
              </a:spcBef>
            </a:pPr>
            <a:r>
              <a:rPr lang="en-US" altLang="cs-CZ" sz="2000"/>
              <a:t>Consumers benefit from free trade by having access to cheaply (efficiently) produced goods. </a:t>
            </a:r>
          </a:p>
          <a:p>
            <a:pPr marL="914400" lvl="1" indent="-457200">
              <a:spcBef>
                <a:spcPct val="50000"/>
              </a:spcBef>
            </a:pPr>
            <a:r>
              <a:rPr lang="en-US" altLang="cs-CZ" sz="2000"/>
              <a:t>Producers/workers benefit from having higher profits/wages—higher compared to the alternative.</a:t>
            </a:r>
          </a:p>
        </p:txBody>
      </p:sp>
    </p:spTree>
    <p:extLst>
      <p:ext uri="{BB962C8B-B14F-4D97-AF65-F5344CB8AC3E}">
        <p14:creationId xmlns:p14="http://schemas.microsoft.com/office/powerpoint/2010/main" val="37480333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0" dur="500"/>
                                        <p:tgtEl>
                                          <p:spTgt spid="5734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3" dur="500"/>
                                        <p:tgtEl>
                                          <p:spTgt spid="57347">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7347">
                                            <p:txEl>
                                              <p:pRg st="3" end="3"/>
                                            </p:txEl>
                                          </p:spTgt>
                                        </p:tgtEl>
                                        <p:attrNameLst>
                                          <p:attrName>style.visibility</p:attrName>
                                        </p:attrNameLst>
                                      </p:cBhvr>
                                      <p:to>
                                        <p:strVal val="visible"/>
                                      </p:to>
                                    </p:set>
                                    <p:animEffect transition="in" filter="strips(downRight)">
                                      <p:cBhvr>
                                        <p:cTn id="16" dur="500"/>
                                        <p:tgtEl>
                                          <p:spTgt spid="57347">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57347">
                                            <p:txEl>
                                              <p:pRg st="4" end="4"/>
                                            </p:txEl>
                                          </p:spTgt>
                                        </p:tgtEl>
                                        <p:attrNameLst>
                                          <p:attrName>style.visibility</p:attrName>
                                        </p:attrNameLst>
                                      </p:cBhvr>
                                      <p:to>
                                        <p:strVal val="visible"/>
                                      </p:to>
                                    </p:set>
                                    <p:animEffect transition="in" filter="strips(downRight)">
                                      <p:cBhvr>
                                        <p:cTn id="19" dur="5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n-US" altLang="cs-CZ" smtClean="0"/>
              <a:t>Comparative Advantage with Many Goods</a:t>
            </a:r>
          </a:p>
        </p:txBody>
      </p:sp>
      <p:sp>
        <p:nvSpPr>
          <p:cNvPr id="58371" name="Rectangle 3"/>
          <p:cNvSpPr>
            <a:spLocks noGrp="1" noChangeArrowheads="1"/>
          </p:cNvSpPr>
          <p:nvPr>
            <p:ph idx="1"/>
          </p:nvPr>
        </p:nvSpPr>
        <p:spPr/>
        <p:txBody>
          <a:bodyPr/>
          <a:lstStyle/>
          <a:p>
            <a:pPr eaLnBrk="1" hangingPunct="1">
              <a:spcBef>
                <a:spcPct val="60000"/>
              </a:spcBef>
            </a:pPr>
            <a:r>
              <a:rPr lang="en-US" altLang="cs-CZ" sz="2400"/>
              <a:t>Suppose now there are </a:t>
            </a:r>
            <a:r>
              <a:rPr lang="en-US" altLang="cs-CZ" sz="2400" i="1"/>
              <a:t>N</a:t>
            </a:r>
            <a:r>
              <a:rPr lang="en-US" altLang="cs-CZ" sz="2400"/>
              <a:t> goods produced, indexed by </a:t>
            </a:r>
            <a:r>
              <a:rPr lang="en-US" altLang="cs-CZ" sz="2400" i="1"/>
              <a:t>i = </a:t>
            </a:r>
            <a:r>
              <a:rPr lang="en-US" altLang="cs-CZ" sz="2400"/>
              <a:t>1,2</a:t>
            </a:r>
            <a:r>
              <a:rPr lang="en-US" altLang="cs-CZ" sz="2400" i="1"/>
              <a:t>,…N.</a:t>
            </a:r>
          </a:p>
          <a:p>
            <a:pPr eaLnBrk="1" hangingPunct="1">
              <a:spcBef>
                <a:spcPct val="60000"/>
              </a:spcBef>
            </a:pPr>
            <a:r>
              <a:rPr lang="en-US" altLang="cs-CZ" sz="2400"/>
              <a:t>The home country</a:t>
            </a:r>
            <a:r>
              <a:rPr lang="ja-JP" altLang="en-US" sz="2400"/>
              <a:t>’</a:t>
            </a:r>
            <a:r>
              <a:rPr lang="en-US" altLang="ja-JP" sz="2400"/>
              <a:t>s unit labor requirement for good </a:t>
            </a:r>
            <a:r>
              <a:rPr lang="en-US" altLang="ja-JP" sz="2400" i="1"/>
              <a:t>i</a:t>
            </a:r>
            <a:r>
              <a:rPr lang="en-US" altLang="ja-JP" sz="2400"/>
              <a:t> is </a:t>
            </a:r>
            <a:r>
              <a:rPr lang="en-US" altLang="ja-JP" sz="2400" i="1"/>
              <a:t>a</a:t>
            </a:r>
            <a:r>
              <a:rPr lang="en-US" altLang="ja-JP" sz="2400" i="1" baseline="-25000"/>
              <a:t>Li</a:t>
            </a:r>
            <a:r>
              <a:rPr lang="en-US" altLang="ja-JP" sz="2400"/>
              <a:t>, and the corresponding foreign unit labor requirement is </a:t>
            </a:r>
            <a:r>
              <a:rPr lang="en-US" altLang="ja-JP" sz="2400" i="1"/>
              <a:t>a</a:t>
            </a:r>
            <a:r>
              <a:rPr lang="en-US" altLang="ja-JP" sz="2400" i="1" baseline="30000"/>
              <a:t>*</a:t>
            </a:r>
            <a:r>
              <a:rPr lang="en-US" altLang="ja-JP" sz="2400" i="1" baseline="-25000"/>
              <a:t>Li </a:t>
            </a:r>
            <a:r>
              <a:rPr lang="en-US" altLang="ja-JP" sz="2400" i="1"/>
              <a:t>.</a:t>
            </a:r>
          </a:p>
          <a:p>
            <a:pPr eaLnBrk="1" hangingPunct="1">
              <a:spcBef>
                <a:spcPct val="50000"/>
              </a:spcBef>
            </a:pPr>
            <a:r>
              <a:rPr lang="en-US" altLang="cs-CZ" sz="2400"/>
              <a:t>Goods will be produced wherever cheapest to produce them.</a:t>
            </a:r>
          </a:p>
        </p:txBody>
      </p:sp>
    </p:spTree>
    <p:extLst>
      <p:ext uri="{BB962C8B-B14F-4D97-AF65-F5344CB8AC3E}">
        <p14:creationId xmlns:p14="http://schemas.microsoft.com/office/powerpoint/2010/main" val="23855016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trips(downRight)">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strips(downRight)">
                                      <p:cBhvr>
                                        <p:cTn id="12" dur="500"/>
                                        <p:tgtEl>
                                          <p:spTgt spid="583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strips(downRight)">
                                      <p:cBhvr>
                                        <p:cTn id="17" dur="500"/>
                                        <p:tgtEl>
                                          <p:spTgt spid="583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pPr eaLnBrk="1" hangingPunct="1"/>
            <a:r>
              <a:rPr lang="en-US" altLang="cs-CZ" smtClean="0"/>
              <a:t>Comparative Advantage with Many Goods (cont.)</a:t>
            </a:r>
          </a:p>
        </p:txBody>
      </p:sp>
      <p:sp>
        <p:nvSpPr>
          <p:cNvPr id="59395" name="Rectangle 3"/>
          <p:cNvSpPr>
            <a:spLocks noGrp="1" noChangeArrowheads="1"/>
          </p:cNvSpPr>
          <p:nvPr>
            <p:ph idx="1"/>
          </p:nvPr>
        </p:nvSpPr>
        <p:spPr/>
        <p:txBody>
          <a:bodyPr/>
          <a:lstStyle/>
          <a:p>
            <a:pPr eaLnBrk="1" hangingPunct="1">
              <a:spcBef>
                <a:spcPct val="50000"/>
              </a:spcBef>
            </a:pPr>
            <a:r>
              <a:rPr lang="en-US" altLang="cs-CZ" smtClean="0"/>
              <a:t>Let </a:t>
            </a:r>
            <a:r>
              <a:rPr lang="en-US" altLang="cs-CZ" i="1" smtClean="0"/>
              <a:t>w</a:t>
            </a:r>
            <a:r>
              <a:rPr lang="en-US" altLang="cs-CZ" smtClean="0"/>
              <a:t> represent the wage rate in the home country and </a:t>
            </a:r>
            <a:r>
              <a:rPr lang="en-US" altLang="cs-CZ" i="1" smtClean="0"/>
              <a:t>w</a:t>
            </a:r>
            <a:r>
              <a:rPr lang="en-US" altLang="cs-CZ" i="1" baseline="30000" smtClean="0"/>
              <a:t>*</a:t>
            </a:r>
            <a:r>
              <a:rPr lang="en-US" altLang="cs-CZ" smtClean="0"/>
              <a:t> represent the wage rate in the foreign country.</a:t>
            </a:r>
          </a:p>
          <a:p>
            <a:pPr lvl="1" eaLnBrk="1" hangingPunct="1"/>
            <a:r>
              <a:rPr lang="en-US" altLang="cs-CZ" smtClean="0"/>
              <a:t>If </a:t>
            </a:r>
            <a:r>
              <a:rPr lang="en-US" altLang="cs-CZ" i="1" smtClean="0"/>
              <a:t>wa</a:t>
            </a:r>
            <a:r>
              <a:rPr lang="en-US" altLang="cs-CZ" i="1" baseline="-25000" smtClean="0"/>
              <a:t>L1</a:t>
            </a:r>
            <a:r>
              <a:rPr lang="en-US" altLang="cs-CZ" smtClean="0"/>
              <a:t> &lt; </a:t>
            </a:r>
            <a:r>
              <a:rPr lang="en-US" altLang="cs-CZ" i="1" smtClean="0"/>
              <a:t>w</a:t>
            </a:r>
            <a:r>
              <a:rPr lang="en-US" altLang="cs-CZ" i="1" baseline="30000" smtClean="0"/>
              <a:t>*</a:t>
            </a:r>
            <a:r>
              <a:rPr lang="en-US" altLang="cs-CZ" i="1" smtClean="0"/>
              <a:t>a</a:t>
            </a:r>
            <a:r>
              <a:rPr lang="en-US" altLang="cs-CZ" i="1" baseline="30000" smtClean="0"/>
              <a:t>*</a:t>
            </a:r>
            <a:r>
              <a:rPr lang="en-US" altLang="cs-CZ" i="1" baseline="-25000" smtClean="0"/>
              <a:t>L1</a:t>
            </a:r>
            <a:r>
              <a:rPr lang="en-US" altLang="cs-CZ" i="1" smtClean="0"/>
              <a:t> </a:t>
            </a:r>
            <a:r>
              <a:rPr lang="en-US" altLang="cs-CZ" smtClean="0"/>
              <a:t>then only the home country will produce good 1, since total wage payments are less there.</a:t>
            </a:r>
          </a:p>
          <a:p>
            <a:pPr lvl="1" eaLnBrk="1" hangingPunct="1"/>
            <a:r>
              <a:rPr lang="en-US" altLang="cs-CZ" smtClean="0"/>
              <a:t>Or equivalently, if </a:t>
            </a:r>
            <a:r>
              <a:rPr lang="en-US" altLang="cs-CZ" i="1" smtClean="0"/>
              <a:t>a</a:t>
            </a:r>
            <a:r>
              <a:rPr lang="en-US" altLang="cs-CZ" i="1" baseline="30000" smtClean="0"/>
              <a:t>*</a:t>
            </a:r>
            <a:r>
              <a:rPr lang="en-US" altLang="cs-CZ" i="1" baseline="-25000" smtClean="0"/>
              <a:t>L1</a:t>
            </a:r>
            <a:r>
              <a:rPr lang="en-US" altLang="cs-CZ" i="1" smtClean="0"/>
              <a:t> /a</a:t>
            </a:r>
            <a:r>
              <a:rPr lang="en-US" altLang="cs-CZ" i="1" baseline="-25000" smtClean="0"/>
              <a:t>L1</a:t>
            </a:r>
            <a:r>
              <a:rPr lang="en-US" altLang="cs-CZ" smtClean="0"/>
              <a:t> &gt; </a:t>
            </a:r>
            <a:r>
              <a:rPr lang="en-US" altLang="cs-CZ" i="1" smtClean="0"/>
              <a:t>w/w</a:t>
            </a:r>
            <a:r>
              <a:rPr lang="en-US" altLang="cs-CZ" i="1" baseline="30000" smtClean="0"/>
              <a:t>*</a:t>
            </a:r>
            <a:r>
              <a:rPr lang="en-US" altLang="cs-CZ" smtClean="0"/>
              <a:t>,</a:t>
            </a:r>
            <a:r>
              <a:rPr lang="en-US" altLang="cs-CZ" i="1" smtClean="0"/>
              <a:t> </a:t>
            </a:r>
            <a:r>
              <a:rPr lang="en-US" altLang="cs-CZ" smtClean="0"/>
              <a:t>if the relative productivity of a country in producing a good is higher than the relative wage, then the good will be produced in that country. </a:t>
            </a:r>
          </a:p>
        </p:txBody>
      </p:sp>
    </p:spTree>
    <p:extLst>
      <p:ext uri="{BB962C8B-B14F-4D97-AF65-F5344CB8AC3E}">
        <p14:creationId xmlns:p14="http://schemas.microsoft.com/office/powerpoint/2010/main" val="18324485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strips(downRight)">
                                      <p:cBhvr>
                                        <p:cTn id="7" dur="5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strips(downRight)">
                                      <p:cBhvr>
                                        <p:cTn id="12" dur="5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strips(downRight)">
                                      <p:cBhvr>
                                        <p:cTn id="17" dur="500"/>
                                        <p:tgtEl>
                                          <p:spTgt spid="593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TM04033917[[fn=Berlín]]</Template>
  <TotalTime>11</TotalTime>
  <Words>6557</Words>
  <Application>Microsoft Office PowerPoint</Application>
  <PresentationFormat>Širokoúhlá obrazovka</PresentationFormat>
  <Paragraphs>481</Paragraphs>
  <Slides>116</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116</vt:i4>
      </vt:variant>
    </vt:vector>
  </HeadingPairs>
  <TitlesOfParts>
    <vt:vector size="123" baseType="lpstr">
      <vt:lpstr>ＭＳ Ｐゴシック</vt:lpstr>
      <vt:lpstr>Arial</vt:lpstr>
      <vt:lpstr>Calibri</vt:lpstr>
      <vt:lpstr>Franklin Gothic Book</vt:lpstr>
      <vt:lpstr>Times</vt:lpstr>
      <vt:lpstr>Trebuchet MS</vt:lpstr>
      <vt:lpstr>Berlín</vt:lpstr>
      <vt:lpstr>International Economics</vt:lpstr>
      <vt:lpstr>Chapter 2</vt:lpstr>
      <vt:lpstr>Preview</vt:lpstr>
      <vt:lpstr>Who Trades with Whom?</vt:lpstr>
      <vt:lpstr>Fig. 2-1: Total U.S. Trade with Major Partners, 2012</vt:lpstr>
      <vt:lpstr>Size Matters: The Gravity Model</vt:lpstr>
      <vt:lpstr>Fig. 2-2: The Size of European Economies, and the Value of Their Trade with the United States</vt:lpstr>
      <vt:lpstr>Size Matters: The Gravity Model (cont.)</vt:lpstr>
      <vt:lpstr>Size Matters: The Gravity Model (cont.)</vt:lpstr>
      <vt:lpstr>Using the Gravity Model: Looking for Anomalies</vt:lpstr>
      <vt:lpstr>Impediments to Trade: Distance, Barriers, and Borders</vt:lpstr>
      <vt:lpstr>Impediments to Trade: Distance, Barriers, and Borders (cont.)</vt:lpstr>
      <vt:lpstr>Impediments to Trade: Distance, Barriers, and Borders (cont.)</vt:lpstr>
      <vt:lpstr>Fig. 2-3: Economic Size and Trade with the United States</vt:lpstr>
      <vt:lpstr>Impediments to Trade: Distance, Barriers, and Borders (cont.)</vt:lpstr>
      <vt:lpstr>Fig. 2-4: Canadian Provinces and U.S. States that Trade with British Columbia</vt:lpstr>
      <vt:lpstr>Table 2-1: Trade with British Columbia, as Percent of GDP, 2009</vt:lpstr>
      <vt:lpstr>The Changing Pattern of World Trade: Has the World Gotten Smaller?</vt:lpstr>
      <vt:lpstr>The Changing Pattern of World Trade: Has the World Gotten Smaller? (cont.)</vt:lpstr>
      <vt:lpstr>Fig. 2-5: The Fall and Rise of World Trade</vt:lpstr>
      <vt:lpstr>What Do We Trade?</vt:lpstr>
      <vt:lpstr>Fig. 2-6: The Composition of World Trade, 2011</vt:lpstr>
      <vt:lpstr>What Do We Trade? (cont.)</vt:lpstr>
      <vt:lpstr>Table 2-2: Manufactured Goods as a Percent of Merchandise Trade</vt:lpstr>
      <vt:lpstr>What Do We Trade? (cont.)</vt:lpstr>
      <vt:lpstr>Fig. 2-7: The Changing Composition of Developing-Country Exports</vt:lpstr>
      <vt:lpstr>Service Outsourcing</vt:lpstr>
      <vt:lpstr>Service Outsourcing (cont.)</vt:lpstr>
      <vt:lpstr>Fig. 2-8: Tradable Industries’ Share of Employment</vt:lpstr>
      <vt:lpstr>Summary</vt:lpstr>
      <vt:lpstr>Summary (cont.)</vt:lpstr>
      <vt:lpstr>Chapter 3</vt:lpstr>
      <vt:lpstr>Preview</vt:lpstr>
      <vt:lpstr>Introduction</vt:lpstr>
      <vt:lpstr>Introduction (cont.)</vt:lpstr>
      <vt:lpstr>Comparative Advantage and Opportunity Cost</vt:lpstr>
      <vt:lpstr>Comparative Advantage and Opportunity Cost (cont.)</vt:lpstr>
      <vt:lpstr>Comparative Advantage and Opportunity Cost (cont.)</vt:lpstr>
      <vt:lpstr>Comparative Advantage and Opportunity Cost (cont.)</vt:lpstr>
      <vt:lpstr>Comparative Advantage and Opportunity Cost (cont.)</vt:lpstr>
      <vt:lpstr>Table 3-1: Hypothetical Changes in Production</vt:lpstr>
      <vt:lpstr>Comparative Advantage and Trade </vt:lpstr>
      <vt:lpstr>A One-Factor Ricardian Model</vt:lpstr>
      <vt:lpstr>A One-Factor Ricardian Model (cont.)</vt:lpstr>
      <vt:lpstr>A One-Factor Ricardian Model (cont.)</vt:lpstr>
      <vt:lpstr>A One-Factor Ricardian Model (cont.)</vt:lpstr>
      <vt:lpstr>A One-Factor Ricardian Model (cont.)</vt:lpstr>
      <vt:lpstr>Production Possibilities</vt:lpstr>
      <vt:lpstr>Production Possibilities (cont.)</vt:lpstr>
      <vt:lpstr>Production Possibilities (cont.)</vt:lpstr>
      <vt:lpstr>Fig. 3-1: Home’s Production Possibility Frontier </vt:lpstr>
      <vt:lpstr>Production Possibilities (cont.)</vt:lpstr>
      <vt:lpstr>Production Possibilities (cont.)</vt:lpstr>
      <vt:lpstr>Production Possibilities (cont.)</vt:lpstr>
      <vt:lpstr>Relative Prices, Wages, and Supply</vt:lpstr>
      <vt:lpstr>Relative Prices, Wages, and Supply (cont.)</vt:lpstr>
      <vt:lpstr>Relative Prices, Wages, and Supply (cont.)</vt:lpstr>
      <vt:lpstr>Production, Prices, and Wages</vt:lpstr>
      <vt:lpstr>Production, Prices, and Wages (cont.)</vt:lpstr>
      <vt:lpstr>Production, Prices, and Wages (cont.)</vt:lpstr>
      <vt:lpstr>Production, Prices, and Wages (cont.)</vt:lpstr>
      <vt:lpstr>Trade in the Ricardian Model</vt:lpstr>
      <vt:lpstr>Trade in the Ricardian Model (cont.)</vt:lpstr>
      <vt:lpstr>Trade in the Ricardian Model (cont.)</vt:lpstr>
      <vt:lpstr>Trade in the Ricardian Model (cont.)</vt:lpstr>
      <vt:lpstr>Fig. 3-2: Foreign’s Production Possibility Frontier </vt:lpstr>
      <vt:lpstr>Trade in the Ricardian Model (cont.)</vt:lpstr>
      <vt:lpstr>Trade in the Ricardian Model (cont.)</vt:lpstr>
      <vt:lpstr>Relative Supply and Relative Demand</vt:lpstr>
      <vt:lpstr>Relative Supply and Relative Demand (cont.)</vt:lpstr>
      <vt:lpstr>Relative Supply and Relative Demand (cont.)</vt:lpstr>
      <vt:lpstr>Relative Supply and Relative Demand (cont.)</vt:lpstr>
      <vt:lpstr>Relative Supply and Relative Demand (cont.)</vt:lpstr>
      <vt:lpstr>Relative Supply and Relative Demand (cont.)</vt:lpstr>
      <vt:lpstr>Relative Supply and Relative Demand (cont.)</vt:lpstr>
      <vt:lpstr>Fig. 3-3: World Relative Supply and Demand</vt:lpstr>
      <vt:lpstr>Gains from Trade</vt:lpstr>
      <vt:lpstr>Gains from Trade (cont.)</vt:lpstr>
      <vt:lpstr>Gains from Trade (cont.)</vt:lpstr>
      <vt:lpstr>Gains from Trade (cont.)</vt:lpstr>
      <vt:lpstr>Fig. 3-4: Trade Expands Consumption Possibilities</vt:lpstr>
      <vt:lpstr>A Numerical Example</vt:lpstr>
      <vt:lpstr>A Numerical Example (cont.)</vt:lpstr>
      <vt:lpstr>A Numerical Example (cont.)</vt:lpstr>
      <vt:lpstr>A Numerical Example (cont.)</vt:lpstr>
      <vt:lpstr>A Numerical Example (cont.)</vt:lpstr>
      <vt:lpstr>Relative Wages</vt:lpstr>
      <vt:lpstr>Relative Wages (cont.)</vt:lpstr>
      <vt:lpstr>Relative Wages (cont.)</vt:lpstr>
      <vt:lpstr>Relative Wages (cont.)</vt:lpstr>
      <vt:lpstr>Relative Wages (cont.)</vt:lpstr>
      <vt:lpstr>Do Wages Reflect Productivity?</vt:lpstr>
      <vt:lpstr>Productivity and Wages</vt:lpstr>
      <vt:lpstr>Do Wages Reflect Productivity? (cont.)</vt:lpstr>
      <vt:lpstr>Misconceptions about Comparative Advantage</vt:lpstr>
      <vt:lpstr>Misconceptions about Comparative Advantage (cont.)</vt:lpstr>
      <vt:lpstr>Misconceptions about Comparative Advantage (cont.)</vt:lpstr>
      <vt:lpstr>Comparative Advantage with Many Goods</vt:lpstr>
      <vt:lpstr>Comparative Advantage with Many Goods (cont.)</vt:lpstr>
      <vt:lpstr>Table 3-2: Home and Foreign Unit Labor Requirements</vt:lpstr>
      <vt:lpstr>Comparative Advantage with Many Goods (cont.)</vt:lpstr>
      <vt:lpstr>Comparative Advantage with Many Goods (cont.)</vt:lpstr>
      <vt:lpstr>Comparative Advantage with Many Goods (cont.)</vt:lpstr>
      <vt:lpstr>Comparative Advantage with Many Goods (cont.)</vt:lpstr>
      <vt:lpstr>Fig. 3-5: Determination of Relative Wages</vt:lpstr>
      <vt:lpstr>Comparative Advantage with Many Goods (cont.)</vt:lpstr>
      <vt:lpstr>Transportation Costs and Non-traded Goods</vt:lpstr>
      <vt:lpstr>Transportation Costs and Non-traded Goods (cont.)</vt:lpstr>
      <vt:lpstr>Empirical Evidence</vt:lpstr>
      <vt:lpstr>Fig. 3-6: Productivity and Exports</vt:lpstr>
      <vt:lpstr>Empirical Evidence (cont.)</vt:lpstr>
      <vt:lpstr>Table 3-3: Bangladesh versus China, 2011</vt:lpstr>
      <vt:lpstr>Empirical Evidence (cont.)</vt:lpstr>
      <vt:lpstr>Summary</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dc:title>
  <dc:creator>TP</dc:creator>
  <cp:lastModifiedBy>TP</cp:lastModifiedBy>
  <cp:revision>2</cp:revision>
  <dcterms:created xsi:type="dcterms:W3CDTF">2015-10-12T08:33:19Z</dcterms:created>
  <dcterms:modified xsi:type="dcterms:W3CDTF">2015-10-12T08:44:34Z</dcterms:modified>
</cp:coreProperties>
</file>