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DBF5C7-061D-49D9-A534-0D0B198FA556}" type="datetimeFigureOut">
              <a:rPr lang="cs-CZ" smtClean="0"/>
              <a:t>14. 10. 2015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5ACFC0-9487-4AAF-97B0-2739A3EC0561}" type="slidenum">
              <a:rPr lang="cs-CZ" smtClean="0"/>
              <a:t>‹#›</a:t>
            </a:fld>
            <a:endParaRPr lang="cs-CZ"/>
          </a:p>
        </p:txBody>
      </p:sp>
    </p:spTree>
    <p:extLst>
      <p:ext uri="{BB962C8B-B14F-4D97-AF65-F5344CB8AC3E}">
        <p14:creationId xmlns:p14="http://schemas.microsoft.com/office/powerpoint/2010/main" val="1111941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46C117F-5CCF-4837-BE5F-2B92066CAFAF}"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4EB90BD-B6CE-46B7-997F-7313B992CCDC}"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DB9D11F-B188-461D-B23F-39381795C052}"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2E6D8D9-55A2-4063-B0F3-121F44549695}"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D4B24536-994D-4021-A283-9F449C0DB509}" type="datetimeFigureOut">
              <a:rPr lang="en-US" dirty="0"/>
              <a:t>10/14/2015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3CBBBB78-C96F-47B7-AB17-D852CA960AC9}" type="datetimeFigureOut">
              <a:rPr lang="en-US" dirty="0"/>
              <a:t>10/14/2015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10/14/2015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A1DBF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518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30578ACC-22D6-47C1-A373-4FD133E34F3C}" type="datetimeFigureOut">
              <a:rPr lang="en-US" dirty="0"/>
              <a:t>10/14/2015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10/14/2015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10/14/2015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31444B-B92B-4E27-8C94-BB93EAF5CB18}"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63EFA5E-FA76-400D-B3DC-F0BA90E6D107}" type="datetimeFigureOut">
              <a:rPr lang="en-US" dirty="0"/>
              <a:t>10/14/2015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10/14/2015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 id="2147483669" r:id="rId18"/>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ctrTitle"/>
          </p:nvPr>
        </p:nvSpPr>
        <p:spPr/>
        <p:txBody>
          <a:bodyPr/>
          <a:lstStyle/>
          <a:p>
            <a:pPr algn="ctr" eaLnBrk="1" hangingPunct="1"/>
            <a:r>
              <a:rPr lang="en-US" altLang="cs-CZ" sz="2800">
                <a:ea typeface="ヒラギノ角ゴ Pro W3" pitchFamily="-84" charset="-128"/>
              </a:rPr>
              <a:t>Chapter 17 (6)</a:t>
            </a:r>
          </a:p>
        </p:txBody>
      </p:sp>
      <p:sp>
        <p:nvSpPr>
          <p:cNvPr id="5122" name="Rectangle 3"/>
          <p:cNvSpPr>
            <a:spLocks noGrp="1" noChangeArrowheads="1"/>
          </p:cNvSpPr>
          <p:nvPr>
            <p:ph type="subTitle" idx="1"/>
          </p:nvPr>
        </p:nvSpPr>
        <p:spPr/>
        <p:txBody>
          <a:bodyPr/>
          <a:lstStyle/>
          <a:p>
            <a:pPr marL="0" indent="0" algn="ctr">
              <a:buNone/>
            </a:pPr>
            <a:r>
              <a:rPr lang="en-US" altLang="cs-CZ" b="1" smtClean="0">
                <a:ea typeface="ヒラギノ角ゴ Pro W3" pitchFamily="-84" charset="-128"/>
              </a:rPr>
              <a:t>Output and the Exchange Rate </a:t>
            </a:r>
            <a:br>
              <a:rPr lang="en-US" altLang="cs-CZ" b="1" smtClean="0">
                <a:ea typeface="ヒラギノ角ゴ Pro W3" pitchFamily="-84" charset="-128"/>
              </a:rPr>
            </a:br>
            <a:r>
              <a:rPr lang="en-US" altLang="cs-CZ" b="1" smtClean="0">
                <a:ea typeface="ヒラギノ角ゴ Pro W3" pitchFamily="-84" charset="-128"/>
              </a:rPr>
              <a:t>in the Short Run</a:t>
            </a:r>
          </a:p>
        </p:txBody>
      </p:sp>
    </p:spTree>
    <p:extLst>
      <p:ext uri="{BB962C8B-B14F-4D97-AF65-F5344CB8AC3E}">
        <p14:creationId xmlns:p14="http://schemas.microsoft.com/office/powerpoint/2010/main" val="331251359"/>
      </p:ext>
    </p:extLst>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p:txBody>
          <a:bodyPr/>
          <a:lstStyle/>
          <a:p>
            <a:pPr eaLnBrk="1" hangingPunct="1"/>
            <a:r>
              <a:rPr lang="en-US" altLang="cs-CZ" sz="2800">
                <a:ea typeface="ヒラギノ角ゴ Pro W3" pitchFamily="-84" charset="-128"/>
              </a:rPr>
              <a:t>Fig. 17-1: Aggregate Demand as a Function of Output</a:t>
            </a:r>
          </a:p>
        </p:txBody>
      </p:sp>
      <p:pic>
        <p:nvPicPr>
          <p:cNvPr id="14338" name="Picture 2" descr="fig17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636108"/>
            <a:ext cx="5073072" cy="4151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7314980"/>
      </p:ext>
    </p:extLst>
  </p:cSld>
  <p:clrMapOvr>
    <a:masterClrMapping/>
  </p:clrMapOvr>
  <p:transition spd="med">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pPr eaLnBrk="1" hangingPunct="1"/>
            <a:r>
              <a:rPr lang="en-US" altLang="cs-CZ" smtClean="0">
                <a:ea typeface="ヒラギノ角ゴ Pro W3" pitchFamily="-84" charset="-128"/>
              </a:rPr>
              <a:t>Determinants of Aggregate Demand</a:t>
            </a:r>
          </a:p>
        </p:txBody>
      </p:sp>
      <p:sp>
        <p:nvSpPr>
          <p:cNvPr id="2" name="Rectangle 3"/>
          <p:cNvSpPr>
            <a:spLocks noGrp="1" noChangeArrowheads="1"/>
          </p:cNvSpPr>
          <p:nvPr>
            <p:ph idx="1"/>
          </p:nvPr>
        </p:nvSpPr>
        <p:spPr/>
        <p:txBody>
          <a:bodyPr/>
          <a:lstStyle/>
          <a:p>
            <a:pPr eaLnBrk="1" hangingPunct="1">
              <a:spcBef>
                <a:spcPct val="50000"/>
              </a:spcBef>
            </a:pPr>
            <a:r>
              <a:rPr lang="en-US" altLang="cs-CZ">
                <a:ea typeface="ヒラギノ角ゴ Pro W3" pitchFamily="-84" charset="-128"/>
              </a:rPr>
              <a:t>Determinants of the current account include:</a:t>
            </a:r>
          </a:p>
          <a:p>
            <a:pPr lvl="1" eaLnBrk="1" hangingPunct="1">
              <a:spcBef>
                <a:spcPct val="50000"/>
              </a:spcBef>
            </a:pPr>
            <a:r>
              <a:rPr lang="en-US" altLang="cs-CZ" b="1">
                <a:ea typeface="ヒラギノ角ゴ Pro W3" pitchFamily="-84" charset="-128"/>
              </a:rPr>
              <a:t>Real exchange rate</a:t>
            </a:r>
            <a:r>
              <a:rPr lang="en-US" altLang="cs-CZ">
                <a:ea typeface="ヒラギノ角ゴ Pro W3" pitchFamily="-84" charset="-128"/>
              </a:rPr>
              <a:t>: an increase in the real exchange rate increases the current account.</a:t>
            </a:r>
            <a:endParaRPr lang="en-US" altLang="cs-CZ" i="1">
              <a:ea typeface="ヒラギノ角ゴ Pro W3" pitchFamily="-84" charset="-128"/>
            </a:endParaRPr>
          </a:p>
          <a:p>
            <a:pPr lvl="1" eaLnBrk="1" hangingPunct="1">
              <a:spcBef>
                <a:spcPct val="50000"/>
              </a:spcBef>
            </a:pPr>
            <a:r>
              <a:rPr lang="en-US" altLang="cs-CZ" b="1">
                <a:ea typeface="ヒラギノ角ゴ Pro W3" pitchFamily="-84" charset="-128"/>
              </a:rPr>
              <a:t>Disposable income</a:t>
            </a:r>
            <a:r>
              <a:rPr lang="en-US" altLang="cs-CZ">
                <a:ea typeface="ヒラギノ角ゴ Pro W3" pitchFamily="-84" charset="-128"/>
              </a:rPr>
              <a:t>: an increase in the disposable income decreases the current account.</a:t>
            </a:r>
          </a:p>
        </p:txBody>
      </p:sp>
    </p:spTree>
    <p:extLst>
      <p:ext uri="{BB962C8B-B14F-4D97-AF65-F5344CB8AC3E}">
        <p14:creationId xmlns:p14="http://schemas.microsoft.com/office/powerpoint/2010/main" val="110497970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en-US" altLang="cs-CZ" sz="2800">
                <a:ea typeface="ヒラギノ角ゴ Pro W3" pitchFamily="-84" charset="-128"/>
              </a:rPr>
              <a:t>Determinants of Aggregate Demand (cont.)</a:t>
            </a:r>
          </a:p>
        </p:txBody>
      </p:sp>
      <p:sp>
        <p:nvSpPr>
          <p:cNvPr id="2" name="Rectangle 3"/>
          <p:cNvSpPr>
            <a:spLocks noGrp="1" noChangeArrowheads="1"/>
          </p:cNvSpPr>
          <p:nvPr>
            <p:ph idx="1"/>
          </p:nvPr>
        </p:nvSpPr>
        <p:spPr/>
        <p:txBody>
          <a:bodyPr>
            <a:normAutofit/>
          </a:bodyPr>
          <a:lstStyle/>
          <a:p>
            <a:pPr eaLnBrk="1" hangingPunct="1">
              <a:spcBef>
                <a:spcPct val="50000"/>
              </a:spcBef>
            </a:pPr>
            <a:r>
              <a:rPr lang="en-US" altLang="cs-CZ">
                <a:ea typeface="ヒラギノ角ゴ Pro W3" pitchFamily="-84" charset="-128"/>
              </a:rPr>
              <a:t>For simplicity, we assume that exogenous political factors determine government purchases </a:t>
            </a:r>
            <a:r>
              <a:rPr lang="en-US" altLang="cs-CZ" i="1">
                <a:ea typeface="ヒラギノ角ゴ Pro W3" pitchFamily="-84" charset="-128"/>
              </a:rPr>
              <a:t>G</a:t>
            </a:r>
            <a:r>
              <a:rPr lang="en-US" altLang="cs-CZ">
                <a:ea typeface="ヒラギノ角ゴ Pro W3" pitchFamily="-84" charset="-128"/>
              </a:rPr>
              <a:t> and the level of taxes </a:t>
            </a:r>
            <a:r>
              <a:rPr lang="en-US" altLang="cs-CZ" i="1">
                <a:ea typeface="ヒラギノ角ゴ Pro W3" pitchFamily="-84" charset="-128"/>
              </a:rPr>
              <a:t>T.</a:t>
            </a:r>
          </a:p>
          <a:p>
            <a:pPr eaLnBrk="1" hangingPunct="1">
              <a:spcBef>
                <a:spcPct val="70000"/>
              </a:spcBef>
            </a:pPr>
            <a:r>
              <a:rPr lang="en-US" altLang="cs-CZ">
                <a:ea typeface="ヒラギノ角ゴ Pro W3" pitchFamily="-84" charset="-128"/>
              </a:rPr>
              <a:t>For simplicity, we currently assume that investment expenditure </a:t>
            </a:r>
            <a:r>
              <a:rPr lang="en-US" altLang="cs-CZ" i="1">
                <a:ea typeface="ヒラギノ角ゴ Pro W3" pitchFamily="-84" charset="-128"/>
              </a:rPr>
              <a:t>I</a:t>
            </a:r>
            <a:r>
              <a:rPr lang="en-US" altLang="cs-CZ">
                <a:ea typeface="ヒラギノ角ゴ Pro W3" pitchFamily="-84" charset="-128"/>
              </a:rPr>
              <a:t> is determined by exogenous business decisions.</a:t>
            </a:r>
          </a:p>
          <a:p>
            <a:pPr lvl="1" eaLnBrk="1" hangingPunct="1">
              <a:spcBef>
                <a:spcPct val="50000"/>
              </a:spcBef>
            </a:pPr>
            <a:r>
              <a:rPr lang="en-US" altLang="cs-CZ">
                <a:ea typeface="ヒラギノ角ゴ Pro W3" pitchFamily="-84" charset="-128"/>
              </a:rPr>
              <a:t>A more complicated model shows that investment depends on the cost of spending or borrowing to finance investment: the interest rate.</a:t>
            </a:r>
          </a:p>
        </p:txBody>
      </p:sp>
    </p:spTree>
    <p:extLst>
      <p:ext uri="{BB962C8B-B14F-4D97-AF65-F5344CB8AC3E}">
        <p14:creationId xmlns:p14="http://schemas.microsoft.com/office/powerpoint/2010/main" val="149533275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US" altLang="cs-CZ" sz="2800">
                <a:ea typeface="ヒラギノ角ゴ Pro W3" pitchFamily="-84" charset="-128"/>
              </a:rPr>
              <a:t>Determinants of Aggregate Demand (cont.)</a:t>
            </a:r>
          </a:p>
        </p:txBody>
      </p:sp>
      <p:sp>
        <p:nvSpPr>
          <p:cNvPr id="2" name="Rectangle 3"/>
          <p:cNvSpPr>
            <a:spLocks noGrp="1" noChangeArrowheads="1"/>
          </p:cNvSpPr>
          <p:nvPr>
            <p:ph idx="1"/>
          </p:nvPr>
        </p:nvSpPr>
        <p:spPr>
          <a:xfrm>
            <a:off x="680321" y="2336872"/>
            <a:ext cx="9613861" cy="4154543"/>
          </a:xfrm>
        </p:spPr>
        <p:txBody>
          <a:bodyPr>
            <a:normAutofit fontScale="70000" lnSpcReduction="20000"/>
          </a:bodyPr>
          <a:lstStyle/>
          <a:p>
            <a:pPr eaLnBrk="1" hangingPunct="1">
              <a:lnSpc>
                <a:spcPct val="105000"/>
              </a:lnSpc>
            </a:pPr>
            <a:r>
              <a:rPr lang="en-US" altLang="cs-CZ" dirty="0">
                <a:ea typeface="ヒラギノ角ゴ Pro W3" pitchFamily="-84" charset="-128"/>
              </a:rPr>
              <a:t>Aggregate demand is therefore expressed as:</a:t>
            </a:r>
          </a:p>
          <a:p>
            <a:pPr algn="ctr" eaLnBrk="1" hangingPunct="1">
              <a:lnSpc>
                <a:spcPct val="105000"/>
              </a:lnSpc>
              <a:buFontTx/>
              <a:buNone/>
            </a:pPr>
            <a:r>
              <a:rPr lang="en-US" altLang="cs-CZ" i="1" dirty="0">
                <a:ea typeface="ヒラギノ角ゴ Pro W3" pitchFamily="-84" charset="-128"/>
              </a:rPr>
              <a:t>D</a:t>
            </a:r>
            <a:r>
              <a:rPr lang="en-US" altLang="cs-CZ" dirty="0">
                <a:ea typeface="ヒラギノ角ゴ Pro W3" pitchFamily="-84" charset="-128"/>
              </a:rPr>
              <a:t> = </a:t>
            </a:r>
            <a:r>
              <a:rPr lang="en-US" altLang="cs-CZ" i="1" dirty="0">
                <a:ea typeface="ヒラギノ角ゴ Pro W3" pitchFamily="-84" charset="-128"/>
              </a:rPr>
              <a:t>C</a:t>
            </a:r>
            <a:r>
              <a:rPr lang="en-US" altLang="cs-CZ" dirty="0">
                <a:ea typeface="ヒラギノ角ゴ Pro W3" pitchFamily="-84" charset="-128"/>
              </a:rPr>
              <a:t>(</a:t>
            </a:r>
            <a:r>
              <a:rPr lang="en-US" altLang="cs-CZ" i="1" dirty="0">
                <a:ea typeface="ヒラギノ角ゴ Pro W3" pitchFamily="-84" charset="-128"/>
              </a:rPr>
              <a:t>Y</a:t>
            </a:r>
            <a:r>
              <a:rPr lang="en-US" altLang="cs-CZ" dirty="0">
                <a:ea typeface="ヒラギノ角ゴ Pro W3" pitchFamily="-84" charset="-128"/>
              </a:rPr>
              <a:t> – </a:t>
            </a:r>
            <a:r>
              <a:rPr lang="en-US" altLang="cs-CZ" i="1" dirty="0">
                <a:ea typeface="ヒラギノ角ゴ Pro W3" pitchFamily="-84" charset="-128"/>
              </a:rPr>
              <a:t>T</a:t>
            </a:r>
            <a:r>
              <a:rPr lang="en-US" altLang="cs-CZ" dirty="0">
                <a:ea typeface="ヒラギノ角ゴ Pro W3" pitchFamily="-84" charset="-128"/>
              </a:rPr>
              <a:t>) + </a:t>
            </a:r>
            <a:r>
              <a:rPr lang="en-US" altLang="cs-CZ" i="1" dirty="0">
                <a:ea typeface="ヒラギノ角ゴ Pro W3" pitchFamily="-84" charset="-128"/>
              </a:rPr>
              <a:t>I</a:t>
            </a:r>
            <a:r>
              <a:rPr lang="en-US" altLang="cs-CZ" dirty="0">
                <a:ea typeface="ヒラギノ角ゴ Pro W3" pitchFamily="-84" charset="-128"/>
              </a:rPr>
              <a:t> + </a:t>
            </a:r>
            <a:r>
              <a:rPr lang="en-US" altLang="cs-CZ" i="1" dirty="0">
                <a:ea typeface="ヒラギノ角ゴ Pro W3" pitchFamily="-84" charset="-128"/>
              </a:rPr>
              <a:t>G</a:t>
            </a:r>
            <a:r>
              <a:rPr lang="en-US" altLang="cs-CZ" dirty="0">
                <a:ea typeface="ヒラギノ角ゴ Pro W3" pitchFamily="-84" charset="-128"/>
              </a:rPr>
              <a:t> + </a:t>
            </a:r>
            <a:r>
              <a:rPr lang="en-US" altLang="cs-CZ" i="1" dirty="0">
                <a:ea typeface="ヒラギノ角ゴ Pro W3" pitchFamily="-84" charset="-128"/>
              </a:rPr>
              <a:t>CA</a:t>
            </a:r>
            <a:r>
              <a:rPr lang="en-US" altLang="cs-CZ" dirty="0">
                <a:ea typeface="ヒラギノ角ゴ Pro W3" pitchFamily="-84" charset="-128"/>
              </a:rPr>
              <a:t>(</a:t>
            </a:r>
            <a:r>
              <a:rPr lang="en-US" altLang="cs-CZ" i="1" dirty="0">
                <a:ea typeface="ヒラギノ角ゴ Pro W3" pitchFamily="-84" charset="-128"/>
              </a:rPr>
              <a:t>EP</a:t>
            </a:r>
            <a:r>
              <a:rPr lang="en-US" altLang="cs-CZ" dirty="0">
                <a:ea typeface="ヒラギノ角ゴ Pro W3" pitchFamily="-84" charset="-128"/>
              </a:rPr>
              <a:t>*/</a:t>
            </a:r>
            <a:r>
              <a:rPr lang="en-US" altLang="cs-CZ" i="1" dirty="0">
                <a:ea typeface="ヒラギノ角ゴ Pro W3" pitchFamily="-84" charset="-128"/>
              </a:rPr>
              <a:t>P</a:t>
            </a:r>
            <a:r>
              <a:rPr lang="en-US" altLang="cs-CZ" dirty="0">
                <a:ea typeface="ヒラギノ角ゴ Pro W3" pitchFamily="-84" charset="-128"/>
              </a:rPr>
              <a:t>, </a:t>
            </a:r>
            <a:r>
              <a:rPr lang="en-US" altLang="cs-CZ" i="1" dirty="0">
                <a:ea typeface="ヒラギノ角ゴ Pro W3" pitchFamily="-84" charset="-128"/>
              </a:rPr>
              <a:t>Y</a:t>
            </a:r>
            <a:r>
              <a:rPr lang="en-US" altLang="cs-CZ" dirty="0">
                <a:ea typeface="ヒラギノ角ゴ Pro W3" pitchFamily="-84" charset="-128"/>
              </a:rPr>
              <a:t> – </a:t>
            </a:r>
            <a:r>
              <a:rPr lang="en-US" altLang="cs-CZ" i="1" dirty="0">
                <a:ea typeface="ヒラギノ角ゴ Pro W3" pitchFamily="-84" charset="-128"/>
              </a:rPr>
              <a:t>T</a:t>
            </a:r>
            <a:r>
              <a:rPr lang="en-US" altLang="cs-CZ" dirty="0">
                <a:ea typeface="ヒラギノ角ゴ Pro W3" pitchFamily="-84" charset="-128"/>
              </a:rPr>
              <a:t>)</a:t>
            </a:r>
            <a:endParaRPr lang="en-US" altLang="cs-CZ" dirty="0" smtClean="0">
              <a:ea typeface="ヒラギノ角ゴ Pro W3" pitchFamily="-84" charset="-128"/>
            </a:endParaRPr>
          </a:p>
          <a:p>
            <a:pPr eaLnBrk="1" hangingPunct="1">
              <a:lnSpc>
                <a:spcPct val="105000"/>
              </a:lnSpc>
              <a:spcBef>
                <a:spcPct val="550000"/>
              </a:spcBef>
            </a:pPr>
            <a:endParaRPr lang="cs-CZ" altLang="cs-CZ" dirty="0" smtClean="0">
              <a:ea typeface="ヒラギノ角ゴ Pro W3" pitchFamily="-84" charset="-128"/>
            </a:endParaRPr>
          </a:p>
          <a:p>
            <a:pPr eaLnBrk="1" hangingPunct="1">
              <a:lnSpc>
                <a:spcPct val="105000"/>
              </a:lnSpc>
              <a:spcBef>
                <a:spcPct val="550000"/>
              </a:spcBef>
            </a:pPr>
            <a:r>
              <a:rPr lang="en-US" altLang="cs-CZ" sz="2600" dirty="0" smtClean="0">
                <a:ea typeface="ヒラギノ角ゴ Pro W3" pitchFamily="-84" charset="-128"/>
              </a:rPr>
              <a:t>Or </a:t>
            </a:r>
            <a:r>
              <a:rPr lang="en-US" altLang="cs-CZ" sz="2600" dirty="0">
                <a:ea typeface="ヒラギノ角ゴ Pro W3" pitchFamily="-84" charset="-128"/>
              </a:rPr>
              <a:t>more simply: </a:t>
            </a:r>
            <a:r>
              <a:rPr lang="en-US" altLang="cs-CZ" sz="2600" i="1" dirty="0">
                <a:ea typeface="ヒラギノ角ゴ Pro W3" pitchFamily="-84" charset="-128"/>
              </a:rPr>
              <a:t>D</a:t>
            </a:r>
            <a:r>
              <a:rPr lang="en-US" altLang="cs-CZ" sz="2600" dirty="0">
                <a:ea typeface="ヒラギノ角ゴ Pro W3" pitchFamily="-84" charset="-128"/>
              </a:rPr>
              <a:t> = </a:t>
            </a:r>
            <a:r>
              <a:rPr lang="en-US" altLang="cs-CZ" sz="2600" i="1" dirty="0">
                <a:ea typeface="ヒラギノ角ゴ Pro W3" pitchFamily="-84" charset="-128"/>
              </a:rPr>
              <a:t>D</a:t>
            </a:r>
            <a:r>
              <a:rPr lang="en-US" altLang="cs-CZ" sz="2600" dirty="0">
                <a:ea typeface="ヒラギノ角ゴ Pro W3" pitchFamily="-84" charset="-128"/>
              </a:rPr>
              <a:t>(</a:t>
            </a:r>
            <a:r>
              <a:rPr lang="en-US" altLang="cs-CZ" sz="2600" i="1" dirty="0">
                <a:ea typeface="ヒラギノ角ゴ Pro W3" pitchFamily="-84" charset="-128"/>
              </a:rPr>
              <a:t>EP</a:t>
            </a:r>
            <a:r>
              <a:rPr lang="en-US" altLang="cs-CZ" sz="2600" dirty="0">
                <a:ea typeface="ヒラギノ角ゴ Pro W3" pitchFamily="-84" charset="-128"/>
              </a:rPr>
              <a:t>*/</a:t>
            </a:r>
            <a:r>
              <a:rPr lang="en-US" altLang="cs-CZ" sz="2600" i="1" dirty="0">
                <a:ea typeface="ヒラギノ角ゴ Pro W3" pitchFamily="-84" charset="-128"/>
              </a:rPr>
              <a:t>P</a:t>
            </a:r>
            <a:r>
              <a:rPr lang="en-US" altLang="cs-CZ" sz="2600" dirty="0">
                <a:ea typeface="ヒラギノ角ゴ Pro W3" pitchFamily="-84" charset="-128"/>
              </a:rPr>
              <a:t>, </a:t>
            </a:r>
            <a:r>
              <a:rPr lang="en-US" altLang="cs-CZ" sz="2600" i="1" dirty="0">
                <a:ea typeface="ヒラギノ角ゴ Pro W3" pitchFamily="-84" charset="-128"/>
              </a:rPr>
              <a:t>Y</a:t>
            </a:r>
            <a:r>
              <a:rPr lang="en-US" altLang="cs-CZ" sz="2600" dirty="0">
                <a:ea typeface="ヒラギノ角ゴ Pro W3" pitchFamily="-84" charset="-128"/>
              </a:rPr>
              <a:t> – </a:t>
            </a:r>
            <a:r>
              <a:rPr lang="en-US" altLang="cs-CZ" sz="2600" i="1" dirty="0">
                <a:ea typeface="ヒラギノ角ゴ Pro W3" pitchFamily="-84" charset="-128"/>
              </a:rPr>
              <a:t>T</a:t>
            </a:r>
            <a:r>
              <a:rPr lang="en-US" altLang="cs-CZ" sz="2600" dirty="0">
                <a:ea typeface="ヒラギノ角ゴ Pro W3" pitchFamily="-84" charset="-128"/>
              </a:rPr>
              <a:t>, </a:t>
            </a:r>
            <a:r>
              <a:rPr lang="en-US" altLang="cs-CZ" sz="2600" i="1" dirty="0">
                <a:ea typeface="ヒラギノ角ゴ Pro W3" pitchFamily="-84" charset="-128"/>
              </a:rPr>
              <a:t>I</a:t>
            </a:r>
            <a:r>
              <a:rPr lang="en-US" altLang="cs-CZ" sz="2600" dirty="0">
                <a:ea typeface="ヒラギノ角ゴ Pro W3" pitchFamily="-84" charset="-128"/>
              </a:rPr>
              <a:t>, </a:t>
            </a:r>
            <a:r>
              <a:rPr lang="en-US" altLang="cs-CZ" sz="2600" i="1" dirty="0">
                <a:ea typeface="ヒラギノ角ゴ Pro W3" pitchFamily="-84" charset="-128"/>
              </a:rPr>
              <a:t>G</a:t>
            </a:r>
            <a:r>
              <a:rPr lang="en-US" altLang="cs-CZ" sz="2600" dirty="0">
                <a:ea typeface="ヒラギノ角ゴ Pro W3" pitchFamily="-84" charset="-128"/>
              </a:rPr>
              <a:t>)</a:t>
            </a:r>
            <a:r>
              <a:rPr lang="en-US" altLang="cs-CZ" sz="2600" dirty="0" smtClean="0">
                <a:ea typeface="ヒラギノ角ゴ Pro W3" pitchFamily="-84" charset="-128"/>
              </a:rPr>
              <a:t>	</a:t>
            </a:r>
          </a:p>
        </p:txBody>
      </p:sp>
      <p:grpSp>
        <p:nvGrpSpPr>
          <p:cNvPr id="3" name="Group 4"/>
          <p:cNvGrpSpPr>
            <a:grpSpLocks/>
          </p:cNvGrpSpPr>
          <p:nvPr/>
        </p:nvGrpSpPr>
        <p:grpSpPr bwMode="auto">
          <a:xfrm>
            <a:off x="4427538" y="3225730"/>
            <a:ext cx="1833562" cy="2314575"/>
            <a:chOff x="2108" y="1660"/>
            <a:chExt cx="1155" cy="1458"/>
          </a:xfrm>
        </p:grpSpPr>
        <p:sp>
          <p:nvSpPr>
            <p:cNvPr id="17420" name="AutoShape 5"/>
            <p:cNvSpPr>
              <a:spLocks/>
            </p:cNvSpPr>
            <p:nvPr/>
          </p:nvSpPr>
          <p:spPr bwMode="auto">
            <a:xfrm rot="16200000">
              <a:off x="2495" y="1480"/>
              <a:ext cx="183" cy="543"/>
            </a:xfrm>
            <a:prstGeom prst="leftBrace">
              <a:avLst>
                <a:gd name="adj1" fmla="val 3119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anose="02020603050405020304" pitchFamily="18" charset="0"/>
                  <a:ea typeface="ＭＳ Ｐゴシック" pitchFamily="-84" charset="-128"/>
                </a:defRPr>
              </a:lvl1pPr>
              <a:lvl2pPr marL="742950" indent="-285750">
                <a:defRPr sz="2400">
                  <a:solidFill>
                    <a:schemeClr val="tx1"/>
                  </a:solidFill>
                  <a:latin typeface="Times" panose="02020603050405020304" pitchFamily="18" charset="0"/>
                  <a:ea typeface="ＭＳ Ｐゴシック" pitchFamily="-84" charset="-128"/>
                </a:defRPr>
              </a:lvl2pPr>
              <a:lvl3pPr marL="1143000" indent="-228600">
                <a:defRPr sz="2400">
                  <a:solidFill>
                    <a:schemeClr val="tx1"/>
                  </a:solidFill>
                  <a:latin typeface="Times" panose="02020603050405020304" pitchFamily="18" charset="0"/>
                  <a:ea typeface="ＭＳ Ｐゴシック" pitchFamily="-84" charset="-128"/>
                </a:defRPr>
              </a:lvl3pPr>
              <a:lvl4pPr marL="1600200" indent="-228600">
                <a:defRPr sz="2400">
                  <a:solidFill>
                    <a:schemeClr val="tx1"/>
                  </a:solidFill>
                  <a:latin typeface="Times" panose="02020603050405020304" pitchFamily="18" charset="0"/>
                  <a:ea typeface="ＭＳ Ｐゴシック" pitchFamily="-84" charset="-128"/>
                </a:defRPr>
              </a:lvl4pPr>
              <a:lvl5pPr marL="2057400" indent="-228600">
                <a:defRPr sz="2400">
                  <a:solidFill>
                    <a:schemeClr val="tx1"/>
                  </a:solidFill>
                  <a:latin typeface="Times" panose="02020603050405020304" pitchFamily="18" charset="0"/>
                  <a:ea typeface="ＭＳ Ｐゴシック" pitchFamily="-84"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9pPr>
            </a:lstStyle>
            <a:p>
              <a:endParaRPr lang="cs-CZ" altLang="cs-CZ"/>
            </a:p>
          </p:txBody>
        </p:sp>
        <p:sp>
          <p:nvSpPr>
            <p:cNvPr id="17421" name="Line 6"/>
            <p:cNvSpPr>
              <a:spLocks noChangeShapeType="1"/>
            </p:cNvSpPr>
            <p:nvPr/>
          </p:nvSpPr>
          <p:spPr bwMode="auto">
            <a:xfrm>
              <a:off x="2596" y="1843"/>
              <a:ext cx="19" cy="35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7422" name="Text Box 7"/>
            <p:cNvSpPr txBox="1">
              <a:spLocks noChangeArrowheads="1"/>
            </p:cNvSpPr>
            <p:nvPr/>
          </p:nvSpPr>
          <p:spPr bwMode="auto">
            <a:xfrm>
              <a:off x="2108" y="2189"/>
              <a:ext cx="1155" cy="929"/>
            </a:xfrm>
            <a:prstGeom prst="rect">
              <a:avLst/>
            </a:prstGeom>
            <a:solidFill>
              <a:schemeClr val="bg1"/>
            </a:solidFill>
            <a:ln w="9525">
              <a:solidFill>
                <a:schemeClr val="tx1"/>
              </a:solidFill>
              <a:miter lim="800000"/>
              <a:headEnd/>
              <a:tailEnd/>
            </a:ln>
          </p:spPr>
          <p:txBody>
            <a:bodyPr wrap="none">
              <a:spAutoFit/>
            </a:bodyPr>
            <a:lstStyle>
              <a:lvl1pPr>
                <a:defRPr sz="2400">
                  <a:solidFill>
                    <a:schemeClr val="tx1"/>
                  </a:solidFill>
                  <a:latin typeface="Times" panose="02020603050405020304" pitchFamily="18" charset="0"/>
                  <a:ea typeface="ＭＳ Ｐゴシック" pitchFamily="-84" charset="-128"/>
                </a:defRPr>
              </a:lvl1pPr>
              <a:lvl2pPr marL="742950" indent="-285750">
                <a:defRPr sz="2400">
                  <a:solidFill>
                    <a:schemeClr val="tx1"/>
                  </a:solidFill>
                  <a:latin typeface="Times" panose="02020603050405020304" pitchFamily="18" charset="0"/>
                  <a:ea typeface="ＭＳ Ｐゴシック" pitchFamily="-84" charset="-128"/>
                </a:defRPr>
              </a:lvl2pPr>
              <a:lvl3pPr marL="1143000" indent="-228600">
                <a:defRPr sz="2400">
                  <a:solidFill>
                    <a:schemeClr val="tx1"/>
                  </a:solidFill>
                  <a:latin typeface="Times" panose="02020603050405020304" pitchFamily="18" charset="0"/>
                  <a:ea typeface="ＭＳ Ｐゴシック" pitchFamily="-84" charset="-128"/>
                </a:defRPr>
              </a:lvl3pPr>
              <a:lvl4pPr marL="1600200" indent="-228600">
                <a:defRPr sz="2400">
                  <a:solidFill>
                    <a:schemeClr val="tx1"/>
                  </a:solidFill>
                  <a:latin typeface="Times" panose="02020603050405020304" pitchFamily="18" charset="0"/>
                  <a:ea typeface="ＭＳ Ｐゴシック" pitchFamily="-84" charset="-128"/>
                </a:defRPr>
              </a:lvl4pPr>
              <a:lvl5pPr marL="2057400" indent="-228600">
                <a:defRPr sz="2400">
                  <a:solidFill>
                    <a:schemeClr val="tx1"/>
                  </a:solidFill>
                  <a:latin typeface="Times" panose="02020603050405020304" pitchFamily="18" charset="0"/>
                  <a:ea typeface="ＭＳ Ｐゴシック" pitchFamily="-84"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9pPr>
            </a:lstStyle>
            <a:p>
              <a:pPr algn="l" eaLnBrk="1" hangingPunct="1"/>
              <a:r>
                <a:rPr lang="en-US" altLang="cs-CZ" sz="1800">
                  <a:latin typeface="Franklin Gothic Book" panose="020B0503020102020204" pitchFamily="34" charset="0"/>
                </a:rPr>
                <a:t>Investment </a:t>
              </a:r>
            </a:p>
            <a:p>
              <a:pPr algn="l" eaLnBrk="1" hangingPunct="1"/>
              <a:r>
                <a:rPr lang="en-US" altLang="cs-CZ" sz="1800">
                  <a:latin typeface="Franklin Gothic Book" panose="020B0503020102020204" pitchFamily="34" charset="0"/>
                </a:rPr>
                <a:t>expenditure and</a:t>
              </a:r>
            </a:p>
            <a:p>
              <a:pPr algn="l" eaLnBrk="1" hangingPunct="1"/>
              <a:r>
                <a:rPr lang="en-US" altLang="cs-CZ" sz="1800">
                  <a:latin typeface="Franklin Gothic Book" panose="020B0503020102020204" pitchFamily="34" charset="0"/>
                </a:rPr>
                <a:t>government </a:t>
              </a:r>
            </a:p>
            <a:p>
              <a:pPr algn="l" eaLnBrk="1" hangingPunct="1"/>
              <a:r>
                <a:rPr lang="en-US" altLang="cs-CZ" sz="1800">
                  <a:latin typeface="Franklin Gothic Book" panose="020B0503020102020204" pitchFamily="34" charset="0"/>
                </a:rPr>
                <a:t>purchases, both</a:t>
              </a:r>
            </a:p>
            <a:p>
              <a:pPr algn="l" eaLnBrk="1" hangingPunct="1"/>
              <a:r>
                <a:rPr lang="en-US" altLang="cs-CZ" sz="1800">
                  <a:latin typeface="Franklin Gothic Book" panose="020B0503020102020204" pitchFamily="34" charset="0"/>
                </a:rPr>
                <a:t>exogenous</a:t>
              </a:r>
            </a:p>
          </p:txBody>
        </p:sp>
      </p:grpSp>
      <p:grpSp>
        <p:nvGrpSpPr>
          <p:cNvPr id="4" name="Group 8"/>
          <p:cNvGrpSpPr>
            <a:grpSpLocks/>
          </p:cNvGrpSpPr>
          <p:nvPr/>
        </p:nvGrpSpPr>
        <p:grpSpPr bwMode="auto">
          <a:xfrm>
            <a:off x="5708650" y="2908399"/>
            <a:ext cx="3087688" cy="2073275"/>
            <a:chOff x="3139" y="1623"/>
            <a:chExt cx="1945" cy="1306"/>
          </a:xfrm>
        </p:grpSpPr>
        <p:sp>
          <p:nvSpPr>
            <p:cNvPr id="17417" name="AutoShape 9"/>
            <p:cNvSpPr>
              <a:spLocks/>
            </p:cNvSpPr>
            <p:nvPr/>
          </p:nvSpPr>
          <p:spPr bwMode="auto">
            <a:xfrm rot="-5400000">
              <a:off x="3819" y="943"/>
              <a:ext cx="257" cy="1618"/>
            </a:xfrm>
            <a:prstGeom prst="leftBrace">
              <a:avLst>
                <a:gd name="adj1" fmla="val 52464"/>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anose="02020603050405020304" pitchFamily="18" charset="0"/>
                  <a:ea typeface="ＭＳ Ｐゴシック" pitchFamily="-84" charset="-128"/>
                </a:defRPr>
              </a:lvl1pPr>
              <a:lvl2pPr marL="742950" indent="-285750">
                <a:defRPr sz="2400">
                  <a:solidFill>
                    <a:schemeClr val="tx1"/>
                  </a:solidFill>
                  <a:latin typeface="Times" panose="02020603050405020304" pitchFamily="18" charset="0"/>
                  <a:ea typeface="ＭＳ Ｐゴシック" pitchFamily="-84" charset="-128"/>
                </a:defRPr>
              </a:lvl2pPr>
              <a:lvl3pPr marL="1143000" indent="-228600">
                <a:defRPr sz="2400">
                  <a:solidFill>
                    <a:schemeClr val="tx1"/>
                  </a:solidFill>
                  <a:latin typeface="Times" panose="02020603050405020304" pitchFamily="18" charset="0"/>
                  <a:ea typeface="ＭＳ Ｐゴシック" pitchFamily="-84" charset="-128"/>
                </a:defRPr>
              </a:lvl3pPr>
              <a:lvl4pPr marL="1600200" indent="-228600">
                <a:defRPr sz="2400">
                  <a:solidFill>
                    <a:schemeClr val="tx1"/>
                  </a:solidFill>
                  <a:latin typeface="Times" panose="02020603050405020304" pitchFamily="18" charset="0"/>
                  <a:ea typeface="ＭＳ Ｐゴシック" pitchFamily="-84" charset="-128"/>
                </a:defRPr>
              </a:lvl4pPr>
              <a:lvl5pPr marL="2057400" indent="-228600">
                <a:defRPr sz="2400">
                  <a:solidFill>
                    <a:schemeClr val="tx1"/>
                  </a:solidFill>
                  <a:latin typeface="Times" panose="02020603050405020304" pitchFamily="18" charset="0"/>
                  <a:ea typeface="ＭＳ Ｐゴシック" pitchFamily="-84"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9pPr>
            </a:lstStyle>
            <a:p>
              <a:endParaRPr lang="cs-CZ" altLang="cs-CZ"/>
            </a:p>
          </p:txBody>
        </p:sp>
        <p:sp>
          <p:nvSpPr>
            <p:cNvPr id="17418" name="Text Box 10"/>
            <p:cNvSpPr txBox="1">
              <a:spLocks noChangeArrowheads="1"/>
            </p:cNvSpPr>
            <p:nvPr/>
          </p:nvSpPr>
          <p:spPr bwMode="auto">
            <a:xfrm>
              <a:off x="3657" y="2173"/>
              <a:ext cx="1427" cy="756"/>
            </a:xfrm>
            <a:prstGeom prst="rect">
              <a:avLst/>
            </a:prstGeom>
            <a:solidFill>
              <a:schemeClr val="bg1"/>
            </a:solidFill>
            <a:ln w="9525">
              <a:solidFill>
                <a:schemeClr val="tx1"/>
              </a:solidFill>
              <a:miter lim="800000"/>
              <a:headEnd/>
              <a:tailEnd/>
            </a:ln>
          </p:spPr>
          <p:txBody>
            <a:bodyPr wrap="none">
              <a:spAutoFit/>
            </a:bodyPr>
            <a:lstStyle>
              <a:lvl1pPr>
                <a:defRPr sz="2400">
                  <a:solidFill>
                    <a:schemeClr val="tx1"/>
                  </a:solidFill>
                  <a:latin typeface="Times" panose="02020603050405020304" pitchFamily="18" charset="0"/>
                  <a:ea typeface="ＭＳ Ｐゴシック" pitchFamily="-84" charset="-128"/>
                </a:defRPr>
              </a:lvl1pPr>
              <a:lvl2pPr marL="742950" indent="-285750">
                <a:defRPr sz="2400">
                  <a:solidFill>
                    <a:schemeClr val="tx1"/>
                  </a:solidFill>
                  <a:latin typeface="Times" panose="02020603050405020304" pitchFamily="18" charset="0"/>
                  <a:ea typeface="ＭＳ Ｐゴシック" pitchFamily="-84" charset="-128"/>
                </a:defRPr>
              </a:lvl2pPr>
              <a:lvl3pPr marL="1143000" indent="-228600">
                <a:defRPr sz="2400">
                  <a:solidFill>
                    <a:schemeClr val="tx1"/>
                  </a:solidFill>
                  <a:latin typeface="Times" panose="02020603050405020304" pitchFamily="18" charset="0"/>
                  <a:ea typeface="ＭＳ Ｐゴシック" pitchFamily="-84" charset="-128"/>
                </a:defRPr>
              </a:lvl3pPr>
              <a:lvl4pPr marL="1600200" indent="-228600">
                <a:defRPr sz="2400">
                  <a:solidFill>
                    <a:schemeClr val="tx1"/>
                  </a:solidFill>
                  <a:latin typeface="Times" panose="02020603050405020304" pitchFamily="18" charset="0"/>
                  <a:ea typeface="ＭＳ Ｐゴシック" pitchFamily="-84" charset="-128"/>
                </a:defRPr>
              </a:lvl4pPr>
              <a:lvl5pPr marL="2057400" indent="-228600">
                <a:defRPr sz="2400">
                  <a:solidFill>
                    <a:schemeClr val="tx1"/>
                  </a:solidFill>
                  <a:latin typeface="Times" panose="02020603050405020304" pitchFamily="18" charset="0"/>
                  <a:ea typeface="ＭＳ Ｐゴシック" pitchFamily="-84"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9pPr>
            </a:lstStyle>
            <a:p>
              <a:pPr algn="l" eaLnBrk="1" hangingPunct="1"/>
              <a:r>
                <a:rPr lang="en-US" altLang="cs-CZ" sz="1800" dirty="0">
                  <a:latin typeface="Franklin Gothic Book" panose="020B0503020102020204" pitchFamily="34" charset="0"/>
                </a:rPr>
                <a:t>Current account as</a:t>
              </a:r>
            </a:p>
            <a:p>
              <a:pPr algn="l" eaLnBrk="1" hangingPunct="1"/>
              <a:r>
                <a:rPr lang="en-US" altLang="cs-CZ" sz="1800" dirty="0">
                  <a:latin typeface="Franklin Gothic Book" panose="020B0503020102020204" pitchFamily="34" charset="0"/>
                </a:rPr>
                <a:t>a function of the real</a:t>
              </a:r>
            </a:p>
            <a:p>
              <a:pPr algn="l" eaLnBrk="1" hangingPunct="1"/>
              <a:r>
                <a:rPr lang="en-US" altLang="cs-CZ" sz="1800" dirty="0">
                  <a:latin typeface="Franklin Gothic Book" panose="020B0503020102020204" pitchFamily="34" charset="0"/>
                </a:rPr>
                <a:t>exchange rate and </a:t>
              </a:r>
            </a:p>
            <a:p>
              <a:pPr algn="l" eaLnBrk="1" hangingPunct="1"/>
              <a:r>
                <a:rPr lang="en-US" altLang="cs-CZ" sz="1800" dirty="0">
                  <a:latin typeface="Franklin Gothic Book" panose="020B0503020102020204" pitchFamily="34" charset="0"/>
                </a:rPr>
                <a:t>disposable income.</a:t>
              </a:r>
            </a:p>
          </p:txBody>
        </p:sp>
        <p:sp>
          <p:nvSpPr>
            <p:cNvPr id="17419" name="Line 11"/>
            <p:cNvSpPr>
              <a:spLocks noChangeShapeType="1"/>
            </p:cNvSpPr>
            <p:nvPr/>
          </p:nvSpPr>
          <p:spPr bwMode="auto">
            <a:xfrm>
              <a:off x="3947" y="1880"/>
              <a:ext cx="128" cy="26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5" name="Group 12"/>
          <p:cNvGrpSpPr>
            <a:grpSpLocks/>
          </p:cNvGrpSpPr>
          <p:nvPr/>
        </p:nvGrpSpPr>
        <p:grpSpPr bwMode="auto">
          <a:xfrm>
            <a:off x="2287588" y="3214689"/>
            <a:ext cx="2359025" cy="2314575"/>
            <a:chOff x="658" y="1650"/>
            <a:chExt cx="1486" cy="1458"/>
          </a:xfrm>
        </p:grpSpPr>
        <p:sp>
          <p:nvSpPr>
            <p:cNvPr id="17414" name="AutoShape 13"/>
            <p:cNvSpPr>
              <a:spLocks/>
            </p:cNvSpPr>
            <p:nvPr/>
          </p:nvSpPr>
          <p:spPr bwMode="auto">
            <a:xfrm rot="-5400000">
              <a:off x="1695" y="1384"/>
              <a:ext cx="183" cy="715"/>
            </a:xfrm>
            <a:prstGeom prst="leftBrace">
              <a:avLst>
                <a:gd name="adj1" fmla="val 3255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anose="02020603050405020304" pitchFamily="18" charset="0"/>
                  <a:ea typeface="ＭＳ Ｐゴシック" pitchFamily="-84" charset="-128"/>
                </a:defRPr>
              </a:lvl1pPr>
              <a:lvl2pPr marL="742950" indent="-285750">
                <a:defRPr sz="2400">
                  <a:solidFill>
                    <a:schemeClr val="tx1"/>
                  </a:solidFill>
                  <a:latin typeface="Times" panose="02020603050405020304" pitchFamily="18" charset="0"/>
                  <a:ea typeface="ＭＳ Ｐゴシック" pitchFamily="-84" charset="-128"/>
                </a:defRPr>
              </a:lvl2pPr>
              <a:lvl3pPr marL="1143000" indent="-228600">
                <a:defRPr sz="2400">
                  <a:solidFill>
                    <a:schemeClr val="tx1"/>
                  </a:solidFill>
                  <a:latin typeface="Times" panose="02020603050405020304" pitchFamily="18" charset="0"/>
                  <a:ea typeface="ＭＳ Ｐゴシック" pitchFamily="-84" charset="-128"/>
                </a:defRPr>
              </a:lvl3pPr>
              <a:lvl4pPr marL="1600200" indent="-228600">
                <a:defRPr sz="2400">
                  <a:solidFill>
                    <a:schemeClr val="tx1"/>
                  </a:solidFill>
                  <a:latin typeface="Times" panose="02020603050405020304" pitchFamily="18" charset="0"/>
                  <a:ea typeface="ＭＳ Ｐゴシック" pitchFamily="-84" charset="-128"/>
                </a:defRPr>
              </a:lvl4pPr>
              <a:lvl5pPr marL="2057400" indent="-228600">
                <a:defRPr sz="2400">
                  <a:solidFill>
                    <a:schemeClr val="tx1"/>
                  </a:solidFill>
                  <a:latin typeface="Times" panose="02020603050405020304" pitchFamily="18" charset="0"/>
                  <a:ea typeface="ＭＳ Ｐゴシック" pitchFamily="-84"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9pPr>
            </a:lstStyle>
            <a:p>
              <a:endParaRPr lang="cs-CZ" altLang="cs-CZ"/>
            </a:p>
          </p:txBody>
        </p:sp>
        <p:sp>
          <p:nvSpPr>
            <p:cNvPr id="17415" name="Text Box 14"/>
            <p:cNvSpPr txBox="1">
              <a:spLocks noChangeArrowheads="1"/>
            </p:cNvSpPr>
            <p:nvPr/>
          </p:nvSpPr>
          <p:spPr bwMode="auto">
            <a:xfrm>
              <a:off x="658" y="2179"/>
              <a:ext cx="971" cy="929"/>
            </a:xfrm>
            <a:prstGeom prst="rect">
              <a:avLst/>
            </a:prstGeom>
            <a:solidFill>
              <a:schemeClr val="bg1"/>
            </a:solidFill>
            <a:ln w="9525">
              <a:solidFill>
                <a:schemeClr val="tx1"/>
              </a:solidFill>
              <a:miter lim="800000"/>
              <a:headEnd/>
              <a:tailEnd/>
            </a:ln>
          </p:spPr>
          <p:txBody>
            <a:bodyPr wrap="none">
              <a:spAutoFit/>
            </a:bodyPr>
            <a:lstStyle>
              <a:lvl1pPr>
                <a:defRPr sz="2400">
                  <a:solidFill>
                    <a:schemeClr val="tx1"/>
                  </a:solidFill>
                  <a:latin typeface="Times" panose="02020603050405020304" pitchFamily="18" charset="0"/>
                  <a:ea typeface="ＭＳ Ｐゴシック" pitchFamily="-84" charset="-128"/>
                </a:defRPr>
              </a:lvl1pPr>
              <a:lvl2pPr marL="742950" indent="-285750">
                <a:defRPr sz="2400">
                  <a:solidFill>
                    <a:schemeClr val="tx1"/>
                  </a:solidFill>
                  <a:latin typeface="Times" panose="02020603050405020304" pitchFamily="18" charset="0"/>
                  <a:ea typeface="ＭＳ Ｐゴシック" pitchFamily="-84" charset="-128"/>
                </a:defRPr>
              </a:lvl2pPr>
              <a:lvl3pPr marL="1143000" indent="-228600">
                <a:defRPr sz="2400">
                  <a:solidFill>
                    <a:schemeClr val="tx1"/>
                  </a:solidFill>
                  <a:latin typeface="Times" panose="02020603050405020304" pitchFamily="18" charset="0"/>
                  <a:ea typeface="ＭＳ Ｐゴシック" pitchFamily="-84" charset="-128"/>
                </a:defRPr>
              </a:lvl3pPr>
              <a:lvl4pPr marL="1600200" indent="-228600">
                <a:defRPr sz="2400">
                  <a:solidFill>
                    <a:schemeClr val="tx1"/>
                  </a:solidFill>
                  <a:latin typeface="Times" panose="02020603050405020304" pitchFamily="18" charset="0"/>
                  <a:ea typeface="ＭＳ Ｐゴシック" pitchFamily="-84" charset="-128"/>
                </a:defRPr>
              </a:lvl4pPr>
              <a:lvl5pPr marL="2057400" indent="-228600">
                <a:defRPr sz="2400">
                  <a:solidFill>
                    <a:schemeClr val="tx1"/>
                  </a:solidFill>
                  <a:latin typeface="Times" panose="02020603050405020304" pitchFamily="18" charset="0"/>
                  <a:ea typeface="ＭＳ Ｐゴシック" pitchFamily="-84"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9pPr>
            </a:lstStyle>
            <a:p>
              <a:pPr algn="l" eaLnBrk="1" hangingPunct="1"/>
              <a:r>
                <a:rPr lang="en-US" altLang="cs-CZ" sz="1800" dirty="0">
                  <a:latin typeface="Franklin Gothic Book" panose="020B0503020102020204" pitchFamily="34" charset="0"/>
                </a:rPr>
                <a:t>Consumption</a:t>
              </a:r>
            </a:p>
            <a:p>
              <a:pPr algn="l" eaLnBrk="1" hangingPunct="1"/>
              <a:r>
                <a:rPr lang="en-US" altLang="cs-CZ" sz="1800" dirty="0">
                  <a:latin typeface="Franklin Gothic Book" panose="020B0503020102020204" pitchFamily="34" charset="0"/>
                </a:rPr>
                <a:t>expenditure </a:t>
              </a:r>
            </a:p>
            <a:p>
              <a:pPr algn="l" eaLnBrk="1" hangingPunct="1"/>
              <a:r>
                <a:rPr lang="en-US" altLang="cs-CZ" sz="1800" dirty="0">
                  <a:latin typeface="Franklin Gothic Book" panose="020B0503020102020204" pitchFamily="34" charset="0"/>
                </a:rPr>
                <a:t>as a function</a:t>
              </a:r>
            </a:p>
            <a:p>
              <a:pPr algn="l" eaLnBrk="1" hangingPunct="1"/>
              <a:r>
                <a:rPr lang="en-US" altLang="cs-CZ" sz="1800" dirty="0">
                  <a:latin typeface="Franklin Gothic Book" panose="020B0503020102020204" pitchFamily="34" charset="0"/>
                </a:rPr>
                <a:t>of disposable</a:t>
              </a:r>
            </a:p>
            <a:p>
              <a:pPr algn="l" eaLnBrk="1" hangingPunct="1"/>
              <a:r>
                <a:rPr lang="en-US" altLang="cs-CZ" sz="1800" dirty="0">
                  <a:latin typeface="Franklin Gothic Book" panose="020B0503020102020204" pitchFamily="34" charset="0"/>
                </a:rPr>
                <a:t>income</a:t>
              </a:r>
            </a:p>
          </p:txBody>
        </p:sp>
        <p:sp>
          <p:nvSpPr>
            <p:cNvPr id="17416" name="Line 15"/>
            <p:cNvSpPr>
              <a:spLocks noChangeShapeType="1"/>
            </p:cNvSpPr>
            <p:nvPr/>
          </p:nvSpPr>
          <p:spPr bwMode="auto">
            <a:xfrm flipH="1">
              <a:off x="1262" y="1826"/>
              <a:ext cx="527" cy="35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spTree>
    <p:extLst>
      <p:ext uri="{BB962C8B-B14F-4D97-AF65-F5344CB8AC3E}">
        <p14:creationId xmlns:p14="http://schemas.microsoft.com/office/powerpoint/2010/main" val="46871791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strips(downRight)">
                                      <p:cBhvr>
                                        <p:cTn id="3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altLang="cs-CZ" sz="2800">
                <a:ea typeface="ヒラギノ角ゴ Pro W3" pitchFamily="-84" charset="-128"/>
              </a:rPr>
              <a:t>Determinants of Aggregate Demand (cont.)</a:t>
            </a:r>
          </a:p>
        </p:txBody>
      </p:sp>
      <p:sp>
        <p:nvSpPr>
          <p:cNvPr id="2" name="Rectangle 3"/>
          <p:cNvSpPr>
            <a:spLocks noGrp="1" noChangeArrowheads="1"/>
          </p:cNvSpPr>
          <p:nvPr>
            <p:ph idx="1"/>
          </p:nvPr>
        </p:nvSpPr>
        <p:spPr/>
        <p:txBody>
          <a:bodyPr>
            <a:normAutofit/>
          </a:bodyPr>
          <a:lstStyle/>
          <a:p>
            <a:pPr eaLnBrk="1" hangingPunct="1">
              <a:spcBef>
                <a:spcPct val="50000"/>
              </a:spcBef>
            </a:pPr>
            <a:r>
              <a:rPr lang="en-US" altLang="cs-CZ">
                <a:ea typeface="ヒラギノ角ゴ Pro W3" pitchFamily="-84" charset="-128"/>
              </a:rPr>
              <a:t>Determinants of aggregate demand include:</a:t>
            </a:r>
          </a:p>
          <a:p>
            <a:pPr lvl="1" eaLnBrk="1" hangingPunct="1">
              <a:spcBef>
                <a:spcPct val="50000"/>
              </a:spcBef>
            </a:pPr>
            <a:r>
              <a:rPr lang="en-US" altLang="cs-CZ" b="1">
                <a:ea typeface="ヒラギノ角ゴ Pro W3" pitchFamily="-84" charset="-128"/>
              </a:rPr>
              <a:t>Real exchange rate</a:t>
            </a:r>
            <a:r>
              <a:rPr lang="en-US" altLang="cs-CZ">
                <a:ea typeface="ヒラギノ角ゴ Pro W3" pitchFamily="-84" charset="-128"/>
              </a:rPr>
              <a:t>: an increase in the real exchange rate increases the current account, and therefore increases aggregate demand of domestic products.</a:t>
            </a:r>
            <a:endParaRPr lang="en-US" altLang="cs-CZ" i="1">
              <a:ea typeface="ヒラギノ角ゴ Pro W3" pitchFamily="-84" charset="-128"/>
            </a:endParaRPr>
          </a:p>
          <a:p>
            <a:pPr lvl="1" eaLnBrk="1" hangingPunct="1">
              <a:spcBef>
                <a:spcPct val="50000"/>
              </a:spcBef>
            </a:pPr>
            <a:r>
              <a:rPr lang="en-US" altLang="cs-CZ" b="1">
                <a:ea typeface="ヒラギノ角ゴ Pro W3" pitchFamily="-84" charset="-128"/>
              </a:rPr>
              <a:t>Disposable income</a:t>
            </a:r>
            <a:r>
              <a:rPr lang="en-US" altLang="cs-CZ">
                <a:ea typeface="ヒラギノ角ゴ Pro W3" pitchFamily="-84" charset="-128"/>
              </a:rPr>
              <a:t>: an increase in the disposable income increases consumption expenditure, but decreases the current account. </a:t>
            </a:r>
          </a:p>
          <a:p>
            <a:pPr lvl="2" eaLnBrk="1" hangingPunct="1">
              <a:spcBef>
                <a:spcPct val="50000"/>
              </a:spcBef>
            </a:pPr>
            <a:r>
              <a:rPr lang="en-US" altLang="cs-CZ">
                <a:ea typeface="ヒラギノ角ゴ Pro W3" pitchFamily="-84" charset="-128"/>
              </a:rPr>
              <a:t>Since consumption expenditure is usually greater than expenditure on foreign products, the first effect dominates the second effect.</a:t>
            </a:r>
          </a:p>
          <a:p>
            <a:pPr lvl="2" eaLnBrk="1" hangingPunct="1">
              <a:spcBef>
                <a:spcPct val="50000"/>
              </a:spcBef>
            </a:pPr>
            <a:r>
              <a:rPr lang="en-US" altLang="cs-CZ">
                <a:ea typeface="ヒラギノ角ゴ Pro W3" pitchFamily="-84" charset="-128"/>
              </a:rPr>
              <a:t>As income increases for a given level of taxes, aggregate consumption expenditure and aggregate demand increase by less than income.</a:t>
            </a:r>
          </a:p>
        </p:txBody>
      </p:sp>
    </p:spTree>
    <p:extLst>
      <p:ext uri="{BB962C8B-B14F-4D97-AF65-F5344CB8AC3E}">
        <p14:creationId xmlns:p14="http://schemas.microsoft.com/office/powerpoint/2010/main" val="29631019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strips(downRight)">
                                      <p:cBhvr>
                                        <p:cTn id="22" dur="500"/>
                                        <p:tgtEl>
                                          <p:spTgt spid="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strips(downRight)">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altLang="cs-CZ" sz="2800">
                <a:ea typeface="ヒラギノ角ゴ Pro W3" pitchFamily="-84" charset="-128"/>
              </a:rPr>
              <a:t>Short-Run Equilibrium for Aggregate Demand and Output</a:t>
            </a:r>
          </a:p>
        </p:txBody>
      </p:sp>
      <p:sp>
        <p:nvSpPr>
          <p:cNvPr id="2" name="Rectangle 3"/>
          <p:cNvSpPr>
            <a:spLocks noGrp="1" noChangeArrowheads="1"/>
          </p:cNvSpPr>
          <p:nvPr>
            <p:ph idx="1"/>
          </p:nvPr>
        </p:nvSpPr>
        <p:spPr>
          <a:xfrm>
            <a:off x="680321" y="2209800"/>
            <a:ext cx="7835900" cy="4648200"/>
          </a:xfrm>
        </p:spPr>
        <p:txBody>
          <a:bodyPr/>
          <a:lstStyle/>
          <a:p>
            <a:pPr eaLnBrk="1" hangingPunct="1"/>
            <a:r>
              <a:rPr lang="en-US" altLang="cs-CZ" dirty="0">
                <a:ea typeface="ヒラギノ角ゴ Pro W3" pitchFamily="-84" charset="-128"/>
              </a:rPr>
              <a:t>Equilibrium is achieved when the value of income from production (output) </a:t>
            </a:r>
            <a:r>
              <a:rPr lang="en-US" altLang="cs-CZ" i="1" dirty="0">
                <a:ea typeface="ヒラギノ角ゴ Pro W3" pitchFamily="-84" charset="-128"/>
              </a:rPr>
              <a:t>Y </a:t>
            </a:r>
            <a:r>
              <a:rPr lang="en-US" altLang="cs-CZ" dirty="0">
                <a:ea typeface="ヒラギノ角ゴ Pro W3" pitchFamily="-84" charset="-128"/>
              </a:rPr>
              <a:t>equals the value of aggregate demand </a:t>
            </a:r>
            <a:r>
              <a:rPr lang="en-US" altLang="cs-CZ" i="1" dirty="0">
                <a:ea typeface="ヒラギノ角ゴ Pro W3" pitchFamily="-84" charset="-128"/>
              </a:rPr>
              <a:t>D.</a:t>
            </a:r>
          </a:p>
          <a:p>
            <a:pPr algn="ctr" eaLnBrk="1" hangingPunct="1">
              <a:spcBef>
                <a:spcPct val="50000"/>
              </a:spcBef>
              <a:buFontTx/>
              <a:buNone/>
            </a:pPr>
            <a:r>
              <a:rPr lang="en-US" altLang="cs-CZ" i="1" dirty="0">
                <a:ea typeface="ヒラギノ角ゴ Pro W3" pitchFamily="-84" charset="-128"/>
              </a:rPr>
              <a:t>Y</a:t>
            </a:r>
            <a:r>
              <a:rPr lang="en-US" altLang="cs-CZ" dirty="0">
                <a:ea typeface="ヒラギノ角ゴ Pro W3" pitchFamily="-84" charset="-128"/>
              </a:rPr>
              <a:t> = </a:t>
            </a:r>
            <a:r>
              <a:rPr lang="en-US" altLang="cs-CZ" i="1" dirty="0">
                <a:ea typeface="ヒラギノ角ゴ Pro W3" pitchFamily="-84" charset="-128"/>
              </a:rPr>
              <a:t>D</a:t>
            </a:r>
            <a:r>
              <a:rPr lang="en-US" altLang="cs-CZ" dirty="0">
                <a:ea typeface="ヒラギノ角ゴ Pro W3" pitchFamily="-84" charset="-128"/>
              </a:rPr>
              <a:t>(</a:t>
            </a:r>
            <a:r>
              <a:rPr lang="en-US" altLang="cs-CZ" i="1" dirty="0">
                <a:ea typeface="ヒラギノ角ゴ Pro W3" pitchFamily="-84" charset="-128"/>
              </a:rPr>
              <a:t>EP</a:t>
            </a:r>
            <a:r>
              <a:rPr lang="en-US" altLang="cs-CZ" dirty="0">
                <a:ea typeface="ヒラギノ角ゴ Pro W3" pitchFamily="-84" charset="-128"/>
              </a:rPr>
              <a:t>*/</a:t>
            </a:r>
            <a:r>
              <a:rPr lang="en-US" altLang="cs-CZ" i="1" dirty="0">
                <a:ea typeface="ヒラギノ角ゴ Pro W3" pitchFamily="-84" charset="-128"/>
              </a:rPr>
              <a:t>P</a:t>
            </a:r>
            <a:r>
              <a:rPr lang="en-US" altLang="cs-CZ" dirty="0">
                <a:ea typeface="ヒラギノ角ゴ Pro W3" pitchFamily="-84" charset="-128"/>
              </a:rPr>
              <a:t>, </a:t>
            </a:r>
            <a:r>
              <a:rPr lang="en-US" altLang="cs-CZ" i="1" dirty="0">
                <a:ea typeface="ヒラギノ角ゴ Pro W3" pitchFamily="-84" charset="-128"/>
              </a:rPr>
              <a:t>Y</a:t>
            </a:r>
            <a:r>
              <a:rPr lang="en-US" altLang="cs-CZ" dirty="0">
                <a:ea typeface="ヒラギノ角ゴ Pro W3" pitchFamily="-84" charset="-128"/>
              </a:rPr>
              <a:t> – </a:t>
            </a:r>
            <a:r>
              <a:rPr lang="en-US" altLang="cs-CZ" i="1" dirty="0">
                <a:ea typeface="ヒラギノ角ゴ Pro W3" pitchFamily="-84" charset="-128"/>
              </a:rPr>
              <a:t>T</a:t>
            </a:r>
            <a:r>
              <a:rPr lang="en-US" altLang="cs-CZ" dirty="0">
                <a:ea typeface="ヒラギノ角ゴ Pro W3" pitchFamily="-84" charset="-128"/>
              </a:rPr>
              <a:t>, </a:t>
            </a:r>
            <a:r>
              <a:rPr lang="en-US" altLang="cs-CZ" i="1" dirty="0">
                <a:ea typeface="ヒラギノ角ゴ Pro W3" pitchFamily="-84" charset="-128"/>
              </a:rPr>
              <a:t>I</a:t>
            </a:r>
            <a:r>
              <a:rPr lang="en-US" altLang="cs-CZ" dirty="0">
                <a:ea typeface="ヒラギノ角ゴ Pro W3" pitchFamily="-84" charset="-128"/>
              </a:rPr>
              <a:t>, </a:t>
            </a:r>
            <a:r>
              <a:rPr lang="en-US" altLang="cs-CZ" i="1" dirty="0">
                <a:ea typeface="ヒラギノ角ゴ Pro W3" pitchFamily="-84" charset="-128"/>
              </a:rPr>
              <a:t>G</a:t>
            </a:r>
            <a:r>
              <a:rPr lang="en-US" altLang="cs-CZ" dirty="0">
                <a:ea typeface="ヒラギノ角ゴ Pro W3" pitchFamily="-84" charset="-128"/>
              </a:rPr>
              <a:t>)</a:t>
            </a:r>
          </a:p>
        </p:txBody>
      </p:sp>
      <p:grpSp>
        <p:nvGrpSpPr>
          <p:cNvPr id="3" name="Group 4"/>
          <p:cNvGrpSpPr>
            <a:grpSpLocks/>
          </p:cNvGrpSpPr>
          <p:nvPr/>
        </p:nvGrpSpPr>
        <p:grpSpPr bwMode="auto">
          <a:xfrm>
            <a:off x="1169774" y="3837760"/>
            <a:ext cx="1958975" cy="2079625"/>
            <a:chOff x="646" y="2459"/>
            <a:chExt cx="1234" cy="1310"/>
          </a:xfrm>
        </p:grpSpPr>
        <p:sp>
          <p:nvSpPr>
            <p:cNvPr id="19464" name="Line 5"/>
            <p:cNvSpPr>
              <a:spLocks noChangeShapeType="1"/>
            </p:cNvSpPr>
            <p:nvPr/>
          </p:nvSpPr>
          <p:spPr bwMode="auto">
            <a:xfrm flipV="1">
              <a:off x="1189" y="2459"/>
              <a:ext cx="557" cy="73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9465" name="Text Box 6"/>
            <p:cNvSpPr txBox="1">
              <a:spLocks noChangeArrowheads="1"/>
            </p:cNvSpPr>
            <p:nvPr/>
          </p:nvSpPr>
          <p:spPr bwMode="auto">
            <a:xfrm>
              <a:off x="646" y="3186"/>
              <a:ext cx="1234" cy="583"/>
            </a:xfrm>
            <a:prstGeom prst="rect">
              <a:avLst/>
            </a:prstGeom>
            <a:solidFill>
              <a:schemeClr val="bg1"/>
            </a:solidFill>
            <a:ln w="9525">
              <a:solidFill>
                <a:schemeClr val="tx1"/>
              </a:solidFill>
              <a:miter lim="800000"/>
              <a:headEnd/>
              <a:tailEnd/>
            </a:ln>
          </p:spPr>
          <p:txBody>
            <a:bodyPr wrap="none">
              <a:spAutoFit/>
            </a:bodyPr>
            <a:lstStyle>
              <a:lvl1pPr>
                <a:defRPr sz="2400">
                  <a:solidFill>
                    <a:schemeClr val="tx1"/>
                  </a:solidFill>
                  <a:latin typeface="Times" panose="02020603050405020304" pitchFamily="18" charset="0"/>
                  <a:ea typeface="ＭＳ Ｐゴシック" pitchFamily="-84" charset="-128"/>
                </a:defRPr>
              </a:lvl1pPr>
              <a:lvl2pPr marL="742950" indent="-285750">
                <a:defRPr sz="2400">
                  <a:solidFill>
                    <a:schemeClr val="tx1"/>
                  </a:solidFill>
                  <a:latin typeface="Times" panose="02020603050405020304" pitchFamily="18" charset="0"/>
                  <a:ea typeface="ＭＳ Ｐゴシック" pitchFamily="-84" charset="-128"/>
                </a:defRPr>
              </a:lvl2pPr>
              <a:lvl3pPr marL="1143000" indent="-228600">
                <a:defRPr sz="2400">
                  <a:solidFill>
                    <a:schemeClr val="tx1"/>
                  </a:solidFill>
                  <a:latin typeface="Times" panose="02020603050405020304" pitchFamily="18" charset="0"/>
                  <a:ea typeface="ＭＳ Ｐゴシック" pitchFamily="-84" charset="-128"/>
                </a:defRPr>
              </a:lvl3pPr>
              <a:lvl4pPr marL="1600200" indent="-228600">
                <a:defRPr sz="2400">
                  <a:solidFill>
                    <a:schemeClr val="tx1"/>
                  </a:solidFill>
                  <a:latin typeface="Times" panose="02020603050405020304" pitchFamily="18" charset="0"/>
                  <a:ea typeface="ＭＳ Ｐゴシック" pitchFamily="-84" charset="-128"/>
                </a:defRPr>
              </a:lvl4pPr>
              <a:lvl5pPr marL="2057400" indent="-228600">
                <a:defRPr sz="2400">
                  <a:solidFill>
                    <a:schemeClr val="tx1"/>
                  </a:solidFill>
                  <a:latin typeface="Times" panose="02020603050405020304" pitchFamily="18" charset="0"/>
                  <a:ea typeface="ＭＳ Ｐゴシック" pitchFamily="-84"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9pPr>
            </a:lstStyle>
            <a:p>
              <a:pPr algn="l" eaLnBrk="1" hangingPunct="1"/>
              <a:r>
                <a:rPr lang="en-US" altLang="cs-CZ" sz="1800" dirty="0">
                  <a:latin typeface="Franklin Gothic Book" panose="020B0503020102020204" pitchFamily="34" charset="0"/>
                </a:rPr>
                <a:t>Value of output</a:t>
              </a:r>
            </a:p>
            <a:p>
              <a:pPr algn="l" eaLnBrk="1" hangingPunct="1"/>
              <a:r>
                <a:rPr lang="en-US" altLang="cs-CZ" sz="1800" dirty="0">
                  <a:latin typeface="Franklin Gothic Book" panose="020B0503020102020204" pitchFamily="34" charset="0"/>
                </a:rPr>
                <a:t>and income from </a:t>
              </a:r>
            </a:p>
            <a:p>
              <a:pPr algn="l" eaLnBrk="1" hangingPunct="1"/>
              <a:r>
                <a:rPr lang="en-US" altLang="cs-CZ" sz="1800" dirty="0">
                  <a:latin typeface="Franklin Gothic Book" panose="020B0503020102020204" pitchFamily="34" charset="0"/>
                </a:rPr>
                <a:t>production</a:t>
              </a:r>
            </a:p>
          </p:txBody>
        </p:sp>
      </p:grpSp>
      <p:grpSp>
        <p:nvGrpSpPr>
          <p:cNvPr id="4" name="Group 10"/>
          <p:cNvGrpSpPr>
            <a:grpSpLocks/>
          </p:cNvGrpSpPr>
          <p:nvPr/>
        </p:nvGrpSpPr>
        <p:grpSpPr bwMode="auto">
          <a:xfrm>
            <a:off x="3414751" y="3837760"/>
            <a:ext cx="4563782" cy="2165350"/>
            <a:chOff x="2103" y="2533"/>
            <a:chExt cx="3034" cy="1364"/>
          </a:xfrm>
        </p:grpSpPr>
        <p:sp>
          <p:nvSpPr>
            <p:cNvPr id="19461" name="AutoShape 11"/>
            <p:cNvSpPr>
              <a:spLocks/>
            </p:cNvSpPr>
            <p:nvPr/>
          </p:nvSpPr>
          <p:spPr bwMode="auto">
            <a:xfrm rot="-5400000">
              <a:off x="2963" y="1673"/>
              <a:ext cx="210" cy="1930"/>
            </a:xfrm>
            <a:prstGeom prst="leftBrace">
              <a:avLst>
                <a:gd name="adj1" fmla="val 7658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anose="02020603050405020304" pitchFamily="18" charset="0"/>
                  <a:ea typeface="ＭＳ Ｐゴシック" pitchFamily="-84" charset="-128"/>
                </a:defRPr>
              </a:lvl1pPr>
              <a:lvl2pPr marL="742950" indent="-285750">
                <a:defRPr sz="2400">
                  <a:solidFill>
                    <a:schemeClr val="tx1"/>
                  </a:solidFill>
                  <a:latin typeface="Times" panose="02020603050405020304" pitchFamily="18" charset="0"/>
                  <a:ea typeface="ＭＳ Ｐゴシック" pitchFamily="-84" charset="-128"/>
                </a:defRPr>
              </a:lvl2pPr>
              <a:lvl3pPr marL="1143000" indent="-228600">
                <a:defRPr sz="2400">
                  <a:solidFill>
                    <a:schemeClr val="tx1"/>
                  </a:solidFill>
                  <a:latin typeface="Times" panose="02020603050405020304" pitchFamily="18" charset="0"/>
                  <a:ea typeface="ＭＳ Ｐゴシック" pitchFamily="-84" charset="-128"/>
                </a:defRPr>
              </a:lvl3pPr>
              <a:lvl4pPr marL="1600200" indent="-228600">
                <a:defRPr sz="2400">
                  <a:solidFill>
                    <a:schemeClr val="tx1"/>
                  </a:solidFill>
                  <a:latin typeface="Times" panose="02020603050405020304" pitchFamily="18" charset="0"/>
                  <a:ea typeface="ＭＳ Ｐゴシック" pitchFamily="-84" charset="-128"/>
                </a:defRPr>
              </a:lvl4pPr>
              <a:lvl5pPr marL="2057400" indent="-228600">
                <a:defRPr sz="2400">
                  <a:solidFill>
                    <a:schemeClr val="tx1"/>
                  </a:solidFill>
                  <a:latin typeface="Times" panose="02020603050405020304" pitchFamily="18" charset="0"/>
                  <a:ea typeface="ＭＳ Ｐゴシック" pitchFamily="-84"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9pPr>
            </a:lstStyle>
            <a:p>
              <a:endParaRPr lang="cs-CZ" altLang="cs-CZ"/>
            </a:p>
          </p:txBody>
        </p:sp>
        <p:sp>
          <p:nvSpPr>
            <p:cNvPr id="19462" name="Line 12"/>
            <p:cNvSpPr>
              <a:spLocks noChangeShapeType="1"/>
            </p:cNvSpPr>
            <p:nvPr/>
          </p:nvSpPr>
          <p:spPr bwMode="auto">
            <a:xfrm>
              <a:off x="3073" y="2743"/>
              <a:ext cx="201" cy="40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9463" name="Text Box 13"/>
            <p:cNvSpPr txBox="1">
              <a:spLocks noChangeArrowheads="1"/>
            </p:cNvSpPr>
            <p:nvPr/>
          </p:nvSpPr>
          <p:spPr bwMode="auto">
            <a:xfrm>
              <a:off x="2365" y="3141"/>
              <a:ext cx="2772" cy="756"/>
            </a:xfrm>
            <a:prstGeom prst="rect">
              <a:avLst/>
            </a:prstGeom>
            <a:solidFill>
              <a:schemeClr val="bg1"/>
            </a:solidFill>
            <a:ln w="9525">
              <a:solidFill>
                <a:schemeClr val="tx1"/>
              </a:solidFill>
              <a:miter lim="800000"/>
              <a:headEnd/>
              <a:tailEnd/>
            </a:ln>
          </p:spPr>
          <p:txBody>
            <a:bodyPr wrap="none">
              <a:spAutoFit/>
            </a:bodyPr>
            <a:lstStyle>
              <a:lvl1pPr>
                <a:defRPr sz="2400">
                  <a:solidFill>
                    <a:schemeClr val="tx1"/>
                  </a:solidFill>
                  <a:latin typeface="Times" panose="02020603050405020304" pitchFamily="18" charset="0"/>
                  <a:ea typeface="ＭＳ Ｐゴシック" pitchFamily="-84" charset="-128"/>
                </a:defRPr>
              </a:lvl1pPr>
              <a:lvl2pPr marL="742950" indent="-285750">
                <a:defRPr sz="2400">
                  <a:solidFill>
                    <a:schemeClr val="tx1"/>
                  </a:solidFill>
                  <a:latin typeface="Times" panose="02020603050405020304" pitchFamily="18" charset="0"/>
                  <a:ea typeface="ＭＳ Ｐゴシック" pitchFamily="-84" charset="-128"/>
                </a:defRPr>
              </a:lvl2pPr>
              <a:lvl3pPr marL="1143000" indent="-228600">
                <a:defRPr sz="2400">
                  <a:solidFill>
                    <a:schemeClr val="tx1"/>
                  </a:solidFill>
                  <a:latin typeface="Times" panose="02020603050405020304" pitchFamily="18" charset="0"/>
                  <a:ea typeface="ＭＳ Ｐゴシック" pitchFamily="-84" charset="-128"/>
                </a:defRPr>
              </a:lvl3pPr>
              <a:lvl4pPr marL="1600200" indent="-228600">
                <a:defRPr sz="2400">
                  <a:solidFill>
                    <a:schemeClr val="tx1"/>
                  </a:solidFill>
                  <a:latin typeface="Times" panose="02020603050405020304" pitchFamily="18" charset="0"/>
                  <a:ea typeface="ＭＳ Ｐゴシック" pitchFamily="-84" charset="-128"/>
                </a:defRPr>
              </a:lvl4pPr>
              <a:lvl5pPr marL="2057400" indent="-228600">
                <a:defRPr sz="2400">
                  <a:solidFill>
                    <a:schemeClr val="tx1"/>
                  </a:solidFill>
                  <a:latin typeface="Times" panose="02020603050405020304" pitchFamily="18" charset="0"/>
                  <a:ea typeface="ＭＳ Ｐゴシック" pitchFamily="-84"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84" charset="-128"/>
                </a:defRPr>
              </a:lvl9pPr>
            </a:lstStyle>
            <a:p>
              <a:pPr algn="l" eaLnBrk="1" hangingPunct="1"/>
              <a:r>
                <a:rPr lang="en-US" altLang="cs-CZ" sz="1800" b="1">
                  <a:latin typeface="Franklin Gothic Book" panose="020B0503020102020204" pitchFamily="34" charset="0"/>
                </a:rPr>
                <a:t>Aggregate demand</a:t>
              </a:r>
              <a:r>
                <a:rPr lang="en-US" altLang="cs-CZ" sz="1800">
                  <a:latin typeface="Franklin Gothic Book" panose="020B0503020102020204" pitchFamily="34" charset="0"/>
                </a:rPr>
                <a:t> as a function of the </a:t>
              </a:r>
            </a:p>
            <a:p>
              <a:pPr algn="l" eaLnBrk="1" hangingPunct="1"/>
              <a:r>
                <a:rPr lang="en-US" altLang="cs-CZ" sz="1800">
                  <a:latin typeface="Franklin Gothic Book" panose="020B0503020102020204" pitchFamily="34" charset="0"/>
                </a:rPr>
                <a:t>real exchange rate, disposable income, </a:t>
              </a:r>
            </a:p>
            <a:p>
              <a:pPr algn="l" eaLnBrk="1" hangingPunct="1"/>
              <a:r>
                <a:rPr lang="en-US" altLang="cs-CZ" sz="1800">
                  <a:latin typeface="Franklin Gothic Book" panose="020B0503020102020204" pitchFamily="34" charset="0"/>
                </a:rPr>
                <a:t>investment expenditure and government </a:t>
              </a:r>
            </a:p>
            <a:p>
              <a:pPr algn="l" eaLnBrk="1" hangingPunct="1"/>
              <a:r>
                <a:rPr lang="en-US" altLang="cs-CZ" sz="1800">
                  <a:latin typeface="Franklin Gothic Book" panose="020B0503020102020204" pitchFamily="34" charset="0"/>
                </a:rPr>
                <a:t>purchases</a:t>
              </a:r>
            </a:p>
          </p:txBody>
        </p:sp>
      </p:grpSp>
    </p:spTree>
    <p:extLst>
      <p:ext uri="{BB962C8B-B14F-4D97-AF65-F5344CB8AC3E}">
        <p14:creationId xmlns:p14="http://schemas.microsoft.com/office/powerpoint/2010/main" val="253623776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en-US" altLang="cs-CZ" smtClean="0">
                <a:ea typeface="ヒラギノ角ゴ Pro W3" pitchFamily="-84" charset="-128"/>
              </a:rPr>
              <a:t>Fig. 17-2: The Determination of Output in the Short Run</a:t>
            </a:r>
          </a:p>
        </p:txBody>
      </p:sp>
      <p:pic>
        <p:nvPicPr>
          <p:cNvPr id="20482" name="Picture 2" descr="fig17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038350"/>
            <a:ext cx="5905500" cy="481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9920132"/>
      </p:ext>
    </p:extLst>
  </p:cSld>
  <p:clrMapOvr>
    <a:masterClrMapping/>
  </p:clrMapOvr>
  <p:transition spd="med">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eaLnBrk="1" hangingPunct="1"/>
            <a:r>
              <a:rPr lang="en-US" altLang="cs-CZ" sz="2800">
                <a:ea typeface="ヒラギノ角ゴ Pro W3" pitchFamily="-84" charset="-128"/>
              </a:rPr>
              <a:t>Short-Run Equilibrium and the Exchange Rate: </a:t>
            </a:r>
            <a:r>
              <a:rPr lang="en-US" altLang="cs-CZ" sz="2800" i="1">
                <a:ea typeface="ヒラギノ角ゴ Pro W3" pitchFamily="-84" charset="-128"/>
              </a:rPr>
              <a:t>DD</a:t>
            </a:r>
            <a:r>
              <a:rPr lang="en-US" altLang="cs-CZ" sz="2800">
                <a:ea typeface="ヒラギノ角ゴ Pro W3" pitchFamily="-84" charset="-128"/>
              </a:rPr>
              <a:t> Schedule</a:t>
            </a:r>
          </a:p>
        </p:txBody>
      </p:sp>
      <p:sp>
        <p:nvSpPr>
          <p:cNvPr id="2" name="Rectangle 3"/>
          <p:cNvSpPr>
            <a:spLocks noGrp="1" noChangeArrowheads="1"/>
          </p:cNvSpPr>
          <p:nvPr>
            <p:ph idx="1"/>
          </p:nvPr>
        </p:nvSpPr>
        <p:spPr/>
        <p:txBody>
          <a:bodyPr>
            <a:normAutofit lnSpcReduction="10000"/>
          </a:bodyPr>
          <a:lstStyle/>
          <a:p>
            <a:pPr eaLnBrk="1" hangingPunct="1">
              <a:lnSpc>
                <a:spcPct val="90000"/>
              </a:lnSpc>
              <a:spcBef>
                <a:spcPct val="50000"/>
              </a:spcBef>
            </a:pPr>
            <a:r>
              <a:rPr lang="en-US" altLang="cs-CZ">
                <a:ea typeface="ヒラギノ角ゴ Pro W3" pitchFamily="-84" charset="-128"/>
              </a:rPr>
              <a:t>How does the exchange rate affect the short-run equilibrium of aggregate demand and output?</a:t>
            </a:r>
          </a:p>
          <a:p>
            <a:pPr eaLnBrk="1" hangingPunct="1">
              <a:lnSpc>
                <a:spcPct val="90000"/>
              </a:lnSpc>
              <a:spcBef>
                <a:spcPct val="50000"/>
              </a:spcBef>
            </a:pPr>
            <a:r>
              <a:rPr lang="en-US" altLang="cs-CZ">
                <a:ea typeface="ヒラギノ角ゴ Pro W3" pitchFamily="-84" charset="-128"/>
              </a:rPr>
              <a:t>With fixed domestic and foreign levels of average prices, a rise in the nominal exchange rate makes foreign goods and services more expensive relative to domestic goods and services.</a:t>
            </a:r>
          </a:p>
          <a:p>
            <a:pPr eaLnBrk="1" hangingPunct="1">
              <a:lnSpc>
                <a:spcPct val="90000"/>
              </a:lnSpc>
              <a:spcBef>
                <a:spcPct val="50000"/>
              </a:spcBef>
            </a:pPr>
            <a:r>
              <a:rPr lang="en-US" altLang="cs-CZ">
                <a:ea typeface="ヒラギノ角ゴ Pro W3" pitchFamily="-84" charset="-128"/>
              </a:rPr>
              <a:t>A rise in the nominal exchange rate (a domestic currency depreciation) increases aggregate demand of domestic products.</a:t>
            </a:r>
          </a:p>
          <a:p>
            <a:pPr eaLnBrk="1" hangingPunct="1">
              <a:lnSpc>
                <a:spcPct val="90000"/>
              </a:lnSpc>
              <a:spcBef>
                <a:spcPct val="50000"/>
              </a:spcBef>
            </a:pPr>
            <a:r>
              <a:rPr lang="en-US" altLang="cs-CZ">
                <a:ea typeface="ヒラギノ角ゴ Pro W3" pitchFamily="-84" charset="-128"/>
              </a:rPr>
              <a:t>In equilibrium, production will increase to match the higher aggregate demand.</a:t>
            </a:r>
          </a:p>
        </p:txBody>
      </p:sp>
    </p:spTree>
    <p:extLst>
      <p:ext uri="{BB962C8B-B14F-4D97-AF65-F5344CB8AC3E}">
        <p14:creationId xmlns:p14="http://schemas.microsoft.com/office/powerpoint/2010/main" val="285931708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strips(downRight)">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normAutofit/>
          </a:bodyPr>
          <a:lstStyle/>
          <a:p>
            <a:pPr eaLnBrk="1" hangingPunct="1"/>
            <a:r>
              <a:rPr lang="en-US" altLang="cs-CZ" sz="2800">
                <a:ea typeface="ヒラギノ角ゴ Pro W3" pitchFamily="-84" charset="-128"/>
              </a:rPr>
              <a:t>Fig. 17-3: Output Effect of a Currency Depreciation with Fixed Output Prices</a:t>
            </a:r>
          </a:p>
        </p:txBody>
      </p:sp>
      <p:pic>
        <p:nvPicPr>
          <p:cNvPr id="22530" name="Picture 2" descr="fig17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043113"/>
            <a:ext cx="6102350" cy="481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4330848"/>
      </p:ext>
    </p:extLst>
  </p:cSld>
  <p:clrMapOvr>
    <a:masterClrMapping/>
  </p:clrMapOvr>
  <p:transition spd="med">
    <p:pull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352168" y="581454"/>
            <a:ext cx="5455508" cy="3060700"/>
          </a:xfrm>
        </p:spPr>
        <p:txBody>
          <a:bodyPr anchor="t"/>
          <a:lstStyle/>
          <a:p>
            <a:pPr eaLnBrk="1" hangingPunct="1"/>
            <a:r>
              <a:rPr lang="en-US" altLang="cs-CZ" dirty="0" smtClean="0">
                <a:ea typeface="ヒラギノ角ゴ Pro W3" pitchFamily="-84" charset="-128"/>
              </a:rPr>
              <a:t>Fig. 17-4: Deriving the </a:t>
            </a:r>
            <a:r>
              <a:rPr lang="en-US" altLang="cs-CZ" i="1" dirty="0" smtClean="0">
                <a:ea typeface="ヒラギノ角ゴ Pro W3" pitchFamily="-84" charset="-128"/>
              </a:rPr>
              <a:t>DD</a:t>
            </a:r>
            <a:r>
              <a:rPr lang="en-US" altLang="cs-CZ" dirty="0" smtClean="0">
                <a:ea typeface="ヒラギノ角ゴ Pro W3" pitchFamily="-84" charset="-128"/>
              </a:rPr>
              <a:t> Schedule</a:t>
            </a:r>
          </a:p>
        </p:txBody>
      </p:sp>
      <p:pic>
        <p:nvPicPr>
          <p:cNvPr id="23554" name="Picture 2" descr="fig17_0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07676" y="734884"/>
            <a:ext cx="4343400" cy="603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7859795"/>
      </p:ext>
    </p:extLst>
  </p:cSld>
  <p:clrMapOvr>
    <a:masterClrMapping/>
  </p:clrMapOvr>
  <p:transition spd="med">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ChangeArrowheads="1"/>
          </p:cNvSpPr>
          <p:nvPr>
            <p:ph type="title"/>
          </p:nvPr>
        </p:nvSpPr>
        <p:spPr/>
        <p:txBody>
          <a:bodyPr/>
          <a:lstStyle/>
          <a:p>
            <a:pPr eaLnBrk="1" hangingPunct="1"/>
            <a:r>
              <a:rPr lang="en-US" altLang="cs-CZ" smtClean="0">
                <a:ea typeface="ヒラギノ角ゴ Pro W3" pitchFamily="-84" charset="-128"/>
              </a:rPr>
              <a:t>Preview</a:t>
            </a:r>
          </a:p>
        </p:txBody>
      </p:sp>
      <p:sp>
        <p:nvSpPr>
          <p:cNvPr id="6147" name="Rectangle 3"/>
          <p:cNvSpPr>
            <a:spLocks noGrp="1" noChangeArrowheads="1"/>
          </p:cNvSpPr>
          <p:nvPr>
            <p:ph idx="1"/>
          </p:nvPr>
        </p:nvSpPr>
        <p:spPr>
          <a:xfrm>
            <a:off x="680321" y="2218037"/>
            <a:ext cx="8531225" cy="4572000"/>
          </a:xfrm>
        </p:spPr>
        <p:txBody>
          <a:bodyPr/>
          <a:lstStyle/>
          <a:p>
            <a:pPr eaLnBrk="1" hangingPunct="1">
              <a:spcBef>
                <a:spcPct val="40000"/>
              </a:spcBef>
            </a:pPr>
            <a:r>
              <a:rPr lang="en-US" altLang="cs-CZ" dirty="0">
                <a:ea typeface="ヒラギノ角ゴ Pro W3" pitchFamily="-84" charset="-128"/>
              </a:rPr>
              <a:t>Determinants of aggregate demand in the short run</a:t>
            </a:r>
          </a:p>
          <a:p>
            <a:pPr eaLnBrk="1" hangingPunct="1">
              <a:spcBef>
                <a:spcPct val="40000"/>
              </a:spcBef>
            </a:pPr>
            <a:r>
              <a:rPr lang="en-US" altLang="cs-CZ" dirty="0">
                <a:ea typeface="ヒラギノ角ゴ Pro W3" pitchFamily="-84" charset="-128"/>
              </a:rPr>
              <a:t>A short-run model of output markets </a:t>
            </a:r>
          </a:p>
          <a:p>
            <a:pPr eaLnBrk="1" hangingPunct="1">
              <a:spcBef>
                <a:spcPct val="40000"/>
              </a:spcBef>
            </a:pPr>
            <a:r>
              <a:rPr lang="en-US" altLang="cs-CZ" dirty="0">
                <a:ea typeface="ヒラギノ角ゴ Pro W3" pitchFamily="-84" charset="-128"/>
              </a:rPr>
              <a:t>A short-run model of asset markets</a:t>
            </a:r>
          </a:p>
          <a:p>
            <a:pPr eaLnBrk="1" hangingPunct="1">
              <a:spcBef>
                <a:spcPct val="40000"/>
              </a:spcBef>
            </a:pPr>
            <a:r>
              <a:rPr lang="en-US" altLang="cs-CZ" dirty="0">
                <a:ea typeface="ヒラギノ角ゴ Pro W3" pitchFamily="-84" charset="-128"/>
              </a:rPr>
              <a:t>A short-run model for both output markets and asset markets </a:t>
            </a:r>
          </a:p>
          <a:p>
            <a:pPr eaLnBrk="1" hangingPunct="1">
              <a:spcBef>
                <a:spcPct val="40000"/>
              </a:spcBef>
            </a:pPr>
            <a:r>
              <a:rPr lang="en-US" altLang="cs-CZ" dirty="0">
                <a:ea typeface="ヒラギノ角ゴ Pro W3" pitchFamily="-84" charset="-128"/>
              </a:rPr>
              <a:t>Effects of temporary and permanent changes in monetary and fiscal policies</a:t>
            </a:r>
          </a:p>
          <a:p>
            <a:pPr eaLnBrk="1" hangingPunct="1">
              <a:spcBef>
                <a:spcPct val="40000"/>
              </a:spcBef>
            </a:pPr>
            <a:r>
              <a:rPr lang="en-US" altLang="cs-CZ" dirty="0">
                <a:ea typeface="ヒラギノ角ゴ Pro W3" pitchFamily="-84" charset="-128"/>
              </a:rPr>
              <a:t>Adjustment of the current account over time</a:t>
            </a:r>
          </a:p>
          <a:p>
            <a:pPr eaLnBrk="1" hangingPunct="1">
              <a:spcBef>
                <a:spcPct val="40000"/>
              </a:spcBef>
            </a:pPr>
            <a:r>
              <a:rPr lang="en-US" altLang="cs-CZ" i="1" dirty="0">
                <a:ea typeface="ヒラギノ角ゴ Pro W3" pitchFamily="-84" charset="-128"/>
              </a:rPr>
              <a:t>IS-LM</a:t>
            </a:r>
            <a:r>
              <a:rPr lang="en-US" altLang="cs-CZ" dirty="0">
                <a:ea typeface="ヒラギノ角ゴ Pro W3" pitchFamily="-84" charset="-128"/>
              </a:rPr>
              <a:t> model</a:t>
            </a:r>
          </a:p>
        </p:txBody>
      </p:sp>
    </p:spTree>
    <p:extLst>
      <p:ext uri="{BB962C8B-B14F-4D97-AF65-F5344CB8AC3E}">
        <p14:creationId xmlns:p14="http://schemas.microsoft.com/office/powerpoint/2010/main" val="112152103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trips(downRight)">
                                      <p:cBhvr>
                                        <p:cTn id="17" dur="500"/>
                                        <p:tgtEl>
                                          <p:spTgt spid="6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strips(downRight)">
                                      <p:cBhvr>
                                        <p:cTn id="22" dur="500"/>
                                        <p:tgtEl>
                                          <p:spTgt spid="61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strips(downRight)">
                                      <p:cBhvr>
                                        <p:cTn id="27" dur="500"/>
                                        <p:tgtEl>
                                          <p:spTgt spid="61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6147">
                                            <p:txEl>
                                              <p:pRg st="5" end="5"/>
                                            </p:txEl>
                                          </p:spTgt>
                                        </p:tgtEl>
                                        <p:attrNameLst>
                                          <p:attrName>style.visibility</p:attrName>
                                        </p:attrNameLst>
                                      </p:cBhvr>
                                      <p:to>
                                        <p:strVal val="visible"/>
                                      </p:to>
                                    </p:set>
                                    <p:animEffect transition="in" filter="strips(downRight)">
                                      <p:cBhvr>
                                        <p:cTn id="32" dur="500"/>
                                        <p:tgtEl>
                                          <p:spTgt spid="614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6147">
                                            <p:txEl>
                                              <p:pRg st="6" end="6"/>
                                            </p:txEl>
                                          </p:spTgt>
                                        </p:tgtEl>
                                        <p:attrNameLst>
                                          <p:attrName>style.visibility</p:attrName>
                                        </p:attrNameLst>
                                      </p:cBhvr>
                                      <p:to>
                                        <p:strVal val="visible"/>
                                      </p:to>
                                    </p:set>
                                    <p:animEffect transition="in" filter="strips(downRight)">
                                      <p:cBhvr>
                                        <p:cTn id="37" dur="500"/>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altLang="cs-CZ" sz="2800">
                <a:ea typeface="ヒラギノ角ゴ Pro W3" pitchFamily="-84" charset="-128"/>
              </a:rPr>
              <a:t>Short-Run Equilibrium and the Exchange Rate: </a:t>
            </a:r>
            <a:r>
              <a:rPr lang="en-US" altLang="cs-CZ" sz="2800" i="1">
                <a:ea typeface="ヒラギノ角ゴ Pro W3" pitchFamily="-84" charset="-128"/>
              </a:rPr>
              <a:t>DD</a:t>
            </a:r>
            <a:r>
              <a:rPr lang="en-US" altLang="cs-CZ" sz="2800">
                <a:ea typeface="ヒラギノ角ゴ Pro W3" pitchFamily="-84" charset="-128"/>
              </a:rPr>
              <a:t> Schedule (cont.)</a:t>
            </a:r>
          </a:p>
        </p:txBody>
      </p:sp>
      <p:sp>
        <p:nvSpPr>
          <p:cNvPr id="2" name="Rectangle 3"/>
          <p:cNvSpPr>
            <a:spLocks noGrp="1" noChangeArrowheads="1"/>
          </p:cNvSpPr>
          <p:nvPr>
            <p:ph idx="1"/>
          </p:nvPr>
        </p:nvSpPr>
        <p:spPr>
          <a:xfrm>
            <a:off x="680321" y="2083102"/>
            <a:ext cx="8461375" cy="4859337"/>
          </a:xfrm>
        </p:spPr>
        <p:txBody>
          <a:bodyPr/>
          <a:lstStyle/>
          <a:p>
            <a:pPr eaLnBrk="1" hangingPunct="1">
              <a:spcBef>
                <a:spcPct val="50000"/>
              </a:spcBef>
              <a:buFontTx/>
              <a:buNone/>
            </a:pPr>
            <a:r>
              <a:rPr lang="en-US" altLang="cs-CZ" dirty="0">
                <a:ea typeface="ヒラギノ角ゴ Pro W3" pitchFamily="-84" charset="-128"/>
              </a:rPr>
              <a:t> </a:t>
            </a:r>
            <a:r>
              <a:rPr lang="en-US" altLang="cs-CZ" i="1" dirty="0">
                <a:ea typeface="ヒラギノ角ゴ Pro W3" pitchFamily="-84" charset="-128"/>
              </a:rPr>
              <a:t>DD</a:t>
            </a:r>
            <a:r>
              <a:rPr lang="en-US" altLang="cs-CZ" dirty="0">
                <a:ea typeface="ヒラギノ角ゴ Pro W3" pitchFamily="-84" charset="-128"/>
              </a:rPr>
              <a:t> schedule </a:t>
            </a:r>
          </a:p>
          <a:p>
            <a:pPr eaLnBrk="1" hangingPunct="1">
              <a:spcBef>
                <a:spcPct val="50000"/>
              </a:spcBef>
            </a:pPr>
            <a:r>
              <a:rPr lang="en-US" altLang="cs-CZ" dirty="0">
                <a:ea typeface="ヒラギノ角ゴ Pro W3" pitchFamily="-84" charset="-128"/>
              </a:rPr>
              <a:t>shows combinations of output and the exchange rate at which the output market is in short-run equilibrium (such that aggregate demand = aggregate output).</a:t>
            </a:r>
          </a:p>
          <a:p>
            <a:pPr eaLnBrk="1" hangingPunct="1">
              <a:spcBef>
                <a:spcPct val="50000"/>
              </a:spcBef>
            </a:pPr>
            <a:r>
              <a:rPr lang="en-US" altLang="cs-CZ" dirty="0">
                <a:ea typeface="ヒラギノ角ゴ Pro W3" pitchFamily="-84" charset="-128"/>
              </a:rPr>
              <a:t>slopes upward because a rise in the exchange rate causes aggregate demand and aggregate output to rise.</a:t>
            </a:r>
          </a:p>
        </p:txBody>
      </p:sp>
    </p:spTree>
    <p:extLst>
      <p:ext uri="{BB962C8B-B14F-4D97-AF65-F5344CB8AC3E}">
        <p14:creationId xmlns:p14="http://schemas.microsoft.com/office/powerpoint/2010/main" val="15070174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n-US" altLang="cs-CZ" smtClean="0">
                <a:ea typeface="ヒラギノ角ゴ Pro W3" pitchFamily="-84" charset="-128"/>
              </a:rPr>
              <a:t>Shifting the </a:t>
            </a:r>
            <a:r>
              <a:rPr lang="en-US" altLang="cs-CZ" i="1" smtClean="0">
                <a:ea typeface="ヒラギノ角ゴ Pro W3" pitchFamily="-84" charset="-128"/>
              </a:rPr>
              <a:t>DD</a:t>
            </a:r>
            <a:r>
              <a:rPr lang="en-US" altLang="cs-CZ" smtClean="0">
                <a:ea typeface="ヒラギノ角ゴ Pro W3" pitchFamily="-84" charset="-128"/>
              </a:rPr>
              <a:t> Curve</a:t>
            </a:r>
          </a:p>
        </p:txBody>
      </p:sp>
      <p:sp>
        <p:nvSpPr>
          <p:cNvPr id="2" name="Rectangle 3"/>
          <p:cNvSpPr>
            <a:spLocks noGrp="1" noChangeArrowheads="1"/>
          </p:cNvSpPr>
          <p:nvPr>
            <p:ph idx="1"/>
          </p:nvPr>
        </p:nvSpPr>
        <p:spPr/>
        <p:txBody>
          <a:bodyPr/>
          <a:lstStyle/>
          <a:p>
            <a:pPr marL="609600" indent="-609600">
              <a:spcBef>
                <a:spcPct val="70000"/>
              </a:spcBef>
            </a:pPr>
            <a:r>
              <a:rPr lang="en-US" altLang="cs-CZ">
                <a:ea typeface="ヒラギノ角ゴ Pro W3" pitchFamily="-84" charset="-128"/>
              </a:rPr>
              <a:t>Changes in the exchange rate cause movements along a DD curve. Other changes cause it to shift:</a:t>
            </a:r>
          </a:p>
          <a:p>
            <a:pPr marL="609600" indent="-609600">
              <a:spcBef>
                <a:spcPct val="70000"/>
              </a:spcBef>
              <a:buFont typeface="Times" panose="02020603050405020304" pitchFamily="18" charset="0"/>
              <a:buAutoNum type="arabicPeriod"/>
            </a:pPr>
            <a:r>
              <a:rPr lang="en-US" altLang="cs-CZ" b="1">
                <a:ea typeface="ヒラギノ角ゴ Pro W3" pitchFamily="-84" charset="-128"/>
              </a:rPr>
              <a:t>Changes in </a:t>
            </a:r>
            <a:r>
              <a:rPr lang="en-US" altLang="cs-CZ" b="1" i="1">
                <a:ea typeface="ヒラギノ角ゴ Pro W3" pitchFamily="-84" charset="-128"/>
              </a:rPr>
              <a:t>G</a:t>
            </a:r>
            <a:r>
              <a:rPr lang="en-US" altLang="cs-CZ">
                <a:ea typeface="ヒラギノ角ゴ Pro W3" pitchFamily="-84" charset="-128"/>
              </a:rPr>
              <a:t>: more government purchases cause higher aggregate demand and output in equilibrium. Output increases for every exchange rate: the </a:t>
            </a:r>
            <a:r>
              <a:rPr lang="en-US" altLang="cs-CZ" i="1">
                <a:ea typeface="ヒラギノ角ゴ Pro W3" pitchFamily="-84" charset="-128"/>
              </a:rPr>
              <a:t>DD</a:t>
            </a:r>
            <a:r>
              <a:rPr lang="en-US" altLang="cs-CZ">
                <a:ea typeface="ヒラギノ角ゴ Pro W3" pitchFamily="-84" charset="-128"/>
              </a:rPr>
              <a:t> curve shifts right.</a:t>
            </a:r>
          </a:p>
        </p:txBody>
      </p:sp>
    </p:spTree>
    <p:extLst>
      <p:ext uri="{BB962C8B-B14F-4D97-AF65-F5344CB8AC3E}">
        <p14:creationId xmlns:p14="http://schemas.microsoft.com/office/powerpoint/2010/main" val="66053778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518983" y="776288"/>
            <a:ext cx="5221417" cy="1118415"/>
          </a:xfrm>
        </p:spPr>
        <p:txBody>
          <a:bodyPr anchor="t">
            <a:normAutofit fontScale="90000"/>
          </a:bodyPr>
          <a:lstStyle/>
          <a:p>
            <a:pPr eaLnBrk="1" hangingPunct="1"/>
            <a:r>
              <a:rPr lang="en-US" altLang="cs-CZ" sz="2800" dirty="0">
                <a:ea typeface="ヒラギノ角ゴ Pro W3" pitchFamily="-84" charset="-128"/>
              </a:rPr>
              <a:t>Fig. 17-5: Government Demand and the Position of the </a:t>
            </a:r>
            <a:r>
              <a:rPr lang="en-US" altLang="cs-CZ" sz="2800" i="1" dirty="0">
                <a:ea typeface="ヒラギノ角ゴ Pro W3" pitchFamily="-84" charset="-128"/>
              </a:rPr>
              <a:t>DD</a:t>
            </a:r>
            <a:r>
              <a:rPr lang="en-US" altLang="cs-CZ" sz="2800" dirty="0">
                <a:ea typeface="ヒラギノ角ゴ Pro W3" pitchFamily="-84" charset="-128"/>
              </a:rPr>
              <a:t> Schedule</a:t>
            </a:r>
          </a:p>
        </p:txBody>
      </p:sp>
      <p:pic>
        <p:nvPicPr>
          <p:cNvPr id="26626" name="Picture 2" descr="fig17_05.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08595" y="776288"/>
            <a:ext cx="4722813" cy="588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9084436"/>
      </p:ext>
    </p:extLst>
  </p:cSld>
  <p:clrMapOvr>
    <a:masterClrMapping/>
  </p:clrMapOvr>
  <p:transition spd="med">
    <p:pull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US" altLang="cs-CZ" smtClean="0">
                <a:ea typeface="ヒラギノ角ゴ Pro W3" pitchFamily="-84" charset="-128"/>
              </a:rPr>
              <a:t>Shifting the </a:t>
            </a:r>
            <a:r>
              <a:rPr lang="en-US" altLang="cs-CZ" i="1" smtClean="0">
                <a:ea typeface="ヒラギノ角ゴ Pro W3" pitchFamily="-84" charset="-128"/>
              </a:rPr>
              <a:t>DD</a:t>
            </a:r>
            <a:r>
              <a:rPr lang="en-US" altLang="cs-CZ" smtClean="0">
                <a:ea typeface="ヒラギノ角ゴ Pro W3" pitchFamily="-84" charset="-128"/>
              </a:rPr>
              <a:t> Curve (cont.)</a:t>
            </a:r>
          </a:p>
        </p:txBody>
      </p:sp>
      <p:sp>
        <p:nvSpPr>
          <p:cNvPr id="2" name="Rectangle 3"/>
          <p:cNvSpPr>
            <a:spLocks noGrp="1" noChangeArrowheads="1"/>
          </p:cNvSpPr>
          <p:nvPr>
            <p:ph idx="1"/>
          </p:nvPr>
        </p:nvSpPr>
        <p:spPr/>
        <p:txBody>
          <a:bodyPr>
            <a:normAutofit/>
          </a:bodyPr>
          <a:lstStyle/>
          <a:p>
            <a:pPr marL="533400" indent="-533400">
              <a:spcBef>
                <a:spcPct val="50000"/>
              </a:spcBef>
              <a:buFont typeface="Times" panose="02020603050405020304" pitchFamily="18" charset="0"/>
              <a:buAutoNum type="arabicPeriod" startAt="2"/>
            </a:pPr>
            <a:r>
              <a:rPr lang="en-US" altLang="cs-CZ" b="1">
                <a:ea typeface="ヒラギノ角ゴ Pro W3" pitchFamily="-84" charset="-128"/>
              </a:rPr>
              <a:t>Changes in </a:t>
            </a:r>
            <a:r>
              <a:rPr lang="en-US" altLang="cs-CZ" b="1" i="1">
                <a:ea typeface="ヒラギノ角ゴ Pro W3" pitchFamily="-84" charset="-128"/>
              </a:rPr>
              <a:t>T</a:t>
            </a:r>
            <a:r>
              <a:rPr lang="en-US" altLang="cs-CZ">
                <a:ea typeface="ヒラギノ角ゴ Pro W3" pitchFamily="-84" charset="-128"/>
              </a:rPr>
              <a:t>: lower taxes generally increase consumption expenditure, increasing aggregate demand and output in equilibrium for every exchange rate: the </a:t>
            </a:r>
            <a:r>
              <a:rPr lang="en-US" altLang="cs-CZ" i="1">
                <a:ea typeface="ヒラギノ角ゴ Pro W3" pitchFamily="-84" charset="-128"/>
              </a:rPr>
              <a:t>DD</a:t>
            </a:r>
            <a:r>
              <a:rPr lang="en-US" altLang="cs-CZ">
                <a:ea typeface="ヒラギノ角ゴ Pro W3" pitchFamily="-84" charset="-128"/>
              </a:rPr>
              <a:t> curve shifts right.</a:t>
            </a:r>
          </a:p>
          <a:p>
            <a:pPr marL="533400" indent="-533400">
              <a:spcBef>
                <a:spcPct val="50000"/>
              </a:spcBef>
              <a:buFont typeface="Times" panose="02020603050405020304" pitchFamily="18" charset="0"/>
              <a:buAutoNum type="arabicPeriod" startAt="2"/>
            </a:pPr>
            <a:r>
              <a:rPr lang="en-US" altLang="cs-CZ" b="1">
                <a:ea typeface="ヒラギノ角ゴ Pro W3" pitchFamily="-84" charset="-128"/>
              </a:rPr>
              <a:t>Changes in </a:t>
            </a:r>
            <a:r>
              <a:rPr lang="en-US" altLang="cs-CZ" b="1" i="1">
                <a:ea typeface="ヒラギノ角ゴ Pro W3" pitchFamily="-84" charset="-128"/>
              </a:rPr>
              <a:t>I</a:t>
            </a:r>
            <a:r>
              <a:rPr lang="en-US" altLang="cs-CZ">
                <a:ea typeface="ヒラギノ角ゴ Pro W3" pitchFamily="-84" charset="-128"/>
              </a:rPr>
              <a:t>: higher investment expenditure is represented by shifting the </a:t>
            </a:r>
            <a:r>
              <a:rPr lang="en-US" altLang="cs-CZ" i="1">
                <a:ea typeface="ヒラギノ角ゴ Pro W3" pitchFamily="-84" charset="-128"/>
              </a:rPr>
              <a:t>DD</a:t>
            </a:r>
            <a:r>
              <a:rPr lang="en-US" altLang="cs-CZ">
                <a:ea typeface="ヒラギノ角ゴ Pro W3" pitchFamily="-84" charset="-128"/>
              </a:rPr>
              <a:t> curve right.</a:t>
            </a:r>
          </a:p>
          <a:p>
            <a:pPr marL="533400" indent="-533400">
              <a:spcBef>
                <a:spcPct val="50000"/>
              </a:spcBef>
              <a:buFont typeface="Times" panose="02020603050405020304" pitchFamily="18" charset="0"/>
              <a:buAutoNum type="arabicPeriod" startAt="2"/>
            </a:pPr>
            <a:r>
              <a:rPr lang="en-US" altLang="cs-CZ" b="1">
                <a:ea typeface="ヒラギノ角ゴ Pro W3" pitchFamily="-84" charset="-128"/>
              </a:rPr>
              <a:t>Changes in </a:t>
            </a:r>
            <a:r>
              <a:rPr lang="en-US" altLang="cs-CZ" b="1" i="1">
                <a:ea typeface="ヒラギノ角ゴ Pro W3" pitchFamily="-84" charset="-128"/>
              </a:rPr>
              <a:t>P</a:t>
            </a:r>
            <a:r>
              <a:rPr lang="en-US" altLang="cs-CZ" b="1">
                <a:ea typeface="ヒラギノ角ゴ Pro W3" pitchFamily="-84" charset="-128"/>
              </a:rPr>
              <a:t> relative to </a:t>
            </a:r>
            <a:r>
              <a:rPr lang="en-US" altLang="cs-CZ" b="1" i="1">
                <a:ea typeface="ヒラギノ角ゴ Pro W3" pitchFamily="-84" charset="-128"/>
              </a:rPr>
              <a:t>P*</a:t>
            </a:r>
            <a:r>
              <a:rPr lang="en-US" altLang="cs-CZ">
                <a:ea typeface="ヒラギノ角ゴ Pro W3" pitchFamily="-84" charset="-128"/>
              </a:rPr>
              <a:t>: lower domestic prices relative to foreign prices are represented by shifting the </a:t>
            </a:r>
            <a:r>
              <a:rPr lang="en-US" altLang="cs-CZ" i="1">
                <a:ea typeface="ヒラギノ角ゴ Pro W3" pitchFamily="-84" charset="-128"/>
              </a:rPr>
              <a:t>DD</a:t>
            </a:r>
            <a:r>
              <a:rPr lang="en-US" altLang="cs-CZ">
                <a:ea typeface="ヒラギノ角ゴ Pro W3" pitchFamily="-84" charset="-128"/>
              </a:rPr>
              <a:t> curve right.</a:t>
            </a:r>
            <a:endParaRPr lang="en-US" altLang="cs-CZ" b="1" i="1">
              <a:ea typeface="ヒラギノ角ゴ Pro W3" pitchFamily="-84" charset="-128"/>
            </a:endParaRPr>
          </a:p>
        </p:txBody>
      </p:sp>
    </p:spTree>
    <p:extLst>
      <p:ext uri="{BB962C8B-B14F-4D97-AF65-F5344CB8AC3E}">
        <p14:creationId xmlns:p14="http://schemas.microsoft.com/office/powerpoint/2010/main" val="52731652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altLang="cs-CZ" smtClean="0">
                <a:ea typeface="ヒラギノ角ゴ Pro W3" pitchFamily="-84" charset="-128"/>
              </a:rPr>
              <a:t>Shifting the </a:t>
            </a:r>
            <a:r>
              <a:rPr lang="en-US" altLang="cs-CZ" i="1" smtClean="0">
                <a:ea typeface="ヒラギノ角ゴ Pro W3" pitchFamily="-84" charset="-128"/>
              </a:rPr>
              <a:t>DD</a:t>
            </a:r>
            <a:r>
              <a:rPr lang="en-US" altLang="cs-CZ" smtClean="0">
                <a:ea typeface="ヒラギノ角ゴ Pro W3" pitchFamily="-84" charset="-128"/>
              </a:rPr>
              <a:t> Curve (cont.)</a:t>
            </a:r>
          </a:p>
        </p:txBody>
      </p:sp>
      <p:sp>
        <p:nvSpPr>
          <p:cNvPr id="2" name="Rectangle 3"/>
          <p:cNvSpPr>
            <a:spLocks noGrp="1" noChangeArrowheads="1"/>
          </p:cNvSpPr>
          <p:nvPr>
            <p:ph idx="1"/>
          </p:nvPr>
        </p:nvSpPr>
        <p:spPr/>
        <p:txBody>
          <a:bodyPr>
            <a:normAutofit/>
          </a:bodyPr>
          <a:lstStyle/>
          <a:p>
            <a:pPr marL="609600" indent="-609600">
              <a:spcBef>
                <a:spcPct val="50000"/>
              </a:spcBef>
              <a:buFont typeface="Times" panose="02020603050405020304" pitchFamily="18" charset="0"/>
              <a:buAutoNum type="arabicPeriod" startAt="5"/>
            </a:pPr>
            <a:r>
              <a:rPr lang="en-US" altLang="cs-CZ" b="1">
                <a:ea typeface="ヒラギノ角ゴ Pro W3" pitchFamily="-84" charset="-128"/>
              </a:rPr>
              <a:t>Changes in </a:t>
            </a:r>
            <a:r>
              <a:rPr lang="en-US" altLang="cs-CZ" b="1" i="1">
                <a:ea typeface="ヒラギノ角ゴ Pro W3" pitchFamily="-84" charset="-128"/>
              </a:rPr>
              <a:t>C</a:t>
            </a:r>
            <a:r>
              <a:rPr lang="en-US" altLang="cs-CZ">
                <a:ea typeface="ヒラギノ角ゴ Pro W3" pitchFamily="-84" charset="-128"/>
              </a:rPr>
              <a:t>: willingness to consume more and save less is represented by shifting the </a:t>
            </a:r>
            <a:r>
              <a:rPr lang="en-US" altLang="cs-CZ" i="1">
                <a:ea typeface="ヒラギノ角ゴ Pro W3" pitchFamily="-84" charset="-128"/>
              </a:rPr>
              <a:t>DD</a:t>
            </a:r>
            <a:r>
              <a:rPr lang="en-US" altLang="cs-CZ">
                <a:ea typeface="ヒラギノ角ゴ Pro W3" pitchFamily="-84" charset="-128"/>
              </a:rPr>
              <a:t> curve right.</a:t>
            </a:r>
          </a:p>
          <a:p>
            <a:pPr marL="609600" indent="-609600">
              <a:spcBef>
                <a:spcPct val="50000"/>
              </a:spcBef>
              <a:buFont typeface="Times" panose="02020603050405020304" pitchFamily="18" charset="0"/>
              <a:buAutoNum type="arabicPeriod" startAt="5"/>
            </a:pPr>
            <a:r>
              <a:rPr lang="en-US" altLang="cs-CZ" b="1">
                <a:ea typeface="ヒラギノ角ゴ Pro W3" pitchFamily="-84" charset="-128"/>
              </a:rPr>
              <a:t>Changes in demand of domestic goods relative to foreign goods</a:t>
            </a:r>
            <a:r>
              <a:rPr lang="en-US" altLang="cs-CZ">
                <a:ea typeface="ヒラギノ角ゴ Pro W3" pitchFamily="-84" charset="-128"/>
              </a:rPr>
              <a:t>: willingness to consume more domestic goods relative to foreign goods is represented by shifting the </a:t>
            </a:r>
            <a:r>
              <a:rPr lang="en-US" altLang="cs-CZ" i="1">
                <a:ea typeface="ヒラギノ角ゴ Pro W3" pitchFamily="-84" charset="-128"/>
              </a:rPr>
              <a:t>DD</a:t>
            </a:r>
            <a:r>
              <a:rPr lang="en-US" altLang="cs-CZ">
                <a:ea typeface="ヒラギノ角ゴ Pro W3" pitchFamily="-84" charset="-128"/>
              </a:rPr>
              <a:t> curve right.</a:t>
            </a:r>
          </a:p>
        </p:txBody>
      </p:sp>
    </p:spTree>
    <p:extLst>
      <p:ext uri="{BB962C8B-B14F-4D97-AF65-F5344CB8AC3E}">
        <p14:creationId xmlns:p14="http://schemas.microsoft.com/office/powerpoint/2010/main" val="305008157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eaLnBrk="1" hangingPunct="1"/>
            <a:r>
              <a:rPr lang="en-US" altLang="cs-CZ" sz="2800">
                <a:ea typeface="ヒラギノ角ゴ Pro W3" pitchFamily="-84" charset="-128"/>
              </a:rPr>
              <a:t>Short-Run Equilibrium in Asset Markets</a:t>
            </a:r>
          </a:p>
        </p:txBody>
      </p:sp>
      <p:sp>
        <p:nvSpPr>
          <p:cNvPr id="2" name="Rectangle 3"/>
          <p:cNvSpPr>
            <a:spLocks noGrp="1" noChangeArrowheads="1"/>
          </p:cNvSpPr>
          <p:nvPr>
            <p:ph idx="1"/>
          </p:nvPr>
        </p:nvSpPr>
        <p:spPr/>
        <p:txBody>
          <a:bodyPr>
            <a:normAutofit/>
          </a:bodyPr>
          <a:lstStyle/>
          <a:p>
            <a:pPr marL="533400" indent="-533400">
              <a:spcBef>
                <a:spcPct val="50000"/>
              </a:spcBef>
            </a:pPr>
            <a:r>
              <a:rPr lang="en-US" altLang="cs-CZ">
                <a:ea typeface="ヒラギノ角ゴ Pro W3" pitchFamily="-84" charset="-128"/>
              </a:rPr>
              <a:t>We consider two sets of asset markets:</a:t>
            </a:r>
          </a:p>
          <a:p>
            <a:pPr marL="533400" indent="-533400">
              <a:spcBef>
                <a:spcPct val="50000"/>
              </a:spcBef>
              <a:buFont typeface="Times" panose="02020603050405020304" pitchFamily="18" charset="0"/>
              <a:buAutoNum type="arabicPeriod"/>
            </a:pPr>
            <a:r>
              <a:rPr lang="en-US" altLang="cs-CZ">
                <a:ea typeface="ヒラギノ角ゴ Pro W3" pitchFamily="-84" charset="-128"/>
              </a:rPr>
              <a:t>Foreign exchange markets </a:t>
            </a:r>
          </a:p>
          <a:p>
            <a:pPr marL="914400" lvl="1" indent="-457200">
              <a:spcBef>
                <a:spcPct val="40000"/>
              </a:spcBef>
            </a:pPr>
            <a:r>
              <a:rPr lang="en-US" altLang="cs-CZ">
                <a:ea typeface="ヒラギノ角ゴ Pro W3" pitchFamily="-84" charset="-128"/>
              </a:rPr>
              <a:t>interest parity represents equilibrium: </a:t>
            </a:r>
            <a:br>
              <a:rPr lang="en-US" altLang="cs-CZ">
                <a:ea typeface="ヒラギノ角ゴ Pro W3" pitchFamily="-84" charset="-128"/>
              </a:rPr>
            </a:br>
            <a:r>
              <a:rPr lang="en-US" altLang="cs-CZ" i="1">
                <a:ea typeface="ヒラギノ角ゴ Pro W3" pitchFamily="-84" charset="-128"/>
              </a:rPr>
              <a:t>R = R* + </a:t>
            </a:r>
            <a:r>
              <a:rPr lang="en-US" altLang="cs-CZ">
                <a:ea typeface="ヒラギノ角ゴ Pro W3" pitchFamily="-84" charset="-128"/>
              </a:rPr>
              <a:t>(</a:t>
            </a:r>
            <a:r>
              <a:rPr lang="en-US" altLang="cs-CZ" i="1">
                <a:ea typeface="ヒラギノ角ゴ Pro W3" pitchFamily="-84" charset="-128"/>
              </a:rPr>
              <a:t>E</a:t>
            </a:r>
            <a:r>
              <a:rPr lang="en-US" altLang="cs-CZ" i="1" baseline="30000">
                <a:ea typeface="ヒラギノ角ゴ Pro W3" pitchFamily="-84" charset="-128"/>
              </a:rPr>
              <a:t>e</a:t>
            </a:r>
            <a:r>
              <a:rPr lang="en-US" altLang="cs-CZ" i="1">
                <a:ea typeface="ヒラギノ角ゴ Pro W3" pitchFamily="-84" charset="-128"/>
              </a:rPr>
              <a:t> – E</a:t>
            </a:r>
            <a:r>
              <a:rPr lang="en-US" altLang="cs-CZ">
                <a:ea typeface="ヒラギノ角ゴ Pro W3" pitchFamily="-84" charset="-128"/>
              </a:rPr>
              <a:t>)</a:t>
            </a:r>
            <a:r>
              <a:rPr lang="en-US" altLang="cs-CZ" i="1">
                <a:ea typeface="ヒラギノ角ゴ Pro W3" pitchFamily="-84" charset="-128"/>
              </a:rPr>
              <a:t>/E </a:t>
            </a:r>
          </a:p>
          <a:p>
            <a:pPr marL="533400" indent="-533400">
              <a:spcBef>
                <a:spcPct val="50000"/>
              </a:spcBef>
              <a:buFont typeface="Times" panose="02020603050405020304" pitchFamily="18" charset="0"/>
              <a:buAutoNum type="arabicPeriod"/>
            </a:pPr>
            <a:r>
              <a:rPr lang="en-US" altLang="cs-CZ">
                <a:ea typeface="ヒラギノ角ゴ Pro W3" pitchFamily="-84" charset="-128"/>
              </a:rPr>
              <a:t>Money market </a:t>
            </a:r>
          </a:p>
          <a:p>
            <a:pPr marL="914400" lvl="1" indent="-457200">
              <a:spcBef>
                <a:spcPct val="40000"/>
              </a:spcBef>
            </a:pPr>
            <a:r>
              <a:rPr lang="en-US" altLang="cs-CZ">
                <a:ea typeface="ヒラギノ角ゴ Pro W3" pitchFamily="-84" charset="-128"/>
              </a:rPr>
              <a:t>Equilibrium occurs when the quantity of real monetary assets supplied matches the quantity of real monetary assets demanded:  </a:t>
            </a:r>
            <a:r>
              <a:rPr lang="en-US" altLang="cs-CZ" i="1">
                <a:ea typeface="ヒラギノ角ゴ Pro W3" pitchFamily="-84" charset="-128"/>
              </a:rPr>
              <a:t>M</a:t>
            </a:r>
            <a:r>
              <a:rPr lang="en-US" altLang="cs-CZ" i="1" baseline="30000">
                <a:ea typeface="ヒラギノ角ゴ Pro W3" pitchFamily="-84" charset="-128"/>
              </a:rPr>
              <a:t>s</a:t>
            </a:r>
            <a:r>
              <a:rPr lang="en-US" altLang="cs-CZ" i="1">
                <a:ea typeface="ヒラギノ角ゴ Pro W3" pitchFamily="-84" charset="-128"/>
              </a:rPr>
              <a:t>/P = L</a:t>
            </a:r>
            <a:r>
              <a:rPr lang="en-US" altLang="cs-CZ">
                <a:ea typeface="ヒラギノ角ゴ Pro W3" pitchFamily="-84" charset="-128"/>
              </a:rPr>
              <a:t>(</a:t>
            </a:r>
            <a:r>
              <a:rPr lang="en-US" altLang="cs-CZ" i="1">
                <a:ea typeface="ヒラギノ角ゴ Pro W3" pitchFamily="-84" charset="-128"/>
              </a:rPr>
              <a:t>R, Y</a:t>
            </a:r>
            <a:r>
              <a:rPr lang="en-US" altLang="cs-CZ">
                <a:ea typeface="ヒラギノ角ゴ Pro W3" pitchFamily="-84" charset="-128"/>
              </a:rPr>
              <a:t>) </a:t>
            </a:r>
          </a:p>
          <a:p>
            <a:pPr marL="914400" lvl="1" indent="-457200">
              <a:spcBef>
                <a:spcPct val="40000"/>
              </a:spcBef>
            </a:pPr>
            <a:r>
              <a:rPr lang="en-US" altLang="cs-CZ">
                <a:ea typeface="ヒラギノ角ゴ Pro W3" pitchFamily="-84" charset="-128"/>
              </a:rPr>
              <a:t>A rise in income from production causes the demand of real monetary assets to increase.</a:t>
            </a:r>
          </a:p>
        </p:txBody>
      </p:sp>
    </p:spTree>
    <p:extLst>
      <p:ext uri="{BB962C8B-B14F-4D97-AF65-F5344CB8AC3E}">
        <p14:creationId xmlns:p14="http://schemas.microsoft.com/office/powerpoint/2010/main" val="303405026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strips(downRight)">
                                      <p:cBhvr>
                                        <p:cTn id="15" dur="500"/>
                                        <p:tgtEl>
                                          <p:spTgt spid="2">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strips(downRight)">
                                      <p:cBhvr>
                                        <p:cTn id="20" dur="500"/>
                                        <p:tgtEl>
                                          <p:spTgt spid="2">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strips(downRight)">
                                      <p:cBhvr>
                                        <p:cTn id="23" dur="500"/>
                                        <p:tgtEl>
                                          <p:spTgt spid="2">
                                            <p:txEl>
                                              <p:pRg st="4" end="4"/>
                                            </p:txEl>
                                          </p:spTgt>
                                        </p:tgtEl>
                                      </p:cBhvr>
                                    </p:animEffect>
                                  </p:childTnLst>
                                </p:cTn>
                              </p:par>
                              <p:par>
                                <p:cTn id="24" presetID="18" presetClass="entr" presetSubtype="6" fill="hold" grpId="0"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strips(downRight)">
                                      <p:cBhvr>
                                        <p:cTn id="2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197022" y="736387"/>
            <a:ext cx="4861010" cy="1117127"/>
          </a:xfrm>
        </p:spPr>
        <p:txBody>
          <a:bodyPr anchor="t">
            <a:noAutofit/>
          </a:bodyPr>
          <a:lstStyle/>
          <a:p>
            <a:pPr eaLnBrk="1" hangingPunct="1"/>
            <a:r>
              <a:rPr lang="en-US" altLang="cs-CZ" sz="2800" dirty="0" smtClean="0">
                <a:ea typeface="ヒラギノ角ゴ Pro W3" pitchFamily="-84" charset="-128"/>
              </a:rPr>
              <a:t>Fig. 17-6: Output and the Exchange Rate in Asset Market Equilibrium</a:t>
            </a:r>
          </a:p>
        </p:txBody>
      </p:sp>
      <p:pic>
        <p:nvPicPr>
          <p:cNvPr id="30722" name="Picture 2" descr="fig17_06.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44892" y="736387"/>
            <a:ext cx="5345112" cy="599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0847233"/>
      </p:ext>
    </p:extLst>
  </p:cSld>
  <p:clrMapOvr>
    <a:masterClrMapping/>
  </p:clrMapOvr>
  <p:transition spd="med">
    <p:pull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en-US" altLang="cs-CZ" sz="2800">
                <a:ea typeface="ヒラギノ角ゴ Pro W3" pitchFamily="-84" charset="-128"/>
              </a:rPr>
              <a:t>Short-Run Equilibrium in Asset Markets (cont.)</a:t>
            </a:r>
          </a:p>
        </p:txBody>
      </p:sp>
      <p:sp>
        <p:nvSpPr>
          <p:cNvPr id="2" name="Rectangle 3"/>
          <p:cNvSpPr>
            <a:spLocks noGrp="1" noChangeArrowheads="1"/>
          </p:cNvSpPr>
          <p:nvPr>
            <p:ph idx="1"/>
          </p:nvPr>
        </p:nvSpPr>
        <p:spPr/>
        <p:txBody>
          <a:bodyPr/>
          <a:lstStyle/>
          <a:p>
            <a:pPr eaLnBrk="1" hangingPunct="1">
              <a:lnSpc>
                <a:spcPct val="90000"/>
              </a:lnSpc>
            </a:pPr>
            <a:r>
              <a:rPr lang="en-US" altLang="cs-CZ" smtClean="0">
                <a:ea typeface="ヒラギノ角ゴ Pro W3" pitchFamily="-84" charset="-128"/>
              </a:rPr>
              <a:t>When income and production increase, </a:t>
            </a:r>
          </a:p>
          <a:p>
            <a:pPr lvl="1" eaLnBrk="1" hangingPunct="1">
              <a:lnSpc>
                <a:spcPct val="90000"/>
              </a:lnSpc>
              <a:spcBef>
                <a:spcPct val="40000"/>
              </a:spcBef>
            </a:pPr>
            <a:r>
              <a:rPr lang="en-US" altLang="cs-CZ" smtClean="0">
                <a:ea typeface="ヒラギノ角ゴ Pro W3" pitchFamily="-84" charset="-128"/>
              </a:rPr>
              <a:t>demand of real monetary assets increases, </a:t>
            </a:r>
          </a:p>
          <a:p>
            <a:pPr lvl="1" eaLnBrk="1" hangingPunct="1">
              <a:lnSpc>
                <a:spcPct val="90000"/>
              </a:lnSpc>
              <a:spcBef>
                <a:spcPct val="40000"/>
              </a:spcBef>
            </a:pPr>
            <a:r>
              <a:rPr lang="en-US" altLang="cs-CZ" smtClean="0">
                <a:ea typeface="ヒラギノ角ゴ Pro W3" pitchFamily="-84" charset="-128"/>
              </a:rPr>
              <a:t>leading to an increase in domestic interest rates,</a:t>
            </a:r>
          </a:p>
          <a:p>
            <a:pPr lvl="1" eaLnBrk="1" hangingPunct="1">
              <a:lnSpc>
                <a:spcPct val="90000"/>
              </a:lnSpc>
              <a:spcBef>
                <a:spcPct val="40000"/>
              </a:spcBef>
            </a:pPr>
            <a:r>
              <a:rPr lang="en-US" altLang="cs-CZ" smtClean="0">
                <a:ea typeface="ヒラギノ角ゴ Pro W3" pitchFamily="-84" charset="-128"/>
              </a:rPr>
              <a:t>leading to an appreciation of the domestic currency.</a:t>
            </a:r>
          </a:p>
          <a:p>
            <a:pPr eaLnBrk="1" hangingPunct="1">
              <a:lnSpc>
                <a:spcPct val="90000"/>
              </a:lnSpc>
              <a:spcBef>
                <a:spcPct val="50000"/>
              </a:spcBef>
            </a:pPr>
            <a:r>
              <a:rPr lang="en-US" altLang="cs-CZ" smtClean="0">
                <a:ea typeface="ヒラギノ角ゴ Pro W3" pitchFamily="-84" charset="-128"/>
              </a:rPr>
              <a:t>Recall that an appreciation of the domestic currency is represented by a fall in </a:t>
            </a:r>
            <a:r>
              <a:rPr lang="en-US" altLang="cs-CZ" i="1" smtClean="0">
                <a:ea typeface="ヒラギノ角ゴ Pro W3" pitchFamily="-84" charset="-128"/>
              </a:rPr>
              <a:t>E</a:t>
            </a:r>
            <a:r>
              <a:rPr lang="en-US" altLang="cs-CZ" smtClean="0">
                <a:ea typeface="ヒラギノ角ゴ Pro W3" pitchFamily="-84" charset="-128"/>
              </a:rPr>
              <a:t>.</a:t>
            </a:r>
          </a:p>
          <a:p>
            <a:pPr eaLnBrk="1" hangingPunct="1">
              <a:lnSpc>
                <a:spcPct val="90000"/>
              </a:lnSpc>
              <a:spcBef>
                <a:spcPct val="50000"/>
              </a:spcBef>
            </a:pPr>
            <a:r>
              <a:rPr lang="en-US" altLang="cs-CZ" smtClean="0">
                <a:ea typeface="ヒラギノ角ゴ Pro W3" pitchFamily="-84" charset="-128"/>
              </a:rPr>
              <a:t>When income and production decrease, the domestic currency depreciates and </a:t>
            </a:r>
            <a:r>
              <a:rPr lang="en-US" altLang="cs-CZ" i="1" smtClean="0">
                <a:ea typeface="ヒラギノ角ゴ Pro W3" pitchFamily="-84" charset="-128"/>
              </a:rPr>
              <a:t>E</a:t>
            </a:r>
            <a:r>
              <a:rPr lang="en-US" altLang="cs-CZ" smtClean="0">
                <a:ea typeface="ヒラギノ角ゴ Pro W3" pitchFamily="-84" charset="-128"/>
              </a:rPr>
              <a:t> rises.</a:t>
            </a:r>
          </a:p>
        </p:txBody>
      </p:sp>
    </p:spTree>
    <p:extLst>
      <p:ext uri="{BB962C8B-B14F-4D97-AF65-F5344CB8AC3E}">
        <p14:creationId xmlns:p14="http://schemas.microsoft.com/office/powerpoint/2010/main" val="96861161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strips(downRight)">
                                      <p:cBhvr>
                                        <p:cTn id="22" dur="500"/>
                                        <p:tgtEl>
                                          <p:spTgt spid="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strips(downRight)">
                                      <p:cBhvr>
                                        <p:cTn id="27" dur="500"/>
                                        <p:tgtEl>
                                          <p:spTgt spid="2">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strips(downRight)">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altLang="cs-CZ" sz="2800">
                <a:ea typeface="ヒラギノ角ゴ Pro W3" pitchFamily="-84" charset="-128"/>
              </a:rPr>
              <a:t>Short-Run Equilibrium in Asset Markets: </a:t>
            </a:r>
            <a:r>
              <a:rPr lang="en-US" altLang="cs-CZ" sz="2800" i="1">
                <a:ea typeface="ヒラギノ角ゴ Pro W3" pitchFamily="-84" charset="-128"/>
              </a:rPr>
              <a:t>AA</a:t>
            </a:r>
            <a:r>
              <a:rPr lang="en-US" altLang="cs-CZ" sz="2800">
                <a:ea typeface="ヒラギノ角ゴ Pro W3" pitchFamily="-84" charset="-128"/>
              </a:rPr>
              <a:t> Curve</a:t>
            </a:r>
          </a:p>
        </p:txBody>
      </p:sp>
      <p:sp>
        <p:nvSpPr>
          <p:cNvPr id="2" name="Rectangle 3"/>
          <p:cNvSpPr>
            <a:spLocks noGrp="1" noChangeArrowheads="1"/>
          </p:cNvSpPr>
          <p:nvPr>
            <p:ph idx="1"/>
          </p:nvPr>
        </p:nvSpPr>
        <p:spPr/>
        <p:txBody>
          <a:bodyPr/>
          <a:lstStyle/>
          <a:p>
            <a:pPr eaLnBrk="1" hangingPunct="1"/>
            <a:r>
              <a:rPr lang="en-US" altLang="cs-CZ">
                <a:ea typeface="ヒラギノ角ゴ Pro W3" pitchFamily="-84" charset="-128"/>
              </a:rPr>
              <a:t>The inverse relationship between output and exchange rates needed to keep the foreign exchange markets and the money market in equilibrium is summarized as the </a:t>
            </a:r>
            <a:r>
              <a:rPr lang="en-US" altLang="cs-CZ" i="1">
                <a:ea typeface="ヒラギノ角ゴ Pro W3" pitchFamily="-84" charset="-128"/>
              </a:rPr>
              <a:t>AA</a:t>
            </a:r>
            <a:r>
              <a:rPr lang="en-US" altLang="cs-CZ">
                <a:ea typeface="ヒラギノ角ゴ Pro W3" pitchFamily="-84" charset="-128"/>
              </a:rPr>
              <a:t> curve.</a:t>
            </a:r>
          </a:p>
        </p:txBody>
      </p:sp>
    </p:spTree>
    <p:extLst>
      <p:ext uri="{BB962C8B-B14F-4D97-AF65-F5344CB8AC3E}">
        <p14:creationId xmlns:p14="http://schemas.microsoft.com/office/powerpoint/2010/main" val="220401466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eaLnBrk="1" hangingPunct="1"/>
            <a:r>
              <a:rPr lang="en-US" altLang="cs-CZ" smtClean="0">
                <a:ea typeface="ヒラギノ角ゴ Pro W3" pitchFamily="-84" charset="-128"/>
              </a:rPr>
              <a:t>Fig. 17-7: The </a:t>
            </a:r>
            <a:r>
              <a:rPr lang="en-US" altLang="cs-CZ" i="1" smtClean="0">
                <a:ea typeface="ヒラギノ角ゴ Pro W3" pitchFamily="-84" charset="-128"/>
              </a:rPr>
              <a:t>AA</a:t>
            </a:r>
            <a:r>
              <a:rPr lang="en-US" altLang="cs-CZ" smtClean="0">
                <a:ea typeface="ヒラギノ角ゴ Pro W3" pitchFamily="-84" charset="-128"/>
              </a:rPr>
              <a:t> Schedule  </a:t>
            </a:r>
          </a:p>
        </p:txBody>
      </p:sp>
      <p:pic>
        <p:nvPicPr>
          <p:cNvPr id="33794" name="Picture 2" descr="fig17_07.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00992"/>
            <a:ext cx="5195887" cy="467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6854276"/>
      </p:ext>
    </p:extLst>
  </p:cSld>
  <p:clrMapOvr>
    <a:masterClrMapping/>
  </p:clrMapOvr>
  <p:transition spd="med">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ChangeArrowheads="1"/>
          </p:cNvSpPr>
          <p:nvPr>
            <p:ph type="title"/>
          </p:nvPr>
        </p:nvSpPr>
        <p:spPr/>
        <p:txBody>
          <a:bodyPr/>
          <a:lstStyle/>
          <a:p>
            <a:pPr eaLnBrk="1" hangingPunct="1"/>
            <a:r>
              <a:rPr lang="en-US" altLang="cs-CZ" smtClean="0">
                <a:ea typeface="ヒラギノ角ゴ Pro W3" pitchFamily="-84" charset="-128"/>
              </a:rPr>
              <a:t>Introduction</a:t>
            </a:r>
          </a:p>
        </p:txBody>
      </p:sp>
      <p:sp>
        <p:nvSpPr>
          <p:cNvPr id="7171" name="Rectangle 3"/>
          <p:cNvSpPr>
            <a:spLocks noGrp="1" noChangeArrowheads="1"/>
          </p:cNvSpPr>
          <p:nvPr>
            <p:ph idx="1"/>
          </p:nvPr>
        </p:nvSpPr>
        <p:spPr/>
        <p:txBody>
          <a:bodyPr>
            <a:normAutofit fontScale="92500"/>
          </a:bodyPr>
          <a:lstStyle/>
          <a:p>
            <a:pPr eaLnBrk="1" hangingPunct="1">
              <a:lnSpc>
                <a:spcPct val="90000"/>
              </a:lnSpc>
              <a:spcBef>
                <a:spcPct val="50000"/>
              </a:spcBef>
            </a:pPr>
            <a:r>
              <a:rPr lang="en-US" altLang="cs-CZ">
                <a:ea typeface="ヒラギノ角ゴ Pro W3" pitchFamily="-84" charset="-128"/>
              </a:rPr>
              <a:t>Long-run models are useful when all prices of inputs and outputs have time to adjust.</a:t>
            </a:r>
          </a:p>
          <a:p>
            <a:pPr eaLnBrk="1" hangingPunct="1">
              <a:lnSpc>
                <a:spcPct val="90000"/>
              </a:lnSpc>
              <a:spcBef>
                <a:spcPct val="50000"/>
              </a:spcBef>
            </a:pPr>
            <a:r>
              <a:rPr lang="en-US" altLang="cs-CZ">
                <a:ea typeface="ヒラギノ角ゴ Pro W3" pitchFamily="-84" charset="-128"/>
              </a:rPr>
              <a:t>In the short run, some prices of inputs and outputs may not have time to adjust, due to labor contracts, costs of adjustment, or imperfect information about willingness of customers to pay at different prices.</a:t>
            </a:r>
          </a:p>
          <a:p>
            <a:pPr eaLnBrk="1" hangingPunct="1">
              <a:lnSpc>
                <a:spcPct val="90000"/>
              </a:lnSpc>
              <a:spcBef>
                <a:spcPct val="50000"/>
              </a:spcBef>
            </a:pPr>
            <a:r>
              <a:rPr lang="en-US" altLang="cs-CZ">
                <a:ea typeface="ヒラギノ角ゴ Pro W3" pitchFamily="-84" charset="-128"/>
              </a:rPr>
              <a:t>This chapter builds on the short-run and long-run models of exchange rates to explain how output is related to exchange rates in the short run.</a:t>
            </a:r>
          </a:p>
          <a:p>
            <a:pPr lvl="1" eaLnBrk="1" hangingPunct="1">
              <a:lnSpc>
                <a:spcPct val="90000"/>
              </a:lnSpc>
              <a:spcBef>
                <a:spcPct val="50000"/>
              </a:spcBef>
            </a:pPr>
            <a:r>
              <a:rPr lang="en-US" altLang="cs-CZ">
                <a:ea typeface="ヒラギノ角ゴ Pro W3" pitchFamily="-84" charset="-128"/>
              </a:rPr>
              <a:t>It shows how macroeconomic policies can affect production, employment, and the current account.</a:t>
            </a:r>
          </a:p>
        </p:txBody>
      </p:sp>
    </p:spTree>
    <p:extLst>
      <p:ext uri="{BB962C8B-B14F-4D97-AF65-F5344CB8AC3E}">
        <p14:creationId xmlns:p14="http://schemas.microsoft.com/office/powerpoint/2010/main" val="403588232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trips(downRight)">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trips(downRight)">
                                      <p:cBhvr>
                                        <p:cTn id="17" dur="5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strips(downRight)">
                                      <p:cBhvr>
                                        <p:cTn id="22"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6"/>
          <p:cNvSpPr>
            <a:spLocks noGrp="1" noChangeArrowheads="1"/>
          </p:cNvSpPr>
          <p:nvPr>
            <p:ph type="title"/>
          </p:nvPr>
        </p:nvSpPr>
        <p:spPr/>
        <p:txBody>
          <a:bodyPr/>
          <a:lstStyle/>
          <a:p>
            <a:pPr eaLnBrk="1" hangingPunct="1"/>
            <a:r>
              <a:rPr lang="en-US" altLang="cs-CZ" smtClean="0">
                <a:ea typeface="ヒラギノ角ゴ Pro W3" pitchFamily="-84" charset="-128"/>
              </a:rPr>
              <a:t>Shifting the </a:t>
            </a:r>
            <a:r>
              <a:rPr lang="en-US" altLang="cs-CZ" i="1" smtClean="0">
                <a:ea typeface="ヒラギノ角ゴ Pro W3" pitchFamily="-84" charset="-128"/>
              </a:rPr>
              <a:t>AA</a:t>
            </a:r>
            <a:r>
              <a:rPr lang="en-US" altLang="cs-CZ" smtClean="0">
                <a:ea typeface="ヒラギノ角ゴ Pro W3" pitchFamily="-84" charset="-128"/>
              </a:rPr>
              <a:t> Curve</a:t>
            </a:r>
          </a:p>
        </p:txBody>
      </p:sp>
      <p:sp>
        <p:nvSpPr>
          <p:cNvPr id="32775" name="Rectangle 7"/>
          <p:cNvSpPr>
            <a:spLocks noGrp="1" noChangeArrowheads="1"/>
          </p:cNvSpPr>
          <p:nvPr>
            <p:ph idx="1"/>
          </p:nvPr>
        </p:nvSpPr>
        <p:spPr/>
        <p:txBody>
          <a:bodyPr/>
          <a:lstStyle/>
          <a:p>
            <a:pPr marL="609600" indent="-609600">
              <a:buFont typeface="Times" panose="02020603050405020304" pitchFamily="18" charset="0"/>
              <a:buAutoNum type="arabicPeriod"/>
            </a:pPr>
            <a:r>
              <a:rPr lang="en-US" altLang="cs-CZ" b="1">
                <a:ea typeface="ヒラギノ角ゴ Pro W3" pitchFamily="-84" charset="-128"/>
              </a:rPr>
              <a:t>Changes in </a:t>
            </a:r>
            <a:r>
              <a:rPr lang="en-US" altLang="cs-CZ" b="1" i="1">
                <a:ea typeface="ヒラギノ角ゴ Pro W3" pitchFamily="-84" charset="-128"/>
              </a:rPr>
              <a:t>M</a:t>
            </a:r>
            <a:r>
              <a:rPr lang="en-US" altLang="cs-CZ" b="1" i="1" baseline="30000">
                <a:ea typeface="ヒラギノ角ゴ Pro W3" pitchFamily="-84" charset="-128"/>
              </a:rPr>
              <a:t>s</a:t>
            </a:r>
            <a:r>
              <a:rPr lang="en-US" altLang="cs-CZ">
                <a:ea typeface="ヒラギノ角ゴ Pro W3" pitchFamily="-84" charset="-128"/>
              </a:rPr>
              <a:t>: an increase in the money supply reduces interest rates in the short run, causing the domestic currency to depreciate (a rise in </a:t>
            </a:r>
            <a:r>
              <a:rPr lang="en-US" altLang="cs-CZ" i="1">
                <a:ea typeface="ヒラギノ角ゴ Pro W3" pitchFamily="-84" charset="-128"/>
              </a:rPr>
              <a:t>E</a:t>
            </a:r>
            <a:r>
              <a:rPr lang="en-US" altLang="cs-CZ">
                <a:ea typeface="ヒラギノ角ゴ Pro W3" pitchFamily="-84" charset="-128"/>
              </a:rPr>
              <a:t>) for every </a:t>
            </a:r>
            <a:r>
              <a:rPr lang="en-US" altLang="cs-CZ" i="1">
                <a:ea typeface="ヒラギノ角ゴ Pro W3" pitchFamily="-84" charset="-128"/>
              </a:rPr>
              <a:t>Y</a:t>
            </a:r>
            <a:r>
              <a:rPr lang="en-US" altLang="cs-CZ">
                <a:ea typeface="ヒラギノ角ゴ Pro W3" pitchFamily="-84" charset="-128"/>
              </a:rPr>
              <a:t>: the </a:t>
            </a:r>
            <a:r>
              <a:rPr lang="en-US" altLang="cs-CZ" i="1">
                <a:ea typeface="ヒラギノ角ゴ Pro W3" pitchFamily="-84" charset="-128"/>
              </a:rPr>
              <a:t>AA</a:t>
            </a:r>
            <a:r>
              <a:rPr lang="en-US" altLang="cs-CZ">
                <a:ea typeface="ヒラギノ角ゴ Pro W3" pitchFamily="-84" charset="-128"/>
              </a:rPr>
              <a:t> curve shifts up (right).</a:t>
            </a:r>
          </a:p>
        </p:txBody>
      </p:sp>
    </p:spTree>
    <p:extLst>
      <p:ext uri="{BB962C8B-B14F-4D97-AF65-F5344CB8AC3E}">
        <p14:creationId xmlns:p14="http://schemas.microsoft.com/office/powerpoint/2010/main" val="6655964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2775">
                                            <p:txEl>
                                              <p:pRg st="0" end="0"/>
                                            </p:txEl>
                                          </p:spTgt>
                                        </p:tgtEl>
                                        <p:attrNameLst>
                                          <p:attrName>style.visibility</p:attrName>
                                        </p:attrNameLst>
                                      </p:cBhvr>
                                      <p:to>
                                        <p:strVal val="visible"/>
                                      </p:to>
                                    </p:set>
                                    <p:animEffect transition="in" filter="strips(downRight)">
                                      <p:cBhvr>
                                        <p:cTn id="7" dur="500"/>
                                        <p:tgtEl>
                                          <p:spTgt spid="327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5"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en-US" altLang="cs-CZ" smtClean="0">
                <a:ea typeface="ヒラギノ角ゴ Pro W3" pitchFamily="-84" charset="-128"/>
              </a:rPr>
              <a:t>Shifting the </a:t>
            </a:r>
            <a:r>
              <a:rPr lang="en-US" altLang="cs-CZ" i="1" smtClean="0">
                <a:ea typeface="ヒラギノ角ゴ Pro W3" pitchFamily="-84" charset="-128"/>
              </a:rPr>
              <a:t>AA</a:t>
            </a:r>
            <a:r>
              <a:rPr lang="en-US" altLang="cs-CZ" smtClean="0">
                <a:ea typeface="ヒラギノ角ゴ Pro W3" pitchFamily="-84" charset="-128"/>
              </a:rPr>
              <a:t> Curve (cont.)</a:t>
            </a:r>
          </a:p>
        </p:txBody>
      </p:sp>
      <p:sp>
        <p:nvSpPr>
          <p:cNvPr id="35843" name="Rectangle 3"/>
          <p:cNvSpPr>
            <a:spLocks noGrp="1" noChangeArrowheads="1"/>
          </p:cNvSpPr>
          <p:nvPr>
            <p:ph idx="1"/>
          </p:nvPr>
        </p:nvSpPr>
        <p:spPr>
          <a:xfrm>
            <a:off x="680321" y="2207054"/>
            <a:ext cx="8513763" cy="4826000"/>
          </a:xfrm>
        </p:spPr>
        <p:txBody>
          <a:bodyPr/>
          <a:lstStyle/>
          <a:p>
            <a:pPr marL="533400" indent="-533400">
              <a:spcBef>
                <a:spcPct val="50000"/>
              </a:spcBef>
              <a:buFont typeface="Times" panose="02020603050405020304" pitchFamily="18" charset="0"/>
              <a:buAutoNum type="arabicPeriod" startAt="2"/>
            </a:pPr>
            <a:r>
              <a:rPr lang="en-US" altLang="cs-CZ" b="1" dirty="0">
                <a:ea typeface="ヒラギノ角ゴ Pro W3" pitchFamily="-84" charset="-128"/>
              </a:rPr>
              <a:t>Changes in </a:t>
            </a:r>
            <a:r>
              <a:rPr lang="en-US" altLang="cs-CZ" b="1" i="1" dirty="0">
                <a:ea typeface="ヒラギノ角ゴ Pro W3" pitchFamily="-84" charset="-128"/>
              </a:rPr>
              <a:t>P</a:t>
            </a:r>
            <a:r>
              <a:rPr lang="en-US" altLang="cs-CZ" dirty="0">
                <a:ea typeface="ヒラギノ角ゴ Pro W3" pitchFamily="-84" charset="-128"/>
              </a:rPr>
              <a:t>: An increase in the level of average domestic prices decreases the supply of real monetary assets, increasing interest rates, causing the domestic currency to appreciate (a fall in </a:t>
            </a:r>
            <a:r>
              <a:rPr lang="en-US" altLang="cs-CZ" i="1" dirty="0">
                <a:ea typeface="ヒラギノ角ゴ Pro W3" pitchFamily="-84" charset="-128"/>
              </a:rPr>
              <a:t>E</a:t>
            </a:r>
            <a:r>
              <a:rPr lang="en-US" altLang="cs-CZ" dirty="0">
                <a:ea typeface="ヒラギノ角ゴ Pro W3" pitchFamily="-84" charset="-128"/>
              </a:rPr>
              <a:t>): the </a:t>
            </a:r>
            <a:r>
              <a:rPr lang="en-US" altLang="cs-CZ" i="1" dirty="0">
                <a:ea typeface="ヒラギノ角ゴ Pro W3" pitchFamily="-84" charset="-128"/>
              </a:rPr>
              <a:t>AA</a:t>
            </a:r>
            <a:r>
              <a:rPr lang="en-US" altLang="cs-CZ" dirty="0">
                <a:ea typeface="ヒラギノ角ゴ Pro W3" pitchFamily="-84" charset="-128"/>
              </a:rPr>
              <a:t> curve shifts down (left).</a:t>
            </a:r>
          </a:p>
          <a:p>
            <a:pPr marL="533400" indent="-533400">
              <a:spcBef>
                <a:spcPct val="50000"/>
              </a:spcBef>
              <a:buFont typeface="Times" panose="02020603050405020304" pitchFamily="18" charset="0"/>
              <a:buAutoNum type="arabicPeriod" startAt="2"/>
            </a:pPr>
            <a:r>
              <a:rPr lang="en-US" altLang="cs-CZ" b="1" dirty="0">
                <a:ea typeface="ヒラギノ角ゴ Pro W3" pitchFamily="-84" charset="-128"/>
              </a:rPr>
              <a:t>Changes in the demand of real monetary assets</a:t>
            </a:r>
            <a:r>
              <a:rPr lang="en-US" altLang="cs-CZ" dirty="0">
                <a:ea typeface="ヒラギノ角ゴ Pro W3" pitchFamily="-84" charset="-128"/>
              </a:rPr>
              <a:t>: if domestic residents are willing to hold a lower amount of real money assets and more non-monetary assets, interest rates on nonmonetary assets would fall, leading to a depreciation of the domestic currency (a rise in </a:t>
            </a:r>
            <a:r>
              <a:rPr lang="en-US" altLang="cs-CZ" i="1" dirty="0">
                <a:ea typeface="ヒラギノ角ゴ Pro W3" pitchFamily="-84" charset="-128"/>
              </a:rPr>
              <a:t>E</a:t>
            </a:r>
            <a:r>
              <a:rPr lang="en-US" altLang="cs-CZ" dirty="0">
                <a:ea typeface="ヒラギノ角ゴ Pro W3" pitchFamily="-84" charset="-128"/>
              </a:rPr>
              <a:t>): the </a:t>
            </a:r>
            <a:r>
              <a:rPr lang="en-US" altLang="cs-CZ" i="1" dirty="0">
                <a:ea typeface="ヒラギノ角ゴ Pro W3" pitchFamily="-84" charset="-128"/>
              </a:rPr>
              <a:t>AA</a:t>
            </a:r>
            <a:r>
              <a:rPr lang="en-US" altLang="cs-CZ" dirty="0">
                <a:ea typeface="ヒラギノ角ゴ Pro W3" pitchFamily="-84" charset="-128"/>
              </a:rPr>
              <a:t> curve shifts </a:t>
            </a:r>
            <a:br>
              <a:rPr lang="en-US" altLang="cs-CZ" dirty="0">
                <a:ea typeface="ヒラギノ角ゴ Pro W3" pitchFamily="-84" charset="-128"/>
              </a:rPr>
            </a:br>
            <a:r>
              <a:rPr lang="en-US" altLang="cs-CZ" dirty="0">
                <a:ea typeface="ヒラギノ角ゴ Pro W3" pitchFamily="-84" charset="-128"/>
              </a:rPr>
              <a:t>up (right).</a:t>
            </a:r>
          </a:p>
        </p:txBody>
      </p:sp>
    </p:spTree>
    <p:extLst>
      <p:ext uri="{BB962C8B-B14F-4D97-AF65-F5344CB8AC3E}">
        <p14:creationId xmlns:p14="http://schemas.microsoft.com/office/powerpoint/2010/main" val="380300186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strips(downRight)">
                                      <p:cBhvr>
                                        <p:cTn id="7" dur="5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strips(downRight)">
                                      <p:cBhvr>
                                        <p:cTn id="12" dur="500"/>
                                        <p:tgtEl>
                                          <p:spTgt spid="358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US" altLang="cs-CZ" smtClean="0">
                <a:ea typeface="ヒラギノ角ゴ Pro W3" pitchFamily="-84" charset="-128"/>
              </a:rPr>
              <a:t>Shifting the </a:t>
            </a:r>
            <a:r>
              <a:rPr lang="en-US" altLang="cs-CZ" i="1" smtClean="0">
                <a:ea typeface="ヒラギノ角ゴ Pro W3" pitchFamily="-84" charset="-128"/>
              </a:rPr>
              <a:t>AA</a:t>
            </a:r>
            <a:r>
              <a:rPr lang="en-US" altLang="cs-CZ" smtClean="0">
                <a:ea typeface="ヒラギノ角ゴ Pro W3" pitchFamily="-84" charset="-128"/>
              </a:rPr>
              <a:t> Curve (cont.)</a:t>
            </a:r>
          </a:p>
        </p:txBody>
      </p:sp>
      <p:sp>
        <p:nvSpPr>
          <p:cNvPr id="36867" name="Rectangle 3"/>
          <p:cNvSpPr>
            <a:spLocks noGrp="1" noChangeArrowheads="1"/>
          </p:cNvSpPr>
          <p:nvPr>
            <p:ph idx="1"/>
          </p:nvPr>
        </p:nvSpPr>
        <p:spPr>
          <a:xfrm>
            <a:off x="680321" y="2289048"/>
            <a:ext cx="8428038" cy="4859337"/>
          </a:xfrm>
        </p:spPr>
        <p:txBody>
          <a:bodyPr/>
          <a:lstStyle/>
          <a:p>
            <a:pPr marL="533400" indent="-533400">
              <a:spcBef>
                <a:spcPct val="50000"/>
              </a:spcBef>
              <a:buFont typeface="Times" panose="02020603050405020304" pitchFamily="18" charset="0"/>
              <a:buAutoNum type="arabicPeriod" startAt="4"/>
            </a:pPr>
            <a:r>
              <a:rPr lang="en-US" altLang="cs-CZ" b="1" dirty="0">
                <a:ea typeface="ヒラギノ角ゴ Pro W3" pitchFamily="-84" charset="-128"/>
              </a:rPr>
              <a:t>Changes in </a:t>
            </a:r>
            <a:r>
              <a:rPr lang="en-US" altLang="cs-CZ" b="1" i="1" dirty="0">
                <a:ea typeface="ヒラギノ角ゴ Pro W3" pitchFamily="-84" charset="-128"/>
              </a:rPr>
              <a:t>R*</a:t>
            </a:r>
            <a:r>
              <a:rPr lang="en-US" altLang="cs-CZ" dirty="0">
                <a:ea typeface="ヒラギノ角ゴ Pro W3" pitchFamily="-84" charset="-128"/>
              </a:rPr>
              <a:t>: An increase in the foreign interest rates makes foreign currency deposits more attractive, leading to a depreciation of the domestic currency (a rise in </a:t>
            </a:r>
            <a:r>
              <a:rPr lang="en-US" altLang="cs-CZ" i="1" dirty="0">
                <a:ea typeface="ヒラギノ角ゴ Pro W3" pitchFamily="-84" charset="-128"/>
              </a:rPr>
              <a:t>E</a:t>
            </a:r>
            <a:r>
              <a:rPr lang="en-US" altLang="cs-CZ" dirty="0">
                <a:ea typeface="ヒラギノ角ゴ Pro W3" pitchFamily="-84" charset="-128"/>
              </a:rPr>
              <a:t>): the </a:t>
            </a:r>
            <a:r>
              <a:rPr lang="en-US" altLang="cs-CZ" i="1" dirty="0">
                <a:ea typeface="ヒラギノ角ゴ Pro W3" pitchFamily="-84" charset="-128"/>
              </a:rPr>
              <a:t>AA</a:t>
            </a:r>
            <a:r>
              <a:rPr lang="en-US" altLang="cs-CZ" dirty="0">
                <a:ea typeface="ヒラギノ角ゴ Pro W3" pitchFamily="-84" charset="-128"/>
              </a:rPr>
              <a:t> curve shifts up (right).</a:t>
            </a:r>
          </a:p>
          <a:p>
            <a:pPr marL="533400" indent="-533400">
              <a:spcBef>
                <a:spcPct val="50000"/>
              </a:spcBef>
              <a:buFont typeface="Times" panose="02020603050405020304" pitchFamily="18" charset="0"/>
              <a:buAutoNum type="arabicPeriod" startAt="4"/>
            </a:pPr>
            <a:r>
              <a:rPr lang="en-US" altLang="cs-CZ" b="1" dirty="0">
                <a:ea typeface="ヒラギノ角ゴ Pro W3" pitchFamily="-84" charset="-128"/>
              </a:rPr>
              <a:t>Changes in </a:t>
            </a:r>
            <a:r>
              <a:rPr lang="en-US" altLang="cs-CZ" b="1" i="1" dirty="0" err="1">
                <a:ea typeface="ヒラギノ角ゴ Pro W3" pitchFamily="-84" charset="-128"/>
              </a:rPr>
              <a:t>E</a:t>
            </a:r>
            <a:r>
              <a:rPr lang="en-US" altLang="cs-CZ" b="1" i="1" baseline="30000" dirty="0" err="1">
                <a:ea typeface="ヒラギノ角ゴ Pro W3" pitchFamily="-84" charset="-128"/>
              </a:rPr>
              <a:t>e</a:t>
            </a:r>
            <a:r>
              <a:rPr lang="en-US" altLang="cs-CZ" dirty="0">
                <a:ea typeface="ヒラギノ角ゴ Pro W3" pitchFamily="-84" charset="-128"/>
              </a:rPr>
              <a:t>: if market participants expect the domestic currency to depreciate in the future, foreign currency deposits become more attractive, causing the domestic currency to depreciate (a rise in </a:t>
            </a:r>
            <a:r>
              <a:rPr lang="en-US" altLang="cs-CZ" i="1" dirty="0">
                <a:ea typeface="ヒラギノ角ゴ Pro W3" pitchFamily="-84" charset="-128"/>
              </a:rPr>
              <a:t>E</a:t>
            </a:r>
            <a:r>
              <a:rPr lang="en-US" altLang="cs-CZ" dirty="0">
                <a:ea typeface="ヒラギノ角ゴ Pro W3" pitchFamily="-84" charset="-128"/>
              </a:rPr>
              <a:t>): the </a:t>
            </a:r>
            <a:r>
              <a:rPr lang="en-US" altLang="cs-CZ" i="1" dirty="0">
                <a:ea typeface="ヒラギノ角ゴ Pro W3" pitchFamily="-84" charset="-128"/>
              </a:rPr>
              <a:t>AA</a:t>
            </a:r>
            <a:r>
              <a:rPr lang="en-US" altLang="cs-CZ" dirty="0">
                <a:ea typeface="ヒラギノ角ゴ Pro W3" pitchFamily="-84" charset="-128"/>
              </a:rPr>
              <a:t> curve shifts up (right).</a:t>
            </a:r>
            <a:endParaRPr lang="en-US" altLang="cs-CZ" dirty="0" smtClean="0">
              <a:ea typeface="ヒラギノ角ゴ Pro W3" pitchFamily="-84" charset="-128"/>
            </a:endParaRPr>
          </a:p>
        </p:txBody>
      </p:sp>
    </p:spTree>
    <p:extLst>
      <p:ext uri="{BB962C8B-B14F-4D97-AF65-F5344CB8AC3E}">
        <p14:creationId xmlns:p14="http://schemas.microsoft.com/office/powerpoint/2010/main" val="80994683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strips(downRight)">
                                      <p:cBhvr>
                                        <p:cTn id="7" dur="500"/>
                                        <p:tgtEl>
                                          <p:spTgt spid="36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strips(downRight)">
                                      <p:cBhvr>
                                        <p:cTn id="12" dur="500"/>
                                        <p:tgtEl>
                                          <p:spTgt spid="368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altLang="cs-CZ" sz="2800">
                <a:ea typeface="ヒラギノ角ゴ Pro W3" pitchFamily="-84" charset="-128"/>
              </a:rPr>
              <a:t>Putting the Pieces Together: </a:t>
            </a:r>
            <a:br>
              <a:rPr lang="en-US" altLang="cs-CZ" sz="2800">
                <a:ea typeface="ヒラギノ角ゴ Pro W3" pitchFamily="-84" charset="-128"/>
              </a:rPr>
            </a:br>
            <a:r>
              <a:rPr lang="en-US" altLang="cs-CZ" sz="2800">
                <a:ea typeface="ヒラギノ角ゴ Pro W3" pitchFamily="-84" charset="-128"/>
              </a:rPr>
              <a:t>the </a:t>
            </a:r>
            <a:r>
              <a:rPr lang="en-US" altLang="cs-CZ" sz="2800" i="1">
                <a:ea typeface="ヒラギノ角ゴ Pro W3" pitchFamily="-84" charset="-128"/>
              </a:rPr>
              <a:t>DD</a:t>
            </a:r>
            <a:r>
              <a:rPr lang="en-US" altLang="cs-CZ" sz="2800">
                <a:ea typeface="ヒラギノ角ゴ Pro W3" pitchFamily="-84" charset="-128"/>
              </a:rPr>
              <a:t> and </a:t>
            </a:r>
            <a:r>
              <a:rPr lang="en-US" altLang="cs-CZ" sz="2800" i="1">
                <a:ea typeface="ヒラギノ角ゴ Pro W3" pitchFamily="-84" charset="-128"/>
              </a:rPr>
              <a:t>AA</a:t>
            </a:r>
            <a:r>
              <a:rPr lang="en-US" altLang="cs-CZ" sz="2800">
                <a:ea typeface="ヒラギノ角ゴ Pro W3" pitchFamily="-84" charset="-128"/>
              </a:rPr>
              <a:t> Curves</a:t>
            </a:r>
          </a:p>
        </p:txBody>
      </p:sp>
      <p:sp>
        <p:nvSpPr>
          <p:cNvPr id="37891" name="Rectangle 3"/>
          <p:cNvSpPr>
            <a:spLocks noGrp="1" noChangeArrowheads="1"/>
          </p:cNvSpPr>
          <p:nvPr>
            <p:ph idx="1"/>
          </p:nvPr>
        </p:nvSpPr>
        <p:spPr/>
        <p:txBody>
          <a:bodyPr>
            <a:normAutofit lnSpcReduction="10000"/>
          </a:bodyPr>
          <a:lstStyle/>
          <a:p>
            <a:pPr marL="533400" indent="-533400">
              <a:spcBef>
                <a:spcPct val="50000"/>
              </a:spcBef>
            </a:pPr>
            <a:r>
              <a:rPr lang="en-US" altLang="cs-CZ">
                <a:ea typeface="ヒラギノ角ゴ Pro W3" pitchFamily="-84" charset="-128"/>
              </a:rPr>
              <a:t>A short-run equilibrium means a </a:t>
            </a:r>
            <a:r>
              <a:rPr lang="en-US" altLang="cs-CZ" i="1">
                <a:ea typeface="ヒラギノ角ゴ Pro W3" pitchFamily="-84" charset="-128"/>
              </a:rPr>
              <a:t>nominal exchange rate</a:t>
            </a:r>
            <a:r>
              <a:rPr lang="en-US" altLang="cs-CZ">
                <a:ea typeface="ヒラギノ角ゴ Pro W3" pitchFamily="-84" charset="-128"/>
              </a:rPr>
              <a:t> and level of </a:t>
            </a:r>
            <a:r>
              <a:rPr lang="en-US" altLang="cs-CZ" i="1">
                <a:ea typeface="ヒラギノ角ゴ Pro W3" pitchFamily="-84" charset="-128"/>
              </a:rPr>
              <a:t>output</a:t>
            </a:r>
            <a:r>
              <a:rPr lang="en-US" altLang="cs-CZ">
                <a:ea typeface="ヒラギノ角ゴ Pro W3" pitchFamily="-84" charset="-128"/>
              </a:rPr>
              <a:t> such that</a:t>
            </a:r>
          </a:p>
          <a:p>
            <a:pPr marL="533400" indent="-533400">
              <a:spcBef>
                <a:spcPct val="50000"/>
              </a:spcBef>
              <a:buFont typeface="Times" panose="02020603050405020304" pitchFamily="18" charset="0"/>
              <a:buAutoNum type="arabicPeriod"/>
            </a:pPr>
            <a:r>
              <a:rPr lang="en-US" altLang="cs-CZ">
                <a:ea typeface="ヒラギノ角ゴ Pro W3" pitchFamily="-84" charset="-128"/>
              </a:rPr>
              <a:t>equilibrium in the output markets holds: aggregate demand equals aggregate output.</a:t>
            </a:r>
          </a:p>
          <a:p>
            <a:pPr marL="533400" indent="-533400">
              <a:spcBef>
                <a:spcPct val="50000"/>
              </a:spcBef>
              <a:buFont typeface="Times" panose="02020603050405020304" pitchFamily="18" charset="0"/>
              <a:buAutoNum type="arabicPeriod"/>
            </a:pPr>
            <a:r>
              <a:rPr lang="en-US" altLang="cs-CZ">
                <a:ea typeface="ヒラギノ角ゴ Pro W3" pitchFamily="-84" charset="-128"/>
              </a:rPr>
              <a:t>equilibrium in the foreign exchange markets holds: interest parity holds.</a:t>
            </a:r>
          </a:p>
          <a:p>
            <a:pPr marL="533400" indent="-533400">
              <a:spcBef>
                <a:spcPct val="50000"/>
              </a:spcBef>
              <a:buFont typeface="Times" panose="02020603050405020304" pitchFamily="18" charset="0"/>
              <a:buAutoNum type="arabicPeriod"/>
            </a:pPr>
            <a:r>
              <a:rPr lang="en-US" altLang="cs-CZ">
                <a:ea typeface="ヒラギノ角ゴ Pro W3" pitchFamily="-84" charset="-128"/>
              </a:rPr>
              <a:t>equilibrium in the money market holds: the quantity of real monetary assets supplied equals the quantity of real monetary assets demanded.</a:t>
            </a:r>
          </a:p>
        </p:txBody>
      </p:sp>
    </p:spTree>
    <p:extLst>
      <p:ext uri="{BB962C8B-B14F-4D97-AF65-F5344CB8AC3E}">
        <p14:creationId xmlns:p14="http://schemas.microsoft.com/office/powerpoint/2010/main" val="205160269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strips(downRight)">
                                      <p:cBhvr>
                                        <p:cTn id="7" dur="500"/>
                                        <p:tgtEl>
                                          <p:spTgt spid="378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7891">
                                            <p:txEl>
                                              <p:pRg st="1" end="1"/>
                                            </p:txEl>
                                          </p:spTgt>
                                        </p:tgtEl>
                                        <p:attrNameLst>
                                          <p:attrName>style.visibility</p:attrName>
                                        </p:attrNameLst>
                                      </p:cBhvr>
                                      <p:to>
                                        <p:strVal val="visible"/>
                                      </p:to>
                                    </p:set>
                                    <p:animEffect transition="in" filter="strips(downRight)">
                                      <p:cBhvr>
                                        <p:cTn id="12" dur="500"/>
                                        <p:tgtEl>
                                          <p:spTgt spid="378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7891">
                                            <p:txEl>
                                              <p:pRg st="2" end="2"/>
                                            </p:txEl>
                                          </p:spTgt>
                                        </p:tgtEl>
                                        <p:attrNameLst>
                                          <p:attrName>style.visibility</p:attrName>
                                        </p:attrNameLst>
                                      </p:cBhvr>
                                      <p:to>
                                        <p:strVal val="visible"/>
                                      </p:to>
                                    </p:set>
                                    <p:animEffect transition="in" filter="strips(downRight)">
                                      <p:cBhvr>
                                        <p:cTn id="17" dur="500"/>
                                        <p:tgtEl>
                                          <p:spTgt spid="378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7891">
                                            <p:txEl>
                                              <p:pRg st="3" end="3"/>
                                            </p:txEl>
                                          </p:spTgt>
                                        </p:tgtEl>
                                        <p:attrNameLst>
                                          <p:attrName>style.visibility</p:attrName>
                                        </p:attrNameLst>
                                      </p:cBhvr>
                                      <p:to>
                                        <p:strVal val="visible"/>
                                      </p:to>
                                    </p:set>
                                    <p:animEffect transition="in" filter="strips(downRight)">
                                      <p:cBhvr>
                                        <p:cTn id="22" dur="500"/>
                                        <p:tgtEl>
                                          <p:spTgt spid="378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eaLnBrk="1" hangingPunct="1"/>
            <a:r>
              <a:rPr lang="en-US" altLang="cs-CZ" sz="2800">
                <a:ea typeface="ヒラギノ角ゴ Pro W3" pitchFamily="-84" charset="-128"/>
              </a:rPr>
              <a:t>Putting the Pieces Together: </a:t>
            </a:r>
            <a:br>
              <a:rPr lang="en-US" altLang="cs-CZ" sz="2800">
                <a:ea typeface="ヒラギノ角ゴ Pro W3" pitchFamily="-84" charset="-128"/>
              </a:rPr>
            </a:br>
            <a:r>
              <a:rPr lang="en-US" altLang="cs-CZ" sz="2800">
                <a:ea typeface="ヒラギノ角ゴ Pro W3" pitchFamily="-84" charset="-128"/>
              </a:rPr>
              <a:t>the </a:t>
            </a:r>
            <a:r>
              <a:rPr lang="en-US" altLang="cs-CZ" sz="2800" i="1">
                <a:ea typeface="ヒラギノ角ゴ Pro W3" pitchFamily="-84" charset="-128"/>
              </a:rPr>
              <a:t>DD</a:t>
            </a:r>
            <a:r>
              <a:rPr lang="en-US" altLang="cs-CZ" sz="2800">
                <a:ea typeface="ヒラギノ角ゴ Pro W3" pitchFamily="-84" charset="-128"/>
              </a:rPr>
              <a:t> and </a:t>
            </a:r>
            <a:r>
              <a:rPr lang="en-US" altLang="cs-CZ" sz="2800" i="1">
                <a:ea typeface="ヒラギノ角ゴ Pro W3" pitchFamily="-84" charset="-128"/>
              </a:rPr>
              <a:t>AA</a:t>
            </a:r>
            <a:r>
              <a:rPr lang="en-US" altLang="cs-CZ" sz="2800">
                <a:ea typeface="ヒラギノ角ゴ Pro W3" pitchFamily="-84" charset="-128"/>
              </a:rPr>
              <a:t> Curves (cont.)</a:t>
            </a:r>
          </a:p>
        </p:txBody>
      </p:sp>
      <p:sp>
        <p:nvSpPr>
          <p:cNvPr id="38915" name="Rectangle 3"/>
          <p:cNvSpPr>
            <a:spLocks noGrp="1" noChangeArrowheads="1"/>
          </p:cNvSpPr>
          <p:nvPr>
            <p:ph idx="1"/>
          </p:nvPr>
        </p:nvSpPr>
        <p:spPr/>
        <p:txBody>
          <a:bodyPr/>
          <a:lstStyle/>
          <a:p>
            <a:pPr eaLnBrk="1" hangingPunct="1">
              <a:spcBef>
                <a:spcPct val="40000"/>
              </a:spcBef>
            </a:pPr>
            <a:r>
              <a:rPr lang="en-US" altLang="cs-CZ">
                <a:ea typeface="ヒラギノ角ゴ Pro W3" pitchFamily="-84" charset="-128"/>
              </a:rPr>
              <a:t>A short-run equilibrium occurs at the intersection of the </a:t>
            </a:r>
            <a:r>
              <a:rPr lang="en-US" altLang="cs-CZ" i="1">
                <a:ea typeface="ヒラギノ角ゴ Pro W3" pitchFamily="-84" charset="-128"/>
              </a:rPr>
              <a:t>DD</a:t>
            </a:r>
            <a:r>
              <a:rPr lang="en-US" altLang="cs-CZ">
                <a:ea typeface="ヒラギノ角ゴ Pro W3" pitchFamily="-84" charset="-128"/>
              </a:rPr>
              <a:t> and </a:t>
            </a:r>
            <a:r>
              <a:rPr lang="en-US" altLang="cs-CZ" i="1">
                <a:ea typeface="ヒラギノ角ゴ Pro W3" pitchFamily="-84" charset="-128"/>
              </a:rPr>
              <a:t>AA</a:t>
            </a:r>
            <a:r>
              <a:rPr lang="en-US" altLang="cs-CZ">
                <a:ea typeface="ヒラギノ角ゴ Pro W3" pitchFamily="-84" charset="-128"/>
              </a:rPr>
              <a:t> curves:</a:t>
            </a:r>
          </a:p>
          <a:p>
            <a:pPr lvl="1" eaLnBrk="1" hangingPunct="1">
              <a:spcBef>
                <a:spcPct val="40000"/>
              </a:spcBef>
            </a:pPr>
            <a:r>
              <a:rPr lang="en-US" altLang="cs-CZ">
                <a:ea typeface="ＭＳ Ｐゴシック" pitchFamily="-84" charset="-128"/>
              </a:rPr>
              <a:t>output markets are in equilibrium on the DD curve</a:t>
            </a:r>
          </a:p>
          <a:p>
            <a:pPr lvl="1" eaLnBrk="1" hangingPunct="1">
              <a:spcBef>
                <a:spcPct val="40000"/>
              </a:spcBef>
            </a:pPr>
            <a:r>
              <a:rPr lang="en-US" altLang="cs-CZ">
                <a:ea typeface="ＭＳ Ｐゴシック" pitchFamily="-84" charset="-128"/>
              </a:rPr>
              <a:t>asset markets are in equilibrium on the AA curve</a:t>
            </a:r>
          </a:p>
        </p:txBody>
      </p:sp>
    </p:spTree>
    <p:extLst>
      <p:ext uri="{BB962C8B-B14F-4D97-AF65-F5344CB8AC3E}">
        <p14:creationId xmlns:p14="http://schemas.microsoft.com/office/powerpoint/2010/main" val="133686481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strips(downRight)">
                                      <p:cBhvr>
                                        <p:cTn id="7" dur="500"/>
                                        <p:tgtEl>
                                          <p:spTgt spid="38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strips(downRight)">
                                      <p:cBhvr>
                                        <p:cTn id="12" dur="500"/>
                                        <p:tgtEl>
                                          <p:spTgt spid="389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strips(downRight)">
                                      <p:cBhvr>
                                        <p:cTn id="17" dur="500"/>
                                        <p:tgtEl>
                                          <p:spTgt spid="389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en-US" altLang="cs-CZ" sz="2800">
                <a:ea typeface="ヒラギノ角ゴ Pro W3" pitchFamily="-84" charset="-128"/>
              </a:rPr>
              <a:t>Fig. 17-8: Short-Run Equilibrium: The </a:t>
            </a:r>
            <a:br>
              <a:rPr lang="en-US" altLang="cs-CZ" sz="2800">
                <a:ea typeface="ヒラギノ角ゴ Pro W3" pitchFamily="-84" charset="-128"/>
              </a:rPr>
            </a:br>
            <a:r>
              <a:rPr lang="en-US" altLang="cs-CZ" sz="2800">
                <a:ea typeface="ヒラギノ角ゴ Pro W3" pitchFamily="-84" charset="-128"/>
              </a:rPr>
              <a:t>Intersection of </a:t>
            </a:r>
            <a:r>
              <a:rPr lang="en-US" altLang="cs-CZ" sz="2800" i="1">
                <a:ea typeface="ヒラギノ角ゴ Pro W3" pitchFamily="-84" charset="-128"/>
              </a:rPr>
              <a:t>DD</a:t>
            </a:r>
            <a:r>
              <a:rPr lang="en-US" altLang="cs-CZ" sz="2800">
                <a:ea typeface="ヒラギノ角ゴ Pro W3" pitchFamily="-84" charset="-128"/>
              </a:rPr>
              <a:t> and </a:t>
            </a:r>
            <a:r>
              <a:rPr lang="en-US" altLang="cs-CZ" sz="2800" i="1">
                <a:ea typeface="ヒラギノ角ゴ Pro W3" pitchFamily="-84" charset="-128"/>
              </a:rPr>
              <a:t>AA</a:t>
            </a:r>
          </a:p>
        </p:txBody>
      </p:sp>
      <p:pic>
        <p:nvPicPr>
          <p:cNvPr id="39938" name="Picture 2" descr="fig17_08.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052938"/>
            <a:ext cx="5254625" cy="467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0163417"/>
      </p:ext>
    </p:extLst>
  </p:cSld>
  <p:clrMapOvr>
    <a:masterClrMapping/>
  </p:clrMapOvr>
  <p:transition spd="med">
    <p:pull dir="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en-US" altLang="cs-CZ" sz="2800">
                <a:ea typeface="ヒラギノ角ゴ Pro W3" pitchFamily="-84" charset="-128"/>
              </a:rPr>
              <a:t>Fig. 17-9: How the Economy Reaches Its Short-Run Equilibrium</a:t>
            </a:r>
          </a:p>
        </p:txBody>
      </p:sp>
      <p:pic>
        <p:nvPicPr>
          <p:cNvPr id="40962" name="Picture 2" descr="fig17_09.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273642"/>
            <a:ext cx="4702412" cy="4192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8010052"/>
      </p:ext>
    </p:extLst>
  </p:cSld>
  <p:clrMapOvr>
    <a:masterClrMapping/>
  </p:clrMapOvr>
  <p:transition spd="med">
    <p:pull dir="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en-US" altLang="cs-CZ" sz="2800">
                <a:ea typeface="ヒラギノ角ゴ Pro W3" pitchFamily="-84" charset="-128"/>
              </a:rPr>
              <a:t>Temporary Changes in Monetary and Fiscal Policy</a:t>
            </a:r>
          </a:p>
        </p:txBody>
      </p:sp>
      <p:sp>
        <p:nvSpPr>
          <p:cNvPr id="41987" name="Rectangle 3"/>
          <p:cNvSpPr>
            <a:spLocks noGrp="1" noChangeArrowheads="1"/>
          </p:cNvSpPr>
          <p:nvPr>
            <p:ph idx="1"/>
          </p:nvPr>
        </p:nvSpPr>
        <p:spPr/>
        <p:txBody>
          <a:bodyPr>
            <a:normAutofit lnSpcReduction="10000"/>
          </a:bodyPr>
          <a:lstStyle/>
          <a:p>
            <a:pPr eaLnBrk="1" hangingPunct="1">
              <a:spcBef>
                <a:spcPct val="50000"/>
              </a:spcBef>
            </a:pPr>
            <a:r>
              <a:rPr lang="en-US" altLang="cs-CZ" b="1">
                <a:ea typeface="ヒラギノ角ゴ Pro W3" pitchFamily="-84" charset="-128"/>
              </a:rPr>
              <a:t>Monetary policy: </a:t>
            </a:r>
            <a:r>
              <a:rPr lang="en-US" altLang="cs-CZ">
                <a:ea typeface="ヒラギノ角ゴ Pro W3" pitchFamily="-84" charset="-128"/>
              </a:rPr>
              <a:t>policy in which the central bank influences the supply of monetary assets.</a:t>
            </a:r>
          </a:p>
          <a:p>
            <a:pPr lvl="1" eaLnBrk="1" hangingPunct="1">
              <a:spcBef>
                <a:spcPct val="40000"/>
              </a:spcBef>
            </a:pPr>
            <a:r>
              <a:rPr lang="en-US" altLang="cs-CZ">
                <a:ea typeface="ヒラギノ角ゴ Pro W3" pitchFamily="-84" charset="-128"/>
              </a:rPr>
              <a:t>Monetary policy is assumed to affect asset markets first.</a:t>
            </a:r>
          </a:p>
          <a:p>
            <a:pPr eaLnBrk="1" hangingPunct="1">
              <a:spcBef>
                <a:spcPct val="50000"/>
              </a:spcBef>
            </a:pPr>
            <a:r>
              <a:rPr lang="en-US" altLang="cs-CZ" b="1">
                <a:ea typeface="ヒラギノ角ゴ Pro W3" pitchFamily="-84" charset="-128"/>
              </a:rPr>
              <a:t>Fiscal policy: </a:t>
            </a:r>
            <a:r>
              <a:rPr lang="en-US" altLang="cs-CZ">
                <a:ea typeface="ヒラギノ角ゴ Pro W3" pitchFamily="-84" charset="-128"/>
              </a:rPr>
              <a:t>policy in which governments </a:t>
            </a:r>
            <a:br>
              <a:rPr lang="en-US" altLang="cs-CZ">
                <a:ea typeface="ヒラギノ角ゴ Pro W3" pitchFamily="-84" charset="-128"/>
              </a:rPr>
            </a:br>
            <a:r>
              <a:rPr lang="en-US" altLang="cs-CZ">
                <a:ea typeface="ヒラギノ角ゴ Pro W3" pitchFamily="-84" charset="-128"/>
              </a:rPr>
              <a:t>(fiscal authorities) influence the amount of government purchases and taxes.</a:t>
            </a:r>
          </a:p>
          <a:p>
            <a:pPr lvl="1" eaLnBrk="1" hangingPunct="1">
              <a:spcBef>
                <a:spcPct val="40000"/>
              </a:spcBef>
            </a:pPr>
            <a:r>
              <a:rPr lang="en-US" altLang="cs-CZ">
                <a:ea typeface="ヒラギノ角ゴ Pro W3" pitchFamily="-84" charset="-128"/>
              </a:rPr>
              <a:t>Fiscal policy is assumed to affect aggregate demand and output first.</a:t>
            </a:r>
          </a:p>
          <a:p>
            <a:pPr eaLnBrk="1" hangingPunct="1">
              <a:spcBef>
                <a:spcPct val="50000"/>
              </a:spcBef>
            </a:pPr>
            <a:r>
              <a:rPr lang="en-US" altLang="cs-CZ">
                <a:ea typeface="ヒラギノ角ゴ Pro W3" pitchFamily="-84" charset="-128"/>
              </a:rPr>
              <a:t>Temporary policy changes are expected to be reversed in the near future and thus do not affect expectations about exchange rates in the long run.</a:t>
            </a:r>
          </a:p>
        </p:txBody>
      </p:sp>
    </p:spTree>
    <p:extLst>
      <p:ext uri="{BB962C8B-B14F-4D97-AF65-F5344CB8AC3E}">
        <p14:creationId xmlns:p14="http://schemas.microsoft.com/office/powerpoint/2010/main" val="97583050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strips(downRight)">
                                      <p:cBhvr>
                                        <p:cTn id="7" dur="500"/>
                                        <p:tgtEl>
                                          <p:spTgt spid="41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strips(downRight)">
                                      <p:cBhvr>
                                        <p:cTn id="12" dur="500"/>
                                        <p:tgtEl>
                                          <p:spTgt spid="419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strips(downRight)">
                                      <p:cBhvr>
                                        <p:cTn id="17" dur="500"/>
                                        <p:tgtEl>
                                          <p:spTgt spid="419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1987">
                                            <p:txEl>
                                              <p:pRg st="3" end="3"/>
                                            </p:txEl>
                                          </p:spTgt>
                                        </p:tgtEl>
                                        <p:attrNameLst>
                                          <p:attrName>style.visibility</p:attrName>
                                        </p:attrNameLst>
                                      </p:cBhvr>
                                      <p:to>
                                        <p:strVal val="visible"/>
                                      </p:to>
                                    </p:set>
                                    <p:animEffect transition="in" filter="strips(downRight)">
                                      <p:cBhvr>
                                        <p:cTn id="22" dur="500"/>
                                        <p:tgtEl>
                                          <p:spTgt spid="4198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1987">
                                            <p:txEl>
                                              <p:pRg st="4" end="4"/>
                                            </p:txEl>
                                          </p:spTgt>
                                        </p:tgtEl>
                                        <p:attrNameLst>
                                          <p:attrName>style.visibility</p:attrName>
                                        </p:attrNameLst>
                                      </p:cBhvr>
                                      <p:to>
                                        <p:strVal val="visible"/>
                                      </p:to>
                                    </p:set>
                                    <p:animEffect transition="in" filter="strips(downRight)">
                                      <p:cBhvr>
                                        <p:cTn id="27" dur="500"/>
                                        <p:tgtEl>
                                          <p:spTgt spid="41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en-US" altLang="cs-CZ" sz="2800">
                <a:ea typeface="ヒラギノ角ゴ Pro W3" pitchFamily="-84" charset="-128"/>
              </a:rPr>
              <a:t>Temporary Changes in Monetary Policy</a:t>
            </a:r>
          </a:p>
        </p:txBody>
      </p:sp>
      <p:sp>
        <p:nvSpPr>
          <p:cNvPr id="43011" name="Rectangle 3"/>
          <p:cNvSpPr>
            <a:spLocks noGrp="1" noChangeArrowheads="1"/>
          </p:cNvSpPr>
          <p:nvPr>
            <p:ph idx="1"/>
          </p:nvPr>
        </p:nvSpPr>
        <p:spPr/>
        <p:txBody>
          <a:bodyPr/>
          <a:lstStyle/>
          <a:p>
            <a:pPr eaLnBrk="1" hangingPunct="1">
              <a:spcBef>
                <a:spcPct val="50000"/>
              </a:spcBef>
            </a:pPr>
            <a:r>
              <a:rPr lang="en-US" altLang="cs-CZ" smtClean="0">
                <a:ea typeface="ヒラギノ角ゴ Pro W3" pitchFamily="-84" charset="-128"/>
              </a:rPr>
              <a:t>An increase in the quantity of monetary assets supplied lowers interest rates in the short run, causing the domestic currency to depreciate (</a:t>
            </a:r>
            <a:r>
              <a:rPr lang="en-US" altLang="cs-CZ" i="1" smtClean="0">
                <a:ea typeface="ヒラギノ角ゴ Pro W3" pitchFamily="-84" charset="-128"/>
              </a:rPr>
              <a:t>E </a:t>
            </a:r>
            <a:r>
              <a:rPr lang="en-US" altLang="cs-CZ" smtClean="0">
                <a:ea typeface="ヒラギノ角ゴ Pro W3" pitchFamily="-84" charset="-128"/>
              </a:rPr>
              <a:t>rises).</a:t>
            </a:r>
          </a:p>
          <a:p>
            <a:pPr lvl="1" eaLnBrk="1" hangingPunct="1">
              <a:spcBef>
                <a:spcPct val="50000"/>
              </a:spcBef>
            </a:pPr>
            <a:r>
              <a:rPr lang="en-US" altLang="cs-CZ" smtClean="0">
                <a:ea typeface="ヒラギノ角ゴ Pro W3" pitchFamily="-84" charset="-128"/>
              </a:rPr>
              <a:t>The </a:t>
            </a:r>
            <a:r>
              <a:rPr lang="en-US" altLang="cs-CZ" i="1" smtClean="0">
                <a:ea typeface="ヒラギノ角ゴ Pro W3" pitchFamily="-84" charset="-128"/>
              </a:rPr>
              <a:t>AA</a:t>
            </a:r>
            <a:r>
              <a:rPr lang="en-US" altLang="cs-CZ" smtClean="0">
                <a:ea typeface="ヒラギノ角ゴ Pro W3" pitchFamily="-84" charset="-128"/>
              </a:rPr>
              <a:t> shifts up (right).</a:t>
            </a:r>
          </a:p>
          <a:p>
            <a:pPr lvl="1" eaLnBrk="1" hangingPunct="1">
              <a:spcBef>
                <a:spcPct val="50000"/>
              </a:spcBef>
            </a:pPr>
            <a:r>
              <a:rPr lang="en-US" altLang="cs-CZ" smtClean="0">
                <a:ea typeface="ヒラギノ角ゴ Pro W3" pitchFamily="-84" charset="-128"/>
              </a:rPr>
              <a:t>Domestic products relative to foreign products are cheaper, so that aggregate demand and output increase until a new short-run equilibrium is achieved.</a:t>
            </a:r>
          </a:p>
        </p:txBody>
      </p:sp>
    </p:spTree>
    <p:extLst>
      <p:ext uri="{BB962C8B-B14F-4D97-AF65-F5344CB8AC3E}">
        <p14:creationId xmlns:p14="http://schemas.microsoft.com/office/powerpoint/2010/main" val="288787348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strips(downRight)">
                                      <p:cBhvr>
                                        <p:cTn id="7" dur="500"/>
                                        <p:tgtEl>
                                          <p:spTgt spid="430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Effect transition="in" filter="strips(downRight)">
                                      <p:cBhvr>
                                        <p:cTn id="12" dur="500"/>
                                        <p:tgtEl>
                                          <p:spTgt spid="430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3011">
                                            <p:txEl>
                                              <p:pRg st="2" end="2"/>
                                            </p:txEl>
                                          </p:spTgt>
                                        </p:tgtEl>
                                        <p:attrNameLst>
                                          <p:attrName>style.visibility</p:attrName>
                                        </p:attrNameLst>
                                      </p:cBhvr>
                                      <p:to>
                                        <p:strVal val="visible"/>
                                      </p:to>
                                    </p:set>
                                    <p:animEffect transition="in" filter="strips(downRight)">
                                      <p:cBhvr>
                                        <p:cTn id="17" dur="500"/>
                                        <p:tgtEl>
                                          <p:spTgt spid="430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en-US" altLang="cs-CZ" sz="2800">
                <a:ea typeface="ヒラギノ角ゴ Pro W3" pitchFamily="-84" charset="-128"/>
              </a:rPr>
              <a:t>Fig. 17-10: Effects of a Temporary Increase in the Money Supply</a:t>
            </a:r>
          </a:p>
        </p:txBody>
      </p:sp>
      <p:pic>
        <p:nvPicPr>
          <p:cNvPr id="44034" name="Picture 2" descr="fig17_10.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099823"/>
            <a:ext cx="4628635" cy="4443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0102804"/>
      </p:ext>
    </p:extLst>
  </p:cSld>
  <p:clrMapOvr>
    <a:masterClrMapping/>
  </p:clrMapOvr>
  <p:transition spd="med">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p:txBody>
          <a:bodyPr/>
          <a:lstStyle/>
          <a:p>
            <a:pPr eaLnBrk="1" hangingPunct="1"/>
            <a:r>
              <a:rPr lang="en-US" altLang="cs-CZ" smtClean="0">
                <a:ea typeface="ヒラギノ角ゴ Pro W3" pitchFamily="-84" charset="-128"/>
              </a:rPr>
              <a:t>Determinants of Aggregate Demand</a:t>
            </a:r>
          </a:p>
        </p:txBody>
      </p:sp>
      <p:sp>
        <p:nvSpPr>
          <p:cNvPr id="8195" name="Rectangle 3"/>
          <p:cNvSpPr>
            <a:spLocks noGrp="1" noChangeArrowheads="1"/>
          </p:cNvSpPr>
          <p:nvPr>
            <p:ph idx="1"/>
          </p:nvPr>
        </p:nvSpPr>
        <p:spPr/>
        <p:txBody>
          <a:bodyPr>
            <a:normAutofit/>
          </a:bodyPr>
          <a:lstStyle/>
          <a:p>
            <a:pPr marL="406400" indent="-406400"/>
            <a:r>
              <a:rPr lang="en-US" altLang="cs-CZ">
                <a:ea typeface="ヒラギノ角ゴ Pro W3" pitchFamily="-84" charset="-128"/>
              </a:rPr>
              <a:t>Aggregate demand is the aggregate amount of goods and services that individuals and institutions are willing to buy:</a:t>
            </a:r>
          </a:p>
          <a:p>
            <a:pPr marL="990600" lvl="1" indent="-533400">
              <a:buFont typeface="Times" panose="02020603050405020304" pitchFamily="18" charset="0"/>
              <a:buAutoNum type="arabicPeriod"/>
            </a:pPr>
            <a:r>
              <a:rPr lang="en-US" altLang="cs-CZ">
                <a:ea typeface="ヒラギノ角ゴ Pro W3" pitchFamily="-84" charset="-128"/>
              </a:rPr>
              <a:t>consumption expenditure</a:t>
            </a:r>
          </a:p>
          <a:p>
            <a:pPr marL="990600" lvl="1" indent="-533400">
              <a:buFont typeface="Times" panose="02020603050405020304" pitchFamily="18" charset="0"/>
              <a:buAutoNum type="arabicPeriod"/>
            </a:pPr>
            <a:r>
              <a:rPr lang="en-US" altLang="cs-CZ">
                <a:ea typeface="ヒラギノ角ゴ Pro W3" pitchFamily="-84" charset="-128"/>
              </a:rPr>
              <a:t>investment expenditure</a:t>
            </a:r>
          </a:p>
          <a:p>
            <a:pPr marL="990600" lvl="1" indent="-533400">
              <a:buFont typeface="Times" panose="02020603050405020304" pitchFamily="18" charset="0"/>
              <a:buAutoNum type="arabicPeriod"/>
            </a:pPr>
            <a:r>
              <a:rPr lang="en-US" altLang="cs-CZ">
                <a:ea typeface="ヒラギノ角ゴ Pro W3" pitchFamily="-84" charset="-128"/>
              </a:rPr>
              <a:t>government purchases</a:t>
            </a:r>
          </a:p>
          <a:p>
            <a:pPr marL="990600" lvl="1" indent="-533400">
              <a:buFont typeface="Times" panose="02020603050405020304" pitchFamily="18" charset="0"/>
              <a:buAutoNum type="arabicPeriod"/>
            </a:pPr>
            <a:r>
              <a:rPr lang="en-US" altLang="cs-CZ">
                <a:ea typeface="ヒラギノ角ゴ Pro W3" pitchFamily="-84" charset="-128"/>
              </a:rPr>
              <a:t>net expenditure by foreigners: the current account</a:t>
            </a:r>
          </a:p>
        </p:txBody>
      </p:sp>
    </p:spTree>
    <p:extLst>
      <p:ext uri="{BB962C8B-B14F-4D97-AF65-F5344CB8AC3E}">
        <p14:creationId xmlns:p14="http://schemas.microsoft.com/office/powerpoint/2010/main" val="231618588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strips(downRight)">
                                      <p:cBhvr>
                                        <p:cTn id="7" dur="500"/>
                                        <p:tgtEl>
                                          <p:spTgt spid="819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8195">
                                            <p:txEl>
                                              <p:pRg st="1" end="1"/>
                                            </p:txEl>
                                          </p:spTgt>
                                        </p:tgtEl>
                                        <p:attrNameLst>
                                          <p:attrName>style.visibility</p:attrName>
                                        </p:attrNameLst>
                                      </p:cBhvr>
                                      <p:to>
                                        <p:strVal val="visible"/>
                                      </p:to>
                                    </p:set>
                                    <p:animEffect transition="in" filter="strips(downRight)">
                                      <p:cBhvr>
                                        <p:cTn id="10" dur="500"/>
                                        <p:tgtEl>
                                          <p:spTgt spid="8195">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8195">
                                            <p:txEl>
                                              <p:pRg st="2" end="2"/>
                                            </p:txEl>
                                          </p:spTgt>
                                        </p:tgtEl>
                                        <p:attrNameLst>
                                          <p:attrName>style.visibility</p:attrName>
                                        </p:attrNameLst>
                                      </p:cBhvr>
                                      <p:to>
                                        <p:strVal val="visible"/>
                                      </p:to>
                                    </p:set>
                                    <p:animEffect transition="in" filter="strips(downRight)">
                                      <p:cBhvr>
                                        <p:cTn id="13" dur="500"/>
                                        <p:tgtEl>
                                          <p:spTgt spid="8195">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8195">
                                            <p:txEl>
                                              <p:pRg st="3" end="3"/>
                                            </p:txEl>
                                          </p:spTgt>
                                        </p:tgtEl>
                                        <p:attrNameLst>
                                          <p:attrName>style.visibility</p:attrName>
                                        </p:attrNameLst>
                                      </p:cBhvr>
                                      <p:to>
                                        <p:strVal val="visible"/>
                                      </p:to>
                                    </p:set>
                                    <p:animEffect transition="in" filter="strips(downRight)">
                                      <p:cBhvr>
                                        <p:cTn id="16" dur="500"/>
                                        <p:tgtEl>
                                          <p:spTgt spid="8195">
                                            <p:txEl>
                                              <p:pRg st="3" end="3"/>
                                            </p:txEl>
                                          </p:spTgt>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8195">
                                            <p:txEl>
                                              <p:pRg st="4" end="4"/>
                                            </p:txEl>
                                          </p:spTgt>
                                        </p:tgtEl>
                                        <p:attrNameLst>
                                          <p:attrName>style.visibility</p:attrName>
                                        </p:attrNameLst>
                                      </p:cBhvr>
                                      <p:to>
                                        <p:strVal val="visible"/>
                                      </p:to>
                                    </p:set>
                                    <p:animEffect transition="in" filter="strips(downRight)">
                                      <p:cBhvr>
                                        <p:cTn id="19" dur="5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en-US" altLang="cs-CZ" smtClean="0">
                <a:ea typeface="ヒラギノ角ゴ Pro W3" pitchFamily="-84" charset="-128"/>
              </a:rPr>
              <a:t>Temporary Changes in Fiscal Policy</a:t>
            </a:r>
          </a:p>
        </p:txBody>
      </p:sp>
      <p:sp>
        <p:nvSpPr>
          <p:cNvPr id="45059" name="Rectangle 3"/>
          <p:cNvSpPr>
            <a:spLocks noGrp="1" noChangeArrowheads="1"/>
          </p:cNvSpPr>
          <p:nvPr>
            <p:ph idx="1"/>
          </p:nvPr>
        </p:nvSpPr>
        <p:spPr/>
        <p:txBody>
          <a:bodyPr/>
          <a:lstStyle/>
          <a:p>
            <a:pPr eaLnBrk="1" hangingPunct="1">
              <a:spcBef>
                <a:spcPct val="50000"/>
              </a:spcBef>
            </a:pPr>
            <a:r>
              <a:rPr lang="en-US" altLang="cs-CZ" smtClean="0">
                <a:ea typeface="ヒラギノ角ゴ Pro W3" pitchFamily="-84" charset="-128"/>
              </a:rPr>
              <a:t>An increase in government purchases or a decrease in taxes increases aggregate demand and output in the short run.</a:t>
            </a:r>
          </a:p>
          <a:p>
            <a:pPr lvl="1" eaLnBrk="1" hangingPunct="1">
              <a:spcBef>
                <a:spcPct val="50000"/>
              </a:spcBef>
            </a:pPr>
            <a:r>
              <a:rPr lang="en-US" altLang="cs-CZ" smtClean="0">
                <a:ea typeface="ヒラギノ角ゴ Pro W3" pitchFamily="-84" charset="-128"/>
              </a:rPr>
              <a:t>The </a:t>
            </a:r>
            <a:r>
              <a:rPr lang="en-US" altLang="cs-CZ" i="1" smtClean="0">
                <a:ea typeface="ヒラギノ角ゴ Pro W3" pitchFamily="-84" charset="-128"/>
              </a:rPr>
              <a:t>DD</a:t>
            </a:r>
            <a:r>
              <a:rPr lang="en-US" altLang="cs-CZ" smtClean="0">
                <a:ea typeface="ヒラギノ角ゴ Pro W3" pitchFamily="-84" charset="-128"/>
              </a:rPr>
              <a:t> curve shifts right.</a:t>
            </a:r>
          </a:p>
          <a:p>
            <a:pPr lvl="1" eaLnBrk="1" hangingPunct="1">
              <a:spcBef>
                <a:spcPct val="50000"/>
              </a:spcBef>
            </a:pPr>
            <a:r>
              <a:rPr lang="en-US" altLang="cs-CZ" smtClean="0">
                <a:ea typeface="ヒラギノ角ゴ Pro W3" pitchFamily="-84" charset="-128"/>
              </a:rPr>
              <a:t>Higher output increases the demand for real monetary assets, </a:t>
            </a:r>
          </a:p>
          <a:p>
            <a:pPr lvl="2" eaLnBrk="1" hangingPunct="1">
              <a:spcBef>
                <a:spcPct val="50000"/>
              </a:spcBef>
            </a:pPr>
            <a:r>
              <a:rPr lang="en-US" altLang="cs-CZ" smtClean="0">
                <a:ea typeface="ヒラギノ角ゴ Pro W3" pitchFamily="-84" charset="-128"/>
              </a:rPr>
              <a:t>thereby increasing interest rates,</a:t>
            </a:r>
          </a:p>
          <a:p>
            <a:pPr lvl="2" eaLnBrk="1" hangingPunct="1">
              <a:spcBef>
                <a:spcPct val="50000"/>
              </a:spcBef>
            </a:pPr>
            <a:r>
              <a:rPr lang="en-US" altLang="cs-CZ" smtClean="0">
                <a:ea typeface="ヒラギノ角ゴ Pro W3" pitchFamily="-84" charset="-128"/>
              </a:rPr>
              <a:t>causing the domestic currency to appreciate </a:t>
            </a:r>
            <a:br>
              <a:rPr lang="en-US" altLang="cs-CZ" smtClean="0">
                <a:ea typeface="ヒラギノ角ゴ Pro W3" pitchFamily="-84" charset="-128"/>
              </a:rPr>
            </a:br>
            <a:r>
              <a:rPr lang="en-US" altLang="cs-CZ" smtClean="0">
                <a:ea typeface="ヒラギノ角ゴ Pro W3" pitchFamily="-84" charset="-128"/>
              </a:rPr>
              <a:t>(</a:t>
            </a:r>
            <a:r>
              <a:rPr lang="en-US" altLang="cs-CZ" i="1" smtClean="0">
                <a:ea typeface="ヒラギノ角ゴ Pro W3" pitchFamily="-84" charset="-128"/>
              </a:rPr>
              <a:t>E </a:t>
            </a:r>
            <a:r>
              <a:rPr lang="en-US" altLang="cs-CZ" smtClean="0">
                <a:ea typeface="ヒラギノ角ゴ Pro W3" pitchFamily="-84" charset="-128"/>
              </a:rPr>
              <a:t>falls).</a:t>
            </a:r>
          </a:p>
        </p:txBody>
      </p:sp>
    </p:spTree>
    <p:extLst>
      <p:ext uri="{BB962C8B-B14F-4D97-AF65-F5344CB8AC3E}">
        <p14:creationId xmlns:p14="http://schemas.microsoft.com/office/powerpoint/2010/main" val="334245687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strips(downRight)">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strips(downRight)">
                                      <p:cBhvr>
                                        <p:cTn id="12" dur="5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strips(downRight)">
                                      <p:cBhvr>
                                        <p:cTn id="17" dur="500"/>
                                        <p:tgtEl>
                                          <p:spTgt spid="45059">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45059">
                                            <p:txEl>
                                              <p:pRg st="3" end="3"/>
                                            </p:txEl>
                                          </p:spTgt>
                                        </p:tgtEl>
                                        <p:attrNameLst>
                                          <p:attrName>style.visibility</p:attrName>
                                        </p:attrNameLst>
                                      </p:cBhvr>
                                      <p:to>
                                        <p:strVal val="visible"/>
                                      </p:to>
                                    </p:set>
                                    <p:animEffect transition="in" filter="strips(downRight)">
                                      <p:cBhvr>
                                        <p:cTn id="20" dur="500"/>
                                        <p:tgtEl>
                                          <p:spTgt spid="45059">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45059">
                                            <p:txEl>
                                              <p:pRg st="4" end="4"/>
                                            </p:txEl>
                                          </p:spTgt>
                                        </p:tgtEl>
                                        <p:attrNameLst>
                                          <p:attrName>style.visibility</p:attrName>
                                        </p:attrNameLst>
                                      </p:cBhvr>
                                      <p:to>
                                        <p:strVal val="visible"/>
                                      </p:to>
                                    </p:set>
                                    <p:animEffect transition="in" filter="strips(downRight)">
                                      <p:cBhvr>
                                        <p:cTn id="23" dur="500"/>
                                        <p:tgtEl>
                                          <p:spTgt spid="450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n-US" altLang="cs-CZ" smtClean="0">
                <a:ea typeface="ヒラギノ角ゴ Pro W3" pitchFamily="-84" charset="-128"/>
              </a:rPr>
              <a:t>Fig. 17-11: Effects of a Temporary Fiscal Expansion</a:t>
            </a:r>
          </a:p>
        </p:txBody>
      </p:sp>
      <p:pic>
        <p:nvPicPr>
          <p:cNvPr id="46082" name="Picture 2" descr="fig17_1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247022"/>
            <a:ext cx="4575420" cy="4368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8785329"/>
      </p:ext>
    </p:extLst>
  </p:cSld>
  <p:clrMapOvr>
    <a:masterClrMapping/>
  </p:clrMapOvr>
  <p:transition spd="med">
    <p:pull dir="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en-US" altLang="cs-CZ" smtClean="0">
                <a:ea typeface="ヒラギノ角ゴ Pro W3" pitchFamily="-84" charset="-128"/>
              </a:rPr>
              <a:t>Policies to Maintain Full Employment</a:t>
            </a:r>
          </a:p>
        </p:txBody>
      </p:sp>
      <p:sp>
        <p:nvSpPr>
          <p:cNvPr id="47107" name="Rectangle 3"/>
          <p:cNvSpPr>
            <a:spLocks noGrp="1" noChangeArrowheads="1"/>
          </p:cNvSpPr>
          <p:nvPr>
            <p:ph idx="1"/>
          </p:nvPr>
        </p:nvSpPr>
        <p:spPr>
          <a:xfrm>
            <a:off x="680321" y="2187448"/>
            <a:ext cx="8480425" cy="4732337"/>
          </a:xfrm>
        </p:spPr>
        <p:txBody>
          <a:bodyPr/>
          <a:lstStyle/>
          <a:p>
            <a:pPr eaLnBrk="1" hangingPunct="1">
              <a:spcBef>
                <a:spcPct val="50000"/>
              </a:spcBef>
            </a:pPr>
            <a:r>
              <a:rPr lang="en-US" altLang="cs-CZ" sz="2000" dirty="0">
                <a:ea typeface="ヒラギノ角ゴ Pro W3" pitchFamily="-84" charset="-128"/>
              </a:rPr>
              <a:t>Resources used in the production process can either be over-employed or underemployed.</a:t>
            </a:r>
          </a:p>
          <a:p>
            <a:pPr eaLnBrk="1" hangingPunct="1">
              <a:spcBef>
                <a:spcPct val="50000"/>
              </a:spcBef>
            </a:pPr>
            <a:r>
              <a:rPr lang="en-US" altLang="cs-CZ" sz="2000" dirty="0">
                <a:ea typeface="ヒラギノ角ゴ Pro W3" pitchFamily="-84" charset="-128"/>
              </a:rPr>
              <a:t>When resources are used effectively and sustainably, economists say that production is at its potential or natural level.</a:t>
            </a:r>
          </a:p>
          <a:p>
            <a:pPr lvl="1" eaLnBrk="1" hangingPunct="1">
              <a:spcBef>
                <a:spcPct val="50000"/>
              </a:spcBef>
            </a:pPr>
            <a:r>
              <a:rPr lang="en-US" altLang="cs-CZ" sz="1800" dirty="0">
                <a:ea typeface="ヒラギノ角ゴ Pro W3" pitchFamily="-84" charset="-128"/>
              </a:rPr>
              <a:t>When resources are not used effectively, resources are underemployed:  high unemployment, few hours worked, idle equipment, lower than normal production of goods and services.</a:t>
            </a:r>
          </a:p>
          <a:p>
            <a:pPr lvl="1" eaLnBrk="1" hangingPunct="1">
              <a:spcBef>
                <a:spcPct val="50000"/>
              </a:spcBef>
            </a:pPr>
            <a:r>
              <a:rPr lang="en-US" altLang="cs-CZ" sz="1800" dirty="0">
                <a:ea typeface="ヒラギノ角ゴ Pro W3" pitchFamily="-84" charset="-128"/>
              </a:rPr>
              <a:t>When resources are not used sustainably, labor is over-employed:  low unemployment, many overtime hours, over-utilized equipment, higher than normal production of goods and services.</a:t>
            </a:r>
          </a:p>
        </p:txBody>
      </p:sp>
    </p:spTree>
    <p:extLst>
      <p:ext uri="{BB962C8B-B14F-4D97-AF65-F5344CB8AC3E}">
        <p14:creationId xmlns:p14="http://schemas.microsoft.com/office/powerpoint/2010/main" val="181866312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strips(downRight)">
                                      <p:cBhvr>
                                        <p:cTn id="7" dur="500"/>
                                        <p:tgtEl>
                                          <p:spTgt spid="471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strips(downRight)">
                                      <p:cBhvr>
                                        <p:cTn id="12" dur="500"/>
                                        <p:tgtEl>
                                          <p:spTgt spid="471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strips(downRight)">
                                      <p:cBhvr>
                                        <p:cTn id="17" dur="500"/>
                                        <p:tgtEl>
                                          <p:spTgt spid="471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47107">
                                            <p:txEl>
                                              <p:pRg st="3" end="3"/>
                                            </p:txEl>
                                          </p:spTgt>
                                        </p:tgtEl>
                                        <p:attrNameLst>
                                          <p:attrName>style.visibility</p:attrName>
                                        </p:attrNameLst>
                                      </p:cBhvr>
                                      <p:to>
                                        <p:strVal val="visible"/>
                                      </p:to>
                                    </p:set>
                                    <p:animEffect transition="in" filter="strips(downRight)">
                                      <p:cBhvr>
                                        <p:cTn id="22" dur="500"/>
                                        <p:tgtEl>
                                          <p:spTgt spid="471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pPr eaLnBrk="1" hangingPunct="1"/>
            <a:r>
              <a:rPr lang="en-US" altLang="cs-CZ" sz="2400">
                <a:ea typeface="ヒラギノ角ゴ Pro W3" pitchFamily="-84" charset="-128"/>
              </a:rPr>
              <a:t>Fig. 17-12: Maintaining Full Employment after a Temporary Fall in World Demand for Domestic Products</a:t>
            </a:r>
          </a:p>
        </p:txBody>
      </p:sp>
      <p:pic>
        <p:nvPicPr>
          <p:cNvPr id="48130" name="Picture 2" descr="fig17_1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51052"/>
            <a:ext cx="4079789" cy="458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0511420"/>
      </p:ext>
    </p:extLst>
  </p:cSld>
  <p:clrMapOvr>
    <a:masterClrMapping/>
  </p:clrMapOvr>
  <p:transition spd="med">
    <p:pull dir="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pPr eaLnBrk="1" hangingPunct="1"/>
            <a:r>
              <a:rPr lang="en-US" altLang="cs-CZ" sz="2400">
                <a:ea typeface="ヒラギノ角ゴ Pro W3" pitchFamily="-84" charset="-128"/>
              </a:rPr>
              <a:t>Fig. 17-13: Policies to Maintain Full Employment after a Money Demand Increase</a:t>
            </a:r>
          </a:p>
        </p:txBody>
      </p:sp>
      <p:pic>
        <p:nvPicPr>
          <p:cNvPr id="49154" name="Picture 2" descr="fig17_1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287557"/>
            <a:ext cx="3899917" cy="4363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3983800"/>
      </p:ext>
    </p:extLst>
  </p:cSld>
  <p:clrMapOvr>
    <a:masterClrMapping/>
  </p:clrMapOvr>
  <p:transition spd="med">
    <p:pull dir="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pPr eaLnBrk="1" hangingPunct="1"/>
            <a:r>
              <a:rPr lang="en-US" altLang="cs-CZ" sz="2800">
                <a:ea typeface="ヒラギノ角ゴ Pro W3" pitchFamily="-84" charset="-128"/>
              </a:rPr>
              <a:t>Policies to Maintain Full Employment (cont.)</a:t>
            </a:r>
          </a:p>
        </p:txBody>
      </p:sp>
      <p:sp>
        <p:nvSpPr>
          <p:cNvPr id="50179" name="Rectangle 3"/>
          <p:cNvSpPr>
            <a:spLocks noGrp="1" noChangeArrowheads="1"/>
          </p:cNvSpPr>
          <p:nvPr>
            <p:ph idx="1"/>
          </p:nvPr>
        </p:nvSpPr>
        <p:spPr>
          <a:xfrm>
            <a:off x="680321" y="2032000"/>
            <a:ext cx="8445500" cy="4826000"/>
          </a:xfrm>
        </p:spPr>
        <p:txBody>
          <a:bodyPr/>
          <a:lstStyle/>
          <a:p>
            <a:pPr marL="533400" indent="-533400">
              <a:spcBef>
                <a:spcPct val="50000"/>
              </a:spcBef>
            </a:pPr>
            <a:r>
              <a:rPr lang="en-US" altLang="cs-CZ" dirty="0">
                <a:ea typeface="ヒラギノ角ゴ Pro W3" pitchFamily="-84" charset="-128"/>
              </a:rPr>
              <a:t>Policies to maintain full employment may seem easy in theory, but are hard in practice.</a:t>
            </a:r>
          </a:p>
          <a:p>
            <a:pPr marL="533400" indent="-533400">
              <a:spcBef>
                <a:spcPct val="50000"/>
              </a:spcBef>
              <a:buFont typeface="Times" panose="02020603050405020304" pitchFamily="18" charset="0"/>
              <a:buAutoNum type="arabicPeriod"/>
            </a:pPr>
            <a:r>
              <a:rPr lang="en-US" altLang="cs-CZ" dirty="0">
                <a:ea typeface="ヒラギノ角ゴ Pro W3" pitchFamily="-84" charset="-128"/>
              </a:rPr>
              <a:t>We have assumed that prices and expectations do not change, but people may anticipate the effects of policy changes and modify their behavior.</a:t>
            </a:r>
          </a:p>
          <a:p>
            <a:pPr marL="914400" lvl="1" indent="-457200">
              <a:spcBef>
                <a:spcPct val="50000"/>
              </a:spcBef>
            </a:pPr>
            <a:r>
              <a:rPr lang="en-US" altLang="cs-CZ" dirty="0">
                <a:ea typeface="ヒラギノ角ゴ Pro W3" pitchFamily="-84" charset="-128"/>
              </a:rPr>
              <a:t>Workers may require higher wages if they expect overtime and easy employment, and producers may raise prices if they expect high wages and strong demand due to monetary and fiscal policies.</a:t>
            </a:r>
          </a:p>
          <a:p>
            <a:pPr marL="914400" lvl="1" indent="-457200">
              <a:spcBef>
                <a:spcPct val="50000"/>
              </a:spcBef>
            </a:pPr>
            <a:r>
              <a:rPr lang="en-US" altLang="cs-CZ" dirty="0">
                <a:ea typeface="ヒラギノ角ゴ Pro W3" pitchFamily="-84" charset="-128"/>
              </a:rPr>
              <a:t>Fiscal and monetary policies may therefore create price changes and inflation, thereby preventing high output and employment: </a:t>
            </a:r>
            <a:r>
              <a:rPr lang="en-US" altLang="cs-CZ" b="1" dirty="0">
                <a:ea typeface="ヒラギノ角ゴ Pro W3" pitchFamily="-84" charset="-128"/>
              </a:rPr>
              <a:t>inflationary bias.</a:t>
            </a:r>
            <a:r>
              <a:rPr lang="en-US" altLang="cs-CZ" dirty="0">
                <a:ea typeface="ヒラギノ角ゴ Pro W3" pitchFamily="-84" charset="-128"/>
              </a:rPr>
              <a:t> </a:t>
            </a:r>
          </a:p>
        </p:txBody>
      </p:sp>
    </p:spTree>
    <p:extLst>
      <p:ext uri="{BB962C8B-B14F-4D97-AF65-F5344CB8AC3E}">
        <p14:creationId xmlns:p14="http://schemas.microsoft.com/office/powerpoint/2010/main" val="13920351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strips(downRight)">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strips(downRight)">
                                      <p:cBhvr>
                                        <p:cTn id="12" dur="500"/>
                                        <p:tgtEl>
                                          <p:spTgt spid="50179">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50179">
                                            <p:txEl>
                                              <p:pRg st="2" end="2"/>
                                            </p:txEl>
                                          </p:spTgt>
                                        </p:tgtEl>
                                        <p:attrNameLst>
                                          <p:attrName>style.visibility</p:attrName>
                                        </p:attrNameLst>
                                      </p:cBhvr>
                                      <p:to>
                                        <p:strVal val="visible"/>
                                      </p:to>
                                    </p:set>
                                    <p:animEffect transition="in" filter="strips(downRight)">
                                      <p:cBhvr>
                                        <p:cTn id="15" dur="500"/>
                                        <p:tgtEl>
                                          <p:spTgt spid="50179">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50179">
                                            <p:txEl>
                                              <p:pRg st="3" end="3"/>
                                            </p:txEl>
                                          </p:spTgt>
                                        </p:tgtEl>
                                        <p:attrNameLst>
                                          <p:attrName>style.visibility</p:attrName>
                                        </p:attrNameLst>
                                      </p:cBhvr>
                                      <p:to>
                                        <p:strVal val="visible"/>
                                      </p:to>
                                    </p:set>
                                    <p:animEffect transition="in" filter="strips(downRight)">
                                      <p:cBhvr>
                                        <p:cTn id="18" dur="500"/>
                                        <p:tgtEl>
                                          <p:spTgt spid="501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pPr eaLnBrk="1" hangingPunct="1"/>
            <a:r>
              <a:rPr lang="en-US" altLang="cs-CZ" sz="2800">
                <a:ea typeface="ヒラギノ角ゴ Pro W3" pitchFamily="-84" charset="-128"/>
              </a:rPr>
              <a:t>Policies to Maintain Full Employment (cont.)</a:t>
            </a:r>
          </a:p>
        </p:txBody>
      </p:sp>
      <p:sp>
        <p:nvSpPr>
          <p:cNvPr id="51203" name="Rectangle 3"/>
          <p:cNvSpPr>
            <a:spLocks noGrp="1" noChangeArrowheads="1"/>
          </p:cNvSpPr>
          <p:nvPr>
            <p:ph idx="1"/>
          </p:nvPr>
        </p:nvSpPr>
        <p:spPr/>
        <p:txBody>
          <a:bodyPr>
            <a:normAutofit/>
          </a:bodyPr>
          <a:lstStyle/>
          <a:p>
            <a:pPr marL="533400" indent="-533400">
              <a:spcBef>
                <a:spcPct val="40000"/>
              </a:spcBef>
              <a:buFont typeface="Times" panose="02020603050405020304" pitchFamily="18" charset="0"/>
              <a:buAutoNum type="arabicPeriod" startAt="2"/>
            </a:pPr>
            <a:r>
              <a:rPr lang="en-US" altLang="cs-CZ">
                <a:ea typeface="ヒラギノ角ゴ Pro W3" pitchFamily="-84" charset="-128"/>
              </a:rPr>
              <a:t>Economic data are difficult to measure and to understand. </a:t>
            </a:r>
          </a:p>
          <a:p>
            <a:pPr marL="914400" lvl="1" indent="-457200">
              <a:spcBef>
                <a:spcPct val="40000"/>
              </a:spcBef>
            </a:pPr>
            <a:r>
              <a:rPr lang="en-US" altLang="cs-CZ">
                <a:ea typeface="ヒラギノ角ゴ Pro W3" pitchFamily="-84" charset="-128"/>
              </a:rPr>
              <a:t>Policy makers cannot interpret data about asset markets and aggregate demand with certainty, and sometimes they make mistakes.</a:t>
            </a:r>
          </a:p>
          <a:p>
            <a:pPr marL="533400" indent="-533400">
              <a:spcBef>
                <a:spcPct val="50000"/>
              </a:spcBef>
              <a:buFont typeface="Times" panose="02020603050405020304" pitchFamily="18" charset="0"/>
              <a:buAutoNum type="arabicPeriod" startAt="2"/>
            </a:pPr>
            <a:r>
              <a:rPr lang="en-US" altLang="cs-CZ">
                <a:ea typeface="ヒラギノ角ゴ Pro W3" pitchFamily="-84" charset="-128"/>
              </a:rPr>
              <a:t>Changes in policies take time to be implemented and to affect the economy.</a:t>
            </a:r>
          </a:p>
          <a:p>
            <a:pPr marL="914400" lvl="1" indent="-457200">
              <a:spcBef>
                <a:spcPct val="40000"/>
              </a:spcBef>
            </a:pPr>
            <a:r>
              <a:rPr lang="en-US" altLang="cs-CZ">
                <a:ea typeface="ヒラギノ角ゴ Pro W3" pitchFamily="-84" charset="-128"/>
              </a:rPr>
              <a:t>Because they are slow, policies may affect the economy after the effects of an economic change have dissipated.</a:t>
            </a:r>
          </a:p>
          <a:p>
            <a:pPr marL="533400" indent="-533400">
              <a:spcBef>
                <a:spcPct val="50000"/>
              </a:spcBef>
              <a:buFont typeface="Times" panose="02020603050405020304" pitchFamily="18" charset="0"/>
              <a:buAutoNum type="arabicPeriod" startAt="2"/>
            </a:pPr>
            <a:r>
              <a:rPr lang="en-US" altLang="cs-CZ">
                <a:ea typeface="ヒラギノ角ゴ Pro W3" pitchFamily="-84" charset="-128"/>
              </a:rPr>
              <a:t>Policies are sometimes influenced by political or bureaucratic interests.</a:t>
            </a:r>
          </a:p>
        </p:txBody>
      </p:sp>
    </p:spTree>
    <p:extLst>
      <p:ext uri="{BB962C8B-B14F-4D97-AF65-F5344CB8AC3E}">
        <p14:creationId xmlns:p14="http://schemas.microsoft.com/office/powerpoint/2010/main" val="247456379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strips(downRight)">
                                      <p:cBhvr>
                                        <p:cTn id="7" dur="500"/>
                                        <p:tgtEl>
                                          <p:spTgt spid="5120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1203">
                                            <p:txEl>
                                              <p:pRg st="1" end="1"/>
                                            </p:txEl>
                                          </p:spTgt>
                                        </p:tgtEl>
                                        <p:attrNameLst>
                                          <p:attrName>style.visibility</p:attrName>
                                        </p:attrNameLst>
                                      </p:cBhvr>
                                      <p:to>
                                        <p:strVal val="visible"/>
                                      </p:to>
                                    </p:set>
                                    <p:animEffect transition="in" filter="strips(downRight)">
                                      <p:cBhvr>
                                        <p:cTn id="10" dur="500"/>
                                        <p:tgtEl>
                                          <p:spTgt spid="5120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animEffect transition="in" filter="strips(downRight)">
                                      <p:cBhvr>
                                        <p:cTn id="15" dur="500"/>
                                        <p:tgtEl>
                                          <p:spTgt spid="51203">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51203">
                                            <p:txEl>
                                              <p:pRg st="3" end="3"/>
                                            </p:txEl>
                                          </p:spTgt>
                                        </p:tgtEl>
                                        <p:attrNameLst>
                                          <p:attrName>style.visibility</p:attrName>
                                        </p:attrNameLst>
                                      </p:cBhvr>
                                      <p:to>
                                        <p:strVal val="visible"/>
                                      </p:to>
                                    </p:set>
                                    <p:animEffect transition="in" filter="strips(downRight)">
                                      <p:cBhvr>
                                        <p:cTn id="18" dur="500"/>
                                        <p:tgtEl>
                                          <p:spTgt spid="51203">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51203">
                                            <p:txEl>
                                              <p:pRg st="4" end="4"/>
                                            </p:txEl>
                                          </p:spTgt>
                                        </p:tgtEl>
                                        <p:attrNameLst>
                                          <p:attrName>style.visibility</p:attrName>
                                        </p:attrNameLst>
                                      </p:cBhvr>
                                      <p:to>
                                        <p:strVal val="visible"/>
                                      </p:to>
                                    </p:set>
                                    <p:animEffect transition="in" filter="strips(downRight)">
                                      <p:cBhvr>
                                        <p:cTn id="23" dur="500"/>
                                        <p:tgtEl>
                                          <p:spTgt spid="512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pPr eaLnBrk="1" hangingPunct="1"/>
            <a:r>
              <a:rPr lang="en-US" altLang="cs-CZ" sz="2800">
                <a:ea typeface="ヒラギノ角ゴ Pro W3" pitchFamily="-84" charset="-128"/>
              </a:rPr>
              <a:t>Permanent Changes in Monetary and Fiscal Policy</a:t>
            </a:r>
          </a:p>
        </p:txBody>
      </p:sp>
      <p:sp>
        <p:nvSpPr>
          <p:cNvPr id="52227" name="Rectangle 3"/>
          <p:cNvSpPr>
            <a:spLocks noGrp="1" noChangeArrowheads="1"/>
          </p:cNvSpPr>
          <p:nvPr>
            <p:ph idx="1"/>
          </p:nvPr>
        </p:nvSpPr>
        <p:spPr/>
        <p:txBody>
          <a:bodyPr/>
          <a:lstStyle/>
          <a:p>
            <a:pPr eaLnBrk="1" hangingPunct="1"/>
            <a:r>
              <a:rPr lang="ja-JP" altLang="en-US">
                <a:ea typeface="ヒラギノ角ゴ Pro W3" pitchFamily="-84" charset="-128"/>
              </a:rPr>
              <a:t>“</a:t>
            </a:r>
            <a:r>
              <a:rPr lang="en-US" altLang="ja-JP">
                <a:ea typeface="ヒラギノ角ゴ Pro W3" pitchFamily="-84" charset="-128"/>
              </a:rPr>
              <a:t>Permanent</a:t>
            </a:r>
            <a:r>
              <a:rPr lang="ja-JP" altLang="en-US">
                <a:ea typeface="ヒラギノ角ゴ Pro W3" pitchFamily="-84" charset="-128"/>
              </a:rPr>
              <a:t>”</a:t>
            </a:r>
            <a:r>
              <a:rPr lang="en-US" altLang="ja-JP">
                <a:ea typeface="ヒラギノ角ゴ Pro W3" pitchFamily="-84" charset="-128"/>
              </a:rPr>
              <a:t> policy changes are those that are assumed to modify people</a:t>
            </a:r>
            <a:r>
              <a:rPr lang="ja-JP" altLang="en-US">
                <a:ea typeface="ヒラギノ角ゴ Pro W3" pitchFamily="-84" charset="-128"/>
              </a:rPr>
              <a:t>’</a:t>
            </a:r>
            <a:r>
              <a:rPr lang="en-US" altLang="ja-JP">
                <a:ea typeface="ヒラギノ角ゴ Pro W3" pitchFamily="-84" charset="-128"/>
              </a:rPr>
              <a:t>s expectations about exchange rates in the long run.</a:t>
            </a:r>
            <a:endParaRPr lang="en-US" altLang="cs-CZ">
              <a:ea typeface="ヒラギノ角ゴ Pro W3" pitchFamily="-84" charset="-128"/>
            </a:endParaRPr>
          </a:p>
        </p:txBody>
      </p:sp>
    </p:spTree>
    <p:extLst>
      <p:ext uri="{BB962C8B-B14F-4D97-AF65-F5344CB8AC3E}">
        <p14:creationId xmlns:p14="http://schemas.microsoft.com/office/powerpoint/2010/main" val="232758493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strips(downRight)">
                                      <p:cBhvr>
                                        <p:cTn id="7" dur="500"/>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pPr eaLnBrk="1" hangingPunct="1"/>
            <a:r>
              <a:rPr lang="en-US" altLang="cs-CZ" sz="2800">
                <a:ea typeface="ヒラギノ角ゴ Pro W3" pitchFamily="-84" charset="-128"/>
              </a:rPr>
              <a:t>Permanent Changes in Monetary Policy</a:t>
            </a:r>
          </a:p>
        </p:txBody>
      </p:sp>
      <p:sp>
        <p:nvSpPr>
          <p:cNvPr id="53251" name="Rectangle 3"/>
          <p:cNvSpPr>
            <a:spLocks noGrp="1" noChangeArrowheads="1"/>
          </p:cNvSpPr>
          <p:nvPr>
            <p:ph idx="1"/>
          </p:nvPr>
        </p:nvSpPr>
        <p:spPr/>
        <p:txBody>
          <a:bodyPr>
            <a:normAutofit/>
          </a:bodyPr>
          <a:lstStyle/>
          <a:p>
            <a:pPr eaLnBrk="1" hangingPunct="1">
              <a:spcBef>
                <a:spcPct val="50000"/>
              </a:spcBef>
            </a:pPr>
            <a:r>
              <a:rPr lang="en-US" altLang="cs-CZ">
                <a:ea typeface="ヒラギノ角ゴ Pro W3" pitchFamily="-84" charset="-128"/>
              </a:rPr>
              <a:t>A permanent increase in the quantity of monetary assets supplied has several effects:</a:t>
            </a:r>
          </a:p>
          <a:p>
            <a:pPr lvl="1" eaLnBrk="1" hangingPunct="1">
              <a:spcBef>
                <a:spcPct val="50000"/>
              </a:spcBef>
            </a:pPr>
            <a:r>
              <a:rPr lang="en-US" altLang="cs-CZ">
                <a:ea typeface="ヒラギノ角ゴ Pro W3" pitchFamily="-84" charset="-128"/>
              </a:rPr>
              <a:t>It lowers interest rates in the short run and makes people expect future depreciation of the domestic currency, increasing the expected rate of return on foreign currency deposits. </a:t>
            </a:r>
          </a:p>
          <a:p>
            <a:pPr lvl="1" eaLnBrk="1" hangingPunct="1">
              <a:spcBef>
                <a:spcPct val="50000"/>
              </a:spcBef>
            </a:pPr>
            <a:r>
              <a:rPr lang="en-US" altLang="cs-CZ">
                <a:ea typeface="ヒラギノ角ゴ Pro W3" pitchFamily="-84" charset="-128"/>
              </a:rPr>
              <a:t>The domestic currency depreciates (</a:t>
            </a:r>
            <a:r>
              <a:rPr lang="en-US" altLang="cs-CZ" i="1">
                <a:ea typeface="ヒラギノ角ゴ Pro W3" pitchFamily="-84" charset="-128"/>
              </a:rPr>
              <a:t>E</a:t>
            </a:r>
            <a:r>
              <a:rPr lang="en-US" altLang="cs-CZ">
                <a:ea typeface="ヒラギノ角ゴ Pro W3" pitchFamily="-84" charset="-128"/>
              </a:rPr>
              <a:t> rises) more than is the case when expectations are constant (Econ Chapter 14/Finance Chapter 3 results). </a:t>
            </a:r>
          </a:p>
          <a:p>
            <a:pPr lvl="1" eaLnBrk="1" hangingPunct="1">
              <a:spcBef>
                <a:spcPct val="50000"/>
              </a:spcBef>
            </a:pPr>
            <a:r>
              <a:rPr lang="en-US" altLang="cs-CZ">
                <a:ea typeface="ヒラギノ角ゴ Pro W3" pitchFamily="-84" charset="-128"/>
              </a:rPr>
              <a:t>The </a:t>
            </a:r>
            <a:r>
              <a:rPr lang="en-US" altLang="cs-CZ" i="1">
                <a:ea typeface="ヒラギノ角ゴ Pro W3" pitchFamily="-84" charset="-128"/>
              </a:rPr>
              <a:t>AA</a:t>
            </a:r>
            <a:r>
              <a:rPr lang="en-US" altLang="cs-CZ">
                <a:ea typeface="ヒラギノ角ゴ Pro W3" pitchFamily="-84" charset="-128"/>
              </a:rPr>
              <a:t> curve shifts up (right) more than is the case when expectations are held constant.</a:t>
            </a:r>
          </a:p>
        </p:txBody>
      </p:sp>
    </p:spTree>
    <p:extLst>
      <p:ext uri="{BB962C8B-B14F-4D97-AF65-F5344CB8AC3E}">
        <p14:creationId xmlns:p14="http://schemas.microsoft.com/office/powerpoint/2010/main" val="138798003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strips(downRight)">
                                      <p:cBhvr>
                                        <p:cTn id="7" dur="500"/>
                                        <p:tgtEl>
                                          <p:spTgt spid="532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Effect transition="in" filter="strips(downRight)">
                                      <p:cBhvr>
                                        <p:cTn id="12" dur="500"/>
                                        <p:tgtEl>
                                          <p:spTgt spid="532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Effect transition="in" filter="strips(downRight)">
                                      <p:cBhvr>
                                        <p:cTn id="17" dur="500"/>
                                        <p:tgtEl>
                                          <p:spTgt spid="532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3251">
                                            <p:txEl>
                                              <p:pRg st="3" end="3"/>
                                            </p:txEl>
                                          </p:spTgt>
                                        </p:tgtEl>
                                        <p:attrNameLst>
                                          <p:attrName>style.visibility</p:attrName>
                                        </p:attrNameLst>
                                      </p:cBhvr>
                                      <p:to>
                                        <p:strVal val="visible"/>
                                      </p:to>
                                    </p:set>
                                    <p:animEffect transition="in" filter="strips(downRight)">
                                      <p:cBhvr>
                                        <p:cTn id="22" dur="500"/>
                                        <p:tgtEl>
                                          <p:spTgt spid="532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pPr eaLnBrk="1" hangingPunct="1"/>
            <a:r>
              <a:rPr lang="en-US" altLang="cs-CZ" sz="2400">
                <a:ea typeface="ヒラギノ角ゴ Pro W3" pitchFamily="-84" charset="-128"/>
              </a:rPr>
              <a:t>Fig. 17-14: Short-Run Effects of a Permanent Increase in the Money Supply</a:t>
            </a:r>
          </a:p>
        </p:txBody>
      </p:sp>
      <p:pic>
        <p:nvPicPr>
          <p:cNvPr id="54274" name="Picture 2" descr="fig17_1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89696"/>
            <a:ext cx="3858728" cy="4349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376288"/>
      </p:ext>
    </p:extLst>
  </p:cSld>
  <p:clrMapOvr>
    <a:masterClrMapping/>
  </p:clrMapOvr>
  <p:transition spd="med">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ChangeArrowheads="1"/>
          </p:cNvSpPr>
          <p:nvPr>
            <p:ph type="title"/>
          </p:nvPr>
        </p:nvSpPr>
        <p:spPr/>
        <p:txBody>
          <a:bodyPr/>
          <a:lstStyle/>
          <a:p>
            <a:pPr eaLnBrk="1" hangingPunct="1"/>
            <a:r>
              <a:rPr lang="en-US" altLang="cs-CZ" smtClean="0">
                <a:ea typeface="ヒラギノ角ゴ Pro W3" pitchFamily="-84" charset="-128"/>
              </a:rPr>
              <a:t>Determinants of Aggregate Demand (cont.)</a:t>
            </a:r>
          </a:p>
        </p:txBody>
      </p:sp>
      <p:sp>
        <p:nvSpPr>
          <p:cNvPr id="9219" name="Rectangle 3"/>
          <p:cNvSpPr>
            <a:spLocks noGrp="1" noChangeArrowheads="1"/>
          </p:cNvSpPr>
          <p:nvPr>
            <p:ph idx="1"/>
          </p:nvPr>
        </p:nvSpPr>
        <p:spPr/>
        <p:txBody>
          <a:bodyPr>
            <a:normAutofit/>
          </a:bodyPr>
          <a:lstStyle/>
          <a:p>
            <a:pPr eaLnBrk="1" hangingPunct="1">
              <a:spcBef>
                <a:spcPct val="50000"/>
              </a:spcBef>
            </a:pPr>
            <a:r>
              <a:rPr lang="en-US" altLang="cs-CZ">
                <a:ea typeface="ヒラギノ角ゴ Pro W3" pitchFamily="-84" charset="-128"/>
              </a:rPr>
              <a:t>Determinants of consumption expenditure include:</a:t>
            </a:r>
          </a:p>
          <a:p>
            <a:pPr lvl="1" eaLnBrk="1" hangingPunct="1">
              <a:spcBef>
                <a:spcPct val="50000"/>
              </a:spcBef>
            </a:pPr>
            <a:r>
              <a:rPr lang="en-US" altLang="cs-CZ" b="1">
                <a:ea typeface="ヒラギノ角ゴ Pro W3" pitchFamily="-84" charset="-128"/>
              </a:rPr>
              <a:t>Disposable income</a:t>
            </a:r>
            <a:r>
              <a:rPr lang="en-US" altLang="cs-CZ">
                <a:ea typeface="ヒラギノ角ゴ Pro W3" pitchFamily="-84" charset="-128"/>
              </a:rPr>
              <a:t>: income from production (</a:t>
            </a:r>
            <a:r>
              <a:rPr lang="en-US" altLang="cs-CZ" i="1">
                <a:ea typeface="ヒラギノ角ゴ Pro W3" pitchFamily="-84" charset="-128"/>
              </a:rPr>
              <a:t>Y</a:t>
            </a:r>
            <a:r>
              <a:rPr lang="en-US" altLang="cs-CZ">
                <a:ea typeface="ヒラギノ角ゴ Pro W3" pitchFamily="-84" charset="-128"/>
              </a:rPr>
              <a:t>) minus taxes (</a:t>
            </a:r>
            <a:r>
              <a:rPr lang="en-US" altLang="cs-CZ" i="1">
                <a:ea typeface="ヒラギノ角ゴ Pro W3" pitchFamily="-84" charset="-128"/>
              </a:rPr>
              <a:t>T</a:t>
            </a:r>
            <a:r>
              <a:rPr lang="en-US" altLang="cs-CZ">
                <a:ea typeface="ヒラギノ角ゴ Pro W3" pitchFamily="-84" charset="-128"/>
              </a:rPr>
              <a:t>). </a:t>
            </a:r>
          </a:p>
          <a:p>
            <a:pPr lvl="1" eaLnBrk="1" hangingPunct="1">
              <a:spcBef>
                <a:spcPct val="50000"/>
              </a:spcBef>
            </a:pPr>
            <a:r>
              <a:rPr lang="en-US" altLang="cs-CZ">
                <a:ea typeface="ヒラギノ角ゴ Pro W3" pitchFamily="-84" charset="-128"/>
              </a:rPr>
              <a:t>More disposable income means more consumption expenditure, but consumption typically increases less than the amount that disposable income increases.</a:t>
            </a:r>
          </a:p>
          <a:p>
            <a:pPr lvl="1" eaLnBrk="1" hangingPunct="1">
              <a:spcBef>
                <a:spcPct val="50000"/>
              </a:spcBef>
            </a:pPr>
            <a:r>
              <a:rPr lang="en-US" altLang="cs-CZ">
                <a:ea typeface="ヒラギノ角ゴ Pro W3" pitchFamily="-84" charset="-128"/>
              </a:rPr>
              <a:t>Real interest rates may influence the amount of saving and spending on consumption goods, but we assume that they are relatively unimportant here.</a:t>
            </a:r>
          </a:p>
          <a:p>
            <a:pPr lvl="1" eaLnBrk="1" hangingPunct="1">
              <a:spcBef>
                <a:spcPct val="50000"/>
              </a:spcBef>
            </a:pPr>
            <a:r>
              <a:rPr lang="en-US" altLang="cs-CZ">
                <a:ea typeface="ヒラギノ角ゴ Pro W3" pitchFamily="-84" charset="-128"/>
              </a:rPr>
              <a:t>Wealth may also influence consumption expenditure, but we assume that it is relatively unimportant here.</a:t>
            </a:r>
          </a:p>
        </p:txBody>
      </p:sp>
    </p:spTree>
    <p:extLst>
      <p:ext uri="{BB962C8B-B14F-4D97-AF65-F5344CB8AC3E}">
        <p14:creationId xmlns:p14="http://schemas.microsoft.com/office/powerpoint/2010/main" val="332424651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trips(downRight)">
                                      <p:cBhvr>
                                        <p:cTn id="12" dur="500"/>
                                        <p:tgtEl>
                                          <p:spTgt spid="92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strips(downRight)">
                                      <p:cBhvr>
                                        <p:cTn id="17" dur="500"/>
                                        <p:tgtEl>
                                          <p:spTgt spid="92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strips(downRight)">
                                      <p:cBhvr>
                                        <p:cTn id="22" dur="500"/>
                                        <p:tgtEl>
                                          <p:spTgt spid="921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9219">
                                            <p:txEl>
                                              <p:pRg st="4" end="4"/>
                                            </p:txEl>
                                          </p:spTgt>
                                        </p:tgtEl>
                                        <p:attrNameLst>
                                          <p:attrName>style.visibility</p:attrName>
                                        </p:attrNameLst>
                                      </p:cBhvr>
                                      <p:to>
                                        <p:strVal val="visible"/>
                                      </p:to>
                                    </p:set>
                                    <p:animEffect transition="in" filter="strips(downRight)">
                                      <p:cBhvr>
                                        <p:cTn id="27" dur="5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pPr eaLnBrk="1" hangingPunct="1"/>
            <a:r>
              <a:rPr lang="en-US" altLang="cs-CZ" sz="2800">
                <a:ea typeface="ヒラギノ角ゴ Pro W3" pitchFamily="-84" charset="-128"/>
              </a:rPr>
              <a:t>Effects of Permanent Changes in Monetary Policy in the Long Run</a:t>
            </a:r>
          </a:p>
        </p:txBody>
      </p:sp>
      <p:sp>
        <p:nvSpPr>
          <p:cNvPr id="55299" name="Rectangle 3"/>
          <p:cNvSpPr>
            <a:spLocks noGrp="1" noChangeArrowheads="1"/>
          </p:cNvSpPr>
          <p:nvPr>
            <p:ph idx="1"/>
          </p:nvPr>
        </p:nvSpPr>
        <p:spPr/>
        <p:txBody>
          <a:bodyPr>
            <a:normAutofit/>
          </a:bodyPr>
          <a:lstStyle/>
          <a:p>
            <a:pPr eaLnBrk="1" hangingPunct="1">
              <a:lnSpc>
                <a:spcPct val="80000"/>
              </a:lnSpc>
              <a:spcBef>
                <a:spcPct val="50000"/>
              </a:spcBef>
            </a:pPr>
            <a:r>
              <a:rPr lang="en-US" altLang="cs-CZ">
                <a:ea typeface="ヒラギノ角ゴ Pro W3" pitchFamily="-84" charset="-128"/>
              </a:rPr>
              <a:t>With employment and hours above their normal levels, there is a tendency for wages to rise over time.</a:t>
            </a:r>
          </a:p>
          <a:p>
            <a:pPr eaLnBrk="1" hangingPunct="1">
              <a:lnSpc>
                <a:spcPct val="80000"/>
              </a:lnSpc>
              <a:spcBef>
                <a:spcPct val="50000"/>
              </a:spcBef>
            </a:pPr>
            <a:r>
              <a:rPr lang="en-US" altLang="cs-CZ">
                <a:ea typeface="ヒラギノ角ゴ Pro W3" pitchFamily="-84" charset="-128"/>
              </a:rPr>
              <a:t>With strong demand for goods and services and with increasing wages, producers have an incentive to raise prices over time.</a:t>
            </a:r>
          </a:p>
          <a:p>
            <a:pPr eaLnBrk="1" hangingPunct="1">
              <a:lnSpc>
                <a:spcPct val="80000"/>
              </a:lnSpc>
              <a:spcBef>
                <a:spcPct val="50000"/>
              </a:spcBef>
            </a:pPr>
            <a:r>
              <a:rPr lang="en-US" altLang="cs-CZ">
                <a:ea typeface="ヒラギノ角ゴ Pro W3" pitchFamily="-84" charset="-128"/>
              </a:rPr>
              <a:t>Both higher wages and higher output prices are reflected in a higher level of average prices.  </a:t>
            </a:r>
          </a:p>
          <a:p>
            <a:pPr eaLnBrk="1" hangingPunct="1">
              <a:lnSpc>
                <a:spcPct val="80000"/>
              </a:lnSpc>
              <a:spcBef>
                <a:spcPct val="50000"/>
              </a:spcBef>
            </a:pPr>
            <a:r>
              <a:rPr lang="en-US" altLang="cs-CZ">
                <a:ea typeface="ヒラギノ角ゴ Pro W3" pitchFamily="-84" charset="-128"/>
              </a:rPr>
              <a:t>What are the effects of rising prices?</a:t>
            </a:r>
          </a:p>
        </p:txBody>
      </p:sp>
    </p:spTree>
    <p:extLst>
      <p:ext uri="{BB962C8B-B14F-4D97-AF65-F5344CB8AC3E}">
        <p14:creationId xmlns:p14="http://schemas.microsoft.com/office/powerpoint/2010/main" val="237493712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strips(downRight)">
                                      <p:cBhvr>
                                        <p:cTn id="7" dur="500"/>
                                        <p:tgtEl>
                                          <p:spTgt spid="55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strips(downRight)">
                                      <p:cBhvr>
                                        <p:cTn id="12" dur="500"/>
                                        <p:tgtEl>
                                          <p:spTgt spid="552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5299">
                                            <p:txEl>
                                              <p:pRg st="2" end="2"/>
                                            </p:txEl>
                                          </p:spTgt>
                                        </p:tgtEl>
                                        <p:attrNameLst>
                                          <p:attrName>style.visibility</p:attrName>
                                        </p:attrNameLst>
                                      </p:cBhvr>
                                      <p:to>
                                        <p:strVal val="visible"/>
                                      </p:to>
                                    </p:set>
                                    <p:animEffect transition="in" filter="strips(downRight)">
                                      <p:cBhvr>
                                        <p:cTn id="17" dur="500"/>
                                        <p:tgtEl>
                                          <p:spTgt spid="552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5299">
                                            <p:txEl>
                                              <p:pRg st="3" end="3"/>
                                            </p:txEl>
                                          </p:spTgt>
                                        </p:tgtEl>
                                        <p:attrNameLst>
                                          <p:attrName>style.visibility</p:attrName>
                                        </p:attrNameLst>
                                      </p:cBhvr>
                                      <p:to>
                                        <p:strVal val="visible"/>
                                      </p:to>
                                    </p:set>
                                    <p:animEffect transition="in" filter="strips(downRight)">
                                      <p:cBhvr>
                                        <p:cTn id="22" dur="500"/>
                                        <p:tgtEl>
                                          <p:spTgt spid="55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pPr eaLnBrk="1" hangingPunct="1"/>
            <a:r>
              <a:rPr lang="en-US" altLang="cs-CZ" sz="2400">
                <a:ea typeface="ヒラギノ角ゴ Pro W3" pitchFamily="-84" charset="-128"/>
              </a:rPr>
              <a:t>Fig. 17-15: Long-Run Adjustment to a Permanent Increase in the Money Supply</a:t>
            </a:r>
          </a:p>
        </p:txBody>
      </p:sp>
      <p:pic>
        <p:nvPicPr>
          <p:cNvPr id="56322" name="Picture 2" descr="fig17_15.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45920"/>
            <a:ext cx="4114101" cy="4585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8407410"/>
      </p:ext>
    </p:extLst>
  </p:cSld>
  <p:clrMapOvr>
    <a:masterClrMapping/>
  </p:clrMapOvr>
  <p:transition spd="med">
    <p:pull dir="r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pPr eaLnBrk="1" hangingPunct="1"/>
            <a:r>
              <a:rPr lang="en-US" altLang="cs-CZ" sz="2800">
                <a:ea typeface="ヒラギノ角ゴ Pro W3" pitchFamily="-84" charset="-128"/>
              </a:rPr>
              <a:t>Effects of Permanent Changes in Fiscal Policy</a:t>
            </a:r>
          </a:p>
        </p:txBody>
      </p:sp>
      <p:sp>
        <p:nvSpPr>
          <p:cNvPr id="57347" name="Rectangle 3"/>
          <p:cNvSpPr>
            <a:spLocks noGrp="1" noChangeArrowheads="1"/>
          </p:cNvSpPr>
          <p:nvPr>
            <p:ph idx="1"/>
          </p:nvPr>
        </p:nvSpPr>
        <p:spPr/>
        <p:txBody>
          <a:bodyPr>
            <a:normAutofit lnSpcReduction="10000"/>
          </a:bodyPr>
          <a:lstStyle/>
          <a:p>
            <a:pPr eaLnBrk="1" hangingPunct="1">
              <a:lnSpc>
                <a:spcPct val="90000"/>
              </a:lnSpc>
              <a:spcBef>
                <a:spcPct val="40000"/>
              </a:spcBef>
            </a:pPr>
            <a:r>
              <a:rPr lang="en-US" altLang="cs-CZ">
                <a:ea typeface="ヒラギノ角ゴ Pro W3" pitchFamily="-84" charset="-128"/>
              </a:rPr>
              <a:t>A permanent increase in government purchases or reduction in taxes </a:t>
            </a:r>
          </a:p>
          <a:p>
            <a:pPr lvl="1" eaLnBrk="1" hangingPunct="1">
              <a:lnSpc>
                <a:spcPct val="90000"/>
              </a:lnSpc>
              <a:spcBef>
                <a:spcPct val="40000"/>
              </a:spcBef>
            </a:pPr>
            <a:r>
              <a:rPr lang="en-US" altLang="cs-CZ">
                <a:ea typeface="ヒラギノ角ゴ Pro W3" pitchFamily="-84" charset="-128"/>
              </a:rPr>
              <a:t>increases aggregate demand</a:t>
            </a:r>
          </a:p>
          <a:p>
            <a:pPr lvl="1" eaLnBrk="1" hangingPunct="1">
              <a:lnSpc>
                <a:spcPct val="90000"/>
              </a:lnSpc>
              <a:spcBef>
                <a:spcPct val="40000"/>
              </a:spcBef>
            </a:pPr>
            <a:r>
              <a:rPr lang="en-US" altLang="cs-CZ">
                <a:ea typeface="ヒラギノ角ゴ Pro W3" pitchFamily="-84" charset="-128"/>
              </a:rPr>
              <a:t>makes people expect the domestic currency to appreciate in the short run due to increased aggregate demand, thereby reducing the expected rate of return on foreign currency deposits and making the domestic currency appreciate.</a:t>
            </a:r>
          </a:p>
          <a:p>
            <a:pPr eaLnBrk="1" hangingPunct="1">
              <a:lnSpc>
                <a:spcPct val="90000"/>
              </a:lnSpc>
              <a:spcBef>
                <a:spcPct val="70000"/>
              </a:spcBef>
            </a:pPr>
            <a:r>
              <a:rPr lang="en-US" altLang="cs-CZ">
                <a:ea typeface="ヒラギノ角ゴ Pro W3" pitchFamily="-84" charset="-128"/>
              </a:rPr>
              <a:t>The first effect increases aggregate demand of domestic products, the second effect decreases aggregate demand of domestic products (by making them more expensive).</a:t>
            </a:r>
          </a:p>
        </p:txBody>
      </p:sp>
    </p:spTree>
    <p:extLst>
      <p:ext uri="{BB962C8B-B14F-4D97-AF65-F5344CB8AC3E}">
        <p14:creationId xmlns:p14="http://schemas.microsoft.com/office/powerpoint/2010/main" val="252439546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strips(downRight)">
                                      <p:cBhvr>
                                        <p:cTn id="7" dur="500"/>
                                        <p:tgtEl>
                                          <p:spTgt spid="573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strips(downRight)">
                                      <p:cBhvr>
                                        <p:cTn id="12" dur="500"/>
                                        <p:tgtEl>
                                          <p:spTgt spid="573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Effect transition="in" filter="strips(downRight)">
                                      <p:cBhvr>
                                        <p:cTn id="17" dur="500"/>
                                        <p:tgtEl>
                                          <p:spTgt spid="573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7347">
                                            <p:txEl>
                                              <p:pRg st="3" end="3"/>
                                            </p:txEl>
                                          </p:spTgt>
                                        </p:tgtEl>
                                        <p:attrNameLst>
                                          <p:attrName>style.visibility</p:attrName>
                                        </p:attrNameLst>
                                      </p:cBhvr>
                                      <p:to>
                                        <p:strVal val="visible"/>
                                      </p:to>
                                    </p:set>
                                    <p:animEffect transition="in" filter="strips(downRight)">
                                      <p:cBhvr>
                                        <p:cTn id="22" dur="500"/>
                                        <p:tgtEl>
                                          <p:spTgt spid="57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pPr eaLnBrk="1" hangingPunct="1"/>
            <a:r>
              <a:rPr lang="en-US" altLang="cs-CZ" sz="2800">
                <a:ea typeface="ヒラギノ角ゴ Pro W3" pitchFamily="-84" charset="-128"/>
              </a:rPr>
              <a:t>Effects of Permanent Changes in Fiscal Policy (cont.)</a:t>
            </a:r>
          </a:p>
        </p:txBody>
      </p:sp>
      <p:sp>
        <p:nvSpPr>
          <p:cNvPr id="58371" name="Rectangle 3"/>
          <p:cNvSpPr>
            <a:spLocks noGrp="1" noChangeArrowheads="1"/>
          </p:cNvSpPr>
          <p:nvPr>
            <p:ph idx="1"/>
          </p:nvPr>
        </p:nvSpPr>
        <p:spPr/>
        <p:txBody>
          <a:bodyPr/>
          <a:lstStyle/>
          <a:p>
            <a:pPr eaLnBrk="1" hangingPunct="1">
              <a:spcBef>
                <a:spcPct val="50000"/>
              </a:spcBef>
            </a:pPr>
            <a:r>
              <a:rPr lang="en-US" altLang="cs-CZ" smtClean="0">
                <a:ea typeface="ヒラギノ角ゴ Pro W3" pitchFamily="-84" charset="-128"/>
              </a:rPr>
              <a:t>If the change in fiscal policy is expected to be permanent, the first and second effects exactly offset each other, so that output remains at its potential or natural (or long run) level.</a:t>
            </a:r>
          </a:p>
          <a:p>
            <a:pPr eaLnBrk="1" hangingPunct="1">
              <a:spcBef>
                <a:spcPct val="50000"/>
              </a:spcBef>
            </a:pPr>
            <a:r>
              <a:rPr lang="en-US" altLang="cs-CZ" smtClean="0">
                <a:ea typeface="ヒラギノ角ゴ Pro W3" pitchFamily="-84" charset="-128"/>
              </a:rPr>
              <a:t>We say that an increase in government purchases completely </a:t>
            </a:r>
            <a:r>
              <a:rPr lang="en-US" altLang="cs-CZ" b="1" smtClean="0">
                <a:ea typeface="ヒラギノ角ゴ Pro W3" pitchFamily="-84" charset="-128"/>
              </a:rPr>
              <a:t>crowds out</a:t>
            </a:r>
            <a:r>
              <a:rPr lang="en-US" altLang="cs-CZ" smtClean="0">
                <a:ea typeface="ヒラギノ角ゴ Pro W3" pitchFamily="-84" charset="-128"/>
              </a:rPr>
              <a:t> net </a:t>
            </a:r>
            <a:br>
              <a:rPr lang="en-US" altLang="cs-CZ" smtClean="0">
                <a:ea typeface="ヒラギノ角ゴ Pro W3" pitchFamily="-84" charset="-128"/>
              </a:rPr>
            </a:br>
            <a:r>
              <a:rPr lang="en-US" altLang="cs-CZ" smtClean="0">
                <a:ea typeface="ヒラギノ角ゴ Pro W3" pitchFamily="-84" charset="-128"/>
              </a:rPr>
              <a:t>exports, due to the effect of the appreciated domestic currency.</a:t>
            </a:r>
          </a:p>
        </p:txBody>
      </p:sp>
    </p:spTree>
    <p:extLst>
      <p:ext uri="{BB962C8B-B14F-4D97-AF65-F5344CB8AC3E}">
        <p14:creationId xmlns:p14="http://schemas.microsoft.com/office/powerpoint/2010/main" val="134028675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strips(downRight)">
                                      <p:cBhvr>
                                        <p:cTn id="7" dur="500"/>
                                        <p:tgtEl>
                                          <p:spTgt spid="583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strips(downRight)">
                                      <p:cBhvr>
                                        <p:cTn id="12" dur="500"/>
                                        <p:tgtEl>
                                          <p:spTgt spid="583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pPr eaLnBrk="1" hangingPunct="1"/>
            <a:r>
              <a:rPr lang="en-US" altLang="cs-CZ" sz="2800">
                <a:ea typeface="ヒラギノ角ゴ Pro W3" pitchFamily="-84" charset="-128"/>
              </a:rPr>
              <a:t>Fig. 17-16: Effects of a Permanent Fiscal Expansion</a:t>
            </a:r>
          </a:p>
        </p:txBody>
      </p:sp>
      <p:pic>
        <p:nvPicPr>
          <p:cNvPr id="59394" name="Picture 2" descr="fig17_16.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75536"/>
            <a:ext cx="3932868" cy="4394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021983"/>
      </p:ext>
    </p:extLst>
  </p:cSld>
  <p:clrMapOvr>
    <a:masterClrMapping/>
  </p:clrMapOvr>
  <p:transition spd="med">
    <p:pull dir="r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pPr eaLnBrk="1" hangingPunct="1"/>
            <a:r>
              <a:rPr lang="en-US" altLang="cs-CZ" sz="2800">
                <a:ea typeface="ヒラギノ角ゴ Pro W3" pitchFamily="-84" charset="-128"/>
              </a:rPr>
              <a:t>Macroeconomic Policies and the Current Account</a:t>
            </a:r>
          </a:p>
        </p:txBody>
      </p:sp>
      <p:sp>
        <p:nvSpPr>
          <p:cNvPr id="60419" name="Rectangle 3"/>
          <p:cNvSpPr>
            <a:spLocks noGrp="1" noChangeArrowheads="1"/>
          </p:cNvSpPr>
          <p:nvPr>
            <p:ph idx="1"/>
          </p:nvPr>
        </p:nvSpPr>
        <p:spPr/>
        <p:txBody>
          <a:bodyPr>
            <a:normAutofit/>
          </a:bodyPr>
          <a:lstStyle/>
          <a:p>
            <a:pPr eaLnBrk="1" hangingPunct="1">
              <a:lnSpc>
                <a:spcPct val="90000"/>
              </a:lnSpc>
              <a:spcBef>
                <a:spcPct val="50000"/>
              </a:spcBef>
            </a:pPr>
            <a:r>
              <a:rPr lang="en-US" altLang="cs-CZ">
                <a:ea typeface="ヒラギノ角ゴ Pro W3" pitchFamily="-84" charset="-128"/>
              </a:rPr>
              <a:t>To determine the effect of monetary and fiscal policies on the current account, </a:t>
            </a:r>
          </a:p>
          <a:p>
            <a:pPr lvl="1" eaLnBrk="1" hangingPunct="1">
              <a:lnSpc>
                <a:spcPct val="90000"/>
              </a:lnSpc>
              <a:spcBef>
                <a:spcPct val="50000"/>
              </a:spcBef>
            </a:pPr>
            <a:r>
              <a:rPr lang="en-US" altLang="cs-CZ">
                <a:ea typeface="ヒラギノ角ゴ Pro W3" pitchFamily="-84" charset="-128"/>
              </a:rPr>
              <a:t>derive the </a:t>
            </a:r>
            <a:r>
              <a:rPr lang="en-US" altLang="cs-CZ" i="1">
                <a:ea typeface="ヒラギノ角ゴ Pro W3" pitchFamily="-84" charset="-128"/>
              </a:rPr>
              <a:t>XX</a:t>
            </a:r>
            <a:r>
              <a:rPr lang="en-US" altLang="cs-CZ">
                <a:ea typeface="ヒラギノ角ゴ Pro W3" pitchFamily="-84" charset="-128"/>
              </a:rPr>
              <a:t> curve to represent the combinations of output and exchange rates at which the current account is at its desired level. </a:t>
            </a:r>
          </a:p>
          <a:p>
            <a:pPr eaLnBrk="1" hangingPunct="1">
              <a:lnSpc>
                <a:spcPct val="90000"/>
              </a:lnSpc>
              <a:spcBef>
                <a:spcPct val="50000"/>
              </a:spcBef>
            </a:pPr>
            <a:r>
              <a:rPr lang="en-US" altLang="cs-CZ">
                <a:ea typeface="ヒラギノ角ゴ Pro W3" pitchFamily="-84" charset="-128"/>
              </a:rPr>
              <a:t>As income from production increases, imports increase and the current account decreases when other factors remain constant.</a:t>
            </a:r>
          </a:p>
          <a:p>
            <a:pPr eaLnBrk="1" hangingPunct="1">
              <a:lnSpc>
                <a:spcPct val="90000"/>
              </a:lnSpc>
              <a:spcBef>
                <a:spcPct val="50000"/>
              </a:spcBef>
            </a:pPr>
            <a:r>
              <a:rPr lang="en-US" altLang="cs-CZ">
                <a:ea typeface="ヒラギノ角ゴ Pro W3" pitchFamily="-84" charset="-128"/>
              </a:rPr>
              <a:t>To keep the current account at its desired level, the domestic currency must depreciate as income from production increases: the </a:t>
            </a:r>
            <a:r>
              <a:rPr lang="en-US" altLang="cs-CZ" i="1">
                <a:ea typeface="ヒラギノ角ゴ Pro W3" pitchFamily="-84" charset="-128"/>
              </a:rPr>
              <a:t>XX</a:t>
            </a:r>
            <a:r>
              <a:rPr lang="en-US" altLang="cs-CZ">
                <a:ea typeface="ヒラギノ角ゴ Pro W3" pitchFamily="-84" charset="-128"/>
              </a:rPr>
              <a:t> curve should slope upward.</a:t>
            </a:r>
          </a:p>
        </p:txBody>
      </p:sp>
    </p:spTree>
    <p:extLst>
      <p:ext uri="{BB962C8B-B14F-4D97-AF65-F5344CB8AC3E}">
        <p14:creationId xmlns:p14="http://schemas.microsoft.com/office/powerpoint/2010/main" val="186462394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strips(downRight)">
                                      <p:cBhvr>
                                        <p:cTn id="7" dur="500"/>
                                        <p:tgtEl>
                                          <p:spTgt spid="604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0419">
                                            <p:txEl>
                                              <p:pRg st="1" end="1"/>
                                            </p:txEl>
                                          </p:spTgt>
                                        </p:tgtEl>
                                        <p:attrNameLst>
                                          <p:attrName>style.visibility</p:attrName>
                                        </p:attrNameLst>
                                      </p:cBhvr>
                                      <p:to>
                                        <p:strVal val="visible"/>
                                      </p:to>
                                    </p:set>
                                    <p:animEffect transition="in" filter="strips(downRight)">
                                      <p:cBhvr>
                                        <p:cTn id="12" dur="500"/>
                                        <p:tgtEl>
                                          <p:spTgt spid="604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0419">
                                            <p:txEl>
                                              <p:pRg st="2" end="2"/>
                                            </p:txEl>
                                          </p:spTgt>
                                        </p:tgtEl>
                                        <p:attrNameLst>
                                          <p:attrName>style.visibility</p:attrName>
                                        </p:attrNameLst>
                                      </p:cBhvr>
                                      <p:to>
                                        <p:strVal val="visible"/>
                                      </p:to>
                                    </p:set>
                                    <p:animEffect transition="in" filter="strips(downRight)">
                                      <p:cBhvr>
                                        <p:cTn id="17" dur="500"/>
                                        <p:tgtEl>
                                          <p:spTgt spid="604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0419">
                                            <p:txEl>
                                              <p:pRg st="3" end="3"/>
                                            </p:txEl>
                                          </p:spTgt>
                                        </p:tgtEl>
                                        <p:attrNameLst>
                                          <p:attrName>style.visibility</p:attrName>
                                        </p:attrNameLst>
                                      </p:cBhvr>
                                      <p:to>
                                        <p:strVal val="visible"/>
                                      </p:to>
                                    </p:set>
                                    <p:animEffect transition="in" filter="strips(downRight)">
                                      <p:cBhvr>
                                        <p:cTn id="22" dur="500"/>
                                        <p:tgtEl>
                                          <p:spTgt spid="604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p:txBody>
          <a:bodyPr/>
          <a:lstStyle/>
          <a:p>
            <a:pPr eaLnBrk="1" hangingPunct="1"/>
            <a:r>
              <a:rPr lang="en-US" altLang="cs-CZ" sz="2800">
                <a:ea typeface="ヒラギノ角ゴ Pro W3" pitchFamily="-84" charset="-128"/>
              </a:rPr>
              <a:t>Fig. 17-17: How Macroeconomic </a:t>
            </a:r>
            <a:br>
              <a:rPr lang="en-US" altLang="cs-CZ" sz="2800">
                <a:ea typeface="ヒラギノ角ゴ Pro W3" pitchFamily="-84" charset="-128"/>
              </a:rPr>
            </a:br>
            <a:r>
              <a:rPr lang="en-US" altLang="cs-CZ" sz="2800">
                <a:ea typeface="ヒラギノ角ゴ Pro W3" pitchFamily="-84" charset="-128"/>
              </a:rPr>
              <a:t>Policies Affect the Current Account</a:t>
            </a:r>
          </a:p>
        </p:txBody>
      </p:sp>
      <p:pic>
        <p:nvPicPr>
          <p:cNvPr id="61442" name="Picture 2" descr="fig17_17.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240691"/>
            <a:ext cx="4208582" cy="424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202442"/>
      </p:ext>
    </p:extLst>
  </p:cSld>
  <p:clrMapOvr>
    <a:masterClrMapping/>
  </p:clrMapOvr>
  <p:transition spd="med">
    <p:pull dir="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p:txBody>
          <a:bodyPr/>
          <a:lstStyle/>
          <a:p>
            <a:pPr eaLnBrk="1" hangingPunct="1"/>
            <a:r>
              <a:rPr lang="en-US" altLang="cs-CZ" sz="2800">
                <a:ea typeface="ヒラギノ角ゴ Pro W3" pitchFamily="-84" charset="-128"/>
              </a:rPr>
              <a:t>Macroeconomic Policies and the Current Account (cont.)</a:t>
            </a:r>
          </a:p>
        </p:txBody>
      </p:sp>
      <p:sp>
        <p:nvSpPr>
          <p:cNvPr id="62467" name="Rectangle 3"/>
          <p:cNvSpPr>
            <a:spLocks noGrp="1" noChangeArrowheads="1"/>
          </p:cNvSpPr>
          <p:nvPr>
            <p:ph idx="1"/>
          </p:nvPr>
        </p:nvSpPr>
        <p:spPr/>
        <p:txBody>
          <a:bodyPr/>
          <a:lstStyle/>
          <a:p>
            <a:pPr eaLnBrk="1" hangingPunct="1"/>
            <a:r>
              <a:rPr lang="en-US" altLang="cs-CZ">
                <a:ea typeface="ヒラギノ角ゴ Pro W3" pitchFamily="-84" charset="-128"/>
              </a:rPr>
              <a:t>The </a:t>
            </a:r>
            <a:r>
              <a:rPr lang="en-US" altLang="cs-CZ" i="1">
                <a:ea typeface="ヒラギノ角ゴ Pro W3" pitchFamily="-84" charset="-128"/>
              </a:rPr>
              <a:t>XX</a:t>
            </a:r>
            <a:r>
              <a:rPr lang="en-US" altLang="cs-CZ">
                <a:ea typeface="ヒラギノ角ゴ Pro W3" pitchFamily="-84" charset="-128"/>
              </a:rPr>
              <a:t> curve slopes upward but is flatter than the </a:t>
            </a:r>
            <a:r>
              <a:rPr lang="en-US" altLang="cs-CZ" i="1">
                <a:ea typeface="ヒラギノ角ゴ Pro W3" pitchFamily="-84" charset="-128"/>
              </a:rPr>
              <a:t>DD</a:t>
            </a:r>
            <a:r>
              <a:rPr lang="en-US" altLang="cs-CZ">
                <a:ea typeface="ヒラギノ角ゴ Pro W3" pitchFamily="-84" charset="-128"/>
              </a:rPr>
              <a:t> curve.</a:t>
            </a:r>
          </a:p>
          <a:p>
            <a:pPr lvl="1" eaLnBrk="1" hangingPunct="1"/>
            <a:r>
              <a:rPr lang="en-US" altLang="cs-CZ" i="1">
                <a:ea typeface="ヒラギノ角ゴ Pro W3" pitchFamily="-84" charset="-128"/>
              </a:rPr>
              <a:t>DD </a:t>
            </a:r>
            <a:r>
              <a:rPr lang="en-US" altLang="cs-CZ">
                <a:ea typeface="ヒラギノ角ゴ Pro W3" pitchFamily="-84" charset="-128"/>
              </a:rPr>
              <a:t>represents equilibrium values of aggregate demand and domestic output.</a:t>
            </a:r>
          </a:p>
          <a:p>
            <a:pPr lvl="1" eaLnBrk="1" hangingPunct="1">
              <a:spcBef>
                <a:spcPct val="50000"/>
              </a:spcBef>
            </a:pPr>
            <a:r>
              <a:rPr lang="en-US" altLang="cs-CZ">
                <a:ea typeface="ヒラギノ角ゴ Pro W3" pitchFamily="-84" charset="-128"/>
              </a:rPr>
              <a:t>As domestic income and production increase, domestic saving increases, which means that aggregate demand (willingness to spend) </a:t>
            </a:r>
            <a:r>
              <a:rPr lang="en-US" altLang="cs-CZ" i="1">
                <a:ea typeface="ヒラギノ角ゴ Pro W3" pitchFamily="-84" charset="-128"/>
              </a:rPr>
              <a:t>by domestic residents</a:t>
            </a:r>
            <a:r>
              <a:rPr lang="en-US" altLang="cs-CZ">
                <a:ea typeface="ヒラギノ角ゴ Pro W3" pitchFamily="-84" charset="-128"/>
              </a:rPr>
              <a:t> does not rise as rapidly as income and production.</a:t>
            </a:r>
          </a:p>
        </p:txBody>
      </p:sp>
    </p:spTree>
    <p:extLst>
      <p:ext uri="{BB962C8B-B14F-4D97-AF65-F5344CB8AC3E}">
        <p14:creationId xmlns:p14="http://schemas.microsoft.com/office/powerpoint/2010/main" val="366990858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strips(downRight)">
                                      <p:cBhvr>
                                        <p:cTn id="7" dur="500"/>
                                        <p:tgtEl>
                                          <p:spTgt spid="624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2467">
                                            <p:txEl>
                                              <p:pRg st="1" end="1"/>
                                            </p:txEl>
                                          </p:spTgt>
                                        </p:tgtEl>
                                        <p:attrNameLst>
                                          <p:attrName>style.visibility</p:attrName>
                                        </p:attrNameLst>
                                      </p:cBhvr>
                                      <p:to>
                                        <p:strVal val="visible"/>
                                      </p:to>
                                    </p:set>
                                    <p:animEffect transition="in" filter="strips(downRight)">
                                      <p:cBhvr>
                                        <p:cTn id="12" dur="500"/>
                                        <p:tgtEl>
                                          <p:spTgt spid="624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2467">
                                            <p:txEl>
                                              <p:pRg st="2" end="2"/>
                                            </p:txEl>
                                          </p:spTgt>
                                        </p:tgtEl>
                                        <p:attrNameLst>
                                          <p:attrName>style.visibility</p:attrName>
                                        </p:attrNameLst>
                                      </p:cBhvr>
                                      <p:to>
                                        <p:strVal val="visible"/>
                                      </p:to>
                                    </p:set>
                                    <p:animEffect transition="in" filter="strips(downRight)">
                                      <p:cBhvr>
                                        <p:cTn id="17" dur="500"/>
                                        <p:tgtEl>
                                          <p:spTgt spid="624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p:txBody>
          <a:bodyPr/>
          <a:lstStyle/>
          <a:p>
            <a:pPr eaLnBrk="1" hangingPunct="1"/>
            <a:r>
              <a:rPr lang="en-US" altLang="cs-CZ" sz="2800">
                <a:ea typeface="ヒラギノ角ゴ Pro W3" pitchFamily="-84" charset="-128"/>
              </a:rPr>
              <a:t>Macroeconomic Policies and the Current Account (cont.)</a:t>
            </a:r>
          </a:p>
        </p:txBody>
      </p:sp>
      <p:sp>
        <p:nvSpPr>
          <p:cNvPr id="63491" name="Rectangle 3"/>
          <p:cNvSpPr>
            <a:spLocks noGrp="1" noChangeArrowheads="1"/>
          </p:cNvSpPr>
          <p:nvPr>
            <p:ph idx="1"/>
          </p:nvPr>
        </p:nvSpPr>
        <p:spPr/>
        <p:txBody>
          <a:bodyPr>
            <a:normAutofit/>
          </a:bodyPr>
          <a:lstStyle/>
          <a:p>
            <a:pPr lvl="1" eaLnBrk="1" hangingPunct="1">
              <a:spcBef>
                <a:spcPct val="50000"/>
              </a:spcBef>
            </a:pPr>
            <a:r>
              <a:rPr lang="en-US" altLang="cs-CZ">
                <a:ea typeface="ヒラギノ角ゴ Pro W3" pitchFamily="-84" charset="-128"/>
              </a:rPr>
              <a:t>As domestic income and production increase, the domestic currency must depreciate to entice foreigners to increase their demand of domestic products in order to keep the current account (only one component of aggregate demand) at its desired level—on the </a:t>
            </a:r>
            <a:r>
              <a:rPr lang="en-US" altLang="cs-CZ" i="1">
                <a:ea typeface="ヒラギノ角ゴ Pro W3" pitchFamily="-84" charset="-128"/>
              </a:rPr>
              <a:t>XX</a:t>
            </a:r>
            <a:r>
              <a:rPr lang="en-US" altLang="cs-CZ">
                <a:ea typeface="ヒラギノ角ゴ Pro W3" pitchFamily="-84" charset="-128"/>
              </a:rPr>
              <a:t> curve.</a:t>
            </a:r>
          </a:p>
          <a:p>
            <a:pPr lvl="1" eaLnBrk="1" hangingPunct="1">
              <a:spcBef>
                <a:spcPct val="50000"/>
              </a:spcBef>
            </a:pPr>
            <a:r>
              <a:rPr lang="en-US" altLang="cs-CZ">
                <a:ea typeface="ヒラギノ角ゴ Pro W3" pitchFamily="-84" charset="-128"/>
              </a:rPr>
              <a:t>As domestic income and production increase, the domestic currency must depreciate </a:t>
            </a:r>
            <a:r>
              <a:rPr lang="en-US" altLang="cs-CZ" i="1">
                <a:ea typeface="ヒラギノ角ゴ Pro W3" pitchFamily="-84" charset="-128"/>
              </a:rPr>
              <a:t>more rapidly</a:t>
            </a:r>
            <a:r>
              <a:rPr lang="en-US" altLang="cs-CZ">
                <a:ea typeface="ヒラギノ角ゴ Pro W3" pitchFamily="-84" charset="-128"/>
              </a:rPr>
              <a:t> to entice foreigners to increase their demand of domestic products in order to keep </a:t>
            </a:r>
            <a:r>
              <a:rPr lang="en-US" altLang="cs-CZ" i="1">
                <a:ea typeface="ヒラギノ角ゴ Pro W3" pitchFamily="-84" charset="-128"/>
              </a:rPr>
              <a:t>aggregate</a:t>
            </a:r>
            <a:r>
              <a:rPr lang="en-US" altLang="cs-CZ">
                <a:ea typeface="ヒラギノ角ゴ Pro W3" pitchFamily="-84" charset="-128"/>
              </a:rPr>
              <a:t> demand (by domestic residents and foreigners) equal to production—on the </a:t>
            </a:r>
            <a:r>
              <a:rPr lang="en-US" altLang="cs-CZ" i="1">
                <a:ea typeface="ヒラギノ角ゴ Pro W3" pitchFamily="-84" charset="-128"/>
              </a:rPr>
              <a:t>DD</a:t>
            </a:r>
            <a:r>
              <a:rPr lang="en-US" altLang="cs-CZ">
                <a:ea typeface="ヒラギノ角ゴ Pro W3" pitchFamily="-84" charset="-128"/>
              </a:rPr>
              <a:t> curve.</a:t>
            </a:r>
          </a:p>
        </p:txBody>
      </p:sp>
    </p:spTree>
    <p:extLst>
      <p:ext uri="{BB962C8B-B14F-4D97-AF65-F5344CB8AC3E}">
        <p14:creationId xmlns:p14="http://schemas.microsoft.com/office/powerpoint/2010/main" val="329743907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strips(downRight)">
                                      <p:cBhvr>
                                        <p:cTn id="7" dur="500"/>
                                        <p:tgtEl>
                                          <p:spTgt spid="634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3491">
                                            <p:txEl>
                                              <p:pRg st="1" end="1"/>
                                            </p:txEl>
                                          </p:spTgt>
                                        </p:tgtEl>
                                        <p:attrNameLst>
                                          <p:attrName>style.visibility</p:attrName>
                                        </p:attrNameLst>
                                      </p:cBhvr>
                                      <p:to>
                                        <p:strVal val="visible"/>
                                      </p:to>
                                    </p:set>
                                    <p:animEffect transition="in" filter="strips(downRight)">
                                      <p:cBhvr>
                                        <p:cTn id="12" dur="500"/>
                                        <p:tgtEl>
                                          <p:spTgt spid="634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p:txBody>
          <a:bodyPr/>
          <a:lstStyle/>
          <a:p>
            <a:pPr eaLnBrk="1" hangingPunct="1"/>
            <a:r>
              <a:rPr lang="en-US" altLang="cs-CZ" sz="2800">
                <a:ea typeface="ヒラギノ角ゴ Pro W3" pitchFamily="-84" charset="-128"/>
              </a:rPr>
              <a:t>Macroeconomic Policies and the Current Account (cont.)</a:t>
            </a:r>
          </a:p>
        </p:txBody>
      </p:sp>
      <p:sp>
        <p:nvSpPr>
          <p:cNvPr id="64515" name="Rectangle 3"/>
          <p:cNvSpPr>
            <a:spLocks noGrp="1" noChangeArrowheads="1"/>
          </p:cNvSpPr>
          <p:nvPr>
            <p:ph idx="1"/>
          </p:nvPr>
        </p:nvSpPr>
        <p:spPr/>
        <p:txBody>
          <a:bodyPr>
            <a:normAutofit/>
          </a:bodyPr>
          <a:lstStyle/>
          <a:p>
            <a:pPr eaLnBrk="1" hangingPunct="1">
              <a:spcBef>
                <a:spcPct val="50000"/>
              </a:spcBef>
            </a:pPr>
            <a:r>
              <a:rPr lang="en-US" altLang="cs-CZ">
                <a:ea typeface="ヒラギノ角ゴ Pro W3" pitchFamily="-84" charset="-128"/>
              </a:rPr>
              <a:t>Policies affect the current account through their influence on the value of the domestic currency.</a:t>
            </a:r>
          </a:p>
          <a:p>
            <a:pPr lvl="1" eaLnBrk="1" hangingPunct="1">
              <a:spcBef>
                <a:spcPct val="50000"/>
              </a:spcBef>
            </a:pPr>
            <a:r>
              <a:rPr lang="en-US" altLang="cs-CZ">
                <a:ea typeface="ヒラギノ角ゴ Pro W3" pitchFamily="-84" charset="-128"/>
              </a:rPr>
              <a:t>An increase in the quantity of monetary assets supplied depreciates the domestic currency and often increases the current account in the short run.</a:t>
            </a:r>
          </a:p>
          <a:p>
            <a:pPr lvl="1" eaLnBrk="1" hangingPunct="1">
              <a:spcBef>
                <a:spcPct val="50000"/>
              </a:spcBef>
            </a:pPr>
            <a:r>
              <a:rPr lang="en-US" altLang="cs-CZ">
                <a:ea typeface="ヒラギノ角ゴ Pro W3" pitchFamily="-84" charset="-128"/>
              </a:rPr>
              <a:t>An increase in government purchases or decrease in taxes appreciates the domestic currency and often decreases the current account in the short run.</a:t>
            </a:r>
          </a:p>
        </p:txBody>
      </p:sp>
    </p:spTree>
    <p:extLst>
      <p:ext uri="{BB962C8B-B14F-4D97-AF65-F5344CB8AC3E}">
        <p14:creationId xmlns:p14="http://schemas.microsoft.com/office/powerpoint/2010/main" val="229008594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strips(downRight)">
                                      <p:cBhvr>
                                        <p:cTn id="7" dur="500"/>
                                        <p:tgtEl>
                                          <p:spTgt spid="645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4515">
                                            <p:txEl>
                                              <p:pRg st="1" end="1"/>
                                            </p:txEl>
                                          </p:spTgt>
                                        </p:tgtEl>
                                        <p:attrNameLst>
                                          <p:attrName>style.visibility</p:attrName>
                                        </p:attrNameLst>
                                      </p:cBhvr>
                                      <p:to>
                                        <p:strVal val="visible"/>
                                      </p:to>
                                    </p:set>
                                    <p:animEffect transition="in" filter="strips(downRight)">
                                      <p:cBhvr>
                                        <p:cTn id="12" dur="500"/>
                                        <p:tgtEl>
                                          <p:spTgt spid="645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4515">
                                            <p:txEl>
                                              <p:pRg st="2" end="2"/>
                                            </p:txEl>
                                          </p:spTgt>
                                        </p:tgtEl>
                                        <p:attrNameLst>
                                          <p:attrName>style.visibility</p:attrName>
                                        </p:attrNameLst>
                                      </p:cBhvr>
                                      <p:to>
                                        <p:strVal val="visible"/>
                                      </p:to>
                                    </p:set>
                                    <p:animEffect transition="in" filter="strips(downRight)">
                                      <p:cBhvr>
                                        <p:cTn id="17" dur="500"/>
                                        <p:tgtEl>
                                          <p:spTgt spid="645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p:nvPr>
        </p:nvSpPr>
        <p:spPr/>
        <p:txBody>
          <a:bodyPr/>
          <a:lstStyle/>
          <a:p>
            <a:pPr eaLnBrk="1" hangingPunct="1"/>
            <a:r>
              <a:rPr lang="en-US" altLang="cs-CZ" sz="2800">
                <a:ea typeface="ヒラギノ角ゴ Pro W3" pitchFamily="-84" charset="-128"/>
              </a:rPr>
              <a:t>Determinants of </a:t>
            </a:r>
            <a:br>
              <a:rPr lang="en-US" altLang="cs-CZ" sz="2800">
                <a:ea typeface="ヒラギノ角ゴ Pro W3" pitchFamily="-84" charset="-128"/>
              </a:rPr>
            </a:br>
            <a:r>
              <a:rPr lang="en-US" altLang="cs-CZ" sz="2800">
                <a:ea typeface="ヒラギノ角ゴ Pro W3" pitchFamily="-84" charset="-128"/>
              </a:rPr>
              <a:t>Aggregate Demand (cont.)</a:t>
            </a:r>
          </a:p>
        </p:txBody>
      </p:sp>
      <p:sp>
        <p:nvSpPr>
          <p:cNvPr id="10243" name="Rectangle 3"/>
          <p:cNvSpPr>
            <a:spLocks noGrp="1" noChangeArrowheads="1"/>
          </p:cNvSpPr>
          <p:nvPr>
            <p:ph idx="1"/>
          </p:nvPr>
        </p:nvSpPr>
        <p:spPr/>
        <p:txBody>
          <a:bodyPr>
            <a:normAutofit/>
          </a:bodyPr>
          <a:lstStyle/>
          <a:p>
            <a:pPr eaLnBrk="1" hangingPunct="1">
              <a:spcBef>
                <a:spcPct val="50000"/>
              </a:spcBef>
            </a:pPr>
            <a:r>
              <a:rPr lang="en-US" altLang="cs-CZ">
                <a:ea typeface="ヒラギノ角ゴ Pro W3" pitchFamily="-84" charset="-128"/>
              </a:rPr>
              <a:t>Determinants of the current account include:</a:t>
            </a:r>
          </a:p>
          <a:p>
            <a:pPr lvl="1" eaLnBrk="1" hangingPunct="1">
              <a:spcBef>
                <a:spcPct val="50000"/>
              </a:spcBef>
            </a:pPr>
            <a:r>
              <a:rPr lang="en-US" altLang="cs-CZ" b="1">
                <a:ea typeface="ヒラギノ角ゴ Pro W3" pitchFamily="-84" charset="-128"/>
              </a:rPr>
              <a:t>Real exchange rate</a:t>
            </a:r>
            <a:r>
              <a:rPr lang="en-US" altLang="cs-CZ">
                <a:ea typeface="ヒラギノ角ゴ Pro W3" pitchFamily="-84" charset="-128"/>
              </a:rPr>
              <a:t>: prices of foreign products relative to the prices of domestic products, both measured in domestic currency: </a:t>
            </a:r>
            <a:r>
              <a:rPr lang="en-US" altLang="cs-CZ" i="1">
                <a:ea typeface="ヒラギノ角ゴ Pro W3" pitchFamily="-84" charset="-128"/>
              </a:rPr>
              <a:t>EP*/P</a:t>
            </a:r>
          </a:p>
          <a:p>
            <a:pPr lvl="2" eaLnBrk="1" hangingPunct="1">
              <a:spcBef>
                <a:spcPct val="50000"/>
              </a:spcBef>
              <a:buFont typeface="Wingdings" panose="05000000000000000000" pitchFamily="2" charset="2"/>
              <a:buChar char="§"/>
            </a:pPr>
            <a:r>
              <a:rPr lang="en-US" altLang="cs-CZ">
                <a:ea typeface="ヒラギノ角ゴ Pro W3" pitchFamily="-84" charset="-128"/>
              </a:rPr>
              <a:t>As the prices of foreign products rise relative to those of domestic products, expenditure on domestic products rises, and expenditure on foreign products falls.</a:t>
            </a:r>
          </a:p>
          <a:p>
            <a:pPr lvl="1" eaLnBrk="1" hangingPunct="1">
              <a:spcBef>
                <a:spcPct val="50000"/>
              </a:spcBef>
            </a:pPr>
            <a:r>
              <a:rPr lang="en-US" altLang="cs-CZ" b="1">
                <a:ea typeface="ヒラギノ角ゴ Pro W3" pitchFamily="-84" charset="-128"/>
              </a:rPr>
              <a:t>Disposable income</a:t>
            </a:r>
            <a:r>
              <a:rPr lang="en-US" altLang="cs-CZ">
                <a:ea typeface="ヒラギノ角ゴ Pro W3" pitchFamily="-84" charset="-128"/>
              </a:rPr>
              <a:t>: more disposable income means more expenditure on foreign products (imports).</a:t>
            </a:r>
          </a:p>
        </p:txBody>
      </p:sp>
    </p:spTree>
    <p:extLst>
      <p:ext uri="{BB962C8B-B14F-4D97-AF65-F5344CB8AC3E}">
        <p14:creationId xmlns:p14="http://schemas.microsoft.com/office/powerpoint/2010/main" val="129461500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strips(downRight)">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strips(downRight)">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strips(downRight)">
                                      <p:cBhvr>
                                        <p:cTn id="17" dur="500"/>
                                        <p:tgtEl>
                                          <p:spTgt spid="102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strips(downRight)">
                                      <p:cBhvr>
                                        <p:cTn id="22" dur="5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p:txBody>
          <a:bodyPr/>
          <a:lstStyle/>
          <a:p>
            <a:pPr eaLnBrk="1" hangingPunct="1"/>
            <a:r>
              <a:rPr lang="en-US" altLang="cs-CZ" sz="2800">
                <a:ea typeface="ヒラギノ角ゴ Pro W3" pitchFamily="-84" charset="-128"/>
              </a:rPr>
              <a:t>Value Effect, Volume Effect, and the </a:t>
            </a:r>
            <a:br>
              <a:rPr lang="en-US" altLang="cs-CZ" sz="2800">
                <a:ea typeface="ヒラギノ角ゴ Pro W3" pitchFamily="-84" charset="-128"/>
              </a:rPr>
            </a:br>
            <a:r>
              <a:rPr lang="en-US" altLang="cs-CZ" sz="2800">
                <a:ea typeface="ヒラギノ角ゴ Pro W3" pitchFamily="-84" charset="-128"/>
              </a:rPr>
              <a:t>J-Curve</a:t>
            </a:r>
          </a:p>
        </p:txBody>
      </p:sp>
      <p:sp>
        <p:nvSpPr>
          <p:cNvPr id="66563" name="Rectangle 3"/>
          <p:cNvSpPr>
            <a:spLocks noGrp="1" noChangeArrowheads="1"/>
          </p:cNvSpPr>
          <p:nvPr>
            <p:ph idx="1"/>
          </p:nvPr>
        </p:nvSpPr>
        <p:spPr/>
        <p:txBody>
          <a:bodyPr>
            <a:normAutofit/>
          </a:bodyPr>
          <a:lstStyle/>
          <a:p>
            <a:pPr eaLnBrk="1" hangingPunct="1">
              <a:lnSpc>
                <a:spcPct val="90000"/>
              </a:lnSpc>
              <a:spcBef>
                <a:spcPct val="50000"/>
              </a:spcBef>
            </a:pPr>
            <a:r>
              <a:rPr lang="en-US" altLang="cs-CZ">
                <a:ea typeface="ヒラギノ角ゴ Pro W3" pitchFamily="-84" charset="-128"/>
              </a:rPr>
              <a:t>If the volume of imports and exports is fixed in the short run, a depreciation of the domestic currency </a:t>
            </a:r>
          </a:p>
          <a:p>
            <a:pPr lvl="1" eaLnBrk="1" hangingPunct="1">
              <a:lnSpc>
                <a:spcPct val="90000"/>
              </a:lnSpc>
              <a:spcBef>
                <a:spcPct val="50000"/>
              </a:spcBef>
            </a:pPr>
            <a:r>
              <a:rPr lang="en-US" altLang="cs-CZ">
                <a:ea typeface="ヒラギノ角ゴ Pro W3" pitchFamily="-84" charset="-128"/>
              </a:rPr>
              <a:t>will not affect the volume of imports or exports, </a:t>
            </a:r>
          </a:p>
          <a:p>
            <a:pPr lvl="1" eaLnBrk="1" hangingPunct="1">
              <a:lnSpc>
                <a:spcPct val="90000"/>
              </a:lnSpc>
              <a:spcBef>
                <a:spcPct val="50000"/>
              </a:spcBef>
            </a:pPr>
            <a:r>
              <a:rPr lang="en-US" altLang="cs-CZ">
                <a:ea typeface="ヒラギノ角ゴ Pro W3" pitchFamily="-84" charset="-128"/>
              </a:rPr>
              <a:t>but will increase the value/price of imports in domestic currency and decrease the current account: </a:t>
            </a:r>
            <a:r>
              <a:rPr lang="en-US" altLang="cs-CZ" i="1">
                <a:ea typeface="ヒラギノ角ゴ Pro W3" pitchFamily="-84" charset="-128"/>
              </a:rPr>
              <a:t>CA ≈ EX – IM.</a:t>
            </a:r>
          </a:p>
          <a:p>
            <a:pPr lvl="1" eaLnBrk="1" hangingPunct="1">
              <a:lnSpc>
                <a:spcPct val="90000"/>
              </a:lnSpc>
              <a:spcBef>
                <a:spcPct val="50000"/>
              </a:spcBef>
            </a:pPr>
            <a:r>
              <a:rPr lang="en-US" altLang="cs-CZ">
                <a:ea typeface="ヒラギノ角ゴ Pro W3" pitchFamily="-84" charset="-128"/>
              </a:rPr>
              <a:t>The value of exports in domestic currency does not change.</a:t>
            </a:r>
          </a:p>
          <a:p>
            <a:pPr eaLnBrk="1" hangingPunct="1">
              <a:lnSpc>
                <a:spcPct val="90000"/>
              </a:lnSpc>
              <a:spcBef>
                <a:spcPct val="70000"/>
              </a:spcBef>
            </a:pPr>
            <a:r>
              <a:rPr lang="en-US" altLang="cs-CZ">
                <a:ea typeface="ヒラギノ角ゴ Pro W3" pitchFamily="-84" charset="-128"/>
              </a:rPr>
              <a:t>The current account could immediately decrease after a currency depreciation, then increase gradually as the volume effect begins to dominate the value effect. </a:t>
            </a:r>
          </a:p>
        </p:txBody>
      </p:sp>
    </p:spTree>
    <p:extLst>
      <p:ext uri="{BB962C8B-B14F-4D97-AF65-F5344CB8AC3E}">
        <p14:creationId xmlns:p14="http://schemas.microsoft.com/office/powerpoint/2010/main" val="274056998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strips(downRight)">
                                      <p:cBhvr>
                                        <p:cTn id="7" dur="500"/>
                                        <p:tgtEl>
                                          <p:spTgt spid="665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6563">
                                            <p:txEl>
                                              <p:pRg st="1" end="1"/>
                                            </p:txEl>
                                          </p:spTgt>
                                        </p:tgtEl>
                                        <p:attrNameLst>
                                          <p:attrName>style.visibility</p:attrName>
                                        </p:attrNameLst>
                                      </p:cBhvr>
                                      <p:to>
                                        <p:strVal val="visible"/>
                                      </p:to>
                                    </p:set>
                                    <p:animEffect transition="in" filter="strips(downRight)">
                                      <p:cBhvr>
                                        <p:cTn id="12" dur="500"/>
                                        <p:tgtEl>
                                          <p:spTgt spid="665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6563">
                                            <p:txEl>
                                              <p:pRg st="2" end="2"/>
                                            </p:txEl>
                                          </p:spTgt>
                                        </p:tgtEl>
                                        <p:attrNameLst>
                                          <p:attrName>style.visibility</p:attrName>
                                        </p:attrNameLst>
                                      </p:cBhvr>
                                      <p:to>
                                        <p:strVal val="visible"/>
                                      </p:to>
                                    </p:set>
                                    <p:animEffect transition="in" filter="strips(downRight)">
                                      <p:cBhvr>
                                        <p:cTn id="17" dur="500"/>
                                        <p:tgtEl>
                                          <p:spTgt spid="665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6563">
                                            <p:txEl>
                                              <p:pRg st="3" end="3"/>
                                            </p:txEl>
                                          </p:spTgt>
                                        </p:tgtEl>
                                        <p:attrNameLst>
                                          <p:attrName>style.visibility</p:attrName>
                                        </p:attrNameLst>
                                      </p:cBhvr>
                                      <p:to>
                                        <p:strVal val="visible"/>
                                      </p:to>
                                    </p:set>
                                    <p:animEffect transition="in" filter="strips(downRight)">
                                      <p:cBhvr>
                                        <p:cTn id="22" dur="500"/>
                                        <p:tgtEl>
                                          <p:spTgt spid="6656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6563">
                                            <p:txEl>
                                              <p:pRg st="4" end="4"/>
                                            </p:txEl>
                                          </p:spTgt>
                                        </p:tgtEl>
                                        <p:attrNameLst>
                                          <p:attrName>style.visibility</p:attrName>
                                        </p:attrNameLst>
                                      </p:cBhvr>
                                      <p:to>
                                        <p:strVal val="visible"/>
                                      </p:to>
                                    </p:set>
                                    <p:animEffect transition="in" filter="strips(downRight)">
                                      <p:cBhvr>
                                        <p:cTn id="27" dur="500"/>
                                        <p:tgtEl>
                                          <p:spTgt spid="665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p:txBody>
          <a:bodyPr/>
          <a:lstStyle/>
          <a:p>
            <a:pPr eaLnBrk="1" hangingPunct="1"/>
            <a:r>
              <a:rPr lang="en-US" altLang="cs-CZ" sz="2800">
                <a:ea typeface="ヒラギノ角ゴ Pro W3" pitchFamily="-84" charset="-128"/>
              </a:rPr>
              <a:t>Fig. 17-18:  The J-Curve</a:t>
            </a:r>
          </a:p>
        </p:txBody>
      </p:sp>
      <p:pic>
        <p:nvPicPr>
          <p:cNvPr id="66562" name="Picture 2" descr="fig17_18.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284870"/>
            <a:ext cx="4708096" cy="4279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9642805"/>
      </p:ext>
    </p:extLst>
  </p:cSld>
  <p:clrMapOvr>
    <a:masterClrMapping/>
  </p:clrMapOvr>
  <p:transition spd="med">
    <p:pull dir="rd"/>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p:txBody>
          <a:bodyPr/>
          <a:lstStyle/>
          <a:p>
            <a:pPr eaLnBrk="1" hangingPunct="1"/>
            <a:r>
              <a:rPr lang="en-US" altLang="cs-CZ" sz="2800">
                <a:ea typeface="ヒラギノ角ゴ Pro W3" pitchFamily="-84" charset="-128"/>
              </a:rPr>
              <a:t>Value Effect, Volume Effect, and the J-Curve (cont.)</a:t>
            </a:r>
          </a:p>
        </p:txBody>
      </p:sp>
      <p:sp>
        <p:nvSpPr>
          <p:cNvPr id="68611" name="Rectangle 3"/>
          <p:cNvSpPr>
            <a:spLocks noGrp="1" noChangeArrowheads="1"/>
          </p:cNvSpPr>
          <p:nvPr>
            <p:ph idx="1"/>
          </p:nvPr>
        </p:nvSpPr>
        <p:spPr/>
        <p:txBody>
          <a:bodyPr>
            <a:normAutofit lnSpcReduction="10000"/>
          </a:bodyPr>
          <a:lstStyle/>
          <a:p>
            <a:pPr eaLnBrk="1" hangingPunct="1">
              <a:lnSpc>
                <a:spcPct val="90000"/>
              </a:lnSpc>
              <a:spcBef>
                <a:spcPct val="50000"/>
              </a:spcBef>
            </a:pPr>
            <a:r>
              <a:rPr lang="en-US" altLang="cs-CZ" b="1">
                <a:ea typeface="ヒラギノ角ゴ Pro W3" pitchFamily="-84" charset="-128"/>
              </a:rPr>
              <a:t>Pass-through</a:t>
            </a:r>
            <a:r>
              <a:rPr lang="en-US" altLang="cs-CZ">
                <a:ea typeface="ヒラギノ角ゴ Pro W3" pitchFamily="-84" charset="-128"/>
              </a:rPr>
              <a:t> from the exchange rate to import prices measures the percentage by which import prices change when the value of the domestic currency changes by 1%.</a:t>
            </a:r>
          </a:p>
          <a:p>
            <a:pPr eaLnBrk="1" hangingPunct="1">
              <a:lnSpc>
                <a:spcPct val="90000"/>
              </a:lnSpc>
              <a:spcBef>
                <a:spcPct val="50000"/>
              </a:spcBef>
            </a:pPr>
            <a:r>
              <a:rPr lang="en-US" altLang="cs-CZ">
                <a:ea typeface="ヒラギノ角ゴ Pro W3" pitchFamily="-84" charset="-128"/>
              </a:rPr>
              <a:t>In the </a:t>
            </a:r>
            <a:r>
              <a:rPr lang="en-US" altLang="cs-CZ" i="1">
                <a:ea typeface="ヒラギノ角ゴ Pro W3" pitchFamily="-84" charset="-128"/>
              </a:rPr>
              <a:t>DD-AA</a:t>
            </a:r>
            <a:r>
              <a:rPr lang="en-US" altLang="cs-CZ">
                <a:ea typeface="ヒラギノ角ゴ Pro W3" pitchFamily="-84" charset="-128"/>
              </a:rPr>
              <a:t> model, the pass-through rate is 100%: import prices in domestic currency exactly match a depreciation of the domestic currency.</a:t>
            </a:r>
          </a:p>
          <a:p>
            <a:pPr eaLnBrk="1" hangingPunct="1">
              <a:lnSpc>
                <a:spcPct val="90000"/>
              </a:lnSpc>
              <a:spcBef>
                <a:spcPct val="50000"/>
              </a:spcBef>
            </a:pPr>
            <a:r>
              <a:rPr lang="en-US" altLang="cs-CZ">
                <a:ea typeface="ヒラギノ角ゴ Pro W3" pitchFamily="-84" charset="-128"/>
              </a:rPr>
              <a:t>In reality, pass-through may be less than 100% due to price discrimination in different countries. </a:t>
            </a:r>
          </a:p>
          <a:p>
            <a:pPr lvl="1" eaLnBrk="1" hangingPunct="1">
              <a:lnSpc>
                <a:spcPct val="90000"/>
              </a:lnSpc>
            </a:pPr>
            <a:r>
              <a:rPr lang="en-US" altLang="cs-CZ">
                <a:ea typeface="ヒラギノ角ゴ Pro W3" pitchFamily="-84" charset="-128"/>
              </a:rPr>
              <a:t>Firms that set prices may decide not to match changes in the exchange rate with changes in prices of foreign products denominated in domestic currency.</a:t>
            </a:r>
          </a:p>
        </p:txBody>
      </p:sp>
    </p:spTree>
    <p:extLst>
      <p:ext uri="{BB962C8B-B14F-4D97-AF65-F5344CB8AC3E}">
        <p14:creationId xmlns:p14="http://schemas.microsoft.com/office/powerpoint/2010/main" val="100628787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strips(downRight)">
                                      <p:cBhvr>
                                        <p:cTn id="7" dur="500"/>
                                        <p:tgtEl>
                                          <p:spTgt spid="686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8611">
                                            <p:txEl>
                                              <p:pRg st="1" end="1"/>
                                            </p:txEl>
                                          </p:spTgt>
                                        </p:tgtEl>
                                        <p:attrNameLst>
                                          <p:attrName>style.visibility</p:attrName>
                                        </p:attrNameLst>
                                      </p:cBhvr>
                                      <p:to>
                                        <p:strVal val="visible"/>
                                      </p:to>
                                    </p:set>
                                    <p:animEffect transition="in" filter="strips(downRight)">
                                      <p:cBhvr>
                                        <p:cTn id="12" dur="500"/>
                                        <p:tgtEl>
                                          <p:spTgt spid="686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8611">
                                            <p:txEl>
                                              <p:pRg st="2" end="2"/>
                                            </p:txEl>
                                          </p:spTgt>
                                        </p:tgtEl>
                                        <p:attrNameLst>
                                          <p:attrName>style.visibility</p:attrName>
                                        </p:attrNameLst>
                                      </p:cBhvr>
                                      <p:to>
                                        <p:strVal val="visible"/>
                                      </p:to>
                                    </p:set>
                                    <p:animEffect transition="in" filter="strips(downRight)">
                                      <p:cBhvr>
                                        <p:cTn id="17" dur="500"/>
                                        <p:tgtEl>
                                          <p:spTgt spid="686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8611">
                                            <p:txEl>
                                              <p:pRg st="3" end="3"/>
                                            </p:txEl>
                                          </p:spTgt>
                                        </p:tgtEl>
                                        <p:attrNameLst>
                                          <p:attrName>style.visibility</p:attrName>
                                        </p:attrNameLst>
                                      </p:cBhvr>
                                      <p:to>
                                        <p:strVal val="visible"/>
                                      </p:to>
                                    </p:set>
                                    <p:animEffect transition="in" filter="strips(downRight)">
                                      <p:cBhvr>
                                        <p:cTn id="22" dur="500"/>
                                        <p:tgtEl>
                                          <p:spTgt spid="686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p:txBody>
          <a:bodyPr/>
          <a:lstStyle/>
          <a:p>
            <a:pPr eaLnBrk="1" hangingPunct="1"/>
            <a:r>
              <a:rPr lang="en-US" altLang="cs-CZ" sz="2800">
                <a:ea typeface="ヒラギノ角ゴ Pro W3" pitchFamily="-84" charset="-128"/>
              </a:rPr>
              <a:t>Value Effect, Volume Effect, and the J-Curve (cont.)</a:t>
            </a:r>
          </a:p>
        </p:txBody>
      </p:sp>
      <p:sp>
        <p:nvSpPr>
          <p:cNvPr id="69635" name="Rectangle 3"/>
          <p:cNvSpPr>
            <a:spLocks noGrp="1" noChangeArrowheads="1"/>
          </p:cNvSpPr>
          <p:nvPr>
            <p:ph idx="1"/>
          </p:nvPr>
        </p:nvSpPr>
        <p:spPr/>
        <p:txBody>
          <a:bodyPr>
            <a:normAutofit/>
          </a:bodyPr>
          <a:lstStyle/>
          <a:p>
            <a:pPr eaLnBrk="1" hangingPunct="1">
              <a:lnSpc>
                <a:spcPct val="90000"/>
              </a:lnSpc>
              <a:spcBef>
                <a:spcPct val="50000"/>
              </a:spcBef>
            </a:pPr>
            <a:r>
              <a:rPr lang="en-US" altLang="cs-CZ">
                <a:ea typeface="ヒラギノ角ゴ Pro W3" pitchFamily="-84" charset="-128"/>
              </a:rPr>
              <a:t>If prices of foreign products in domestic currency do not change much because of a pass-through rate less than 100%, then </a:t>
            </a:r>
          </a:p>
          <a:p>
            <a:pPr lvl="1" eaLnBrk="1" hangingPunct="1">
              <a:lnSpc>
                <a:spcPct val="90000"/>
              </a:lnSpc>
              <a:spcBef>
                <a:spcPct val="50000"/>
              </a:spcBef>
            </a:pPr>
            <a:r>
              <a:rPr lang="en-US" altLang="cs-CZ">
                <a:ea typeface="ヒラギノ角ゴ Pro W3" pitchFamily="-84" charset="-128"/>
              </a:rPr>
              <a:t>the value of imports will not rise much after a domestic currency depreciation, and the current account will not fall much, making the J-curve effect smaller.</a:t>
            </a:r>
          </a:p>
          <a:p>
            <a:pPr lvl="1" eaLnBrk="1" hangingPunct="1">
              <a:lnSpc>
                <a:spcPct val="90000"/>
              </a:lnSpc>
              <a:spcBef>
                <a:spcPct val="50000"/>
              </a:spcBef>
            </a:pPr>
            <a:r>
              <a:rPr lang="en-US" altLang="cs-CZ">
                <a:ea typeface="ヒラギノ角ゴ Pro W3" pitchFamily="-84" charset="-128"/>
              </a:rPr>
              <a:t>the volume of imports and exports will not adjust much over time, since domestic currency prices do not change much. </a:t>
            </a:r>
          </a:p>
          <a:p>
            <a:pPr eaLnBrk="1" hangingPunct="1">
              <a:lnSpc>
                <a:spcPct val="90000"/>
              </a:lnSpc>
              <a:spcBef>
                <a:spcPct val="50000"/>
              </a:spcBef>
            </a:pPr>
            <a:r>
              <a:rPr lang="en-US" altLang="cs-CZ">
                <a:ea typeface="ヒラギノ角ゴ Pro W3" pitchFamily="-84" charset="-128"/>
              </a:rPr>
              <a:t>Pass-through of less than 100% dampens the effect of depreciation or appreciation on the current account.</a:t>
            </a:r>
          </a:p>
        </p:txBody>
      </p:sp>
    </p:spTree>
    <p:extLst>
      <p:ext uri="{BB962C8B-B14F-4D97-AF65-F5344CB8AC3E}">
        <p14:creationId xmlns:p14="http://schemas.microsoft.com/office/powerpoint/2010/main" val="157760383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strips(downRight)">
                                      <p:cBhvr>
                                        <p:cTn id="7" dur="500"/>
                                        <p:tgtEl>
                                          <p:spTgt spid="696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9635">
                                            <p:txEl>
                                              <p:pRg st="1" end="1"/>
                                            </p:txEl>
                                          </p:spTgt>
                                        </p:tgtEl>
                                        <p:attrNameLst>
                                          <p:attrName>style.visibility</p:attrName>
                                        </p:attrNameLst>
                                      </p:cBhvr>
                                      <p:to>
                                        <p:strVal val="visible"/>
                                      </p:to>
                                    </p:set>
                                    <p:animEffect transition="in" filter="strips(downRight)">
                                      <p:cBhvr>
                                        <p:cTn id="12" dur="500"/>
                                        <p:tgtEl>
                                          <p:spTgt spid="696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9635">
                                            <p:txEl>
                                              <p:pRg st="2" end="2"/>
                                            </p:txEl>
                                          </p:spTgt>
                                        </p:tgtEl>
                                        <p:attrNameLst>
                                          <p:attrName>style.visibility</p:attrName>
                                        </p:attrNameLst>
                                      </p:cBhvr>
                                      <p:to>
                                        <p:strVal val="visible"/>
                                      </p:to>
                                    </p:set>
                                    <p:animEffect transition="in" filter="strips(downRight)">
                                      <p:cBhvr>
                                        <p:cTn id="17" dur="500"/>
                                        <p:tgtEl>
                                          <p:spTgt spid="696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9635">
                                            <p:txEl>
                                              <p:pRg st="3" end="3"/>
                                            </p:txEl>
                                          </p:spTgt>
                                        </p:tgtEl>
                                        <p:attrNameLst>
                                          <p:attrName>style.visibility</p:attrName>
                                        </p:attrNameLst>
                                      </p:cBhvr>
                                      <p:to>
                                        <p:strVal val="visible"/>
                                      </p:to>
                                    </p:set>
                                    <p:animEffect transition="in" filter="strips(downRight)">
                                      <p:cBhvr>
                                        <p:cTn id="22" dur="500"/>
                                        <p:tgtEl>
                                          <p:spTgt spid="696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p:txBody>
          <a:bodyPr/>
          <a:lstStyle/>
          <a:p>
            <a:pPr eaLnBrk="1" hangingPunct="1"/>
            <a:r>
              <a:rPr lang="en-US" altLang="cs-CZ" sz="2800">
                <a:ea typeface="ヒラギノ角ゴ Pro W3" pitchFamily="-84" charset="-128"/>
              </a:rPr>
              <a:t>Fig. 17-19: A Low-Output Liquidity Trap</a:t>
            </a:r>
          </a:p>
        </p:txBody>
      </p:sp>
      <p:pic>
        <p:nvPicPr>
          <p:cNvPr id="69634" name="Picture 2" descr="fig17_19.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314832"/>
            <a:ext cx="5019840" cy="4139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0898141"/>
      </p:ext>
    </p:extLst>
  </p:cSld>
  <p:clrMapOvr>
    <a:masterClrMapping/>
  </p:clrMapOvr>
  <p:transition spd="med">
    <p:pull dir="rd"/>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title"/>
          </p:nvPr>
        </p:nvSpPr>
        <p:spPr/>
        <p:txBody>
          <a:bodyPr/>
          <a:lstStyle/>
          <a:p>
            <a:pPr eaLnBrk="1" hangingPunct="1"/>
            <a:r>
              <a:rPr lang="en-US" altLang="cs-CZ" smtClean="0">
                <a:ea typeface="ヒラギノ角ゴ Pro W3" pitchFamily="-84" charset="-128"/>
              </a:rPr>
              <a:t>Summary</a:t>
            </a:r>
          </a:p>
        </p:txBody>
      </p:sp>
      <p:sp>
        <p:nvSpPr>
          <p:cNvPr id="81923" name="Rectangle 3"/>
          <p:cNvSpPr>
            <a:spLocks noGrp="1" noChangeArrowheads="1"/>
          </p:cNvSpPr>
          <p:nvPr>
            <p:ph idx="1"/>
          </p:nvPr>
        </p:nvSpPr>
        <p:spPr/>
        <p:txBody>
          <a:bodyPr>
            <a:normAutofit/>
          </a:bodyPr>
          <a:lstStyle/>
          <a:p>
            <a:pPr marL="533400" indent="-533400">
              <a:spcBef>
                <a:spcPct val="50000"/>
              </a:spcBef>
              <a:buFont typeface="Times" panose="02020603050405020304" pitchFamily="18" charset="0"/>
              <a:buAutoNum type="arabicPeriod"/>
            </a:pPr>
            <a:r>
              <a:rPr lang="en-US" altLang="cs-CZ">
                <a:ea typeface="ヒラギノ角ゴ Pro W3" pitchFamily="-84" charset="-128"/>
              </a:rPr>
              <a:t>Aggregate demand is influenced by disposable income and the real exchange rate.</a:t>
            </a:r>
          </a:p>
          <a:p>
            <a:pPr marL="533400" indent="-533400">
              <a:spcBef>
                <a:spcPct val="50000"/>
              </a:spcBef>
              <a:buFont typeface="Times" panose="02020603050405020304" pitchFamily="18" charset="0"/>
              <a:buAutoNum type="arabicPeriod"/>
            </a:pPr>
            <a:r>
              <a:rPr lang="en-US" altLang="cs-CZ">
                <a:ea typeface="ヒラギノ角ゴ Pro W3" pitchFamily="-84" charset="-128"/>
              </a:rPr>
              <a:t>The </a:t>
            </a:r>
            <a:r>
              <a:rPr lang="en-US" altLang="cs-CZ" i="1">
                <a:ea typeface="ヒラギノ角ゴ Pro W3" pitchFamily="-84" charset="-128"/>
              </a:rPr>
              <a:t>DD</a:t>
            </a:r>
            <a:r>
              <a:rPr lang="en-US" altLang="cs-CZ">
                <a:ea typeface="ヒラギノ角ゴ Pro W3" pitchFamily="-84" charset="-128"/>
              </a:rPr>
              <a:t> curve shows combinations of exchange rates and output where aggregate demand = aggregate output.</a:t>
            </a:r>
          </a:p>
          <a:p>
            <a:pPr marL="533400" indent="-533400">
              <a:spcBef>
                <a:spcPct val="50000"/>
              </a:spcBef>
              <a:buFont typeface="Times" panose="02020603050405020304" pitchFamily="18" charset="0"/>
              <a:buAutoNum type="arabicPeriod"/>
            </a:pPr>
            <a:r>
              <a:rPr lang="en-US" altLang="cs-CZ">
                <a:ea typeface="ヒラギノ角ゴ Pro W3" pitchFamily="-84" charset="-128"/>
              </a:rPr>
              <a:t>The </a:t>
            </a:r>
            <a:r>
              <a:rPr lang="en-US" altLang="cs-CZ" i="1">
                <a:ea typeface="ヒラギノ角ゴ Pro W3" pitchFamily="-84" charset="-128"/>
              </a:rPr>
              <a:t>AA </a:t>
            </a:r>
            <a:r>
              <a:rPr lang="en-US" altLang="cs-CZ">
                <a:ea typeface="ヒラギノ角ゴ Pro W3" pitchFamily="-84" charset="-128"/>
              </a:rPr>
              <a:t>curve shows combinations of exchange rates and output where the foreign exchange markets and money market are in equilibrium.</a:t>
            </a:r>
          </a:p>
        </p:txBody>
      </p:sp>
    </p:spTree>
    <p:extLst>
      <p:ext uri="{BB962C8B-B14F-4D97-AF65-F5344CB8AC3E}">
        <p14:creationId xmlns:p14="http://schemas.microsoft.com/office/powerpoint/2010/main" val="96808510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Effect transition="in" filter="strips(downRight)">
                                      <p:cBhvr>
                                        <p:cTn id="7" dur="500"/>
                                        <p:tgtEl>
                                          <p:spTgt spid="819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1923">
                                            <p:txEl>
                                              <p:pRg st="1" end="1"/>
                                            </p:txEl>
                                          </p:spTgt>
                                        </p:tgtEl>
                                        <p:attrNameLst>
                                          <p:attrName>style.visibility</p:attrName>
                                        </p:attrNameLst>
                                      </p:cBhvr>
                                      <p:to>
                                        <p:strVal val="visible"/>
                                      </p:to>
                                    </p:set>
                                    <p:animEffect transition="in" filter="strips(downRight)">
                                      <p:cBhvr>
                                        <p:cTn id="12" dur="500"/>
                                        <p:tgtEl>
                                          <p:spTgt spid="819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1923">
                                            <p:txEl>
                                              <p:pRg st="2" end="2"/>
                                            </p:txEl>
                                          </p:spTgt>
                                        </p:tgtEl>
                                        <p:attrNameLst>
                                          <p:attrName>style.visibility</p:attrName>
                                        </p:attrNameLst>
                                      </p:cBhvr>
                                      <p:to>
                                        <p:strVal val="visible"/>
                                      </p:to>
                                    </p:set>
                                    <p:animEffect transition="in" filter="strips(downRight)">
                                      <p:cBhvr>
                                        <p:cTn id="17" dur="500"/>
                                        <p:tgtEl>
                                          <p:spTgt spid="819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p:txBody>
          <a:bodyPr/>
          <a:lstStyle/>
          <a:p>
            <a:pPr eaLnBrk="1" hangingPunct="1"/>
            <a:r>
              <a:rPr lang="en-US" altLang="cs-CZ" smtClean="0">
                <a:ea typeface="ヒラギノ角ゴ Pro W3" pitchFamily="-84" charset="-128"/>
              </a:rPr>
              <a:t>Summary (cont.)</a:t>
            </a:r>
          </a:p>
        </p:txBody>
      </p:sp>
      <p:sp>
        <p:nvSpPr>
          <p:cNvPr id="82947" name="Rectangle 3"/>
          <p:cNvSpPr>
            <a:spLocks noGrp="1" noChangeArrowheads="1"/>
          </p:cNvSpPr>
          <p:nvPr>
            <p:ph idx="1"/>
          </p:nvPr>
        </p:nvSpPr>
        <p:spPr/>
        <p:txBody>
          <a:bodyPr/>
          <a:lstStyle/>
          <a:p>
            <a:pPr marL="609600" indent="-609600">
              <a:spcBef>
                <a:spcPct val="50000"/>
              </a:spcBef>
              <a:buFont typeface="Times" panose="02020603050405020304" pitchFamily="18" charset="0"/>
              <a:buAutoNum type="arabicPeriod" startAt="4"/>
            </a:pPr>
            <a:r>
              <a:rPr lang="en-US" altLang="cs-CZ">
                <a:ea typeface="ヒラギノ角ゴ Pro W3" pitchFamily="-84" charset="-128"/>
              </a:rPr>
              <a:t>In the </a:t>
            </a:r>
            <a:r>
              <a:rPr lang="en-US" altLang="cs-CZ" i="1">
                <a:ea typeface="ヒラギノ角ゴ Pro W3" pitchFamily="-84" charset="-128"/>
              </a:rPr>
              <a:t>DD-AA</a:t>
            </a:r>
            <a:r>
              <a:rPr lang="en-US" altLang="cs-CZ">
                <a:ea typeface="ヒラギノ角ゴ Pro W3" pitchFamily="-84" charset="-128"/>
              </a:rPr>
              <a:t> model, we assume that a depreciation of the domestic currency leads to an increase in the current account and aggregate demand.</a:t>
            </a:r>
          </a:p>
          <a:p>
            <a:pPr marL="609600" indent="-609600">
              <a:spcBef>
                <a:spcPct val="50000"/>
              </a:spcBef>
              <a:buFont typeface="Times" panose="02020603050405020304" pitchFamily="18" charset="0"/>
              <a:buAutoNum type="arabicPeriod" startAt="4"/>
            </a:pPr>
            <a:r>
              <a:rPr lang="en-US" altLang="cs-CZ">
                <a:ea typeface="ヒラギノ角ゴ Pro W3" pitchFamily="-84" charset="-128"/>
              </a:rPr>
              <a:t>But reality is more complicated, and the </a:t>
            </a:r>
            <a:br>
              <a:rPr lang="en-US" altLang="cs-CZ">
                <a:ea typeface="ヒラギノ角ゴ Pro W3" pitchFamily="-84" charset="-128"/>
              </a:rPr>
            </a:br>
            <a:r>
              <a:rPr lang="en-US" altLang="cs-CZ">
                <a:ea typeface="ヒラギノ角ゴ Pro W3" pitchFamily="-84" charset="-128"/>
              </a:rPr>
              <a:t>J-curve shows that the value effect at first dominates the volume effect.</a:t>
            </a:r>
          </a:p>
        </p:txBody>
      </p:sp>
    </p:spTree>
    <p:extLst>
      <p:ext uri="{BB962C8B-B14F-4D97-AF65-F5344CB8AC3E}">
        <p14:creationId xmlns:p14="http://schemas.microsoft.com/office/powerpoint/2010/main" val="422355371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Effect transition="in" filter="strips(downRight)">
                                      <p:cBhvr>
                                        <p:cTn id="7" dur="500"/>
                                        <p:tgtEl>
                                          <p:spTgt spid="829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2947">
                                            <p:txEl>
                                              <p:pRg st="1" end="1"/>
                                            </p:txEl>
                                          </p:spTgt>
                                        </p:tgtEl>
                                        <p:attrNameLst>
                                          <p:attrName>style.visibility</p:attrName>
                                        </p:attrNameLst>
                                      </p:cBhvr>
                                      <p:to>
                                        <p:strVal val="visible"/>
                                      </p:to>
                                    </p:set>
                                    <p:animEffect transition="in" filter="strips(downRight)">
                                      <p:cBhvr>
                                        <p:cTn id="12" dur="500"/>
                                        <p:tgtEl>
                                          <p:spTgt spid="829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p:txBody>
          <a:bodyPr/>
          <a:lstStyle/>
          <a:p>
            <a:pPr eaLnBrk="1" hangingPunct="1"/>
            <a:r>
              <a:rPr lang="en-US" altLang="cs-CZ" smtClean="0">
                <a:ea typeface="ヒラギノ角ゴ Pro W3" pitchFamily="-84" charset="-128"/>
              </a:rPr>
              <a:t>Summary (cont.)</a:t>
            </a:r>
          </a:p>
        </p:txBody>
      </p:sp>
      <p:sp>
        <p:nvSpPr>
          <p:cNvPr id="83971" name="Rectangle 3"/>
          <p:cNvSpPr>
            <a:spLocks noGrp="1" noChangeArrowheads="1"/>
          </p:cNvSpPr>
          <p:nvPr>
            <p:ph idx="1"/>
          </p:nvPr>
        </p:nvSpPr>
        <p:spPr>
          <a:xfrm>
            <a:off x="680321" y="2152135"/>
            <a:ext cx="8294687" cy="4572000"/>
          </a:xfrm>
        </p:spPr>
        <p:txBody>
          <a:bodyPr>
            <a:normAutofit lnSpcReduction="10000"/>
          </a:bodyPr>
          <a:lstStyle/>
          <a:p>
            <a:pPr marL="533400" indent="-533400">
              <a:spcBef>
                <a:spcPct val="50000"/>
              </a:spcBef>
              <a:buFont typeface="Times" panose="02020603050405020304" pitchFamily="18" charset="0"/>
              <a:buAutoNum type="arabicPeriod" startAt="6"/>
            </a:pPr>
            <a:r>
              <a:rPr lang="en-US" altLang="cs-CZ" dirty="0">
                <a:ea typeface="ヒラギノ角ゴ Pro W3" pitchFamily="-84" charset="-128"/>
              </a:rPr>
              <a:t>A temporary increase in the money supply is predicted to increase output and depreciate the domestic currency.</a:t>
            </a:r>
          </a:p>
          <a:p>
            <a:pPr marL="533400" indent="-533400">
              <a:spcBef>
                <a:spcPct val="50000"/>
              </a:spcBef>
              <a:buFont typeface="Times" panose="02020603050405020304" pitchFamily="18" charset="0"/>
              <a:buAutoNum type="arabicPeriod" startAt="6"/>
            </a:pPr>
            <a:r>
              <a:rPr lang="en-US" altLang="cs-CZ" dirty="0">
                <a:ea typeface="ヒラギノ角ゴ Pro W3" pitchFamily="-84" charset="-128"/>
              </a:rPr>
              <a:t>A permanent increase does both to a larger degree in the short run, but in the long run output returns to its normal level.</a:t>
            </a:r>
          </a:p>
          <a:p>
            <a:pPr marL="533400" indent="-533400">
              <a:spcBef>
                <a:spcPct val="50000"/>
              </a:spcBef>
              <a:buFont typeface="Times" panose="02020603050405020304" pitchFamily="18" charset="0"/>
              <a:buAutoNum type="arabicPeriod" startAt="6"/>
            </a:pPr>
            <a:r>
              <a:rPr lang="en-US" altLang="cs-CZ" dirty="0">
                <a:ea typeface="ヒラギノ角ゴ Pro W3" pitchFamily="-84" charset="-128"/>
              </a:rPr>
              <a:t>A temporary increase in government purchases is predicted to increase output and appreciate the domestic currency.</a:t>
            </a:r>
          </a:p>
          <a:p>
            <a:pPr marL="533400" indent="-533400">
              <a:spcBef>
                <a:spcPct val="50000"/>
              </a:spcBef>
              <a:buFont typeface="Times" panose="02020603050405020304" pitchFamily="18" charset="0"/>
              <a:buAutoNum type="arabicPeriod" startAt="6"/>
            </a:pPr>
            <a:r>
              <a:rPr lang="en-US" altLang="cs-CZ" dirty="0">
                <a:ea typeface="ヒラギノ角ゴ Pro W3" pitchFamily="-84" charset="-128"/>
              </a:rPr>
              <a:t>A permanent increase in government purchases is predicted to completely crowd out net exports, and therefore to have no effect on output.</a:t>
            </a:r>
            <a:r>
              <a:rPr lang="en-US" altLang="cs-CZ" sz="2000" dirty="0">
                <a:ea typeface="ヒラギノ角ゴ Pro W3" pitchFamily="-84" charset="-128"/>
              </a:rPr>
              <a:t> </a:t>
            </a:r>
          </a:p>
        </p:txBody>
      </p:sp>
    </p:spTree>
    <p:extLst>
      <p:ext uri="{BB962C8B-B14F-4D97-AF65-F5344CB8AC3E}">
        <p14:creationId xmlns:p14="http://schemas.microsoft.com/office/powerpoint/2010/main" val="270798152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3971">
                                            <p:txEl>
                                              <p:pRg st="0" end="0"/>
                                            </p:txEl>
                                          </p:spTgt>
                                        </p:tgtEl>
                                        <p:attrNameLst>
                                          <p:attrName>style.visibility</p:attrName>
                                        </p:attrNameLst>
                                      </p:cBhvr>
                                      <p:to>
                                        <p:strVal val="visible"/>
                                      </p:to>
                                    </p:set>
                                    <p:animEffect transition="in" filter="strips(downRight)">
                                      <p:cBhvr>
                                        <p:cTn id="7" dur="500"/>
                                        <p:tgtEl>
                                          <p:spTgt spid="839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3971">
                                            <p:txEl>
                                              <p:pRg st="1" end="1"/>
                                            </p:txEl>
                                          </p:spTgt>
                                        </p:tgtEl>
                                        <p:attrNameLst>
                                          <p:attrName>style.visibility</p:attrName>
                                        </p:attrNameLst>
                                      </p:cBhvr>
                                      <p:to>
                                        <p:strVal val="visible"/>
                                      </p:to>
                                    </p:set>
                                    <p:animEffect transition="in" filter="strips(downRight)">
                                      <p:cBhvr>
                                        <p:cTn id="12" dur="500"/>
                                        <p:tgtEl>
                                          <p:spTgt spid="839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3971">
                                            <p:txEl>
                                              <p:pRg st="2" end="2"/>
                                            </p:txEl>
                                          </p:spTgt>
                                        </p:tgtEl>
                                        <p:attrNameLst>
                                          <p:attrName>style.visibility</p:attrName>
                                        </p:attrNameLst>
                                      </p:cBhvr>
                                      <p:to>
                                        <p:strVal val="visible"/>
                                      </p:to>
                                    </p:set>
                                    <p:animEffect transition="in" filter="strips(downRight)">
                                      <p:cBhvr>
                                        <p:cTn id="17" dur="500"/>
                                        <p:tgtEl>
                                          <p:spTgt spid="839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3971">
                                            <p:txEl>
                                              <p:pRg st="3" end="3"/>
                                            </p:txEl>
                                          </p:spTgt>
                                        </p:tgtEl>
                                        <p:attrNameLst>
                                          <p:attrName>style.visibility</p:attrName>
                                        </p:attrNameLst>
                                      </p:cBhvr>
                                      <p:to>
                                        <p:strVal val="visible"/>
                                      </p:to>
                                    </p:set>
                                    <p:animEffect transition="in" filter="strips(downRight)">
                                      <p:cBhvr>
                                        <p:cTn id="22" dur="500"/>
                                        <p:tgtEl>
                                          <p:spTgt spid="839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ChangeArrowheads="1"/>
          </p:cNvSpPr>
          <p:nvPr>
            <p:ph type="title"/>
          </p:nvPr>
        </p:nvSpPr>
        <p:spPr/>
        <p:txBody>
          <a:bodyPr/>
          <a:lstStyle/>
          <a:p>
            <a:pPr eaLnBrk="1" hangingPunct="1"/>
            <a:r>
              <a:rPr lang="en-US" altLang="cs-CZ" sz="2800">
                <a:ea typeface="ヒラギノ角ゴ Pro W3" pitchFamily="-84" charset="-128"/>
              </a:rPr>
              <a:t>Table 17-1: Factors Determining the Current Account</a:t>
            </a:r>
          </a:p>
        </p:txBody>
      </p:sp>
      <p:pic>
        <p:nvPicPr>
          <p:cNvPr id="11266" name="Picture 2" descr="tbl17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409910"/>
            <a:ext cx="7543800" cy="21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2729663"/>
      </p:ext>
    </p:extLst>
  </p:cSld>
  <p:clrMapOvr>
    <a:masterClrMapping/>
  </p:clrMapOvr>
  <p:transition spd="med">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p:nvPr>
        </p:nvSpPr>
        <p:spPr/>
        <p:txBody>
          <a:bodyPr/>
          <a:lstStyle/>
          <a:p>
            <a:pPr eaLnBrk="1" hangingPunct="1"/>
            <a:r>
              <a:rPr lang="en-US" altLang="cs-CZ" sz="2800">
                <a:ea typeface="ヒラギノ角ゴ Pro W3" pitchFamily="-84" charset="-128"/>
              </a:rPr>
              <a:t>How Real Exchange Rate Changes Affect the Current Account</a:t>
            </a:r>
          </a:p>
        </p:txBody>
      </p:sp>
      <p:sp>
        <p:nvSpPr>
          <p:cNvPr id="11267" name="Rectangle 3"/>
          <p:cNvSpPr>
            <a:spLocks noGrp="1" noChangeArrowheads="1"/>
          </p:cNvSpPr>
          <p:nvPr>
            <p:ph idx="1"/>
          </p:nvPr>
        </p:nvSpPr>
        <p:spPr/>
        <p:txBody>
          <a:bodyPr>
            <a:normAutofit fontScale="92500" lnSpcReduction="10000"/>
          </a:bodyPr>
          <a:lstStyle/>
          <a:p>
            <a:pPr marL="533400" indent="-533400">
              <a:spcBef>
                <a:spcPct val="50000"/>
              </a:spcBef>
            </a:pPr>
            <a:r>
              <a:rPr lang="en-US" altLang="cs-CZ">
                <a:ea typeface="ヒラギノ角ゴ Pro W3" pitchFamily="-84" charset="-128"/>
              </a:rPr>
              <a:t>The current account measures the value of exports relative to the value of imports:    </a:t>
            </a:r>
          </a:p>
          <a:p>
            <a:pPr marL="533400" indent="-533400" algn="ctr">
              <a:spcBef>
                <a:spcPct val="50000"/>
              </a:spcBef>
              <a:buNone/>
            </a:pPr>
            <a:r>
              <a:rPr lang="en-US" altLang="cs-CZ" i="1">
                <a:ea typeface="ヒラギノ角ゴ Pro W3" pitchFamily="-84" charset="-128"/>
              </a:rPr>
              <a:t>CA ≈ EX – IM.</a:t>
            </a:r>
          </a:p>
          <a:p>
            <a:pPr marL="914400" lvl="1" indent="-457200">
              <a:spcBef>
                <a:spcPct val="50000"/>
              </a:spcBef>
            </a:pPr>
            <a:r>
              <a:rPr lang="en-US" altLang="cs-CZ">
                <a:ea typeface="ヒラギノ角ゴ Pro W3" pitchFamily="-84" charset="-128"/>
              </a:rPr>
              <a:t>When the real exchange rate </a:t>
            </a:r>
            <a:r>
              <a:rPr lang="en-US" altLang="cs-CZ" i="1">
                <a:ea typeface="ヒラギノ角ゴ Pro W3" pitchFamily="-84" charset="-128"/>
              </a:rPr>
              <a:t>EP*/P </a:t>
            </a:r>
            <a:r>
              <a:rPr lang="en-US" altLang="cs-CZ">
                <a:ea typeface="ヒラギノ角ゴ Pro W3" pitchFamily="-84" charset="-128"/>
              </a:rPr>
              <a:t>rises, the prices </a:t>
            </a:r>
            <a:br>
              <a:rPr lang="en-US" altLang="cs-CZ">
                <a:ea typeface="ヒラギノ角ゴ Pro W3" pitchFamily="-84" charset="-128"/>
              </a:rPr>
            </a:br>
            <a:r>
              <a:rPr lang="en-US" altLang="cs-CZ">
                <a:ea typeface="ヒラギノ角ゴ Pro W3" pitchFamily="-84" charset="-128"/>
              </a:rPr>
              <a:t>of foreign products rise relative to the prices of </a:t>
            </a:r>
            <a:br>
              <a:rPr lang="en-US" altLang="cs-CZ">
                <a:ea typeface="ヒラギノ角ゴ Pro W3" pitchFamily="-84" charset="-128"/>
              </a:rPr>
            </a:br>
            <a:r>
              <a:rPr lang="en-US" altLang="cs-CZ">
                <a:ea typeface="ヒラギノ角ゴ Pro W3" pitchFamily="-84" charset="-128"/>
              </a:rPr>
              <a:t>domestic products.</a:t>
            </a:r>
          </a:p>
          <a:p>
            <a:pPr marL="914400" lvl="1" indent="-457200">
              <a:spcBef>
                <a:spcPct val="50000"/>
              </a:spcBef>
              <a:buFont typeface="Times" panose="02020603050405020304" pitchFamily="18" charset="0"/>
              <a:buAutoNum type="arabicPeriod"/>
            </a:pPr>
            <a:r>
              <a:rPr lang="en-US" altLang="cs-CZ">
                <a:ea typeface="ヒラギノ角ゴ Pro W3" pitchFamily="-84" charset="-128"/>
              </a:rPr>
              <a:t>The </a:t>
            </a:r>
            <a:r>
              <a:rPr lang="en-US" altLang="cs-CZ" b="1">
                <a:ea typeface="ヒラギノ角ゴ Pro W3" pitchFamily="-84" charset="-128"/>
              </a:rPr>
              <a:t>volume</a:t>
            </a:r>
            <a:r>
              <a:rPr lang="en-US" altLang="cs-CZ">
                <a:ea typeface="ヒラギノ角ゴ Pro W3" pitchFamily="-84" charset="-128"/>
              </a:rPr>
              <a:t> of exports that are bought by foreigners rises.</a:t>
            </a:r>
          </a:p>
          <a:p>
            <a:pPr marL="914400" lvl="1" indent="-457200">
              <a:spcBef>
                <a:spcPct val="50000"/>
              </a:spcBef>
              <a:buFont typeface="Times" panose="02020603050405020304" pitchFamily="18" charset="0"/>
              <a:buAutoNum type="arabicPeriod"/>
            </a:pPr>
            <a:r>
              <a:rPr lang="en-US" altLang="cs-CZ">
                <a:ea typeface="ヒラギノ角ゴ Pro W3" pitchFamily="-84" charset="-128"/>
              </a:rPr>
              <a:t>The </a:t>
            </a:r>
            <a:r>
              <a:rPr lang="en-US" altLang="cs-CZ" b="1">
                <a:ea typeface="ヒラギノ角ゴ Pro W3" pitchFamily="-84" charset="-128"/>
              </a:rPr>
              <a:t>volume</a:t>
            </a:r>
            <a:r>
              <a:rPr lang="en-US" altLang="cs-CZ">
                <a:ea typeface="ヒラギノ角ゴ Pro W3" pitchFamily="-84" charset="-128"/>
              </a:rPr>
              <a:t> of imports that are bought by domestic </a:t>
            </a:r>
            <a:br>
              <a:rPr lang="en-US" altLang="cs-CZ">
                <a:ea typeface="ヒラギノ角ゴ Pro W3" pitchFamily="-84" charset="-128"/>
              </a:rPr>
            </a:br>
            <a:r>
              <a:rPr lang="en-US" altLang="cs-CZ">
                <a:ea typeface="ヒラギノ角ゴ Pro W3" pitchFamily="-84" charset="-128"/>
              </a:rPr>
              <a:t>residents falls.</a:t>
            </a:r>
          </a:p>
          <a:p>
            <a:pPr marL="914400" lvl="1" indent="-457200">
              <a:spcBef>
                <a:spcPct val="50000"/>
              </a:spcBef>
              <a:buFont typeface="Times" panose="02020603050405020304" pitchFamily="18" charset="0"/>
              <a:buAutoNum type="arabicPeriod"/>
            </a:pPr>
            <a:r>
              <a:rPr lang="en-US" altLang="cs-CZ">
                <a:ea typeface="ヒラギノ角ゴ Pro W3" pitchFamily="-84" charset="-128"/>
              </a:rPr>
              <a:t>The </a:t>
            </a:r>
            <a:r>
              <a:rPr lang="en-US" altLang="cs-CZ" b="1">
                <a:ea typeface="ヒラギノ角ゴ Pro W3" pitchFamily="-84" charset="-128"/>
              </a:rPr>
              <a:t>value</a:t>
            </a:r>
            <a:r>
              <a:rPr lang="en-US" altLang="cs-CZ">
                <a:ea typeface="ヒラギノ角ゴ Pro W3" pitchFamily="-84" charset="-128"/>
              </a:rPr>
              <a:t> of imports in terms of domestic products rises: the value/price of imports rises, since foreign products are more valuable/expensive.</a:t>
            </a:r>
            <a:endParaRPr lang="en-US" altLang="cs-CZ" i="1">
              <a:ea typeface="ヒラギノ角ゴ Pro W3" pitchFamily="-84" charset="-128"/>
            </a:endParaRPr>
          </a:p>
        </p:txBody>
      </p:sp>
    </p:spTree>
    <p:extLst>
      <p:ext uri="{BB962C8B-B14F-4D97-AF65-F5344CB8AC3E}">
        <p14:creationId xmlns:p14="http://schemas.microsoft.com/office/powerpoint/2010/main" val="122391322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strips(downRight)">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strips(downRight)">
                                      <p:cBhvr>
                                        <p:cTn id="12" dur="500"/>
                                        <p:tgtEl>
                                          <p:spTgt spid="11267">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animEffect transition="in" filter="strips(downRight)">
                                      <p:cBhvr>
                                        <p:cTn id="15" dur="500"/>
                                        <p:tgtEl>
                                          <p:spTgt spid="11267">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1267">
                                            <p:txEl>
                                              <p:pRg st="3" end="3"/>
                                            </p:txEl>
                                          </p:spTgt>
                                        </p:tgtEl>
                                        <p:attrNameLst>
                                          <p:attrName>style.visibility</p:attrName>
                                        </p:attrNameLst>
                                      </p:cBhvr>
                                      <p:to>
                                        <p:strVal val="visible"/>
                                      </p:to>
                                    </p:set>
                                    <p:animEffect transition="in" filter="strips(downRight)">
                                      <p:cBhvr>
                                        <p:cTn id="18" dur="500"/>
                                        <p:tgtEl>
                                          <p:spTgt spid="11267">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11267">
                                            <p:txEl>
                                              <p:pRg st="4" end="4"/>
                                            </p:txEl>
                                          </p:spTgt>
                                        </p:tgtEl>
                                        <p:attrNameLst>
                                          <p:attrName>style.visibility</p:attrName>
                                        </p:attrNameLst>
                                      </p:cBhvr>
                                      <p:to>
                                        <p:strVal val="visible"/>
                                      </p:to>
                                    </p:set>
                                    <p:animEffect transition="in" filter="strips(downRight)">
                                      <p:cBhvr>
                                        <p:cTn id="21" dur="500"/>
                                        <p:tgtEl>
                                          <p:spTgt spid="11267">
                                            <p:txEl>
                                              <p:pRg st="4" end="4"/>
                                            </p:txEl>
                                          </p:spTgt>
                                        </p:tgtEl>
                                      </p:cBhvr>
                                    </p:animEffect>
                                  </p:childTnLst>
                                </p:cTn>
                              </p:par>
                              <p:par>
                                <p:cTn id="22" presetID="18" presetClass="entr" presetSubtype="6" fill="hold" grpId="0" nodeType="withEffect">
                                  <p:stCondLst>
                                    <p:cond delay="0"/>
                                  </p:stCondLst>
                                  <p:childTnLst>
                                    <p:set>
                                      <p:cBhvr>
                                        <p:cTn id="23" dur="1" fill="hold">
                                          <p:stCondLst>
                                            <p:cond delay="0"/>
                                          </p:stCondLst>
                                        </p:cTn>
                                        <p:tgtEl>
                                          <p:spTgt spid="11267">
                                            <p:txEl>
                                              <p:pRg st="5" end="5"/>
                                            </p:txEl>
                                          </p:spTgt>
                                        </p:tgtEl>
                                        <p:attrNameLst>
                                          <p:attrName>style.visibility</p:attrName>
                                        </p:attrNameLst>
                                      </p:cBhvr>
                                      <p:to>
                                        <p:strVal val="visible"/>
                                      </p:to>
                                    </p:set>
                                    <p:animEffect transition="in" filter="strips(downRight)">
                                      <p:cBhvr>
                                        <p:cTn id="24" dur="5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p:txBody>
          <a:bodyPr/>
          <a:lstStyle/>
          <a:p>
            <a:pPr eaLnBrk="1" hangingPunct="1"/>
            <a:r>
              <a:rPr lang="en-US" altLang="cs-CZ" sz="2800">
                <a:ea typeface="ヒラギノ角ゴ Pro W3" pitchFamily="-84" charset="-128"/>
              </a:rPr>
              <a:t>How Real Exchange Rate Changes Affect the Current Account (cont.)</a:t>
            </a:r>
          </a:p>
        </p:txBody>
      </p:sp>
      <p:sp>
        <p:nvSpPr>
          <p:cNvPr id="12291" name="Rectangle 3"/>
          <p:cNvSpPr>
            <a:spLocks noGrp="1" noChangeArrowheads="1"/>
          </p:cNvSpPr>
          <p:nvPr>
            <p:ph idx="1"/>
          </p:nvPr>
        </p:nvSpPr>
        <p:spPr/>
        <p:txBody>
          <a:bodyPr>
            <a:normAutofit lnSpcReduction="10000"/>
          </a:bodyPr>
          <a:lstStyle/>
          <a:p>
            <a:pPr eaLnBrk="1" hangingPunct="1">
              <a:lnSpc>
                <a:spcPct val="90000"/>
              </a:lnSpc>
              <a:spcBef>
                <a:spcPct val="50000"/>
              </a:spcBef>
            </a:pPr>
            <a:r>
              <a:rPr lang="en-US" altLang="cs-CZ">
                <a:ea typeface="ヒラギノ角ゴ Pro W3" pitchFamily="-84" charset="-128"/>
              </a:rPr>
              <a:t>If the volumes of imports and exports do not change much, the </a:t>
            </a:r>
            <a:r>
              <a:rPr lang="en-US" altLang="cs-CZ" i="1">
                <a:ea typeface="ヒラギノ角ゴ Pro W3" pitchFamily="-84" charset="-128"/>
              </a:rPr>
              <a:t>value effect</a:t>
            </a:r>
            <a:r>
              <a:rPr lang="en-US" altLang="cs-CZ">
                <a:ea typeface="ヒラギノ角ゴ Pro W3" pitchFamily="-84" charset="-128"/>
              </a:rPr>
              <a:t> may dominate the </a:t>
            </a:r>
            <a:r>
              <a:rPr lang="en-US" altLang="cs-CZ" i="1">
                <a:ea typeface="ヒラギノ角ゴ Pro W3" pitchFamily="-84" charset="-128"/>
              </a:rPr>
              <a:t>volume effect</a:t>
            </a:r>
            <a:r>
              <a:rPr lang="en-US" altLang="cs-CZ">
                <a:ea typeface="ヒラギノ角ゴ Pro W3" pitchFamily="-84" charset="-128"/>
              </a:rPr>
              <a:t> when the real exchange rate changes.</a:t>
            </a:r>
          </a:p>
          <a:p>
            <a:pPr lvl="1" eaLnBrk="1" hangingPunct="1">
              <a:lnSpc>
                <a:spcPct val="90000"/>
              </a:lnSpc>
              <a:spcBef>
                <a:spcPct val="50000"/>
              </a:spcBef>
            </a:pPr>
            <a:r>
              <a:rPr lang="en-US" altLang="cs-CZ">
                <a:ea typeface="ヒラギノ角ゴ Pro W3" pitchFamily="-84" charset="-128"/>
              </a:rPr>
              <a:t>For example, contract obligations to buy fixed amounts of products may cause the volume effect to be small. </a:t>
            </a:r>
          </a:p>
          <a:p>
            <a:pPr eaLnBrk="1" hangingPunct="1">
              <a:lnSpc>
                <a:spcPct val="90000"/>
              </a:lnSpc>
              <a:spcBef>
                <a:spcPct val="50000"/>
              </a:spcBef>
            </a:pPr>
            <a:r>
              <a:rPr lang="en-US" altLang="cs-CZ">
                <a:ea typeface="ヒラギノ角ゴ Pro W3" pitchFamily="-84" charset="-128"/>
              </a:rPr>
              <a:t>However, evidence indicates that for most countries the volume effect dominates the value effect after one year or less.</a:t>
            </a:r>
          </a:p>
          <a:p>
            <a:pPr eaLnBrk="1" hangingPunct="1">
              <a:lnSpc>
                <a:spcPct val="90000"/>
              </a:lnSpc>
              <a:spcBef>
                <a:spcPct val="50000"/>
              </a:spcBef>
            </a:pPr>
            <a:r>
              <a:rPr lang="en-US" altLang="cs-CZ">
                <a:ea typeface="ヒラギノ角ゴ Pro W3" pitchFamily="-84" charset="-128"/>
              </a:rPr>
              <a:t>Let</a:t>
            </a:r>
            <a:r>
              <a:rPr lang="ja-JP" altLang="en-US">
                <a:ea typeface="ヒラギノ角ゴ Pro W3" pitchFamily="-84" charset="-128"/>
              </a:rPr>
              <a:t>’</a:t>
            </a:r>
            <a:r>
              <a:rPr lang="en-US" altLang="ja-JP">
                <a:ea typeface="ヒラギノ角ゴ Pro W3" pitchFamily="-84" charset="-128"/>
              </a:rPr>
              <a:t>s assume for now that a real depreciation leads to an increase in the current account: the volume effect dominates the value effect.</a:t>
            </a:r>
            <a:endParaRPr lang="en-US" altLang="cs-CZ">
              <a:ea typeface="ヒラギノ角ゴ Pro W3" pitchFamily="-84" charset="-128"/>
            </a:endParaRPr>
          </a:p>
        </p:txBody>
      </p:sp>
    </p:spTree>
    <p:extLst>
      <p:ext uri="{BB962C8B-B14F-4D97-AF65-F5344CB8AC3E}">
        <p14:creationId xmlns:p14="http://schemas.microsoft.com/office/powerpoint/2010/main" val="389013080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strips(downRight)">
                                      <p:cBhvr>
                                        <p:cTn id="12" dur="500"/>
                                        <p:tgtEl>
                                          <p:spTgt spid="122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strips(downRight)">
                                      <p:cBhvr>
                                        <p:cTn id="17" dur="500"/>
                                        <p:tgtEl>
                                          <p:spTgt spid="122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animEffect transition="in" filter="strips(downRight)">
                                      <p:cBhvr>
                                        <p:cTn id="22"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Berlín</Template>
  <TotalTime>17</TotalTime>
  <Words>3490</Words>
  <Application>Microsoft Office PowerPoint</Application>
  <PresentationFormat>Širokoúhlá obrazovka</PresentationFormat>
  <Paragraphs>255</Paragraphs>
  <Slides>67</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67</vt:i4>
      </vt:variant>
    </vt:vector>
  </HeadingPairs>
  <TitlesOfParts>
    <vt:vector size="76" baseType="lpstr">
      <vt:lpstr>ＭＳ Ｐゴシック</vt:lpstr>
      <vt:lpstr>ヒラギノ角ゴ Pro W3</vt:lpstr>
      <vt:lpstr>Arial</vt:lpstr>
      <vt:lpstr>Calibri</vt:lpstr>
      <vt:lpstr>Franklin Gothic Book</vt:lpstr>
      <vt:lpstr>Times</vt:lpstr>
      <vt:lpstr>Trebuchet MS</vt:lpstr>
      <vt:lpstr>Wingdings</vt:lpstr>
      <vt:lpstr>Berlín</vt:lpstr>
      <vt:lpstr>Chapter 17 (6)</vt:lpstr>
      <vt:lpstr>Preview</vt:lpstr>
      <vt:lpstr>Introduction</vt:lpstr>
      <vt:lpstr>Determinants of Aggregate Demand</vt:lpstr>
      <vt:lpstr>Determinants of Aggregate Demand (cont.)</vt:lpstr>
      <vt:lpstr>Determinants of  Aggregate Demand (cont.)</vt:lpstr>
      <vt:lpstr>Table 17-1: Factors Determining the Current Account</vt:lpstr>
      <vt:lpstr>How Real Exchange Rate Changes Affect the Current Account</vt:lpstr>
      <vt:lpstr>How Real Exchange Rate Changes Affect the Current Account (cont.)</vt:lpstr>
      <vt:lpstr>Fig. 17-1: Aggregate Demand as a Function of Output</vt:lpstr>
      <vt:lpstr>Determinants of Aggregate Demand</vt:lpstr>
      <vt:lpstr>Determinants of Aggregate Demand (cont.)</vt:lpstr>
      <vt:lpstr>Determinants of Aggregate Demand (cont.)</vt:lpstr>
      <vt:lpstr>Determinants of Aggregate Demand (cont.)</vt:lpstr>
      <vt:lpstr>Short-Run Equilibrium for Aggregate Demand and Output</vt:lpstr>
      <vt:lpstr>Fig. 17-2: The Determination of Output in the Short Run</vt:lpstr>
      <vt:lpstr>Short-Run Equilibrium and the Exchange Rate: DD Schedule</vt:lpstr>
      <vt:lpstr>Fig. 17-3: Output Effect of a Currency Depreciation with Fixed Output Prices</vt:lpstr>
      <vt:lpstr>Fig. 17-4: Deriving the DD Schedule</vt:lpstr>
      <vt:lpstr>Short-Run Equilibrium and the Exchange Rate: DD Schedule (cont.)</vt:lpstr>
      <vt:lpstr>Shifting the DD Curve</vt:lpstr>
      <vt:lpstr>Fig. 17-5: Government Demand and the Position of the DD Schedule</vt:lpstr>
      <vt:lpstr>Shifting the DD Curve (cont.)</vt:lpstr>
      <vt:lpstr>Shifting the DD Curve (cont.)</vt:lpstr>
      <vt:lpstr>Short-Run Equilibrium in Asset Markets</vt:lpstr>
      <vt:lpstr>Fig. 17-6: Output and the Exchange Rate in Asset Market Equilibrium</vt:lpstr>
      <vt:lpstr>Short-Run Equilibrium in Asset Markets (cont.)</vt:lpstr>
      <vt:lpstr>Short-Run Equilibrium in Asset Markets: AA Curve</vt:lpstr>
      <vt:lpstr>Fig. 17-7: The AA Schedule  </vt:lpstr>
      <vt:lpstr>Shifting the AA Curve</vt:lpstr>
      <vt:lpstr>Shifting the AA Curve (cont.)</vt:lpstr>
      <vt:lpstr>Shifting the AA Curve (cont.)</vt:lpstr>
      <vt:lpstr>Putting the Pieces Together:  the DD and AA Curves</vt:lpstr>
      <vt:lpstr>Putting the Pieces Together:  the DD and AA Curves (cont.)</vt:lpstr>
      <vt:lpstr>Fig. 17-8: Short-Run Equilibrium: The  Intersection of DD and AA</vt:lpstr>
      <vt:lpstr>Fig. 17-9: How the Economy Reaches Its Short-Run Equilibrium</vt:lpstr>
      <vt:lpstr>Temporary Changes in Monetary and Fiscal Policy</vt:lpstr>
      <vt:lpstr>Temporary Changes in Monetary Policy</vt:lpstr>
      <vt:lpstr>Fig. 17-10: Effects of a Temporary Increase in the Money Supply</vt:lpstr>
      <vt:lpstr>Temporary Changes in Fiscal Policy</vt:lpstr>
      <vt:lpstr>Fig. 17-11: Effects of a Temporary Fiscal Expansion</vt:lpstr>
      <vt:lpstr>Policies to Maintain Full Employment</vt:lpstr>
      <vt:lpstr>Fig. 17-12: Maintaining Full Employment after a Temporary Fall in World Demand for Domestic Products</vt:lpstr>
      <vt:lpstr>Fig. 17-13: Policies to Maintain Full Employment after a Money Demand Increase</vt:lpstr>
      <vt:lpstr>Policies to Maintain Full Employment (cont.)</vt:lpstr>
      <vt:lpstr>Policies to Maintain Full Employment (cont.)</vt:lpstr>
      <vt:lpstr>Permanent Changes in Monetary and Fiscal Policy</vt:lpstr>
      <vt:lpstr>Permanent Changes in Monetary Policy</vt:lpstr>
      <vt:lpstr>Fig. 17-14: Short-Run Effects of a Permanent Increase in the Money Supply</vt:lpstr>
      <vt:lpstr>Effects of Permanent Changes in Monetary Policy in the Long Run</vt:lpstr>
      <vt:lpstr>Fig. 17-15: Long-Run Adjustment to a Permanent Increase in the Money Supply</vt:lpstr>
      <vt:lpstr>Effects of Permanent Changes in Fiscal Policy</vt:lpstr>
      <vt:lpstr>Effects of Permanent Changes in Fiscal Policy (cont.)</vt:lpstr>
      <vt:lpstr>Fig. 17-16: Effects of a Permanent Fiscal Expansion</vt:lpstr>
      <vt:lpstr>Macroeconomic Policies and the Current Account</vt:lpstr>
      <vt:lpstr>Fig. 17-17: How Macroeconomic  Policies Affect the Current Account</vt:lpstr>
      <vt:lpstr>Macroeconomic Policies and the Current Account (cont.)</vt:lpstr>
      <vt:lpstr>Macroeconomic Policies and the Current Account (cont.)</vt:lpstr>
      <vt:lpstr>Macroeconomic Policies and the Current Account (cont.)</vt:lpstr>
      <vt:lpstr>Value Effect, Volume Effect, and the  J-Curve</vt:lpstr>
      <vt:lpstr>Fig. 17-18:  The J-Curve</vt:lpstr>
      <vt:lpstr>Value Effect, Volume Effect, and the J-Curve (cont.)</vt:lpstr>
      <vt:lpstr>Value Effect, Volume Effect, and the J-Curve (cont.)</vt:lpstr>
      <vt:lpstr>Fig. 17-19: A Low-Output Liquidity Trap</vt:lpstr>
      <vt:lpstr>Summary</vt:lpstr>
      <vt:lpstr>Summary (cont.)</vt:lpstr>
      <vt:lpstr>Summary (cont.)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17 (6)</dc:title>
  <dc:creator>TP</dc:creator>
  <cp:lastModifiedBy>TP</cp:lastModifiedBy>
  <cp:revision>2</cp:revision>
  <dcterms:created xsi:type="dcterms:W3CDTF">2015-10-14T09:17:59Z</dcterms:created>
  <dcterms:modified xsi:type="dcterms:W3CDTF">2015-10-14T09:35:02Z</dcterms:modified>
</cp:coreProperties>
</file>