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smtClean="0"/>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46C117F-5CCF-4837-BE5F-2B92066CAFAF}"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4EB90BD-B6CE-46B7-997F-7313B992CCDC}"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smtClean="0"/>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DB9D11F-B188-461D-B23F-39381795C052}"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2E6D8D9-55A2-4063-B0F3-121F44549695}"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smtClean="0"/>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D4B24536-994D-4021-A283-9F449C0DB509}" type="datetimeFigureOut">
              <a:rPr lang="en-US" dirty="0"/>
              <a:t>10/14/2015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smtClean="0"/>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3CBBBB78-C96F-47B7-AB17-D852CA960AC9}" type="datetimeFigureOut">
              <a:rPr lang="en-US" dirty="0"/>
              <a:t>10/14/2015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10/14/2015</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rgbClr val="A1DBF3"/>
        </a:solid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gray">
          <a:xfrm>
            <a:off x="0" y="6400800"/>
            <a:ext cx="12192000" cy="457200"/>
          </a:xfrm>
          <a:prstGeom prst="rect">
            <a:avLst/>
          </a:prstGeom>
          <a:solidFill>
            <a:srgbClr val="1A86C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a:defRPr sz="2400">
                <a:solidFill>
                  <a:schemeClr val="tx1"/>
                </a:solidFill>
                <a:latin typeface="Times" panose="02020603050405020304" pitchFamily="18" charset="0"/>
                <a:ea typeface="ＭＳ Ｐゴシック" pitchFamily="-84" charset="-128"/>
              </a:defRPr>
            </a:lvl1pPr>
            <a:lvl2pPr marL="742950" indent="-285750">
              <a:defRPr sz="2400">
                <a:solidFill>
                  <a:schemeClr val="tx1"/>
                </a:solidFill>
                <a:latin typeface="Times" panose="02020603050405020304" pitchFamily="18" charset="0"/>
                <a:ea typeface="ＭＳ Ｐゴシック" pitchFamily="-84" charset="-128"/>
              </a:defRPr>
            </a:lvl2pPr>
            <a:lvl3pPr marL="1143000" indent="-228600">
              <a:defRPr sz="2400">
                <a:solidFill>
                  <a:schemeClr val="tx1"/>
                </a:solidFill>
                <a:latin typeface="Times" panose="02020603050405020304" pitchFamily="18" charset="0"/>
                <a:ea typeface="ＭＳ Ｐゴシック" pitchFamily="-84" charset="-128"/>
              </a:defRPr>
            </a:lvl3pPr>
            <a:lvl4pPr marL="1600200" indent="-228600">
              <a:defRPr sz="2400">
                <a:solidFill>
                  <a:schemeClr val="tx1"/>
                </a:solidFill>
                <a:latin typeface="Times" panose="02020603050405020304" pitchFamily="18" charset="0"/>
                <a:ea typeface="ＭＳ Ｐゴシック" pitchFamily="-84" charset="-128"/>
              </a:defRPr>
            </a:lvl4pPr>
            <a:lvl5pPr marL="2057400" indent="-228600">
              <a:defRPr sz="2400">
                <a:solidFill>
                  <a:schemeClr val="tx1"/>
                </a:solidFill>
                <a:latin typeface="Times" panose="02020603050405020304" pitchFamily="18" charset="0"/>
                <a:ea typeface="ＭＳ Ｐゴシック" pitchFamily="-84"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9pPr>
          </a:lstStyle>
          <a:p>
            <a:r>
              <a:rPr lang="en-US" altLang="cs-CZ" sz="2400">
                <a:latin typeface="Adobe Jenson Italic" charset="0"/>
                <a:cs typeface="Arial" panose="020B0604020202020204" pitchFamily="34" charset="0"/>
              </a:rPr>
              <a:t> </a:t>
            </a:r>
          </a:p>
        </p:txBody>
      </p:sp>
      <p:pic>
        <p:nvPicPr>
          <p:cNvPr id="3" name="Picture 3" descr="Pearson_Bound_Whi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84317" y="6356351"/>
            <a:ext cx="220768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Pearson_Strap_Bound_Whi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6356351"/>
            <a:ext cx="254423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4" descr="krugman_10e_cover.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233" y="0"/>
            <a:ext cx="64516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8280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30578ACC-22D6-47C1-A373-4FD133E34F3C}" type="datetimeFigureOut">
              <a:rPr lang="en-US" dirty="0"/>
              <a:t>10/14/2015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80322" y="3030008"/>
            <a:ext cx="4698355"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594123" y="3030008"/>
            <a:ext cx="4700059"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10/14/2015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10/14/2015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E331444B-B92B-4E27-8C94-BB93EAF5CB18}"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363EFA5E-FA76-400D-B3DC-F0BA90E6D107}"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10/14/2015</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 id="2147483669" r:id="rId18"/>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www.micheloud.com/FXM/MH/index.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ctrTitle"/>
          </p:nvPr>
        </p:nvSpPr>
        <p:spPr/>
        <p:txBody>
          <a:bodyPr/>
          <a:lstStyle/>
          <a:p>
            <a:pPr algn="ctr" eaLnBrk="1" hangingPunct="1"/>
            <a:r>
              <a:rPr lang="en-US" altLang="cs-CZ" sz="2800">
                <a:ea typeface="ヒラギノ角ゴ Pro W3" pitchFamily="-84" charset="-128"/>
              </a:rPr>
              <a:t>Chapter 18 (7)</a:t>
            </a:r>
          </a:p>
        </p:txBody>
      </p:sp>
      <p:sp>
        <p:nvSpPr>
          <p:cNvPr id="5122" name="Rectangle 3"/>
          <p:cNvSpPr>
            <a:spLocks noGrp="1" noChangeArrowheads="1"/>
          </p:cNvSpPr>
          <p:nvPr>
            <p:ph type="subTitle" idx="1"/>
          </p:nvPr>
        </p:nvSpPr>
        <p:spPr/>
        <p:txBody>
          <a:bodyPr/>
          <a:lstStyle/>
          <a:p>
            <a:pPr marL="0" indent="0" algn="ctr">
              <a:buNone/>
            </a:pPr>
            <a:r>
              <a:rPr lang="en-US" altLang="cs-CZ" b="1" smtClean="0">
                <a:ea typeface="ヒラギノ角ゴ Pro W3" pitchFamily="-84" charset="-128"/>
              </a:rPr>
              <a:t>Fixed Exchange Rates and </a:t>
            </a:r>
            <a:br>
              <a:rPr lang="en-US" altLang="cs-CZ" b="1" smtClean="0">
                <a:ea typeface="ヒラギノ角ゴ Pro W3" pitchFamily="-84" charset="-128"/>
              </a:rPr>
            </a:br>
            <a:r>
              <a:rPr lang="en-US" altLang="cs-CZ" b="1" smtClean="0">
                <a:ea typeface="ヒラギノ角ゴ Pro W3" pitchFamily="-84" charset="-128"/>
              </a:rPr>
              <a:t>Foreign Exchange Intervention</a:t>
            </a:r>
          </a:p>
        </p:txBody>
      </p:sp>
    </p:spTree>
    <p:extLst>
      <p:ext uri="{BB962C8B-B14F-4D97-AF65-F5344CB8AC3E}">
        <p14:creationId xmlns:p14="http://schemas.microsoft.com/office/powerpoint/2010/main" val="1067604112"/>
      </p:ext>
    </p:extLst>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p:txBody>
          <a:bodyPr/>
          <a:lstStyle/>
          <a:p>
            <a:pPr eaLnBrk="1" hangingPunct="1"/>
            <a:r>
              <a:rPr lang="en-US" altLang="cs-CZ" smtClean="0">
                <a:ea typeface="ヒラギノ角ゴ Pro W3" pitchFamily="-84" charset="-128"/>
              </a:rPr>
              <a:t>Foreign Exchange Markets</a:t>
            </a:r>
          </a:p>
        </p:txBody>
      </p:sp>
      <p:sp>
        <p:nvSpPr>
          <p:cNvPr id="13315" name="Rectangle 3"/>
          <p:cNvSpPr>
            <a:spLocks noGrp="1" noChangeArrowheads="1"/>
          </p:cNvSpPr>
          <p:nvPr>
            <p:ph idx="1"/>
          </p:nvPr>
        </p:nvSpPr>
        <p:spPr/>
        <p:txBody>
          <a:bodyPr/>
          <a:lstStyle/>
          <a:p>
            <a:pPr eaLnBrk="1" hangingPunct="1">
              <a:spcBef>
                <a:spcPct val="50000"/>
              </a:spcBef>
            </a:pPr>
            <a:r>
              <a:rPr lang="en-US" altLang="cs-CZ">
                <a:ea typeface="ヒラギノ角ゴ Pro W3" pitchFamily="-84" charset="-128"/>
              </a:rPr>
              <a:t>Central banks trade foreign government bonds in the foreign exchange markets.</a:t>
            </a:r>
          </a:p>
          <a:p>
            <a:pPr lvl="1" eaLnBrk="1" hangingPunct="1">
              <a:spcBef>
                <a:spcPct val="50000"/>
              </a:spcBef>
            </a:pPr>
            <a:r>
              <a:rPr lang="en-US" altLang="cs-CZ">
                <a:ea typeface="ヒラギノ角ゴ Pro W3" pitchFamily="-84" charset="-128"/>
              </a:rPr>
              <a:t>Foreign currency deposits and foreign government bonds are often substitutes: both are fairly liquid assets denominated in foreign currency.</a:t>
            </a:r>
          </a:p>
          <a:p>
            <a:pPr lvl="1" eaLnBrk="1" hangingPunct="1">
              <a:spcBef>
                <a:spcPct val="50000"/>
              </a:spcBef>
            </a:pPr>
            <a:r>
              <a:rPr lang="en-US" altLang="cs-CZ">
                <a:ea typeface="ヒラギノ角ゴ Pro W3" pitchFamily="-84" charset="-128"/>
              </a:rPr>
              <a:t>Quantities of both foreign currency deposits and foreign government bonds that are bought and sold influence the exchange rate.</a:t>
            </a:r>
          </a:p>
        </p:txBody>
      </p:sp>
    </p:spTree>
    <p:extLst>
      <p:ext uri="{BB962C8B-B14F-4D97-AF65-F5344CB8AC3E}">
        <p14:creationId xmlns:p14="http://schemas.microsoft.com/office/powerpoint/2010/main" val="55919090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strips(downRight)">
                                      <p:cBhvr>
                                        <p:cTn id="7" dur="500"/>
                                        <p:tgtEl>
                                          <p:spTgt spid="13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strips(downRight)">
                                      <p:cBhvr>
                                        <p:cTn id="12" dur="500"/>
                                        <p:tgtEl>
                                          <p:spTgt spid="133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strips(downRight)">
                                      <p:cBhvr>
                                        <p:cTn id="17" dur="500"/>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pPr eaLnBrk="1" hangingPunct="1"/>
            <a:r>
              <a:rPr lang="en-US" altLang="cs-CZ" smtClean="0">
                <a:ea typeface="ヒラギノ角ゴ Pro W3" pitchFamily="-84" charset="-128"/>
              </a:rPr>
              <a:t>Sterilization</a:t>
            </a:r>
          </a:p>
        </p:txBody>
      </p:sp>
      <p:sp>
        <p:nvSpPr>
          <p:cNvPr id="14339" name="Rectangle 3"/>
          <p:cNvSpPr>
            <a:spLocks noGrp="1" noChangeArrowheads="1"/>
          </p:cNvSpPr>
          <p:nvPr>
            <p:ph idx="1"/>
          </p:nvPr>
        </p:nvSpPr>
        <p:spPr>
          <a:xfrm>
            <a:off x="680321" y="2108587"/>
            <a:ext cx="8478838" cy="4640262"/>
          </a:xfrm>
        </p:spPr>
        <p:txBody>
          <a:bodyPr/>
          <a:lstStyle/>
          <a:p>
            <a:pPr eaLnBrk="1" hangingPunct="1">
              <a:spcBef>
                <a:spcPct val="50000"/>
              </a:spcBef>
            </a:pPr>
            <a:r>
              <a:rPr lang="en-US" altLang="cs-CZ" dirty="0">
                <a:ea typeface="ヒラギノ角ゴ Pro W3" pitchFamily="-84" charset="-128"/>
              </a:rPr>
              <a:t>Because buying and selling of foreign bonds in the foreign exchange markets affects the domestic money supply, a central bank may want to offset this effect.</a:t>
            </a:r>
          </a:p>
          <a:p>
            <a:pPr eaLnBrk="1" hangingPunct="1">
              <a:spcBef>
                <a:spcPct val="50000"/>
              </a:spcBef>
            </a:pPr>
            <a:r>
              <a:rPr lang="en-US" altLang="cs-CZ" dirty="0">
                <a:ea typeface="ヒラギノ角ゴ Pro W3" pitchFamily="-84" charset="-128"/>
              </a:rPr>
              <a:t>This offsetting effect is called </a:t>
            </a:r>
            <a:r>
              <a:rPr lang="en-US" altLang="cs-CZ" b="1" dirty="0">
                <a:ea typeface="ヒラギノ角ゴ Pro W3" pitchFamily="-84" charset="-128"/>
              </a:rPr>
              <a:t>sterilization</a:t>
            </a:r>
            <a:r>
              <a:rPr lang="en-US" altLang="cs-CZ" dirty="0">
                <a:ea typeface="ヒラギノ角ゴ Pro W3" pitchFamily="-84" charset="-128"/>
              </a:rPr>
              <a:t>.</a:t>
            </a:r>
          </a:p>
          <a:p>
            <a:pPr eaLnBrk="1" hangingPunct="1">
              <a:spcBef>
                <a:spcPct val="50000"/>
              </a:spcBef>
            </a:pPr>
            <a:r>
              <a:rPr lang="en-US" altLang="cs-CZ" dirty="0">
                <a:ea typeface="ヒラギノ角ゴ Pro W3" pitchFamily="-84" charset="-128"/>
              </a:rPr>
              <a:t>If the central bank sells foreign bonds </a:t>
            </a:r>
            <a:br>
              <a:rPr lang="en-US" altLang="cs-CZ" dirty="0">
                <a:ea typeface="ヒラギノ角ゴ Pro W3" pitchFamily="-84" charset="-128"/>
              </a:rPr>
            </a:br>
            <a:r>
              <a:rPr lang="en-US" altLang="cs-CZ" dirty="0">
                <a:ea typeface="ヒラギノ角ゴ Pro W3" pitchFamily="-84" charset="-128"/>
              </a:rPr>
              <a:t>in the foreign exchange markets, it can buy domestic government bonds in bond markets—hoping to leave the amount of money in circulation unchanged.</a:t>
            </a:r>
          </a:p>
        </p:txBody>
      </p:sp>
    </p:spTree>
    <p:extLst>
      <p:ext uri="{BB962C8B-B14F-4D97-AF65-F5344CB8AC3E}">
        <p14:creationId xmlns:p14="http://schemas.microsoft.com/office/powerpoint/2010/main" val="340134124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strips(downRight)">
                                      <p:cBhvr>
                                        <p:cTn id="7" dur="500"/>
                                        <p:tgtEl>
                                          <p:spTgt spid="143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strips(downRight)">
                                      <p:cBhvr>
                                        <p:cTn id="12" dur="500"/>
                                        <p:tgtEl>
                                          <p:spTgt spid="143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strips(downRight)">
                                      <p:cBhvr>
                                        <p:cTn id="17" dur="500"/>
                                        <p:tgtEl>
                                          <p:spTgt spid="143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pPr eaLnBrk="1" hangingPunct="1"/>
            <a:r>
              <a:rPr lang="en-US" altLang="cs-CZ" smtClean="0">
                <a:ea typeface="ヒラギノ角ゴ Pro W3" pitchFamily="-84" charset="-128"/>
              </a:rPr>
              <a:t>Fixed Exchange Rates</a:t>
            </a:r>
          </a:p>
        </p:txBody>
      </p:sp>
      <p:sp>
        <p:nvSpPr>
          <p:cNvPr id="15363" name="Rectangle 3"/>
          <p:cNvSpPr>
            <a:spLocks noGrp="1" noChangeArrowheads="1"/>
          </p:cNvSpPr>
          <p:nvPr>
            <p:ph idx="1"/>
          </p:nvPr>
        </p:nvSpPr>
        <p:spPr>
          <a:xfrm>
            <a:off x="680321" y="2176463"/>
            <a:ext cx="8410575" cy="4681537"/>
          </a:xfrm>
        </p:spPr>
        <p:txBody>
          <a:bodyPr/>
          <a:lstStyle/>
          <a:p>
            <a:pPr eaLnBrk="1" hangingPunct="1">
              <a:lnSpc>
                <a:spcPct val="90000"/>
              </a:lnSpc>
              <a:spcBef>
                <a:spcPct val="50000"/>
              </a:spcBef>
            </a:pPr>
            <a:r>
              <a:rPr lang="en-US" altLang="cs-CZ" dirty="0">
                <a:ea typeface="ヒラギノ角ゴ Pro W3" pitchFamily="-84" charset="-128"/>
              </a:rPr>
              <a:t>To fix the exchange rate, a central bank influences the quantities supplied and demanded of currency by trading domestic and foreign assets, so that the exchange rate (the price of foreign currency in terms of domestic currency) stays constant.</a:t>
            </a:r>
          </a:p>
          <a:p>
            <a:pPr eaLnBrk="1" hangingPunct="1">
              <a:lnSpc>
                <a:spcPct val="90000"/>
              </a:lnSpc>
              <a:spcBef>
                <a:spcPct val="50000"/>
              </a:spcBef>
            </a:pPr>
            <a:r>
              <a:rPr lang="en-US" altLang="cs-CZ" dirty="0">
                <a:ea typeface="ヒラギノ角ゴ Pro W3" pitchFamily="-84" charset="-128"/>
              </a:rPr>
              <a:t>Foreign exchange markets are in equilibrium when</a:t>
            </a:r>
          </a:p>
          <a:p>
            <a:pPr lvl="4" eaLnBrk="1" hangingPunct="1">
              <a:lnSpc>
                <a:spcPct val="90000"/>
              </a:lnSpc>
              <a:spcBef>
                <a:spcPct val="50000"/>
              </a:spcBef>
              <a:buFontTx/>
              <a:buNone/>
            </a:pPr>
            <a:r>
              <a:rPr lang="en-US" altLang="cs-CZ" dirty="0">
                <a:ea typeface="ヒラギノ角ゴ Pro W3" pitchFamily="-84" charset="-128"/>
              </a:rPr>
              <a:t> </a:t>
            </a:r>
            <a:r>
              <a:rPr lang="en-US" altLang="cs-CZ" sz="2400" i="1" dirty="0">
                <a:ea typeface="ヒラギノ角ゴ Pro W3" pitchFamily="-84" charset="-128"/>
              </a:rPr>
              <a:t>R</a:t>
            </a:r>
            <a:r>
              <a:rPr lang="en-US" altLang="cs-CZ" sz="2400" dirty="0">
                <a:ea typeface="ヒラギノ角ゴ Pro W3" pitchFamily="-84" charset="-128"/>
              </a:rPr>
              <a:t> = </a:t>
            </a:r>
            <a:r>
              <a:rPr lang="en-US" altLang="cs-CZ" sz="2400" i="1" dirty="0">
                <a:ea typeface="ヒラギノ角ゴ Pro W3" pitchFamily="-84" charset="-128"/>
              </a:rPr>
              <a:t>R</a:t>
            </a:r>
            <a:r>
              <a:rPr lang="en-US" altLang="cs-CZ" sz="2400" dirty="0">
                <a:ea typeface="ヒラギノ角ゴ Pro W3" pitchFamily="-84" charset="-128"/>
              </a:rPr>
              <a:t>* + (</a:t>
            </a:r>
            <a:r>
              <a:rPr lang="en-US" altLang="cs-CZ" sz="2400" i="1" dirty="0" err="1">
                <a:ea typeface="ヒラギノ角ゴ Pro W3" pitchFamily="-84" charset="-128"/>
              </a:rPr>
              <a:t>E</a:t>
            </a:r>
            <a:r>
              <a:rPr lang="en-US" altLang="cs-CZ" sz="2400" i="1" baseline="30000" dirty="0" err="1">
                <a:ea typeface="ヒラギノ角ゴ Pro W3" pitchFamily="-84" charset="-128"/>
              </a:rPr>
              <a:t>e</a:t>
            </a:r>
            <a:r>
              <a:rPr lang="en-US" altLang="cs-CZ" sz="2400" dirty="0">
                <a:ea typeface="ヒラギノ角ゴ Pro W3" pitchFamily="-84" charset="-128"/>
              </a:rPr>
              <a:t> – </a:t>
            </a:r>
            <a:r>
              <a:rPr lang="en-US" altLang="cs-CZ" sz="2400" i="1" dirty="0">
                <a:ea typeface="ヒラギノ角ゴ Pro W3" pitchFamily="-84" charset="-128"/>
              </a:rPr>
              <a:t>E</a:t>
            </a:r>
            <a:r>
              <a:rPr lang="en-US" altLang="cs-CZ" sz="2400" dirty="0">
                <a:ea typeface="ヒラギノ角ゴ Pro W3" pitchFamily="-84" charset="-128"/>
              </a:rPr>
              <a:t>)/</a:t>
            </a:r>
            <a:r>
              <a:rPr lang="en-US" altLang="cs-CZ" sz="2400" i="1" dirty="0">
                <a:ea typeface="ヒラギノ角ゴ Pro W3" pitchFamily="-84" charset="-128"/>
              </a:rPr>
              <a:t>E</a:t>
            </a:r>
            <a:r>
              <a:rPr lang="en-US" altLang="cs-CZ" sz="2000" i="1" dirty="0">
                <a:ea typeface="ヒラギノ角ゴ Pro W3" pitchFamily="-84" charset="-128"/>
              </a:rPr>
              <a:t>	</a:t>
            </a:r>
            <a:r>
              <a:rPr lang="en-US" altLang="cs-CZ" i="1" dirty="0">
                <a:ea typeface="ヒラギノ角ゴ Pro W3" pitchFamily="-84" charset="-128"/>
              </a:rPr>
              <a:t>	</a:t>
            </a:r>
          </a:p>
          <a:p>
            <a:pPr eaLnBrk="1" hangingPunct="1">
              <a:lnSpc>
                <a:spcPct val="90000"/>
              </a:lnSpc>
              <a:spcBef>
                <a:spcPct val="50000"/>
              </a:spcBef>
            </a:pPr>
            <a:r>
              <a:rPr lang="en-US" altLang="cs-CZ" dirty="0">
                <a:ea typeface="ヒラギノ角ゴ Pro W3" pitchFamily="-84" charset="-128"/>
              </a:rPr>
              <a:t>When the exchange rate is fixed at some level </a:t>
            </a:r>
            <a:r>
              <a:rPr lang="en-US" altLang="cs-CZ" i="1" dirty="0">
                <a:ea typeface="ヒラギノ角ゴ Pro W3" pitchFamily="-84" charset="-128"/>
              </a:rPr>
              <a:t>E</a:t>
            </a:r>
            <a:r>
              <a:rPr lang="en-US" altLang="cs-CZ" i="1" baseline="30000" dirty="0">
                <a:ea typeface="ヒラギノ角ゴ Pro W3" pitchFamily="-84" charset="-128"/>
              </a:rPr>
              <a:t>0 </a:t>
            </a:r>
            <a:r>
              <a:rPr lang="en-US" altLang="cs-CZ" dirty="0">
                <a:ea typeface="ヒラギノ角ゴ Pro W3" pitchFamily="-84" charset="-128"/>
              </a:rPr>
              <a:t>and the market expects it to stay fixed at that level, then  </a:t>
            </a:r>
          </a:p>
          <a:p>
            <a:pPr lvl="4" eaLnBrk="1" hangingPunct="1">
              <a:lnSpc>
                <a:spcPct val="90000"/>
              </a:lnSpc>
              <a:spcBef>
                <a:spcPct val="50000"/>
              </a:spcBef>
              <a:buFontTx/>
              <a:buNone/>
            </a:pPr>
            <a:r>
              <a:rPr lang="en-US" altLang="cs-CZ" sz="2400" i="1" dirty="0">
                <a:ea typeface="ヒラギノ角ゴ Pro W3" pitchFamily="-84" charset="-128"/>
              </a:rPr>
              <a:t>R</a:t>
            </a:r>
            <a:r>
              <a:rPr lang="en-US" altLang="cs-CZ" sz="2400" dirty="0">
                <a:ea typeface="ヒラギノ角ゴ Pro W3" pitchFamily="-84" charset="-128"/>
              </a:rPr>
              <a:t> = </a:t>
            </a:r>
            <a:r>
              <a:rPr lang="en-US" altLang="cs-CZ" sz="2400" i="1" dirty="0">
                <a:ea typeface="ヒラギノ角ゴ Pro W3" pitchFamily="-84" charset="-128"/>
              </a:rPr>
              <a:t>R</a:t>
            </a:r>
            <a:r>
              <a:rPr lang="en-US" altLang="cs-CZ" sz="2400" dirty="0">
                <a:ea typeface="ヒラギノ角ゴ Pro W3" pitchFamily="-84" charset="-128"/>
              </a:rPr>
              <a:t>*</a:t>
            </a:r>
            <a:endParaRPr lang="en-US" altLang="cs-CZ" sz="2400" i="1" dirty="0">
              <a:ea typeface="ヒラギノ角ゴ Pro W3" pitchFamily="-84" charset="-128"/>
            </a:endParaRPr>
          </a:p>
        </p:txBody>
      </p:sp>
    </p:spTree>
    <p:extLst>
      <p:ext uri="{BB962C8B-B14F-4D97-AF65-F5344CB8AC3E}">
        <p14:creationId xmlns:p14="http://schemas.microsoft.com/office/powerpoint/2010/main" val="17489244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strips(downRight)">
                                      <p:cBhvr>
                                        <p:cTn id="7" dur="500"/>
                                        <p:tgtEl>
                                          <p:spTgt spid="153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strips(downRight)">
                                      <p:cBhvr>
                                        <p:cTn id="12" dur="500"/>
                                        <p:tgtEl>
                                          <p:spTgt spid="15363">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animEffect transition="in" filter="strips(downRight)">
                                      <p:cBhvr>
                                        <p:cTn id="15" dur="500"/>
                                        <p:tgtEl>
                                          <p:spTgt spid="15363">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15363">
                                            <p:txEl>
                                              <p:pRg st="3" end="3"/>
                                            </p:txEl>
                                          </p:spTgt>
                                        </p:tgtEl>
                                        <p:attrNameLst>
                                          <p:attrName>style.visibility</p:attrName>
                                        </p:attrNameLst>
                                      </p:cBhvr>
                                      <p:to>
                                        <p:strVal val="visible"/>
                                      </p:to>
                                    </p:set>
                                    <p:animEffect transition="in" filter="strips(downRight)">
                                      <p:cBhvr>
                                        <p:cTn id="20" dur="500"/>
                                        <p:tgtEl>
                                          <p:spTgt spid="15363">
                                            <p:txEl>
                                              <p:pRg st="3" end="3"/>
                                            </p:txEl>
                                          </p:spTgt>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animEffect transition="in" filter="strips(downRight)">
                                      <p:cBhvr>
                                        <p:cTn id="23" dur="500"/>
                                        <p:tgtEl>
                                          <p:spTgt spid="153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r>
              <a:rPr lang="en-US" altLang="cs-CZ" smtClean="0">
                <a:ea typeface="ヒラギノ角ゴ Pro W3" pitchFamily="-84" charset="-128"/>
              </a:rPr>
              <a:t>Fixed Exchange Rates (cont.)</a:t>
            </a:r>
          </a:p>
        </p:txBody>
      </p:sp>
      <p:sp>
        <p:nvSpPr>
          <p:cNvPr id="16387" name="Rectangle 3"/>
          <p:cNvSpPr>
            <a:spLocks noGrp="1" noChangeArrowheads="1"/>
          </p:cNvSpPr>
          <p:nvPr>
            <p:ph idx="1"/>
          </p:nvPr>
        </p:nvSpPr>
        <p:spPr/>
        <p:txBody>
          <a:bodyPr/>
          <a:lstStyle/>
          <a:p>
            <a:pPr eaLnBrk="1" hangingPunct="1">
              <a:spcBef>
                <a:spcPct val="50000"/>
              </a:spcBef>
            </a:pPr>
            <a:r>
              <a:rPr lang="en-US" altLang="cs-CZ">
                <a:ea typeface="ヒラギノ角ゴ Pro W3" pitchFamily="-84" charset="-128"/>
              </a:rPr>
              <a:t>To fix the exchange rate, the central bank must trade foreign and domestic assets in the foreign exchange market until </a:t>
            </a:r>
            <a:r>
              <a:rPr lang="en-US" altLang="cs-CZ" i="1">
                <a:ea typeface="ヒラギノ角ゴ Pro W3" pitchFamily="-84" charset="-128"/>
              </a:rPr>
              <a:t>R = R*.</a:t>
            </a:r>
          </a:p>
          <a:p>
            <a:pPr eaLnBrk="1" hangingPunct="1">
              <a:spcBef>
                <a:spcPct val="50000"/>
              </a:spcBef>
            </a:pPr>
            <a:r>
              <a:rPr lang="en-US" altLang="cs-CZ">
                <a:ea typeface="ヒラギノ角ゴ Pro W3" pitchFamily="-84" charset="-128"/>
              </a:rPr>
              <a:t>Alternatively, we can say that it adjusts the quantity of monetary assets in the money market until the domestic interest rate equals the foreign interest rate, given the level of average prices and real output:</a:t>
            </a:r>
          </a:p>
          <a:p>
            <a:pPr algn="ctr" eaLnBrk="1" hangingPunct="1">
              <a:spcBef>
                <a:spcPct val="50000"/>
              </a:spcBef>
              <a:buFontTx/>
              <a:buNone/>
            </a:pPr>
            <a:r>
              <a:rPr lang="en-US" altLang="cs-CZ" i="1">
                <a:ea typeface="ヒラギノ角ゴ Pro W3" pitchFamily="-84" charset="-128"/>
              </a:rPr>
              <a:t>M</a:t>
            </a:r>
            <a:r>
              <a:rPr lang="en-US" altLang="cs-CZ" i="1" baseline="30000">
                <a:ea typeface="ヒラギノ角ゴ Pro W3" pitchFamily="-84" charset="-128"/>
              </a:rPr>
              <a:t>s</a:t>
            </a:r>
            <a:r>
              <a:rPr lang="en-US" altLang="cs-CZ" i="1">
                <a:ea typeface="ヒラギノ角ゴ Pro W3" pitchFamily="-84" charset="-128"/>
              </a:rPr>
              <a:t>/P = L</a:t>
            </a:r>
            <a:r>
              <a:rPr lang="en-US" altLang="cs-CZ">
                <a:ea typeface="ヒラギノ角ゴ Pro W3" pitchFamily="-84" charset="-128"/>
              </a:rPr>
              <a:t>(</a:t>
            </a:r>
            <a:r>
              <a:rPr lang="en-US" altLang="cs-CZ" i="1">
                <a:ea typeface="ヒラギノ角ゴ Pro W3" pitchFamily="-84" charset="-128"/>
              </a:rPr>
              <a:t>R*, Y</a:t>
            </a:r>
            <a:r>
              <a:rPr lang="en-US" altLang="cs-CZ">
                <a:ea typeface="ヒラギノ角ゴ Pro W3" pitchFamily="-84" charset="-128"/>
              </a:rPr>
              <a:t>)</a:t>
            </a:r>
            <a:endParaRPr lang="en-US" altLang="cs-CZ" i="1">
              <a:ea typeface="ヒラギノ角ゴ Pro W3" pitchFamily="-84" charset="-128"/>
            </a:endParaRPr>
          </a:p>
        </p:txBody>
      </p:sp>
    </p:spTree>
    <p:extLst>
      <p:ext uri="{BB962C8B-B14F-4D97-AF65-F5344CB8AC3E}">
        <p14:creationId xmlns:p14="http://schemas.microsoft.com/office/powerpoint/2010/main" val="406461712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strips(downRight)">
                                      <p:cBhvr>
                                        <p:cTn id="7" dur="500"/>
                                        <p:tgtEl>
                                          <p:spTgt spid="163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strips(downRight)">
                                      <p:cBhvr>
                                        <p:cTn id="12" dur="500"/>
                                        <p:tgtEl>
                                          <p:spTgt spid="163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strips(downRight)">
                                      <p:cBhvr>
                                        <p:cTn id="17" dur="500"/>
                                        <p:tgtEl>
                                          <p:spTgt spid="163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r>
              <a:rPr lang="en-US" altLang="cs-CZ" smtClean="0">
                <a:ea typeface="ヒラギノ角ゴ Pro W3" pitchFamily="-84" charset="-128"/>
              </a:rPr>
              <a:t>Fixed Exchange Rates (cont.)</a:t>
            </a:r>
          </a:p>
        </p:txBody>
      </p:sp>
      <p:sp>
        <p:nvSpPr>
          <p:cNvPr id="17411" name="Rectangle 3"/>
          <p:cNvSpPr>
            <a:spLocks noGrp="1" noChangeArrowheads="1"/>
          </p:cNvSpPr>
          <p:nvPr>
            <p:ph idx="1"/>
          </p:nvPr>
        </p:nvSpPr>
        <p:spPr/>
        <p:txBody>
          <a:bodyPr/>
          <a:lstStyle/>
          <a:p>
            <a:pPr eaLnBrk="1" hangingPunct="1">
              <a:lnSpc>
                <a:spcPct val="90000"/>
              </a:lnSpc>
              <a:spcBef>
                <a:spcPct val="60000"/>
              </a:spcBef>
            </a:pPr>
            <a:r>
              <a:rPr lang="en-US" altLang="cs-CZ">
                <a:ea typeface="ヒラギノ角ゴ Pro W3" pitchFamily="-84" charset="-128"/>
              </a:rPr>
              <a:t>Suppose that the central bank has fixed the exchange rate at </a:t>
            </a:r>
            <a:r>
              <a:rPr lang="en-US" altLang="cs-CZ" i="1">
                <a:ea typeface="ヒラギノ角ゴ Pro W3" pitchFamily="-84" charset="-128"/>
              </a:rPr>
              <a:t>E</a:t>
            </a:r>
            <a:r>
              <a:rPr lang="en-US" altLang="cs-CZ" i="1" baseline="30000">
                <a:ea typeface="ヒラギノ角ゴ Pro W3" pitchFamily="-84" charset="-128"/>
              </a:rPr>
              <a:t>0</a:t>
            </a:r>
            <a:r>
              <a:rPr lang="en-US" altLang="cs-CZ" i="1">
                <a:ea typeface="ヒラギノ角ゴ Pro W3" pitchFamily="-84" charset="-128"/>
              </a:rPr>
              <a:t> </a:t>
            </a:r>
            <a:r>
              <a:rPr lang="en-US" altLang="cs-CZ">
                <a:ea typeface="ヒラギノ角ゴ Pro W3" pitchFamily="-84" charset="-128"/>
              </a:rPr>
              <a:t>but the level of output rises, raising the demand of real monetary assets.</a:t>
            </a:r>
          </a:p>
          <a:p>
            <a:pPr eaLnBrk="1" hangingPunct="1">
              <a:lnSpc>
                <a:spcPct val="90000"/>
              </a:lnSpc>
              <a:spcBef>
                <a:spcPct val="60000"/>
              </a:spcBef>
            </a:pPr>
            <a:r>
              <a:rPr lang="en-US" altLang="cs-CZ">
                <a:ea typeface="ヒラギノ角ゴ Pro W3" pitchFamily="-84" charset="-128"/>
              </a:rPr>
              <a:t>This is predicted to put upward pressure on interest rates and the value of the domestic currency.</a:t>
            </a:r>
          </a:p>
          <a:p>
            <a:pPr eaLnBrk="1" hangingPunct="1">
              <a:lnSpc>
                <a:spcPct val="90000"/>
              </a:lnSpc>
              <a:spcBef>
                <a:spcPct val="60000"/>
              </a:spcBef>
            </a:pPr>
            <a:r>
              <a:rPr lang="en-US" altLang="cs-CZ">
                <a:ea typeface="ヒラギノ角ゴ Pro W3" pitchFamily="-84" charset="-128"/>
              </a:rPr>
              <a:t>How should the central bank respond if it wants to fix exchange rates?</a:t>
            </a:r>
          </a:p>
        </p:txBody>
      </p:sp>
    </p:spTree>
    <p:extLst>
      <p:ext uri="{BB962C8B-B14F-4D97-AF65-F5344CB8AC3E}">
        <p14:creationId xmlns:p14="http://schemas.microsoft.com/office/powerpoint/2010/main" val="172348097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strips(downRight)">
                                      <p:cBhvr>
                                        <p:cTn id="7" dur="500"/>
                                        <p:tgtEl>
                                          <p:spTgt spid="17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strips(downRight)">
                                      <p:cBhvr>
                                        <p:cTn id="12" dur="500"/>
                                        <p:tgtEl>
                                          <p:spTgt spid="174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strips(downRight)">
                                      <p:cBhvr>
                                        <p:cTn id="17" dur="500"/>
                                        <p:tgtEl>
                                          <p:spTgt spid="17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eaLnBrk="1" hangingPunct="1"/>
            <a:r>
              <a:rPr lang="en-US" altLang="cs-CZ" smtClean="0">
                <a:ea typeface="ヒラギノ角ゴ Pro W3" pitchFamily="-84" charset="-128"/>
              </a:rPr>
              <a:t>Fixed Exchange Rates (cont.)</a:t>
            </a:r>
          </a:p>
        </p:txBody>
      </p:sp>
      <p:sp>
        <p:nvSpPr>
          <p:cNvPr id="18435" name="Rectangle 3"/>
          <p:cNvSpPr>
            <a:spLocks noGrp="1" noChangeArrowheads="1"/>
          </p:cNvSpPr>
          <p:nvPr>
            <p:ph idx="1"/>
          </p:nvPr>
        </p:nvSpPr>
        <p:spPr>
          <a:xfrm>
            <a:off x="680321" y="2286000"/>
            <a:ext cx="8294688" cy="4572000"/>
          </a:xfrm>
        </p:spPr>
        <p:txBody>
          <a:bodyPr/>
          <a:lstStyle/>
          <a:p>
            <a:pPr eaLnBrk="1" hangingPunct="1">
              <a:spcBef>
                <a:spcPct val="50000"/>
              </a:spcBef>
            </a:pPr>
            <a:r>
              <a:rPr lang="en-US" altLang="cs-CZ" dirty="0">
                <a:ea typeface="ヒラギノ角ゴ Pro W3" pitchFamily="-84" charset="-128"/>
              </a:rPr>
              <a:t>The central bank should buy foreign assets in the foreign exchange markets,</a:t>
            </a:r>
            <a:r>
              <a:rPr lang="en-US" altLang="cs-CZ" dirty="0" smtClean="0">
                <a:ea typeface="ヒラギノ角ゴ Pro W3" pitchFamily="-84" charset="-128"/>
              </a:rPr>
              <a:t> </a:t>
            </a:r>
          </a:p>
          <a:p>
            <a:pPr lvl="1" eaLnBrk="1" hangingPunct="1">
              <a:spcBef>
                <a:spcPct val="50000"/>
              </a:spcBef>
            </a:pPr>
            <a:r>
              <a:rPr lang="en-US" altLang="cs-CZ" dirty="0">
                <a:ea typeface="ＭＳ Ｐゴシック" pitchFamily="-84" charset="-128"/>
              </a:rPr>
              <a:t>thereby increasing the domestic money supply, </a:t>
            </a:r>
          </a:p>
          <a:p>
            <a:pPr lvl="1" eaLnBrk="1" hangingPunct="1">
              <a:spcBef>
                <a:spcPct val="50000"/>
              </a:spcBef>
            </a:pPr>
            <a:r>
              <a:rPr lang="en-US" altLang="cs-CZ" dirty="0">
                <a:ea typeface="ＭＳ Ｐゴシック" pitchFamily="-84" charset="-128"/>
              </a:rPr>
              <a:t>thereby reducing interest rates in the short run.</a:t>
            </a:r>
          </a:p>
          <a:p>
            <a:pPr lvl="1" eaLnBrk="1" hangingPunct="1">
              <a:spcBef>
                <a:spcPct val="50000"/>
              </a:spcBef>
            </a:pPr>
            <a:r>
              <a:rPr lang="en-US" altLang="cs-CZ" dirty="0">
                <a:ea typeface="ＭＳ Ｐゴシック" pitchFamily="-84" charset="-128"/>
              </a:rPr>
              <a:t>Alternatively, by demanding (buying) assets denominated in foreign currency and by supplying (selling) domestic currency, the price/value of foreign currency is increased and the price/value of domestic currency is decreased.</a:t>
            </a:r>
            <a:endParaRPr lang="en-US" altLang="cs-CZ" dirty="0" smtClean="0">
              <a:ea typeface="ＭＳ Ｐゴシック" pitchFamily="-84" charset="-128"/>
            </a:endParaRPr>
          </a:p>
        </p:txBody>
      </p:sp>
    </p:spTree>
    <p:extLst>
      <p:ext uri="{BB962C8B-B14F-4D97-AF65-F5344CB8AC3E}">
        <p14:creationId xmlns:p14="http://schemas.microsoft.com/office/powerpoint/2010/main" val="281306224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strips(downRight)">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strips(downRight)">
                                      <p:cBhvr>
                                        <p:cTn id="12" dur="500"/>
                                        <p:tgtEl>
                                          <p:spTgt spid="184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strips(downRight)">
                                      <p:cBhvr>
                                        <p:cTn id="17" dur="500"/>
                                        <p:tgtEl>
                                          <p:spTgt spid="184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strips(downRight)">
                                      <p:cBhvr>
                                        <p:cTn id="22" dur="500"/>
                                        <p:tgtEl>
                                          <p:spTgt spid="18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233748" y="762131"/>
            <a:ext cx="4964327" cy="1074907"/>
          </a:xfrm>
        </p:spPr>
        <p:txBody>
          <a:bodyPr anchor="t">
            <a:normAutofit fontScale="90000"/>
          </a:bodyPr>
          <a:lstStyle/>
          <a:p>
            <a:pPr eaLnBrk="1" hangingPunct="1"/>
            <a:r>
              <a:rPr lang="en-US" altLang="cs-CZ" sz="2800" dirty="0">
                <a:ea typeface="ヒラギノ角ゴ Pro W3" pitchFamily="-84" charset="-128"/>
              </a:rPr>
              <a:t>Fig. 18-1: </a:t>
            </a:r>
            <a:br>
              <a:rPr lang="en-US" altLang="cs-CZ" sz="2800" dirty="0">
                <a:ea typeface="ヒラギノ角ゴ Pro W3" pitchFamily="-84" charset="-128"/>
              </a:rPr>
            </a:br>
            <a:r>
              <a:rPr lang="en-US" altLang="cs-CZ" sz="2800" dirty="0">
                <a:ea typeface="ヒラギノ角ゴ Pro W3" pitchFamily="-84" charset="-128"/>
              </a:rPr>
              <a:t>Asset Market Equilibrium with a Fixed Exchange Rate, </a:t>
            </a:r>
            <a:r>
              <a:rPr lang="en-US" altLang="cs-CZ" sz="2800" i="1" dirty="0">
                <a:ea typeface="ヒラギノ角ゴ Pro W3" pitchFamily="-84" charset="-128"/>
              </a:rPr>
              <a:t>E</a:t>
            </a:r>
            <a:r>
              <a:rPr lang="en-US" altLang="cs-CZ" sz="2800" baseline="30000" dirty="0">
                <a:ea typeface="ヒラギノ角ゴ Pro W3" pitchFamily="-84" charset="-128"/>
              </a:rPr>
              <a:t>0</a:t>
            </a:r>
          </a:p>
        </p:txBody>
      </p:sp>
      <p:pic>
        <p:nvPicPr>
          <p:cNvPr id="20482" name="Picture 1" descr="fig'18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97955" y="762000"/>
            <a:ext cx="4710113"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7793429"/>
      </p:ext>
    </p:extLst>
  </p:cSld>
  <p:clrMapOvr>
    <a:masterClrMapping/>
  </p:clrMapOvr>
  <p:transition spd="med">
    <p:pull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pPr eaLnBrk="1" hangingPunct="1"/>
            <a:r>
              <a:rPr lang="en-US" altLang="cs-CZ" sz="2800">
                <a:ea typeface="ヒラギノ角ゴ Pro W3" pitchFamily="-84" charset="-128"/>
              </a:rPr>
              <a:t>Monetary Policy and Fixed Exchange Rates</a:t>
            </a:r>
          </a:p>
        </p:txBody>
      </p:sp>
      <p:sp>
        <p:nvSpPr>
          <p:cNvPr id="20483" name="Rectangle 3"/>
          <p:cNvSpPr>
            <a:spLocks noGrp="1" noChangeArrowheads="1"/>
          </p:cNvSpPr>
          <p:nvPr>
            <p:ph idx="1"/>
          </p:nvPr>
        </p:nvSpPr>
        <p:spPr/>
        <p:txBody>
          <a:bodyPr/>
          <a:lstStyle/>
          <a:p>
            <a:pPr eaLnBrk="1" hangingPunct="1"/>
            <a:r>
              <a:rPr lang="en-US" altLang="cs-CZ">
                <a:ea typeface="ヒラギノ角ゴ Pro W3" pitchFamily="-84" charset="-128"/>
              </a:rPr>
              <a:t>When the central bank buys and sells foreign assets to keep the exchange rate fixed and to maintain domestic interest rates equal to foreign interest rates, it is not able to adjust domestic interest rates to attain other goals.</a:t>
            </a:r>
          </a:p>
          <a:p>
            <a:pPr eaLnBrk="1" hangingPunct="1">
              <a:buFontTx/>
              <a:buNone/>
            </a:pPr>
            <a:endParaRPr lang="en-US" altLang="cs-CZ">
              <a:ea typeface="ヒラギノ角ゴ Pro W3" pitchFamily="-84" charset="-128"/>
            </a:endParaRPr>
          </a:p>
          <a:p>
            <a:pPr lvl="1" eaLnBrk="1" hangingPunct="1"/>
            <a:r>
              <a:rPr lang="en-US" altLang="cs-CZ">
                <a:ea typeface="ヒラギノ角ゴ Pro W3" pitchFamily="-84" charset="-128"/>
              </a:rPr>
              <a:t>In particular, monetary policy is ineffective in influencing output and employment.</a:t>
            </a:r>
            <a:endParaRPr lang="en-US" altLang="cs-CZ" i="1">
              <a:ea typeface="ヒラギノ角ゴ Pro W3" pitchFamily="-84" charset="-128"/>
            </a:endParaRPr>
          </a:p>
        </p:txBody>
      </p:sp>
    </p:spTree>
    <p:extLst>
      <p:ext uri="{BB962C8B-B14F-4D97-AF65-F5344CB8AC3E}">
        <p14:creationId xmlns:p14="http://schemas.microsoft.com/office/powerpoint/2010/main" val="151552070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strips(downRight)">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0483">
                                            <p:txEl>
                                              <p:pRg st="2" end="2"/>
                                            </p:txEl>
                                          </p:spTgt>
                                        </p:tgtEl>
                                        <p:attrNameLst>
                                          <p:attrName>style.visibility</p:attrName>
                                        </p:attrNameLst>
                                      </p:cBhvr>
                                      <p:to>
                                        <p:strVal val="visible"/>
                                      </p:to>
                                    </p:set>
                                    <p:animEffect transition="in" filter="strips(downRight)">
                                      <p:cBhvr>
                                        <p:cTn id="12" dur="500"/>
                                        <p:tgtEl>
                                          <p:spTgt spid="20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altLang="cs-CZ" sz="2400">
                <a:ea typeface="ヒラギノ角ゴ Pro W3" pitchFamily="-84" charset="-128"/>
              </a:rPr>
              <a:t>Fig. 18-2: Monetary Expansion Is Ineffective under a Fixed Exchange Rate</a:t>
            </a:r>
          </a:p>
        </p:txBody>
      </p:sp>
      <p:pic>
        <p:nvPicPr>
          <p:cNvPr id="22530" name="Picture 1" descr="fig18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48807"/>
            <a:ext cx="4180003" cy="4289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9930260"/>
      </p:ext>
    </p:extLst>
  </p:cSld>
  <p:clrMapOvr>
    <a:masterClrMapping/>
  </p:clrMapOvr>
  <p:transition spd="med">
    <p:pull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n-US" altLang="cs-CZ" sz="2800">
                <a:ea typeface="ヒラギノ角ゴ Pro W3" pitchFamily="-84" charset="-128"/>
              </a:rPr>
              <a:t>Fiscal Policy and Fixed Exchange Rates in the Short Run</a:t>
            </a:r>
          </a:p>
        </p:txBody>
      </p:sp>
      <p:sp>
        <p:nvSpPr>
          <p:cNvPr id="22531" name="Rectangle 3"/>
          <p:cNvSpPr>
            <a:spLocks noGrp="1" noChangeArrowheads="1"/>
          </p:cNvSpPr>
          <p:nvPr>
            <p:ph idx="1"/>
          </p:nvPr>
        </p:nvSpPr>
        <p:spPr/>
        <p:txBody>
          <a:bodyPr/>
          <a:lstStyle/>
          <a:p>
            <a:pPr eaLnBrk="1" hangingPunct="1">
              <a:spcBef>
                <a:spcPct val="50000"/>
              </a:spcBef>
            </a:pPr>
            <a:r>
              <a:rPr lang="en-US" altLang="cs-CZ">
                <a:ea typeface="ヒラギノ角ゴ Pro W3" pitchFamily="-84" charset="-128"/>
              </a:rPr>
              <a:t>Temporary changes in fiscal policy are more effective in influencing output and</a:t>
            </a:r>
            <a:r>
              <a:rPr lang="en-US" altLang="cs-CZ" sz="1800">
                <a:ea typeface="ヒラギノ角ゴ Pro W3" pitchFamily="-84" charset="-128"/>
              </a:rPr>
              <a:t> </a:t>
            </a:r>
            <a:r>
              <a:rPr lang="en-US" altLang="cs-CZ">
                <a:ea typeface="ヒラギノ角ゴ Pro W3" pitchFamily="-84" charset="-128"/>
              </a:rPr>
              <a:t>employment in the short run:</a:t>
            </a:r>
          </a:p>
          <a:p>
            <a:pPr lvl="1" eaLnBrk="1" hangingPunct="1">
              <a:spcBef>
                <a:spcPct val="50000"/>
              </a:spcBef>
            </a:pPr>
            <a:r>
              <a:rPr lang="en-US" altLang="cs-CZ">
                <a:ea typeface="ヒラギノ角ゴ Pro W3" pitchFamily="-84" charset="-128"/>
              </a:rPr>
              <a:t>The rise in aggregate demand and output due to expansionary fiscal policy raises demand for real monetary</a:t>
            </a:r>
            <a:r>
              <a:rPr lang="en-US" altLang="cs-CZ" sz="1800">
                <a:ea typeface="ヒラギノ角ゴ Pro W3" pitchFamily="-84" charset="-128"/>
              </a:rPr>
              <a:t> </a:t>
            </a:r>
            <a:r>
              <a:rPr lang="en-US" altLang="cs-CZ">
                <a:ea typeface="ヒラギノ角ゴ Pro W3" pitchFamily="-84" charset="-128"/>
              </a:rPr>
              <a:t>assets,</a:t>
            </a:r>
            <a:r>
              <a:rPr lang="en-US" altLang="cs-CZ" sz="1800">
                <a:ea typeface="ヒラギノ角ゴ Pro W3" pitchFamily="-84" charset="-128"/>
              </a:rPr>
              <a:t> </a:t>
            </a:r>
            <a:r>
              <a:rPr lang="en-US" altLang="cs-CZ">
                <a:ea typeface="ヒラギノ角ゴ Pro W3" pitchFamily="-84" charset="-128"/>
              </a:rPr>
              <a:t>putting</a:t>
            </a:r>
            <a:r>
              <a:rPr lang="en-US" altLang="cs-CZ" sz="1800">
                <a:ea typeface="ヒラギノ角ゴ Pro W3" pitchFamily="-84" charset="-128"/>
              </a:rPr>
              <a:t> </a:t>
            </a:r>
            <a:r>
              <a:rPr lang="en-US" altLang="cs-CZ">
                <a:ea typeface="ヒラギノ角ゴ Pro W3" pitchFamily="-84" charset="-128"/>
              </a:rPr>
              <a:t>upward</a:t>
            </a:r>
            <a:r>
              <a:rPr lang="en-US" altLang="cs-CZ" sz="1800">
                <a:ea typeface="ヒラギノ角ゴ Pro W3" pitchFamily="-84" charset="-128"/>
              </a:rPr>
              <a:t> </a:t>
            </a:r>
            <a:r>
              <a:rPr lang="en-US" altLang="cs-CZ">
                <a:ea typeface="ヒラギノ角ゴ Pro W3" pitchFamily="-84" charset="-128"/>
              </a:rPr>
              <a:t>pressure</a:t>
            </a:r>
            <a:r>
              <a:rPr lang="en-US" altLang="cs-CZ" sz="1800">
                <a:ea typeface="ヒラギノ角ゴ Pro W3" pitchFamily="-84" charset="-128"/>
              </a:rPr>
              <a:t> </a:t>
            </a:r>
            <a:r>
              <a:rPr lang="en-US" altLang="cs-CZ">
                <a:ea typeface="ヒラギノ角ゴ Pro W3" pitchFamily="-84" charset="-128"/>
              </a:rPr>
              <a:t>on</a:t>
            </a:r>
            <a:r>
              <a:rPr lang="en-US" altLang="cs-CZ" sz="1800">
                <a:ea typeface="ヒラギノ角ゴ Pro W3" pitchFamily="-84" charset="-128"/>
              </a:rPr>
              <a:t> </a:t>
            </a:r>
            <a:r>
              <a:rPr lang="en-US" altLang="cs-CZ">
                <a:ea typeface="ヒラギノ角ゴ Pro W3" pitchFamily="-84" charset="-128"/>
              </a:rPr>
              <a:t>interest rates and on the value of the domestic currency.</a:t>
            </a:r>
          </a:p>
          <a:p>
            <a:pPr lvl="1" eaLnBrk="1" hangingPunct="1">
              <a:spcBef>
                <a:spcPct val="50000"/>
              </a:spcBef>
            </a:pPr>
            <a:r>
              <a:rPr lang="en-US" altLang="cs-CZ">
                <a:ea typeface="ヒラギノ角ゴ Pro W3" pitchFamily="-84" charset="-128"/>
              </a:rPr>
              <a:t>To prevent an appreciation of the domestic currency, the central bank must buy foreign assets, thereby increasing the money supply and decreasing interest rates.</a:t>
            </a:r>
          </a:p>
        </p:txBody>
      </p:sp>
    </p:spTree>
    <p:extLst>
      <p:ext uri="{BB962C8B-B14F-4D97-AF65-F5344CB8AC3E}">
        <p14:creationId xmlns:p14="http://schemas.microsoft.com/office/powerpoint/2010/main" val="282449512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strips(downRight)">
                                      <p:cBhvr>
                                        <p:cTn id="7" dur="5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strips(downRight)">
                                      <p:cBhvr>
                                        <p:cTn id="12" dur="500"/>
                                        <p:tgtEl>
                                          <p:spTgt spid="225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strips(downRight)">
                                      <p:cBhvr>
                                        <p:cTn id="17" dur="500"/>
                                        <p:tgtEl>
                                          <p:spTgt spid="225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p:cNvSpPr>
            <a:spLocks noGrp="1" noChangeArrowheads="1"/>
          </p:cNvSpPr>
          <p:nvPr>
            <p:ph type="title"/>
          </p:nvPr>
        </p:nvSpPr>
        <p:spPr/>
        <p:txBody>
          <a:bodyPr/>
          <a:lstStyle/>
          <a:p>
            <a:pPr eaLnBrk="1" hangingPunct="1"/>
            <a:r>
              <a:rPr lang="en-US" altLang="cs-CZ" smtClean="0">
                <a:ea typeface="ヒラギノ角ゴ Pro W3" pitchFamily="-84" charset="-128"/>
              </a:rPr>
              <a:t>Preview</a:t>
            </a:r>
          </a:p>
        </p:txBody>
      </p:sp>
      <p:sp>
        <p:nvSpPr>
          <p:cNvPr id="6147" name="Rectangle 3"/>
          <p:cNvSpPr>
            <a:spLocks noGrp="1" noChangeArrowheads="1"/>
          </p:cNvSpPr>
          <p:nvPr>
            <p:ph idx="1"/>
          </p:nvPr>
        </p:nvSpPr>
        <p:spPr>
          <a:xfrm>
            <a:off x="680321" y="2201863"/>
            <a:ext cx="8428038" cy="4656137"/>
          </a:xfrm>
        </p:spPr>
        <p:txBody>
          <a:bodyPr/>
          <a:lstStyle/>
          <a:p>
            <a:pPr eaLnBrk="1" hangingPunct="1">
              <a:spcBef>
                <a:spcPct val="40000"/>
              </a:spcBef>
            </a:pPr>
            <a:r>
              <a:rPr lang="en-US" altLang="cs-CZ" dirty="0">
                <a:ea typeface="ヒラギノ角ゴ Pro W3" pitchFamily="-84" charset="-128"/>
              </a:rPr>
              <a:t>Balance sheets of central banks</a:t>
            </a:r>
          </a:p>
          <a:p>
            <a:pPr eaLnBrk="1" hangingPunct="1">
              <a:spcBef>
                <a:spcPct val="40000"/>
              </a:spcBef>
            </a:pPr>
            <a:r>
              <a:rPr lang="en-US" altLang="cs-CZ" dirty="0">
                <a:ea typeface="ヒラギノ角ゴ Pro W3" pitchFamily="-84" charset="-128"/>
              </a:rPr>
              <a:t>Intervention in the foreign exchange markets and the money supply</a:t>
            </a:r>
          </a:p>
          <a:p>
            <a:pPr eaLnBrk="1" hangingPunct="1">
              <a:spcBef>
                <a:spcPct val="40000"/>
              </a:spcBef>
            </a:pPr>
            <a:r>
              <a:rPr lang="en-US" altLang="cs-CZ" dirty="0">
                <a:ea typeface="ヒラギノ角ゴ Pro W3" pitchFamily="-84" charset="-128"/>
              </a:rPr>
              <a:t>How the central bank fixes the exchange rate</a:t>
            </a:r>
          </a:p>
          <a:p>
            <a:pPr eaLnBrk="1" hangingPunct="1">
              <a:spcBef>
                <a:spcPct val="40000"/>
              </a:spcBef>
            </a:pPr>
            <a:r>
              <a:rPr lang="en-US" altLang="cs-CZ" dirty="0">
                <a:ea typeface="ヒラギノ角ゴ Pro W3" pitchFamily="-84" charset="-128"/>
              </a:rPr>
              <a:t>Monetary and fiscal policies under fixed exchange rates</a:t>
            </a:r>
          </a:p>
          <a:p>
            <a:pPr eaLnBrk="1" hangingPunct="1">
              <a:spcBef>
                <a:spcPct val="40000"/>
              </a:spcBef>
            </a:pPr>
            <a:r>
              <a:rPr lang="en-US" altLang="cs-CZ" dirty="0">
                <a:ea typeface="ヒラギノ角ゴ Pro W3" pitchFamily="-84" charset="-128"/>
              </a:rPr>
              <a:t>Financial market crises and capital flight</a:t>
            </a:r>
          </a:p>
          <a:p>
            <a:pPr eaLnBrk="1" hangingPunct="1">
              <a:spcBef>
                <a:spcPct val="40000"/>
              </a:spcBef>
            </a:pPr>
            <a:r>
              <a:rPr lang="en-US" altLang="cs-CZ" dirty="0">
                <a:ea typeface="ヒラギノ角ゴ Pro W3" pitchFamily="-84" charset="-128"/>
              </a:rPr>
              <a:t>Types of fixed exchange rates: reserve currency and gold standard systems</a:t>
            </a:r>
          </a:p>
        </p:txBody>
      </p:sp>
    </p:spTree>
    <p:extLst>
      <p:ext uri="{BB962C8B-B14F-4D97-AF65-F5344CB8AC3E}">
        <p14:creationId xmlns:p14="http://schemas.microsoft.com/office/powerpoint/2010/main" val="386580136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trips(downRight)">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strips(downRight)">
                                      <p:cBhvr>
                                        <p:cTn id="12" dur="500"/>
                                        <p:tgtEl>
                                          <p:spTgt spid="6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strips(downRight)">
                                      <p:cBhvr>
                                        <p:cTn id="17" dur="500"/>
                                        <p:tgtEl>
                                          <p:spTgt spid="61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strips(downRight)">
                                      <p:cBhvr>
                                        <p:cTn id="22" dur="500"/>
                                        <p:tgtEl>
                                          <p:spTgt spid="614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strips(downRight)">
                                      <p:cBhvr>
                                        <p:cTn id="27" dur="500"/>
                                        <p:tgtEl>
                                          <p:spTgt spid="614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6147">
                                            <p:txEl>
                                              <p:pRg st="5" end="5"/>
                                            </p:txEl>
                                          </p:spTgt>
                                        </p:tgtEl>
                                        <p:attrNameLst>
                                          <p:attrName>style.visibility</p:attrName>
                                        </p:attrNameLst>
                                      </p:cBhvr>
                                      <p:to>
                                        <p:strVal val="visible"/>
                                      </p:to>
                                    </p:set>
                                    <p:animEffect transition="in" filter="strips(downRight)">
                                      <p:cBhvr>
                                        <p:cTn id="32" dur="500"/>
                                        <p:tgtEl>
                                          <p:spTgt spid="61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en-US" altLang="cs-CZ" sz="2800">
                <a:ea typeface="ヒラギノ角ゴ Pro W3" pitchFamily="-84" charset="-128"/>
              </a:rPr>
              <a:t>Fig. 18-3: Fiscal Expansion under a Fixed Exchange Rate</a:t>
            </a:r>
          </a:p>
        </p:txBody>
      </p:sp>
      <p:pic>
        <p:nvPicPr>
          <p:cNvPr id="24578" name="Picture 1" descr="fig18_0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284888"/>
            <a:ext cx="4855506" cy="4190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0210057"/>
      </p:ext>
    </p:extLst>
  </p:cSld>
  <p:clrMapOvr>
    <a:masterClrMapping/>
  </p:clrMapOvr>
  <p:transition spd="med">
    <p:pull dir="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eaLnBrk="1" hangingPunct="1"/>
            <a:r>
              <a:rPr lang="en-US" altLang="cs-CZ" sz="2800">
                <a:ea typeface="ヒラギノ角ゴ Pro W3" pitchFamily="-84" charset="-128"/>
              </a:rPr>
              <a:t>Fiscal Policy and Fixed Exchange Rates in the Long Run</a:t>
            </a:r>
          </a:p>
        </p:txBody>
      </p:sp>
      <p:sp>
        <p:nvSpPr>
          <p:cNvPr id="24579" name="Rectangle 3"/>
          <p:cNvSpPr>
            <a:spLocks noGrp="1" noChangeArrowheads="1"/>
          </p:cNvSpPr>
          <p:nvPr>
            <p:ph idx="1"/>
          </p:nvPr>
        </p:nvSpPr>
        <p:spPr/>
        <p:txBody>
          <a:bodyPr>
            <a:normAutofit lnSpcReduction="10000"/>
          </a:bodyPr>
          <a:lstStyle/>
          <a:p>
            <a:pPr eaLnBrk="1" hangingPunct="1">
              <a:lnSpc>
                <a:spcPct val="90000"/>
              </a:lnSpc>
              <a:spcBef>
                <a:spcPct val="50000"/>
              </a:spcBef>
            </a:pPr>
            <a:r>
              <a:rPr lang="en-US" altLang="cs-CZ">
                <a:ea typeface="ヒラギノ角ゴ Pro W3" pitchFamily="-84" charset="-128"/>
              </a:rPr>
              <a:t>When the exchange rate is fixed, there is no real appreciation of the value of domestic products in the short run.</a:t>
            </a:r>
          </a:p>
          <a:p>
            <a:pPr eaLnBrk="1" hangingPunct="1">
              <a:lnSpc>
                <a:spcPct val="90000"/>
              </a:lnSpc>
              <a:spcBef>
                <a:spcPct val="50000"/>
              </a:spcBef>
            </a:pPr>
            <a:r>
              <a:rPr lang="en-US" altLang="cs-CZ">
                <a:ea typeface="ヒラギノ角ゴ Pro W3" pitchFamily="-84" charset="-128"/>
              </a:rPr>
              <a:t>But when output is above its potential level, wages and prices tend to rise in the long run.</a:t>
            </a:r>
          </a:p>
          <a:p>
            <a:pPr eaLnBrk="1" hangingPunct="1">
              <a:lnSpc>
                <a:spcPct val="90000"/>
              </a:lnSpc>
              <a:spcBef>
                <a:spcPct val="50000"/>
              </a:spcBef>
            </a:pPr>
            <a:r>
              <a:rPr lang="en-US" altLang="cs-CZ">
                <a:ea typeface="ヒラギノ角ゴ Pro W3" pitchFamily="-84" charset="-128"/>
              </a:rPr>
              <a:t>A rising price level makes domestic products more expensive: a </a:t>
            </a:r>
            <a:r>
              <a:rPr lang="en-US" altLang="cs-CZ" i="1">
                <a:ea typeface="ヒラギノ角ゴ Pro W3" pitchFamily="-84" charset="-128"/>
              </a:rPr>
              <a:t>real</a:t>
            </a:r>
            <a:r>
              <a:rPr lang="en-US" altLang="cs-CZ">
                <a:ea typeface="ヒラギノ角ゴ Pro W3" pitchFamily="-84" charset="-128"/>
              </a:rPr>
              <a:t> appreciation (</a:t>
            </a:r>
            <a:r>
              <a:rPr lang="en-US" altLang="cs-CZ" i="1">
                <a:ea typeface="ヒラギノ角ゴ Pro W3" pitchFamily="-84" charset="-128"/>
              </a:rPr>
              <a:t>EP*/P </a:t>
            </a:r>
            <a:r>
              <a:rPr lang="en-US" altLang="cs-CZ">
                <a:ea typeface="ヒラギノ角ゴ Pro W3" pitchFamily="-84" charset="-128"/>
              </a:rPr>
              <a:t>falls).</a:t>
            </a:r>
          </a:p>
          <a:p>
            <a:pPr lvl="1" eaLnBrk="1" hangingPunct="1">
              <a:lnSpc>
                <a:spcPct val="90000"/>
              </a:lnSpc>
              <a:spcBef>
                <a:spcPct val="50000"/>
              </a:spcBef>
            </a:pPr>
            <a:r>
              <a:rPr lang="en-US" altLang="cs-CZ">
                <a:ea typeface="ヒラギノ角ゴ Pro W3" pitchFamily="-84" charset="-128"/>
              </a:rPr>
              <a:t>Aggregate demand and output decrease as prices rise: </a:t>
            </a:r>
            <a:br>
              <a:rPr lang="en-US" altLang="cs-CZ">
                <a:ea typeface="ヒラギノ角ゴ Pro W3" pitchFamily="-84" charset="-128"/>
              </a:rPr>
            </a:br>
            <a:r>
              <a:rPr lang="en-US" altLang="cs-CZ" i="1">
                <a:ea typeface="ヒラギノ角ゴ Pro W3" pitchFamily="-84" charset="-128"/>
              </a:rPr>
              <a:t>DD</a:t>
            </a:r>
            <a:r>
              <a:rPr lang="en-US" altLang="cs-CZ">
                <a:ea typeface="ヒラギノ角ゴ Pro W3" pitchFamily="-84" charset="-128"/>
              </a:rPr>
              <a:t> curve shifts left.</a:t>
            </a:r>
          </a:p>
          <a:p>
            <a:pPr lvl="1" eaLnBrk="1" hangingPunct="1">
              <a:lnSpc>
                <a:spcPct val="90000"/>
              </a:lnSpc>
              <a:spcBef>
                <a:spcPct val="50000"/>
              </a:spcBef>
            </a:pPr>
            <a:r>
              <a:rPr lang="en-US" altLang="cs-CZ">
                <a:ea typeface="ヒラギノ角ゴ Pro W3" pitchFamily="-84" charset="-128"/>
              </a:rPr>
              <a:t>Prices tend to rise until employment, aggregate demand, and output fall to their normal (potential or natural) levels.</a:t>
            </a:r>
          </a:p>
        </p:txBody>
      </p:sp>
    </p:spTree>
    <p:extLst>
      <p:ext uri="{BB962C8B-B14F-4D97-AF65-F5344CB8AC3E}">
        <p14:creationId xmlns:p14="http://schemas.microsoft.com/office/powerpoint/2010/main" val="31038937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strips(downRight)">
                                      <p:cBhvr>
                                        <p:cTn id="7" dur="500"/>
                                        <p:tgtEl>
                                          <p:spTgt spid="24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strips(downRight)">
                                      <p:cBhvr>
                                        <p:cTn id="12" dur="500"/>
                                        <p:tgtEl>
                                          <p:spTgt spid="245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strips(downRight)">
                                      <p:cBhvr>
                                        <p:cTn id="17" dur="500"/>
                                        <p:tgtEl>
                                          <p:spTgt spid="245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4579">
                                            <p:txEl>
                                              <p:pRg st="3" end="3"/>
                                            </p:txEl>
                                          </p:spTgt>
                                        </p:tgtEl>
                                        <p:attrNameLst>
                                          <p:attrName>style.visibility</p:attrName>
                                        </p:attrNameLst>
                                      </p:cBhvr>
                                      <p:to>
                                        <p:strVal val="visible"/>
                                      </p:to>
                                    </p:set>
                                    <p:animEffect transition="in" filter="strips(downRight)">
                                      <p:cBhvr>
                                        <p:cTn id="22" dur="500"/>
                                        <p:tgtEl>
                                          <p:spTgt spid="245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4579">
                                            <p:txEl>
                                              <p:pRg st="4" end="4"/>
                                            </p:txEl>
                                          </p:spTgt>
                                        </p:tgtEl>
                                        <p:attrNameLst>
                                          <p:attrName>style.visibility</p:attrName>
                                        </p:attrNameLst>
                                      </p:cBhvr>
                                      <p:to>
                                        <p:strVal val="visible"/>
                                      </p:to>
                                    </p:set>
                                    <p:animEffect transition="in" filter="strips(downRight)">
                                      <p:cBhvr>
                                        <p:cTn id="27" dur="500"/>
                                        <p:tgtEl>
                                          <p:spTgt spid="245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en-US" altLang="cs-CZ" sz="2800">
                <a:ea typeface="ヒラギノ角ゴ Pro W3" pitchFamily="-84" charset="-128"/>
              </a:rPr>
              <a:t>Fiscal Policy and Fixed Exchange Rates in the Long Run (cont.)</a:t>
            </a:r>
          </a:p>
        </p:txBody>
      </p:sp>
      <p:sp>
        <p:nvSpPr>
          <p:cNvPr id="25603" name="Rectangle 3"/>
          <p:cNvSpPr>
            <a:spLocks noGrp="1" noChangeArrowheads="1"/>
          </p:cNvSpPr>
          <p:nvPr>
            <p:ph idx="1"/>
          </p:nvPr>
        </p:nvSpPr>
        <p:spPr/>
        <p:txBody>
          <a:bodyPr/>
          <a:lstStyle/>
          <a:p>
            <a:pPr eaLnBrk="1" hangingPunct="1">
              <a:spcBef>
                <a:spcPct val="50000"/>
              </a:spcBef>
            </a:pPr>
            <a:r>
              <a:rPr lang="en-US" altLang="cs-CZ">
                <a:ea typeface="ヒラギノ角ゴ Pro W3" pitchFamily="-84" charset="-128"/>
              </a:rPr>
              <a:t>Prices are predicted to change proportionally to the change in the money supply when the central bank intervenes in the foreign exchange markets.</a:t>
            </a:r>
          </a:p>
          <a:p>
            <a:pPr lvl="1" eaLnBrk="1" hangingPunct="1">
              <a:spcBef>
                <a:spcPct val="50000"/>
              </a:spcBef>
            </a:pPr>
            <a:r>
              <a:rPr lang="en-US" altLang="cs-CZ" i="1">
                <a:ea typeface="ヒラギノ角ゴ Pro W3" pitchFamily="-84" charset="-128"/>
              </a:rPr>
              <a:t>AA</a:t>
            </a:r>
            <a:r>
              <a:rPr lang="en-US" altLang="cs-CZ">
                <a:ea typeface="ヒラギノ角ゴ Pro W3" pitchFamily="-84" charset="-128"/>
              </a:rPr>
              <a:t> curve shifts down (left) as prices rise.</a:t>
            </a:r>
          </a:p>
          <a:p>
            <a:pPr lvl="1" eaLnBrk="1" hangingPunct="1">
              <a:spcBef>
                <a:spcPct val="50000"/>
              </a:spcBef>
            </a:pPr>
            <a:r>
              <a:rPr lang="en-US" altLang="cs-CZ">
                <a:ea typeface="ヒラギノ角ゴ Pro W3" pitchFamily="-84" charset="-128"/>
              </a:rPr>
              <a:t>Nominal exchange rates will be constant (as long as the fixed exchange rate is maintained), but the real exchange rate will be lower (a real appreciation).</a:t>
            </a:r>
            <a:endParaRPr lang="en-US" altLang="cs-CZ" smtClean="0">
              <a:ea typeface="ヒラギノ角ゴ Pro W3" pitchFamily="-84" charset="-128"/>
            </a:endParaRPr>
          </a:p>
        </p:txBody>
      </p:sp>
    </p:spTree>
    <p:extLst>
      <p:ext uri="{BB962C8B-B14F-4D97-AF65-F5344CB8AC3E}">
        <p14:creationId xmlns:p14="http://schemas.microsoft.com/office/powerpoint/2010/main" val="369242441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strips(downRight)">
                                      <p:cBhvr>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strips(downRight)">
                                      <p:cBhvr>
                                        <p:cTn id="12" dur="500"/>
                                        <p:tgtEl>
                                          <p:spTgt spid="256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strips(downRight)">
                                      <p:cBhvr>
                                        <p:cTn id="17" dur="500"/>
                                        <p:tgtEl>
                                          <p:spTgt spid="256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pPr eaLnBrk="1" hangingPunct="1"/>
            <a:r>
              <a:rPr lang="en-US" altLang="cs-CZ" smtClean="0">
                <a:ea typeface="ヒラギノ角ゴ Pro W3" pitchFamily="-84" charset="-128"/>
              </a:rPr>
              <a:t>Devaluation and Revaluation</a:t>
            </a:r>
          </a:p>
        </p:txBody>
      </p:sp>
      <p:sp>
        <p:nvSpPr>
          <p:cNvPr id="26627" name="Rectangle 3"/>
          <p:cNvSpPr>
            <a:spLocks noGrp="1" noChangeArrowheads="1"/>
          </p:cNvSpPr>
          <p:nvPr>
            <p:ph idx="1"/>
          </p:nvPr>
        </p:nvSpPr>
        <p:spPr>
          <a:xfrm>
            <a:off x="680321" y="2217738"/>
            <a:ext cx="8412163" cy="4640262"/>
          </a:xfrm>
        </p:spPr>
        <p:txBody>
          <a:bodyPr/>
          <a:lstStyle/>
          <a:p>
            <a:pPr eaLnBrk="1" hangingPunct="1">
              <a:spcBef>
                <a:spcPct val="50000"/>
              </a:spcBef>
            </a:pPr>
            <a:r>
              <a:rPr lang="en-US" altLang="cs-CZ" dirty="0">
                <a:ea typeface="ヒラギノ角ゴ Pro W3" pitchFamily="-84" charset="-128"/>
              </a:rPr>
              <a:t>Depreciation and appreciation refer to changes in the value of a currency due to market changes.</a:t>
            </a:r>
          </a:p>
          <a:p>
            <a:pPr eaLnBrk="1" hangingPunct="1">
              <a:spcBef>
                <a:spcPct val="50000"/>
              </a:spcBef>
            </a:pPr>
            <a:r>
              <a:rPr lang="en-US" altLang="cs-CZ" b="1" dirty="0">
                <a:ea typeface="ヒラギノ角ゴ Pro W3" pitchFamily="-84" charset="-128"/>
              </a:rPr>
              <a:t>Devaluation </a:t>
            </a:r>
            <a:r>
              <a:rPr lang="en-US" altLang="cs-CZ" dirty="0">
                <a:ea typeface="ヒラギノ角ゴ Pro W3" pitchFamily="-84" charset="-128"/>
              </a:rPr>
              <a:t>and</a:t>
            </a:r>
            <a:r>
              <a:rPr lang="en-US" altLang="cs-CZ" b="1" dirty="0">
                <a:ea typeface="ヒラギノ角ゴ Pro W3" pitchFamily="-84" charset="-128"/>
              </a:rPr>
              <a:t> revaluation </a:t>
            </a:r>
            <a:r>
              <a:rPr lang="en-US" altLang="cs-CZ" dirty="0">
                <a:ea typeface="ヒラギノ角ゴ Pro W3" pitchFamily="-84" charset="-128"/>
              </a:rPr>
              <a:t>refer to changes in a fixed exchange rate caused by the central bank.</a:t>
            </a:r>
          </a:p>
          <a:p>
            <a:pPr lvl="1" eaLnBrk="1" hangingPunct="1">
              <a:spcBef>
                <a:spcPct val="40000"/>
              </a:spcBef>
            </a:pPr>
            <a:r>
              <a:rPr lang="en-US" altLang="cs-CZ" dirty="0">
                <a:ea typeface="ヒラギノ角ゴ Pro W3" pitchFamily="-84" charset="-128"/>
              </a:rPr>
              <a:t>With devaluation, a unit of domestic currency is made less valuable, so that more units must be exchanged for 1 unit of foreign currency.</a:t>
            </a:r>
          </a:p>
          <a:p>
            <a:pPr lvl="1" eaLnBrk="1" hangingPunct="1">
              <a:spcBef>
                <a:spcPct val="40000"/>
              </a:spcBef>
            </a:pPr>
            <a:r>
              <a:rPr lang="en-US" altLang="cs-CZ" dirty="0">
                <a:ea typeface="ヒラギノ角ゴ Pro W3" pitchFamily="-84" charset="-128"/>
              </a:rPr>
              <a:t>With revaluation, a unit of domestic currency is made more valuable, so that fewer units need to be exchanged for 1 unit of foreign currency.</a:t>
            </a:r>
          </a:p>
        </p:txBody>
      </p:sp>
    </p:spTree>
    <p:extLst>
      <p:ext uri="{BB962C8B-B14F-4D97-AF65-F5344CB8AC3E}">
        <p14:creationId xmlns:p14="http://schemas.microsoft.com/office/powerpoint/2010/main" val="212769246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strips(downRight)">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strips(downRight)">
                                      <p:cBhvr>
                                        <p:cTn id="12" dur="500"/>
                                        <p:tgtEl>
                                          <p:spTgt spid="26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strips(downRight)">
                                      <p:cBhvr>
                                        <p:cTn id="17" dur="500"/>
                                        <p:tgtEl>
                                          <p:spTgt spid="266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6627">
                                            <p:txEl>
                                              <p:pRg st="3" end="3"/>
                                            </p:txEl>
                                          </p:spTgt>
                                        </p:tgtEl>
                                        <p:attrNameLst>
                                          <p:attrName>style.visibility</p:attrName>
                                        </p:attrNameLst>
                                      </p:cBhvr>
                                      <p:to>
                                        <p:strVal val="visible"/>
                                      </p:to>
                                    </p:set>
                                    <p:animEffect transition="in" filter="strips(downRight)">
                                      <p:cBhvr>
                                        <p:cTn id="22" dur="500"/>
                                        <p:tgtEl>
                                          <p:spTgt spid="266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4"/>
          <p:cNvSpPr>
            <a:spLocks noGrp="1" noChangeArrowheads="1"/>
          </p:cNvSpPr>
          <p:nvPr>
            <p:ph type="title"/>
          </p:nvPr>
        </p:nvSpPr>
        <p:spPr/>
        <p:txBody>
          <a:bodyPr/>
          <a:lstStyle/>
          <a:p>
            <a:pPr eaLnBrk="1" hangingPunct="1"/>
            <a:r>
              <a:rPr lang="en-US" altLang="cs-CZ" smtClean="0">
                <a:ea typeface="ヒラギノ角ゴ Pro W3" pitchFamily="-84" charset="-128"/>
              </a:rPr>
              <a:t>Devaluation </a:t>
            </a:r>
          </a:p>
        </p:txBody>
      </p:sp>
      <p:sp>
        <p:nvSpPr>
          <p:cNvPr id="27653" name="Rectangle 5"/>
          <p:cNvSpPr>
            <a:spLocks noGrp="1" noChangeArrowheads="1"/>
          </p:cNvSpPr>
          <p:nvPr>
            <p:ph idx="1"/>
          </p:nvPr>
        </p:nvSpPr>
        <p:spPr/>
        <p:txBody>
          <a:bodyPr/>
          <a:lstStyle/>
          <a:p>
            <a:pPr eaLnBrk="1" hangingPunct="1">
              <a:spcBef>
                <a:spcPct val="40000"/>
              </a:spcBef>
            </a:pPr>
            <a:r>
              <a:rPr lang="en-US" altLang="cs-CZ" smtClean="0">
                <a:ea typeface="ヒラギノ角ゴ Pro W3" pitchFamily="-84" charset="-128"/>
              </a:rPr>
              <a:t>For devaluation to occur, the central bank buys foreign assets, so that domestic monetary assets increase and domestic interest rates fall, causing a fall in the rate return on domestic currency deposits.</a:t>
            </a:r>
          </a:p>
          <a:p>
            <a:pPr lvl="1" eaLnBrk="1" hangingPunct="1">
              <a:spcBef>
                <a:spcPct val="40000"/>
              </a:spcBef>
            </a:pPr>
            <a:r>
              <a:rPr lang="en-US" altLang="cs-CZ" smtClean="0">
                <a:ea typeface="ヒラギノ角ゴ Pro W3" pitchFamily="-84" charset="-128"/>
              </a:rPr>
              <a:t>Domestic products become less expensive relative to foreign products, so aggregate demand and output increase.</a:t>
            </a:r>
          </a:p>
          <a:p>
            <a:pPr lvl="1" eaLnBrk="1" hangingPunct="1">
              <a:spcBef>
                <a:spcPct val="40000"/>
              </a:spcBef>
            </a:pPr>
            <a:r>
              <a:rPr lang="en-US" altLang="cs-CZ" smtClean="0">
                <a:ea typeface="ヒラギノ角ゴ Pro W3" pitchFamily="-84" charset="-128"/>
              </a:rPr>
              <a:t>Official international reserve assets (foreign bonds) increase.</a:t>
            </a:r>
          </a:p>
        </p:txBody>
      </p:sp>
    </p:spTree>
    <p:extLst>
      <p:ext uri="{BB962C8B-B14F-4D97-AF65-F5344CB8AC3E}">
        <p14:creationId xmlns:p14="http://schemas.microsoft.com/office/powerpoint/2010/main" val="70590830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7653">
                                            <p:txEl>
                                              <p:pRg st="0" end="0"/>
                                            </p:txEl>
                                          </p:spTgt>
                                        </p:tgtEl>
                                        <p:attrNameLst>
                                          <p:attrName>style.visibility</p:attrName>
                                        </p:attrNameLst>
                                      </p:cBhvr>
                                      <p:to>
                                        <p:strVal val="visible"/>
                                      </p:to>
                                    </p:set>
                                    <p:animEffect transition="in" filter="strips(downRight)">
                                      <p:cBhvr>
                                        <p:cTn id="7" dur="500"/>
                                        <p:tgtEl>
                                          <p:spTgt spid="2765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7653">
                                            <p:txEl>
                                              <p:pRg st="1" end="1"/>
                                            </p:txEl>
                                          </p:spTgt>
                                        </p:tgtEl>
                                        <p:attrNameLst>
                                          <p:attrName>style.visibility</p:attrName>
                                        </p:attrNameLst>
                                      </p:cBhvr>
                                      <p:to>
                                        <p:strVal val="visible"/>
                                      </p:to>
                                    </p:set>
                                    <p:animEffect transition="in" filter="strips(downRight)">
                                      <p:cBhvr>
                                        <p:cTn id="12" dur="500"/>
                                        <p:tgtEl>
                                          <p:spTgt spid="2765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7653">
                                            <p:txEl>
                                              <p:pRg st="2" end="2"/>
                                            </p:txEl>
                                          </p:spTgt>
                                        </p:tgtEl>
                                        <p:attrNameLst>
                                          <p:attrName>style.visibility</p:attrName>
                                        </p:attrNameLst>
                                      </p:cBhvr>
                                      <p:to>
                                        <p:strVal val="visible"/>
                                      </p:to>
                                    </p:set>
                                    <p:animEffect transition="in" filter="strips(downRight)">
                                      <p:cBhvr>
                                        <p:cTn id="17" dur="500"/>
                                        <p:tgtEl>
                                          <p:spTgt spid="2765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pPr eaLnBrk="1" hangingPunct="1"/>
            <a:r>
              <a:rPr lang="en-US" altLang="cs-CZ" sz="2800">
                <a:ea typeface="ヒラギノ角ゴ Pro W3" pitchFamily="-84" charset="-128"/>
              </a:rPr>
              <a:t>Fig. 18-4: Effect of a Currency Devaluation</a:t>
            </a:r>
          </a:p>
        </p:txBody>
      </p:sp>
      <p:pic>
        <p:nvPicPr>
          <p:cNvPr id="29698" name="Picture 1" descr="fig18_04.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231582"/>
            <a:ext cx="4662873" cy="4390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8006756"/>
      </p:ext>
    </p:extLst>
  </p:cSld>
  <p:clrMapOvr>
    <a:masterClrMapping/>
  </p:clrMapOvr>
  <p:transition spd="med">
    <p:pull dir="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en-US" altLang="cs-CZ" smtClean="0">
                <a:ea typeface="ヒラギノ角ゴ Pro W3" pitchFamily="-84" charset="-128"/>
              </a:rPr>
              <a:t>Financial Crises and Capital Flight</a:t>
            </a:r>
          </a:p>
        </p:txBody>
      </p:sp>
      <p:sp>
        <p:nvSpPr>
          <p:cNvPr id="29699" name="Rectangle 3"/>
          <p:cNvSpPr>
            <a:spLocks noGrp="1" noChangeArrowheads="1"/>
          </p:cNvSpPr>
          <p:nvPr>
            <p:ph idx="1"/>
          </p:nvPr>
        </p:nvSpPr>
        <p:spPr/>
        <p:txBody>
          <a:bodyPr/>
          <a:lstStyle/>
          <a:p>
            <a:pPr eaLnBrk="1" hangingPunct="1">
              <a:spcBef>
                <a:spcPct val="50000"/>
              </a:spcBef>
            </a:pPr>
            <a:r>
              <a:rPr lang="en-US" altLang="cs-CZ">
                <a:ea typeface="ヒラギノ角ゴ Pro W3" pitchFamily="-84" charset="-128"/>
              </a:rPr>
              <a:t>When a central bank does not have enough official international reserve assets to maintain a fixed exchange rate, a </a:t>
            </a:r>
            <a:r>
              <a:rPr lang="en-US" altLang="cs-CZ" b="1">
                <a:ea typeface="ヒラギノ角ゴ Pro W3" pitchFamily="-84" charset="-128"/>
              </a:rPr>
              <a:t>balance of payments crisis</a:t>
            </a:r>
            <a:r>
              <a:rPr lang="en-US" altLang="cs-CZ">
                <a:ea typeface="ヒラギノ角ゴ Pro W3" pitchFamily="-84" charset="-128"/>
              </a:rPr>
              <a:t> results.</a:t>
            </a:r>
          </a:p>
          <a:p>
            <a:pPr lvl="1" eaLnBrk="1" hangingPunct="1">
              <a:spcBef>
                <a:spcPct val="50000"/>
              </a:spcBef>
            </a:pPr>
            <a:r>
              <a:rPr lang="en-US" altLang="cs-CZ">
                <a:ea typeface="ヒラギノ角ゴ Pro W3" pitchFamily="-84" charset="-128"/>
              </a:rPr>
              <a:t>To sustain a fixed exchange rate, the central bank must have enough foreign assets to sell in order to satisfy the demand of them at the fixed exchange rate.</a:t>
            </a:r>
          </a:p>
        </p:txBody>
      </p:sp>
    </p:spTree>
    <p:extLst>
      <p:ext uri="{BB962C8B-B14F-4D97-AF65-F5344CB8AC3E}">
        <p14:creationId xmlns:p14="http://schemas.microsoft.com/office/powerpoint/2010/main" val="428127962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strips(downRight)">
                                      <p:cBhvr>
                                        <p:cTn id="7" dur="5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strips(downRight)">
                                      <p:cBhvr>
                                        <p:cTn id="12" dur="500"/>
                                        <p:tgtEl>
                                          <p:spTgt spid="296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pPr eaLnBrk="1" hangingPunct="1"/>
            <a:r>
              <a:rPr lang="en-US" altLang="cs-CZ" sz="2800">
                <a:ea typeface="ヒラギノ角ゴ Pro W3" pitchFamily="-84" charset="-128"/>
              </a:rPr>
              <a:t>Financial Crises and Capital Flight (cont.)</a:t>
            </a:r>
          </a:p>
        </p:txBody>
      </p:sp>
      <p:sp>
        <p:nvSpPr>
          <p:cNvPr id="30723" name="Rectangle 3"/>
          <p:cNvSpPr>
            <a:spLocks noGrp="1" noChangeArrowheads="1"/>
          </p:cNvSpPr>
          <p:nvPr>
            <p:ph idx="1"/>
          </p:nvPr>
        </p:nvSpPr>
        <p:spPr/>
        <p:txBody>
          <a:bodyPr/>
          <a:lstStyle/>
          <a:p>
            <a:pPr marL="533400" indent="-533400">
              <a:spcBef>
                <a:spcPct val="50000"/>
              </a:spcBef>
            </a:pPr>
            <a:r>
              <a:rPr lang="en-US" altLang="cs-CZ">
                <a:ea typeface="ヒラギノ角ゴ Pro W3" pitchFamily="-84" charset="-128"/>
              </a:rPr>
              <a:t>Investors may expect that the domestic currency will be devalued, causing them to want foreign assets instead of domestic assets, whose value is expected to fall soon.</a:t>
            </a:r>
          </a:p>
          <a:p>
            <a:pPr marL="533400" indent="-533400">
              <a:spcBef>
                <a:spcPct val="50000"/>
              </a:spcBef>
              <a:buFont typeface="Times" panose="02020603050405020304" pitchFamily="18" charset="0"/>
              <a:buAutoNum type="arabicPeriod"/>
            </a:pPr>
            <a:r>
              <a:rPr lang="en-US" altLang="cs-CZ" sz="2000">
                <a:ea typeface="ヒラギノ角ゴ Pro W3" pitchFamily="-84" charset="-128"/>
              </a:rPr>
              <a:t>This expectation or fear only makes the balance of payments crisis worse:</a:t>
            </a:r>
            <a:r>
              <a:rPr lang="en-US" altLang="cs-CZ">
                <a:ea typeface="ヒラギノ角ゴ Pro W3" pitchFamily="-84" charset="-128"/>
              </a:rPr>
              <a:t> </a:t>
            </a:r>
          </a:p>
          <a:p>
            <a:pPr marL="914400" lvl="1" indent="-457200">
              <a:spcBef>
                <a:spcPct val="50000"/>
              </a:spcBef>
            </a:pPr>
            <a:r>
              <a:rPr lang="en-US" altLang="cs-CZ" sz="1800">
                <a:ea typeface="ヒラギノ角ゴ Pro W3" pitchFamily="-84" charset="-128"/>
              </a:rPr>
              <a:t>Investors rush to change their domestic assets into foreign assets, depleting the stock of official international reserve assets more quickly.</a:t>
            </a:r>
            <a:endParaRPr lang="en-US" altLang="cs-CZ">
              <a:ea typeface="ヒラギノ角ゴ Pro W3" pitchFamily="-84" charset="-128"/>
            </a:endParaRPr>
          </a:p>
        </p:txBody>
      </p:sp>
    </p:spTree>
    <p:extLst>
      <p:ext uri="{BB962C8B-B14F-4D97-AF65-F5344CB8AC3E}">
        <p14:creationId xmlns:p14="http://schemas.microsoft.com/office/powerpoint/2010/main" val="349421007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strips(downRight)">
                                      <p:cBhvr>
                                        <p:cTn id="7" dur="500"/>
                                        <p:tgtEl>
                                          <p:spTgt spid="30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strips(downRight)">
                                      <p:cBhvr>
                                        <p:cTn id="12" dur="500"/>
                                        <p:tgtEl>
                                          <p:spTgt spid="30723">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30723">
                                            <p:txEl>
                                              <p:pRg st="2" end="2"/>
                                            </p:txEl>
                                          </p:spTgt>
                                        </p:tgtEl>
                                        <p:attrNameLst>
                                          <p:attrName>style.visibility</p:attrName>
                                        </p:attrNameLst>
                                      </p:cBhvr>
                                      <p:to>
                                        <p:strVal val="visible"/>
                                      </p:to>
                                    </p:set>
                                    <p:animEffect transition="in" filter="strips(downRight)">
                                      <p:cBhvr>
                                        <p:cTn id="15" dur="500"/>
                                        <p:tgtEl>
                                          <p:spTgt spid="307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US" altLang="cs-CZ" sz="2800">
                <a:ea typeface="ヒラギノ角ゴ Pro W3" pitchFamily="-84" charset="-128"/>
              </a:rPr>
              <a:t>Financial Crises and Capital Flight (cont.)</a:t>
            </a:r>
          </a:p>
        </p:txBody>
      </p:sp>
      <p:sp>
        <p:nvSpPr>
          <p:cNvPr id="31747" name="Rectangle 3"/>
          <p:cNvSpPr>
            <a:spLocks noGrp="1" noChangeArrowheads="1"/>
          </p:cNvSpPr>
          <p:nvPr>
            <p:ph idx="1"/>
          </p:nvPr>
        </p:nvSpPr>
        <p:spPr>
          <a:xfrm>
            <a:off x="680321" y="2218339"/>
            <a:ext cx="8410575" cy="4656137"/>
          </a:xfrm>
        </p:spPr>
        <p:txBody>
          <a:bodyPr/>
          <a:lstStyle/>
          <a:p>
            <a:pPr marL="533400" indent="-533400">
              <a:buFont typeface="Times" panose="02020603050405020304" pitchFamily="18" charset="0"/>
              <a:buAutoNum type="arabicPeriod" startAt="2"/>
            </a:pPr>
            <a:r>
              <a:rPr lang="en-US" altLang="cs-CZ" sz="2000" dirty="0">
                <a:ea typeface="ヒラギノ角ゴ Pro W3" pitchFamily="-84" charset="-128"/>
              </a:rPr>
              <a:t>As a result, financial capital is quickly moved from domestic assets to foreign assets: </a:t>
            </a:r>
            <a:r>
              <a:rPr lang="en-US" altLang="cs-CZ" sz="2000" b="1" dirty="0">
                <a:ea typeface="ヒラギノ角ゴ Pro W3" pitchFamily="-84" charset="-128"/>
              </a:rPr>
              <a:t>capital flight</a:t>
            </a:r>
            <a:r>
              <a:rPr lang="en-US" altLang="cs-CZ" sz="2000" dirty="0">
                <a:ea typeface="ヒラギノ角ゴ Pro W3" pitchFamily="-84" charset="-128"/>
              </a:rPr>
              <a:t>.</a:t>
            </a:r>
          </a:p>
          <a:p>
            <a:pPr marL="914400" lvl="1" indent="-457200"/>
            <a:r>
              <a:rPr lang="en-US" altLang="cs-CZ" sz="1800" dirty="0">
                <a:ea typeface="ヒラギノ角ゴ Pro W3" pitchFamily="-84" charset="-128"/>
              </a:rPr>
              <a:t>The domestic economy has a shortage of financial capital </a:t>
            </a:r>
            <a:br>
              <a:rPr lang="en-US" altLang="cs-CZ" sz="1800" dirty="0">
                <a:ea typeface="ヒラギノ角ゴ Pro W3" pitchFamily="-84" charset="-128"/>
              </a:rPr>
            </a:br>
            <a:r>
              <a:rPr lang="en-US" altLang="cs-CZ" sz="1800" dirty="0">
                <a:ea typeface="ヒラギノ角ゴ Pro W3" pitchFamily="-84" charset="-128"/>
              </a:rPr>
              <a:t>for investment and has low aggregate demand.</a:t>
            </a:r>
          </a:p>
          <a:p>
            <a:pPr marL="533400" indent="-533400">
              <a:spcBef>
                <a:spcPct val="40000"/>
              </a:spcBef>
              <a:buFont typeface="Times" panose="02020603050405020304" pitchFamily="18" charset="0"/>
              <a:buAutoNum type="arabicPeriod" startAt="2"/>
            </a:pPr>
            <a:r>
              <a:rPr lang="en-US" altLang="cs-CZ" sz="2000" dirty="0">
                <a:ea typeface="ヒラギノ角ゴ Pro W3" pitchFamily="-84" charset="-128"/>
              </a:rPr>
              <a:t>To avoid this outcome, domestic assets must offer high interest rates to entice investors to hold them.</a:t>
            </a:r>
          </a:p>
          <a:p>
            <a:pPr marL="914400" lvl="1" indent="-457200"/>
            <a:r>
              <a:rPr lang="en-US" altLang="cs-CZ" sz="1800" dirty="0">
                <a:ea typeface="ヒラギノ角ゴ Pro W3" pitchFamily="-84" charset="-128"/>
              </a:rPr>
              <a:t>The central bank can push interest rates higher by reducing the money supply (by selling foreign and domestic assets).</a:t>
            </a:r>
          </a:p>
          <a:p>
            <a:pPr marL="533400" indent="-533400">
              <a:spcBef>
                <a:spcPct val="40000"/>
              </a:spcBef>
              <a:buFont typeface="Times" panose="02020603050405020304" pitchFamily="18" charset="0"/>
              <a:buAutoNum type="arabicPeriod" startAt="2"/>
            </a:pPr>
            <a:r>
              <a:rPr lang="en-US" altLang="cs-CZ" sz="2000" dirty="0">
                <a:ea typeface="ヒラギノ角ゴ Pro W3" pitchFamily="-84" charset="-128"/>
              </a:rPr>
              <a:t>As a result, the domestic economy may face high interest rates, a reduced money supply, low aggregate demand, low output, and low employment.</a:t>
            </a:r>
          </a:p>
        </p:txBody>
      </p:sp>
    </p:spTree>
    <p:extLst>
      <p:ext uri="{BB962C8B-B14F-4D97-AF65-F5344CB8AC3E}">
        <p14:creationId xmlns:p14="http://schemas.microsoft.com/office/powerpoint/2010/main" val="426925640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strips(downRight)">
                                      <p:cBhvr>
                                        <p:cTn id="7" dur="500"/>
                                        <p:tgtEl>
                                          <p:spTgt spid="3174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31747">
                                            <p:txEl>
                                              <p:pRg st="1" end="1"/>
                                            </p:txEl>
                                          </p:spTgt>
                                        </p:tgtEl>
                                        <p:attrNameLst>
                                          <p:attrName>style.visibility</p:attrName>
                                        </p:attrNameLst>
                                      </p:cBhvr>
                                      <p:to>
                                        <p:strVal val="visible"/>
                                      </p:to>
                                    </p:set>
                                    <p:animEffect transition="in" filter="strips(downRight)">
                                      <p:cBhvr>
                                        <p:cTn id="10" dur="500"/>
                                        <p:tgtEl>
                                          <p:spTgt spid="3174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31747">
                                            <p:txEl>
                                              <p:pRg st="2" end="2"/>
                                            </p:txEl>
                                          </p:spTgt>
                                        </p:tgtEl>
                                        <p:attrNameLst>
                                          <p:attrName>style.visibility</p:attrName>
                                        </p:attrNameLst>
                                      </p:cBhvr>
                                      <p:to>
                                        <p:strVal val="visible"/>
                                      </p:to>
                                    </p:set>
                                    <p:animEffect transition="in" filter="strips(downRight)">
                                      <p:cBhvr>
                                        <p:cTn id="15" dur="500"/>
                                        <p:tgtEl>
                                          <p:spTgt spid="31747">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31747">
                                            <p:txEl>
                                              <p:pRg st="3" end="3"/>
                                            </p:txEl>
                                          </p:spTgt>
                                        </p:tgtEl>
                                        <p:attrNameLst>
                                          <p:attrName>style.visibility</p:attrName>
                                        </p:attrNameLst>
                                      </p:cBhvr>
                                      <p:to>
                                        <p:strVal val="visible"/>
                                      </p:to>
                                    </p:set>
                                    <p:animEffect transition="in" filter="strips(downRight)">
                                      <p:cBhvr>
                                        <p:cTn id="18" dur="500"/>
                                        <p:tgtEl>
                                          <p:spTgt spid="31747">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8" presetClass="entr" presetSubtype="6" fill="hold" grpId="0" nodeType="clickEffect">
                                  <p:stCondLst>
                                    <p:cond delay="0"/>
                                  </p:stCondLst>
                                  <p:childTnLst>
                                    <p:set>
                                      <p:cBhvr>
                                        <p:cTn id="22" dur="1" fill="hold">
                                          <p:stCondLst>
                                            <p:cond delay="0"/>
                                          </p:stCondLst>
                                        </p:cTn>
                                        <p:tgtEl>
                                          <p:spTgt spid="31747">
                                            <p:txEl>
                                              <p:pRg st="4" end="4"/>
                                            </p:txEl>
                                          </p:spTgt>
                                        </p:tgtEl>
                                        <p:attrNameLst>
                                          <p:attrName>style.visibility</p:attrName>
                                        </p:attrNameLst>
                                      </p:cBhvr>
                                      <p:to>
                                        <p:strVal val="visible"/>
                                      </p:to>
                                    </p:set>
                                    <p:animEffect transition="in" filter="strips(downRight)">
                                      <p:cBhvr>
                                        <p:cTn id="23" dur="500"/>
                                        <p:tgtEl>
                                          <p:spTgt spid="317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a:xfrm>
            <a:off x="304799" y="711074"/>
            <a:ext cx="5313405" cy="1084776"/>
          </a:xfrm>
        </p:spPr>
        <p:txBody>
          <a:bodyPr anchor="t">
            <a:normAutofit fontScale="90000"/>
          </a:bodyPr>
          <a:lstStyle/>
          <a:p>
            <a:pPr eaLnBrk="1" hangingPunct="1"/>
            <a:r>
              <a:rPr lang="en-US" altLang="cs-CZ" sz="2800" dirty="0">
                <a:ea typeface="ヒラギノ角ゴ Pro W3" pitchFamily="-84" charset="-128"/>
              </a:rPr>
              <a:t>Fig. 18-5: Capital Flight, the Money Supply, and the Interest Rate</a:t>
            </a:r>
          </a:p>
        </p:txBody>
      </p:sp>
      <p:pic>
        <p:nvPicPr>
          <p:cNvPr id="33794" name="Picture 1" descr="fig18_05.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03013" y="711074"/>
            <a:ext cx="4486275" cy="589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9078434"/>
      </p:ext>
    </p:extLst>
  </p:cSld>
  <p:clrMapOvr>
    <a:masterClrMapping/>
  </p:clrMapOvr>
  <p:transition spd="med">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noChangeArrowheads="1"/>
          </p:cNvSpPr>
          <p:nvPr>
            <p:ph type="title"/>
          </p:nvPr>
        </p:nvSpPr>
        <p:spPr/>
        <p:txBody>
          <a:bodyPr/>
          <a:lstStyle/>
          <a:p>
            <a:pPr eaLnBrk="1" hangingPunct="1"/>
            <a:r>
              <a:rPr lang="en-US" altLang="cs-CZ" smtClean="0">
                <a:ea typeface="ヒラギノ角ゴ Pro W3" pitchFamily="-84" charset="-128"/>
              </a:rPr>
              <a:t>Introduction</a:t>
            </a:r>
          </a:p>
        </p:txBody>
      </p:sp>
      <p:sp>
        <p:nvSpPr>
          <p:cNvPr id="7171" name="Rectangle 3"/>
          <p:cNvSpPr>
            <a:spLocks noGrp="1" noChangeArrowheads="1"/>
          </p:cNvSpPr>
          <p:nvPr>
            <p:ph idx="1"/>
          </p:nvPr>
        </p:nvSpPr>
        <p:spPr/>
        <p:txBody>
          <a:bodyPr/>
          <a:lstStyle/>
          <a:p>
            <a:pPr eaLnBrk="1" hangingPunct="1">
              <a:spcBef>
                <a:spcPct val="50000"/>
              </a:spcBef>
            </a:pPr>
            <a:r>
              <a:rPr lang="en-US" altLang="cs-CZ">
                <a:ea typeface="ヒラギノ角ゴ Pro W3" pitchFamily="-84" charset="-128"/>
              </a:rPr>
              <a:t>Many countries try to fix or </a:t>
            </a:r>
            <a:r>
              <a:rPr lang="ja-JP" altLang="en-US">
                <a:ea typeface="ヒラギノ角ゴ Pro W3" pitchFamily="-84" charset="-128"/>
              </a:rPr>
              <a:t>“</a:t>
            </a:r>
            <a:r>
              <a:rPr lang="en-US" altLang="ja-JP">
                <a:ea typeface="ヒラギノ角ゴ Pro W3" pitchFamily="-84" charset="-128"/>
              </a:rPr>
              <a:t>peg</a:t>
            </a:r>
            <a:r>
              <a:rPr lang="ja-JP" altLang="en-US">
                <a:ea typeface="ヒラギノ角ゴ Pro W3" pitchFamily="-84" charset="-128"/>
              </a:rPr>
              <a:t>”</a:t>
            </a:r>
            <a:r>
              <a:rPr lang="en-US" altLang="ja-JP">
                <a:ea typeface="ヒラギノ角ゴ Pro W3" pitchFamily="-84" charset="-128"/>
              </a:rPr>
              <a:t> their exchange rate to a currency or group of currencies by intervening in the foreign exchange markets.</a:t>
            </a:r>
          </a:p>
          <a:p>
            <a:pPr eaLnBrk="1" hangingPunct="1">
              <a:spcBef>
                <a:spcPct val="50000"/>
              </a:spcBef>
            </a:pPr>
            <a:r>
              <a:rPr lang="en-US" altLang="cs-CZ">
                <a:ea typeface="ヒラギノ角ゴ Pro W3" pitchFamily="-84" charset="-128"/>
              </a:rPr>
              <a:t>Many with a flexible or </a:t>
            </a:r>
            <a:r>
              <a:rPr lang="ja-JP" altLang="en-US">
                <a:ea typeface="ヒラギノ角ゴ Pro W3" pitchFamily="-84" charset="-128"/>
              </a:rPr>
              <a:t>“</a:t>
            </a:r>
            <a:r>
              <a:rPr lang="en-US" altLang="ja-JP">
                <a:ea typeface="ヒラギノ角ゴ Pro W3" pitchFamily="-84" charset="-128"/>
              </a:rPr>
              <a:t>floating</a:t>
            </a:r>
            <a:r>
              <a:rPr lang="ja-JP" altLang="en-US">
                <a:ea typeface="ヒラギノ角ゴ Pro W3" pitchFamily="-84" charset="-128"/>
              </a:rPr>
              <a:t>”</a:t>
            </a:r>
            <a:r>
              <a:rPr lang="en-US" altLang="ja-JP">
                <a:ea typeface="ヒラギノ角ゴ Pro W3" pitchFamily="-84" charset="-128"/>
              </a:rPr>
              <a:t> exchange rate in fact practice a </a:t>
            </a:r>
            <a:r>
              <a:rPr lang="en-US" altLang="ja-JP" b="1">
                <a:ea typeface="ヒラギノ角ゴ Pro W3" pitchFamily="-84" charset="-128"/>
              </a:rPr>
              <a:t>managed floating exchange rate</a:t>
            </a:r>
            <a:r>
              <a:rPr lang="en-US" altLang="ja-JP">
                <a:ea typeface="ヒラギノ角ゴ Pro W3" pitchFamily="-84" charset="-128"/>
              </a:rPr>
              <a:t>.</a:t>
            </a:r>
          </a:p>
          <a:p>
            <a:pPr lvl="1" eaLnBrk="1" hangingPunct="1">
              <a:spcBef>
                <a:spcPct val="50000"/>
              </a:spcBef>
            </a:pPr>
            <a:r>
              <a:rPr lang="en-US" altLang="cs-CZ">
                <a:ea typeface="ヒラギノ角ゴ Pro W3" pitchFamily="-84" charset="-128"/>
              </a:rPr>
              <a:t>The central bank </a:t>
            </a:r>
            <a:r>
              <a:rPr lang="ja-JP" altLang="en-US">
                <a:ea typeface="ヒラギノ角ゴ Pro W3" pitchFamily="-84" charset="-128"/>
              </a:rPr>
              <a:t>“</a:t>
            </a:r>
            <a:r>
              <a:rPr lang="en-US" altLang="ja-JP">
                <a:ea typeface="ヒラギノ角ゴ Pro W3" pitchFamily="-84" charset="-128"/>
              </a:rPr>
              <a:t>manages</a:t>
            </a:r>
            <a:r>
              <a:rPr lang="ja-JP" altLang="en-US">
                <a:ea typeface="ヒラギノ角ゴ Pro W3" pitchFamily="-84" charset="-128"/>
              </a:rPr>
              <a:t>”</a:t>
            </a:r>
            <a:r>
              <a:rPr lang="en-US" altLang="ja-JP">
                <a:ea typeface="ヒラギノ角ゴ Pro W3" pitchFamily="-84" charset="-128"/>
              </a:rPr>
              <a:t> the exchange rate from time to time by buying and selling currency and assets, especially in periods of exchange rate volatility.</a:t>
            </a:r>
          </a:p>
          <a:p>
            <a:pPr eaLnBrk="1" hangingPunct="1">
              <a:spcBef>
                <a:spcPct val="50000"/>
              </a:spcBef>
            </a:pPr>
            <a:r>
              <a:rPr lang="en-US" altLang="cs-CZ">
                <a:ea typeface="ヒラギノ角ゴ Pro W3" pitchFamily="-84" charset="-128"/>
              </a:rPr>
              <a:t>How do central banks intervene in the foreign exchange markets?</a:t>
            </a:r>
          </a:p>
        </p:txBody>
      </p:sp>
    </p:spTree>
    <p:extLst>
      <p:ext uri="{BB962C8B-B14F-4D97-AF65-F5344CB8AC3E}">
        <p14:creationId xmlns:p14="http://schemas.microsoft.com/office/powerpoint/2010/main" val="362068727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trips(downRight)">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strips(downRight)">
                                      <p:cBhvr>
                                        <p:cTn id="12" dur="5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strips(downRight)">
                                      <p:cBhvr>
                                        <p:cTn id="17" dur="500"/>
                                        <p:tgtEl>
                                          <p:spTgt spid="7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strips(downRight)">
                                      <p:cBhvr>
                                        <p:cTn id="22" dur="5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en-US" altLang="cs-CZ" sz="2800">
                <a:ea typeface="ヒラギノ角ゴ Pro W3" pitchFamily="-84" charset="-128"/>
              </a:rPr>
              <a:t>Financial Crises and Capital Flight (cont.)</a:t>
            </a:r>
          </a:p>
        </p:txBody>
      </p:sp>
      <p:sp>
        <p:nvSpPr>
          <p:cNvPr id="33795" name="Rectangle 3"/>
          <p:cNvSpPr>
            <a:spLocks noGrp="1" noChangeArrowheads="1"/>
          </p:cNvSpPr>
          <p:nvPr>
            <p:ph idx="1"/>
          </p:nvPr>
        </p:nvSpPr>
        <p:spPr>
          <a:xfrm>
            <a:off x="680321" y="2145357"/>
            <a:ext cx="8259763" cy="4556125"/>
          </a:xfrm>
        </p:spPr>
        <p:txBody>
          <a:bodyPr/>
          <a:lstStyle/>
          <a:p>
            <a:pPr eaLnBrk="1" hangingPunct="1"/>
            <a:r>
              <a:rPr lang="en-US" altLang="cs-CZ" dirty="0">
                <a:ea typeface="ヒラギノ角ゴ Pro W3" pitchFamily="-84" charset="-128"/>
              </a:rPr>
              <a:t>Expectations of a balance of payments crisis only worsen the crisis and hasten devaluation. </a:t>
            </a:r>
          </a:p>
          <a:p>
            <a:pPr lvl="1" eaLnBrk="1" hangingPunct="1"/>
            <a:r>
              <a:rPr lang="en-US" altLang="cs-CZ" dirty="0">
                <a:ea typeface="ヒラギノ角ゴ Pro W3" pitchFamily="-84" charset="-128"/>
              </a:rPr>
              <a:t>What causes expectations to change? </a:t>
            </a:r>
          </a:p>
          <a:p>
            <a:pPr lvl="2" eaLnBrk="1" hangingPunct="1"/>
            <a:r>
              <a:rPr lang="en-US" altLang="cs-CZ" dirty="0">
                <a:ea typeface="ヒラギノ角ゴ Pro W3" pitchFamily="-84" charset="-128"/>
              </a:rPr>
              <a:t>Expectations about the central bank</a:t>
            </a:r>
            <a:r>
              <a:rPr lang="ja-JP" altLang="en-US" dirty="0">
                <a:ea typeface="ヒラギノ角ゴ Pro W3" pitchFamily="-84" charset="-128"/>
              </a:rPr>
              <a:t>’</a:t>
            </a:r>
            <a:r>
              <a:rPr lang="en-US" altLang="ja-JP" dirty="0">
                <a:ea typeface="ヒラギノ角ゴ Pro W3" pitchFamily="-84" charset="-128"/>
              </a:rPr>
              <a:t>s ability and willingness to maintain the fixed exchange rate. </a:t>
            </a:r>
          </a:p>
          <a:p>
            <a:pPr lvl="2" eaLnBrk="1" hangingPunct="1"/>
            <a:r>
              <a:rPr lang="en-US" altLang="cs-CZ" dirty="0">
                <a:ea typeface="ヒラギノ角ゴ Pro W3" pitchFamily="-84" charset="-128"/>
              </a:rPr>
              <a:t>Expectations about the economy: shrinking demand of domestic products relative to foreign products means that the domestic currency should become less valuable. </a:t>
            </a:r>
          </a:p>
          <a:p>
            <a:pPr eaLnBrk="1" hangingPunct="1"/>
            <a:r>
              <a:rPr lang="en-US" altLang="cs-CZ" dirty="0">
                <a:ea typeface="ヒラギノ角ゴ Pro W3" pitchFamily="-84" charset="-128"/>
              </a:rPr>
              <a:t>In fact, expectations of devaluation can cause a devaluation: a </a:t>
            </a:r>
            <a:r>
              <a:rPr lang="en-US" altLang="cs-CZ" b="1" dirty="0">
                <a:ea typeface="ヒラギノ角ゴ Pro W3" pitchFamily="-84" charset="-128"/>
              </a:rPr>
              <a:t>self-fulfilling crisis</a:t>
            </a:r>
            <a:r>
              <a:rPr lang="en-US" altLang="cs-CZ" dirty="0">
                <a:ea typeface="ヒラギノ角ゴ Pro W3" pitchFamily="-84" charset="-128"/>
              </a:rPr>
              <a:t>.</a:t>
            </a:r>
          </a:p>
        </p:txBody>
      </p:sp>
    </p:spTree>
    <p:extLst>
      <p:ext uri="{BB962C8B-B14F-4D97-AF65-F5344CB8AC3E}">
        <p14:creationId xmlns:p14="http://schemas.microsoft.com/office/powerpoint/2010/main" val="232059453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strips(downRight)">
                                      <p:cBhvr>
                                        <p:cTn id="7" dur="500"/>
                                        <p:tgtEl>
                                          <p:spTgt spid="337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strips(downRight)">
                                      <p:cBhvr>
                                        <p:cTn id="12" dur="500"/>
                                        <p:tgtEl>
                                          <p:spTgt spid="33795">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animEffect transition="in" filter="strips(downRight)">
                                      <p:cBhvr>
                                        <p:cTn id="15" dur="500"/>
                                        <p:tgtEl>
                                          <p:spTgt spid="33795">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33795">
                                            <p:txEl>
                                              <p:pRg st="3" end="3"/>
                                            </p:txEl>
                                          </p:spTgt>
                                        </p:tgtEl>
                                        <p:attrNameLst>
                                          <p:attrName>style.visibility</p:attrName>
                                        </p:attrNameLst>
                                      </p:cBhvr>
                                      <p:to>
                                        <p:strVal val="visible"/>
                                      </p:to>
                                    </p:set>
                                    <p:animEffect transition="in" filter="strips(downRight)">
                                      <p:cBhvr>
                                        <p:cTn id="18" dur="500"/>
                                        <p:tgtEl>
                                          <p:spTgt spid="33795">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8" presetClass="entr" presetSubtype="6" fill="hold" grpId="0" nodeType="clickEffect">
                                  <p:stCondLst>
                                    <p:cond delay="0"/>
                                  </p:stCondLst>
                                  <p:childTnLst>
                                    <p:set>
                                      <p:cBhvr>
                                        <p:cTn id="22" dur="1" fill="hold">
                                          <p:stCondLst>
                                            <p:cond delay="0"/>
                                          </p:stCondLst>
                                        </p:cTn>
                                        <p:tgtEl>
                                          <p:spTgt spid="33795">
                                            <p:txEl>
                                              <p:pRg st="4" end="4"/>
                                            </p:txEl>
                                          </p:spTgt>
                                        </p:tgtEl>
                                        <p:attrNameLst>
                                          <p:attrName>style.visibility</p:attrName>
                                        </p:attrNameLst>
                                      </p:cBhvr>
                                      <p:to>
                                        <p:strVal val="visible"/>
                                      </p:to>
                                    </p:set>
                                    <p:animEffect transition="in" filter="strips(downRight)">
                                      <p:cBhvr>
                                        <p:cTn id="23" dur="500"/>
                                        <p:tgtEl>
                                          <p:spTgt spid="337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pPr eaLnBrk="1" hangingPunct="1"/>
            <a:r>
              <a:rPr lang="en-US" altLang="cs-CZ" sz="2800">
                <a:ea typeface="ヒラギノ角ゴ Pro W3" pitchFamily="-84" charset="-128"/>
              </a:rPr>
              <a:t>Financial Crises and Capital Flight (cont.)</a:t>
            </a:r>
          </a:p>
        </p:txBody>
      </p:sp>
      <p:sp>
        <p:nvSpPr>
          <p:cNvPr id="34819" name="Rectangle 3"/>
          <p:cNvSpPr>
            <a:spLocks noGrp="1" noChangeArrowheads="1"/>
          </p:cNvSpPr>
          <p:nvPr>
            <p:ph idx="1"/>
          </p:nvPr>
        </p:nvSpPr>
        <p:spPr/>
        <p:txBody>
          <a:bodyPr/>
          <a:lstStyle/>
          <a:p>
            <a:pPr eaLnBrk="1" hangingPunct="1">
              <a:spcBef>
                <a:spcPct val="50000"/>
              </a:spcBef>
            </a:pPr>
            <a:r>
              <a:rPr lang="en-US" altLang="cs-CZ" sz="2000">
                <a:ea typeface="ヒラギノ角ゴ Pro W3" pitchFamily="-84" charset="-128"/>
              </a:rPr>
              <a:t>What happens if the central bank runs out of official international reserve assets (foreign assets)?</a:t>
            </a:r>
          </a:p>
          <a:p>
            <a:pPr eaLnBrk="1" hangingPunct="1">
              <a:spcBef>
                <a:spcPct val="50000"/>
              </a:spcBef>
            </a:pPr>
            <a:r>
              <a:rPr lang="en-US" altLang="cs-CZ" sz="2000">
                <a:ea typeface="ヒラギノ角ゴ Pro W3" pitchFamily="-84" charset="-128"/>
              </a:rPr>
              <a:t>It must devalue the domestic currency so that it takes more domestic currency (assets) to exchange for 1 unit of foreign currency (asset). </a:t>
            </a:r>
          </a:p>
          <a:p>
            <a:pPr lvl="1" eaLnBrk="1" hangingPunct="1">
              <a:spcBef>
                <a:spcPct val="50000"/>
              </a:spcBef>
            </a:pPr>
            <a:r>
              <a:rPr lang="en-US" altLang="cs-CZ" sz="1800">
                <a:ea typeface="ヒラギノ角ゴ Pro W3" pitchFamily="-84" charset="-128"/>
              </a:rPr>
              <a:t>This will allow the central bank to replenish its foreign assets by buying them back at a devalued rate, </a:t>
            </a:r>
          </a:p>
          <a:p>
            <a:pPr lvl="1" eaLnBrk="1" hangingPunct="1">
              <a:spcBef>
                <a:spcPct val="50000"/>
              </a:spcBef>
            </a:pPr>
            <a:r>
              <a:rPr lang="en-US" altLang="cs-CZ" sz="1800">
                <a:ea typeface="ヒラギノ角ゴ Pro W3" pitchFamily="-84" charset="-128"/>
              </a:rPr>
              <a:t>increasing the money supply, </a:t>
            </a:r>
          </a:p>
          <a:p>
            <a:pPr lvl="1" eaLnBrk="1" hangingPunct="1">
              <a:spcBef>
                <a:spcPct val="50000"/>
              </a:spcBef>
            </a:pPr>
            <a:r>
              <a:rPr lang="en-US" altLang="cs-CZ" sz="1800">
                <a:ea typeface="ヒラギノ角ゴ Pro W3" pitchFamily="-84" charset="-128"/>
              </a:rPr>
              <a:t>reducing interest rates, </a:t>
            </a:r>
          </a:p>
          <a:p>
            <a:pPr lvl="1" eaLnBrk="1" hangingPunct="1">
              <a:spcBef>
                <a:spcPct val="50000"/>
              </a:spcBef>
            </a:pPr>
            <a:r>
              <a:rPr lang="en-US" altLang="cs-CZ" sz="1800">
                <a:ea typeface="ヒラギノ角ゴ Pro W3" pitchFamily="-84" charset="-128"/>
              </a:rPr>
              <a:t>reducing the value of domestic products, </a:t>
            </a:r>
          </a:p>
          <a:p>
            <a:pPr lvl="1" eaLnBrk="1" hangingPunct="1">
              <a:spcBef>
                <a:spcPct val="50000"/>
              </a:spcBef>
            </a:pPr>
            <a:r>
              <a:rPr lang="en-US" altLang="cs-CZ" sz="1800">
                <a:ea typeface="ヒラギノ角ゴ Pro W3" pitchFamily="-84" charset="-128"/>
              </a:rPr>
              <a:t>increasing aggregate demand, output, and employment over time. </a:t>
            </a:r>
          </a:p>
        </p:txBody>
      </p:sp>
    </p:spTree>
    <p:extLst>
      <p:ext uri="{BB962C8B-B14F-4D97-AF65-F5344CB8AC3E}">
        <p14:creationId xmlns:p14="http://schemas.microsoft.com/office/powerpoint/2010/main" val="342363406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strips(downRight)">
                                      <p:cBhvr>
                                        <p:cTn id="7" dur="500"/>
                                        <p:tgtEl>
                                          <p:spTgt spid="348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strips(downRight)">
                                      <p:cBhvr>
                                        <p:cTn id="12" dur="500"/>
                                        <p:tgtEl>
                                          <p:spTgt spid="348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4819">
                                            <p:txEl>
                                              <p:pRg st="2" end="2"/>
                                            </p:txEl>
                                          </p:spTgt>
                                        </p:tgtEl>
                                        <p:attrNameLst>
                                          <p:attrName>style.visibility</p:attrName>
                                        </p:attrNameLst>
                                      </p:cBhvr>
                                      <p:to>
                                        <p:strVal val="visible"/>
                                      </p:to>
                                    </p:set>
                                    <p:animEffect transition="in" filter="strips(downRight)">
                                      <p:cBhvr>
                                        <p:cTn id="17" dur="500"/>
                                        <p:tgtEl>
                                          <p:spTgt spid="3481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34819">
                                            <p:txEl>
                                              <p:pRg st="3" end="3"/>
                                            </p:txEl>
                                          </p:spTgt>
                                        </p:tgtEl>
                                        <p:attrNameLst>
                                          <p:attrName>style.visibility</p:attrName>
                                        </p:attrNameLst>
                                      </p:cBhvr>
                                      <p:to>
                                        <p:strVal val="visible"/>
                                      </p:to>
                                    </p:set>
                                    <p:animEffect transition="in" filter="strips(downRight)">
                                      <p:cBhvr>
                                        <p:cTn id="22" dur="500"/>
                                        <p:tgtEl>
                                          <p:spTgt spid="3481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34819">
                                            <p:txEl>
                                              <p:pRg st="4" end="4"/>
                                            </p:txEl>
                                          </p:spTgt>
                                        </p:tgtEl>
                                        <p:attrNameLst>
                                          <p:attrName>style.visibility</p:attrName>
                                        </p:attrNameLst>
                                      </p:cBhvr>
                                      <p:to>
                                        <p:strVal val="visible"/>
                                      </p:to>
                                    </p:set>
                                    <p:animEffect transition="in" filter="strips(downRight)">
                                      <p:cBhvr>
                                        <p:cTn id="27" dur="500"/>
                                        <p:tgtEl>
                                          <p:spTgt spid="3481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34819">
                                            <p:txEl>
                                              <p:pRg st="5" end="5"/>
                                            </p:txEl>
                                          </p:spTgt>
                                        </p:tgtEl>
                                        <p:attrNameLst>
                                          <p:attrName>style.visibility</p:attrName>
                                        </p:attrNameLst>
                                      </p:cBhvr>
                                      <p:to>
                                        <p:strVal val="visible"/>
                                      </p:to>
                                    </p:set>
                                    <p:animEffect transition="in" filter="strips(downRight)">
                                      <p:cBhvr>
                                        <p:cTn id="32" dur="500"/>
                                        <p:tgtEl>
                                          <p:spTgt spid="3481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34819">
                                            <p:txEl>
                                              <p:pRg st="6" end="6"/>
                                            </p:txEl>
                                          </p:spTgt>
                                        </p:tgtEl>
                                        <p:attrNameLst>
                                          <p:attrName>style.visibility</p:attrName>
                                        </p:attrNameLst>
                                      </p:cBhvr>
                                      <p:to>
                                        <p:strVal val="visible"/>
                                      </p:to>
                                    </p:set>
                                    <p:animEffect transition="in" filter="strips(downRight)">
                                      <p:cBhvr>
                                        <p:cTn id="37" dur="500"/>
                                        <p:tgtEl>
                                          <p:spTgt spid="348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pPr eaLnBrk="1" hangingPunct="1"/>
            <a:r>
              <a:rPr lang="en-US" altLang="cs-CZ" sz="2800">
                <a:ea typeface="ヒラギノ角ゴ Pro W3" pitchFamily="-84" charset="-128"/>
              </a:rPr>
              <a:t>Financial Crises and Capital Flight (cont.)</a:t>
            </a:r>
          </a:p>
        </p:txBody>
      </p:sp>
      <p:sp>
        <p:nvSpPr>
          <p:cNvPr id="35843" name="Rectangle 3"/>
          <p:cNvSpPr>
            <a:spLocks noGrp="1" noChangeArrowheads="1"/>
          </p:cNvSpPr>
          <p:nvPr>
            <p:ph idx="1"/>
          </p:nvPr>
        </p:nvSpPr>
        <p:spPr/>
        <p:txBody>
          <a:bodyPr/>
          <a:lstStyle/>
          <a:p>
            <a:pPr eaLnBrk="1" hangingPunct="1">
              <a:spcBef>
                <a:spcPct val="50000"/>
              </a:spcBef>
            </a:pPr>
            <a:r>
              <a:rPr lang="en-US" altLang="cs-CZ">
                <a:ea typeface="ヒラギノ角ゴ Pro W3" pitchFamily="-84" charset="-128"/>
              </a:rPr>
              <a:t>In a balance of payments crisis,</a:t>
            </a:r>
          </a:p>
          <a:p>
            <a:pPr lvl="1" eaLnBrk="1" hangingPunct="1">
              <a:spcBef>
                <a:spcPct val="50000"/>
              </a:spcBef>
            </a:pPr>
            <a:r>
              <a:rPr lang="en-US" altLang="cs-CZ">
                <a:ea typeface="ヒラギノ角ゴ Pro W3" pitchFamily="-84" charset="-128"/>
              </a:rPr>
              <a:t>the central bank may buy domestic bonds and sell domestic currency (to increase the money supply) to prevent high interest rates, but this only depreciates the domestic currency more.</a:t>
            </a:r>
          </a:p>
          <a:p>
            <a:pPr lvl="1" eaLnBrk="1" hangingPunct="1">
              <a:spcBef>
                <a:spcPct val="50000"/>
              </a:spcBef>
            </a:pPr>
            <a:r>
              <a:rPr lang="en-US" altLang="cs-CZ">
                <a:ea typeface="ヒラギノ角ゴ Pro W3" pitchFamily="-84" charset="-128"/>
              </a:rPr>
              <a:t>the central bank generally cannot satisfy the goals of low domestic interest rates (relative to foreign interest rates) and fixed exchange rates simultaneously.</a:t>
            </a:r>
          </a:p>
        </p:txBody>
      </p:sp>
    </p:spTree>
    <p:extLst>
      <p:ext uri="{BB962C8B-B14F-4D97-AF65-F5344CB8AC3E}">
        <p14:creationId xmlns:p14="http://schemas.microsoft.com/office/powerpoint/2010/main" val="83397775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strips(downRight)">
                                      <p:cBhvr>
                                        <p:cTn id="7" dur="500"/>
                                        <p:tgtEl>
                                          <p:spTgt spid="35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strips(downRight)">
                                      <p:cBhvr>
                                        <p:cTn id="12" dur="500"/>
                                        <p:tgtEl>
                                          <p:spTgt spid="358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5843">
                                            <p:txEl>
                                              <p:pRg st="2" end="2"/>
                                            </p:txEl>
                                          </p:spTgt>
                                        </p:tgtEl>
                                        <p:attrNameLst>
                                          <p:attrName>style.visibility</p:attrName>
                                        </p:attrNameLst>
                                      </p:cBhvr>
                                      <p:to>
                                        <p:strVal val="visible"/>
                                      </p:to>
                                    </p:set>
                                    <p:animEffect transition="in" filter="strips(downRight)">
                                      <p:cBhvr>
                                        <p:cTn id="17" dur="500"/>
                                        <p:tgtEl>
                                          <p:spTgt spid="358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714975" y="721154"/>
            <a:ext cx="7696200" cy="1143000"/>
          </a:xfrm>
        </p:spPr>
        <p:txBody>
          <a:bodyPr anchor="t"/>
          <a:lstStyle/>
          <a:p>
            <a:pPr eaLnBrk="1" hangingPunct="1"/>
            <a:r>
              <a:rPr lang="en-US" altLang="cs-CZ" sz="2400" dirty="0">
                <a:ea typeface="ヒラギノ角ゴ Pro W3" pitchFamily="-84" charset="-128"/>
              </a:rPr>
              <a:t>Fig. 18-6: The Swiss Franc</a:t>
            </a:r>
            <a:r>
              <a:rPr lang="ja-JP" altLang="en-US" sz="2400" dirty="0">
                <a:ea typeface="ヒラギノ角ゴ Pro W3" pitchFamily="-84" charset="-128"/>
              </a:rPr>
              <a:t>’</a:t>
            </a:r>
            <a:r>
              <a:rPr lang="en-US" altLang="ja-JP" sz="2400" dirty="0">
                <a:ea typeface="ヒラギノ角ゴ Pro W3" pitchFamily="-84" charset="-128"/>
              </a:rPr>
              <a:t>s Exchange Rate against the Euro and Swiss Foreign Exchange Reserves, 2006–2013</a:t>
            </a:r>
            <a:endParaRPr lang="en-US" altLang="cs-CZ" sz="2400" dirty="0">
              <a:ea typeface="ヒラギノ角ゴ Pro W3" pitchFamily="-84" charset="-128"/>
            </a:endParaRPr>
          </a:p>
        </p:txBody>
      </p:sp>
      <p:pic>
        <p:nvPicPr>
          <p:cNvPr id="37890" name="Picture 1" descr="fig18_06.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14975" y="2075248"/>
            <a:ext cx="7810500" cy="471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3473088"/>
      </p:ext>
    </p:extLst>
  </p:cSld>
  <p:clrMapOvr>
    <a:masterClrMapping/>
  </p:clrMapOvr>
  <p:transition spd="med">
    <p:pull dir="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pPr eaLnBrk="1" hangingPunct="1"/>
            <a:r>
              <a:rPr lang="en-US" altLang="cs-CZ" smtClean="0">
                <a:ea typeface="ヒラギノ角ゴ Pro W3" pitchFamily="-84" charset="-128"/>
              </a:rPr>
              <a:t>Interest Rate Differentials </a:t>
            </a:r>
          </a:p>
        </p:txBody>
      </p:sp>
      <p:sp>
        <p:nvSpPr>
          <p:cNvPr id="2" name="Rectangle 3"/>
          <p:cNvSpPr>
            <a:spLocks noGrp="1" noChangeArrowheads="1"/>
          </p:cNvSpPr>
          <p:nvPr>
            <p:ph idx="1"/>
          </p:nvPr>
        </p:nvSpPr>
        <p:spPr>
          <a:xfrm>
            <a:off x="680321" y="2127421"/>
            <a:ext cx="8294687" cy="4572000"/>
          </a:xfrm>
        </p:spPr>
        <p:txBody>
          <a:bodyPr/>
          <a:lstStyle/>
          <a:p>
            <a:pPr eaLnBrk="1" hangingPunct="1">
              <a:lnSpc>
                <a:spcPct val="90000"/>
              </a:lnSpc>
              <a:spcBef>
                <a:spcPct val="50000"/>
              </a:spcBef>
            </a:pPr>
            <a:r>
              <a:rPr lang="en-US" altLang="cs-CZ" dirty="0">
                <a:ea typeface="ヒラギノ角ゴ Pro W3" pitchFamily="-84" charset="-128"/>
              </a:rPr>
              <a:t>For many countries, the expected rates of return are not the same: </a:t>
            </a:r>
            <a:r>
              <a:rPr lang="en-US" altLang="cs-CZ" i="1" dirty="0">
                <a:ea typeface="ヒラギノ角ゴ Pro W3" pitchFamily="-84" charset="-128"/>
              </a:rPr>
              <a:t>R</a:t>
            </a:r>
            <a:r>
              <a:rPr lang="en-US" altLang="cs-CZ" dirty="0">
                <a:ea typeface="ヒラギノ角ゴ Pro W3" pitchFamily="-84" charset="-128"/>
              </a:rPr>
              <a:t> &gt; </a:t>
            </a:r>
            <a:r>
              <a:rPr lang="en-US" altLang="cs-CZ" i="1" dirty="0">
                <a:ea typeface="ヒラギノ角ゴ Pro W3" pitchFamily="-84" charset="-128"/>
              </a:rPr>
              <a:t>R*+</a:t>
            </a:r>
            <a:r>
              <a:rPr lang="en-US" altLang="cs-CZ" dirty="0">
                <a:ea typeface="ヒラギノ角ゴ Pro W3" pitchFamily="-84" charset="-128"/>
              </a:rPr>
              <a:t>(</a:t>
            </a:r>
            <a:r>
              <a:rPr lang="en-US" altLang="cs-CZ" i="1" dirty="0" err="1">
                <a:ea typeface="ヒラギノ角ゴ Pro W3" pitchFamily="-84" charset="-128"/>
              </a:rPr>
              <a:t>E</a:t>
            </a:r>
            <a:r>
              <a:rPr lang="en-US" altLang="cs-CZ" i="1" baseline="30000" dirty="0" err="1">
                <a:ea typeface="ヒラギノ角ゴ Pro W3" pitchFamily="-84" charset="-128"/>
              </a:rPr>
              <a:t>e</a:t>
            </a:r>
            <a:r>
              <a:rPr lang="en-US" altLang="cs-CZ" i="1" dirty="0">
                <a:ea typeface="ヒラギノ角ゴ Pro W3" pitchFamily="-84" charset="-128"/>
              </a:rPr>
              <a:t> –E</a:t>
            </a:r>
            <a:r>
              <a:rPr lang="en-US" altLang="cs-CZ" dirty="0">
                <a:ea typeface="ヒラギノ角ゴ Pro W3" pitchFamily="-84" charset="-128"/>
              </a:rPr>
              <a:t>)</a:t>
            </a:r>
            <a:r>
              <a:rPr lang="en-US" altLang="cs-CZ" i="1" dirty="0">
                <a:ea typeface="ヒラギノ角ゴ Pro W3" pitchFamily="-84" charset="-128"/>
              </a:rPr>
              <a:t>/E . </a:t>
            </a:r>
            <a:r>
              <a:rPr lang="en-US" altLang="cs-CZ" dirty="0">
                <a:ea typeface="ヒラギノ角ゴ Pro W3" pitchFamily="-84" charset="-128"/>
              </a:rPr>
              <a:t> Why?</a:t>
            </a:r>
            <a:endParaRPr lang="en-US" altLang="cs-CZ" i="1" dirty="0">
              <a:ea typeface="ヒラギノ角ゴ Pro W3" pitchFamily="-84" charset="-128"/>
            </a:endParaRPr>
          </a:p>
          <a:p>
            <a:pPr eaLnBrk="1" hangingPunct="1">
              <a:lnSpc>
                <a:spcPct val="90000"/>
              </a:lnSpc>
              <a:spcBef>
                <a:spcPct val="50000"/>
              </a:spcBef>
            </a:pPr>
            <a:r>
              <a:rPr lang="en-US" altLang="cs-CZ" b="1" dirty="0">
                <a:ea typeface="ヒラギノ角ゴ Pro W3" pitchFamily="-84" charset="-128"/>
              </a:rPr>
              <a:t>Default risk</a:t>
            </a:r>
            <a:r>
              <a:rPr lang="en-US" altLang="cs-CZ" dirty="0">
                <a:ea typeface="ヒラギノ角ゴ Pro W3" pitchFamily="-84" charset="-128"/>
              </a:rPr>
              <a:t>: </a:t>
            </a:r>
            <a:br>
              <a:rPr lang="en-US" altLang="cs-CZ" dirty="0">
                <a:ea typeface="ヒラギノ角ゴ Pro W3" pitchFamily="-84" charset="-128"/>
              </a:rPr>
            </a:br>
            <a:r>
              <a:rPr lang="en-US" altLang="cs-CZ" dirty="0">
                <a:ea typeface="ヒラギノ角ゴ Pro W3" pitchFamily="-84" charset="-128"/>
              </a:rPr>
              <a:t>The risk that the country</a:t>
            </a:r>
            <a:r>
              <a:rPr lang="ja-JP" altLang="en-US" dirty="0">
                <a:ea typeface="ヒラギノ角ゴ Pro W3" pitchFamily="-84" charset="-128"/>
              </a:rPr>
              <a:t>’</a:t>
            </a:r>
            <a:r>
              <a:rPr lang="en-US" altLang="ja-JP" dirty="0">
                <a:ea typeface="ヒラギノ角ゴ Pro W3" pitchFamily="-84" charset="-128"/>
              </a:rPr>
              <a:t>s borrowers will default on their loan repayments. Lenders therefore require a higher interest rate to compensate for this risk. </a:t>
            </a:r>
          </a:p>
          <a:p>
            <a:pPr eaLnBrk="1" hangingPunct="1">
              <a:lnSpc>
                <a:spcPct val="90000"/>
              </a:lnSpc>
              <a:spcBef>
                <a:spcPct val="50000"/>
              </a:spcBef>
            </a:pPr>
            <a:r>
              <a:rPr lang="en-US" altLang="cs-CZ" b="1" dirty="0">
                <a:ea typeface="ヒラギノ角ゴ Pro W3" pitchFamily="-84" charset="-128"/>
              </a:rPr>
              <a:t>Exchange rate risk</a:t>
            </a:r>
            <a:r>
              <a:rPr lang="en-US" altLang="cs-CZ" dirty="0">
                <a:ea typeface="ヒラギノ角ゴ Pro W3" pitchFamily="-84" charset="-128"/>
              </a:rPr>
              <a:t>:</a:t>
            </a:r>
            <a:br>
              <a:rPr lang="en-US" altLang="cs-CZ" dirty="0">
                <a:ea typeface="ヒラギノ角ゴ Pro W3" pitchFamily="-84" charset="-128"/>
              </a:rPr>
            </a:br>
            <a:r>
              <a:rPr lang="en-US" altLang="cs-CZ" dirty="0">
                <a:ea typeface="ヒラギノ角ゴ Pro W3" pitchFamily="-84" charset="-128"/>
              </a:rPr>
              <a:t>If there is a risk that a country</a:t>
            </a:r>
            <a:r>
              <a:rPr lang="ja-JP" altLang="en-US" dirty="0">
                <a:ea typeface="ヒラギノ角ゴ Pro W3" pitchFamily="-84" charset="-128"/>
              </a:rPr>
              <a:t>’</a:t>
            </a:r>
            <a:r>
              <a:rPr lang="en-US" altLang="ja-JP" dirty="0">
                <a:ea typeface="ヒラギノ角ゴ Pro W3" pitchFamily="-84" charset="-128"/>
              </a:rPr>
              <a:t>s currency will depreciate or be devalued, then domestic borrowers must pay a higher interest rate to compensate foreign lenders.</a:t>
            </a:r>
            <a:endParaRPr lang="en-US" altLang="cs-CZ" dirty="0">
              <a:ea typeface="ヒラギノ角ゴ Pro W3" pitchFamily="-84" charset="-128"/>
            </a:endParaRPr>
          </a:p>
        </p:txBody>
      </p:sp>
    </p:spTree>
    <p:extLst>
      <p:ext uri="{BB962C8B-B14F-4D97-AF65-F5344CB8AC3E}">
        <p14:creationId xmlns:p14="http://schemas.microsoft.com/office/powerpoint/2010/main" val="137494831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eaLnBrk="1" hangingPunct="1"/>
            <a:r>
              <a:rPr lang="en-US" altLang="cs-CZ" smtClean="0">
                <a:ea typeface="ヒラギノ角ゴ Pro W3" pitchFamily="-84" charset="-128"/>
              </a:rPr>
              <a:t>Interest Rate Differentials (cont.) </a:t>
            </a:r>
          </a:p>
        </p:txBody>
      </p:sp>
      <p:sp>
        <p:nvSpPr>
          <p:cNvPr id="2" name="Rectangle 3"/>
          <p:cNvSpPr>
            <a:spLocks noGrp="1" noChangeArrowheads="1"/>
          </p:cNvSpPr>
          <p:nvPr>
            <p:ph idx="1"/>
          </p:nvPr>
        </p:nvSpPr>
        <p:spPr>
          <a:xfrm>
            <a:off x="680321" y="2160373"/>
            <a:ext cx="8412163" cy="4648200"/>
          </a:xfrm>
        </p:spPr>
        <p:txBody>
          <a:bodyPr/>
          <a:lstStyle/>
          <a:p>
            <a:pPr eaLnBrk="1" hangingPunct="1">
              <a:spcBef>
                <a:spcPct val="50000"/>
              </a:spcBef>
            </a:pPr>
            <a:r>
              <a:rPr lang="en-US" altLang="cs-CZ" sz="2000" dirty="0">
                <a:ea typeface="ヒラギノ角ゴ Pro W3" pitchFamily="-84" charset="-128"/>
              </a:rPr>
              <a:t>Because of these risks, domestic assets and foreign assets are not treated the same.</a:t>
            </a:r>
          </a:p>
          <a:p>
            <a:pPr lvl="1" eaLnBrk="1" hangingPunct="1">
              <a:spcBef>
                <a:spcPct val="50000"/>
              </a:spcBef>
            </a:pPr>
            <a:r>
              <a:rPr lang="en-US" altLang="cs-CZ" sz="1800" dirty="0">
                <a:ea typeface="ヒラギノ角ゴ Pro W3" pitchFamily="-84" charset="-128"/>
              </a:rPr>
              <a:t>Previously, we assumed that foreign and domestic currency deposits were </a:t>
            </a:r>
            <a:r>
              <a:rPr lang="en-US" altLang="cs-CZ" sz="1800" b="1" dirty="0">
                <a:ea typeface="ヒラギノ角ゴ Pro W3" pitchFamily="-84" charset="-128"/>
              </a:rPr>
              <a:t>perfect substitutes</a:t>
            </a:r>
            <a:r>
              <a:rPr lang="en-US" altLang="cs-CZ" sz="1800" dirty="0">
                <a:ea typeface="ヒラギノ角ゴ Pro W3" pitchFamily="-84" charset="-128"/>
              </a:rPr>
              <a:t>: deposits everywhere were </a:t>
            </a:r>
            <a:r>
              <a:rPr lang="en-US" altLang="cs-CZ" sz="1800" i="1" dirty="0">
                <a:ea typeface="ヒラギノ角ゴ Pro W3" pitchFamily="-84" charset="-128"/>
              </a:rPr>
              <a:t>treated as the same</a:t>
            </a:r>
            <a:r>
              <a:rPr lang="en-US" altLang="cs-CZ" sz="1800" dirty="0">
                <a:ea typeface="ヒラギノ角ゴ Pro W3" pitchFamily="-84" charset="-128"/>
              </a:rPr>
              <a:t> type of investment, because risk and liquidity of the assets were assumed to be the same.</a:t>
            </a:r>
          </a:p>
          <a:p>
            <a:pPr lvl="1" eaLnBrk="1" hangingPunct="1">
              <a:spcBef>
                <a:spcPct val="50000"/>
              </a:spcBef>
            </a:pPr>
            <a:r>
              <a:rPr lang="en-US" altLang="cs-CZ" sz="1800" dirty="0">
                <a:ea typeface="ヒラギノ角ゴ Pro W3" pitchFamily="-84" charset="-128"/>
              </a:rPr>
              <a:t>In general, foreign and domestic assets may </a:t>
            </a:r>
            <a:r>
              <a:rPr lang="en-US" altLang="cs-CZ" sz="1800" i="1" dirty="0">
                <a:ea typeface="ヒラギノ角ゴ Pro W3" pitchFamily="-84" charset="-128"/>
              </a:rPr>
              <a:t>differ</a:t>
            </a:r>
            <a:r>
              <a:rPr lang="en-US" altLang="cs-CZ" sz="1800" dirty="0">
                <a:ea typeface="ヒラギノ角ゴ Pro W3" pitchFamily="-84" charset="-128"/>
              </a:rPr>
              <a:t> in the amount of risk that they carry: they may be </a:t>
            </a:r>
            <a:r>
              <a:rPr lang="en-US" altLang="cs-CZ" sz="1800" b="1" dirty="0">
                <a:ea typeface="ヒラギノ角ゴ Pro W3" pitchFamily="-84" charset="-128"/>
              </a:rPr>
              <a:t>imperfect substitutes</a:t>
            </a:r>
            <a:r>
              <a:rPr lang="en-US" altLang="cs-CZ" sz="1800" dirty="0">
                <a:ea typeface="ヒラギノ角ゴ Pro W3" pitchFamily="-84" charset="-128"/>
              </a:rPr>
              <a:t>.</a:t>
            </a:r>
          </a:p>
          <a:p>
            <a:pPr lvl="1" eaLnBrk="1" hangingPunct="1">
              <a:spcBef>
                <a:spcPct val="50000"/>
              </a:spcBef>
            </a:pPr>
            <a:r>
              <a:rPr lang="en-US" altLang="cs-CZ" sz="1800" dirty="0">
                <a:ea typeface="ヒラギノ角ゴ Pro W3" pitchFamily="-84" charset="-128"/>
              </a:rPr>
              <a:t>Investors consider these risks, as well as rates of return on the assets, when deciding whether to invest.</a:t>
            </a:r>
          </a:p>
        </p:txBody>
      </p:sp>
    </p:spTree>
    <p:extLst>
      <p:ext uri="{BB962C8B-B14F-4D97-AF65-F5344CB8AC3E}">
        <p14:creationId xmlns:p14="http://schemas.microsoft.com/office/powerpoint/2010/main" val="204967110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strips(downRight)">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pPr eaLnBrk="1" hangingPunct="1"/>
            <a:r>
              <a:rPr lang="en-US" altLang="cs-CZ" smtClean="0">
                <a:ea typeface="ヒラギノ角ゴ Pro W3" pitchFamily="-84" charset="-128"/>
              </a:rPr>
              <a:t>Interest Rate Differentials (cont.) </a:t>
            </a:r>
          </a:p>
        </p:txBody>
      </p:sp>
      <p:sp>
        <p:nvSpPr>
          <p:cNvPr id="2" name="Rectangle 3"/>
          <p:cNvSpPr>
            <a:spLocks noGrp="1" noChangeArrowheads="1"/>
          </p:cNvSpPr>
          <p:nvPr>
            <p:ph idx="1"/>
          </p:nvPr>
        </p:nvSpPr>
        <p:spPr/>
        <p:txBody>
          <a:bodyPr/>
          <a:lstStyle/>
          <a:p>
            <a:pPr eaLnBrk="1" hangingPunct="1">
              <a:spcBef>
                <a:spcPct val="50000"/>
              </a:spcBef>
            </a:pPr>
            <a:r>
              <a:rPr lang="en-US" altLang="cs-CZ">
                <a:ea typeface="ヒラギノ角ゴ Pro W3" pitchFamily="-84" charset="-128"/>
              </a:rPr>
              <a:t>A difference in the risk of domestic and foreign assets is one reason why expected rates of return are not equal across countries:</a:t>
            </a:r>
          </a:p>
          <a:p>
            <a:pPr algn="ctr" eaLnBrk="1" hangingPunct="1">
              <a:spcBef>
                <a:spcPct val="50000"/>
              </a:spcBef>
              <a:buFontTx/>
              <a:buNone/>
            </a:pPr>
            <a:r>
              <a:rPr lang="en-US" altLang="cs-CZ" i="1">
                <a:ea typeface="ヒラギノ角ゴ Pro W3" pitchFamily="-84" charset="-128"/>
              </a:rPr>
              <a:t>R</a:t>
            </a:r>
            <a:r>
              <a:rPr lang="en-US" altLang="cs-CZ">
                <a:ea typeface="ヒラギノ角ゴ Pro W3" pitchFamily="-84" charset="-128"/>
              </a:rPr>
              <a:t> = </a:t>
            </a:r>
            <a:r>
              <a:rPr lang="en-US" altLang="cs-CZ" i="1">
                <a:ea typeface="ヒラギノ角ゴ Pro W3" pitchFamily="-84" charset="-128"/>
              </a:rPr>
              <a:t>R*+</a:t>
            </a:r>
            <a:r>
              <a:rPr lang="en-US" altLang="cs-CZ">
                <a:ea typeface="ヒラギノ角ゴ Pro W3" pitchFamily="-84" charset="-128"/>
              </a:rPr>
              <a:t>(</a:t>
            </a:r>
            <a:r>
              <a:rPr lang="en-US" altLang="cs-CZ" i="1">
                <a:ea typeface="ヒラギノ角ゴ Pro W3" pitchFamily="-84" charset="-128"/>
              </a:rPr>
              <a:t>E</a:t>
            </a:r>
            <a:r>
              <a:rPr lang="en-US" altLang="cs-CZ" i="1" baseline="30000">
                <a:ea typeface="ヒラギノ角ゴ Pro W3" pitchFamily="-84" charset="-128"/>
              </a:rPr>
              <a:t>e</a:t>
            </a:r>
            <a:r>
              <a:rPr lang="en-US" altLang="cs-CZ" i="1">
                <a:ea typeface="ヒラギノ角ゴ Pro W3" pitchFamily="-84" charset="-128"/>
              </a:rPr>
              <a:t> –E</a:t>
            </a:r>
            <a:r>
              <a:rPr lang="en-US" altLang="cs-CZ">
                <a:ea typeface="ヒラギノ角ゴ Pro W3" pitchFamily="-84" charset="-128"/>
              </a:rPr>
              <a:t>)</a:t>
            </a:r>
            <a:r>
              <a:rPr lang="en-US" altLang="cs-CZ" i="1">
                <a:ea typeface="ヒラギノ角ゴ Pro W3" pitchFamily="-84" charset="-128"/>
              </a:rPr>
              <a:t>/E + </a:t>
            </a:r>
            <a:r>
              <a:rPr lang="en-US" altLang="cs-CZ" i="1">
                <a:ea typeface="ヒラギノ角ゴ Pro W3" pitchFamily="-84" charset="-128"/>
                <a:sym typeface="Symbol" panose="05050102010706020507" pitchFamily="18" charset="2"/>
              </a:rPr>
              <a:t></a:t>
            </a:r>
            <a:endParaRPr lang="en-US" altLang="cs-CZ">
              <a:ea typeface="ヒラギノ角ゴ Pro W3" pitchFamily="-84" charset="-128"/>
            </a:endParaRPr>
          </a:p>
          <a:p>
            <a:pPr eaLnBrk="1" hangingPunct="1">
              <a:spcBef>
                <a:spcPct val="50000"/>
              </a:spcBef>
              <a:buFontTx/>
              <a:buNone/>
            </a:pPr>
            <a:r>
              <a:rPr lang="en-US" altLang="cs-CZ">
                <a:ea typeface="ヒラギノ角ゴ Pro W3" pitchFamily="-84" charset="-128"/>
              </a:rPr>
              <a:t>	where </a:t>
            </a:r>
            <a:r>
              <a:rPr lang="en-US" altLang="cs-CZ" i="1">
                <a:ea typeface="ヒラギノ角ゴ Pro W3" pitchFamily="-84" charset="-128"/>
                <a:sym typeface="Symbol" panose="05050102010706020507" pitchFamily="18" charset="2"/>
              </a:rPr>
              <a:t></a:t>
            </a:r>
            <a:r>
              <a:rPr lang="en-US" altLang="cs-CZ">
                <a:ea typeface="ヒラギノ角ゴ Pro W3" pitchFamily="-84" charset="-128"/>
              </a:rPr>
              <a:t> is called a </a:t>
            </a:r>
            <a:r>
              <a:rPr lang="en-US" altLang="cs-CZ" b="1">
                <a:ea typeface="ヒラギノ角ゴ Pro W3" pitchFamily="-84" charset="-128"/>
              </a:rPr>
              <a:t>risk premium</a:t>
            </a:r>
            <a:r>
              <a:rPr lang="en-US" altLang="cs-CZ">
                <a:ea typeface="ヒラギノ角ゴ Pro W3" pitchFamily="-84" charset="-128"/>
              </a:rPr>
              <a:t>, an additional amount needed to compensate investors for investing in risky domestic assets. </a:t>
            </a:r>
          </a:p>
          <a:p>
            <a:pPr eaLnBrk="1" hangingPunct="1">
              <a:spcBef>
                <a:spcPct val="50000"/>
              </a:spcBef>
            </a:pPr>
            <a:r>
              <a:rPr lang="en-US" altLang="cs-CZ">
                <a:ea typeface="ヒラギノ角ゴ Pro W3" pitchFamily="-84" charset="-128"/>
              </a:rPr>
              <a:t>The risk could be caused by default risk or exchange rate risk.</a:t>
            </a:r>
            <a:endParaRPr lang="el-GR" altLang="cs-CZ">
              <a:ea typeface="ヒラギノ角ゴ Pro W3" pitchFamily="-84" charset="-128"/>
            </a:endParaRPr>
          </a:p>
        </p:txBody>
      </p:sp>
    </p:spTree>
    <p:extLst>
      <p:ext uri="{BB962C8B-B14F-4D97-AF65-F5344CB8AC3E}">
        <p14:creationId xmlns:p14="http://schemas.microsoft.com/office/powerpoint/2010/main" val="161273361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strips(downRight)">
                                      <p:cBhvr>
                                        <p:cTn id="15" dur="500"/>
                                        <p:tgtEl>
                                          <p:spTgt spid="2">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strips(downRight)">
                                      <p:cBhvr>
                                        <p:cTn id="20"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pPr eaLnBrk="1" hangingPunct="1"/>
            <a:r>
              <a:rPr lang="en-US" altLang="cs-CZ" smtClean="0">
                <a:ea typeface="ヒラギノ角ゴ Pro W3" pitchFamily="-84" charset="-128"/>
              </a:rPr>
              <a:t>The Rescue Package: Reducing </a:t>
            </a:r>
            <a:r>
              <a:rPr lang="en-US" altLang="cs-CZ" i="1" smtClean="0">
                <a:ea typeface="ヒラギノ角ゴ Pro W3" pitchFamily="-84" charset="-128"/>
                <a:sym typeface="Symbol" panose="05050102010706020507" pitchFamily="18" charset="2"/>
              </a:rPr>
              <a:t></a:t>
            </a:r>
            <a:endParaRPr lang="en-US" altLang="cs-CZ" i="1" smtClean="0">
              <a:ea typeface="ヒラギノ角ゴ Pro W3" pitchFamily="-84" charset="-128"/>
            </a:endParaRPr>
          </a:p>
        </p:txBody>
      </p:sp>
      <p:sp>
        <p:nvSpPr>
          <p:cNvPr id="47107" name="Rectangle 3"/>
          <p:cNvSpPr>
            <a:spLocks noGrp="1" noChangeArrowheads="1"/>
          </p:cNvSpPr>
          <p:nvPr>
            <p:ph idx="1"/>
          </p:nvPr>
        </p:nvSpPr>
        <p:spPr/>
        <p:txBody>
          <a:bodyPr/>
          <a:lstStyle/>
          <a:p>
            <a:pPr eaLnBrk="1" hangingPunct="1">
              <a:lnSpc>
                <a:spcPct val="80000"/>
              </a:lnSpc>
              <a:spcBef>
                <a:spcPct val="50000"/>
              </a:spcBef>
            </a:pPr>
            <a:r>
              <a:rPr lang="en-US" altLang="cs-CZ">
                <a:ea typeface="ヒラギノ角ゴ Pro W3" pitchFamily="-84" charset="-128"/>
              </a:rPr>
              <a:t>The U.S. &amp; IMF set up a $50 billion fund to guarantee the value of loans made to Mexico</a:t>
            </a:r>
            <a:r>
              <a:rPr lang="ja-JP" altLang="en-US">
                <a:ea typeface="ヒラギノ角ゴ Pro W3" pitchFamily="-84" charset="-128"/>
              </a:rPr>
              <a:t>’</a:t>
            </a:r>
            <a:r>
              <a:rPr lang="en-US" altLang="ja-JP">
                <a:ea typeface="ヒラギノ角ゴ Pro W3" pitchFamily="-84" charset="-128"/>
              </a:rPr>
              <a:t>s government,</a:t>
            </a:r>
          </a:p>
          <a:p>
            <a:pPr lvl="1" eaLnBrk="1" hangingPunct="1">
              <a:lnSpc>
                <a:spcPct val="80000"/>
              </a:lnSpc>
              <a:spcBef>
                <a:spcPct val="50000"/>
              </a:spcBef>
            </a:pPr>
            <a:r>
              <a:rPr lang="en-US" altLang="cs-CZ">
                <a:ea typeface="ヒラギノ角ゴ Pro W3" pitchFamily="-84" charset="-128"/>
              </a:rPr>
              <a:t>reducing default risk, </a:t>
            </a:r>
          </a:p>
          <a:p>
            <a:pPr lvl="1" eaLnBrk="1" hangingPunct="1">
              <a:lnSpc>
                <a:spcPct val="80000"/>
              </a:lnSpc>
              <a:spcBef>
                <a:spcPct val="50000"/>
              </a:spcBef>
            </a:pPr>
            <a:r>
              <a:rPr lang="en-US" altLang="cs-CZ">
                <a:ea typeface="ヒラギノ角ゴ Pro W3" pitchFamily="-84" charset="-128"/>
              </a:rPr>
              <a:t>and reducing exchange rate risk, since foreign loans could act as official international reserves to stabilize the exchange rate if necessary. </a:t>
            </a:r>
          </a:p>
          <a:p>
            <a:pPr eaLnBrk="1" hangingPunct="1">
              <a:lnSpc>
                <a:spcPct val="80000"/>
              </a:lnSpc>
              <a:spcBef>
                <a:spcPct val="50000"/>
              </a:spcBef>
            </a:pPr>
            <a:r>
              <a:rPr lang="en-US" altLang="cs-CZ">
                <a:ea typeface="ヒラギノ角ゴ Pro W3" pitchFamily="-84" charset="-128"/>
              </a:rPr>
              <a:t>After a recession in 1995, the economy began to recover.</a:t>
            </a:r>
          </a:p>
          <a:p>
            <a:pPr lvl="1" eaLnBrk="1" hangingPunct="1">
              <a:lnSpc>
                <a:spcPct val="80000"/>
              </a:lnSpc>
              <a:spcBef>
                <a:spcPct val="50000"/>
              </a:spcBef>
            </a:pPr>
            <a:r>
              <a:rPr lang="en-US" altLang="cs-CZ">
                <a:ea typeface="ヒラギノ角ゴ Pro W3" pitchFamily="-84" charset="-128"/>
              </a:rPr>
              <a:t>Mexican goods were relatively inexpensive, allowing production to increase. </a:t>
            </a:r>
          </a:p>
          <a:p>
            <a:pPr lvl="1" eaLnBrk="1" hangingPunct="1">
              <a:lnSpc>
                <a:spcPct val="80000"/>
              </a:lnSpc>
              <a:spcBef>
                <a:spcPct val="50000"/>
              </a:spcBef>
            </a:pPr>
            <a:r>
              <a:rPr lang="en-US" altLang="cs-CZ">
                <a:ea typeface="ヒラギノ角ゴ Pro W3" pitchFamily="-84" charset="-128"/>
              </a:rPr>
              <a:t>Increased demand of Mexican products relative to demand of foreign products stabilized the value of the peso and reduced exchange rate risk.</a:t>
            </a:r>
          </a:p>
        </p:txBody>
      </p:sp>
    </p:spTree>
    <p:extLst>
      <p:ext uri="{BB962C8B-B14F-4D97-AF65-F5344CB8AC3E}">
        <p14:creationId xmlns:p14="http://schemas.microsoft.com/office/powerpoint/2010/main" val="260699975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strips(downRight)">
                                      <p:cBhvr>
                                        <p:cTn id="7" dur="500"/>
                                        <p:tgtEl>
                                          <p:spTgt spid="471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7107">
                                            <p:txEl>
                                              <p:pRg st="1" end="1"/>
                                            </p:txEl>
                                          </p:spTgt>
                                        </p:tgtEl>
                                        <p:attrNameLst>
                                          <p:attrName>style.visibility</p:attrName>
                                        </p:attrNameLst>
                                      </p:cBhvr>
                                      <p:to>
                                        <p:strVal val="visible"/>
                                      </p:to>
                                    </p:set>
                                    <p:animEffect transition="in" filter="strips(downRight)">
                                      <p:cBhvr>
                                        <p:cTn id="12" dur="500"/>
                                        <p:tgtEl>
                                          <p:spTgt spid="471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7107">
                                            <p:txEl>
                                              <p:pRg st="2" end="2"/>
                                            </p:txEl>
                                          </p:spTgt>
                                        </p:tgtEl>
                                        <p:attrNameLst>
                                          <p:attrName>style.visibility</p:attrName>
                                        </p:attrNameLst>
                                      </p:cBhvr>
                                      <p:to>
                                        <p:strVal val="visible"/>
                                      </p:to>
                                    </p:set>
                                    <p:animEffect transition="in" filter="strips(downRight)">
                                      <p:cBhvr>
                                        <p:cTn id="17" dur="500"/>
                                        <p:tgtEl>
                                          <p:spTgt spid="4710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7107">
                                            <p:txEl>
                                              <p:pRg st="3" end="3"/>
                                            </p:txEl>
                                          </p:spTgt>
                                        </p:tgtEl>
                                        <p:attrNameLst>
                                          <p:attrName>style.visibility</p:attrName>
                                        </p:attrNameLst>
                                      </p:cBhvr>
                                      <p:to>
                                        <p:strVal val="visible"/>
                                      </p:to>
                                    </p:set>
                                    <p:animEffect transition="in" filter="strips(downRight)">
                                      <p:cBhvr>
                                        <p:cTn id="22" dur="500"/>
                                        <p:tgtEl>
                                          <p:spTgt spid="4710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47107">
                                            <p:txEl>
                                              <p:pRg st="4" end="4"/>
                                            </p:txEl>
                                          </p:spTgt>
                                        </p:tgtEl>
                                        <p:attrNameLst>
                                          <p:attrName>style.visibility</p:attrName>
                                        </p:attrNameLst>
                                      </p:cBhvr>
                                      <p:to>
                                        <p:strVal val="visible"/>
                                      </p:to>
                                    </p:set>
                                    <p:animEffect transition="in" filter="strips(downRight)">
                                      <p:cBhvr>
                                        <p:cTn id="27" dur="500"/>
                                        <p:tgtEl>
                                          <p:spTgt spid="4710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47107">
                                            <p:txEl>
                                              <p:pRg st="5" end="5"/>
                                            </p:txEl>
                                          </p:spTgt>
                                        </p:tgtEl>
                                        <p:attrNameLst>
                                          <p:attrName>style.visibility</p:attrName>
                                        </p:attrNameLst>
                                      </p:cBhvr>
                                      <p:to>
                                        <p:strVal val="visible"/>
                                      </p:to>
                                    </p:set>
                                    <p:animEffect transition="in" filter="strips(downRight)">
                                      <p:cBhvr>
                                        <p:cTn id="32" dur="500"/>
                                        <p:tgtEl>
                                          <p:spTgt spid="471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460247" y="737074"/>
            <a:ext cx="5561612" cy="2617787"/>
          </a:xfrm>
        </p:spPr>
        <p:txBody>
          <a:bodyPr anchor="t"/>
          <a:lstStyle/>
          <a:p>
            <a:pPr eaLnBrk="1" hangingPunct="1"/>
            <a:r>
              <a:rPr lang="en-US" altLang="cs-CZ" sz="2400" dirty="0">
                <a:ea typeface="ヒラギノ角ゴ Pro W3" pitchFamily="-84" charset="-128"/>
              </a:rPr>
              <a:t>Fig. 18-7: Effect of a Sterilized Central Bank Purchase of Foreign Assets under Imperfect Asset Substitutability</a:t>
            </a:r>
          </a:p>
        </p:txBody>
      </p:sp>
      <p:pic>
        <p:nvPicPr>
          <p:cNvPr id="43010" name="Picture 1" descr="fig18_07.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17472" y="737074"/>
            <a:ext cx="4478337" cy="590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54249"/>
      </p:ext>
    </p:extLst>
  </p:cSld>
  <p:clrMapOvr>
    <a:masterClrMapping/>
  </p:clrMapOvr>
  <p:transition spd="med">
    <p:pull dir="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pPr eaLnBrk="1" hangingPunct="1"/>
            <a:r>
              <a:rPr lang="en-US" altLang="cs-CZ" sz="2800">
                <a:ea typeface="ヒラギノ角ゴ Pro W3" pitchFamily="-84" charset="-128"/>
              </a:rPr>
              <a:t>Types of Fixed Exchange Rate Systems</a:t>
            </a:r>
          </a:p>
        </p:txBody>
      </p:sp>
      <p:sp>
        <p:nvSpPr>
          <p:cNvPr id="48131" name="Rectangle 3"/>
          <p:cNvSpPr>
            <a:spLocks noGrp="1" noChangeArrowheads="1"/>
          </p:cNvSpPr>
          <p:nvPr>
            <p:ph idx="1"/>
          </p:nvPr>
        </p:nvSpPr>
        <p:spPr/>
        <p:txBody>
          <a:bodyPr/>
          <a:lstStyle/>
          <a:p>
            <a:pPr marL="533400" indent="-533400">
              <a:spcBef>
                <a:spcPct val="40000"/>
              </a:spcBef>
              <a:buFont typeface="Times" panose="02020603050405020304" pitchFamily="18" charset="0"/>
              <a:buAutoNum type="arabicPeriod"/>
            </a:pPr>
            <a:r>
              <a:rPr lang="en-US" altLang="cs-CZ" b="1">
                <a:ea typeface="ヒラギノ角ゴ Pro W3" pitchFamily="-84" charset="-128"/>
              </a:rPr>
              <a:t>Reserve currency system</a:t>
            </a:r>
            <a:r>
              <a:rPr lang="en-US" altLang="cs-CZ">
                <a:ea typeface="ヒラギノ角ゴ Pro W3" pitchFamily="-84" charset="-128"/>
              </a:rPr>
              <a:t>: one currency acts as official international reserves.</a:t>
            </a:r>
          </a:p>
          <a:p>
            <a:pPr marL="914400" lvl="1" indent="-457200">
              <a:spcBef>
                <a:spcPct val="40000"/>
              </a:spcBef>
            </a:pPr>
            <a:r>
              <a:rPr lang="en-US" altLang="cs-CZ">
                <a:ea typeface="ヒラギノ角ゴ Pro W3" pitchFamily="-84" charset="-128"/>
              </a:rPr>
              <a:t>The U.S. dollar was the currency that acted as official international reserves from under the fixed exchange rate system from 1944 to 1973.</a:t>
            </a:r>
          </a:p>
          <a:p>
            <a:pPr marL="914400" lvl="1" indent="-457200">
              <a:spcBef>
                <a:spcPct val="40000"/>
              </a:spcBef>
            </a:pPr>
            <a:r>
              <a:rPr lang="en-US" altLang="cs-CZ">
                <a:ea typeface="ヒラギノ角ゴ Pro W3" pitchFamily="-84" charset="-128"/>
              </a:rPr>
              <a:t>All countries except the U.S. held U.S. dollars as the means to make official international payments.</a:t>
            </a:r>
          </a:p>
          <a:p>
            <a:pPr marL="533400" indent="-533400">
              <a:spcBef>
                <a:spcPct val="50000"/>
              </a:spcBef>
              <a:buFont typeface="Times" panose="02020603050405020304" pitchFamily="18" charset="0"/>
              <a:buAutoNum type="arabicPeriod"/>
            </a:pPr>
            <a:r>
              <a:rPr lang="en-US" altLang="cs-CZ" b="1">
                <a:ea typeface="ヒラギノ角ゴ Pro W3" pitchFamily="-84" charset="-128"/>
              </a:rPr>
              <a:t>Gold standard</a:t>
            </a:r>
            <a:r>
              <a:rPr lang="en-US" altLang="cs-CZ">
                <a:ea typeface="ヒラギノ角ゴ Pro W3" pitchFamily="-84" charset="-128"/>
              </a:rPr>
              <a:t>: gold acts as official international reserves that all countries use to make official international payments.</a:t>
            </a:r>
          </a:p>
        </p:txBody>
      </p:sp>
    </p:spTree>
    <p:extLst>
      <p:ext uri="{BB962C8B-B14F-4D97-AF65-F5344CB8AC3E}">
        <p14:creationId xmlns:p14="http://schemas.microsoft.com/office/powerpoint/2010/main" val="337093525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strips(downRight)">
                                      <p:cBhvr>
                                        <p:cTn id="7" dur="500"/>
                                        <p:tgtEl>
                                          <p:spTgt spid="48131">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48131">
                                            <p:txEl>
                                              <p:pRg st="1" end="1"/>
                                            </p:txEl>
                                          </p:spTgt>
                                        </p:tgtEl>
                                        <p:attrNameLst>
                                          <p:attrName>style.visibility</p:attrName>
                                        </p:attrNameLst>
                                      </p:cBhvr>
                                      <p:to>
                                        <p:strVal val="visible"/>
                                      </p:to>
                                    </p:set>
                                    <p:animEffect transition="in" filter="strips(downRight)">
                                      <p:cBhvr>
                                        <p:cTn id="10" dur="500"/>
                                        <p:tgtEl>
                                          <p:spTgt spid="48131">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48131">
                                            <p:txEl>
                                              <p:pRg st="2" end="2"/>
                                            </p:txEl>
                                          </p:spTgt>
                                        </p:tgtEl>
                                        <p:attrNameLst>
                                          <p:attrName>style.visibility</p:attrName>
                                        </p:attrNameLst>
                                      </p:cBhvr>
                                      <p:to>
                                        <p:strVal val="visible"/>
                                      </p:to>
                                    </p:set>
                                    <p:animEffect transition="in" filter="strips(downRight)">
                                      <p:cBhvr>
                                        <p:cTn id="13" dur="500"/>
                                        <p:tgtEl>
                                          <p:spTgt spid="48131">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8" presetClass="entr" presetSubtype="6" fill="hold" grpId="0" nodeType="clickEffect">
                                  <p:stCondLst>
                                    <p:cond delay="0"/>
                                  </p:stCondLst>
                                  <p:childTnLst>
                                    <p:set>
                                      <p:cBhvr>
                                        <p:cTn id="17" dur="1" fill="hold">
                                          <p:stCondLst>
                                            <p:cond delay="0"/>
                                          </p:stCondLst>
                                        </p:cTn>
                                        <p:tgtEl>
                                          <p:spTgt spid="48131">
                                            <p:txEl>
                                              <p:pRg st="3" end="3"/>
                                            </p:txEl>
                                          </p:spTgt>
                                        </p:tgtEl>
                                        <p:attrNameLst>
                                          <p:attrName>style.visibility</p:attrName>
                                        </p:attrNameLst>
                                      </p:cBhvr>
                                      <p:to>
                                        <p:strVal val="visible"/>
                                      </p:to>
                                    </p:set>
                                    <p:animEffect transition="in" filter="strips(downRight)">
                                      <p:cBhvr>
                                        <p:cTn id="18" dur="500"/>
                                        <p:tgtEl>
                                          <p:spTgt spid="481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title"/>
          </p:nvPr>
        </p:nvSpPr>
        <p:spPr/>
        <p:txBody>
          <a:bodyPr/>
          <a:lstStyle/>
          <a:p>
            <a:pPr eaLnBrk="1" hangingPunct="1"/>
            <a:r>
              <a:rPr lang="en-US" altLang="cs-CZ" sz="2800">
                <a:ea typeface="ヒラギノ角ゴ Pro W3" pitchFamily="-84" charset="-128"/>
              </a:rPr>
              <a:t>Central Bank Intervention and the Money Supply</a:t>
            </a:r>
          </a:p>
        </p:txBody>
      </p:sp>
      <p:sp>
        <p:nvSpPr>
          <p:cNvPr id="8195" name="Rectangle 3"/>
          <p:cNvSpPr>
            <a:spLocks noGrp="1" noChangeArrowheads="1"/>
          </p:cNvSpPr>
          <p:nvPr>
            <p:ph idx="1"/>
          </p:nvPr>
        </p:nvSpPr>
        <p:spPr/>
        <p:txBody>
          <a:bodyPr/>
          <a:lstStyle/>
          <a:p>
            <a:pPr eaLnBrk="1" hangingPunct="1">
              <a:spcBef>
                <a:spcPct val="50000"/>
              </a:spcBef>
            </a:pPr>
            <a:r>
              <a:rPr lang="en-US" altLang="cs-CZ" smtClean="0">
                <a:ea typeface="ヒラギノ角ゴ Pro W3" pitchFamily="-84" charset="-128"/>
              </a:rPr>
              <a:t>To study the effects of central bank intervention in the foreign exchange markets, first construct a simplified balance sheet for the central bank.</a:t>
            </a:r>
          </a:p>
          <a:p>
            <a:pPr lvl="1" eaLnBrk="1" hangingPunct="1">
              <a:spcBef>
                <a:spcPct val="50000"/>
              </a:spcBef>
            </a:pPr>
            <a:r>
              <a:rPr lang="en-US" altLang="cs-CZ" smtClean="0">
                <a:ea typeface="ヒラギノ角ゴ Pro W3" pitchFamily="-84" charset="-128"/>
              </a:rPr>
              <a:t>This records the assets and liabilities of a central bank.</a:t>
            </a:r>
          </a:p>
          <a:p>
            <a:pPr lvl="1" eaLnBrk="1" hangingPunct="1">
              <a:spcBef>
                <a:spcPct val="50000"/>
              </a:spcBef>
            </a:pPr>
            <a:r>
              <a:rPr lang="en-US" altLang="cs-CZ" smtClean="0">
                <a:ea typeface="ヒラギノ角ゴ Pro W3" pitchFamily="-84" charset="-128"/>
              </a:rPr>
              <a:t>Balance sheets use double-entry bookkeeping: each transaction enters the balance sheet twice.</a:t>
            </a:r>
          </a:p>
        </p:txBody>
      </p:sp>
    </p:spTree>
    <p:extLst>
      <p:ext uri="{BB962C8B-B14F-4D97-AF65-F5344CB8AC3E}">
        <p14:creationId xmlns:p14="http://schemas.microsoft.com/office/powerpoint/2010/main" val="244787899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strips(downRight)">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strips(downRight)">
                                      <p:cBhvr>
                                        <p:cTn id="12" dur="500"/>
                                        <p:tgtEl>
                                          <p:spTgt spid="8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strips(downRight)">
                                      <p:cBhvr>
                                        <p:cTn id="17" dur="500"/>
                                        <p:tgtEl>
                                          <p:spTgt spid="8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pPr eaLnBrk="1" hangingPunct="1"/>
            <a:r>
              <a:rPr lang="en-US" altLang="cs-CZ" smtClean="0">
                <a:ea typeface="ヒラギノ角ゴ Pro W3" pitchFamily="-84" charset="-128"/>
              </a:rPr>
              <a:t>Reserve Currency System</a:t>
            </a:r>
          </a:p>
        </p:txBody>
      </p:sp>
      <p:sp>
        <p:nvSpPr>
          <p:cNvPr id="49155" name="Rectangle 3"/>
          <p:cNvSpPr>
            <a:spLocks noGrp="1" noChangeArrowheads="1"/>
          </p:cNvSpPr>
          <p:nvPr>
            <p:ph idx="1"/>
          </p:nvPr>
        </p:nvSpPr>
        <p:spPr>
          <a:xfrm>
            <a:off x="680321" y="2111719"/>
            <a:ext cx="8445500" cy="4581525"/>
          </a:xfrm>
        </p:spPr>
        <p:txBody>
          <a:bodyPr/>
          <a:lstStyle/>
          <a:p>
            <a:pPr eaLnBrk="1" hangingPunct="1">
              <a:spcBef>
                <a:spcPct val="50000"/>
              </a:spcBef>
            </a:pPr>
            <a:r>
              <a:rPr lang="en-US" altLang="cs-CZ" sz="2000" dirty="0">
                <a:ea typeface="ヒラギノ角ゴ Pro W3" pitchFamily="-84" charset="-128"/>
              </a:rPr>
              <a:t>From 1944 to 1973, central banks throughout the world fixed the value of their currencies relative to the U.S. dollar by buying or selling domestic assets in exchange for dollar denominated assets.</a:t>
            </a:r>
          </a:p>
          <a:p>
            <a:pPr eaLnBrk="1" hangingPunct="1">
              <a:spcBef>
                <a:spcPct val="50000"/>
              </a:spcBef>
            </a:pPr>
            <a:r>
              <a:rPr lang="en-US" altLang="cs-CZ" sz="2000" dirty="0">
                <a:ea typeface="ヒラギノ角ゴ Pro W3" pitchFamily="-84" charset="-128"/>
              </a:rPr>
              <a:t>Arbitrage ensured that exchange rates between any two currencies remained fixed.</a:t>
            </a:r>
          </a:p>
          <a:p>
            <a:pPr lvl="1" eaLnBrk="1" hangingPunct="1">
              <a:spcBef>
                <a:spcPct val="50000"/>
              </a:spcBef>
            </a:pPr>
            <a:r>
              <a:rPr lang="en-US" altLang="cs-CZ" sz="1800" dirty="0">
                <a:ea typeface="ヒラギノ角ゴ Pro W3" pitchFamily="-84" charset="-128"/>
              </a:rPr>
              <a:t>Suppose Bank of Japan fixed the exchange rate at 360¥/US$1 and the Bank of France fixed the exchange rate at 5Ffr/US$1.</a:t>
            </a:r>
          </a:p>
          <a:p>
            <a:pPr lvl="1" eaLnBrk="1" hangingPunct="1">
              <a:spcBef>
                <a:spcPct val="50000"/>
              </a:spcBef>
            </a:pPr>
            <a:r>
              <a:rPr lang="en-US" altLang="cs-CZ" sz="1800" dirty="0">
                <a:ea typeface="ヒラギノ角ゴ Pro W3" pitchFamily="-84" charset="-128"/>
              </a:rPr>
              <a:t>The yen/franc rate was (360¥/US$1)/(5Ffr/US$1) = 72¥/1Ffr.</a:t>
            </a:r>
          </a:p>
          <a:p>
            <a:pPr lvl="1" eaLnBrk="1" hangingPunct="1">
              <a:spcBef>
                <a:spcPct val="50000"/>
              </a:spcBef>
            </a:pPr>
            <a:r>
              <a:rPr lang="en-US" altLang="cs-CZ" sz="1800" dirty="0">
                <a:ea typeface="ヒラギノ角ゴ Pro W3" pitchFamily="-84" charset="-128"/>
              </a:rPr>
              <a:t>If not, then currency traders could make an easy profit by buying currency where it was cheap and selling it where it was expensive.</a:t>
            </a:r>
          </a:p>
        </p:txBody>
      </p:sp>
    </p:spTree>
    <p:extLst>
      <p:ext uri="{BB962C8B-B14F-4D97-AF65-F5344CB8AC3E}">
        <p14:creationId xmlns:p14="http://schemas.microsoft.com/office/powerpoint/2010/main" val="163596189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strips(downRight)">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strips(downRight)">
                                      <p:cBhvr>
                                        <p:cTn id="12" dur="500"/>
                                        <p:tgtEl>
                                          <p:spTgt spid="4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strips(downRight)">
                                      <p:cBhvr>
                                        <p:cTn id="17" dur="500"/>
                                        <p:tgtEl>
                                          <p:spTgt spid="491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9155">
                                            <p:txEl>
                                              <p:pRg st="3" end="3"/>
                                            </p:txEl>
                                          </p:spTgt>
                                        </p:tgtEl>
                                        <p:attrNameLst>
                                          <p:attrName>style.visibility</p:attrName>
                                        </p:attrNameLst>
                                      </p:cBhvr>
                                      <p:to>
                                        <p:strVal val="visible"/>
                                      </p:to>
                                    </p:set>
                                    <p:animEffect transition="in" filter="strips(downRight)">
                                      <p:cBhvr>
                                        <p:cTn id="22" dur="500"/>
                                        <p:tgtEl>
                                          <p:spTgt spid="491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49155">
                                            <p:txEl>
                                              <p:pRg st="4" end="4"/>
                                            </p:txEl>
                                          </p:spTgt>
                                        </p:tgtEl>
                                        <p:attrNameLst>
                                          <p:attrName>style.visibility</p:attrName>
                                        </p:attrNameLst>
                                      </p:cBhvr>
                                      <p:to>
                                        <p:strVal val="visible"/>
                                      </p:to>
                                    </p:set>
                                    <p:animEffect transition="in" filter="strips(downRight)">
                                      <p:cBhvr>
                                        <p:cTn id="27" dur="500"/>
                                        <p:tgtEl>
                                          <p:spTgt spid="491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eaLnBrk="1" hangingPunct="1"/>
            <a:r>
              <a:rPr lang="en-US" altLang="cs-CZ" smtClean="0">
                <a:ea typeface="ヒラギノ角ゴ Pro W3" pitchFamily="-84" charset="-128"/>
              </a:rPr>
              <a:t>Reserve Currency System (cont.)</a:t>
            </a:r>
          </a:p>
        </p:txBody>
      </p:sp>
      <p:sp>
        <p:nvSpPr>
          <p:cNvPr id="50179" name="Rectangle 3"/>
          <p:cNvSpPr>
            <a:spLocks noGrp="1" noChangeArrowheads="1"/>
          </p:cNvSpPr>
          <p:nvPr>
            <p:ph idx="1"/>
          </p:nvPr>
        </p:nvSpPr>
        <p:spPr/>
        <p:txBody>
          <a:bodyPr/>
          <a:lstStyle/>
          <a:p>
            <a:pPr eaLnBrk="1" hangingPunct="1">
              <a:spcBef>
                <a:spcPct val="50000"/>
              </a:spcBef>
            </a:pPr>
            <a:r>
              <a:rPr lang="en-US" altLang="cs-CZ" sz="2000">
                <a:ea typeface="ヒラギノ角ゴ Pro W3" pitchFamily="-84" charset="-128"/>
              </a:rPr>
              <a:t>Because most countries maintained fixed exchange rates by trading dollar-denominated (foreign) assets, they had ineffective monetary policies.</a:t>
            </a:r>
          </a:p>
          <a:p>
            <a:pPr eaLnBrk="1" hangingPunct="1">
              <a:spcBef>
                <a:spcPct val="50000"/>
              </a:spcBef>
            </a:pPr>
            <a:r>
              <a:rPr lang="en-US" altLang="cs-CZ" sz="2000">
                <a:ea typeface="ヒラギノ角ゴ Pro W3" pitchFamily="-84" charset="-128"/>
              </a:rPr>
              <a:t>The Federal Reserve, however, did not have to intervene in foreign exchange markets, so it could conduct monetary policy to influence aggregate demand, output, and employment.</a:t>
            </a:r>
          </a:p>
          <a:p>
            <a:pPr lvl="1" eaLnBrk="1" hangingPunct="1">
              <a:spcBef>
                <a:spcPct val="50000"/>
              </a:spcBef>
            </a:pPr>
            <a:r>
              <a:rPr lang="en-US" altLang="cs-CZ" sz="1800">
                <a:ea typeface="ヒラギノ角ゴ Pro W3" pitchFamily="-84" charset="-128"/>
              </a:rPr>
              <a:t>The U.S. was in a special position because it was able to use monetary policy as it wished.</a:t>
            </a:r>
          </a:p>
        </p:txBody>
      </p:sp>
    </p:spTree>
    <p:extLst>
      <p:ext uri="{BB962C8B-B14F-4D97-AF65-F5344CB8AC3E}">
        <p14:creationId xmlns:p14="http://schemas.microsoft.com/office/powerpoint/2010/main" val="201920048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strips(downRight)">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strips(downRight)">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strips(downRight)">
                                      <p:cBhvr>
                                        <p:cTn id="17" dur="500"/>
                                        <p:tgtEl>
                                          <p:spTgt spid="501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pPr eaLnBrk="1" hangingPunct="1"/>
            <a:r>
              <a:rPr lang="en-US" altLang="cs-CZ" smtClean="0">
                <a:ea typeface="ヒラギノ角ゴ Pro W3" pitchFamily="-84" charset="-128"/>
              </a:rPr>
              <a:t>Reserve Currency System (cont.)</a:t>
            </a:r>
          </a:p>
        </p:txBody>
      </p:sp>
      <p:sp>
        <p:nvSpPr>
          <p:cNvPr id="51203" name="Rectangle 3"/>
          <p:cNvSpPr>
            <a:spLocks noGrp="1" noChangeArrowheads="1"/>
          </p:cNvSpPr>
          <p:nvPr>
            <p:ph idx="1"/>
          </p:nvPr>
        </p:nvSpPr>
        <p:spPr/>
        <p:txBody>
          <a:bodyPr/>
          <a:lstStyle/>
          <a:p>
            <a:pPr eaLnBrk="1" hangingPunct="1">
              <a:spcBef>
                <a:spcPct val="50000"/>
              </a:spcBef>
            </a:pPr>
            <a:r>
              <a:rPr lang="en-US" altLang="cs-CZ" sz="2000">
                <a:ea typeface="ヒラギノ角ゴ Pro W3" pitchFamily="-84" charset="-128"/>
              </a:rPr>
              <a:t>In fact, the monetary policy of the U.S. influenced the economies of other countries.</a:t>
            </a:r>
          </a:p>
          <a:p>
            <a:pPr eaLnBrk="1" hangingPunct="1">
              <a:spcBef>
                <a:spcPct val="50000"/>
              </a:spcBef>
            </a:pPr>
            <a:r>
              <a:rPr lang="en-US" altLang="cs-CZ" sz="2000">
                <a:ea typeface="ヒラギノ角ゴ Pro W3" pitchFamily="-84" charset="-128"/>
              </a:rPr>
              <a:t>Suppose that the U.S. increased its money supply.</a:t>
            </a:r>
          </a:p>
          <a:p>
            <a:pPr lvl="1" eaLnBrk="1" hangingPunct="1">
              <a:spcBef>
                <a:spcPct val="50000"/>
              </a:spcBef>
            </a:pPr>
            <a:r>
              <a:rPr lang="en-US" altLang="cs-CZ" sz="1800">
                <a:ea typeface="ヒラギノ角ゴ Pro W3" pitchFamily="-84" charset="-128"/>
              </a:rPr>
              <a:t>This would lower U.S. interest rates, putting downward pressure on the value of the U.S. dollar.</a:t>
            </a:r>
          </a:p>
          <a:p>
            <a:pPr lvl="1" eaLnBrk="1" hangingPunct="1">
              <a:spcBef>
                <a:spcPct val="50000"/>
              </a:spcBef>
            </a:pPr>
            <a:r>
              <a:rPr lang="en-US" altLang="cs-CZ" sz="1800">
                <a:ea typeface="ヒラギノ角ゴ Pro W3" pitchFamily="-84" charset="-128"/>
              </a:rPr>
              <a:t>If other central banks maintained their fixed exchange rates, they would have needed to buy dollar-denominated (foreign) assets, increasing their money supplies.</a:t>
            </a:r>
          </a:p>
          <a:p>
            <a:pPr lvl="1" eaLnBrk="1" hangingPunct="1">
              <a:spcBef>
                <a:spcPct val="50000"/>
              </a:spcBef>
            </a:pPr>
            <a:r>
              <a:rPr lang="en-US" altLang="cs-CZ" sz="1800">
                <a:ea typeface="ヒラギノ角ゴ Pro W3" pitchFamily="-84" charset="-128"/>
              </a:rPr>
              <a:t>In effect, the monetary policies of other countries had to follow that of the U.S., which was not always optimal for their levels of output and employment.</a:t>
            </a:r>
          </a:p>
        </p:txBody>
      </p:sp>
    </p:spTree>
    <p:extLst>
      <p:ext uri="{BB962C8B-B14F-4D97-AF65-F5344CB8AC3E}">
        <p14:creationId xmlns:p14="http://schemas.microsoft.com/office/powerpoint/2010/main" val="366061571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strips(downRight)">
                                      <p:cBhvr>
                                        <p:cTn id="7" dur="500"/>
                                        <p:tgtEl>
                                          <p:spTgt spid="51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1203">
                                            <p:txEl>
                                              <p:pRg st="1" end="1"/>
                                            </p:txEl>
                                          </p:spTgt>
                                        </p:tgtEl>
                                        <p:attrNameLst>
                                          <p:attrName>style.visibility</p:attrName>
                                        </p:attrNameLst>
                                      </p:cBhvr>
                                      <p:to>
                                        <p:strVal val="visible"/>
                                      </p:to>
                                    </p:set>
                                    <p:animEffect transition="in" filter="strips(downRight)">
                                      <p:cBhvr>
                                        <p:cTn id="12" dur="500"/>
                                        <p:tgtEl>
                                          <p:spTgt spid="512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1203">
                                            <p:txEl>
                                              <p:pRg st="2" end="2"/>
                                            </p:txEl>
                                          </p:spTgt>
                                        </p:tgtEl>
                                        <p:attrNameLst>
                                          <p:attrName>style.visibility</p:attrName>
                                        </p:attrNameLst>
                                      </p:cBhvr>
                                      <p:to>
                                        <p:strVal val="visible"/>
                                      </p:to>
                                    </p:set>
                                    <p:animEffect transition="in" filter="strips(downRight)">
                                      <p:cBhvr>
                                        <p:cTn id="17" dur="500"/>
                                        <p:tgtEl>
                                          <p:spTgt spid="512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1203">
                                            <p:txEl>
                                              <p:pRg st="3" end="3"/>
                                            </p:txEl>
                                          </p:spTgt>
                                        </p:tgtEl>
                                        <p:attrNameLst>
                                          <p:attrName>style.visibility</p:attrName>
                                        </p:attrNameLst>
                                      </p:cBhvr>
                                      <p:to>
                                        <p:strVal val="visible"/>
                                      </p:to>
                                    </p:set>
                                    <p:animEffect transition="in" filter="strips(downRight)">
                                      <p:cBhvr>
                                        <p:cTn id="22" dur="500"/>
                                        <p:tgtEl>
                                          <p:spTgt spid="5120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51203">
                                            <p:txEl>
                                              <p:pRg st="4" end="4"/>
                                            </p:txEl>
                                          </p:spTgt>
                                        </p:tgtEl>
                                        <p:attrNameLst>
                                          <p:attrName>style.visibility</p:attrName>
                                        </p:attrNameLst>
                                      </p:cBhvr>
                                      <p:to>
                                        <p:strVal val="visible"/>
                                      </p:to>
                                    </p:set>
                                    <p:animEffect transition="in" filter="strips(downRight)">
                                      <p:cBhvr>
                                        <p:cTn id="27" dur="500"/>
                                        <p:tgtEl>
                                          <p:spTgt spid="512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p:txBody>
          <a:bodyPr/>
          <a:lstStyle/>
          <a:p>
            <a:pPr eaLnBrk="1" hangingPunct="1"/>
            <a:r>
              <a:rPr lang="en-US" altLang="cs-CZ" smtClean="0">
                <a:ea typeface="ヒラギノ角ゴ Pro W3" pitchFamily="-84" charset="-128"/>
              </a:rPr>
              <a:t>Gold Standard</a:t>
            </a:r>
          </a:p>
        </p:txBody>
      </p:sp>
      <p:sp>
        <p:nvSpPr>
          <p:cNvPr id="52227" name="Rectangle 3"/>
          <p:cNvSpPr>
            <a:spLocks noGrp="1" noChangeArrowheads="1"/>
          </p:cNvSpPr>
          <p:nvPr>
            <p:ph idx="1"/>
          </p:nvPr>
        </p:nvSpPr>
        <p:spPr/>
        <p:txBody>
          <a:bodyPr/>
          <a:lstStyle/>
          <a:p>
            <a:pPr eaLnBrk="1" hangingPunct="1">
              <a:spcBef>
                <a:spcPct val="50000"/>
              </a:spcBef>
            </a:pPr>
            <a:r>
              <a:rPr lang="en-US" altLang="cs-CZ">
                <a:ea typeface="ヒラギノ角ゴ Pro W3" pitchFamily="-84" charset="-128"/>
              </a:rPr>
              <a:t>Under the gold standard from 1870 to 1914 and after 1918 for some countries, each central bank fixed the value of its currency relative to a quantity of gold (in ounces or grams) by trading domestic assets in exchange for gold.</a:t>
            </a:r>
          </a:p>
          <a:p>
            <a:pPr lvl="1" eaLnBrk="1" hangingPunct="1">
              <a:spcBef>
                <a:spcPct val="50000"/>
              </a:spcBef>
            </a:pPr>
            <a:r>
              <a:rPr lang="en-US" altLang="cs-CZ">
                <a:ea typeface="ヒラギノ角ゴ Pro W3" pitchFamily="-84" charset="-128"/>
              </a:rPr>
              <a:t>For example, if the price of gold was fixed at $35 per ounce by the Federal Reserve while the price of gold was fixed at £14.58 per ounce by the Bank of England, then the $/£ exchange rate must have been fixed at $2.40 per pound.</a:t>
            </a:r>
          </a:p>
          <a:p>
            <a:pPr lvl="1" eaLnBrk="1" hangingPunct="1">
              <a:spcBef>
                <a:spcPct val="50000"/>
              </a:spcBef>
            </a:pPr>
            <a:r>
              <a:rPr lang="en-US" altLang="cs-CZ">
                <a:ea typeface="ヒラギノ角ゴ Pro W3" pitchFamily="-84" charset="-128"/>
              </a:rPr>
              <a:t>Why?</a:t>
            </a:r>
          </a:p>
        </p:txBody>
      </p:sp>
    </p:spTree>
    <p:extLst>
      <p:ext uri="{BB962C8B-B14F-4D97-AF65-F5344CB8AC3E}">
        <p14:creationId xmlns:p14="http://schemas.microsoft.com/office/powerpoint/2010/main" val="35408539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strips(downRight)">
                                      <p:cBhvr>
                                        <p:cTn id="7" dur="500"/>
                                        <p:tgtEl>
                                          <p:spTgt spid="522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2227">
                                            <p:txEl>
                                              <p:pRg st="1" end="1"/>
                                            </p:txEl>
                                          </p:spTgt>
                                        </p:tgtEl>
                                        <p:attrNameLst>
                                          <p:attrName>style.visibility</p:attrName>
                                        </p:attrNameLst>
                                      </p:cBhvr>
                                      <p:to>
                                        <p:strVal val="visible"/>
                                      </p:to>
                                    </p:set>
                                    <p:animEffect transition="in" filter="strips(downRight)">
                                      <p:cBhvr>
                                        <p:cTn id="12" dur="500"/>
                                        <p:tgtEl>
                                          <p:spTgt spid="522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2227">
                                            <p:txEl>
                                              <p:pRg st="2" end="2"/>
                                            </p:txEl>
                                          </p:spTgt>
                                        </p:tgtEl>
                                        <p:attrNameLst>
                                          <p:attrName>style.visibility</p:attrName>
                                        </p:attrNameLst>
                                      </p:cBhvr>
                                      <p:to>
                                        <p:strVal val="visible"/>
                                      </p:to>
                                    </p:set>
                                    <p:animEffect transition="in" filter="strips(downRight)">
                                      <p:cBhvr>
                                        <p:cTn id="17" dur="500"/>
                                        <p:tgtEl>
                                          <p:spTgt spid="522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p:txBody>
          <a:bodyPr/>
          <a:lstStyle/>
          <a:p>
            <a:pPr eaLnBrk="1" hangingPunct="1"/>
            <a:r>
              <a:rPr lang="en-US" altLang="cs-CZ" smtClean="0">
                <a:ea typeface="ヒラギノ角ゴ Pro W3" pitchFamily="-84" charset="-128"/>
              </a:rPr>
              <a:t>Gold Standard (cont.)</a:t>
            </a:r>
          </a:p>
        </p:txBody>
      </p:sp>
      <p:sp>
        <p:nvSpPr>
          <p:cNvPr id="53251" name="Rectangle 3"/>
          <p:cNvSpPr>
            <a:spLocks noGrp="1" noChangeArrowheads="1"/>
          </p:cNvSpPr>
          <p:nvPr>
            <p:ph idx="1"/>
          </p:nvPr>
        </p:nvSpPr>
        <p:spPr>
          <a:xfrm>
            <a:off x="680321" y="2200962"/>
            <a:ext cx="8377238" cy="4556125"/>
          </a:xfrm>
        </p:spPr>
        <p:txBody>
          <a:bodyPr/>
          <a:lstStyle/>
          <a:p>
            <a:pPr eaLnBrk="1" hangingPunct="1">
              <a:spcBef>
                <a:spcPct val="60000"/>
              </a:spcBef>
            </a:pPr>
            <a:r>
              <a:rPr lang="en-US" altLang="cs-CZ" dirty="0">
                <a:ea typeface="ヒラギノ角ゴ Pro W3" pitchFamily="-84" charset="-128"/>
              </a:rPr>
              <a:t>The gold standard did not give the monetary policy of the U.S. or any other country a privileged role.</a:t>
            </a:r>
          </a:p>
          <a:p>
            <a:pPr eaLnBrk="1" hangingPunct="1">
              <a:spcBef>
                <a:spcPct val="60000"/>
              </a:spcBef>
            </a:pPr>
            <a:r>
              <a:rPr lang="en-US" altLang="cs-CZ" dirty="0">
                <a:ea typeface="ヒラギノ角ゴ Pro W3" pitchFamily="-84" charset="-128"/>
              </a:rPr>
              <a:t>If one country lost official international reserves (gold) so that its money supply decreased, then another country gained them so that its money supply increased.</a:t>
            </a:r>
          </a:p>
          <a:p>
            <a:pPr eaLnBrk="1" hangingPunct="1">
              <a:spcBef>
                <a:spcPct val="60000"/>
              </a:spcBef>
            </a:pPr>
            <a:r>
              <a:rPr lang="en-US" altLang="cs-CZ" dirty="0">
                <a:ea typeface="ヒラギノ角ゴ Pro W3" pitchFamily="-84" charset="-128"/>
              </a:rPr>
              <a:t>The gold standard also acted as an automatic restraint on increasing money supplies too quickly, preventing inflationary monetary policies.</a:t>
            </a:r>
          </a:p>
        </p:txBody>
      </p:sp>
    </p:spTree>
    <p:extLst>
      <p:ext uri="{BB962C8B-B14F-4D97-AF65-F5344CB8AC3E}">
        <p14:creationId xmlns:p14="http://schemas.microsoft.com/office/powerpoint/2010/main" val="240157425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strips(downRight)">
                                      <p:cBhvr>
                                        <p:cTn id="7" dur="500"/>
                                        <p:tgtEl>
                                          <p:spTgt spid="532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3251">
                                            <p:txEl>
                                              <p:pRg st="1" end="1"/>
                                            </p:txEl>
                                          </p:spTgt>
                                        </p:tgtEl>
                                        <p:attrNameLst>
                                          <p:attrName>style.visibility</p:attrName>
                                        </p:attrNameLst>
                                      </p:cBhvr>
                                      <p:to>
                                        <p:strVal val="visible"/>
                                      </p:to>
                                    </p:set>
                                    <p:animEffect transition="in" filter="strips(downRight)">
                                      <p:cBhvr>
                                        <p:cTn id="12" dur="500"/>
                                        <p:tgtEl>
                                          <p:spTgt spid="532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3251">
                                            <p:txEl>
                                              <p:pRg st="2" end="2"/>
                                            </p:txEl>
                                          </p:spTgt>
                                        </p:tgtEl>
                                        <p:attrNameLst>
                                          <p:attrName>style.visibility</p:attrName>
                                        </p:attrNameLst>
                                      </p:cBhvr>
                                      <p:to>
                                        <p:strVal val="visible"/>
                                      </p:to>
                                    </p:set>
                                    <p:animEffect transition="in" filter="strips(downRight)">
                                      <p:cBhvr>
                                        <p:cTn id="17" dur="500"/>
                                        <p:tgtEl>
                                          <p:spTgt spid="53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a:lstStyle/>
          <a:p>
            <a:pPr eaLnBrk="1" hangingPunct="1"/>
            <a:r>
              <a:rPr lang="en-US" altLang="cs-CZ" smtClean="0">
                <a:ea typeface="ヒラギノ角ゴ Pro W3" pitchFamily="-84" charset="-128"/>
              </a:rPr>
              <a:t>Gold Standard (cont.)</a:t>
            </a:r>
          </a:p>
        </p:txBody>
      </p:sp>
      <p:sp>
        <p:nvSpPr>
          <p:cNvPr id="54275" name="Rectangle 3"/>
          <p:cNvSpPr>
            <a:spLocks noGrp="1" noChangeArrowheads="1"/>
          </p:cNvSpPr>
          <p:nvPr>
            <p:ph idx="1"/>
          </p:nvPr>
        </p:nvSpPr>
        <p:spPr>
          <a:xfrm>
            <a:off x="680321" y="2168525"/>
            <a:ext cx="8428038" cy="4689475"/>
          </a:xfrm>
        </p:spPr>
        <p:txBody>
          <a:bodyPr/>
          <a:lstStyle/>
          <a:p>
            <a:pPr eaLnBrk="1" hangingPunct="1">
              <a:lnSpc>
                <a:spcPct val="90000"/>
              </a:lnSpc>
              <a:spcBef>
                <a:spcPct val="50000"/>
              </a:spcBef>
            </a:pPr>
            <a:r>
              <a:rPr lang="en-US" altLang="cs-CZ" dirty="0">
                <a:ea typeface="ヒラギノ角ゴ Pro W3" pitchFamily="-84" charset="-128"/>
              </a:rPr>
              <a:t>But restraints on monetary policy restrained central banks from increasing the money supply to increase aggregate demand, output, and employment.</a:t>
            </a:r>
          </a:p>
          <a:p>
            <a:pPr eaLnBrk="1" hangingPunct="1">
              <a:lnSpc>
                <a:spcPct val="90000"/>
              </a:lnSpc>
              <a:spcBef>
                <a:spcPct val="50000"/>
              </a:spcBef>
            </a:pPr>
            <a:r>
              <a:rPr lang="en-US" altLang="cs-CZ" dirty="0">
                <a:ea typeface="ヒラギノ角ゴ Pro W3" pitchFamily="-84" charset="-128"/>
              </a:rPr>
              <a:t>And the price of gold relative to other goods and services varied, depending on the supply and demand of gold.</a:t>
            </a:r>
          </a:p>
          <a:p>
            <a:pPr lvl="1" eaLnBrk="1" hangingPunct="1">
              <a:lnSpc>
                <a:spcPct val="90000"/>
              </a:lnSpc>
              <a:spcBef>
                <a:spcPct val="50000"/>
              </a:spcBef>
            </a:pPr>
            <a:r>
              <a:rPr lang="en-US" altLang="cs-CZ" dirty="0">
                <a:ea typeface="ヒラギノ角ゴ Pro W3" pitchFamily="-84" charset="-128"/>
              </a:rPr>
              <a:t>A new supply of gold made gold abundant (cheap), and prices of other goods and services rose because the currency price of gold was fixed. </a:t>
            </a:r>
          </a:p>
          <a:p>
            <a:pPr lvl="1" eaLnBrk="1" hangingPunct="1">
              <a:lnSpc>
                <a:spcPct val="90000"/>
              </a:lnSpc>
              <a:spcBef>
                <a:spcPct val="50000"/>
              </a:spcBef>
            </a:pPr>
            <a:r>
              <a:rPr lang="en-US" altLang="cs-CZ" dirty="0">
                <a:ea typeface="ヒラギノ角ゴ Pro W3" pitchFamily="-84" charset="-128"/>
              </a:rPr>
              <a:t>Strong demand for gold jewelry made gold scarce (expensive), and prices of other goods and services fell because the currency price of gold was fixed.</a:t>
            </a:r>
          </a:p>
        </p:txBody>
      </p:sp>
    </p:spTree>
    <p:extLst>
      <p:ext uri="{BB962C8B-B14F-4D97-AF65-F5344CB8AC3E}">
        <p14:creationId xmlns:p14="http://schemas.microsoft.com/office/powerpoint/2010/main" val="289091021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strips(downRight)">
                                      <p:cBhvr>
                                        <p:cTn id="7" dur="500"/>
                                        <p:tgtEl>
                                          <p:spTgt spid="542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4275">
                                            <p:txEl>
                                              <p:pRg st="1" end="1"/>
                                            </p:txEl>
                                          </p:spTgt>
                                        </p:tgtEl>
                                        <p:attrNameLst>
                                          <p:attrName>style.visibility</p:attrName>
                                        </p:attrNameLst>
                                      </p:cBhvr>
                                      <p:to>
                                        <p:strVal val="visible"/>
                                      </p:to>
                                    </p:set>
                                    <p:animEffect transition="in" filter="strips(downRight)">
                                      <p:cBhvr>
                                        <p:cTn id="12" dur="500"/>
                                        <p:tgtEl>
                                          <p:spTgt spid="542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4275">
                                            <p:txEl>
                                              <p:pRg st="2" end="2"/>
                                            </p:txEl>
                                          </p:spTgt>
                                        </p:tgtEl>
                                        <p:attrNameLst>
                                          <p:attrName>style.visibility</p:attrName>
                                        </p:attrNameLst>
                                      </p:cBhvr>
                                      <p:to>
                                        <p:strVal val="visible"/>
                                      </p:to>
                                    </p:set>
                                    <p:animEffect transition="in" filter="strips(downRight)">
                                      <p:cBhvr>
                                        <p:cTn id="17" dur="500"/>
                                        <p:tgtEl>
                                          <p:spTgt spid="542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4275">
                                            <p:txEl>
                                              <p:pRg st="3" end="3"/>
                                            </p:txEl>
                                          </p:spTgt>
                                        </p:tgtEl>
                                        <p:attrNameLst>
                                          <p:attrName>style.visibility</p:attrName>
                                        </p:attrNameLst>
                                      </p:cBhvr>
                                      <p:to>
                                        <p:strVal val="visible"/>
                                      </p:to>
                                    </p:set>
                                    <p:animEffect transition="in" filter="strips(downRight)">
                                      <p:cBhvr>
                                        <p:cTn id="22" dur="500"/>
                                        <p:tgtEl>
                                          <p:spTgt spid="542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lstStyle/>
          <a:p>
            <a:pPr eaLnBrk="1" hangingPunct="1"/>
            <a:r>
              <a:rPr lang="en-US" altLang="cs-CZ" smtClean="0">
                <a:ea typeface="ヒラギノ角ゴ Pro W3" pitchFamily="-84" charset="-128"/>
              </a:rPr>
              <a:t>Gold Standard (cont.)</a:t>
            </a:r>
          </a:p>
        </p:txBody>
      </p:sp>
      <p:sp>
        <p:nvSpPr>
          <p:cNvPr id="55299" name="Rectangle 3"/>
          <p:cNvSpPr>
            <a:spLocks noGrp="1" noChangeArrowheads="1"/>
          </p:cNvSpPr>
          <p:nvPr>
            <p:ph idx="1"/>
          </p:nvPr>
        </p:nvSpPr>
        <p:spPr/>
        <p:txBody>
          <a:bodyPr/>
          <a:lstStyle/>
          <a:p>
            <a:pPr eaLnBrk="1" hangingPunct="1">
              <a:spcBef>
                <a:spcPct val="50000"/>
              </a:spcBef>
            </a:pPr>
            <a:r>
              <a:rPr lang="en-US" altLang="cs-CZ">
                <a:ea typeface="ヒラギノ角ゴ Pro W3" pitchFamily="-84" charset="-128"/>
              </a:rPr>
              <a:t>A reinstated gold standard would require new discoveries of gold to increase the money supply as economies and populations grow.</a:t>
            </a:r>
          </a:p>
          <a:p>
            <a:pPr eaLnBrk="1" hangingPunct="1">
              <a:spcBef>
                <a:spcPct val="50000"/>
              </a:spcBef>
            </a:pPr>
            <a:r>
              <a:rPr lang="en-US" altLang="cs-CZ">
                <a:ea typeface="ヒラギノ角ゴ Pro W3" pitchFamily="-84" charset="-128"/>
              </a:rPr>
              <a:t>A reinstated gold standard may give Russia, South Africa, the U.S., or other gold producers inordinate influence on international financial and macroeconomic conditions.</a:t>
            </a:r>
          </a:p>
        </p:txBody>
      </p:sp>
    </p:spTree>
    <p:extLst>
      <p:ext uri="{BB962C8B-B14F-4D97-AF65-F5344CB8AC3E}">
        <p14:creationId xmlns:p14="http://schemas.microsoft.com/office/powerpoint/2010/main" val="414908292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strips(downRight)">
                                      <p:cBhvr>
                                        <p:cTn id="7" dur="500"/>
                                        <p:tgtEl>
                                          <p:spTgt spid="552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5299">
                                            <p:txEl>
                                              <p:pRg st="1" end="1"/>
                                            </p:txEl>
                                          </p:spTgt>
                                        </p:tgtEl>
                                        <p:attrNameLst>
                                          <p:attrName>style.visibility</p:attrName>
                                        </p:attrNameLst>
                                      </p:cBhvr>
                                      <p:to>
                                        <p:strVal val="visible"/>
                                      </p:to>
                                    </p:set>
                                    <p:animEffect transition="in" filter="strips(downRight)">
                                      <p:cBhvr>
                                        <p:cTn id="12"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p:txBody>
          <a:bodyPr/>
          <a:lstStyle/>
          <a:p>
            <a:pPr eaLnBrk="1" hangingPunct="1"/>
            <a:r>
              <a:rPr lang="en-US" altLang="cs-CZ" smtClean="0">
                <a:ea typeface="ヒラギノ角ゴ Pro W3" pitchFamily="-84" charset="-128"/>
              </a:rPr>
              <a:t>Gold Exchange Standard</a:t>
            </a:r>
          </a:p>
        </p:txBody>
      </p:sp>
      <p:sp>
        <p:nvSpPr>
          <p:cNvPr id="56323" name="Rectangle 3"/>
          <p:cNvSpPr>
            <a:spLocks noGrp="1" noChangeArrowheads="1"/>
          </p:cNvSpPr>
          <p:nvPr>
            <p:ph idx="1"/>
          </p:nvPr>
        </p:nvSpPr>
        <p:spPr>
          <a:xfrm>
            <a:off x="680321" y="2243138"/>
            <a:ext cx="8445500" cy="4614862"/>
          </a:xfrm>
        </p:spPr>
        <p:txBody>
          <a:bodyPr/>
          <a:lstStyle/>
          <a:p>
            <a:pPr eaLnBrk="1" hangingPunct="1">
              <a:spcBef>
                <a:spcPct val="50000"/>
              </a:spcBef>
            </a:pPr>
            <a:r>
              <a:rPr lang="en-US" altLang="cs-CZ" b="1" dirty="0">
                <a:ea typeface="ヒラギノ角ゴ Pro W3" pitchFamily="-84" charset="-128"/>
              </a:rPr>
              <a:t>The gold exchange standard</a:t>
            </a:r>
            <a:r>
              <a:rPr lang="en-US" altLang="cs-CZ" dirty="0">
                <a:ea typeface="ヒラギノ角ゴ Pro W3" pitchFamily="-84" charset="-128"/>
              </a:rPr>
              <a:t>: a system of official international reserves in both a group of currencies (with fixed prices of gold) and gold itself.</a:t>
            </a:r>
          </a:p>
          <a:p>
            <a:pPr lvl="1" eaLnBrk="1" hangingPunct="1">
              <a:spcBef>
                <a:spcPct val="50000"/>
              </a:spcBef>
            </a:pPr>
            <a:r>
              <a:rPr lang="en-US" altLang="cs-CZ" dirty="0">
                <a:ea typeface="ヒラギノ角ゴ Pro W3" pitchFamily="-84" charset="-128"/>
              </a:rPr>
              <a:t>Allows more flexibility in the growth of international reserves, depending on macroeconomic conditions, because the amount of currencies held as reserves could change.</a:t>
            </a:r>
          </a:p>
          <a:p>
            <a:pPr lvl="1" eaLnBrk="1" hangingPunct="1">
              <a:spcBef>
                <a:spcPct val="50000"/>
              </a:spcBef>
            </a:pPr>
            <a:r>
              <a:rPr lang="en-US" altLang="cs-CZ" dirty="0">
                <a:ea typeface="ヒラギノ角ゴ Pro W3" pitchFamily="-84" charset="-128"/>
              </a:rPr>
              <a:t>Does not constrain economies as much to the supply and demand of gold.</a:t>
            </a:r>
          </a:p>
          <a:p>
            <a:pPr lvl="1" eaLnBrk="1" hangingPunct="1">
              <a:spcBef>
                <a:spcPct val="50000"/>
              </a:spcBef>
            </a:pPr>
            <a:r>
              <a:rPr lang="en-US" altLang="cs-CZ" dirty="0">
                <a:ea typeface="ヒラギノ角ゴ Pro W3" pitchFamily="-84" charset="-128"/>
              </a:rPr>
              <a:t>The fixed exchange rate system from 1944 to 1973 used gold, and so operated more like a gold exchange standard than a currency reserve system.</a:t>
            </a:r>
          </a:p>
        </p:txBody>
      </p:sp>
    </p:spTree>
    <p:extLst>
      <p:ext uri="{BB962C8B-B14F-4D97-AF65-F5344CB8AC3E}">
        <p14:creationId xmlns:p14="http://schemas.microsoft.com/office/powerpoint/2010/main" val="273481754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strips(downRight)">
                                      <p:cBhvr>
                                        <p:cTn id="7" dur="500"/>
                                        <p:tgtEl>
                                          <p:spTgt spid="563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6323">
                                            <p:txEl>
                                              <p:pRg st="1" end="1"/>
                                            </p:txEl>
                                          </p:spTgt>
                                        </p:tgtEl>
                                        <p:attrNameLst>
                                          <p:attrName>style.visibility</p:attrName>
                                        </p:attrNameLst>
                                      </p:cBhvr>
                                      <p:to>
                                        <p:strVal val="visible"/>
                                      </p:to>
                                    </p:set>
                                    <p:animEffect transition="in" filter="strips(downRight)">
                                      <p:cBhvr>
                                        <p:cTn id="12" dur="500"/>
                                        <p:tgtEl>
                                          <p:spTgt spid="563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6323">
                                            <p:txEl>
                                              <p:pRg st="2" end="2"/>
                                            </p:txEl>
                                          </p:spTgt>
                                        </p:tgtEl>
                                        <p:attrNameLst>
                                          <p:attrName>style.visibility</p:attrName>
                                        </p:attrNameLst>
                                      </p:cBhvr>
                                      <p:to>
                                        <p:strVal val="visible"/>
                                      </p:to>
                                    </p:set>
                                    <p:animEffect transition="in" filter="strips(downRight)">
                                      <p:cBhvr>
                                        <p:cTn id="17" dur="500"/>
                                        <p:tgtEl>
                                          <p:spTgt spid="563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6323">
                                            <p:txEl>
                                              <p:pRg st="3" end="3"/>
                                            </p:txEl>
                                          </p:spTgt>
                                        </p:tgtEl>
                                        <p:attrNameLst>
                                          <p:attrName>style.visibility</p:attrName>
                                        </p:attrNameLst>
                                      </p:cBhvr>
                                      <p:to>
                                        <p:strVal val="visible"/>
                                      </p:to>
                                    </p:set>
                                    <p:animEffect transition="in" filter="strips(downRight)">
                                      <p:cBhvr>
                                        <p:cTn id="22" dur="500"/>
                                        <p:tgtEl>
                                          <p:spTgt spid="563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p:txBody>
          <a:bodyPr/>
          <a:lstStyle/>
          <a:p>
            <a:pPr eaLnBrk="1" hangingPunct="1"/>
            <a:r>
              <a:rPr lang="en-US" altLang="cs-CZ" sz="2800">
                <a:ea typeface="ヒラギノ角ゴ Pro W3" pitchFamily="-84" charset="-128"/>
              </a:rPr>
              <a:t>Fig. 18-8: Growth Rates of International Reserves</a:t>
            </a:r>
          </a:p>
        </p:txBody>
      </p:sp>
      <p:pic>
        <p:nvPicPr>
          <p:cNvPr id="53250" name="Picture 1" descr="fig18_08.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026970"/>
            <a:ext cx="7936457" cy="4666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7125005"/>
      </p:ext>
    </p:extLst>
  </p:cSld>
  <p:clrMapOvr>
    <a:masterClrMapping/>
  </p:clrMapOvr>
  <p:transition spd="med">
    <p:pull dir="r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p:txBody>
          <a:bodyPr/>
          <a:lstStyle/>
          <a:p>
            <a:pPr eaLnBrk="1" hangingPunct="1"/>
            <a:r>
              <a:rPr lang="en-US" altLang="cs-CZ" smtClean="0">
                <a:ea typeface="ヒラギノ角ゴ Pro W3" pitchFamily="-84" charset="-128"/>
              </a:rPr>
              <a:t>Gold and Silver Standard</a:t>
            </a:r>
          </a:p>
        </p:txBody>
      </p:sp>
      <p:sp>
        <p:nvSpPr>
          <p:cNvPr id="57347" name="Rectangle 3"/>
          <p:cNvSpPr>
            <a:spLocks noGrp="1" noChangeArrowheads="1"/>
          </p:cNvSpPr>
          <p:nvPr>
            <p:ph idx="1"/>
          </p:nvPr>
        </p:nvSpPr>
        <p:spPr>
          <a:xfrm>
            <a:off x="680321" y="2152522"/>
            <a:ext cx="8326438" cy="4614862"/>
          </a:xfrm>
        </p:spPr>
        <p:txBody>
          <a:bodyPr/>
          <a:lstStyle/>
          <a:p>
            <a:pPr eaLnBrk="1" hangingPunct="1">
              <a:spcBef>
                <a:spcPct val="50000"/>
              </a:spcBef>
            </a:pPr>
            <a:r>
              <a:rPr lang="en-US" altLang="cs-CZ" sz="2000" b="1" dirty="0">
                <a:ea typeface="ヒラギノ角ゴ Pro W3" pitchFamily="-84" charset="-128"/>
              </a:rPr>
              <a:t>Bimetallic standard</a:t>
            </a:r>
            <a:r>
              <a:rPr lang="en-US" altLang="cs-CZ" sz="2000" dirty="0">
                <a:ea typeface="ヒラギノ角ゴ Pro W3" pitchFamily="-84" charset="-128"/>
              </a:rPr>
              <a:t>: the value of currency is based on both silver and gold.</a:t>
            </a:r>
          </a:p>
          <a:p>
            <a:pPr eaLnBrk="1" hangingPunct="1">
              <a:spcBef>
                <a:spcPct val="50000"/>
              </a:spcBef>
            </a:pPr>
            <a:r>
              <a:rPr lang="en-US" altLang="cs-CZ" sz="2000" dirty="0">
                <a:ea typeface="ヒラギノ角ゴ Pro W3" pitchFamily="-84" charset="-128"/>
              </a:rPr>
              <a:t>The U.S. used a bimetallic standard from 1837 to 1861.</a:t>
            </a:r>
          </a:p>
          <a:p>
            <a:pPr eaLnBrk="1" hangingPunct="1">
              <a:spcBef>
                <a:spcPct val="50000"/>
              </a:spcBef>
            </a:pPr>
            <a:r>
              <a:rPr lang="en-US" altLang="cs-CZ" sz="2000" dirty="0">
                <a:ea typeface="ヒラギノ角ゴ Pro W3" pitchFamily="-84" charset="-128"/>
              </a:rPr>
              <a:t>Banks coined specified amounts of gold or silver into the national currency unit.</a:t>
            </a:r>
          </a:p>
          <a:p>
            <a:pPr lvl="1" eaLnBrk="1" hangingPunct="1">
              <a:spcBef>
                <a:spcPct val="50000"/>
              </a:spcBef>
            </a:pPr>
            <a:r>
              <a:rPr lang="en-US" altLang="cs-CZ" sz="1800" dirty="0">
                <a:ea typeface="ヒラギノ角ゴ Pro W3" pitchFamily="-84" charset="-128"/>
              </a:rPr>
              <a:t>371.25 grains of silver or 23.22 grains of gold could be turned into a silver or a gold dollar. </a:t>
            </a:r>
          </a:p>
          <a:p>
            <a:pPr lvl="1" eaLnBrk="1" hangingPunct="1">
              <a:spcBef>
                <a:spcPct val="50000"/>
              </a:spcBef>
            </a:pPr>
            <a:r>
              <a:rPr lang="en-US" altLang="cs-CZ" sz="1800" dirty="0">
                <a:ea typeface="ヒラギノ角ゴ Pro W3" pitchFamily="-84" charset="-128"/>
              </a:rPr>
              <a:t>So gold was worth 371.25/23.22 = 16 times as much </a:t>
            </a:r>
            <a:br>
              <a:rPr lang="en-US" altLang="cs-CZ" sz="1800" dirty="0">
                <a:ea typeface="ヒラギノ角ゴ Pro W3" pitchFamily="-84" charset="-128"/>
              </a:rPr>
            </a:br>
            <a:r>
              <a:rPr lang="en-US" altLang="cs-CZ" sz="1800" dirty="0">
                <a:ea typeface="ヒラギノ角ゴ Pro W3" pitchFamily="-84" charset="-128"/>
              </a:rPr>
              <a:t>as silver.</a:t>
            </a:r>
          </a:p>
          <a:p>
            <a:pPr lvl="1" eaLnBrk="1" hangingPunct="1">
              <a:spcBef>
                <a:spcPct val="50000"/>
              </a:spcBef>
            </a:pPr>
            <a:r>
              <a:rPr lang="en-US" altLang="cs-CZ" sz="1800" dirty="0">
                <a:ea typeface="ヒラギノ角ゴ Pro W3" pitchFamily="-84" charset="-128"/>
              </a:rPr>
              <a:t>See </a:t>
            </a:r>
            <a:r>
              <a:rPr lang="en-US" altLang="cs-CZ" sz="1800" u="sng" dirty="0">
                <a:solidFill>
                  <a:srgbClr val="009999"/>
                </a:solidFill>
                <a:ea typeface="ヒラギノ角ゴ Pro W3" pitchFamily="-84" charset="-128"/>
                <a:hlinkClick r:id="rId2"/>
              </a:rPr>
              <a:t>http://www.micheloud.com/FXM/MH/index.htm</a:t>
            </a:r>
            <a:r>
              <a:rPr lang="en-US" altLang="cs-CZ" sz="1800" dirty="0">
                <a:ea typeface="ヒラギノ角ゴ Pro W3" pitchFamily="-84" charset="-128"/>
              </a:rPr>
              <a:t> for a fun description of the bimetallic standard, the gold standard after 1873, and the </a:t>
            </a:r>
            <a:r>
              <a:rPr lang="en-US" altLang="cs-CZ" sz="1800" i="1" dirty="0">
                <a:ea typeface="ヒラギノ角ゴ Pro W3" pitchFamily="-84" charset="-128"/>
              </a:rPr>
              <a:t>Wizard of Oz</a:t>
            </a:r>
            <a:r>
              <a:rPr lang="en-US" altLang="cs-CZ" sz="1800" dirty="0">
                <a:ea typeface="ヒラギノ角ゴ Pro W3" pitchFamily="-84" charset="-128"/>
              </a:rPr>
              <a:t>!</a:t>
            </a:r>
          </a:p>
        </p:txBody>
      </p:sp>
    </p:spTree>
    <p:extLst>
      <p:ext uri="{BB962C8B-B14F-4D97-AF65-F5344CB8AC3E}">
        <p14:creationId xmlns:p14="http://schemas.microsoft.com/office/powerpoint/2010/main" val="405386474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strips(downRight)">
                                      <p:cBhvr>
                                        <p:cTn id="7" dur="500"/>
                                        <p:tgtEl>
                                          <p:spTgt spid="573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7347">
                                            <p:txEl>
                                              <p:pRg st="1" end="1"/>
                                            </p:txEl>
                                          </p:spTgt>
                                        </p:tgtEl>
                                        <p:attrNameLst>
                                          <p:attrName>style.visibility</p:attrName>
                                        </p:attrNameLst>
                                      </p:cBhvr>
                                      <p:to>
                                        <p:strVal val="visible"/>
                                      </p:to>
                                    </p:set>
                                    <p:animEffect transition="in" filter="strips(downRight)">
                                      <p:cBhvr>
                                        <p:cTn id="12" dur="500"/>
                                        <p:tgtEl>
                                          <p:spTgt spid="573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7347">
                                            <p:txEl>
                                              <p:pRg st="2" end="2"/>
                                            </p:txEl>
                                          </p:spTgt>
                                        </p:tgtEl>
                                        <p:attrNameLst>
                                          <p:attrName>style.visibility</p:attrName>
                                        </p:attrNameLst>
                                      </p:cBhvr>
                                      <p:to>
                                        <p:strVal val="visible"/>
                                      </p:to>
                                    </p:set>
                                    <p:animEffect transition="in" filter="strips(downRight)">
                                      <p:cBhvr>
                                        <p:cTn id="17" dur="500"/>
                                        <p:tgtEl>
                                          <p:spTgt spid="573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7347">
                                            <p:txEl>
                                              <p:pRg st="3" end="3"/>
                                            </p:txEl>
                                          </p:spTgt>
                                        </p:tgtEl>
                                        <p:attrNameLst>
                                          <p:attrName>style.visibility</p:attrName>
                                        </p:attrNameLst>
                                      </p:cBhvr>
                                      <p:to>
                                        <p:strVal val="visible"/>
                                      </p:to>
                                    </p:set>
                                    <p:animEffect transition="in" filter="strips(downRight)">
                                      <p:cBhvr>
                                        <p:cTn id="22" dur="500"/>
                                        <p:tgtEl>
                                          <p:spTgt spid="5734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57347">
                                            <p:txEl>
                                              <p:pRg st="4" end="4"/>
                                            </p:txEl>
                                          </p:spTgt>
                                        </p:tgtEl>
                                        <p:attrNameLst>
                                          <p:attrName>style.visibility</p:attrName>
                                        </p:attrNameLst>
                                      </p:cBhvr>
                                      <p:to>
                                        <p:strVal val="visible"/>
                                      </p:to>
                                    </p:set>
                                    <p:animEffect transition="in" filter="strips(downRight)">
                                      <p:cBhvr>
                                        <p:cTn id="27" dur="500"/>
                                        <p:tgtEl>
                                          <p:spTgt spid="5734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57347">
                                            <p:txEl>
                                              <p:pRg st="5" end="5"/>
                                            </p:txEl>
                                          </p:spTgt>
                                        </p:tgtEl>
                                        <p:attrNameLst>
                                          <p:attrName>style.visibility</p:attrName>
                                        </p:attrNameLst>
                                      </p:cBhvr>
                                      <p:to>
                                        <p:strVal val="visible"/>
                                      </p:to>
                                    </p:set>
                                    <p:animEffect transition="in" filter="strips(downRight)">
                                      <p:cBhvr>
                                        <p:cTn id="32" dur="500"/>
                                        <p:tgtEl>
                                          <p:spTgt spid="573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a:spLocks noGrp="1" noChangeArrowheads="1"/>
          </p:cNvSpPr>
          <p:nvPr>
            <p:ph type="title"/>
          </p:nvPr>
        </p:nvSpPr>
        <p:spPr/>
        <p:txBody>
          <a:bodyPr/>
          <a:lstStyle/>
          <a:p>
            <a:pPr eaLnBrk="1" hangingPunct="1"/>
            <a:r>
              <a:rPr lang="en-US" altLang="cs-CZ" smtClean="0">
                <a:ea typeface="ヒラギノ角ゴ Pro W3" pitchFamily="-84" charset="-128"/>
              </a:rPr>
              <a:t>Central Bank</a:t>
            </a:r>
            <a:r>
              <a:rPr lang="ja-JP" altLang="en-US" smtClean="0">
                <a:ea typeface="ヒラギノ角ゴ Pro W3" pitchFamily="-84" charset="-128"/>
              </a:rPr>
              <a:t>’</a:t>
            </a:r>
            <a:r>
              <a:rPr lang="en-US" altLang="ja-JP" smtClean="0">
                <a:ea typeface="ヒラギノ角ゴ Pro W3" pitchFamily="-84" charset="-128"/>
              </a:rPr>
              <a:t>s Balance Sheet</a:t>
            </a:r>
            <a:endParaRPr lang="en-US" altLang="cs-CZ" smtClean="0">
              <a:ea typeface="ヒラギノ角ゴ Pro W3" pitchFamily="-84" charset="-128"/>
            </a:endParaRPr>
          </a:p>
        </p:txBody>
      </p:sp>
      <p:sp>
        <p:nvSpPr>
          <p:cNvPr id="9219" name="Rectangle 3"/>
          <p:cNvSpPr>
            <a:spLocks noGrp="1" noChangeArrowheads="1"/>
          </p:cNvSpPr>
          <p:nvPr>
            <p:ph idx="1"/>
          </p:nvPr>
        </p:nvSpPr>
        <p:spPr>
          <a:xfrm>
            <a:off x="680321" y="2126049"/>
            <a:ext cx="8412163" cy="4622800"/>
          </a:xfrm>
        </p:spPr>
        <p:txBody>
          <a:bodyPr/>
          <a:lstStyle/>
          <a:p>
            <a:pPr eaLnBrk="1" hangingPunct="1"/>
            <a:r>
              <a:rPr lang="en-US" altLang="cs-CZ" dirty="0">
                <a:ea typeface="ヒラギノ角ゴ Pro W3" pitchFamily="-84" charset="-128"/>
              </a:rPr>
              <a:t>Assets</a:t>
            </a:r>
          </a:p>
          <a:p>
            <a:pPr lvl="1" eaLnBrk="1" hangingPunct="1">
              <a:spcBef>
                <a:spcPct val="40000"/>
              </a:spcBef>
            </a:pPr>
            <a:r>
              <a:rPr lang="en-US" altLang="cs-CZ" dirty="0">
                <a:ea typeface="ヒラギノ角ゴ Pro W3" pitchFamily="-84" charset="-128"/>
              </a:rPr>
              <a:t>Foreign government bonds (official international reserves)</a:t>
            </a:r>
          </a:p>
          <a:p>
            <a:pPr lvl="1" eaLnBrk="1" hangingPunct="1">
              <a:spcBef>
                <a:spcPct val="40000"/>
              </a:spcBef>
            </a:pPr>
            <a:r>
              <a:rPr lang="en-US" altLang="cs-CZ" dirty="0">
                <a:ea typeface="ヒラギノ角ゴ Pro W3" pitchFamily="-84" charset="-128"/>
              </a:rPr>
              <a:t>Gold (official international reserves)</a:t>
            </a:r>
          </a:p>
          <a:p>
            <a:pPr lvl="1" eaLnBrk="1" hangingPunct="1">
              <a:spcBef>
                <a:spcPct val="40000"/>
              </a:spcBef>
            </a:pPr>
            <a:r>
              <a:rPr lang="en-US" altLang="cs-CZ" dirty="0">
                <a:ea typeface="ヒラギノ角ゴ Pro W3" pitchFamily="-84" charset="-128"/>
              </a:rPr>
              <a:t>Domestic government bonds </a:t>
            </a:r>
          </a:p>
          <a:p>
            <a:pPr lvl="1" eaLnBrk="1" hangingPunct="1">
              <a:spcBef>
                <a:spcPct val="40000"/>
              </a:spcBef>
            </a:pPr>
            <a:r>
              <a:rPr lang="en-US" altLang="cs-CZ" dirty="0">
                <a:ea typeface="ヒラギノ角ゴ Pro W3" pitchFamily="-84" charset="-128"/>
              </a:rPr>
              <a:t>Loans to domestic banks (called discount loans in US)</a:t>
            </a:r>
          </a:p>
          <a:p>
            <a:pPr eaLnBrk="1" hangingPunct="1">
              <a:spcBef>
                <a:spcPct val="70000"/>
              </a:spcBef>
            </a:pPr>
            <a:r>
              <a:rPr lang="en-US" altLang="cs-CZ" dirty="0">
                <a:ea typeface="ヒラギノ角ゴ Pro W3" pitchFamily="-84" charset="-128"/>
              </a:rPr>
              <a:t>Liabilities</a:t>
            </a:r>
          </a:p>
          <a:p>
            <a:pPr lvl="1" eaLnBrk="1" hangingPunct="1">
              <a:spcBef>
                <a:spcPct val="40000"/>
              </a:spcBef>
            </a:pPr>
            <a:r>
              <a:rPr lang="en-US" altLang="cs-CZ" dirty="0">
                <a:ea typeface="ヒラギノ角ゴ Pro W3" pitchFamily="-84" charset="-128"/>
              </a:rPr>
              <a:t>Deposits of domestic banks</a:t>
            </a:r>
          </a:p>
          <a:p>
            <a:pPr lvl="1" eaLnBrk="1" hangingPunct="1">
              <a:spcBef>
                <a:spcPct val="40000"/>
              </a:spcBef>
            </a:pPr>
            <a:r>
              <a:rPr lang="en-US" altLang="cs-CZ" dirty="0">
                <a:ea typeface="ヒラギノ角ゴ Pro W3" pitchFamily="-84" charset="-128"/>
              </a:rPr>
              <a:t>Currency in circulation (previously central banks had to give up gold when citizens brought currency to exchange)</a:t>
            </a:r>
          </a:p>
        </p:txBody>
      </p:sp>
    </p:spTree>
    <p:extLst>
      <p:ext uri="{BB962C8B-B14F-4D97-AF65-F5344CB8AC3E}">
        <p14:creationId xmlns:p14="http://schemas.microsoft.com/office/powerpoint/2010/main" val="6463054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trips(downRight)">
                                      <p:cBhvr>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strips(downRight)">
                                      <p:cBhvr>
                                        <p:cTn id="12" dur="500"/>
                                        <p:tgtEl>
                                          <p:spTgt spid="92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strips(downRight)">
                                      <p:cBhvr>
                                        <p:cTn id="17" dur="500"/>
                                        <p:tgtEl>
                                          <p:spTgt spid="921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9219">
                                            <p:txEl>
                                              <p:pRg st="3" end="3"/>
                                            </p:txEl>
                                          </p:spTgt>
                                        </p:tgtEl>
                                        <p:attrNameLst>
                                          <p:attrName>style.visibility</p:attrName>
                                        </p:attrNameLst>
                                      </p:cBhvr>
                                      <p:to>
                                        <p:strVal val="visible"/>
                                      </p:to>
                                    </p:set>
                                    <p:animEffect transition="in" filter="strips(downRight)">
                                      <p:cBhvr>
                                        <p:cTn id="22" dur="500"/>
                                        <p:tgtEl>
                                          <p:spTgt spid="921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9219">
                                            <p:txEl>
                                              <p:pRg st="4" end="4"/>
                                            </p:txEl>
                                          </p:spTgt>
                                        </p:tgtEl>
                                        <p:attrNameLst>
                                          <p:attrName>style.visibility</p:attrName>
                                        </p:attrNameLst>
                                      </p:cBhvr>
                                      <p:to>
                                        <p:strVal val="visible"/>
                                      </p:to>
                                    </p:set>
                                    <p:animEffect transition="in" filter="strips(downRight)">
                                      <p:cBhvr>
                                        <p:cTn id="27" dur="500"/>
                                        <p:tgtEl>
                                          <p:spTgt spid="921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9219">
                                            <p:txEl>
                                              <p:pRg st="5" end="5"/>
                                            </p:txEl>
                                          </p:spTgt>
                                        </p:tgtEl>
                                        <p:attrNameLst>
                                          <p:attrName>style.visibility</p:attrName>
                                        </p:attrNameLst>
                                      </p:cBhvr>
                                      <p:to>
                                        <p:strVal val="visible"/>
                                      </p:to>
                                    </p:set>
                                    <p:animEffect transition="in" filter="strips(downRight)">
                                      <p:cBhvr>
                                        <p:cTn id="32" dur="500"/>
                                        <p:tgtEl>
                                          <p:spTgt spid="921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9219">
                                            <p:txEl>
                                              <p:pRg st="6" end="6"/>
                                            </p:txEl>
                                          </p:spTgt>
                                        </p:tgtEl>
                                        <p:attrNameLst>
                                          <p:attrName>style.visibility</p:attrName>
                                        </p:attrNameLst>
                                      </p:cBhvr>
                                      <p:to>
                                        <p:strVal val="visible"/>
                                      </p:to>
                                    </p:set>
                                    <p:animEffect transition="in" filter="strips(downRight)">
                                      <p:cBhvr>
                                        <p:cTn id="37" dur="500"/>
                                        <p:tgtEl>
                                          <p:spTgt spid="921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9219">
                                            <p:txEl>
                                              <p:pRg st="7" end="7"/>
                                            </p:txEl>
                                          </p:spTgt>
                                        </p:tgtEl>
                                        <p:attrNameLst>
                                          <p:attrName>style.visibility</p:attrName>
                                        </p:attrNameLst>
                                      </p:cBhvr>
                                      <p:to>
                                        <p:strVal val="visible"/>
                                      </p:to>
                                    </p:set>
                                    <p:animEffect transition="in" filter="strips(downRight)">
                                      <p:cBhvr>
                                        <p:cTn id="42" dur="500"/>
                                        <p:tgtEl>
                                          <p:spTgt spid="92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pPr eaLnBrk="1" hangingPunct="1"/>
            <a:r>
              <a:rPr lang="en-US" altLang="cs-CZ" sz="2800">
                <a:ea typeface="ヒラギノ角ゴ Pro W3" pitchFamily="-84" charset="-128"/>
              </a:rPr>
              <a:t>Fig. 18-9: Currency Composition of Global Reserve Holdings</a:t>
            </a:r>
          </a:p>
        </p:txBody>
      </p:sp>
      <p:pic>
        <p:nvPicPr>
          <p:cNvPr id="55298" name="Picture 1" descr="fig18_09.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57228"/>
            <a:ext cx="6791398" cy="4494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009164"/>
      </p:ext>
    </p:extLst>
  </p:cSld>
  <p:clrMapOvr>
    <a:masterClrMapping/>
  </p:clrMapOvr>
  <p:transition spd="med">
    <p:pull dir="r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pPr eaLnBrk="1" hangingPunct="1"/>
            <a:r>
              <a:rPr lang="en-US" altLang="cs-CZ" smtClean="0">
                <a:ea typeface="ヒラギノ角ゴ Pro W3" pitchFamily="-84" charset="-128"/>
              </a:rPr>
              <a:t>Summary</a:t>
            </a:r>
          </a:p>
        </p:txBody>
      </p:sp>
      <p:sp>
        <p:nvSpPr>
          <p:cNvPr id="58371" name="Rectangle 3"/>
          <p:cNvSpPr>
            <a:spLocks noGrp="1" noChangeArrowheads="1"/>
          </p:cNvSpPr>
          <p:nvPr>
            <p:ph idx="1"/>
          </p:nvPr>
        </p:nvSpPr>
        <p:spPr>
          <a:xfrm>
            <a:off x="680321" y="2227263"/>
            <a:ext cx="8428038" cy="4630737"/>
          </a:xfrm>
        </p:spPr>
        <p:txBody>
          <a:bodyPr/>
          <a:lstStyle/>
          <a:p>
            <a:pPr marL="533400" indent="-533400">
              <a:spcBef>
                <a:spcPct val="40000"/>
              </a:spcBef>
              <a:buFont typeface="Times" panose="02020603050405020304" pitchFamily="18" charset="0"/>
              <a:buAutoNum type="arabicPeriod"/>
            </a:pPr>
            <a:r>
              <a:rPr lang="en-US" altLang="cs-CZ" dirty="0">
                <a:ea typeface="ヒラギノ角ゴ Pro W3" pitchFamily="-84" charset="-128"/>
              </a:rPr>
              <a:t>Changes in a central bank</a:t>
            </a:r>
            <a:r>
              <a:rPr lang="ja-JP" altLang="en-US" dirty="0">
                <a:ea typeface="ヒラギノ角ゴ Pro W3" pitchFamily="-84" charset="-128"/>
              </a:rPr>
              <a:t>’</a:t>
            </a:r>
            <a:r>
              <a:rPr lang="en-US" altLang="ja-JP" dirty="0">
                <a:ea typeface="ヒラギノ角ゴ Pro W3" pitchFamily="-84" charset="-128"/>
              </a:rPr>
              <a:t>s balance sheet lead to changes in the domestic money supply.</a:t>
            </a:r>
          </a:p>
          <a:p>
            <a:pPr marL="914400" lvl="1" indent="-457200">
              <a:spcBef>
                <a:spcPct val="40000"/>
              </a:spcBef>
            </a:pPr>
            <a:r>
              <a:rPr lang="en-US" altLang="cs-CZ" dirty="0">
                <a:ea typeface="ヒラギノ角ゴ Pro W3" pitchFamily="-84" charset="-128"/>
              </a:rPr>
              <a:t>Buying domestic or foreign assets increases the domestic money supply.</a:t>
            </a:r>
          </a:p>
          <a:p>
            <a:pPr marL="914400" lvl="1" indent="-457200">
              <a:spcBef>
                <a:spcPct val="40000"/>
              </a:spcBef>
            </a:pPr>
            <a:r>
              <a:rPr lang="en-US" altLang="cs-CZ" dirty="0">
                <a:ea typeface="ヒラギノ角ゴ Pro W3" pitchFamily="-84" charset="-128"/>
              </a:rPr>
              <a:t>Selling domestic or foreign assets decreases the domestic money supply.</a:t>
            </a:r>
          </a:p>
          <a:p>
            <a:pPr marL="533400" indent="-533400">
              <a:spcBef>
                <a:spcPct val="40000"/>
              </a:spcBef>
              <a:buFont typeface="Times" panose="02020603050405020304" pitchFamily="18" charset="0"/>
              <a:buAutoNum type="arabicPeriod"/>
            </a:pPr>
            <a:r>
              <a:rPr lang="en-US" altLang="cs-CZ" dirty="0">
                <a:ea typeface="ヒラギノ角ゴ Pro W3" pitchFamily="-84" charset="-128"/>
              </a:rPr>
              <a:t>When markets expect exchange rates to be fixed, domestic and foreign assets have equal expected returns if they are treated as perfect substitutes. </a:t>
            </a:r>
          </a:p>
        </p:txBody>
      </p:sp>
    </p:spTree>
    <p:extLst>
      <p:ext uri="{BB962C8B-B14F-4D97-AF65-F5344CB8AC3E}">
        <p14:creationId xmlns:p14="http://schemas.microsoft.com/office/powerpoint/2010/main" val="201327807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strips(downRight)">
                                      <p:cBhvr>
                                        <p:cTn id="7" dur="500"/>
                                        <p:tgtEl>
                                          <p:spTgt spid="58371">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58371">
                                            <p:txEl>
                                              <p:pRg st="1" end="1"/>
                                            </p:txEl>
                                          </p:spTgt>
                                        </p:tgtEl>
                                        <p:attrNameLst>
                                          <p:attrName>style.visibility</p:attrName>
                                        </p:attrNameLst>
                                      </p:cBhvr>
                                      <p:to>
                                        <p:strVal val="visible"/>
                                      </p:to>
                                    </p:set>
                                    <p:animEffect transition="in" filter="strips(downRight)">
                                      <p:cBhvr>
                                        <p:cTn id="10" dur="500"/>
                                        <p:tgtEl>
                                          <p:spTgt spid="58371">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58371">
                                            <p:txEl>
                                              <p:pRg st="2" end="2"/>
                                            </p:txEl>
                                          </p:spTgt>
                                        </p:tgtEl>
                                        <p:attrNameLst>
                                          <p:attrName>style.visibility</p:attrName>
                                        </p:attrNameLst>
                                      </p:cBhvr>
                                      <p:to>
                                        <p:strVal val="visible"/>
                                      </p:to>
                                    </p:set>
                                    <p:animEffect transition="in" filter="strips(downRight)">
                                      <p:cBhvr>
                                        <p:cTn id="13" dur="500"/>
                                        <p:tgtEl>
                                          <p:spTgt spid="58371">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8" presetClass="entr" presetSubtype="6" fill="hold" grpId="0" nodeType="clickEffect">
                                  <p:stCondLst>
                                    <p:cond delay="0"/>
                                  </p:stCondLst>
                                  <p:childTnLst>
                                    <p:set>
                                      <p:cBhvr>
                                        <p:cTn id="17" dur="1" fill="hold">
                                          <p:stCondLst>
                                            <p:cond delay="0"/>
                                          </p:stCondLst>
                                        </p:cTn>
                                        <p:tgtEl>
                                          <p:spTgt spid="58371">
                                            <p:txEl>
                                              <p:pRg st="3" end="3"/>
                                            </p:txEl>
                                          </p:spTgt>
                                        </p:tgtEl>
                                        <p:attrNameLst>
                                          <p:attrName>style.visibility</p:attrName>
                                        </p:attrNameLst>
                                      </p:cBhvr>
                                      <p:to>
                                        <p:strVal val="visible"/>
                                      </p:to>
                                    </p:set>
                                    <p:animEffect transition="in" filter="strips(downRight)">
                                      <p:cBhvr>
                                        <p:cTn id="18" dur="500"/>
                                        <p:tgtEl>
                                          <p:spTgt spid="583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p:txBody>
          <a:bodyPr/>
          <a:lstStyle/>
          <a:p>
            <a:pPr eaLnBrk="1" hangingPunct="1"/>
            <a:r>
              <a:rPr lang="en-US" altLang="cs-CZ" smtClean="0">
                <a:ea typeface="ヒラギノ角ゴ Pro W3" pitchFamily="-84" charset="-128"/>
              </a:rPr>
              <a:t>Summary (cont.)</a:t>
            </a:r>
          </a:p>
        </p:txBody>
      </p:sp>
      <p:sp>
        <p:nvSpPr>
          <p:cNvPr id="59395" name="Rectangle 3"/>
          <p:cNvSpPr>
            <a:spLocks noGrp="1" noChangeArrowheads="1"/>
          </p:cNvSpPr>
          <p:nvPr>
            <p:ph idx="1"/>
          </p:nvPr>
        </p:nvSpPr>
        <p:spPr/>
        <p:txBody>
          <a:bodyPr/>
          <a:lstStyle/>
          <a:p>
            <a:pPr marL="533400" indent="-533400">
              <a:spcBef>
                <a:spcPct val="50000"/>
              </a:spcBef>
              <a:buFont typeface="Times" panose="02020603050405020304" pitchFamily="18" charset="0"/>
              <a:buAutoNum type="arabicPeriod" startAt="3"/>
            </a:pPr>
            <a:r>
              <a:rPr lang="en-US" altLang="cs-CZ">
                <a:ea typeface="ヒラギノ角ゴ Pro W3" pitchFamily="-84" charset="-128"/>
              </a:rPr>
              <a:t>Monetary policy is ineffective in influencing output or employment under fixed exchange rates.</a:t>
            </a:r>
          </a:p>
          <a:p>
            <a:pPr marL="533400" indent="-533400">
              <a:spcBef>
                <a:spcPct val="50000"/>
              </a:spcBef>
              <a:buFont typeface="Times" panose="02020603050405020304" pitchFamily="18" charset="0"/>
              <a:buAutoNum type="arabicPeriod" startAt="3"/>
            </a:pPr>
            <a:r>
              <a:rPr lang="en-US" altLang="cs-CZ">
                <a:ea typeface="ヒラギノ角ゴ Pro W3" pitchFamily="-84" charset="-128"/>
              </a:rPr>
              <a:t>Temporary fiscal policy is more effective in influencing output and employment under fixed exchange rates, compared to under flexible exchange rates.</a:t>
            </a:r>
          </a:p>
        </p:txBody>
      </p:sp>
    </p:spTree>
    <p:extLst>
      <p:ext uri="{BB962C8B-B14F-4D97-AF65-F5344CB8AC3E}">
        <p14:creationId xmlns:p14="http://schemas.microsoft.com/office/powerpoint/2010/main" val="196480715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strips(downRight)">
                                      <p:cBhvr>
                                        <p:cTn id="7" dur="500"/>
                                        <p:tgtEl>
                                          <p:spTgt spid="593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9395">
                                            <p:txEl>
                                              <p:pRg st="1" end="1"/>
                                            </p:txEl>
                                          </p:spTgt>
                                        </p:tgtEl>
                                        <p:attrNameLst>
                                          <p:attrName>style.visibility</p:attrName>
                                        </p:attrNameLst>
                                      </p:cBhvr>
                                      <p:to>
                                        <p:strVal val="visible"/>
                                      </p:to>
                                    </p:set>
                                    <p:animEffect transition="in" filter="strips(downRight)">
                                      <p:cBhvr>
                                        <p:cTn id="12" dur="500"/>
                                        <p:tgtEl>
                                          <p:spTgt spid="593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p:txBody>
          <a:bodyPr/>
          <a:lstStyle/>
          <a:p>
            <a:pPr eaLnBrk="1" hangingPunct="1"/>
            <a:r>
              <a:rPr lang="en-US" altLang="cs-CZ" smtClean="0">
                <a:ea typeface="ヒラギノ角ゴ Pro W3" pitchFamily="-84" charset="-128"/>
              </a:rPr>
              <a:t>Summary (cont.)</a:t>
            </a:r>
          </a:p>
        </p:txBody>
      </p:sp>
      <p:sp>
        <p:nvSpPr>
          <p:cNvPr id="60419" name="Rectangle 3"/>
          <p:cNvSpPr>
            <a:spLocks noGrp="1" noChangeArrowheads="1"/>
          </p:cNvSpPr>
          <p:nvPr>
            <p:ph idx="1"/>
          </p:nvPr>
        </p:nvSpPr>
        <p:spPr/>
        <p:txBody>
          <a:bodyPr/>
          <a:lstStyle/>
          <a:p>
            <a:pPr marL="609600" indent="-609600">
              <a:spcBef>
                <a:spcPct val="50000"/>
              </a:spcBef>
              <a:buFont typeface="Times" panose="02020603050405020304" pitchFamily="18" charset="0"/>
              <a:buAutoNum type="arabicPeriod" startAt="5"/>
            </a:pPr>
            <a:r>
              <a:rPr lang="en-US" altLang="cs-CZ">
                <a:ea typeface="ヒラギノ角ゴ Pro W3" pitchFamily="-84" charset="-128"/>
              </a:rPr>
              <a:t>A balance of payments crisis occurs when a central bank does not have enough official international reserves to maintain a fixed exchange rate.</a:t>
            </a:r>
          </a:p>
          <a:p>
            <a:pPr marL="609600" indent="-609600">
              <a:spcBef>
                <a:spcPct val="50000"/>
              </a:spcBef>
              <a:buFont typeface="Times" panose="02020603050405020304" pitchFamily="18" charset="0"/>
              <a:buAutoNum type="arabicPeriod" startAt="5"/>
            </a:pPr>
            <a:r>
              <a:rPr lang="en-US" altLang="cs-CZ">
                <a:ea typeface="ヒラギノ角ゴ Pro W3" pitchFamily="-84" charset="-128"/>
              </a:rPr>
              <a:t>Capital flight can occur if investors expect a devaluation, which may occur if they expect that a central bank can no longer maintain a fixed exchange rate: self-fulfilling crises can occur.</a:t>
            </a:r>
          </a:p>
          <a:p>
            <a:pPr marL="609600" indent="-609600">
              <a:spcBef>
                <a:spcPct val="50000"/>
              </a:spcBef>
              <a:buFont typeface="Times" panose="02020603050405020304" pitchFamily="18" charset="0"/>
              <a:buAutoNum type="arabicPeriod" startAt="5"/>
            </a:pPr>
            <a:r>
              <a:rPr lang="en-US" altLang="cs-CZ">
                <a:ea typeface="ヒラギノ角ゴ Pro W3" pitchFamily="-84" charset="-128"/>
              </a:rPr>
              <a:t>Domestic and foreign assets may not be perfect substitutes due to differences in default risk or due to exchange rate risk.</a:t>
            </a:r>
          </a:p>
        </p:txBody>
      </p:sp>
    </p:spTree>
    <p:extLst>
      <p:ext uri="{BB962C8B-B14F-4D97-AF65-F5344CB8AC3E}">
        <p14:creationId xmlns:p14="http://schemas.microsoft.com/office/powerpoint/2010/main" val="408107025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Effect transition="in" filter="strips(downRight)">
                                      <p:cBhvr>
                                        <p:cTn id="7" dur="500"/>
                                        <p:tgtEl>
                                          <p:spTgt spid="604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0419">
                                            <p:txEl>
                                              <p:pRg st="1" end="1"/>
                                            </p:txEl>
                                          </p:spTgt>
                                        </p:tgtEl>
                                        <p:attrNameLst>
                                          <p:attrName>style.visibility</p:attrName>
                                        </p:attrNameLst>
                                      </p:cBhvr>
                                      <p:to>
                                        <p:strVal val="visible"/>
                                      </p:to>
                                    </p:set>
                                    <p:animEffect transition="in" filter="strips(downRight)">
                                      <p:cBhvr>
                                        <p:cTn id="12" dur="500"/>
                                        <p:tgtEl>
                                          <p:spTgt spid="604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0419">
                                            <p:txEl>
                                              <p:pRg st="2" end="2"/>
                                            </p:txEl>
                                          </p:spTgt>
                                        </p:tgtEl>
                                        <p:attrNameLst>
                                          <p:attrName>style.visibility</p:attrName>
                                        </p:attrNameLst>
                                      </p:cBhvr>
                                      <p:to>
                                        <p:strVal val="visible"/>
                                      </p:to>
                                    </p:set>
                                    <p:animEffect transition="in" filter="strips(downRight)">
                                      <p:cBhvr>
                                        <p:cTn id="17" dur="500"/>
                                        <p:tgtEl>
                                          <p:spTgt spid="604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p:txBody>
          <a:bodyPr/>
          <a:lstStyle/>
          <a:p>
            <a:pPr eaLnBrk="1" hangingPunct="1"/>
            <a:r>
              <a:rPr lang="en-US" altLang="cs-CZ" smtClean="0">
                <a:ea typeface="ヒラギノ角ゴ Pro W3" pitchFamily="-84" charset="-128"/>
              </a:rPr>
              <a:t>Summary (cont.)</a:t>
            </a:r>
          </a:p>
        </p:txBody>
      </p:sp>
      <p:sp>
        <p:nvSpPr>
          <p:cNvPr id="61443" name="Rectangle 3"/>
          <p:cNvSpPr>
            <a:spLocks noGrp="1" noChangeArrowheads="1"/>
          </p:cNvSpPr>
          <p:nvPr>
            <p:ph idx="1"/>
          </p:nvPr>
        </p:nvSpPr>
        <p:spPr/>
        <p:txBody>
          <a:bodyPr/>
          <a:lstStyle/>
          <a:p>
            <a:pPr marL="609600" indent="-609600">
              <a:spcBef>
                <a:spcPct val="50000"/>
              </a:spcBef>
              <a:buFont typeface="Times" panose="02020603050405020304" pitchFamily="18" charset="0"/>
              <a:buAutoNum type="arabicPeriod" startAt="8"/>
            </a:pPr>
            <a:r>
              <a:rPr lang="en-US" altLang="cs-CZ">
                <a:ea typeface="ヒラギノ角ゴ Pro W3" pitchFamily="-84" charset="-128"/>
              </a:rPr>
              <a:t>Under a reserve currency system, all central banks but the one that controls the supply of the reserve currency trade the reserve currency to maintain fixed exchange rates.</a:t>
            </a:r>
          </a:p>
          <a:p>
            <a:pPr marL="609600" indent="-609600">
              <a:spcBef>
                <a:spcPct val="50000"/>
              </a:spcBef>
              <a:buFont typeface="Times" panose="02020603050405020304" pitchFamily="18" charset="0"/>
              <a:buAutoNum type="arabicPeriod" startAt="8"/>
            </a:pPr>
            <a:r>
              <a:rPr lang="en-US" altLang="cs-CZ">
                <a:ea typeface="ヒラギノ角ゴ Pro W3" pitchFamily="-84" charset="-128"/>
              </a:rPr>
              <a:t>Under a gold standard, all central banks trade gold to maintain fixed exchange rates.</a:t>
            </a:r>
          </a:p>
        </p:txBody>
      </p:sp>
    </p:spTree>
    <p:extLst>
      <p:ext uri="{BB962C8B-B14F-4D97-AF65-F5344CB8AC3E}">
        <p14:creationId xmlns:p14="http://schemas.microsoft.com/office/powerpoint/2010/main" val="343238124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Effect transition="in" filter="strips(downRight)">
                                      <p:cBhvr>
                                        <p:cTn id="7" dur="500"/>
                                        <p:tgtEl>
                                          <p:spTgt spid="614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1443">
                                            <p:txEl>
                                              <p:pRg st="1" end="1"/>
                                            </p:txEl>
                                          </p:spTgt>
                                        </p:tgtEl>
                                        <p:attrNameLst>
                                          <p:attrName>style.visibility</p:attrName>
                                        </p:attrNameLst>
                                      </p:cBhvr>
                                      <p:to>
                                        <p:strVal val="visible"/>
                                      </p:to>
                                    </p:set>
                                    <p:animEffect transition="in" filter="strips(downRight)">
                                      <p:cBhvr>
                                        <p:cTn id="12" dur="500"/>
                                        <p:tgtEl>
                                          <p:spTgt spid="614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3"/>
          <p:cNvSpPr>
            <a:spLocks noGrp="1" noChangeArrowheads="1"/>
          </p:cNvSpPr>
          <p:nvPr>
            <p:ph type="ctrTitle"/>
          </p:nvPr>
        </p:nvSpPr>
        <p:spPr>
          <a:noFill/>
        </p:spPr>
        <p:txBody>
          <a:bodyPr/>
          <a:lstStyle/>
          <a:p>
            <a:pPr algn="ctr" eaLnBrk="1" hangingPunct="1"/>
            <a:r>
              <a:rPr lang="en-US" altLang="cs-CZ" sz="2800">
                <a:ea typeface="ヒラギノ角ゴ Pro W3" pitchFamily="-84" charset="-128"/>
              </a:rPr>
              <a:t>Chapter 18 (7)</a:t>
            </a:r>
          </a:p>
        </p:txBody>
      </p:sp>
      <p:sp>
        <p:nvSpPr>
          <p:cNvPr id="60418" name="Rectangle 4"/>
          <p:cNvSpPr>
            <a:spLocks noGrp="1" noChangeArrowheads="1"/>
          </p:cNvSpPr>
          <p:nvPr>
            <p:ph type="subTitle" idx="1"/>
          </p:nvPr>
        </p:nvSpPr>
        <p:spPr>
          <a:noFill/>
        </p:spPr>
        <p:txBody>
          <a:bodyPr/>
          <a:lstStyle/>
          <a:p>
            <a:pPr marL="0" indent="0" algn="ctr">
              <a:buNone/>
            </a:pPr>
            <a:r>
              <a:rPr lang="en-US" altLang="cs-CZ" b="1" smtClean="0">
                <a:ea typeface="ヒラギノ角ゴ Pro W3" pitchFamily="-84" charset="-128"/>
              </a:rPr>
              <a:t>Appendix 1: Equilibrium in the Foreign Exchange Market with Imperfect Asset Substitutability</a:t>
            </a:r>
          </a:p>
        </p:txBody>
      </p:sp>
    </p:spTree>
    <p:extLst>
      <p:ext uri="{BB962C8B-B14F-4D97-AF65-F5344CB8AC3E}">
        <p14:creationId xmlns:p14="http://schemas.microsoft.com/office/powerpoint/2010/main" val="1231122050"/>
      </p:ext>
    </p:extLst>
  </p:cSld>
  <p:clrMapOvr>
    <a:masterClrMapping/>
  </p:clrMapOvr>
  <p:transition spd="med">
    <p:pull dir="rd"/>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p:txBody>
          <a:bodyPr/>
          <a:lstStyle/>
          <a:p>
            <a:pPr eaLnBrk="1" hangingPunct="1"/>
            <a:r>
              <a:rPr lang="en-US" altLang="cs-CZ" sz="2400">
                <a:ea typeface="ヒラギノ角ゴ Pro W3" pitchFamily="-84" charset="-128"/>
              </a:rPr>
              <a:t>Fig. 18A1-1: The Domestic Bond Supply and the Foreign Exchange Risk Premium under Imperfect Asset Substitutability</a:t>
            </a:r>
          </a:p>
        </p:txBody>
      </p:sp>
      <p:pic>
        <p:nvPicPr>
          <p:cNvPr id="61442" name="Picture 1" descr="fig18App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261474"/>
            <a:ext cx="4443614" cy="4485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5653578"/>
      </p:ext>
    </p:extLst>
  </p:cSld>
  <p:clrMapOvr>
    <a:masterClrMapping/>
  </p:clrMapOvr>
  <p:transition spd="med">
    <p:pull dir="rd"/>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3"/>
          <p:cNvSpPr>
            <a:spLocks noGrp="1" noChangeArrowheads="1"/>
          </p:cNvSpPr>
          <p:nvPr>
            <p:ph type="ctrTitle"/>
          </p:nvPr>
        </p:nvSpPr>
        <p:spPr>
          <a:noFill/>
        </p:spPr>
        <p:txBody>
          <a:bodyPr/>
          <a:lstStyle/>
          <a:p>
            <a:pPr algn="ctr" eaLnBrk="1" hangingPunct="1"/>
            <a:r>
              <a:rPr lang="en-US" altLang="cs-CZ" sz="2800">
                <a:ea typeface="ヒラギノ角ゴ Pro W3" pitchFamily="-84" charset="-128"/>
              </a:rPr>
              <a:t>Chapter 18 (7)</a:t>
            </a:r>
          </a:p>
        </p:txBody>
      </p:sp>
      <p:sp>
        <p:nvSpPr>
          <p:cNvPr id="62466" name="Rectangle 4"/>
          <p:cNvSpPr>
            <a:spLocks noGrp="1" noChangeArrowheads="1"/>
          </p:cNvSpPr>
          <p:nvPr>
            <p:ph type="subTitle" idx="1"/>
          </p:nvPr>
        </p:nvSpPr>
        <p:spPr>
          <a:noFill/>
        </p:spPr>
        <p:txBody>
          <a:bodyPr/>
          <a:lstStyle/>
          <a:p>
            <a:pPr marL="0" indent="0" algn="ctr">
              <a:buNone/>
            </a:pPr>
            <a:r>
              <a:rPr lang="en-US" altLang="cs-CZ" b="1" smtClean="0">
                <a:ea typeface="ヒラギノ角ゴ Pro W3" pitchFamily="-84" charset="-128"/>
              </a:rPr>
              <a:t>Appendix 2: The Timing of Balance of Payments Crises</a:t>
            </a:r>
          </a:p>
        </p:txBody>
      </p:sp>
    </p:spTree>
    <p:extLst>
      <p:ext uri="{BB962C8B-B14F-4D97-AF65-F5344CB8AC3E}">
        <p14:creationId xmlns:p14="http://schemas.microsoft.com/office/powerpoint/2010/main" val="1825340493"/>
      </p:ext>
    </p:extLst>
  </p:cSld>
  <p:clrMapOvr>
    <a:masterClrMapping/>
  </p:clrMapOvr>
  <p:transition spd="med">
    <p:pull dir="rd"/>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a:xfrm>
            <a:off x="122196" y="266700"/>
            <a:ext cx="5364204" cy="2097087"/>
          </a:xfrm>
        </p:spPr>
        <p:txBody>
          <a:bodyPr/>
          <a:lstStyle/>
          <a:p>
            <a:pPr eaLnBrk="1" hangingPunct="1"/>
            <a:r>
              <a:rPr lang="en-US" altLang="cs-CZ" sz="2800" dirty="0">
                <a:ea typeface="ヒラギノ角ゴ Pro W3" pitchFamily="-84" charset="-128"/>
              </a:rPr>
              <a:t>Fig. 18A2-1: How the Timing of a Balance of Payments Crisis Is Determined</a:t>
            </a:r>
          </a:p>
        </p:txBody>
      </p:sp>
      <p:pic>
        <p:nvPicPr>
          <p:cNvPr id="63490" name="Picture 1" descr="fig18App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62832" y="678591"/>
            <a:ext cx="5016500" cy="591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1793642"/>
      </p:ext>
    </p:extLst>
  </p:cSld>
  <p:clrMapOvr>
    <a:masterClrMapping/>
  </p:clrMapOvr>
  <p:transition spd="med">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p:nvPr>
        </p:nvSpPr>
        <p:spPr/>
        <p:txBody>
          <a:bodyPr/>
          <a:lstStyle/>
          <a:p>
            <a:pPr eaLnBrk="1" hangingPunct="1"/>
            <a:r>
              <a:rPr lang="en-US" altLang="cs-CZ" smtClean="0">
                <a:ea typeface="ヒラギノ角ゴ Pro W3" pitchFamily="-84" charset="-128"/>
              </a:rPr>
              <a:t>Central Bank</a:t>
            </a:r>
            <a:r>
              <a:rPr lang="ja-JP" altLang="en-US" smtClean="0">
                <a:ea typeface="ヒラギノ角ゴ Pro W3" pitchFamily="-84" charset="-128"/>
              </a:rPr>
              <a:t>’</a:t>
            </a:r>
            <a:r>
              <a:rPr lang="en-US" altLang="ja-JP" smtClean="0">
                <a:ea typeface="ヒラギノ角ゴ Pro W3" pitchFamily="-84" charset="-128"/>
              </a:rPr>
              <a:t>s Balance Sheet (cont.)</a:t>
            </a:r>
            <a:endParaRPr lang="en-US" altLang="cs-CZ" smtClean="0">
              <a:ea typeface="ヒラギノ角ゴ Pro W3" pitchFamily="-84" charset="-128"/>
            </a:endParaRPr>
          </a:p>
        </p:txBody>
      </p:sp>
      <p:sp>
        <p:nvSpPr>
          <p:cNvPr id="10243" name="Rectangle 3"/>
          <p:cNvSpPr>
            <a:spLocks noGrp="1" noChangeArrowheads="1"/>
          </p:cNvSpPr>
          <p:nvPr>
            <p:ph idx="1"/>
          </p:nvPr>
        </p:nvSpPr>
        <p:spPr/>
        <p:txBody>
          <a:bodyPr>
            <a:normAutofit fontScale="92500" lnSpcReduction="10000"/>
          </a:bodyPr>
          <a:lstStyle/>
          <a:p>
            <a:pPr eaLnBrk="1" hangingPunct="1">
              <a:lnSpc>
                <a:spcPct val="110000"/>
              </a:lnSpc>
            </a:pPr>
            <a:r>
              <a:rPr lang="en-US" altLang="cs-CZ">
                <a:ea typeface="ヒラギノ角ゴ Pro W3" pitchFamily="-84" charset="-128"/>
              </a:rPr>
              <a:t>Assets = Liabilities + Net Worth</a:t>
            </a:r>
            <a:r>
              <a:rPr lang="en-US" altLang="cs-CZ" sz="2000">
                <a:ea typeface="ヒラギノ角ゴ Pro W3" pitchFamily="-84" charset="-128"/>
              </a:rPr>
              <a:t> </a:t>
            </a:r>
          </a:p>
          <a:p>
            <a:pPr lvl="1" eaLnBrk="1" hangingPunct="1">
              <a:lnSpc>
                <a:spcPct val="110000"/>
              </a:lnSpc>
            </a:pPr>
            <a:r>
              <a:rPr lang="en-US" altLang="cs-CZ">
                <a:ea typeface="ヒラギノ角ゴ Pro W3" pitchFamily="-84" charset="-128"/>
              </a:rPr>
              <a:t>If we assume that net worth is constant, then </a:t>
            </a:r>
          </a:p>
          <a:p>
            <a:pPr lvl="2" eaLnBrk="1" hangingPunct="1">
              <a:lnSpc>
                <a:spcPct val="110000"/>
              </a:lnSpc>
            </a:pPr>
            <a:r>
              <a:rPr lang="en-US" altLang="cs-CZ">
                <a:ea typeface="ヒラギノ角ゴ Pro W3" pitchFamily="-84" charset="-128"/>
              </a:rPr>
              <a:t>An increase in assets leads to an equal increase in liabilities. </a:t>
            </a:r>
          </a:p>
          <a:p>
            <a:pPr lvl="2" eaLnBrk="1" hangingPunct="1">
              <a:lnSpc>
                <a:spcPct val="110000"/>
              </a:lnSpc>
            </a:pPr>
            <a:r>
              <a:rPr lang="en-US" altLang="cs-CZ">
                <a:ea typeface="ヒラギノ角ゴ Pro W3" pitchFamily="-84" charset="-128"/>
              </a:rPr>
              <a:t>A decrease in assets leads to an equal decrease in liabilities.</a:t>
            </a:r>
          </a:p>
          <a:p>
            <a:pPr eaLnBrk="1" hangingPunct="1">
              <a:lnSpc>
                <a:spcPct val="110000"/>
              </a:lnSpc>
            </a:pPr>
            <a:r>
              <a:rPr lang="en-US" altLang="cs-CZ">
                <a:ea typeface="ヒラギノ角ゴ Pro W3" pitchFamily="-84" charset="-128"/>
              </a:rPr>
              <a:t>Changes in the central bank</a:t>
            </a:r>
            <a:r>
              <a:rPr lang="ja-JP" altLang="en-US">
                <a:ea typeface="ヒラギノ角ゴ Pro W3" pitchFamily="-84" charset="-128"/>
              </a:rPr>
              <a:t>’</a:t>
            </a:r>
            <a:r>
              <a:rPr lang="en-US" altLang="ja-JP">
                <a:ea typeface="ヒラギノ角ゴ Pro W3" pitchFamily="-84" charset="-128"/>
              </a:rPr>
              <a:t>s balance sheet lead to changes in currency in circulation or changes in deposits of banks, which lead to changes in the money supply.</a:t>
            </a:r>
          </a:p>
          <a:p>
            <a:pPr lvl="1" eaLnBrk="1" hangingPunct="1">
              <a:lnSpc>
                <a:spcPct val="110000"/>
              </a:lnSpc>
            </a:pPr>
            <a:r>
              <a:rPr lang="en-US" altLang="cs-CZ">
                <a:ea typeface="ヒラギノ角ゴ Pro W3" pitchFamily="-84" charset="-128"/>
              </a:rPr>
              <a:t>If their deposits at the central bank increase, banks are typically able to use these additional funds to lend to customers, so that the amount of money in circulation increases.</a:t>
            </a:r>
          </a:p>
        </p:txBody>
      </p:sp>
    </p:spTree>
    <p:extLst>
      <p:ext uri="{BB962C8B-B14F-4D97-AF65-F5344CB8AC3E}">
        <p14:creationId xmlns:p14="http://schemas.microsoft.com/office/powerpoint/2010/main" val="184021507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strips(downRight)">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strips(downRight)">
                                      <p:cBhvr>
                                        <p:cTn id="12" dur="500"/>
                                        <p:tgtEl>
                                          <p:spTgt spid="10243">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Effect transition="in" filter="strips(downRight)">
                                      <p:cBhvr>
                                        <p:cTn id="15" dur="500"/>
                                        <p:tgtEl>
                                          <p:spTgt spid="10243">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10243">
                                            <p:txEl>
                                              <p:pRg st="3" end="3"/>
                                            </p:txEl>
                                          </p:spTgt>
                                        </p:tgtEl>
                                        <p:attrNameLst>
                                          <p:attrName>style.visibility</p:attrName>
                                        </p:attrNameLst>
                                      </p:cBhvr>
                                      <p:to>
                                        <p:strVal val="visible"/>
                                      </p:to>
                                    </p:set>
                                    <p:animEffect transition="in" filter="strips(downRight)">
                                      <p:cBhvr>
                                        <p:cTn id="18" dur="500"/>
                                        <p:tgtEl>
                                          <p:spTgt spid="10243">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8" presetClass="entr" presetSubtype="6" fill="hold" grpId="0" nodeType="click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animEffect transition="in" filter="strips(downRight)">
                                      <p:cBhvr>
                                        <p:cTn id="23" dur="500"/>
                                        <p:tgtEl>
                                          <p:spTgt spid="10243">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8" presetClass="entr" presetSubtype="6" fill="hold" grpId="0" nodeType="clickEffect">
                                  <p:stCondLst>
                                    <p:cond delay="0"/>
                                  </p:stCondLst>
                                  <p:childTnLst>
                                    <p:set>
                                      <p:cBhvr>
                                        <p:cTn id="27" dur="1" fill="hold">
                                          <p:stCondLst>
                                            <p:cond delay="0"/>
                                          </p:stCondLst>
                                        </p:cTn>
                                        <p:tgtEl>
                                          <p:spTgt spid="10243">
                                            <p:txEl>
                                              <p:pRg st="5" end="5"/>
                                            </p:txEl>
                                          </p:spTgt>
                                        </p:tgtEl>
                                        <p:attrNameLst>
                                          <p:attrName>style.visibility</p:attrName>
                                        </p:attrNameLst>
                                      </p:cBhvr>
                                      <p:to>
                                        <p:strVal val="visible"/>
                                      </p:to>
                                    </p:set>
                                    <p:animEffect transition="in" filter="strips(downRight)">
                                      <p:cBhvr>
                                        <p:cTn id="28" dur="500"/>
                                        <p:tgtEl>
                                          <p:spTgt spid="102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ChangeArrowheads="1"/>
          </p:cNvSpPr>
          <p:nvPr>
            <p:ph type="title"/>
          </p:nvPr>
        </p:nvSpPr>
        <p:spPr/>
        <p:txBody>
          <a:bodyPr/>
          <a:lstStyle/>
          <a:p>
            <a:pPr eaLnBrk="1" hangingPunct="1"/>
            <a:r>
              <a:rPr lang="en-US" altLang="cs-CZ" sz="2800">
                <a:ea typeface="ヒラギノ角ゴ Pro W3" pitchFamily="-84" charset="-128"/>
              </a:rPr>
              <a:t>Assets, Liabilities, and the Money Supply</a:t>
            </a:r>
          </a:p>
        </p:txBody>
      </p:sp>
      <p:sp>
        <p:nvSpPr>
          <p:cNvPr id="11267" name="Rectangle 3"/>
          <p:cNvSpPr>
            <a:spLocks noGrp="1" noChangeArrowheads="1"/>
          </p:cNvSpPr>
          <p:nvPr>
            <p:ph idx="1"/>
          </p:nvPr>
        </p:nvSpPr>
        <p:spPr>
          <a:xfrm>
            <a:off x="680321" y="2193925"/>
            <a:ext cx="8478838" cy="4664075"/>
          </a:xfrm>
        </p:spPr>
        <p:txBody>
          <a:bodyPr/>
          <a:lstStyle/>
          <a:p>
            <a:pPr eaLnBrk="1" hangingPunct="1"/>
            <a:r>
              <a:rPr lang="en-US" altLang="cs-CZ" dirty="0">
                <a:ea typeface="ヒラギノ角ゴ Pro W3" pitchFamily="-84" charset="-128"/>
              </a:rPr>
              <a:t>A </a:t>
            </a:r>
            <a:r>
              <a:rPr lang="en-US" altLang="cs-CZ" u="sng" dirty="0">
                <a:ea typeface="ヒラギノ角ゴ Pro W3" pitchFamily="-84" charset="-128"/>
              </a:rPr>
              <a:t>purchase</a:t>
            </a:r>
            <a:r>
              <a:rPr lang="en-US" altLang="cs-CZ" dirty="0">
                <a:ea typeface="ヒラギノ角ゴ Pro W3" pitchFamily="-84" charset="-128"/>
              </a:rPr>
              <a:t> of any asset by the central bank will be paid for with currency or a check written from the central bank, </a:t>
            </a:r>
          </a:p>
          <a:p>
            <a:pPr lvl="1" eaLnBrk="1" hangingPunct="1">
              <a:spcBef>
                <a:spcPct val="40000"/>
              </a:spcBef>
            </a:pPr>
            <a:r>
              <a:rPr lang="en-US" altLang="cs-CZ" dirty="0">
                <a:ea typeface="ヒラギノ角ゴ Pro W3" pitchFamily="-84" charset="-128"/>
              </a:rPr>
              <a:t>both of which are denominated in domestic currency, and </a:t>
            </a:r>
          </a:p>
          <a:p>
            <a:pPr lvl="1" eaLnBrk="1" hangingPunct="1"/>
            <a:r>
              <a:rPr lang="en-US" altLang="cs-CZ" dirty="0">
                <a:ea typeface="ヒラギノ角ゴ Pro W3" pitchFamily="-84" charset="-128"/>
              </a:rPr>
              <a:t>both of which increase the supply of money in circulation.</a:t>
            </a:r>
          </a:p>
          <a:p>
            <a:pPr lvl="1" eaLnBrk="1" hangingPunct="1"/>
            <a:r>
              <a:rPr lang="en-US" altLang="cs-CZ" dirty="0">
                <a:ea typeface="ヒラギノ角ゴ Pro W3" pitchFamily="-84" charset="-128"/>
              </a:rPr>
              <a:t>The transaction leads to equal increases of assets and liabilities.</a:t>
            </a:r>
            <a:endParaRPr lang="en-US" altLang="cs-CZ" sz="1800" dirty="0">
              <a:ea typeface="ヒラギノ角ゴ Pro W3" pitchFamily="-84" charset="-128"/>
            </a:endParaRPr>
          </a:p>
          <a:p>
            <a:pPr eaLnBrk="1" hangingPunct="1">
              <a:spcBef>
                <a:spcPct val="50000"/>
              </a:spcBef>
            </a:pPr>
            <a:r>
              <a:rPr lang="en-US" altLang="cs-CZ" dirty="0">
                <a:ea typeface="ヒラギノ角ゴ Pro W3" pitchFamily="-84" charset="-128"/>
              </a:rPr>
              <a:t>When the central bank buys </a:t>
            </a:r>
            <a:r>
              <a:rPr lang="en-US" altLang="cs-CZ" i="1" dirty="0">
                <a:ea typeface="ヒラギノ角ゴ Pro W3" pitchFamily="-84" charset="-128"/>
              </a:rPr>
              <a:t>domestic bonds or</a:t>
            </a:r>
            <a:r>
              <a:rPr lang="en-US" altLang="cs-CZ" dirty="0">
                <a:ea typeface="ヒラギノ角ゴ Pro W3" pitchFamily="-84" charset="-128"/>
              </a:rPr>
              <a:t> </a:t>
            </a:r>
            <a:r>
              <a:rPr lang="en-US" altLang="cs-CZ" i="1" dirty="0">
                <a:ea typeface="ヒラギノ角ゴ Pro W3" pitchFamily="-84" charset="-128"/>
              </a:rPr>
              <a:t>foreign bonds</a:t>
            </a:r>
            <a:r>
              <a:rPr lang="en-US" altLang="cs-CZ" dirty="0">
                <a:ea typeface="ヒラギノ角ゴ Pro W3" pitchFamily="-84" charset="-128"/>
              </a:rPr>
              <a:t>, the domestic money supply increases.</a:t>
            </a:r>
            <a:endParaRPr lang="en-US" altLang="cs-CZ" sz="2000" dirty="0">
              <a:ea typeface="ヒラギノ角ゴ Pro W3" pitchFamily="-84" charset="-128"/>
            </a:endParaRPr>
          </a:p>
        </p:txBody>
      </p:sp>
    </p:spTree>
    <p:extLst>
      <p:ext uri="{BB962C8B-B14F-4D97-AF65-F5344CB8AC3E}">
        <p14:creationId xmlns:p14="http://schemas.microsoft.com/office/powerpoint/2010/main" val="171417184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strips(downRight)">
                                      <p:cBhvr>
                                        <p:cTn id="7" dur="500"/>
                                        <p:tgtEl>
                                          <p:spTgt spid="11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strips(downRight)">
                                      <p:cBhvr>
                                        <p:cTn id="12" dur="500"/>
                                        <p:tgtEl>
                                          <p:spTgt spid="112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strips(downRight)">
                                      <p:cBhvr>
                                        <p:cTn id="17" dur="500"/>
                                        <p:tgtEl>
                                          <p:spTgt spid="112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1267">
                                            <p:txEl>
                                              <p:pRg st="3" end="3"/>
                                            </p:txEl>
                                          </p:spTgt>
                                        </p:tgtEl>
                                        <p:attrNameLst>
                                          <p:attrName>style.visibility</p:attrName>
                                        </p:attrNameLst>
                                      </p:cBhvr>
                                      <p:to>
                                        <p:strVal val="visible"/>
                                      </p:to>
                                    </p:set>
                                    <p:animEffect transition="in" filter="strips(downRight)">
                                      <p:cBhvr>
                                        <p:cTn id="22" dur="500"/>
                                        <p:tgtEl>
                                          <p:spTgt spid="1126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1267">
                                            <p:txEl>
                                              <p:pRg st="4" end="4"/>
                                            </p:txEl>
                                          </p:spTgt>
                                        </p:tgtEl>
                                        <p:attrNameLst>
                                          <p:attrName>style.visibility</p:attrName>
                                        </p:attrNameLst>
                                      </p:cBhvr>
                                      <p:to>
                                        <p:strVal val="visible"/>
                                      </p:to>
                                    </p:set>
                                    <p:animEffect transition="in" filter="strips(downRight)">
                                      <p:cBhvr>
                                        <p:cTn id="27" dur="500"/>
                                        <p:tgtEl>
                                          <p:spTgt spid="112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title"/>
          </p:nvPr>
        </p:nvSpPr>
        <p:spPr/>
        <p:txBody>
          <a:bodyPr/>
          <a:lstStyle/>
          <a:p>
            <a:pPr eaLnBrk="1" hangingPunct="1"/>
            <a:r>
              <a:rPr lang="en-US" altLang="cs-CZ" sz="2800">
                <a:ea typeface="ヒラギノ角ゴ Pro W3" pitchFamily="-84" charset="-128"/>
              </a:rPr>
              <a:t>Assets, Liabilities, and the Money Supply (cont.)</a:t>
            </a:r>
          </a:p>
        </p:txBody>
      </p:sp>
      <p:sp>
        <p:nvSpPr>
          <p:cNvPr id="12291" name="Rectangle 3"/>
          <p:cNvSpPr>
            <a:spLocks noGrp="1" noChangeArrowheads="1"/>
          </p:cNvSpPr>
          <p:nvPr>
            <p:ph idx="1"/>
          </p:nvPr>
        </p:nvSpPr>
        <p:spPr/>
        <p:txBody>
          <a:bodyPr>
            <a:normAutofit lnSpcReduction="10000"/>
          </a:bodyPr>
          <a:lstStyle/>
          <a:p>
            <a:pPr eaLnBrk="1" hangingPunct="1">
              <a:lnSpc>
                <a:spcPct val="90000"/>
              </a:lnSpc>
              <a:spcBef>
                <a:spcPct val="50000"/>
              </a:spcBef>
            </a:pPr>
            <a:r>
              <a:rPr lang="en-US" altLang="cs-CZ">
                <a:ea typeface="ヒラギノ角ゴ Pro W3" pitchFamily="-84" charset="-128"/>
              </a:rPr>
              <a:t>A </a:t>
            </a:r>
            <a:r>
              <a:rPr lang="en-US" altLang="cs-CZ" u="sng">
                <a:ea typeface="ヒラギノ角ゴ Pro W3" pitchFamily="-84" charset="-128"/>
              </a:rPr>
              <a:t>sale</a:t>
            </a:r>
            <a:r>
              <a:rPr lang="en-US" altLang="cs-CZ">
                <a:ea typeface="ヒラギノ角ゴ Pro W3" pitchFamily="-84" charset="-128"/>
              </a:rPr>
              <a:t> of any asset by the central bank will be paid for with currency or a check written to the central bank, </a:t>
            </a:r>
          </a:p>
          <a:p>
            <a:pPr lvl="1" eaLnBrk="1" hangingPunct="1">
              <a:lnSpc>
                <a:spcPct val="90000"/>
              </a:lnSpc>
              <a:spcBef>
                <a:spcPct val="50000"/>
              </a:spcBef>
            </a:pPr>
            <a:r>
              <a:rPr lang="en-US" altLang="cs-CZ">
                <a:ea typeface="ヒラギノ角ゴ Pro W3" pitchFamily="-84" charset="-128"/>
              </a:rPr>
              <a:t>both of which are denominated in domestic currency.</a:t>
            </a:r>
          </a:p>
          <a:p>
            <a:pPr lvl="1" eaLnBrk="1" hangingPunct="1">
              <a:lnSpc>
                <a:spcPct val="90000"/>
              </a:lnSpc>
              <a:spcBef>
                <a:spcPct val="50000"/>
              </a:spcBef>
            </a:pPr>
            <a:r>
              <a:rPr lang="en-US" altLang="cs-CZ">
                <a:ea typeface="ヒラギノ角ゴ Pro W3" pitchFamily="-84" charset="-128"/>
              </a:rPr>
              <a:t>The central bank puts the currency into its vault or reduces the amount of deposits of banks,</a:t>
            </a:r>
          </a:p>
          <a:p>
            <a:pPr lvl="1" eaLnBrk="1" hangingPunct="1">
              <a:lnSpc>
                <a:spcPct val="90000"/>
              </a:lnSpc>
              <a:spcBef>
                <a:spcPct val="50000"/>
              </a:spcBef>
            </a:pPr>
            <a:r>
              <a:rPr lang="en-US" altLang="cs-CZ">
                <a:ea typeface="ヒラギノ角ゴ Pro W3" pitchFamily="-84" charset="-128"/>
              </a:rPr>
              <a:t>causing the supply of money in circulation to shrink.</a:t>
            </a:r>
          </a:p>
          <a:p>
            <a:pPr lvl="1" eaLnBrk="1" hangingPunct="1">
              <a:lnSpc>
                <a:spcPct val="90000"/>
              </a:lnSpc>
              <a:spcBef>
                <a:spcPct val="50000"/>
              </a:spcBef>
            </a:pPr>
            <a:r>
              <a:rPr lang="en-US" altLang="cs-CZ">
                <a:ea typeface="ヒラギノ角ゴ Pro W3" pitchFamily="-84" charset="-128"/>
              </a:rPr>
              <a:t>The transaction leads to equal decreases of assets </a:t>
            </a:r>
            <a:br>
              <a:rPr lang="en-US" altLang="cs-CZ">
                <a:ea typeface="ヒラギノ角ゴ Pro W3" pitchFamily="-84" charset="-128"/>
              </a:rPr>
            </a:br>
            <a:r>
              <a:rPr lang="en-US" altLang="cs-CZ">
                <a:ea typeface="ヒラギノ角ゴ Pro W3" pitchFamily="-84" charset="-128"/>
              </a:rPr>
              <a:t>and liabilities.</a:t>
            </a:r>
          </a:p>
          <a:p>
            <a:pPr eaLnBrk="1" hangingPunct="1">
              <a:lnSpc>
                <a:spcPct val="90000"/>
              </a:lnSpc>
              <a:spcBef>
                <a:spcPct val="50000"/>
              </a:spcBef>
            </a:pPr>
            <a:r>
              <a:rPr lang="en-US" altLang="cs-CZ">
                <a:ea typeface="ヒラギノ角ゴ Pro W3" pitchFamily="-84" charset="-128"/>
              </a:rPr>
              <a:t>When the central bank sells </a:t>
            </a:r>
            <a:r>
              <a:rPr lang="en-US" altLang="cs-CZ" i="1">
                <a:ea typeface="ヒラギノ角ゴ Pro W3" pitchFamily="-84" charset="-128"/>
              </a:rPr>
              <a:t>domestic bonds or</a:t>
            </a:r>
            <a:r>
              <a:rPr lang="en-US" altLang="cs-CZ">
                <a:ea typeface="ヒラギノ角ゴ Pro W3" pitchFamily="-84" charset="-128"/>
              </a:rPr>
              <a:t> </a:t>
            </a:r>
            <a:r>
              <a:rPr lang="en-US" altLang="cs-CZ" i="1">
                <a:ea typeface="ヒラギノ角ゴ Pro W3" pitchFamily="-84" charset="-128"/>
              </a:rPr>
              <a:t>foreign bonds</a:t>
            </a:r>
            <a:r>
              <a:rPr lang="en-US" altLang="cs-CZ">
                <a:ea typeface="ヒラギノ角ゴ Pro W3" pitchFamily="-84" charset="-128"/>
              </a:rPr>
              <a:t>, the domestic money supply decreases.</a:t>
            </a:r>
          </a:p>
        </p:txBody>
      </p:sp>
    </p:spTree>
    <p:extLst>
      <p:ext uri="{BB962C8B-B14F-4D97-AF65-F5344CB8AC3E}">
        <p14:creationId xmlns:p14="http://schemas.microsoft.com/office/powerpoint/2010/main" val="221478746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strips(downRight)">
                                      <p:cBhvr>
                                        <p:cTn id="7" dur="500"/>
                                        <p:tgtEl>
                                          <p:spTgt spid="12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strips(downRight)">
                                      <p:cBhvr>
                                        <p:cTn id="12" dur="500"/>
                                        <p:tgtEl>
                                          <p:spTgt spid="122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Effect transition="in" filter="strips(downRight)">
                                      <p:cBhvr>
                                        <p:cTn id="17" dur="500"/>
                                        <p:tgtEl>
                                          <p:spTgt spid="12291">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12291">
                                            <p:txEl>
                                              <p:pRg st="3" end="3"/>
                                            </p:txEl>
                                          </p:spTgt>
                                        </p:tgtEl>
                                        <p:attrNameLst>
                                          <p:attrName>style.visibility</p:attrName>
                                        </p:attrNameLst>
                                      </p:cBhvr>
                                      <p:to>
                                        <p:strVal val="visible"/>
                                      </p:to>
                                    </p:set>
                                    <p:animEffect transition="in" filter="strips(downRight)">
                                      <p:cBhvr>
                                        <p:cTn id="20" dur="500"/>
                                        <p:tgtEl>
                                          <p:spTgt spid="12291">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8" presetClass="entr" presetSubtype="6" fill="hold" grpId="0" nodeType="clickEffect">
                                  <p:stCondLst>
                                    <p:cond delay="0"/>
                                  </p:stCondLst>
                                  <p:childTnLst>
                                    <p:set>
                                      <p:cBhvr>
                                        <p:cTn id="24" dur="1" fill="hold">
                                          <p:stCondLst>
                                            <p:cond delay="0"/>
                                          </p:stCondLst>
                                        </p:cTn>
                                        <p:tgtEl>
                                          <p:spTgt spid="12291">
                                            <p:txEl>
                                              <p:pRg st="4" end="4"/>
                                            </p:txEl>
                                          </p:spTgt>
                                        </p:tgtEl>
                                        <p:attrNameLst>
                                          <p:attrName>style.visibility</p:attrName>
                                        </p:attrNameLst>
                                      </p:cBhvr>
                                      <p:to>
                                        <p:strVal val="visible"/>
                                      </p:to>
                                    </p:set>
                                    <p:animEffect transition="in" filter="strips(downRight)">
                                      <p:cBhvr>
                                        <p:cTn id="25" dur="500"/>
                                        <p:tgtEl>
                                          <p:spTgt spid="12291">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8" presetClass="entr" presetSubtype="6" fill="hold" grpId="0" nodeType="clickEffect">
                                  <p:stCondLst>
                                    <p:cond delay="0"/>
                                  </p:stCondLst>
                                  <p:childTnLst>
                                    <p:set>
                                      <p:cBhvr>
                                        <p:cTn id="29" dur="1" fill="hold">
                                          <p:stCondLst>
                                            <p:cond delay="0"/>
                                          </p:stCondLst>
                                        </p:cTn>
                                        <p:tgtEl>
                                          <p:spTgt spid="12291">
                                            <p:txEl>
                                              <p:pRg st="5" end="5"/>
                                            </p:txEl>
                                          </p:spTgt>
                                        </p:tgtEl>
                                        <p:attrNameLst>
                                          <p:attrName>style.visibility</p:attrName>
                                        </p:attrNameLst>
                                      </p:cBhvr>
                                      <p:to>
                                        <p:strVal val="visible"/>
                                      </p:to>
                                    </p:set>
                                    <p:animEffect transition="in" filter="strips(downRight)">
                                      <p:cBhvr>
                                        <p:cTn id="30" dur="500"/>
                                        <p:tgtEl>
                                          <p:spTgt spid="122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title"/>
          </p:nvPr>
        </p:nvSpPr>
        <p:spPr/>
        <p:txBody>
          <a:bodyPr/>
          <a:lstStyle/>
          <a:p>
            <a:pPr eaLnBrk="1" hangingPunct="1"/>
            <a:r>
              <a:rPr lang="en-US" altLang="cs-CZ" sz="2800">
                <a:ea typeface="ヒラギノ角ゴ Pro W3" pitchFamily="-84" charset="-128"/>
              </a:rPr>
              <a:t>Table 18-1: Effects of a $100 Foreign Exchange Intervention: Summary</a:t>
            </a:r>
          </a:p>
        </p:txBody>
      </p:sp>
      <p:pic>
        <p:nvPicPr>
          <p:cNvPr id="13314" name="Picture 1" descr="tbl18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667259"/>
            <a:ext cx="8778875" cy="344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496523"/>
      </p:ext>
    </p:extLst>
  </p:cSld>
  <p:clrMapOvr>
    <a:masterClrMapping/>
  </p:clrMapOvr>
  <p:transition spd="med">
    <p:pull dir="rd"/>
  </p:transition>
  <p:timing>
    <p:tnLst>
      <p:par>
        <p:cTn id="1" dur="indefinite" restart="never" nodeType="tmRoot"/>
      </p:par>
    </p:tnLst>
  </p:timing>
</p:sld>
</file>

<file path=ppt/theme/theme1.xml><?xml version="1.0" encoding="utf-8"?>
<a:theme xmlns:a="http://schemas.openxmlformats.org/drawingml/2006/main" name="Berlí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Berlín</Template>
  <TotalTime>10</TotalTime>
  <Words>3415</Words>
  <Application>Microsoft Office PowerPoint</Application>
  <PresentationFormat>Širokoúhlá obrazovka</PresentationFormat>
  <Paragraphs>233</Paragraphs>
  <Slides>58</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58</vt:i4>
      </vt:variant>
    </vt:vector>
  </HeadingPairs>
  <TitlesOfParts>
    <vt:vector size="66" baseType="lpstr">
      <vt:lpstr>ＭＳ Ｐゴシック</vt:lpstr>
      <vt:lpstr>ヒラギノ角ゴ Pro W3</vt:lpstr>
      <vt:lpstr>Adobe Jenson Italic</vt:lpstr>
      <vt:lpstr>Arial</vt:lpstr>
      <vt:lpstr>Symbol</vt:lpstr>
      <vt:lpstr>Times</vt:lpstr>
      <vt:lpstr>Trebuchet MS</vt:lpstr>
      <vt:lpstr>Berlín</vt:lpstr>
      <vt:lpstr>Chapter 18 (7)</vt:lpstr>
      <vt:lpstr>Preview</vt:lpstr>
      <vt:lpstr>Introduction</vt:lpstr>
      <vt:lpstr>Central Bank Intervention and the Money Supply</vt:lpstr>
      <vt:lpstr>Central Bank’s Balance Sheet</vt:lpstr>
      <vt:lpstr>Central Bank’s Balance Sheet (cont.)</vt:lpstr>
      <vt:lpstr>Assets, Liabilities, and the Money Supply</vt:lpstr>
      <vt:lpstr>Assets, Liabilities, and the Money Supply (cont.)</vt:lpstr>
      <vt:lpstr>Table 18-1: Effects of a $100 Foreign Exchange Intervention: Summary</vt:lpstr>
      <vt:lpstr>Foreign Exchange Markets</vt:lpstr>
      <vt:lpstr>Sterilization</vt:lpstr>
      <vt:lpstr>Fixed Exchange Rates</vt:lpstr>
      <vt:lpstr>Fixed Exchange Rates (cont.)</vt:lpstr>
      <vt:lpstr>Fixed Exchange Rates (cont.)</vt:lpstr>
      <vt:lpstr>Fixed Exchange Rates (cont.)</vt:lpstr>
      <vt:lpstr>Fig. 18-1:  Asset Market Equilibrium with a Fixed Exchange Rate, E0</vt:lpstr>
      <vt:lpstr>Monetary Policy and Fixed Exchange Rates</vt:lpstr>
      <vt:lpstr>Fig. 18-2: Monetary Expansion Is Ineffective under a Fixed Exchange Rate</vt:lpstr>
      <vt:lpstr>Fiscal Policy and Fixed Exchange Rates in the Short Run</vt:lpstr>
      <vt:lpstr>Fig. 18-3: Fiscal Expansion under a Fixed Exchange Rate</vt:lpstr>
      <vt:lpstr>Fiscal Policy and Fixed Exchange Rates in the Long Run</vt:lpstr>
      <vt:lpstr>Fiscal Policy and Fixed Exchange Rates in the Long Run (cont.)</vt:lpstr>
      <vt:lpstr>Devaluation and Revaluation</vt:lpstr>
      <vt:lpstr>Devaluation </vt:lpstr>
      <vt:lpstr>Fig. 18-4: Effect of a Currency Devaluation</vt:lpstr>
      <vt:lpstr>Financial Crises and Capital Flight</vt:lpstr>
      <vt:lpstr>Financial Crises and Capital Flight (cont.)</vt:lpstr>
      <vt:lpstr>Financial Crises and Capital Flight (cont.)</vt:lpstr>
      <vt:lpstr>Fig. 18-5: Capital Flight, the Money Supply, and the Interest Rate</vt:lpstr>
      <vt:lpstr>Financial Crises and Capital Flight (cont.)</vt:lpstr>
      <vt:lpstr>Financial Crises and Capital Flight (cont.)</vt:lpstr>
      <vt:lpstr>Financial Crises and Capital Flight (cont.)</vt:lpstr>
      <vt:lpstr>Fig. 18-6: The Swiss Franc’s Exchange Rate against the Euro and Swiss Foreign Exchange Reserves, 2006–2013</vt:lpstr>
      <vt:lpstr>Interest Rate Differentials </vt:lpstr>
      <vt:lpstr>Interest Rate Differentials (cont.) </vt:lpstr>
      <vt:lpstr>Interest Rate Differentials (cont.) </vt:lpstr>
      <vt:lpstr>The Rescue Package: Reducing </vt:lpstr>
      <vt:lpstr>Fig. 18-7: Effect of a Sterilized Central Bank Purchase of Foreign Assets under Imperfect Asset Substitutability</vt:lpstr>
      <vt:lpstr>Types of Fixed Exchange Rate Systems</vt:lpstr>
      <vt:lpstr>Reserve Currency System</vt:lpstr>
      <vt:lpstr>Reserve Currency System (cont.)</vt:lpstr>
      <vt:lpstr>Reserve Currency System (cont.)</vt:lpstr>
      <vt:lpstr>Gold Standard</vt:lpstr>
      <vt:lpstr>Gold Standard (cont.)</vt:lpstr>
      <vt:lpstr>Gold Standard (cont.)</vt:lpstr>
      <vt:lpstr>Gold Standard (cont.)</vt:lpstr>
      <vt:lpstr>Gold Exchange Standard</vt:lpstr>
      <vt:lpstr>Fig. 18-8: Growth Rates of International Reserves</vt:lpstr>
      <vt:lpstr>Gold and Silver Standard</vt:lpstr>
      <vt:lpstr>Fig. 18-9: Currency Composition of Global Reserve Holdings</vt:lpstr>
      <vt:lpstr>Summary</vt:lpstr>
      <vt:lpstr>Summary (cont.)</vt:lpstr>
      <vt:lpstr>Summary (cont.)</vt:lpstr>
      <vt:lpstr>Summary (cont.)</vt:lpstr>
      <vt:lpstr>Chapter 18 (7)</vt:lpstr>
      <vt:lpstr>Fig. 18A1-1: The Domestic Bond Supply and the Foreign Exchange Risk Premium under Imperfect Asset Substitutability</vt:lpstr>
      <vt:lpstr>Chapter 18 (7)</vt:lpstr>
      <vt:lpstr>Fig. 18A2-1: How the Timing of a Balance of Payments Crisis Is Determined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18 (7)</dc:title>
  <dc:creator>TP</dc:creator>
  <cp:lastModifiedBy>TP</cp:lastModifiedBy>
  <cp:revision>2</cp:revision>
  <dcterms:created xsi:type="dcterms:W3CDTF">2015-10-14T10:13:23Z</dcterms:created>
  <dcterms:modified xsi:type="dcterms:W3CDTF">2015-10-14T10:23:35Z</dcterms:modified>
</cp:coreProperties>
</file>