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80" r:id="rId2"/>
    <p:sldId id="381" r:id="rId3"/>
    <p:sldId id="382" r:id="rId4"/>
    <p:sldId id="383" r:id="rId5"/>
    <p:sldId id="384" r:id="rId6"/>
    <p:sldId id="385" r:id="rId7"/>
    <p:sldId id="386" r:id="rId8"/>
    <p:sldId id="387" r:id="rId9"/>
    <p:sldId id="388" r:id="rId10"/>
    <p:sldId id="389" r:id="rId11"/>
    <p:sldId id="390" r:id="rId12"/>
    <p:sldId id="391" r:id="rId13"/>
    <p:sldId id="392" r:id="rId14"/>
    <p:sldId id="393" r:id="rId15"/>
    <p:sldId id="394" r:id="rId16"/>
    <p:sldId id="395" r:id="rId17"/>
    <p:sldId id="396" r:id="rId18"/>
    <p:sldId id="397" r:id="rId19"/>
    <p:sldId id="398" r:id="rId20"/>
    <p:sldId id="399" r:id="rId21"/>
    <p:sldId id="400" r:id="rId22"/>
    <p:sldId id="401" r:id="rId23"/>
    <p:sldId id="402" r:id="rId24"/>
    <p:sldId id="403" r:id="rId25"/>
    <p:sldId id="404" r:id="rId26"/>
    <p:sldId id="405" r:id="rId27"/>
    <p:sldId id="406" r:id="rId28"/>
    <p:sldId id="407" r:id="rId29"/>
    <p:sldId id="408" r:id="rId30"/>
    <p:sldId id="409" r:id="rId31"/>
    <p:sldId id="410" r:id="rId32"/>
    <p:sldId id="411" r:id="rId33"/>
    <p:sldId id="412" r:id="rId34"/>
    <p:sldId id="413" r:id="rId35"/>
    <p:sldId id="414" r:id="rId36"/>
    <p:sldId id="415" r:id="rId37"/>
    <p:sldId id="416" r:id="rId38"/>
    <p:sldId id="417" r:id="rId39"/>
    <p:sldId id="418" r:id="rId40"/>
    <p:sldId id="419" r:id="rId41"/>
    <p:sldId id="420" r:id="rId42"/>
    <p:sldId id="421" r:id="rId43"/>
    <p:sldId id="422" r:id="rId44"/>
    <p:sldId id="423" r:id="rId45"/>
    <p:sldId id="424" r:id="rId46"/>
    <p:sldId id="425" r:id="rId47"/>
    <p:sldId id="426" r:id="rId48"/>
    <p:sldId id="427" r:id="rId49"/>
    <p:sldId id="428" r:id="rId50"/>
    <p:sldId id="429" r:id="rId51"/>
    <p:sldId id="430" r:id="rId52"/>
    <p:sldId id="431" r:id="rId53"/>
    <p:sldId id="432" r:id="rId54"/>
    <p:sldId id="433" r:id="rId55"/>
    <p:sldId id="434"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6C117F-5CCF-4837-BE5F-2B92066CAFAF}"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4EB90BD-B6CE-46B7-997F-7313B992CCDC}"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DB9D11F-B188-461D-B23F-39381795C052}"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E6D8D9-55A2-4063-B0F3-121F44549695}"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D4B24536-994D-4021-A283-9F449C0DB509}"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CBBBB78-C96F-47B7-AB17-D852CA960AC9}"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10/14/2015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A1DB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12192000" cy="457200"/>
          </a:xfrm>
          <a:prstGeom prst="rect">
            <a:avLst/>
          </a:prstGeom>
          <a:solidFill>
            <a:srgbClr val="1A86C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r>
              <a:rPr lang="en-US" altLang="cs-CZ" sz="2400">
                <a:latin typeface="Adobe Jenson Italic" charset="0"/>
                <a:cs typeface="Arial" panose="020B0604020202020204" pitchFamily="34" charset="0"/>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4317" y="6356351"/>
            <a:ext cx="220768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356351"/>
            <a:ext cx="254423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krugman_10e_cov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33" y="0"/>
            <a:ext cx="6451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8280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0578ACC-22D6-47C1-A373-4FD133E34F3C}"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31444B-B92B-4E27-8C94-BB93EAF5CB18}"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3EFA5E-FA76-400D-B3DC-F0BA90E6D107}"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10/14/2015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algn="ctr" eaLnBrk="1" hangingPunct="1"/>
            <a:r>
              <a:rPr lang="en-US" altLang="cs-CZ" sz="2800">
                <a:ea typeface="ヒラギノ角ゴ Pro W3" pitchFamily="-84" charset="-128"/>
              </a:rPr>
              <a:t>Chapter 21 (10)</a:t>
            </a:r>
          </a:p>
        </p:txBody>
      </p:sp>
      <p:sp>
        <p:nvSpPr>
          <p:cNvPr id="15363" name="Rectangle 3"/>
          <p:cNvSpPr>
            <a:spLocks noGrp="1" noChangeArrowheads="1"/>
          </p:cNvSpPr>
          <p:nvPr>
            <p:ph type="subTitle" idx="1"/>
          </p:nvPr>
        </p:nvSpPr>
        <p:spPr/>
        <p:txBody>
          <a:bodyPr/>
          <a:lstStyle/>
          <a:p>
            <a:pPr marL="0" indent="0" algn="ctr">
              <a:buNone/>
            </a:pPr>
            <a:r>
              <a:rPr lang="en-US" altLang="cs-CZ" b="1" smtClean="0">
                <a:ea typeface="ヒラギノ角ゴ Pro W3" pitchFamily="-84" charset="-128"/>
              </a:rPr>
              <a:t>Optimum </a:t>
            </a:r>
            <a:br>
              <a:rPr lang="en-US" altLang="cs-CZ" b="1" smtClean="0">
                <a:ea typeface="ヒラギノ角ゴ Pro W3" pitchFamily="-84" charset="-128"/>
              </a:rPr>
            </a:br>
            <a:r>
              <a:rPr lang="en-US" altLang="cs-CZ" b="1" smtClean="0">
                <a:ea typeface="ヒラギノ角ゴ Pro W3" pitchFamily="-84" charset="-128"/>
              </a:rPr>
              <a:t>Currency Areas </a:t>
            </a:r>
            <a:br>
              <a:rPr lang="en-US" altLang="cs-CZ" b="1" smtClean="0">
                <a:ea typeface="ヒラギノ角ゴ Pro W3" pitchFamily="-84" charset="-128"/>
              </a:rPr>
            </a:br>
            <a:r>
              <a:rPr lang="en-US" altLang="cs-CZ" b="1" smtClean="0">
                <a:ea typeface="ヒラギノ角ゴ Pro W3" pitchFamily="-84" charset="-128"/>
              </a:rPr>
              <a:t>and the Euro</a:t>
            </a:r>
          </a:p>
        </p:txBody>
      </p:sp>
    </p:spTree>
    <p:extLst>
      <p:ext uri="{BB962C8B-B14F-4D97-AF65-F5344CB8AC3E}">
        <p14:creationId xmlns:p14="http://schemas.microsoft.com/office/powerpoint/2010/main" val="3733403016"/>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cs-CZ" smtClean="0">
                <a:ea typeface="ヒラギノ角ゴ Pro W3" pitchFamily="-84" charset="-128"/>
              </a:rPr>
              <a:t>Why the Euro (EMU)?</a:t>
            </a:r>
          </a:p>
        </p:txBody>
      </p:sp>
      <p:sp>
        <p:nvSpPr>
          <p:cNvPr id="14339" name="Rectangle 3"/>
          <p:cNvSpPr>
            <a:spLocks noGrp="1" noChangeArrowheads="1"/>
          </p:cNvSpPr>
          <p:nvPr>
            <p:ph idx="1"/>
          </p:nvPr>
        </p:nvSpPr>
        <p:spPr>
          <a:xfrm>
            <a:off x="680321" y="2161961"/>
            <a:ext cx="8293100" cy="4419600"/>
          </a:xfrm>
        </p:spPr>
        <p:txBody>
          <a:bodyPr/>
          <a:lstStyle/>
          <a:p>
            <a:pPr marL="533400" indent="-533400">
              <a:spcBef>
                <a:spcPct val="50000"/>
              </a:spcBef>
              <a:buNone/>
            </a:pPr>
            <a:r>
              <a:rPr lang="en-US" altLang="cs-CZ" dirty="0">
                <a:ea typeface="ヒラギノ角ゴ Pro W3" pitchFamily="-84" charset="-128"/>
              </a:rPr>
              <a:t>EU members adopted the euro for 4 main reasons:</a:t>
            </a:r>
            <a:endParaRPr lang="en-US" altLang="cs-CZ" dirty="0" smtClean="0">
              <a:ea typeface="ヒラギノ角ゴ Pro W3" pitchFamily="-84" charset="-128"/>
            </a:endParaRPr>
          </a:p>
          <a:p>
            <a:pPr marL="914400" lvl="1" indent="-457200">
              <a:spcBef>
                <a:spcPct val="50000"/>
              </a:spcBef>
              <a:buFont typeface="Times" panose="02020603050405020304" pitchFamily="18" charset="0"/>
              <a:buAutoNum type="arabicPeriod"/>
            </a:pPr>
            <a:r>
              <a:rPr lang="en-US" altLang="cs-CZ" b="1" dirty="0">
                <a:ea typeface="ヒラギノ角ゴ Pro W3" pitchFamily="-84" charset="-128"/>
              </a:rPr>
              <a:t>Unified market</a:t>
            </a:r>
            <a:r>
              <a:rPr lang="en-US" altLang="cs-CZ" dirty="0">
                <a:ea typeface="ヒラギノ角ゴ Pro W3" pitchFamily="-84" charset="-128"/>
              </a:rPr>
              <a:t>: the belief that greater market integration and economic growth would occur.</a:t>
            </a:r>
          </a:p>
          <a:p>
            <a:pPr marL="914400" lvl="1" indent="-457200">
              <a:spcBef>
                <a:spcPct val="50000"/>
              </a:spcBef>
              <a:buFont typeface="Times" panose="02020603050405020304" pitchFamily="18" charset="0"/>
              <a:buAutoNum type="arabicPeriod"/>
            </a:pPr>
            <a:r>
              <a:rPr lang="en-US" altLang="cs-CZ" b="1" dirty="0">
                <a:ea typeface="ヒラギノ角ゴ Pro W3" pitchFamily="-84" charset="-128"/>
              </a:rPr>
              <a:t>Political stability</a:t>
            </a:r>
            <a:r>
              <a:rPr lang="en-US" altLang="cs-CZ" dirty="0">
                <a:ea typeface="ヒラギノ角ゴ Pro W3" pitchFamily="-84" charset="-128"/>
              </a:rPr>
              <a:t>: the belief that a common currency would make political interests more uniform.</a:t>
            </a:r>
          </a:p>
          <a:p>
            <a:pPr marL="914400" lvl="1" indent="-457200">
              <a:spcBef>
                <a:spcPct val="50000"/>
              </a:spcBef>
              <a:buFont typeface="Times" panose="02020603050405020304" pitchFamily="18" charset="0"/>
              <a:buAutoNum type="arabicPeriod"/>
            </a:pPr>
            <a:r>
              <a:rPr lang="en-US" altLang="cs-CZ" b="1" dirty="0">
                <a:ea typeface="ヒラギノ角ゴ Pro W3" pitchFamily="-84" charset="-128"/>
              </a:rPr>
              <a:t>The belief that</a:t>
            </a:r>
            <a:r>
              <a:rPr lang="en-US" altLang="cs-CZ" dirty="0">
                <a:ea typeface="ヒラギノ角ゴ Pro W3" pitchFamily="-84" charset="-128"/>
              </a:rPr>
              <a:t> </a:t>
            </a:r>
            <a:r>
              <a:rPr lang="en-US" altLang="cs-CZ" b="1" dirty="0">
                <a:ea typeface="ヒラギノ角ゴ Pro W3" pitchFamily="-84" charset="-128"/>
              </a:rPr>
              <a:t>German influence</a:t>
            </a:r>
            <a:r>
              <a:rPr lang="en-US" altLang="cs-CZ" dirty="0">
                <a:ea typeface="ヒラギノ角ゴ Pro W3" pitchFamily="-84" charset="-128"/>
              </a:rPr>
              <a:t> under the EMS </a:t>
            </a:r>
            <a:r>
              <a:rPr lang="en-US" altLang="cs-CZ" b="1" dirty="0">
                <a:ea typeface="ヒラギノ角ゴ Pro W3" pitchFamily="-84" charset="-128"/>
              </a:rPr>
              <a:t>would be moderated</a:t>
            </a:r>
            <a:r>
              <a:rPr lang="en-US" altLang="cs-CZ" dirty="0">
                <a:ea typeface="ヒラギノ角ゴ Pro W3" pitchFamily="-84" charset="-128"/>
              </a:rPr>
              <a:t> under a European System of Central Banks.</a:t>
            </a:r>
          </a:p>
          <a:p>
            <a:pPr marL="914400" lvl="1" indent="-457200">
              <a:spcBef>
                <a:spcPct val="50000"/>
              </a:spcBef>
              <a:buFont typeface="Times" panose="02020603050405020304" pitchFamily="18" charset="0"/>
              <a:buAutoNum type="arabicPeriod"/>
            </a:pPr>
            <a:r>
              <a:rPr lang="en-US" altLang="cs-CZ" b="1" dirty="0">
                <a:ea typeface="ヒラギノ角ゴ Pro W3" pitchFamily="-84" charset="-128"/>
              </a:rPr>
              <a:t>Elimination of the possibility of devaluations/ revaluations</a:t>
            </a:r>
            <a:r>
              <a:rPr lang="en-US" altLang="cs-CZ" dirty="0">
                <a:ea typeface="ヒラギノ角ゴ Pro W3" pitchFamily="-84" charset="-128"/>
              </a:rPr>
              <a:t>: with free flows of financial assets, capital flight and speculation could occur in an EMS with separate currencies, but it would be more difficult for them to occur in an EMS with a single currency.</a:t>
            </a:r>
          </a:p>
        </p:txBody>
      </p:sp>
    </p:spTree>
    <p:extLst>
      <p:ext uri="{BB962C8B-B14F-4D97-AF65-F5344CB8AC3E}">
        <p14:creationId xmlns:p14="http://schemas.microsoft.com/office/powerpoint/2010/main" val="45083528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0" dur="500"/>
                                        <p:tgtEl>
                                          <p:spTgt spid="1433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3" dur="500"/>
                                        <p:tgtEl>
                                          <p:spTgt spid="14339">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4339">
                                            <p:txEl>
                                              <p:pRg st="3" end="3"/>
                                            </p:txEl>
                                          </p:spTgt>
                                        </p:tgtEl>
                                        <p:attrNameLst>
                                          <p:attrName>style.visibility</p:attrName>
                                        </p:attrNameLst>
                                      </p:cBhvr>
                                      <p:to>
                                        <p:strVal val="visible"/>
                                      </p:to>
                                    </p:set>
                                    <p:animEffect transition="in" filter="strips(downRight)">
                                      <p:cBhvr>
                                        <p:cTn id="16" dur="500"/>
                                        <p:tgtEl>
                                          <p:spTgt spid="14339">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animEffect transition="in" filter="strips(downRight)">
                                      <p:cBhvr>
                                        <p:cTn id="19" dur="5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cs-CZ" smtClean="0">
                <a:ea typeface="ヒラギノ角ゴ Pro W3" pitchFamily="-84" charset="-128"/>
              </a:rPr>
              <a:t>The EMS: 1979–1998</a:t>
            </a:r>
          </a:p>
        </p:txBody>
      </p:sp>
      <p:sp>
        <p:nvSpPr>
          <p:cNvPr id="15363" name="Rectangle 3"/>
          <p:cNvSpPr>
            <a:spLocks noGrp="1" noChangeArrowheads="1"/>
          </p:cNvSpPr>
          <p:nvPr>
            <p:ph idx="1"/>
          </p:nvPr>
        </p:nvSpPr>
        <p:spPr>
          <a:xfrm>
            <a:off x="680321" y="2159000"/>
            <a:ext cx="8412163" cy="4699000"/>
          </a:xfrm>
        </p:spPr>
        <p:txBody>
          <a:bodyPr/>
          <a:lstStyle/>
          <a:p>
            <a:pPr eaLnBrk="1" hangingPunct="1">
              <a:spcBef>
                <a:spcPct val="50000"/>
              </a:spcBef>
            </a:pPr>
            <a:r>
              <a:rPr lang="en-US" altLang="cs-CZ" dirty="0">
                <a:ea typeface="ヒラギノ角ゴ Pro W3" pitchFamily="-84" charset="-128"/>
              </a:rPr>
              <a:t>From 1979 to 1993, the EMS defined the exchange </a:t>
            </a:r>
            <a:br>
              <a:rPr lang="en-US" altLang="cs-CZ" dirty="0">
                <a:ea typeface="ヒラギノ角ゴ Pro W3" pitchFamily="-84" charset="-128"/>
              </a:rPr>
            </a:br>
            <a:r>
              <a:rPr lang="en-US" altLang="cs-CZ" dirty="0">
                <a:ea typeface="ヒラギノ角ゴ Pro W3" pitchFamily="-84" charset="-128"/>
              </a:rPr>
              <a:t>rate mechanism to allow most currencies to fluctuate +/– 2.25% around target exchange rates.</a:t>
            </a:r>
          </a:p>
          <a:p>
            <a:pPr eaLnBrk="1" hangingPunct="1">
              <a:spcBef>
                <a:spcPct val="50000"/>
              </a:spcBef>
            </a:pPr>
            <a:r>
              <a:rPr lang="en-US" altLang="cs-CZ" dirty="0">
                <a:ea typeface="ヒラギノ角ゴ Pro W3" pitchFamily="-84" charset="-128"/>
              </a:rPr>
              <a:t>The exchange rate mechanism allowed larger fluctuations (+/– 6%) for currencies of Portugal, Spain, Britain (until 1992) and Italy (until 1990).</a:t>
            </a:r>
          </a:p>
          <a:p>
            <a:pPr lvl="1" eaLnBrk="1" hangingPunct="1">
              <a:spcBef>
                <a:spcPct val="50000"/>
              </a:spcBef>
            </a:pPr>
            <a:r>
              <a:rPr lang="en-US" altLang="cs-CZ" dirty="0">
                <a:ea typeface="ヒラギノ角ゴ Pro W3" pitchFamily="-84" charset="-128"/>
              </a:rPr>
              <a:t>These countries wanted greater flexibility with monetary policy.</a:t>
            </a:r>
          </a:p>
          <a:p>
            <a:pPr lvl="1" eaLnBrk="1" hangingPunct="1">
              <a:spcBef>
                <a:spcPct val="50000"/>
              </a:spcBef>
            </a:pPr>
            <a:r>
              <a:rPr lang="en-US" altLang="cs-CZ" dirty="0">
                <a:ea typeface="ヒラギノ角ゴ Pro W3" pitchFamily="-84" charset="-128"/>
              </a:rPr>
              <a:t>The wider bands were also intended to prevent speculation caused by differing monetary and fiscal policies.</a:t>
            </a:r>
          </a:p>
        </p:txBody>
      </p:sp>
    </p:spTree>
    <p:extLst>
      <p:ext uri="{BB962C8B-B14F-4D97-AF65-F5344CB8AC3E}">
        <p14:creationId xmlns:p14="http://schemas.microsoft.com/office/powerpoint/2010/main" val="148051064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strips(downRight)">
                                      <p:cBhvr>
                                        <p:cTn id="22"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cs-CZ" smtClean="0">
                <a:ea typeface="ヒラギノ角ゴ Pro W3" pitchFamily="-84" charset="-128"/>
              </a:rPr>
              <a:t>The EMS: 1979–1998 (cont.)</a:t>
            </a:r>
          </a:p>
        </p:txBody>
      </p:sp>
      <p:sp>
        <p:nvSpPr>
          <p:cNvPr id="16387" name="Rectangle 3"/>
          <p:cNvSpPr>
            <a:spLocks noGrp="1" noChangeArrowheads="1"/>
          </p:cNvSpPr>
          <p:nvPr>
            <p:ph idx="1"/>
          </p:nvPr>
        </p:nvSpPr>
        <p:spPr/>
        <p:txBody>
          <a:bodyPr/>
          <a:lstStyle/>
          <a:p>
            <a:pPr eaLnBrk="1" hangingPunct="1">
              <a:spcBef>
                <a:spcPct val="50000"/>
              </a:spcBef>
              <a:buFontTx/>
              <a:buNone/>
            </a:pPr>
            <a:r>
              <a:rPr lang="en-US" altLang="cs-CZ">
                <a:ea typeface="ヒラギノ角ゴ Pro W3" pitchFamily="-84" charset="-128"/>
              </a:rPr>
              <a:t>To prevent speculation, </a:t>
            </a:r>
          </a:p>
          <a:p>
            <a:pPr eaLnBrk="1" hangingPunct="1">
              <a:spcBef>
                <a:spcPct val="50000"/>
              </a:spcBef>
            </a:pPr>
            <a:r>
              <a:rPr lang="en-US" altLang="cs-CZ">
                <a:ea typeface="ヒラギノ角ゴ Pro W3" pitchFamily="-84" charset="-128"/>
              </a:rPr>
              <a:t>early in the EMS some </a:t>
            </a:r>
            <a:r>
              <a:rPr lang="en-US" altLang="cs-CZ" i="1">
                <a:ea typeface="ヒラギノ角ゴ Pro W3" pitchFamily="-84" charset="-128"/>
              </a:rPr>
              <a:t>exchange controls</a:t>
            </a:r>
            <a:r>
              <a:rPr lang="en-US" altLang="cs-CZ">
                <a:ea typeface="ヒラギノ角ゴ Pro W3" pitchFamily="-84" charset="-128"/>
              </a:rPr>
              <a:t> were also enforced to limit trading of currencies.</a:t>
            </a:r>
          </a:p>
          <a:p>
            <a:pPr lvl="1" eaLnBrk="1" hangingPunct="1">
              <a:spcBef>
                <a:spcPct val="50000"/>
              </a:spcBef>
            </a:pPr>
            <a:r>
              <a:rPr lang="en-US" altLang="cs-CZ">
                <a:ea typeface="ヒラギノ角ゴ Pro W3" pitchFamily="-84" charset="-128"/>
              </a:rPr>
              <a:t>But from 1987 to 1990 these controls were lifted in order to make the EU a common market for financial assets.</a:t>
            </a:r>
          </a:p>
          <a:p>
            <a:pPr eaLnBrk="1" hangingPunct="1">
              <a:spcBef>
                <a:spcPct val="70000"/>
              </a:spcBef>
            </a:pPr>
            <a:r>
              <a:rPr lang="en-US" altLang="cs-CZ">
                <a:ea typeface="ヒラギノ角ゴ Pro W3" pitchFamily="-84" charset="-128"/>
              </a:rPr>
              <a:t>A </a:t>
            </a:r>
            <a:r>
              <a:rPr lang="en-US" altLang="cs-CZ" i="1">
                <a:ea typeface="ヒラギノ角ゴ Pro W3" pitchFamily="-84" charset="-128"/>
              </a:rPr>
              <a:t>credit system</a:t>
            </a:r>
            <a:r>
              <a:rPr lang="en-US" altLang="cs-CZ">
                <a:ea typeface="ヒラギノ角ゴ Pro W3" pitchFamily="-84" charset="-128"/>
              </a:rPr>
              <a:t> was also developed among EMS members to lend to countries that needed assets and currencies that were in high demand in the foreign exchange markets.</a:t>
            </a:r>
          </a:p>
        </p:txBody>
      </p:sp>
    </p:spTree>
    <p:extLst>
      <p:ext uri="{BB962C8B-B14F-4D97-AF65-F5344CB8AC3E}">
        <p14:creationId xmlns:p14="http://schemas.microsoft.com/office/powerpoint/2010/main" val="312112855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7" dur="500"/>
                                        <p:tgtEl>
                                          <p:spTgt spid="16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strips(downRight)">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cs-CZ" smtClean="0">
                <a:ea typeface="ヒラギノ角ゴ Pro W3" pitchFamily="-84" charset="-128"/>
              </a:rPr>
              <a:t>The EMS: 1979–1998 (cont.)</a:t>
            </a:r>
          </a:p>
        </p:txBody>
      </p:sp>
      <p:sp>
        <p:nvSpPr>
          <p:cNvPr id="17411"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But because of differences in monetary and fiscal policies across the EMS, market participants began buying German assets (because of high German interest rates) and selling other EMS assets.</a:t>
            </a:r>
          </a:p>
          <a:p>
            <a:pPr eaLnBrk="1" hangingPunct="1">
              <a:spcBef>
                <a:spcPct val="50000"/>
              </a:spcBef>
            </a:pPr>
            <a:r>
              <a:rPr lang="en-US" altLang="cs-CZ">
                <a:ea typeface="ヒラギノ角ゴ Pro W3" pitchFamily="-84" charset="-128"/>
              </a:rPr>
              <a:t>As a result, Britain left the EMS in 1992 and allowed the pound to float against other European currencies.</a:t>
            </a:r>
          </a:p>
          <a:p>
            <a:pPr eaLnBrk="1" hangingPunct="1">
              <a:spcBef>
                <a:spcPct val="50000"/>
              </a:spcBef>
            </a:pPr>
            <a:r>
              <a:rPr lang="en-US" altLang="cs-CZ">
                <a:ea typeface="ヒラギノ角ゴ Pro W3" pitchFamily="-84" charset="-128"/>
              </a:rPr>
              <a:t>As a result, the exchange rate mechanism was redefined in 1993 to allow for bands of +/–15% of the target value in order devalue many currencies relative to the deutschemark.</a:t>
            </a:r>
          </a:p>
        </p:txBody>
      </p:sp>
    </p:spTree>
    <p:extLst>
      <p:ext uri="{BB962C8B-B14F-4D97-AF65-F5344CB8AC3E}">
        <p14:creationId xmlns:p14="http://schemas.microsoft.com/office/powerpoint/2010/main" val="23046840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strips(downRight)">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strips(downRight)">
                                      <p:cBhvr>
                                        <p:cTn id="17"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cs-CZ" smtClean="0">
                <a:ea typeface="ヒラギノ角ゴ Pro W3" pitchFamily="-84" charset="-128"/>
              </a:rPr>
              <a:t>The EMS: 1979–1998 (cont.)</a:t>
            </a:r>
          </a:p>
        </p:txBody>
      </p:sp>
      <p:sp>
        <p:nvSpPr>
          <p:cNvPr id="18435" name="Rectangle 3"/>
          <p:cNvSpPr>
            <a:spLocks noGrp="1" noChangeArrowheads="1"/>
          </p:cNvSpPr>
          <p:nvPr>
            <p:ph idx="1"/>
          </p:nvPr>
        </p:nvSpPr>
        <p:spPr>
          <a:xfrm>
            <a:off x="680321" y="2434583"/>
            <a:ext cx="8462963" cy="4503737"/>
          </a:xfrm>
        </p:spPr>
        <p:txBody>
          <a:bodyPr/>
          <a:lstStyle/>
          <a:p>
            <a:pPr eaLnBrk="1" hangingPunct="1">
              <a:lnSpc>
                <a:spcPct val="90000"/>
              </a:lnSpc>
              <a:spcBef>
                <a:spcPct val="50000"/>
              </a:spcBef>
            </a:pPr>
            <a:r>
              <a:rPr lang="en-US" altLang="cs-CZ" dirty="0">
                <a:ea typeface="ヒラギノ角ゴ Pro W3" pitchFamily="-84" charset="-128"/>
              </a:rPr>
              <a:t>But eventually, each EMS member adopted similarly restrained fiscal and monetary policies, and the inflation rates in the EMS eventually converged (and speculation slowed or stopped).</a:t>
            </a:r>
          </a:p>
          <a:p>
            <a:pPr lvl="1" eaLnBrk="1" hangingPunct="1">
              <a:lnSpc>
                <a:spcPct val="90000"/>
              </a:lnSpc>
              <a:spcBef>
                <a:spcPct val="50000"/>
              </a:spcBef>
            </a:pPr>
            <a:r>
              <a:rPr lang="en-US" altLang="cs-CZ" dirty="0">
                <a:ea typeface="ヒラギノ角ゴ Pro W3" pitchFamily="-84" charset="-128"/>
              </a:rPr>
              <a:t>In effect, EMS members were following the restrained monetary policies of Germany, which has traditionally had low inflation.</a:t>
            </a:r>
          </a:p>
          <a:p>
            <a:pPr lvl="1" eaLnBrk="1" hangingPunct="1">
              <a:lnSpc>
                <a:spcPct val="90000"/>
              </a:lnSpc>
              <a:spcBef>
                <a:spcPct val="50000"/>
              </a:spcBef>
            </a:pPr>
            <a:r>
              <a:rPr lang="en-US" altLang="cs-CZ" dirty="0">
                <a:ea typeface="ヒラギノ角ゴ Pro W3" pitchFamily="-84" charset="-128"/>
              </a:rPr>
              <a:t>Under the EMS exchange rate mechanism of fixed bands, Germany was </a:t>
            </a:r>
            <a:r>
              <a:rPr lang="ja-JP" altLang="en-US" dirty="0">
                <a:ea typeface="ヒラギノ角ゴ Pro W3" pitchFamily="-84" charset="-128"/>
              </a:rPr>
              <a:t>“</a:t>
            </a:r>
            <a:r>
              <a:rPr lang="en-US" altLang="ja-JP" dirty="0">
                <a:ea typeface="ヒラギノ角ゴ Pro W3" pitchFamily="-84" charset="-128"/>
              </a:rPr>
              <a:t>exporting</a:t>
            </a:r>
            <a:r>
              <a:rPr lang="ja-JP" altLang="en-US" dirty="0">
                <a:ea typeface="ヒラギノ角ゴ Pro W3" pitchFamily="-84" charset="-128"/>
              </a:rPr>
              <a:t>”</a:t>
            </a:r>
            <a:r>
              <a:rPr lang="en-US" altLang="ja-JP" dirty="0">
                <a:ea typeface="ヒラギノ角ゴ Pro W3" pitchFamily="-84" charset="-128"/>
              </a:rPr>
              <a:t> its monetary policy.</a:t>
            </a:r>
            <a:endParaRPr lang="en-US" altLang="cs-CZ" dirty="0">
              <a:ea typeface="ヒラギノ角ゴ Pro W3" pitchFamily="-84" charset="-128"/>
            </a:endParaRPr>
          </a:p>
        </p:txBody>
      </p:sp>
    </p:spTree>
    <p:extLst>
      <p:ext uri="{BB962C8B-B14F-4D97-AF65-F5344CB8AC3E}">
        <p14:creationId xmlns:p14="http://schemas.microsoft.com/office/powerpoint/2010/main" val="361028680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cs-CZ" sz="2400">
                <a:ea typeface="ヒラギノ角ゴ Pro W3" pitchFamily="-84" charset="-128"/>
              </a:rPr>
              <a:t>Fig. 21-2: Inflation Convergence for Six Original EMS Members, 1978–2012</a:t>
            </a:r>
          </a:p>
        </p:txBody>
      </p:sp>
      <p:pic>
        <p:nvPicPr>
          <p:cNvPr id="29699" name="Picture 1" descr="fig21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5987" y="2019300"/>
            <a:ext cx="79502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87251" y="2117467"/>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0892161"/>
      </p:ext>
    </p:extLst>
  </p:cSld>
  <p:clrMapOvr>
    <a:masterClrMapping/>
  </p:clrMapOvr>
  <p:transition spd="med">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cs-CZ" smtClean="0">
                <a:ea typeface="ヒラギノ角ゴ Pro W3" pitchFamily="-84" charset="-128"/>
              </a:rPr>
              <a:t>Policies of the EU and EMS</a:t>
            </a:r>
          </a:p>
        </p:txBody>
      </p:sp>
      <p:sp>
        <p:nvSpPr>
          <p:cNvPr id="20483" name="Rectangle 3"/>
          <p:cNvSpPr>
            <a:spLocks noGrp="1" noChangeArrowheads="1"/>
          </p:cNvSpPr>
          <p:nvPr>
            <p:ph idx="1"/>
          </p:nvPr>
        </p:nvSpPr>
        <p:spPr/>
        <p:txBody>
          <a:bodyPr/>
          <a:lstStyle/>
          <a:p>
            <a:pPr eaLnBrk="1" hangingPunct="1"/>
            <a:r>
              <a:rPr lang="en-US" altLang="cs-CZ">
                <a:ea typeface="ヒラギノ角ゴ Pro W3" pitchFamily="-84" charset="-128"/>
              </a:rPr>
              <a:t>The</a:t>
            </a:r>
            <a:r>
              <a:rPr lang="en-US" altLang="cs-CZ" i="1">
                <a:ea typeface="ヒラギノ角ゴ Pro W3" pitchFamily="-84" charset="-128"/>
              </a:rPr>
              <a:t> Single European Act of 1986</a:t>
            </a:r>
            <a:r>
              <a:rPr lang="en-US" altLang="cs-CZ">
                <a:ea typeface="ヒラギノ角ゴ Pro W3" pitchFamily="-84" charset="-128"/>
              </a:rPr>
              <a:t> recommended that many barriers to trade, financial asset flows, and immigration be removed by December 1992.</a:t>
            </a:r>
          </a:p>
          <a:p>
            <a:pPr lvl="1" eaLnBrk="1" hangingPunct="1"/>
            <a:r>
              <a:rPr lang="en-US" altLang="cs-CZ">
                <a:ea typeface="ヒラギノ角ゴ Pro W3" pitchFamily="-84" charset="-128"/>
              </a:rPr>
              <a:t>It also allowed EU policy to be approved with less than unanimous consent among members. </a:t>
            </a:r>
          </a:p>
          <a:p>
            <a:pPr eaLnBrk="1" hangingPunct="1">
              <a:spcBef>
                <a:spcPct val="50000"/>
              </a:spcBef>
            </a:pPr>
            <a:r>
              <a:rPr lang="en-US" altLang="cs-CZ">
                <a:ea typeface="ヒラギノ角ゴ Pro W3" pitchFamily="-84" charset="-128"/>
              </a:rPr>
              <a:t>The</a:t>
            </a:r>
            <a:r>
              <a:rPr lang="en-US" altLang="cs-CZ" i="1">
                <a:ea typeface="ヒラギノ角ゴ Pro W3" pitchFamily="-84" charset="-128"/>
              </a:rPr>
              <a:t> Maastricht Treaty</a:t>
            </a:r>
            <a:r>
              <a:rPr lang="en-US" altLang="cs-CZ">
                <a:ea typeface="ヒラギノ角ゴ Pro W3" pitchFamily="-84" charset="-128"/>
              </a:rPr>
              <a:t>, proposed in 1991, required the 3 provisions to transform the EMS into an economic and monetary union.</a:t>
            </a:r>
          </a:p>
          <a:p>
            <a:pPr lvl="1" eaLnBrk="1" hangingPunct="1"/>
            <a:r>
              <a:rPr lang="en-US" altLang="cs-CZ">
                <a:ea typeface="ヒラギノ角ゴ Pro W3" pitchFamily="-84" charset="-128"/>
              </a:rPr>
              <a:t>It also required standardizing regulations and centralizing foreign and defense policies among EU countries.</a:t>
            </a:r>
          </a:p>
          <a:p>
            <a:pPr lvl="1" eaLnBrk="1" hangingPunct="1"/>
            <a:r>
              <a:rPr lang="en-US" altLang="cs-CZ">
                <a:ea typeface="ヒラギノ角ゴ Pro W3" pitchFamily="-84" charset="-128"/>
              </a:rPr>
              <a:t>Some EU/EMS members have not ratified all of the clauses.</a:t>
            </a:r>
          </a:p>
        </p:txBody>
      </p:sp>
    </p:spTree>
    <p:extLst>
      <p:ext uri="{BB962C8B-B14F-4D97-AF65-F5344CB8AC3E}">
        <p14:creationId xmlns:p14="http://schemas.microsoft.com/office/powerpoint/2010/main" val="55104147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7" dur="5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strips(downRight)">
                                      <p:cBhvr>
                                        <p:cTn id="22" dur="500"/>
                                        <p:tgtEl>
                                          <p:spTgt spid="204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strips(downRight)">
                                      <p:cBhvr>
                                        <p:cTn id="27"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cs-CZ" smtClean="0">
                <a:ea typeface="ヒラギノ角ゴ Pro W3" pitchFamily="-84" charset="-128"/>
              </a:rPr>
              <a:t>Policies of the EU and EMS (cont.)</a:t>
            </a:r>
          </a:p>
        </p:txBody>
      </p:sp>
      <p:sp>
        <p:nvSpPr>
          <p:cNvPr id="21507" name="Rectangle 3"/>
          <p:cNvSpPr>
            <a:spLocks noGrp="1" noChangeArrowheads="1"/>
          </p:cNvSpPr>
          <p:nvPr>
            <p:ph idx="1"/>
          </p:nvPr>
        </p:nvSpPr>
        <p:spPr/>
        <p:txBody>
          <a:bodyPr>
            <a:normAutofit lnSpcReduction="10000"/>
          </a:bodyPr>
          <a:lstStyle/>
          <a:p>
            <a:pPr marL="533400" indent="-533400">
              <a:spcBef>
                <a:spcPct val="40000"/>
              </a:spcBef>
            </a:pPr>
            <a:r>
              <a:rPr lang="en-US" altLang="cs-CZ">
                <a:ea typeface="ヒラギノ角ゴ Pro W3" pitchFamily="-84" charset="-128"/>
              </a:rPr>
              <a:t>The Maastricht Treaty requires that members that want to </a:t>
            </a:r>
            <a:r>
              <a:rPr lang="en-US" altLang="cs-CZ" i="1">
                <a:ea typeface="ヒラギノ角ゴ Pro W3" pitchFamily="-84" charset="-128"/>
              </a:rPr>
              <a:t>enter</a:t>
            </a:r>
            <a:r>
              <a:rPr lang="en-US" altLang="cs-CZ">
                <a:ea typeface="ヒラギノ角ゴ Pro W3" pitchFamily="-84" charset="-128"/>
              </a:rPr>
              <a:t> the economic and monetary union </a:t>
            </a:r>
          </a:p>
          <a:p>
            <a:pPr marL="533400" indent="-533400">
              <a:spcBef>
                <a:spcPct val="40000"/>
              </a:spcBef>
              <a:buFont typeface="Times" panose="02020603050405020304" pitchFamily="18" charset="0"/>
              <a:buAutoNum type="arabicPeriod"/>
            </a:pPr>
            <a:r>
              <a:rPr lang="en-US" altLang="cs-CZ">
                <a:ea typeface="ヒラギノ角ゴ Pro W3" pitchFamily="-84" charset="-128"/>
              </a:rPr>
              <a:t>attain exchange rate stability defined by the ERM before adopting the euro.</a:t>
            </a:r>
          </a:p>
          <a:p>
            <a:pPr marL="533400" indent="-533400">
              <a:spcBef>
                <a:spcPct val="40000"/>
              </a:spcBef>
              <a:buFont typeface="Times" panose="02020603050405020304" pitchFamily="18" charset="0"/>
              <a:buAutoNum type="arabicPeriod"/>
            </a:pPr>
            <a:r>
              <a:rPr lang="en-US" altLang="cs-CZ">
                <a:ea typeface="ヒラギノ角ゴ Pro W3" pitchFamily="-84" charset="-128"/>
              </a:rPr>
              <a:t>attain price stability: a maximum inflation rate of </a:t>
            </a:r>
            <a:br>
              <a:rPr lang="en-US" altLang="cs-CZ">
                <a:ea typeface="ヒラギノ角ゴ Pro W3" pitchFamily="-84" charset="-128"/>
              </a:rPr>
            </a:br>
            <a:r>
              <a:rPr lang="en-US" altLang="cs-CZ">
                <a:ea typeface="ヒラギノ角ゴ Pro W3" pitchFamily="-84" charset="-128"/>
              </a:rPr>
              <a:t>1.5% above the average of the three lowest national inflation rates among EU members.</a:t>
            </a:r>
          </a:p>
          <a:p>
            <a:pPr marL="533400" indent="-533400">
              <a:spcBef>
                <a:spcPct val="40000"/>
              </a:spcBef>
              <a:buFont typeface="Times" panose="02020603050405020304" pitchFamily="18" charset="0"/>
              <a:buAutoNum type="arabicPeriod"/>
            </a:pPr>
            <a:r>
              <a:rPr lang="en-US" altLang="cs-CZ">
                <a:ea typeface="ヒラギノ角ゴ Pro W3" pitchFamily="-84" charset="-128"/>
              </a:rPr>
              <a:t>maintain a restrictive fiscal policy: </a:t>
            </a:r>
          </a:p>
          <a:p>
            <a:pPr marL="914400" lvl="1" indent="-457200"/>
            <a:r>
              <a:rPr lang="en-US" altLang="cs-CZ">
                <a:ea typeface="ヒラギノ角ゴ Pro W3" pitchFamily="-84" charset="-128"/>
              </a:rPr>
              <a:t>a maximum ratio of government deficit to GDP of 3%.</a:t>
            </a:r>
          </a:p>
          <a:p>
            <a:pPr marL="914400" lvl="1" indent="-457200"/>
            <a:r>
              <a:rPr lang="en-US" altLang="cs-CZ">
                <a:ea typeface="ヒラギノ角ゴ Pro W3" pitchFamily="-84" charset="-128"/>
              </a:rPr>
              <a:t>a maximum ratio of government debt to GDP of 60%.</a:t>
            </a:r>
          </a:p>
        </p:txBody>
      </p:sp>
    </p:spTree>
    <p:extLst>
      <p:ext uri="{BB962C8B-B14F-4D97-AF65-F5344CB8AC3E}">
        <p14:creationId xmlns:p14="http://schemas.microsoft.com/office/powerpoint/2010/main" val="18982949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7" dur="500"/>
                                        <p:tgtEl>
                                          <p:spTgt spid="215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strips(downRight)">
                                      <p:cBhvr>
                                        <p:cTn id="22" dur="500"/>
                                        <p:tgtEl>
                                          <p:spTgt spid="21507">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21507">
                                            <p:txEl>
                                              <p:pRg st="4" end="4"/>
                                            </p:txEl>
                                          </p:spTgt>
                                        </p:tgtEl>
                                        <p:attrNameLst>
                                          <p:attrName>style.visibility</p:attrName>
                                        </p:attrNameLst>
                                      </p:cBhvr>
                                      <p:to>
                                        <p:strVal val="visible"/>
                                      </p:to>
                                    </p:set>
                                    <p:animEffect transition="in" filter="strips(downRight)">
                                      <p:cBhvr>
                                        <p:cTn id="25" dur="500"/>
                                        <p:tgtEl>
                                          <p:spTgt spid="21507">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21507">
                                            <p:txEl>
                                              <p:pRg st="5" end="5"/>
                                            </p:txEl>
                                          </p:spTgt>
                                        </p:tgtEl>
                                        <p:attrNameLst>
                                          <p:attrName>style.visibility</p:attrName>
                                        </p:attrNameLst>
                                      </p:cBhvr>
                                      <p:to>
                                        <p:strVal val="visible"/>
                                      </p:to>
                                    </p:set>
                                    <p:animEffect transition="in" filter="strips(downRight)">
                                      <p:cBhvr>
                                        <p:cTn id="28" dur="5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cs-CZ" smtClean="0">
                <a:ea typeface="ヒラギノ角ゴ Pro W3" pitchFamily="-84" charset="-128"/>
              </a:rPr>
              <a:t>Policies of the EU and EMS (cont.)</a:t>
            </a:r>
          </a:p>
        </p:txBody>
      </p:sp>
      <p:sp>
        <p:nvSpPr>
          <p:cNvPr id="22531" name="Rectangle 3"/>
          <p:cNvSpPr>
            <a:spLocks noGrp="1" noChangeArrowheads="1"/>
          </p:cNvSpPr>
          <p:nvPr>
            <p:ph idx="1"/>
          </p:nvPr>
        </p:nvSpPr>
        <p:spPr/>
        <p:txBody>
          <a:bodyPr>
            <a:normAutofit lnSpcReduction="10000"/>
          </a:bodyPr>
          <a:lstStyle/>
          <a:p>
            <a:pPr marL="533400" indent="-533400">
              <a:spcBef>
                <a:spcPct val="40000"/>
              </a:spcBef>
            </a:pPr>
            <a:r>
              <a:rPr lang="en-US" altLang="cs-CZ">
                <a:ea typeface="ヒラギノ角ゴ Pro W3" pitchFamily="-84" charset="-128"/>
              </a:rPr>
              <a:t>The Maastricht Treaty requires that members that want to </a:t>
            </a:r>
            <a:r>
              <a:rPr lang="en-US" altLang="cs-CZ" i="1">
                <a:ea typeface="ヒラギノ角ゴ Pro W3" pitchFamily="-84" charset="-128"/>
              </a:rPr>
              <a:t>remain</a:t>
            </a:r>
            <a:r>
              <a:rPr lang="en-US" altLang="cs-CZ">
                <a:ea typeface="ヒラギノ角ゴ Pro W3" pitchFamily="-84" charset="-128"/>
              </a:rPr>
              <a:t> in the economic and monetary union </a:t>
            </a:r>
          </a:p>
          <a:p>
            <a:pPr marL="533400" indent="-533400">
              <a:spcBef>
                <a:spcPct val="50000"/>
              </a:spcBef>
              <a:buFont typeface="Times" panose="02020603050405020304" pitchFamily="18" charset="0"/>
              <a:buAutoNum type="arabicPeriod"/>
            </a:pPr>
            <a:r>
              <a:rPr lang="en-US" altLang="cs-CZ">
                <a:ea typeface="ヒラギノ角ゴ Pro W3" pitchFamily="-84" charset="-128"/>
              </a:rPr>
              <a:t>maintain a restrictive fiscal policy: </a:t>
            </a:r>
          </a:p>
          <a:p>
            <a:pPr marL="914400" lvl="1" indent="-457200">
              <a:spcBef>
                <a:spcPct val="40000"/>
              </a:spcBef>
            </a:pPr>
            <a:r>
              <a:rPr lang="en-US" altLang="cs-CZ">
                <a:ea typeface="ヒラギノ角ゴ Pro W3" pitchFamily="-84" charset="-128"/>
              </a:rPr>
              <a:t>a maximum ratio of government deficit to GDP of 3%.</a:t>
            </a:r>
          </a:p>
          <a:p>
            <a:pPr marL="914400" lvl="1" indent="-457200">
              <a:spcBef>
                <a:spcPct val="40000"/>
              </a:spcBef>
            </a:pPr>
            <a:r>
              <a:rPr lang="en-US" altLang="cs-CZ">
                <a:ea typeface="ヒラギノ角ゴ Pro W3" pitchFamily="-84" charset="-128"/>
              </a:rPr>
              <a:t>a maximum ratio of government debt to GDP of 60%.</a:t>
            </a:r>
          </a:p>
          <a:p>
            <a:pPr marL="914400" lvl="1" indent="-457200">
              <a:spcBef>
                <a:spcPct val="40000"/>
              </a:spcBef>
            </a:pPr>
            <a:r>
              <a:rPr lang="en-US" altLang="cs-CZ">
                <a:ea typeface="ヒラギノ角ゴ Pro W3" pitchFamily="-84" charset="-128"/>
              </a:rPr>
              <a:t>Financial penalties are imposed on countries with </a:t>
            </a:r>
            <a:r>
              <a:rPr lang="ja-JP" altLang="en-US">
                <a:ea typeface="ヒラギノ角ゴ Pro W3" pitchFamily="-84" charset="-128"/>
              </a:rPr>
              <a:t>“</a:t>
            </a:r>
            <a:r>
              <a:rPr lang="en-US" altLang="ja-JP">
                <a:ea typeface="ヒラギノ角ゴ Pro W3" pitchFamily="-84" charset="-128"/>
              </a:rPr>
              <a:t>excessive</a:t>
            </a:r>
            <a:r>
              <a:rPr lang="ja-JP" altLang="en-US">
                <a:ea typeface="ヒラギノ角ゴ Pro W3" pitchFamily="-84" charset="-128"/>
              </a:rPr>
              <a:t>”</a:t>
            </a:r>
            <a:r>
              <a:rPr lang="en-US" altLang="ja-JP">
                <a:ea typeface="ヒラギノ角ゴ Pro W3" pitchFamily="-84" charset="-128"/>
              </a:rPr>
              <a:t> deficits or debt.</a:t>
            </a:r>
          </a:p>
          <a:p>
            <a:pPr marL="533400" indent="-533400">
              <a:spcBef>
                <a:spcPct val="50000"/>
              </a:spcBef>
            </a:pPr>
            <a:r>
              <a:rPr lang="en-US" altLang="cs-CZ">
                <a:ea typeface="ヒラギノ角ゴ Pro W3" pitchFamily="-84" charset="-128"/>
              </a:rPr>
              <a:t>The </a:t>
            </a:r>
            <a:r>
              <a:rPr lang="en-US" altLang="cs-CZ" i="1">
                <a:ea typeface="ヒラギノ角ゴ Pro W3" pitchFamily="-84" charset="-128"/>
              </a:rPr>
              <a:t>Stability and Growth Pact</a:t>
            </a:r>
            <a:r>
              <a:rPr lang="en-US" altLang="cs-CZ">
                <a:ea typeface="ヒラギノ角ゴ Pro W3" pitchFamily="-84" charset="-128"/>
              </a:rPr>
              <a:t>, negotiated in 1997, also allows for financial penalties on countries with </a:t>
            </a:r>
            <a:r>
              <a:rPr lang="ja-JP" altLang="en-US">
                <a:ea typeface="ヒラギノ角ゴ Pro W3" pitchFamily="-84" charset="-128"/>
              </a:rPr>
              <a:t>“</a:t>
            </a:r>
            <a:r>
              <a:rPr lang="en-US" altLang="ja-JP">
                <a:ea typeface="ヒラギノ角ゴ Pro W3" pitchFamily="-84" charset="-128"/>
              </a:rPr>
              <a:t>excessive</a:t>
            </a:r>
            <a:r>
              <a:rPr lang="ja-JP" altLang="en-US">
                <a:ea typeface="ヒラギノ角ゴ Pro W3" pitchFamily="-84" charset="-128"/>
              </a:rPr>
              <a:t>”</a:t>
            </a:r>
            <a:r>
              <a:rPr lang="en-US" altLang="ja-JP">
                <a:ea typeface="ヒラギノ角ゴ Pro W3" pitchFamily="-84" charset="-128"/>
              </a:rPr>
              <a:t> deficits or debt.</a:t>
            </a:r>
            <a:endParaRPr lang="en-US" altLang="cs-CZ">
              <a:ea typeface="ヒラギノ角ゴ Pro W3" pitchFamily="-84" charset="-128"/>
            </a:endParaRPr>
          </a:p>
        </p:txBody>
      </p:sp>
    </p:spTree>
    <p:extLst>
      <p:ext uri="{BB962C8B-B14F-4D97-AF65-F5344CB8AC3E}">
        <p14:creationId xmlns:p14="http://schemas.microsoft.com/office/powerpoint/2010/main" val="197453948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5" dur="500"/>
                                        <p:tgtEl>
                                          <p:spTgt spid="2253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2531">
                                            <p:txEl>
                                              <p:pRg st="3" end="3"/>
                                            </p:txEl>
                                          </p:spTgt>
                                        </p:tgtEl>
                                        <p:attrNameLst>
                                          <p:attrName>style.visibility</p:attrName>
                                        </p:attrNameLst>
                                      </p:cBhvr>
                                      <p:to>
                                        <p:strVal val="visible"/>
                                      </p:to>
                                    </p:set>
                                    <p:animEffect transition="in" filter="strips(downRight)">
                                      <p:cBhvr>
                                        <p:cTn id="18" dur="500"/>
                                        <p:tgtEl>
                                          <p:spTgt spid="2253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22531">
                                            <p:txEl>
                                              <p:pRg st="4" end="4"/>
                                            </p:txEl>
                                          </p:spTgt>
                                        </p:tgtEl>
                                        <p:attrNameLst>
                                          <p:attrName>style.visibility</p:attrName>
                                        </p:attrNameLst>
                                      </p:cBhvr>
                                      <p:to>
                                        <p:strVal val="visible"/>
                                      </p:to>
                                    </p:set>
                                    <p:animEffect transition="in" filter="strips(downRight)">
                                      <p:cBhvr>
                                        <p:cTn id="21" dur="500"/>
                                        <p:tgtEl>
                                          <p:spTgt spid="22531">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22531">
                                            <p:txEl>
                                              <p:pRg st="5" end="5"/>
                                            </p:txEl>
                                          </p:spTgt>
                                        </p:tgtEl>
                                        <p:attrNameLst>
                                          <p:attrName>style.visibility</p:attrName>
                                        </p:attrNameLst>
                                      </p:cBhvr>
                                      <p:to>
                                        <p:strVal val="visible"/>
                                      </p:to>
                                    </p:set>
                                    <p:animEffect transition="in" filter="strips(downRight)">
                                      <p:cBhvr>
                                        <p:cTn id="26" dur="500"/>
                                        <p:tgtEl>
                                          <p:spTgt spid="225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cs-CZ" smtClean="0">
                <a:ea typeface="ヒラギノ角ゴ Pro W3" pitchFamily="-84" charset="-128"/>
              </a:rPr>
              <a:t>Policies of the EU and EMS (cont.)</a:t>
            </a:r>
          </a:p>
        </p:txBody>
      </p:sp>
      <p:sp>
        <p:nvSpPr>
          <p:cNvPr id="23555"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The euro was adopted in 1999, and the previous exchange rate mechanism became obsolete.</a:t>
            </a:r>
          </a:p>
          <a:p>
            <a:pPr eaLnBrk="1" hangingPunct="1">
              <a:spcBef>
                <a:spcPct val="50000"/>
              </a:spcBef>
            </a:pPr>
            <a:r>
              <a:rPr lang="en-US" altLang="cs-CZ">
                <a:ea typeface="ヒラギノ角ゴ Pro W3" pitchFamily="-84" charset="-128"/>
              </a:rPr>
              <a:t>But a new exchange rate mechanism—ERM 2—was established between the economic and monetary union and outside countries.</a:t>
            </a:r>
          </a:p>
          <a:p>
            <a:pPr lvl="1" eaLnBrk="1" hangingPunct="1">
              <a:spcBef>
                <a:spcPct val="50000"/>
              </a:spcBef>
            </a:pPr>
            <a:r>
              <a:rPr lang="en-US" altLang="cs-CZ">
                <a:ea typeface="ヒラギノ角ゴ Pro W3" pitchFamily="-84" charset="-128"/>
              </a:rPr>
              <a:t>It allowed countries (either within or outside of the EU) that wanted to enter the economic and monetary union in the future to maintain stable exchange rates before doing so.</a:t>
            </a:r>
          </a:p>
          <a:p>
            <a:pPr lvl="1" eaLnBrk="1" hangingPunct="1">
              <a:spcBef>
                <a:spcPct val="50000"/>
              </a:spcBef>
            </a:pPr>
            <a:r>
              <a:rPr lang="en-US" altLang="cs-CZ">
                <a:ea typeface="ヒラギノ角ゴ Pro W3" pitchFamily="-84" charset="-128"/>
              </a:rPr>
              <a:t>It allowed EU members outside of the economic and monetary union to maintain fixed exchange rates if desired.</a:t>
            </a:r>
          </a:p>
        </p:txBody>
      </p:sp>
    </p:spTree>
    <p:extLst>
      <p:ext uri="{BB962C8B-B14F-4D97-AF65-F5344CB8AC3E}">
        <p14:creationId xmlns:p14="http://schemas.microsoft.com/office/powerpoint/2010/main" val="41029323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Righ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strips(downRigh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strips(downRight)">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strips(downRight)">
                                      <p:cBhvr>
                                        <p:cTn id="22"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cs-CZ" smtClean="0">
                <a:ea typeface="ヒラギノ角ゴ Pro W3" pitchFamily="-84" charset="-128"/>
              </a:rPr>
              <a:t>Preview</a:t>
            </a:r>
          </a:p>
        </p:txBody>
      </p:sp>
      <p:sp>
        <p:nvSpPr>
          <p:cNvPr id="6147" name="Rectangle 3"/>
          <p:cNvSpPr>
            <a:spLocks noGrp="1" noChangeArrowheads="1"/>
          </p:cNvSpPr>
          <p:nvPr>
            <p:ph idx="1"/>
          </p:nvPr>
        </p:nvSpPr>
        <p:spPr/>
        <p:txBody>
          <a:bodyPr/>
          <a:lstStyle/>
          <a:p>
            <a:pPr eaLnBrk="1" hangingPunct="1">
              <a:spcBef>
                <a:spcPct val="50000"/>
              </a:spcBef>
            </a:pPr>
            <a:r>
              <a:rPr lang="en-US" altLang="cs-CZ" smtClean="0">
                <a:ea typeface="ヒラギノ角ゴ Pro W3" pitchFamily="-84" charset="-128"/>
              </a:rPr>
              <a:t>The European Union</a:t>
            </a:r>
          </a:p>
          <a:p>
            <a:pPr eaLnBrk="1" hangingPunct="1">
              <a:spcBef>
                <a:spcPct val="50000"/>
              </a:spcBef>
            </a:pPr>
            <a:r>
              <a:rPr lang="en-US" altLang="cs-CZ" smtClean="0">
                <a:ea typeface="ヒラギノ角ゴ Pro W3" pitchFamily="-84" charset="-128"/>
              </a:rPr>
              <a:t>The European Monetary System</a:t>
            </a:r>
          </a:p>
          <a:p>
            <a:pPr eaLnBrk="1" hangingPunct="1">
              <a:spcBef>
                <a:spcPct val="50000"/>
              </a:spcBef>
            </a:pPr>
            <a:r>
              <a:rPr lang="en-US" altLang="cs-CZ" smtClean="0">
                <a:ea typeface="ヒラギノ角ゴ Pro W3" pitchFamily="-84" charset="-128"/>
              </a:rPr>
              <a:t>Policies of the EU and the EMS</a:t>
            </a:r>
          </a:p>
          <a:p>
            <a:pPr eaLnBrk="1" hangingPunct="1">
              <a:spcBef>
                <a:spcPct val="50000"/>
              </a:spcBef>
            </a:pPr>
            <a:r>
              <a:rPr lang="en-US" altLang="cs-CZ" smtClean="0">
                <a:ea typeface="ヒラギノ角ゴ Pro W3" pitchFamily="-84" charset="-128"/>
              </a:rPr>
              <a:t>Theory of optimal currency areas</a:t>
            </a:r>
          </a:p>
          <a:p>
            <a:pPr eaLnBrk="1" hangingPunct="1">
              <a:spcBef>
                <a:spcPct val="50000"/>
              </a:spcBef>
            </a:pPr>
            <a:r>
              <a:rPr lang="en-US" altLang="cs-CZ" smtClean="0">
                <a:ea typeface="ヒラギノ角ゴ Pro W3" pitchFamily="-84" charset="-128"/>
              </a:rPr>
              <a:t>Is the EU an optimal currency area?</a:t>
            </a:r>
          </a:p>
          <a:p>
            <a:pPr eaLnBrk="1" hangingPunct="1">
              <a:spcBef>
                <a:spcPct val="50000"/>
              </a:spcBef>
            </a:pPr>
            <a:r>
              <a:rPr lang="en-US" altLang="cs-CZ" smtClean="0">
                <a:ea typeface="ヒラギノ角ゴ Pro W3" pitchFamily="-84" charset="-128"/>
              </a:rPr>
              <a:t>Other considerations of an economic and  monetary union</a:t>
            </a:r>
          </a:p>
        </p:txBody>
      </p:sp>
    </p:spTree>
    <p:extLst>
      <p:ext uri="{BB962C8B-B14F-4D97-AF65-F5344CB8AC3E}">
        <p14:creationId xmlns:p14="http://schemas.microsoft.com/office/powerpoint/2010/main" val="120053835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strips(downRight)">
                                      <p:cBhvr>
                                        <p:cTn id="27" dur="500"/>
                                        <p:tgtEl>
                                          <p:spTgt spid="61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strips(downRight)">
                                      <p:cBhvr>
                                        <p:cTn id="32"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cs-CZ" smtClean="0">
                <a:ea typeface="ヒラギノ角ゴ Pro W3" pitchFamily="-84" charset="-128"/>
              </a:rPr>
              <a:t>Theory of Optimum Currency Areas</a:t>
            </a:r>
          </a:p>
        </p:txBody>
      </p:sp>
      <p:sp>
        <p:nvSpPr>
          <p:cNvPr id="24579" name="Rectangle 3"/>
          <p:cNvSpPr>
            <a:spLocks noGrp="1" noChangeArrowheads="1"/>
          </p:cNvSpPr>
          <p:nvPr>
            <p:ph idx="1"/>
          </p:nvPr>
        </p:nvSpPr>
        <p:spPr>
          <a:xfrm>
            <a:off x="680321" y="2110946"/>
            <a:ext cx="8462963" cy="4572000"/>
          </a:xfrm>
        </p:spPr>
        <p:txBody>
          <a:bodyPr/>
          <a:lstStyle/>
          <a:p>
            <a:pPr eaLnBrk="1" hangingPunct="1">
              <a:spcBef>
                <a:spcPct val="50000"/>
              </a:spcBef>
            </a:pPr>
            <a:r>
              <a:rPr lang="en-US" altLang="cs-CZ" dirty="0">
                <a:ea typeface="ヒラギノ角ゴ Pro W3" pitchFamily="-84" charset="-128"/>
              </a:rPr>
              <a:t>The theory of </a:t>
            </a:r>
            <a:r>
              <a:rPr lang="en-US" altLang="cs-CZ" b="1" dirty="0">
                <a:ea typeface="ヒラギノ角ゴ Pro W3" pitchFamily="-84" charset="-128"/>
              </a:rPr>
              <a:t>optimum currency areas</a:t>
            </a:r>
            <a:r>
              <a:rPr lang="en-US" altLang="cs-CZ" dirty="0">
                <a:ea typeface="ヒラギノ角ゴ Pro W3" pitchFamily="-84" charset="-128"/>
              </a:rPr>
              <a:t> argues that the optimal area for a system of fixed exchange rates, or a common currency, is one that is </a:t>
            </a:r>
            <a:r>
              <a:rPr lang="en-US" altLang="cs-CZ" i="1" dirty="0">
                <a:ea typeface="ヒラギノ角ゴ Pro W3" pitchFamily="-84" charset="-128"/>
              </a:rPr>
              <a:t>highly economically integrated</a:t>
            </a:r>
            <a:r>
              <a:rPr lang="en-US" altLang="cs-CZ" dirty="0">
                <a:ea typeface="ヒラギノ角ゴ Pro W3" pitchFamily="-84" charset="-128"/>
              </a:rPr>
              <a:t>. </a:t>
            </a:r>
          </a:p>
          <a:p>
            <a:pPr lvl="1" eaLnBrk="1" hangingPunct="1">
              <a:spcBef>
                <a:spcPct val="50000"/>
              </a:spcBef>
            </a:pPr>
            <a:r>
              <a:rPr lang="en-US" altLang="cs-CZ" dirty="0">
                <a:ea typeface="ヒラギノ角ゴ Pro W3" pitchFamily="-84" charset="-128"/>
              </a:rPr>
              <a:t>economic integration means free flows of</a:t>
            </a:r>
          </a:p>
          <a:p>
            <a:pPr lvl="2" eaLnBrk="1" hangingPunct="1">
              <a:spcBef>
                <a:spcPct val="50000"/>
              </a:spcBef>
            </a:pPr>
            <a:r>
              <a:rPr lang="en-US" altLang="cs-CZ" dirty="0">
                <a:ea typeface="ヒラギノ角ゴ Pro W3" pitchFamily="-84" charset="-128"/>
              </a:rPr>
              <a:t>goods and services (trade)</a:t>
            </a:r>
          </a:p>
          <a:p>
            <a:pPr lvl="2" eaLnBrk="1" hangingPunct="1">
              <a:spcBef>
                <a:spcPct val="40000"/>
              </a:spcBef>
            </a:pPr>
            <a:r>
              <a:rPr lang="en-US" altLang="cs-CZ" dirty="0">
                <a:ea typeface="ヒラギノ角ゴ Pro W3" pitchFamily="-84" charset="-128"/>
              </a:rPr>
              <a:t>financial capital (assets) and physical capital</a:t>
            </a:r>
          </a:p>
          <a:p>
            <a:pPr lvl="2" eaLnBrk="1" hangingPunct="1">
              <a:spcBef>
                <a:spcPct val="40000"/>
              </a:spcBef>
            </a:pPr>
            <a:r>
              <a:rPr lang="en-US" altLang="cs-CZ" dirty="0">
                <a:ea typeface="ヒラギノ角ゴ Pro W3" pitchFamily="-84" charset="-128"/>
              </a:rPr>
              <a:t>workers/labor (immigration and emigration)</a:t>
            </a:r>
          </a:p>
          <a:p>
            <a:pPr eaLnBrk="1" hangingPunct="1">
              <a:spcBef>
                <a:spcPct val="50000"/>
              </a:spcBef>
            </a:pPr>
            <a:r>
              <a:rPr lang="en-US" altLang="cs-CZ" dirty="0">
                <a:ea typeface="ヒラギノ角ゴ Pro W3" pitchFamily="-84" charset="-128"/>
              </a:rPr>
              <a:t>The theory was developed by Robert Mundell in 1961.</a:t>
            </a:r>
          </a:p>
        </p:txBody>
      </p:sp>
    </p:spTree>
    <p:extLst>
      <p:ext uri="{BB962C8B-B14F-4D97-AF65-F5344CB8AC3E}">
        <p14:creationId xmlns:p14="http://schemas.microsoft.com/office/powerpoint/2010/main" val="321895787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strips(downRight)">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strips(downRight)">
                                      <p:cBhvr>
                                        <p:cTn id="22" dur="500"/>
                                        <p:tgtEl>
                                          <p:spTgt spid="24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strips(downRight)">
                                      <p:cBhvr>
                                        <p:cTn id="27" dur="500"/>
                                        <p:tgtEl>
                                          <p:spTgt spid="245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4579">
                                            <p:txEl>
                                              <p:pRg st="5" end="5"/>
                                            </p:txEl>
                                          </p:spTgt>
                                        </p:tgtEl>
                                        <p:attrNameLst>
                                          <p:attrName>style.visibility</p:attrName>
                                        </p:attrNameLst>
                                      </p:cBhvr>
                                      <p:to>
                                        <p:strVal val="visible"/>
                                      </p:to>
                                    </p:set>
                                    <p:animEffect transition="in" filter="strips(downRight)">
                                      <p:cBhvr>
                                        <p:cTn id="32" dur="500"/>
                                        <p:tgtEl>
                                          <p:spTgt spid="245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25603"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Fixed exchange rates have costs and benefits for countries deciding whether to adhere to them.</a:t>
            </a:r>
          </a:p>
          <a:p>
            <a:pPr eaLnBrk="1" hangingPunct="1">
              <a:spcBef>
                <a:spcPct val="50000"/>
              </a:spcBef>
            </a:pPr>
            <a:r>
              <a:rPr lang="en-US" altLang="cs-CZ">
                <a:ea typeface="ヒラギノ角ゴ Pro W3" pitchFamily="-84" charset="-128"/>
              </a:rPr>
              <a:t>Benefits of fixed exchange rates are that </a:t>
            </a:r>
            <a:br>
              <a:rPr lang="en-US" altLang="cs-CZ">
                <a:ea typeface="ヒラギノ角ゴ Pro W3" pitchFamily="-84" charset="-128"/>
              </a:rPr>
            </a:br>
            <a:r>
              <a:rPr lang="en-US" altLang="cs-CZ">
                <a:ea typeface="ヒラギノ角ゴ Pro W3" pitchFamily="-84" charset="-128"/>
              </a:rPr>
              <a:t>they avoid the uncertainty and international transaction costs that floating exchange </a:t>
            </a:r>
            <a:br>
              <a:rPr lang="en-US" altLang="cs-CZ">
                <a:ea typeface="ヒラギノ角ゴ Pro W3" pitchFamily="-84" charset="-128"/>
              </a:rPr>
            </a:br>
            <a:r>
              <a:rPr lang="en-US" altLang="cs-CZ">
                <a:ea typeface="ヒラギノ角ゴ Pro W3" pitchFamily="-84" charset="-128"/>
              </a:rPr>
              <a:t>rates involve.</a:t>
            </a:r>
          </a:p>
          <a:p>
            <a:pPr eaLnBrk="1" hangingPunct="1">
              <a:spcBef>
                <a:spcPct val="50000"/>
              </a:spcBef>
            </a:pPr>
            <a:r>
              <a:rPr lang="en-US" altLang="cs-CZ">
                <a:ea typeface="ヒラギノ角ゴ Pro W3" pitchFamily="-84" charset="-128"/>
              </a:rPr>
              <a:t>The gain that would occur if a country joined a fixed exchange rate system is called the </a:t>
            </a:r>
            <a:r>
              <a:rPr lang="en-US" altLang="cs-CZ" b="1">
                <a:ea typeface="ヒラギノ角ゴ Pro W3" pitchFamily="-84" charset="-128"/>
              </a:rPr>
              <a:t>monetary efficiency gain</a:t>
            </a:r>
            <a:r>
              <a:rPr lang="en-US" altLang="cs-CZ">
                <a:ea typeface="ヒラギノ角ゴ Pro W3" pitchFamily="-84" charset="-128"/>
              </a:rPr>
              <a:t>.</a:t>
            </a:r>
          </a:p>
        </p:txBody>
      </p:sp>
    </p:spTree>
    <p:extLst>
      <p:ext uri="{BB962C8B-B14F-4D97-AF65-F5344CB8AC3E}">
        <p14:creationId xmlns:p14="http://schemas.microsoft.com/office/powerpoint/2010/main" val="308142553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26627" name="Rectangle 3"/>
          <p:cNvSpPr>
            <a:spLocks noGrp="1" noChangeArrowheads="1"/>
          </p:cNvSpPr>
          <p:nvPr>
            <p:ph idx="1"/>
          </p:nvPr>
        </p:nvSpPr>
        <p:spPr/>
        <p:txBody>
          <a:bodyPr>
            <a:normAutofit fontScale="92500"/>
          </a:bodyPr>
          <a:lstStyle/>
          <a:p>
            <a:pPr marL="533400" indent="-533400">
              <a:spcBef>
                <a:spcPct val="50000"/>
              </a:spcBef>
            </a:pPr>
            <a:r>
              <a:rPr lang="en-US" altLang="cs-CZ">
                <a:ea typeface="ヒラギノ角ゴ Pro W3" pitchFamily="-84" charset="-128"/>
              </a:rPr>
              <a:t>The monetary efficiency gain of joining a fixed exchange rate system depends on the amount of economic integration. </a:t>
            </a:r>
          </a:p>
          <a:p>
            <a:pPr marL="533400" indent="-533400">
              <a:spcBef>
                <a:spcPct val="50000"/>
              </a:spcBef>
            </a:pPr>
            <a:r>
              <a:rPr lang="en-US" altLang="cs-CZ">
                <a:ea typeface="ヒラギノ角ゴ Pro W3" pitchFamily="-84" charset="-128"/>
              </a:rPr>
              <a:t>Joining fixed exchange rate system would be beneficial for a country if</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trade is extensive between it and member countries, because transaction costs would be greatly reduced.</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financial assets flow freely between it and member countries, because the uncertainty about rates of return would be greatly reduced.</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people migrate freely between it and member countries, because the uncertainty about the purchasing power of wages would be greatly reduced.</a:t>
            </a:r>
          </a:p>
        </p:txBody>
      </p:sp>
    </p:spTree>
    <p:extLst>
      <p:ext uri="{BB962C8B-B14F-4D97-AF65-F5344CB8AC3E}">
        <p14:creationId xmlns:p14="http://schemas.microsoft.com/office/powerpoint/2010/main" val="19020947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5" dur="500"/>
                                        <p:tgtEl>
                                          <p:spTgt spid="2662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6627">
                                            <p:txEl>
                                              <p:pRg st="3" end="3"/>
                                            </p:txEl>
                                          </p:spTgt>
                                        </p:tgtEl>
                                        <p:attrNameLst>
                                          <p:attrName>style.visibility</p:attrName>
                                        </p:attrNameLst>
                                      </p:cBhvr>
                                      <p:to>
                                        <p:strVal val="visible"/>
                                      </p:to>
                                    </p:set>
                                    <p:animEffect transition="in" filter="strips(downRight)">
                                      <p:cBhvr>
                                        <p:cTn id="18" dur="500"/>
                                        <p:tgtEl>
                                          <p:spTgt spid="26627">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26627">
                                            <p:txEl>
                                              <p:pRg st="4" end="4"/>
                                            </p:txEl>
                                          </p:spTgt>
                                        </p:tgtEl>
                                        <p:attrNameLst>
                                          <p:attrName>style.visibility</p:attrName>
                                        </p:attrNameLst>
                                      </p:cBhvr>
                                      <p:to>
                                        <p:strVal val="visible"/>
                                      </p:to>
                                    </p:set>
                                    <p:animEffect transition="in" filter="strips(downRight)">
                                      <p:cBhvr>
                                        <p:cTn id="21" dur="500"/>
                                        <p:tgtEl>
                                          <p:spTgt spid="26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27651" name="Rectangle 3"/>
          <p:cNvSpPr>
            <a:spLocks noGrp="1" noChangeArrowheads="1"/>
          </p:cNvSpPr>
          <p:nvPr>
            <p:ph idx="1"/>
          </p:nvPr>
        </p:nvSpPr>
        <p:spPr/>
        <p:txBody>
          <a:bodyPr/>
          <a:lstStyle/>
          <a:p>
            <a:pPr eaLnBrk="1" hangingPunct="1">
              <a:spcBef>
                <a:spcPct val="70000"/>
              </a:spcBef>
            </a:pPr>
            <a:r>
              <a:rPr lang="en-US" altLang="cs-CZ">
                <a:ea typeface="ヒラギノ角ゴ Pro W3" pitchFamily="-84" charset="-128"/>
              </a:rPr>
              <a:t>In general, as the degree of economic integration increases, the monetary efficiency gain increases.</a:t>
            </a:r>
          </a:p>
          <a:p>
            <a:pPr eaLnBrk="1" hangingPunct="1">
              <a:spcBef>
                <a:spcPct val="70000"/>
              </a:spcBef>
            </a:pPr>
            <a:r>
              <a:rPr lang="en-US" altLang="cs-CZ">
                <a:ea typeface="ヒラギノ角ゴ Pro W3" pitchFamily="-84" charset="-128"/>
              </a:rPr>
              <a:t>Draw a graph of the monetary efficiency gain as a function of the degree of economic integration.</a:t>
            </a:r>
          </a:p>
        </p:txBody>
      </p:sp>
    </p:spTree>
    <p:extLst>
      <p:ext uri="{BB962C8B-B14F-4D97-AF65-F5344CB8AC3E}">
        <p14:creationId xmlns:p14="http://schemas.microsoft.com/office/powerpoint/2010/main" val="228707548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cs-CZ" smtClean="0">
                <a:ea typeface="ヒラギノ角ゴ Pro W3" pitchFamily="-84" charset="-128"/>
              </a:rPr>
              <a:t>Fig. 21-3:  The </a:t>
            </a:r>
            <a:r>
              <a:rPr lang="en-US" altLang="cs-CZ" i="1" smtClean="0">
                <a:ea typeface="ヒラギノ角ゴ Pro W3" pitchFamily="-84" charset="-128"/>
              </a:rPr>
              <a:t>GG</a:t>
            </a:r>
            <a:r>
              <a:rPr lang="en-US" altLang="cs-CZ" smtClean="0">
                <a:ea typeface="ヒラギノ角ゴ Pro W3" pitchFamily="-84" charset="-128"/>
              </a:rPr>
              <a:t> Schedule</a:t>
            </a:r>
          </a:p>
        </p:txBody>
      </p:sp>
      <p:pic>
        <p:nvPicPr>
          <p:cNvPr id="38915" name="Picture 1" descr="fig21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50075"/>
            <a:ext cx="4558614" cy="4558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3459"/>
      </p:ext>
    </p:extLst>
  </p:cSld>
  <p:clrMapOvr>
    <a:masterClrMapping/>
  </p:clrMapOvr>
  <p:transition spd="med">
    <p:pull dir="rd"/>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29699" name="Rectangle 3"/>
          <p:cNvSpPr>
            <a:spLocks noGrp="1" noChangeArrowheads="1"/>
          </p:cNvSpPr>
          <p:nvPr>
            <p:ph idx="1"/>
          </p:nvPr>
        </p:nvSpPr>
        <p:spPr/>
        <p:txBody>
          <a:bodyPr/>
          <a:lstStyle/>
          <a:p>
            <a:pPr eaLnBrk="1" hangingPunct="1">
              <a:spcBef>
                <a:spcPct val="50000"/>
              </a:spcBef>
              <a:buFontTx/>
              <a:buNone/>
            </a:pPr>
            <a:r>
              <a:rPr lang="en-US" altLang="cs-CZ">
                <a:ea typeface="ヒラギノ角ゴ Pro W3" pitchFamily="-84" charset="-128"/>
              </a:rPr>
              <a:t>When considering the monetary efficiency gain,</a:t>
            </a:r>
          </a:p>
          <a:p>
            <a:pPr eaLnBrk="1" hangingPunct="1">
              <a:spcBef>
                <a:spcPct val="50000"/>
              </a:spcBef>
            </a:pPr>
            <a:r>
              <a:rPr lang="en-US" altLang="cs-CZ">
                <a:ea typeface="ヒラギノ角ゴ Pro W3" pitchFamily="-84" charset="-128"/>
              </a:rPr>
              <a:t>we have assumed that the members of the fixed exchange rate system would maintain stable prices.</a:t>
            </a:r>
          </a:p>
          <a:p>
            <a:pPr lvl="1" eaLnBrk="1" hangingPunct="1">
              <a:spcBef>
                <a:spcPct val="40000"/>
              </a:spcBef>
            </a:pPr>
            <a:r>
              <a:rPr lang="en-US" altLang="cs-CZ" sz="1800">
                <a:ea typeface="ヒラギノ角ゴ Pro W3" pitchFamily="-84" charset="-128"/>
              </a:rPr>
              <a:t>But when variable inflation exists among member countries, then joining the system would not reduce uncertainty </a:t>
            </a:r>
            <a:br>
              <a:rPr lang="en-US" altLang="cs-CZ" sz="1800">
                <a:ea typeface="ヒラギノ角ゴ Pro W3" pitchFamily="-84" charset="-128"/>
              </a:rPr>
            </a:br>
            <a:r>
              <a:rPr lang="en-US" altLang="cs-CZ" sz="1800">
                <a:ea typeface="ヒラギノ角ゴ Pro W3" pitchFamily="-84" charset="-128"/>
              </a:rPr>
              <a:t>(as much).</a:t>
            </a:r>
          </a:p>
          <a:p>
            <a:pPr eaLnBrk="1" hangingPunct="1">
              <a:spcBef>
                <a:spcPct val="50000"/>
              </a:spcBef>
            </a:pPr>
            <a:r>
              <a:rPr lang="en-US" altLang="cs-CZ">
                <a:ea typeface="ヒラギノ角ゴ Pro W3" pitchFamily="-84" charset="-128"/>
              </a:rPr>
              <a:t>we have assumed that a new member would be fully committed to a fixed exchange rate system.</a:t>
            </a:r>
          </a:p>
          <a:p>
            <a:pPr lvl="1" eaLnBrk="1" hangingPunct="1">
              <a:spcBef>
                <a:spcPct val="40000"/>
              </a:spcBef>
            </a:pPr>
            <a:r>
              <a:rPr lang="en-US" altLang="cs-CZ" sz="1800">
                <a:ea typeface="ヒラギノ角ゴ Pro W3" pitchFamily="-84" charset="-128"/>
              </a:rPr>
              <a:t>But if a new member is likely to leave the fixed exchange rate system, then joining the system would not reduce uncertainty (as much). </a:t>
            </a:r>
          </a:p>
        </p:txBody>
      </p:sp>
    </p:spTree>
    <p:extLst>
      <p:ext uri="{BB962C8B-B14F-4D97-AF65-F5344CB8AC3E}">
        <p14:creationId xmlns:p14="http://schemas.microsoft.com/office/powerpoint/2010/main" val="228204820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strips(downRight)">
                                      <p:cBhvr>
                                        <p:cTn id="22" dur="500"/>
                                        <p:tgtEl>
                                          <p:spTgt spid="296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strips(downRight)">
                                      <p:cBhvr>
                                        <p:cTn id="27"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30723" name="Rectangle 3"/>
          <p:cNvSpPr>
            <a:spLocks noGrp="1" noChangeArrowheads="1"/>
          </p:cNvSpPr>
          <p:nvPr>
            <p:ph idx="1"/>
          </p:nvPr>
        </p:nvSpPr>
        <p:spPr/>
        <p:txBody>
          <a:bodyPr/>
          <a:lstStyle/>
          <a:p>
            <a:pPr eaLnBrk="1" hangingPunct="1">
              <a:spcBef>
                <a:spcPct val="70000"/>
              </a:spcBef>
            </a:pPr>
            <a:r>
              <a:rPr lang="en-US" altLang="cs-CZ">
                <a:ea typeface="ヒラギノ角ゴ Pro W3" pitchFamily="-84" charset="-128"/>
              </a:rPr>
              <a:t>Economic integration also allows prices to converge between members of a fixed exchange rate system and a potential member.</a:t>
            </a:r>
          </a:p>
          <a:p>
            <a:pPr lvl="1" eaLnBrk="1" hangingPunct="1">
              <a:spcBef>
                <a:spcPct val="70000"/>
              </a:spcBef>
            </a:pPr>
            <a:r>
              <a:rPr lang="en-US" altLang="cs-CZ">
                <a:ea typeface="ヒラギノ角ゴ Pro W3" pitchFamily="-84" charset="-128"/>
              </a:rPr>
              <a:t>The law of one price is expected to hold better when markets are integrated.</a:t>
            </a:r>
          </a:p>
        </p:txBody>
      </p:sp>
    </p:spTree>
    <p:extLst>
      <p:ext uri="{BB962C8B-B14F-4D97-AF65-F5344CB8AC3E}">
        <p14:creationId xmlns:p14="http://schemas.microsoft.com/office/powerpoint/2010/main" val="394703413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strips(downRigh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strips(downRight)">
                                      <p:cBhvr>
                                        <p:cTn id="12" dur="500"/>
                                        <p:tgtEl>
                                          <p:spTgt spid="307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31747" name="Rectangle 3"/>
          <p:cNvSpPr>
            <a:spLocks noGrp="1" noChangeArrowheads="1"/>
          </p:cNvSpPr>
          <p:nvPr>
            <p:ph idx="1"/>
          </p:nvPr>
        </p:nvSpPr>
        <p:spPr/>
        <p:txBody>
          <a:bodyPr/>
          <a:lstStyle/>
          <a:p>
            <a:pPr eaLnBrk="1" hangingPunct="1">
              <a:spcBef>
                <a:spcPct val="70000"/>
              </a:spcBef>
            </a:pPr>
            <a:r>
              <a:rPr lang="en-US" altLang="cs-CZ">
                <a:ea typeface="ヒラギノ角ゴ Pro W3" pitchFamily="-84" charset="-128"/>
              </a:rPr>
              <a:t>Costs of fixed exchange rates are that they require the loss of monetary policy for stabilizing output and employment, and the loss of automatic adjustment of exchange rates to changes in aggregate demand.</a:t>
            </a:r>
          </a:p>
          <a:p>
            <a:pPr eaLnBrk="1" hangingPunct="1">
              <a:spcBef>
                <a:spcPct val="70000"/>
              </a:spcBef>
            </a:pPr>
            <a:r>
              <a:rPr lang="en-US" altLang="cs-CZ">
                <a:ea typeface="ヒラギノ角ゴ Pro W3" pitchFamily="-84" charset="-128"/>
              </a:rPr>
              <a:t>Define this loss that would occur if a country joined a fixed exchange rate system as the </a:t>
            </a:r>
            <a:r>
              <a:rPr lang="en-US" altLang="cs-CZ" b="1">
                <a:ea typeface="ヒラギノ角ゴ Pro W3" pitchFamily="-84" charset="-128"/>
              </a:rPr>
              <a:t>economic stability loss</a:t>
            </a:r>
            <a:r>
              <a:rPr lang="en-US" altLang="cs-CZ">
                <a:ea typeface="ヒラギノ角ゴ Pro W3" pitchFamily="-84" charset="-128"/>
              </a:rPr>
              <a:t>.</a:t>
            </a:r>
          </a:p>
        </p:txBody>
      </p:sp>
    </p:spTree>
    <p:extLst>
      <p:ext uri="{BB962C8B-B14F-4D97-AF65-F5344CB8AC3E}">
        <p14:creationId xmlns:p14="http://schemas.microsoft.com/office/powerpoint/2010/main" val="358909031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2"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32771" name="Rectangle 3"/>
          <p:cNvSpPr>
            <a:spLocks noGrp="1" noChangeArrowheads="1"/>
          </p:cNvSpPr>
          <p:nvPr>
            <p:ph idx="1"/>
          </p:nvPr>
        </p:nvSpPr>
        <p:spPr/>
        <p:txBody>
          <a:bodyPr/>
          <a:lstStyle/>
          <a:p>
            <a:pPr marL="533400" indent="-533400">
              <a:spcBef>
                <a:spcPct val="50000"/>
              </a:spcBef>
            </a:pPr>
            <a:r>
              <a:rPr lang="en-US" altLang="cs-CZ">
                <a:ea typeface="ヒラギノ角ゴ Pro W3" pitchFamily="-84" charset="-128"/>
              </a:rPr>
              <a:t>The economic stability loss of joining a fixed exchange rate system also depends on the amount of economic integration. </a:t>
            </a:r>
          </a:p>
          <a:p>
            <a:pPr marL="533400" indent="-533400">
              <a:spcBef>
                <a:spcPct val="50000"/>
              </a:spcBef>
            </a:pPr>
            <a:r>
              <a:rPr lang="en-US" altLang="cs-CZ">
                <a:ea typeface="ヒラギノ角ゴ Pro W3" pitchFamily="-84" charset="-128"/>
              </a:rPr>
              <a:t>After joining a fixed exchange rate system, if the new member faces a fall in aggregate demand:</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Relative prices will tend to fall, which will lead other members to increase aggregate demand greatly if economic integration is extensive, so that the economic loss is not as great.</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Financial assets or labor will migrate to areas with higher returns or wages if economic integration is extensive, so that the economic loss is not as great.</a:t>
            </a:r>
          </a:p>
        </p:txBody>
      </p:sp>
    </p:spTree>
    <p:extLst>
      <p:ext uri="{BB962C8B-B14F-4D97-AF65-F5344CB8AC3E}">
        <p14:creationId xmlns:p14="http://schemas.microsoft.com/office/powerpoint/2010/main" val="98588700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strips(downRigh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strips(downRight)">
                                      <p:cBhvr>
                                        <p:cTn id="12" dur="500"/>
                                        <p:tgtEl>
                                          <p:spTgt spid="3277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animEffect transition="in" filter="strips(downRight)">
                                      <p:cBhvr>
                                        <p:cTn id="15" dur="500"/>
                                        <p:tgtEl>
                                          <p:spTgt spid="3277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32771">
                                            <p:txEl>
                                              <p:pRg st="3" end="3"/>
                                            </p:txEl>
                                          </p:spTgt>
                                        </p:tgtEl>
                                        <p:attrNameLst>
                                          <p:attrName>style.visibility</p:attrName>
                                        </p:attrNameLst>
                                      </p:cBhvr>
                                      <p:to>
                                        <p:strVal val="visible"/>
                                      </p:to>
                                    </p:set>
                                    <p:animEffect transition="in" filter="strips(downRight)">
                                      <p:cBhvr>
                                        <p:cTn id="18" dur="5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33795" name="Rectangle 3"/>
          <p:cNvSpPr>
            <a:spLocks noGrp="1" noChangeArrowheads="1"/>
          </p:cNvSpPr>
          <p:nvPr>
            <p:ph idx="1"/>
          </p:nvPr>
        </p:nvSpPr>
        <p:spPr/>
        <p:txBody>
          <a:bodyPr/>
          <a:lstStyle/>
          <a:p>
            <a:pPr marL="990600" lvl="1" indent="-533400">
              <a:spcBef>
                <a:spcPct val="70000"/>
              </a:spcBef>
              <a:buFont typeface="Times" panose="02020603050405020304" pitchFamily="18" charset="0"/>
              <a:buAutoNum type="arabicPeriod" startAt="3"/>
            </a:pPr>
            <a:r>
              <a:rPr lang="en-US" altLang="cs-CZ">
                <a:ea typeface="ヒラギノ角ゴ Pro W3" pitchFamily="-84" charset="-128"/>
              </a:rPr>
              <a:t>The loss of the automatic adjustment of flexible exchange rates is not as great if goods and services markets are integrated.  Why?</a:t>
            </a:r>
          </a:p>
          <a:p>
            <a:pPr marL="990600" lvl="1" indent="-533400">
              <a:spcBef>
                <a:spcPct val="70000"/>
              </a:spcBef>
              <a:buFontTx/>
              <a:buChar char="•"/>
            </a:pPr>
            <a:r>
              <a:rPr lang="en-US" altLang="cs-CZ" smtClean="0">
                <a:ea typeface="ヒラギノ角ゴ Pro W3" pitchFamily="-84" charset="-128"/>
              </a:rPr>
              <a:t>Consider what would have happened if the country did not join the fixed exchange rate system:  </a:t>
            </a:r>
          </a:p>
          <a:p>
            <a:pPr marL="1314450" lvl="2" indent="-400050">
              <a:spcBef>
                <a:spcPct val="70000"/>
              </a:spcBef>
              <a:buFontTx/>
              <a:buChar char="–"/>
            </a:pPr>
            <a:r>
              <a:rPr lang="en-US" altLang="cs-CZ" smtClean="0">
                <a:ea typeface="ヒラギノ角ゴ Pro W3" pitchFamily="-84" charset="-128"/>
              </a:rPr>
              <a:t>the automatic adjustment would have caused a depreciation of the domestic currency and an appreciation of foreign currencies, which would have caused an increase in many prices for domestic consumers when goods and services markets are integrated.</a:t>
            </a:r>
          </a:p>
        </p:txBody>
      </p:sp>
    </p:spTree>
    <p:extLst>
      <p:ext uri="{BB962C8B-B14F-4D97-AF65-F5344CB8AC3E}">
        <p14:creationId xmlns:p14="http://schemas.microsoft.com/office/powerpoint/2010/main" val="283788216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3795">
                                            <p:txEl>
                                              <p:pRg st="1" end="1"/>
                                            </p:txEl>
                                          </p:spTgt>
                                        </p:tgtEl>
                                        <p:attrNameLst>
                                          <p:attrName>style.visibility</p:attrName>
                                        </p:attrNameLst>
                                      </p:cBhvr>
                                      <p:to>
                                        <p:strVal val="visible"/>
                                      </p:to>
                                    </p:set>
                                    <p:animEffect transition="in" filter="strips(downRight)">
                                      <p:cBhvr>
                                        <p:cTn id="10" dur="500"/>
                                        <p:tgtEl>
                                          <p:spTgt spid="3379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33795">
                                            <p:txEl>
                                              <p:pRg st="2" end="2"/>
                                            </p:txEl>
                                          </p:spTgt>
                                        </p:tgtEl>
                                        <p:attrNameLst>
                                          <p:attrName>style.visibility</p:attrName>
                                        </p:attrNameLst>
                                      </p:cBhvr>
                                      <p:to>
                                        <p:strVal val="visible"/>
                                      </p:to>
                                    </p:set>
                                    <p:animEffect transition="in" filter="strips(downRight)">
                                      <p:cBhvr>
                                        <p:cTn id="13" dur="5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cs-CZ" smtClean="0">
                <a:ea typeface="ヒラギノ角ゴ Pro W3" pitchFamily="-84" charset="-128"/>
              </a:rPr>
              <a:t>What Is the EU?</a:t>
            </a:r>
          </a:p>
        </p:txBody>
      </p:sp>
      <p:sp>
        <p:nvSpPr>
          <p:cNvPr id="7171" name="Rectangle 3"/>
          <p:cNvSpPr>
            <a:spLocks noGrp="1" noChangeArrowheads="1"/>
          </p:cNvSpPr>
          <p:nvPr>
            <p:ph idx="1"/>
          </p:nvPr>
        </p:nvSpPr>
        <p:spPr>
          <a:xfrm>
            <a:off x="680321" y="2160373"/>
            <a:ext cx="8343900" cy="4572000"/>
          </a:xfrm>
        </p:spPr>
        <p:txBody>
          <a:bodyPr/>
          <a:lstStyle/>
          <a:p>
            <a:pPr eaLnBrk="1" hangingPunct="1">
              <a:spcBef>
                <a:spcPct val="50000"/>
              </a:spcBef>
            </a:pPr>
            <a:r>
              <a:rPr lang="en-US" altLang="cs-CZ" dirty="0">
                <a:ea typeface="ヒラギノ角ゴ Pro W3" pitchFamily="-84" charset="-128"/>
              </a:rPr>
              <a:t>The European Union is a system of international institutions, the first of which originated in 1957, which now represents 27 European countries through the following bodies:</a:t>
            </a:r>
            <a:endParaRPr lang="en-US" altLang="cs-CZ" sz="2000" dirty="0">
              <a:ea typeface="ヒラギノ角ゴ Pro W3" pitchFamily="-84" charset="-128"/>
            </a:endParaRPr>
          </a:p>
          <a:p>
            <a:pPr lvl="1" eaLnBrk="1" hangingPunct="1">
              <a:spcBef>
                <a:spcPct val="50000"/>
              </a:spcBef>
            </a:pPr>
            <a:r>
              <a:rPr lang="en-US" altLang="cs-CZ" sz="1800" b="1" dirty="0">
                <a:ea typeface="ヒラギノ角ゴ Pro W3" pitchFamily="-84" charset="-128"/>
              </a:rPr>
              <a:t>European Parliament:</a:t>
            </a:r>
            <a:r>
              <a:rPr lang="en-US" altLang="cs-CZ" sz="1800" dirty="0">
                <a:ea typeface="ヒラギノ角ゴ Pro W3" pitchFamily="-84" charset="-128"/>
              </a:rPr>
              <a:t> elected by citizens of member countries</a:t>
            </a:r>
          </a:p>
          <a:p>
            <a:pPr lvl="1" eaLnBrk="1" hangingPunct="1">
              <a:spcBef>
                <a:spcPct val="50000"/>
              </a:spcBef>
            </a:pPr>
            <a:r>
              <a:rPr lang="en-US" altLang="cs-CZ" sz="1800" b="1" dirty="0">
                <a:ea typeface="ヒラギノ角ゴ Pro W3" pitchFamily="-84" charset="-128"/>
              </a:rPr>
              <a:t>Council of the European Union:</a:t>
            </a:r>
            <a:r>
              <a:rPr lang="en-US" altLang="cs-CZ" sz="1800" dirty="0">
                <a:ea typeface="ヒラギノ角ゴ Pro W3" pitchFamily="-84" charset="-128"/>
              </a:rPr>
              <a:t> appointed by governments </a:t>
            </a:r>
            <a:br>
              <a:rPr lang="en-US" altLang="cs-CZ" sz="1800" dirty="0">
                <a:ea typeface="ヒラギノ角ゴ Pro W3" pitchFamily="-84" charset="-128"/>
              </a:rPr>
            </a:br>
            <a:r>
              <a:rPr lang="en-US" altLang="cs-CZ" sz="1800" dirty="0">
                <a:ea typeface="ヒラギノ角ゴ Pro W3" pitchFamily="-84" charset="-128"/>
              </a:rPr>
              <a:t>of the member countries</a:t>
            </a:r>
          </a:p>
          <a:p>
            <a:pPr lvl="1" eaLnBrk="1" hangingPunct="1">
              <a:spcBef>
                <a:spcPct val="50000"/>
              </a:spcBef>
            </a:pPr>
            <a:r>
              <a:rPr lang="en-US" altLang="cs-CZ" sz="1800" b="1" dirty="0">
                <a:ea typeface="ヒラギノ角ゴ Pro W3" pitchFamily="-84" charset="-128"/>
              </a:rPr>
              <a:t>European Commission:</a:t>
            </a:r>
            <a:r>
              <a:rPr lang="en-US" altLang="cs-CZ" sz="1800" dirty="0">
                <a:ea typeface="ヒラギノ角ゴ Pro W3" pitchFamily="-84" charset="-128"/>
              </a:rPr>
              <a:t> executive body </a:t>
            </a:r>
          </a:p>
          <a:p>
            <a:pPr lvl="1" eaLnBrk="1" hangingPunct="1">
              <a:spcBef>
                <a:spcPct val="50000"/>
              </a:spcBef>
            </a:pPr>
            <a:r>
              <a:rPr lang="en-US" altLang="cs-CZ" sz="1800" b="1" dirty="0">
                <a:ea typeface="ヒラギノ角ゴ Pro W3" pitchFamily="-84" charset="-128"/>
              </a:rPr>
              <a:t>Court of Justice:</a:t>
            </a:r>
            <a:r>
              <a:rPr lang="en-US" altLang="cs-CZ" sz="1800" dirty="0">
                <a:ea typeface="ヒラギノ角ゴ Pro W3" pitchFamily="-84" charset="-128"/>
              </a:rPr>
              <a:t> interprets EU law</a:t>
            </a:r>
          </a:p>
          <a:p>
            <a:pPr lvl="1" eaLnBrk="1" hangingPunct="1">
              <a:spcBef>
                <a:spcPct val="50000"/>
              </a:spcBef>
            </a:pPr>
            <a:r>
              <a:rPr lang="en-US" altLang="cs-CZ" sz="1800" b="1" dirty="0">
                <a:ea typeface="ヒラギノ角ゴ Pro W3" pitchFamily="-84" charset="-128"/>
              </a:rPr>
              <a:t>European Central Bank</a:t>
            </a:r>
            <a:r>
              <a:rPr lang="en-US" altLang="cs-CZ" sz="1800" dirty="0">
                <a:ea typeface="ヒラギノ角ゴ Pro W3" pitchFamily="-84" charset="-128"/>
              </a:rPr>
              <a:t>, which conducts monetary policy through a system of member country banks called the </a:t>
            </a:r>
            <a:r>
              <a:rPr lang="en-US" altLang="cs-CZ" sz="1800" b="1" dirty="0">
                <a:ea typeface="ヒラギノ角ゴ Pro W3" pitchFamily="-84" charset="-128"/>
              </a:rPr>
              <a:t>European System of Central Banks</a:t>
            </a:r>
            <a:endParaRPr lang="en-US" altLang="cs-CZ" sz="1600" b="1" dirty="0">
              <a:ea typeface="ヒラギノ角ゴ Pro W3" pitchFamily="-84" charset="-128"/>
            </a:endParaRPr>
          </a:p>
        </p:txBody>
      </p:sp>
    </p:spTree>
    <p:extLst>
      <p:ext uri="{BB962C8B-B14F-4D97-AF65-F5344CB8AC3E}">
        <p14:creationId xmlns:p14="http://schemas.microsoft.com/office/powerpoint/2010/main" val="36979297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trips(downRight)">
                                      <p:cBhvr>
                                        <p:cTn id="22" dur="500"/>
                                        <p:tgtEl>
                                          <p:spTgt spid="7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strips(downRight)">
                                      <p:cBhvr>
                                        <p:cTn id="27" dur="500"/>
                                        <p:tgtEl>
                                          <p:spTgt spid="71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strips(downRight)">
                                      <p:cBhvr>
                                        <p:cTn id="32"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34819"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In general, as the degree of economic integration increases, the economic stability loss decreases.</a:t>
            </a:r>
          </a:p>
          <a:p>
            <a:pPr eaLnBrk="1" hangingPunct="1">
              <a:spcBef>
                <a:spcPct val="50000"/>
              </a:spcBef>
            </a:pPr>
            <a:r>
              <a:rPr lang="en-US" altLang="cs-CZ">
                <a:ea typeface="ヒラギノ角ゴ Pro W3" pitchFamily="-84" charset="-128"/>
              </a:rPr>
              <a:t>Draw a graph of the economic stability loss as a function of the degree of economic integration.</a:t>
            </a:r>
          </a:p>
        </p:txBody>
      </p:sp>
    </p:spTree>
    <p:extLst>
      <p:ext uri="{BB962C8B-B14F-4D97-AF65-F5344CB8AC3E}">
        <p14:creationId xmlns:p14="http://schemas.microsoft.com/office/powerpoint/2010/main" val="17116552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cs-CZ" smtClean="0">
                <a:ea typeface="ヒラギノ角ゴ Pro W3" pitchFamily="-84" charset="-128"/>
              </a:rPr>
              <a:t>Fig. 21-4: The </a:t>
            </a:r>
            <a:r>
              <a:rPr lang="en-US" altLang="cs-CZ" i="1" smtClean="0">
                <a:ea typeface="ヒラギノ角ゴ Pro W3" pitchFamily="-84" charset="-128"/>
              </a:rPr>
              <a:t>LL</a:t>
            </a:r>
            <a:r>
              <a:rPr lang="en-US" altLang="cs-CZ" smtClean="0">
                <a:ea typeface="ヒラギノ角ゴ Pro W3" pitchFamily="-84" charset="-128"/>
              </a:rPr>
              <a:t> Schedule</a:t>
            </a:r>
          </a:p>
        </p:txBody>
      </p:sp>
      <p:pic>
        <p:nvPicPr>
          <p:cNvPr id="46083" name="Picture 1" descr="fig21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57168"/>
            <a:ext cx="4280482" cy="432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7781829"/>
      </p:ext>
    </p:extLst>
  </p:cSld>
  <p:clrMapOvr>
    <a:masterClrMapping/>
  </p:clrMapOvr>
  <p:transition spd="med">
    <p:pull dir="rd"/>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36867" name="Rectangle 3"/>
          <p:cNvSpPr>
            <a:spLocks noGrp="1" noChangeArrowheads="1"/>
          </p:cNvSpPr>
          <p:nvPr>
            <p:ph idx="1"/>
          </p:nvPr>
        </p:nvSpPr>
        <p:spPr/>
        <p:txBody>
          <a:bodyPr/>
          <a:lstStyle/>
          <a:p>
            <a:pPr eaLnBrk="1" hangingPunct="1"/>
            <a:r>
              <a:rPr lang="en-US" altLang="cs-CZ">
                <a:ea typeface="ヒラギノ角ゴ Pro W3" pitchFamily="-84" charset="-128"/>
              </a:rPr>
              <a:t>At some critical point measuring the degree of integration, the monetary efficiency gain will exceed the economic stability loss for a member considering whether to join a fixed exchange rate system.</a:t>
            </a:r>
          </a:p>
        </p:txBody>
      </p:sp>
    </p:spTree>
    <p:extLst>
      <p:ext uri="{BB962C8B-B14F-4D97-AF65-F5344CB8AC3E}">
        <p14:creationId xmlns:p14="http://schemas.microsoft.com/office/powerpoint/2010/main" val="35469427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strips(downRight)">
                                      <p:cBhvr>
                                        <p:cTn id="7" dur="500"/>
                                        <p:tgtEl>
                                          <p:spTgt spid="368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cs-CZ" sz="2800">
                <a:ea typeface="ヒラギノ角ゴ Pro W3" pitchFamily="-84" charset="-128"/>
              </a:rPr>
              <a:t>Fig. 21-5: Deciding When to Peg the Exchange Rate</a:t>
            </a:r>
          </a:p>
        </p:txBody>
      </p:sp>
      <p:pic>
        <p:nvPicPr>
          <p:cNvPr id="48131" name="Picture 1" descr="fig21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17755"/>
            <a:ext cx="4517755" cy="455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7092941"/>
      </p:ext>
    </p:extLst>
  </p:cSld>
  <p:clrMapOvr>
    <a:masterClrMapping/>
  </p:clrMapOvr>
  <p:transition spd="med">
    <p:pull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cs-CZ" sz="2800">
                <a:ea typeface="ヒラギノ角ゴ Pro W3" pitchFamily="-84" charset="-128"/>
              </a:rPr>
              <a:t>Theory of Optimum Currency Areas (cont.)</a:t>
            </a:r>
          </a:p>
        </p:txBody>
      </p:sp>
      <p:sp>
        <p:nvSpPr>
          <p:cNvPr id="38915"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There could be an event that causes the frequency or magnitude of changes in aggregate demand to increase for a country.</a:t>
            </a:r>
          </a:p>
          <a:p>
            <a:pPr eaLnBrk="1" hangingPunct="1">
              <a:spcBef>
                <a:spcPct val="50000"/>
              </a:spcBef>
            </a:pPr>
            <a:r>
              <a:rPr lang="en-US" altLang="cs-CZ">
                <a:ea typeface="ヒラギノ角ゴ Pro W3" pitchFamily="-84" charset="-128"/>
              </a:rPr>
              <a:t>If so, the economic stability loss would be greater for every measure of economic integration between a new member and members of a fixed exchange rate system.</a:t>
            </a:r>
          </a:p>
          <a:p>
            <a:pPr eaLnBrk="1" hangingPunct="1">
              <a:spcBef>
                <a:spcPct val="50000"/>
              </a:spcBef>
            </a:pPr>
            <a:r>
              <a:rPr lang="en-US" altLang="cs-CZ">
                <a:ea typeface="ヒラギノ角ゴ Pro W3" pitchFamily="-84" charset="-128"/>
              </a:rPr>
              <a:t>How would this affect the critical point where the monetary efficiency gain equals economic stability loss?</a:t>
            </a:r>
          </a:p>
        </p:txBody>
      </p:sp>
    </p:spTree>
    <p:extLst>
      <p:ext uri="{BB962C8B-B14F-4D97-AF65-F5344CB8AC3E}">
        <p14:creationId xmlns:p14="http://schemas.microsoft.com/office/powerpoint/2010/main" val="164420393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trips(downRight)">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trips(downRight)">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strips(downRight)">
                                      <p:cBhvr>
                                        <p:cTn id="17" dur="5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cs-CZ" smtClean="0">
                <a:ea typeface="ヒラギノ角ゴ Pro W3" pitchFamily="-84" charset="-128"/>
              </a:rPr>
              <a:t>Fig. 21-6: An Increase in Output Market Variability</a:t>
            </a:r>
            <a:endParaRPr lang="en-US" altLang="cs-CZ" sz="2800">
              <a:ea typeface="ヒラギノ角ゴ Pro W3" pitchFamily="-84" charset="-128"/>
            </a:endParaRPr>
          </a:p>
        </p:txBody>
      </p:sp>
      <p:pic>
        <p:nvPicPr>
          <p:cNvPr id="50179" name="Picture 1" descr="fig21_06.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00218"/>
            <a:ext cx="4661071" cy="4650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188591"/>
      </p:ext>
    </p:extLst>
  </p:cSld>
  <p:clrMapOvr>
    <a:masterClrMapping/>
  </p:clrMapOvr>
  <p:transition spd="med">
    <p:pull dir="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cs-CZ" sz="2800">
                <a:ea typeface="ヒラギノ角ゴ Pro W3" pitchFamily="-84" charset="-128"/>
              </a:rPr>
              <a:t>Is the EU an Optimum Currency Area? </a:t>
            </a:r>
          </a:p>
        </p:txBody>
      </p:sp>
      <p:sp>
        <p:nvSpPr>
          <p:cNvPr id="40963" name="Rectangle 3"/>
          <p:cNvSpPr>
            <a:spLocks noGrp="1" noChangeArrowheads="1"/>
          </p:cNvSpPr>
          <p:nvPr>
            <p:ph idx="1"/>
          </p:nvPr>
        </p:nvSpPr>
        <p:spPr>
          <a:xfrm>
            <a:off x="1844675" y="1600200"/>
            <a:ext cx="8294688" cy="4572000"/>
          </a:xfrm>
        </p:spPr>
        <p:txBody>
          <a:bodyPr/>
          <a:lstStyle/>
          <a:p>
            <a:pPr eaLnBrk="1" hangingPunct="1">
              <a:spcBef>
                <a:spcPct val="50000"/>
              </a:spcBef>
            </a:pPr>
            <a:r>
              <a:rPr lang="en-US" altLang="cs-CZ">
                <a:ea typeface="ヒラギノ角ゴ Pro W3" pitchFamily="-84" charset="-128"/>
              </a:rPr>
              <a:t>If the EU/EMS/economic and monetary union can be expected to benefit members, we expect that its members have a high degree of economic integration:</a:t>
            </a:r>
          </a:p>
          <a:p>
            <a:pPr lvl="1" eaLnBrk="1" hangingPunct="1">
              <a:spcBef>
                <a:spcPct val="50000"/>
              </a:spcBef>
            </a:pPr>
            <a:r>
              <a:rPr lang="en-US" altLang="cs-CZ">
                <a:ea typeface="ヒラギノ角ゴ Pro W3" pitchFamily="-84" charset="-128"/>
              </a:rPr>
              <a:t>large trade volumes as a fraction of GDP</a:t>
            </a:r>
          </a:p>
          <a:p>
            <a:pPr lvl="1" eaLnBrk="1" hangingPunct="1">
              <a:spcBef>
                <a:spcPct val="50000"/>
              </a:spcBef>
            </a:pPr>
            <a:r>
              <a:rPr lang="en-US" altLang="cs-CZ">
                <a:ea typeface="ヒラギノ角ゴ Pro W3" pitchFamily="-84" charset="-128"/>
              </a:rPr>
              <a:t>a large amount of foreign financial investment </a:t>
            </a:r>
            <a:br>
              <a:rPr lang="en-US" altLang="cs-CZ">
                <a:ea typeface="ヒラギノ角ゴ Pro W3" pitchFamily="-84" charset="-128"/>
              </a:rPr>
            </a:br>
            <a:r>
              <a:rPr lang="en-US" altLang="cs-CZ">
                <a:ea typeface="ヒラギノ角ゴ Pro W3" pitchFamily="-84" charset="-128"/>
              </a:rPr>
              <a:t>and foreign direct investment relative to total investment</a:t>
            </a:r>
          </a:p>
          <a:p>
            <a:pPr lvl="1" eaLnBrk="1" hangingPunct="1">
              <a:spcBef>
                <a:spcPct val="50000"/>
              </a:spcBef>
            </a:pPr>
            <a:r>
              <a:rPr lang="en-US" altLang="cs-CZ">
                <a:ea typeface="ヒラギノ角ゴ Pro W3" pitchFamily="-84" charset="-128"/>
              </a:rPr>
              <a:t>a large amount of migration across borders as a fraction of total labor force</a:t>
            </a:r>
          </a:p>
        </p:txBody>
      </p:sp>
    </p:spTree>
    <p:extLst>
      <p:ext uri="{BB962C8B-B14F-4D97-AF65-F5344CB8AC3E}">
        <p14:creationId xmlns:p14="http://schemas.microsoft.com/office/powerpoint/2010/main" val="285225610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strips(downRight)">
                                      <p:cBhvr>
                                        <p:cTn id="7" dur="500"/>
                                        <p:tgtEl>
                                          <p:spTgt spid="40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strips(downRight)">
                                      <p:cBhvr>
                                        <p:cTn id="12" dur="500"/>
                                        <p:tgtEl>
                                          <p:spTgt spid="409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strips(downRight)">
                                      <p:cBhvr>
                                        <p:cTn id="17" dur="500"/>
                                        <p:tgtEl>
                                          <p:spTgt spid="409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strips(downRight)">
                                      <p:cBhvr>
                                        <p:cTn id="22" dur="500"/>
                                        <p:tgtEl>
                                          <p:spTgt spid="40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cs-CZ" smtClean="0">
                <a:ea typeface="ヒラギノ角ゴ Pro W3" pitchFamily="-84" charset="-128"/>
              </a:rPr>
              <a:t>Fig. 21-7: Unemployment Rates in Selected EU Countries</a:t>
            </a:r>
          </a:p>
        </p:txBody>
      </p:sp>
      <p:pic>
        <p:nvPicPr>
          <p:cNvPr id="52227" name="Picture 1" descr="fig21_07.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95630"/>
            <a:ext cx="79502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87251" y="2531762"/>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8268497"/>
      </p:ext>
    </p:extLst>
  </p:cSld>
  <p:clrMapOvr>
    <a:masterClrMapping/>
  </p:clrMapOvr>
  <p:transition spd="med">
    <p:pull dir="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cs-CZ" sz="2800">
                <a:ea typeface="ヒラギノ角ゴ Pro W3" pitchFamily="-84" charset="-128"/>
              </a:rPr>
              <a:t>Is the EU an Optimum Currency Area? (cont.)</a:t>
            </a:r>
          </a:p>
        </p:txBody>
      </p:sp>
      <p:sp>
        <p:nvSpPr>
          <p:cNvPr id="44035" name="Rectangle 3"/>
          <p:cNvSpPr>
            <a:spLocks noGrp="1" noChangeArrowheads="1"/>
          </p:cNvSpPr>
          <p:nvPr>
            <p:ph idx="1"/>
          </p:nvPr>
        </p:nvSpPr>
        <p:spPr/>
        <p:txBody>
          <a:bodyPr/>
          <a:lstStyle/>
          <a:p>
            <a:pPr eaLnBrk="1" hangingPunct="1">
              <a:spcBef>
                <a:spcPct val="40000"/>
              </a:spcBef>
            </a:pPr>
            <a:r>
              <a:rPr lang="en-US" altLang="cs-CZ">
                <a:ea typeface="ヒラギノ角ゴ Pro W3" pitchFamily="-84" charset="-128"/>
              </a:rPr>
              <a:t>Deviations from the law of one price also occur in many EU markets.</a:t>
            </a:r>
          </a:p>
          <a:p>
            <a:pPr lvl="1" eaLnBrk="1" hangingPunct="1">
              <a:spcBef>
                <a:spcPct val="40000"/>
              </a:spcBef>
            </a:pPr>
            <a:r>
              <a:rPr lang="en-US" altLang="cs-CZ">
                <a:ea typeface="ヒラギノ角ゴ Pro W3" pitchFamily="-84" charset="-128"/>
              </a:rPr>
              <a:t>If EU markets were greatly integrated, then the (currency-adjusted) prices of goods and services should be nearly the same across markets.</a:t>
            </a:r>
          </a:p>
          <a:p>
            <a:pPr lvl="1" eaLnBrk="1" hangingPunct="1">
              <a:spcBef>
                <a:spcPct val="40000"/>
              </a:spcBef>
            </a:pPr>
            <a:r>
              <a:rPr lang="en-US" altLang="cs-CZ">
                <a:ea typeface="ヒラギノ角ゴ Pro W3" pitchFamily="-84" charset="-128"/>
              </a:rPr>
              <a:t>The price of the same BMW car varies 29.5% between British and Dutch markets.</a:t>
            </a:r>
          </a:p>
        </p:txBody>
      </p:sp>
    </p:spTree>
    <p:extLst>
      <p:ext uri="{BB962C8B-B14F-4D97-AF65-F5344CB8AC3E}">
        <p14:creationId xmlns:p14="http://schemas.microsoft.com/office/powerpoint/2010/main" val="222247205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strips(downRight)">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strips(downRight)">
                                      <p:cBhvr>
                                        <p:cTn id="17" dur="5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cs-CZ" sz="2800">
                <a:ea typeface="ヒラギノ角ゴ Pro W3" pitchFamily="-84" charset="-128"/>
              </a:rPr>
              <a:t>Is the EU an Optimum Currency Area? (cont.)</a:t>
            </a:r>
          </a:p>
        </p:txBody>
      </p:sp>
      <p:sp>
        <p:nvSpPr>
          <p:cNvPr id="45059" name="Rectangle 3"/>
          <p:cNvSpPr>
            <a:spLocks noGrp="1" noChangeArrowheads="1"/>
          </p:cNvSpPr>
          <p:nvPr>
            <p:ph idx="1"/>
          </p:nvPr>
        </p:nvSpPr>
        <p:spPr>
          <a:xfrm>
            <a:off x="680321" y="2111934"/>
            <a:ext cx="8445500" cy="4554537"/>
          </a:xfrm>
        </p:spPr>
        <p:txBody>
          <a:bodyPr/>
          <a:lstStyle/>
          <a:p>
            <a:pPr eaLnBrk="1" hangingPunct="1">
              <a:spcBef>
                <a:spcPct val="50000"/>
              </a:spcBef>
            </a:pPr>
            <a:r>
              <a:rPr lang="en-US" altLang="cs-CZ" dirty="0">
                <a:ea typeface="ヒラギノ角ゴ Pro W3" pitchFamily="-84" charset="-128"/>
              </a:rPr>
              <a:t>Regional migration is not extensive in the EU.</a:t>
            </a:r>
          </a:p>
          <a:p>
            <a:pPr eaLnBrk="1" hangingPunct="1">
              <a:spcBef>
                <a:spcPct val="50000"/>
              </a:spcBef>
            </a:pPr>
            <a:r>
              <a:rPr lang="en-US" altLang="cs-CZ" dirty="0">
                <a:ea typeface="ヒラギノ角ゴ Pro W3" pitchFamily="-84" charset="-128"/>
              </a:rPr>
              <a:t>Europe has many languages and cultures, which hinder migration and labor mobility.</a:t>
            </a:r>
          </a:p>
          <a:p>
            <a:pPr eaLnBrk="1" hangingPunct="1">
              <a:spcBef>
                <a:spcPct val="50000"/>
              </a:spcBef>
            </a:pPr>
            <a:r>
              <a:rPr lang="en-US" altLang="cs-CZ" dirty="0">
                <a:ea typeface="ヒラギノ角ゴ Pro W3" pitchFamily="-84" charset="-128"/>
              </a:rPr>
              <a:t>Unions and regulations also impede labor movements between industries and countries.</a:t>
            </a:r>
          </a:p>
          <a:p>
            <a:pPr eaLnBrk="1" hangingPunct="1">
              <a:spcBef>
                <a:spcPct val="50000"/>
              </a:spcBef>
            </a:pPr>
            <a:r>
              <a:rPr lang="en-US" altLang="cs-CZ" dirty="0">
                <a:ea typeface="ヒラギノ角ゴ Pro W3" pitchFamily="-84" charset="-128"/>
              </a:rPr>
              <a:t>Differences of U.S. unemployment rates across regions are smaller and less persistent than differences of national unemployment rates in the EU, indicating a lack of EU labor mobility.</a:t>
            </a:r>
          </a:p>
        </p:txBody>
      </p:sp>
    </p:spTree>
    <p:extLst>
      <p:ext uri="{BB962C8B-B14F-4D97-AF65-F5344CB8AC3E}">
        <p14:creationId xmlns:p14="http://schemas.microsoft.com/office/powerpoint/2010/main" val="207038104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strips(downRight)">
                                      <p:cBhvr>
                                        <p:cTn id="22"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cs-CZ" smtClean="0">
                <a:ea typeface="ヒラギノ角ゴ Pro W3" pitchFamily="-84" charset="-128"/>
              </a:rPr>
              <a:t>What Is the EMS?</a:t>
            </a:r>
          </a:p>
        </p:txBody>
      </p:sp>
      <p:sp>
        <p:nvSpPr>
          <p:cNvPr id="8195" name="Rectangle 3"/>
          <p:cNvSpPr>
            <a:spLocks noGrp="1" noChangeArrowheads="1"/>
          </p:cNvSpPr>
          <p:nvPr>
            <p:ph idx="1"/>
          </p:nvPr>
        </p:nvSpPr>
        <p:spPr>
          <a:xfrm>
            <a:off x="680321" y="2192338"/>
            <a:ext cx="8478838" cy="4665662"/>
          </a:xfrm>
        </p:spPr>
        <p:txBody>
          <a:bodyPr/>
          <a:lstStyle/>
          <a:p>
            <a:pPr eaLnBrk="1" hangingPunct="1">
              <a:spcBef>
                <a:spcPct val="40000"/>
              </a:spcBef>
            </a:pPr>
            <a:r>
              <a:rPr lang="en-US" altLang="cs-CZ" dirty="0">
                <a:ea typeface="ヒラギノ角ゴ Pro W3" pitchFamily="-84" charset="-128"/>
              </a:rPr>
              <a:t>The </a:t>
            </a:r>
            <a:r>
              <a:rPr lang="en-US" altLang="cs-CZ" b="1" dirty="0">
                <a:ea typeface="ヒラギノ角ゴ Pro W3" pitchFamily="-84" charset="-128"/>
              </a:rPr>
              <a:t>European Monetary System</a:t>
            </a:r>
            <a:r>
              <a:rPr lang="en-US" altLang="cs-CZ" dirty="0">
                <a:ea typeface="ヒラギノ角ゴ Pro W3" pitchFamily="-84" charset="-128"/>
              </a:rPr>
              <a:t> was originally a system of fixed exchange rates implemented in 1979 through an </a:t>
            </a:r>
            <a:r>
              <a:rPr lang="en-US" altLang="cs-CZ" b="1" dirty="0">
                <a:ea typeface="ヒラギノ角ゴ Pro W3" pitchFamily="-84" charset="-128"/>
              </a:rPr>
              <a:t>exchange rate mechanism</a:t>
            </a:r>
            <a:r>
              <a:rPr lang="en-US" altLang="cs-CZ" dirty="0">
                <a:ea typeface="ヒラギノ角ゴ Pro W3" pitchFamily="-84" charset="-128"/>
              </a:rPr>
              <a:t> (ERM).</a:t>
            </a:r>
          </a:p>
          <a:p>
            <a:pPr eaLnBrk="1" hangingPunct="1">
              <a:spcBef>
                <a:spcPct val="70000"/>
              </a:spcBef>
            </a:pPr>
            <a:r>
              <a:rPr lang="en-US" altLang="cs-CZ" dirty="0">
                <a:ea typeface="ヒラギノ角ゴ Pro W3" pitchFamily="-84" charset="-128"/>
              </a:rPr>
              <a:t>The EMS has since developed into an </a:t>
            </a:r>
            <a:r>
              <a:rPr lang="en-US" altLang="cs-CZ" b="1" dirty="0">
                <a:ea typeface="ヒラギノ角ゴ Pro W3" pitchFamily="-84" charset="-128"/>
              </a:rPr>
              <a:t>economic and monetary union </a:t>
            </a:r>
            <a:r>
              <a:rPr lang="en-US" altLang="cs-CZ" dirty="0">
                <a:ea typeface="ヒラギノ角ゴ Pro W3" pitchFamily="-84" charset="-128"/>
              </a:rPr>
              <a:t>(EMU), a more extensive system of coordinated economic and monetary policies.</a:t>
            </a:r>
          </a:p>
          <a:p>
            <a:pPr lvl="1" eaLnBrk="1" hangingPunct="1">
              <a:spcBef>
                <a:spcPct val="40000"/>
              </a:spcBef>
            </a:pPr>
            <a:r>
              <a:rPr lang="en-US" altLang="cs-CZ" dirty="0">
                <a:ea typeface="ヒラギノ角ゴ Pro W3" pitchFamily="-84" charset="-128"/>
              </a:rPr>
              <a:t>The EMS has replaced the exchange rate mechanism for most members with a common currency under the economic and monetary union. </a:t>
            </a:r>
          </a:p>
        </p:txBody>
      </p:sp>
    </p:spTree>
    <p:extLst>
      <p:ext uri="{BB962C8B-B14F-4D97-AF65-F5344CB8AC3E}">
        <p14:creationId xmlns:p14="http://schemas.microsoft.com/office/powerpoint/2010/main" val="310113927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trips(downRight)">
                                      <p:cBhvr>
                                        <p:cTn id="17"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cs-CZ" sz="2400">
                <a:ea typeface="ヒラギノ角ゴ Pro W3" pitchFamily="-84" charset="-128"/>
              </a:rPr>
              <a:t>Table 21-2: People Changing Region of Residence in the 1990s (percent of total population)</a:t>
            </a:r>
          </a:p>
        </p:txBody>
      </p:sp>
      <p:pic>
        <p:nvPicPr>
          <p:cNvPr id="55299" name="Picture 1" descr="tbl21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514428"/>
            <a:ext cx="81026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7992294"/>
      </p:ext>
    </p:extLst>
  </p:cSld>
  <p:clrMapOvr>
    <a:masterClrMapping/>
  </p:clrMapOvr>
  <p:transition spd="med">
    <p:pull dir="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cs-CZ" sz="2400">
                <a:ea typeface="ヒラギノ角ゴ Pro W3" pitchFamily="-84" charset="-128"/>
              </a:rPr>
              <a:t>Table 21-3: Assets of Some Individual Banks as a Ratio to National Output, End-2011 </a:t>
            </a:r>
          </a:p>
        </p:txBody>
      </p:sp>
      <p:pic>
        <p:nvPicPr>
          <p:cNvPr id="56323" name="Picture 1" descr="tbl21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51577"/>
            <a:ext cx="7508090" cy="454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8797145"/>
      </p:ext>
    </p:extLst>
  </p:cSld>
  <p:clrMapOvr>
    <a:masterClrMapping/>
  </p:clrMapOvr>
  <p:transition spd="med">
    <p:pull dir="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cs-CZ" sz="2800">
                <a:ea typeface="ヒラギノ角ゴ Pro W3" pitchFamily="-84" charset="-128"/>
              </a:rPr>
              <a:t>Fig. 21-8: Nominal Government Borrowing Spreads over Germany</a:t>
            </a:r>
          </a:p>
        </p:txBody>
      </p:sp>
      <p:pic>
        <p:nvPicPr>
          <p:cNvPr id="57347" name="Picture 1" descr="fig21_08.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73564"/>
            <a:ext cx="6379506" cy="456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2805433"/>
      </p:ext>
    </p:extLst>
  </p:cSld>
  <p:clrMapOvr>
    <a:masterClrMapping/>
  </p:clrMapOvr>
  <p:transition spd="med">
    <p:pull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cs-CZ" sz="2800">
                <a:ea typeface="ヒラギノ角ゴ Pro W3" pitchFamily="-84" charset="-128"/>
              </a:rPr>
              <a:t>Fig. 21-9: Real Appreciation in Peripheral Euro Zone Countries</a:t>
            </a:r>
          </a:p>
        </p:txBody>
      </p:sp>
      <p:pic>
        <p:nvPicPr>
          <p:cNvPr id="58371" name="Picture 1" descr="fig21_0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71991"/>
            <a:ext cx="6276202" cy="4786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1862093"/>
      </p:ext>
    </p:extLst>
  </p:cSld>
  <p:clrMapOvr>
    <a:masterClrMapping/>
  </p:clrMapOvr>
  <p:transition spd="med">
    <p:pull dir="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cs-CZ" sz="2800">
                <a:ea typeface="ヒラギノ角ゴ Pro W3" pitchFamily="-84" charset="-128"/>
              </a:rPr>
              <a:t>Fig. 21-10: Divergent Real Interest Rates in the Euro Zone</a:t>
            </a:r>
          </a:p>
        </p:txBody>
      </p:sp>
      <p:pic>
        <p:nvPicPr>
          <p:cNvPr id="59395" name="Picture 1" descr="fig21_1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06050"/>
            <a:ext cx="6590228" cy="453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2193340"/>
      </p:ext>
    </p:extLst>
  </p:cSld>
  <p:clrMapOvr>
    <a:masterClrMapping/>
  </p:clrMapOvr>
  <p:transition spd="med">
    <p:pull dir="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cs-CZ" sz="2400">
                <a:ea typeface="ヒラギノ角ゴ Pro W3" pitchFamily="-84" charset="-128"/>
              </a:rPr>
              <a:t>Table 21-4: Current Account Balances of Euro Zone Countries, 2005–2009 (percent of GDP)</a:t>
            </a:r>
          </a:p>
        </p:txBody>
      </p:sp>
      <p:pic>
        <p:nvPicPr>
          <p:cNvPr id="60419" name="Picture 1" descr="tbl21_04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408538"/>
            <a:ext cx="81026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1071779"/>
      </p:ext>
    </p:extLst>
  </p:cSld>
  <p:clrMapOvr>
    <a:masterClrMapping/>
  </p:clrMapOvr>
  <p:transition spd="med">
    <p:pull dir="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cs-CZ" sz="2800">
                <a:ea typeface="ヒラギノ角ゴ Pro W3" pitchFamily="-84" charset="-128"/>
              </a:rPr>
              <a:t>Fig. 21-11: Gross Public Debt to GDP Ratios in the Euro Area</a:t>
            </a:r>
          </a:p>
        </p:txBody>
      </p:sp>
      <p:pic>
        <p:nvPicPr>
          <p:cNvPr id="61443" name="Picture 1" descr="fig21_1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1996124"/>
            <a:ext cx="6202362" cy="4861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4"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75100" y="2111289"/>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9353038"/>
      </p:ext>
    </p:extLst>
  </p:cSld>
  <p:clrMapOvr>
    <a:masterClrMapping/>
  </p:clrMapOvr>
  <p:transition spd="med">
    <p:pull dir="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cs-CZ" sz="2800">
                <a:ea typeface="ヒラギノ角ゴ Pro W3" pitchFamily="-84" charset="-128"/>
              </a:rPr>
              <a:t>Is the EU an Optimum Currency Area? (cont.)</a:t>
            </a:r>
          </a:p>
        </p:txBody>
      </p:sp>
      <p:sp>
        <p:nvSpPr>
          <p:cNvPr id="46083"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There is evidence that financial assets were able to move more freely within the EU after 1992 and 1999.</a:t>
            </a:r>
          </a:p>
          <a:p>
            <a:pPr eaLnBrk="1" hangingPunct="1">
              <a:spcBef>
                <a:spcPct val="50000"/>
              </a:spcBef>
            </a:pPr>
            <a:r>
              <a:rPr lang="en-US" altLang="cs-CZ">
                <a:ea typeface="ヒラギノ角ゴ Pro W3" pitchFamily="-84" charset="-128"/>
              </a:rPr>
              <a:t>But capital mobility without labor mobility can make the economic stability loss greater.</a:t>
            </a:r>
          </a:p>
          <a:p>
            <a:pPr lvl="1" eaLnBrk="1" hangingPunct="1">
              <a:spcBef>
                <a:spcPct val="50000"/>
              </a:spcBef>
            </a:pPr>
            <a:r>
              <a:rPr lang="en-US" altLang="cs-CZ">
                <a:ea typeface="ヒラギノ角ゴ Pro W3" pitchFamily="-84" charset="-128"/>
              </a:rPr>
              <a:t>After a reduction of aggregate demand in a particular EU country, financial assets could be easily transferred elsewhere while labor is stuck.</a:t>
            </a:r>
          </a:p>
          <a:p>
            <a:pPr lvl="1" eaLnBrk="1" hangingPunct="1">
              <a:spcBef>
                <a:spcPct val="50000"/>
              </a:spcBef>
            </a:pPr>
            <a:r>
              <a:rPr lang="en-US" altLang="cs-CZ">
                <a:ea typeface="ヒラギノ角ゴ Pro W3" pitchFamily="-84" charset="-128"/>
              </a:rPr>
              <a:t>The loss of financial assets could further reduce production and employment.</a:t>
            </a:r>
          </a:p>
        </p:txBody>
      </p:sp>
    </p:spTree>
    <p:extLst>
      <p:ext uri="{BB962C8B-B14F-4D97-AF65-F5344CB8AC3E}">
        <p14:creationId xmlns:p14="http://schemas.microsoft.com/office/powerpoint/2010/main" val="149270077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strips(downRight)">
                                      <p:cBhvr>
                                        <p:cTn id="7" dur="5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strips(downRight)">
                                      <p:cBhvr>
                                        <p:cTn id="12" dur="500"/>
                                        <p:tgtEl>
                                          <p:spTgt spid="460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strips(downRight)">
                                      <p:cBhvr>
                                        <p:cTn id="17" dur="500"/>
                                        <p:tgtEl>
                                          <p:spTgt spid="460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6083">
                                            <p:txEl>
                                              <p:pRg st="3" end="3"/>
                                            </p:txEl>
                                          </p:spTgt>
                                        </p:tgtEl>
                                        <p:attrNameLst>
                                          <p:attrName>style.visibility</p:attrName>
                                        </p:attrNameLst>
                                      </p:cBhvr>
                                      <p:to>
                                        <p:strVal val="visible"/>
                                      </p:to>
                                    </p:set>
                                    <p:animEffect transition="in" filter="strips(downRight)">
                                      <p:cBhvr>
                                        <p:cTn id="22" dur="500"/>
                                        <p:tgtEl>
                                          <p:spTgt spid="460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cs-CZ" smtClean="0">
                <a:ea typeface="ヒラギノ角ゴ Pro W3" pitchFamily="-84" charset="-128"/>
              </a:rPr>
              <a:t>Other Considerations for an EMU</a:t>
            </a:r>
          </a:p>
        </p:txBody>
      </p:sp>
      <p:sp>
        <p:nvSpPr>
          <p:cNvPr id="47107" name="Rectangle 3"/>
          <p:cNvSpPr>
            <a:spLocks noGrp="1" noChangeArrowheads="1"/>
          </p:cNvSpPr>
          <p:nvPr>
            <p:ph idx="1"/>
          </p:nvPr>
        </p:nvSpPr>
        <p:spPr>
          <a:xfrm>
            <a:off x="680321" y="2027195"/>
            <a:ext cx="8480425" cy="4622800"/>
          </a:xfrm>
        </p:spPr>
        <p:txBody>
          <a:bodyPr/>
          <a:lstStyle/>
          <a:p>
            <a:pPr eaLnBrk="1" hangingPunct="1">
              <a:lnSpc>
                <a:spcPct val="90000"/>
              </a:lnSpc>
              <a:spcBef>
                <a:spcPct val="50000"/>
              </a:spcBef>
            </a:pPr>
            <a:r>
              <a:rPr lang="en-US" altLang="cs-CZ" dirty="0" smtClean="0">
                <a:ea typeface="ヒラギノ角ゴ Pro W3" pitchFamily="-84" charset="-128"/>
              </a:rPr>
              <a:t>The </a:t>
            </a:r>
            <a:r>
              <a:rPr lang="en-US" altLang="cs-CZ" i="1" dirty="0" smtClean="0">
                <a:ea typeface="ヒラギノ角ゴ Pro W3" pitchFamily="-84" charset="-128"/>
              </a:rPr>
              <a:t>structure of the economies</a:t>
            </a:r>
            <a:r>
              <a:rPr lang="en-US" altLang="cs-CZ" dirty="0" smtClean="0">
                <a:ea typeface="ヒラギノ角ゴ Pro W3" pitchFamily="-84" charset="-128"/>
              </a:rPr>
              <a:t> in the EU</a:t>
            </a:r>
            <a:r>
              <a:rPr lang="ja-JP" altLang="en-US" dirty="0" smtClean="0">
                <a:ea typeface="ヒラギノ角ゴ Pro W3" pitchFamily="-84" charset="-128"/>
              </a:rPr>
              <a:t>’</a:t>
            </a:r>
            <a:r>
              <a:rPr lang="en-US" altLang="ja-JP" dirty="0" smtClean="0">
                <a:ea typeface="ヒラギノ角ゴ Pro W3" pitchFamily="-84" charset="-128"/>
              </a:rPr>
              <a:t>s economic and monetary union is important for determining how members respond to aggregate demand shocks.</a:t>
            </a:r>
          </a:p>
          <a:p>
            <a:pPr lvl="1" eaLnBrk="1" hangingPunct="1">
              <a:lnSpc>
                <a:spcPct val="90000"/>
              </a:lnSpc>
              <a:spcBef>
                <a:spcPct val="50000"/>
              </a:spcBef>
            </a:pPr>
            <a:r>
              <a:rPr lang="en-US" altLang="cs-CZ" dirty="0" smtClean="0">
                <a:ea typeface="ヒラギノ角ゴ Pro W3" pitchFamily="-84" charset="-128"/>
              </a:rPr>
              <a:t>The economies of EU members are similar in the sense that there is a high volume of </a:t>
            </a:r>
            <a:r>
              <a:rPr lang="en-US" altLang="cs-CZ" i="1" dirty="0" smtClean="0">
                <a:ea typeface="ヒラギノ角ゴ Pro W3" pitchFamily="-84" charset="-128"/>
              </a:rPr>
              <a:t>intra-industry trade</a:t>
            </a:r>
            <a:r>
              <a:rPr lang="en-US" altLang="cs-CZ" dirty="0" smtClean="0">
                <a:ea typeface="ヒラギノ角ゴ Pro W3" pitchFamily="-84" charset="-128"/>
              </a:rPr>
              <a:t> relative to the total volume.</a:t>
            </a:r>
          </a:p>
          <a:p>
            <a:pPr lvl="1" eaLnBrk="1" hangingPunct="1">
              <a:lnSpc>
                <a:spcPct val="90000"/>
              </a:lnSpc>
              <a:spcBef>
                <a:spcPct val="50000"/>
              </a:spcBef>
            </a:pPr>
            <a:r>
              <a:rPr lang="en-US" altLang="cs-CZ" dirty="0" smtClean="0">
                <a:ea typeface="ヒラギノ角ゴ Pro W3" pitchFamily="-84" charset="-128"/>
              </a:rPr>
              <a:t>They are different in the sense that Northern European countries have </a:t>
            </a:r>
            <a:r>
              <a:rPr lang="en-US" altLang="cs-CZ" i="1" dirty="0" smtClean="0">
                <a:ea typeface="ヒラギノ角ゴ Pro W3" pitchFamily="-84" charset="-128"/>
              </a:rPr>
              <a:t>high levels of physical capital per worker and more skilled labor</a:t>
            </a:r>
            <a:r>
              <a:rPr lang="en-US" altLang="cs-CZ" dirty="0" smtClean="0">
                <a:ea typeface="ヒラギノ角ゴ Pro W3" pitchFamily="-84" charset="-128"/>
              </a:rPr>
              <a:t>, compared with Southern European countries.</a:t>
            </a:r>
            <a:endParaRPr lang="en-US" altLang="cs-CZ" dirty="0">
              <a:ea typeface="ヒラギノ角ゴ Pro W3" pitchFamily="-84" charset="-128"/>
            </a:endParaRPr>
          </a:p>
        </p:txBody>
      </p:sp>
    </p:spTree>
    <p:extLst>
      <p:ext uri="{BB962C8B-B14F-4D97-AF65-F5344CB8AC3E}">
        <p14:creationId xmlns:p14="http://schemas.microsoft.com/office/powerpoint/2010/main" val="259747523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strips(downRight)">
                                      <p:cBhvr>
                                        <p:cTn id="12" dur="500"/>
                                        <p:tgtEl>
                                          <p:spTgt spid="47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strips(downRight)">
                                      <p:cBhvr>
                                        <p:cTn id="17" dur="500"/>
                                        <p:tgtEl>
                                          <p:spTgt spid="471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cs-CZ" sz="2800">
                <a:ea typeface="ヒラギノ角ゴ Pro W3" pitchFamily="-84" charset="-128"/>
              </a:rPr>
              <a:t>Other Considerations for an EMU (cont.)</a:t>
            </a:r>
          </a:p>
        </p:txBody>
      </p:sp>
      <p:sp>
        <p:nvSpPr>
          <p:cNvPr id="48131" name="Rectangle 3"/>
          <p:cNvSpPr>
            <a:spLocks noGrp="1" noChangeArrowheads="1"/>
          </p:cNvSpPr>
          <p:nvPr>
            <p:ph idx="1"/>
          </p:nvPr>
        </p:nvSpPr>
        <p:spPr/>
        <p:txBody>
          <a:bodyPr/>
          <a:lstStyle/>
          <a:p>
            <a:pPr lvl="1" eaLnBrk="1" hangingPunct="1">
              <a:spcBef>
                <a:spcPct val="70000"/>
              </a:spcBef>
            </a:pPr>
            <a:r>
              <a:rPr lang="en-US" altLang="cs-CZ" smtClean="0">
                <a:ea typeface="ヒラギノ角ゴ Pro W3" pitchFamily="-84" charset="-128"/>
              </a:rPr>
              <a:t>How an EU member responds to aggregate demand shocks may depend on how the structure of its economy compares to that of fellow EU members.</a:t>
            </a:r>
          </a:p>
          <a:p>
            <a:pPr lvl="1" eaLnBrk="1" hangingPunct="1">
              <a:spcBef>
                <a:spcPct val="70000"/>
              </a:spcBef>
            </a:pPr>
            <a:r>
              <a:rPr lang="en-US" altLang="cs-CZ" smtClean="0">
                <a:ea typeface="ヒラギノ角ゴ Pro W3" pitchFamily="-84" charset="-128"/>
              </a:rPr>
              <a:t>For example, the effects on an EU member of a reduction in aggregate demand caused by a reduction in demand in the software industry will depend on whether the EU member has a large number of workers skilled in programming relative to fellow EU members.</a:t>
            </a:r>
          </a:p>
        </p:txBody>
      </p:sp>
    </p:spTree>
    <p:extLst>
      <p:ext uri="{BB962C8B-B14F-4D97-AF65-F5344CB8AC3E}">
        <p14:creationId xmlns:p14="http://schemas.microsoft.com/office/powerpoint/2010/main" val="28080264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cs-CZ" sz="2800">
                <a:ea typeface="ヒラギノ角ゴ Pro W3" pitchFamily="-84" charset="-128"/>
              </a:rPr>
              <a:t>Membership of the </a:t>
            </a:r>
            <a:br>
              <a:rPr lang="en-US" altLang="cs-CZ" sz="2800">
                <a:ea typeface="ヒラギノ角ゴ Pro W3" pitchFamily="-84" charset="-128"/>
              </a:rPr>
            </a:br>
            <a:r>
              <a:rPr lang="en-US" altLang="cs-CZ" sz="2800">
                <a:ea typeface="ヒラギノ角ゴ Pro W3" pitchFamily="-84" charset="-128"/>
              </a:rPr>
              <a:t>Economic and Monetary Union</a:t>
            </a:r>
          </a:p>
        </p:txBody>
      </p:sp>
      <p:sp>
        <p:nvSpPr>
          <p:cNvPr id="9219" name="Rectangle 3"/>
          <p:cNvSpPr>
            <a:spLocks noGrp="1" noChangeArrowheads="1"/>
          </p:cNvSpPr>
          <p:nvPr>
            <p:ph idx="1"/>
          </p:nvPr>
        </p:nvSpPr>
        <p:spPr>
          <a:xfrm>
            <a:off x="680321" y="2278063"/>
            <a:ext cx="8343900" cy="4579937"/>
          </a:xfrm>
        </p:spPr>
        <p:txBody>
          <a:bodyPr/>
          <a:lstStyle/>
          <a:p>
            <a:pPr marL="533400" indent="-533400">
              <a:spcBef>
                <a:spcPct val="50000"/>
              </a:spcBef>
            </a:pPr>
            <a:r>
              <a:rPr lang="en-US" altLang="cs-CZ" dirty="0">
                <a:ea typeface="ヒラギノ角ゴ Pro W3" pitchFamily="-84" charset="-128"/>
              </a:rPr>
              <a:t>To be part of the economic and monetary union, EMS members must</a:t>
            </a:r>
          </a:p>
          <a:p>
            <a:pPr marL="914400" lvl="1" indent="-457200">
              <a:spcBef>
                <a:spcPct val="50000"/>
              </a:spcBef>
              <a:buFont typeface="Times" panose="02020603050405020304" pitchFamily="18" charset="0"/>
              <a:buAutoNum type="arabicPeriod"/>
            </a:pPr>
            <a:r>
              <a:rPr lang="en-US" altLang="cs-CZ" dirty="0">
                <a:ea typeface="ヒラギノ角ゴ Pro W3" pitchFamily="-84" charset="-128"/>
              </a:rPr>
              <a:t>adhere to the ERM: exchange rates were fixed in specified bands around a target exchange rate.</a:t>
            </a:r>
          </a:p>
          <a:p>
            <a:pPr marL="914400" lvl="1" indent="-457200">
              <a:spcBef>
                <a:spcPct val="50000"/>
              </a:spcBef>
              <a:buFont typeface="Times" panose="02020603050405020304" pitchFamily="18" charset="0"/>
              <a:buAutoNum type="arabicPeriod"/>
            </a:pPr>
            <a:r>
              <a:rPr lang="en-US" altLang="cs-CZ" dirty="0">
                <a:ea typeface="ヒラギノ角ゴ Pro W3" pitchFamily="-84" charset="-128"/>
              </a:rPr>
              <a:t>follow restrained fiscal and monetary policies as determined by Council of the European Union and the European Central Bank.</a:t>
            </a:r>
          </a:p>
          <a:p>
            <a:pPr marL="914400" lvl="1" indent="-457200">
              <a:spcBef>
                <a:spcPct val="50000"/>
              </a:spcBef>
              <a:buFont typeface="Times" panose="02020603050405020304" pitchFamily="18" charset="0"/>
              <a:buAutoNum type="arabicPeriod"/>
            </a:pPr>
            <a:r>
              <a:rPr lang="en-US" altLang="cs-CZ" dirty="0">
                <a:ea typeface="ヒラギノ角ゴ Pro W3" pitchFamily="-84" charset="-128"/>
              </a:rPr>
              <a:t>replace the national currency with the euro, whose circulation is determined by the European System of Central Banks.</a:t>
            </a:r>
          </a:p>
        </p:txBody>
      </p:sp>
    </p:spTree>
    <p:extLst>
      <p:ext uri="{BB962C8B-B14F-4D97-AF65-F5344CB8AC3E}">
        <p14:creationId xmlns:p14="http://schemas.microsoft.com/office/powerpoint/2010/main" val="3951951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9219">
                                            <p:txEl>
                                              <p:pRg st="1" end="1"/>
                                            </p:txEl>
                                          </p:spTgt>
                                        </p:tgtEl>
                                        <p:attrNameLst>
                                          <p:attrName>style.visibility</p:attrName>
                                        </p:attrNameLst>
                                      </p:cBhvr>
                                      <p:to>
                                        <p:strVal val="visible"/>
                                      </p:to>
                                    </p:set>
                                    <p:animEffect transition="in" filter="strips(downRight)">
                                      <p:cBhvr>
                                        <p:cTn id="10" dur="500"/>
                                        <p:tgtEl>
                                          <p:spTgt spid="921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animEffect transition="in" filter="strips(downRight)">
                                      <p:cBhvr>
                                        <p:cTn id="13" dur="500"/>
                                        <p:tgtEl>
                                          <p:spTgt spid="9219">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9219">
                                            <p:txEl>
                                              <p:pRg st="3" end="3"/>
                                            </p:txEl>
                                          </p:spTgt>
                                        </p:tgtEl>
                                        <p:attrNameLst>
                                          <p:attrName>style.visibility</p:attrName>
                                        </p:attrNameLst>
                                      </p:cBhvr>
                                      <p:to>
                                        <p:strVal val="visible"/>
                                      </p:to>
                                    </p:set>
                                    <p:animEffect transition="in" filter="strips(downRight)">
                                      <p:cBhvr>
                                        <p:cTn id="16"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cs-CZ" sz="2800">
                <a:ea typeface="ヒラギノ角ゴ Pro W3" pitchFamily="-84" charset="-128"/>
              </a:rPr>
              <a:t>Other Considerations for an EMU (cont.)</a:t>
            </a:r>
          </a:p>
        </p:txBody>
      </p:sp>
      <p:sp>
        <p:nvSpPr>
          <p:cNvPr id="49155" name="Rectangle 3"/>
          <p:cNvSpPr>
            <a:spLocks noGrp="1" noChangeArrowheads="1"/>
          </p:cNvSpPr>
          <p:nvPr>
            <p:ph idx="1"/>
          </p:nvPr>
        </p:nvSpPr>
        <p:spPr/>
        <p:txBody>
          <a:bodyPr/>
          <a:lstStyle/>
          <a:p>
            <a:pPr eaLnBrk="1" hangingPunct="1">
              <a:lnSpc>
                <a:spcPct val="90000"/>
              </a:lnSpc>
              <a:spcBef>
                <a:spcPct val="50000"/>
              </a:spcBef>
            </a:pPr>
            <a:r>
              <a:rPr lang="en-US" altLang="cs-CZ" smtClean="0">
                <a:ea typeface="ヒラギノ角ゴ Pro W3" pitchFamily="-84" charset="-128"/>
              </a:rPr>
              <a:t>The </a:t>
            </a:r>
            <a:r>
              <a:rPr lang="en-US" altLang="cs-CZ" i="1" smtClean="0">
                <a:ea typeface="ヒラギノ角ゴ Pro W3" pitchFamily="-84" charset="-128"/>
              </a:rPr>
              <a:t>amount of transfers</a:t>
            </a:r>
            <a:r>
              <a:rPr lang="en-US" altLang="cs-CZ" smtClean="0">
                <a:ea typeface="ヒラギノ角ゴ Pro W3" pitchFamily="-84" charset="-128"/>
              </a:rPr>
              <a:t> among the EU members may also affect how EU economies respond to aggregate demand shocks.</a:t>
            </a:r>
          </a:p>
          <a:p>
            <a:pPr lvl="1" eaLnBrk="1" hangingPunct="1">
              <a:lnSpc>
                <a:spcPct val="90000"/>
              </a:lnSpc>
              <a:spcBef>
                <a:spcPct val="50000"/>
              </a:spcBef>
            </a:pPr>
            <a:r>
              <a:rPr lang="en-US" altLang="cs-CZ" smtClean="0">
                <a:ea typeface="ヒラギノ角ゴ Pro W3" pitchFamily="-84" charset="-128"/>
              </a:rPr>
              <a:t>Fiscal payments between countries in the EU</a:t>
            </a:r>
            <a:r>
              <a:rPr lang="ja-JP" altLang="en-US" smtClean="0">
                <a:ea typeface="ヒラギノ角ゴ Pro W3" pitchFamily="-84" charset="-128"/>
              </a:rPr>
              <a:t>’</a:t>
            </a:r>
            <a:r>
              <a:rPr lang="en-US" altLang="ja-JP" smtClean="0">
                <a:ea typeface="ヒラギノ角ゴ Pro W3" pitchFamily="-84" charset="-128"/>
              </a:rPr>
              <a:t>s federal system, or </a:t>
            </a:r>
            <a:r>
              <a:rPr lang="en-US" altLang="ja-JP" b="1" smtClean="0">
                <a:ea typeface="ヒラギノ角ゴ Pro W3" pitchFamily="-84" charset="-128"/>
              </a:rPr>
              <a:t>fiscal federalism</a:t>
            </a:r>
            <a:r>
              <a:rPr lang="en-US" altLang="ja-JP" smtClean="0">
                <a:ea typeface="ヒラギノ角ゴ Pro W3" pitchFamily="-84" charset="-128"/>
              </a:rPr>
              <a:t>, may help offset the economic stability loss from joining an economic and monetary union.</a:t>
            </a:r>
          </a:p>
          <a:p>
            <a:pPr lvl="1" eaLnBrk="1" hangingPunct="1">
              <a:lnSpc>
                <a:spcPct val="90000"/>
              </a:lnSpc>
              <a:spcBef>
                <a:spcPct val="50000"/>
              </a:spcBef>
            </a:pPr>
            <a:r>
              <a:rPr lang="en-US" altLang="cs-CZ" smtClean="0">
                <a:ea typeface="ヒラギノ角ゴ Pro W3" pitchFamily="-84" charset="-128"/>
              </a:rPr>
              <a:t>But relative to interregional transfers in the U.S., little fiscal federalism occurs among EU members.</a:t>
            </a:r>
          </a:p>
        </p:txBody>
      </p:sp>
    </p:spTree>
    <p:extLst>
      <p:ext uri="{BB962C8B-B14F-4D97-AF65-F5344CB8AC3E}">
        <p14:creationId xmlns:p14="http://schemas.microsoft.com/office/powerpoint/2010/main" val="147629314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altLang="cs-CZ" sz="2800">
                <a:ea typeface="ヒラギノ角ゴ Pro W3" pitchFamily="-84" charset="-128"/>
              </a:rPr>
              <a:t>The Future of EMU</a:t>
            </a:r>
          </a:p>
        </p:txBody>
      </p:sp>
      <p:sp>
        <p:nvSpPr>
          <p:cNvPr id="49155" name="Rectangle 3"/>
          <p:cNvSpPr>
            <a:spLocks noGrp="1" noChangeArrowheads="1"/>
          </p:cNvSpPr>
          <p:nvPr>
            <p:ph idx="1"/>
          </p:nvPr>
        </p:nvSpPr>
        <p:spPr/>
        <p:txBody>
          <a:bodyPr/>
          <a:lstStyle/>
          <a:p>
            <a:pPr eaLnBrk="1" hangingPunct="1"/>
            <a:r>
              <a:rPr lang="en-US" altLang="cs-CZ" smtClean="0">
                <a:ea typeface="ヒラギノ角ゴ Pro W3" pitchFamily="-84" charset="-128"/>
              </a:rPr>
              <a:t>EMU must overcome some difficult challenges, however, if it is to survive its current crisis and prosper.</a:t>
            </a:r>
          </a:p>
          <a:p>
            <a:pPr lvl="1" eaLnBrk="1" hangingPunct="1"/>
            <a:r>
              <a:rPr lang="en-US" altLang="cs-CZ" smtClean="0">
                <a:ea typeface="ヒラギノ角ゴ Pro W3" pitchFamily="-84" charset="-128"/>
              </a:rPr>
              <a:t>Europe is not an optimum currency area. Therefore, asymmetric economic developments within different countries of the euro zone - developments that might well call for different national interest rates under a regime of individual national currencies - will remain hard to handle through monetary policy. </a:t>
            </a:r>
          </a:p>
        </p:txBody>
      </p:sp>
    </p:spTree>
    <p:extLst>
      <p:ext uri="{BB962C8B-B14F-4D97-AF65-F5344CB8AC3E}">
        <p14:creationId xmlns:p14="http://schemas.microsoft.com/office/powerpoint/2010/main" val="82179253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0" dur="500"/>
                                        <p:tgtEl>
                                          <p:spTgt spid="491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ltLang="cs-CZ" sz="2800">
                <a:ea typeface="ヒラギノ角ゴ Pro W3" pitchFamily="-84" charset="-128"/>
              </a:rPr>
              <a:t>The Future of EMU (cont.)</a:t>
            </a:r>
          </a:p>
        </p:txBody>
      </p:sp>
      <p:sp>
        <p:nvSpPr>
          <p:cNvPr id="49155" name="Rectangle 3"/>
          <p:cNvSpPr>
            <a:spLocks noGrp="1" noChangeArrowheads="1"/>
          </p:cNvSpPr>
          <p:nvPr>
            <p:ph idx="1"/>
          </p:nvPr>
        </p:nvSpPr>
        <p:spPr/>
        <p:txBody>
          <a:bodyPr/>
          <a:lstStyle/>
          <a:p>
            <a:pPr lvl="1" eaLnBrk="1" hangingPunct="1"/>
            <a:r>
              <a:rPr lang="en-US" altLang="cs-CZ" smtClean="0">
                <a:ea typeface="ヒラギノ角ゴ Pro W3" pitchFamily="-84" charset="-128"/>
              </a:rPr>
              <a:t>In most EU countries, labor markets remain highly unionized and subject to employment taxes and regulations that impede labor mobility between industries and regions. The result has been persistently high levels of unemployment. Unless labor markets become much more flexible, individual euro zone countries will have a hard time adjusting toward full employment and competitive real exchange rates. Other structural problems also abound.</a:t>
            </a:r>
          </a:p>
          <a:p>
            <a:pPr eaLnBrk="1" hangingPunct="1"/>
            <a:r>
              <a:rPr lang="en-US" altLang="cs-CZ" smtClean="0">
                <a:ea typeface="ヒラギノ角ゴ Pro W3" pitchFamily="-84" charset="-128"/>
              </a:rPr>
              <a:t>Thus, the euro faces significant challenges in the years ahead</a:t>
            </a:r>
          </a:p>
        </p:txBody>
      </p:sp>
    </p:spTree>
    <p:extLst>
      <p:ext uri="{BB962C8B-B14F-4D97-AF65-F5344CB8AC3E}">
        <p14:creationId xmlns:p14="http://schemas.microsoft.com/office/powerpoint/2010/main" val="25320080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a:t>
            </a:r>
          </a:p>
        </p:txBody>
      </p:sp>
      <p:sp>
        <p:nvSpPr>
          <p:cNvPr id="50179" name="Rectangle 3"/>
          <p:cNvSpPr>
            <a:spLocks noGrp="1" noChangeArrowheads="1"/>
          </p:cNvSpPr>
          <p:nvPr>
            <p:ph idx="1"/>
          </p:nvPr>
        </p:nvSpPr>
        <p:spPr/>
        <p:txBody>
          <a:bodyPr/>
          <a:lstStyle/>
          <a:p>
            <a:pPr marL="609600" indent="-609600">
              <a:spcBef>
                <a:spcPct val="70000"/>
              </a:spcBef>
              <a:buFont typeface="Times" panose="02020603050405020304" pitchFamily="18" charset="0"/>
              <a:buAutoNum type="arabicPeriod"/>
            </a:pPr>
            <a:r>
              <a:rPr lang="en-US" altLang="cs-CZ">
                <a:ea typeface="ヒラギノ角ゴ Pro W3" pitchFamily="-84" charset="-128"/>
              </a:rPr>
              <a:t>The EMS was first a system of fixed exchange rates but later developed into a more extensive coordination of economic and monetary policies: an economic and monetary union.</a:t>
            </a:r>
          </a:p>
          <a:p>
            <a:pPr marL="609600" indent="-609600">
              <a:spcBef>
                <a:spcPct val="70000"/>
              </a:spcBef>
              <a:buFont typeface="Times" panose="02020603050405020304" pitchFamily="18" charset="0"/>
              <a:buAutoNum type="arabicPeriod"/>
            </a:pPr>
            <a:r>
              <a:rPr lang="en-US" altLang="cs-CZ">
                <a:ea typeface="ヒラギノ角ゴ Pro W3" pitchFamily="-84" charset="-128"/>
              </a:rPr>
              <a:t>The Single European Act of 1986 recommended that EU members remove barriers to trade, capital flows, and immigration by the end of 1992.</a:t>
            </a:r>
          </a:p>
        </p:txBody>
      </p:sp>
    </p:spTree>
    <p:extLst>
      <p:ext uri="{BB962C8B-B14F-4D97-AF65-F5344CB8AC3E}">
        <p14:creationId xmlns:p14="http://schemas.microsoft.com/office/powerpoint/2010/main" val="210342669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51203" name="Rectangle 3"/>
          <p:cNvSpPr>
            <a:spLocks noGrp="1" noChangeArrowheads="1"/>
          </p:cNvSpPr>
          <p:nvPr>
            <p:ph idx="1"/>
          </p:nvPr>
        </p:nvSpPr>
        <p:spPr>
          <a:xfrm>
            <a:off x="680321" y="2088335"/>
            <a:ext cx="8377238" cy="4513262"/>
          </a:xfrm>
        </p:spPr>
        <p:txBody>
          <a:bodyPr/>
          <a:lstStyle/>
          <a:p>
            <a:pPr marL="533400" indent="-533400">
              <a:buFont typeface="Times" panose="02020603050405020304" pitchFamily="18" charset="0"/>
              <a:buAutoNum type="arabicPeriod" startAt="3"/>
            </a:pPr>
            <a:r>
              <a:rPr lang="en-US" altLang="cs-CZ" dirty="0">
                <a:ea typeface="ヒラギノ角ゴ Pro W3" pitchFamily="-84" charset="-128"/>
              </a:rPr>
              <a:t>The Maastricht Treaty outlined 3 requirements for the EMS to become an economic and monetary union.</a:t>
            </a:r>
          </a:p>
          <a:p>
            <a:pPr marL="914400" lvl="1" indent="-457200">
              <a:spcBef>
                <a:spcPct val="40000"/>
              </a:spcBef>
            </a:pPr>
            <a:r>
              <a:rPr lang="en-US" altLang="cs-CZ" dirty="0">
                <a:ea typeface="ヒラギノ角ゴ Pro W3" pitchFamily="-84" charset="-128"/>
              </a:rPr>
              <a:t>It also standardized many regulations and gave the EU institutions more control over defense policies.</a:t>
            </a:r>
          </a:p>
          <a:p>
            <a:pPr marL="914400" lvl="1" indent="-457200">
              <a:spcBef>
                <a:spcPct val="40000"/>
              </a:spcBef>
            </a:pPr>
            <a:r>
              <a:rPr lang="en-US" altLang="cs-CZ" dirty="0">
                <a:ea typeface="ヒラギノ角ゴ Pro W3" pitchFamily="-84" charset="-128"/>
              </a:rPr>
              <a:t>It also set up penalties for spendthrift EMU members.</a:t>
            </a:r>
          </a:p>
          <a:p>
            <a:pPr marL="533400" indent="-533400">
              <a:spcAft>
                <a:spcPct val="50000"/>
              </a:spcAft>
              <a:buFont typeface="Times" panose="02020603050405020304" pitchFamily="18" charset="0"/>
              <a:buAutoNum type="arabicPeriod" startAt="4"/>
            </a:pPr>
            <a:r>
              <a:rPr lang="en-US" altLang="cs-CZ" dirty="0">
                <a:ea typeface="ヒラギノ角ゴ Pro W3" pitchFamily="-84" charset="-128"/>
              </a:rPr>
              <a:t>A new exchange rate mechanism was defined in 1999 vis-à-vis the euro, when the euro came into existence.</a:t>
            </a:r>
          </a:p>
        </p:txBody>
      </p:sp>
    </p:spTree>
    <p:extLst>
      <p:ext uri="{BB962C8B-B14F-4D97-AF65-F5344CB8AC3E}">
        <p14:creationId xmlns:p14="http://schemas.microsoft.com/office/powerpoint/2010/main" val="31883389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0" dur="500"/>
                                        <p:tgtEl>
                                          <p:spTgt spid="5120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1203">
                                            <p:txEl>
                                              <p:pRg st="2" end="2"/>
                                            </p:txEl>
                                          </p:spTgt>
                                        </p:tgtEl>
                                        <p:attrNameLst>
                                          <p:attrName>style.visibility</p:attrName>
                                        </p:attrNameLst>
                                      </p:cBhvr>
                                      <p:to>
                                        <p:strVal val="visible"/>
                                      </p:to>
                                    </p:set>
                                    <p:animEffect transition="in" filter="strips(downRight)">
                                      <p:cBhvr>
                                        <p:cTn id="13" dur="500"/>
                                        <p:tgtEl>
                                          <p:spTgt spid="5120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51203">
                                            <p:txEl>
                                              <p:pRg st="3" end="3"/>
                                            </p:txEl>
                                          </p:spTgt>
                                        </p:tgtEl>
                                        <p:attrNameLst>
                                          <p:attrName>style.visibility</p:attrName>
                                        </p:attrNameLst>
                                      </p:cBhvr>
                                      <p:to>
                                        <p:strVal val="visible"/>
                                      </p:to>
                                    </p:set>
                                    <p:animEffect transition="in" filter="strips(downRight)">
                                      <p:cBhvr>
                                        <p:cTn id="18"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52227"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startAt="5"/>
            </a:pPr>
            <a:r>
              <a:rPr lang="en-US" altLang="cs-CZ">
                <a:ea typeface="ヒラギノ角ゴ Pro W3" pitchFamily="-84" charset="-128"/>
              </a:rPr>
              <a:t>An optimum currency area is a union of countries  with a high degree of economic integration among goods and services, financial assets, and labor markets.</a:t>
            </a:r>
          </a:p>
          <a:p>
            <a:pPr marL="914400" lvl="1" indent="-457200">
              <a:spcBef>
                <a:spcPct val="50000"/>
              </a:spcBef>
            </a:pPr>
            <a:r>
              <a:rPr lang="en-US" altLang="cs-CZ">
                <a:ea typeface="ヒラギノ角ゴ Pro W3" pitchFamily="-84" charset="-128"/>
              </a:rPr>
              <a:t>It is an area where the monetary efficiency gain of joining a fixed exchange rate system is at least as large as the economic stability loss.</a:t>
            </a:r>
          </a:p>
          <a:p>
            <a:pPr marL="533400" indent="-533400">
              <a:spcBef>
                <a:spcPct val="50000"/>
              </a:spcBef>
              <a:buFont typeface="Times" panose="02020603050405020304" pitchFamily="18" charset="0"/>
              <a:buAutoNum type="arabicPeriod" startAt="5"/>
            </a:pPr>
            <a:r>
              <a:rPr lang="en-US" altLang="cs-CZ">
                <a:ea typeface="ヒラギノ角ゴ Pro W3" pitchFamily="-84" charset="-128"/>
              </a:rPr>
              <a:t>The EU does not have a large degree of labor mobility due to differences in culture and due to unionization and regulation.</a:t>
            </a:r>
          </a:p>
          <a:p>
            <a:pPr marL="533400" indent="-533400">
              <a:spcBef>
                <a:spcPct val="50000"/>
              </a:spcBef>
              <a:buFont typeface="Times" panose="02020603050405020304" pitchFamily="18" charset="0"/>
              <a:buAutoNum type="arabicPeriod" startAt="5"/>
            </a:pPr>
            <a:r>
              <a:rPr lang="en-US" altLang="cs-CZ">
                <a:ea typeface="ヒラギノ角ゴ Pro W3" pitchFamily="-84" charset="-128"/>
              </a:rPr>
              <a:t>The EU is not an optimum currency area.</a:t>
            </a:r>
          </a:p>
        </p:txBody>
      </p:sp>
    </p:spTree>
    <p:extLst>
      <p:ext uri="{BB962C8B-B14F-4D97-AF65-F5344CB8AC3E}">
        <p14:creationId xmlns:p14="http://schemas.microsoft.com/office/powerpoint/2010/main" val="162115477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trips(downRight)">
                                      <p:cBhvr>
                                        <p:cTn id="7" dur="500"/>
                                        <p:tgtEl>
                                          <p:spTgt spid="5222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2227">
                                            <p:txEl>
                                              <p:pRg st="1" end="1"/>
                                            </p:txEl>
                                          </p:spTgt>
                                        </p:tgtEl>
                                        <p:attrNameLst>
                                          <p:attrName>style.visibility</p:attrName>
                                        </p:attrNameLst>
                                      </p:cBhvr>
                                      <p:to>
                                        <p:strVal val="visible"/>
                                      </p:to>
                                    </p:set>
                                    <p:animEffect transition="in" filter="strips(downRight)">
                                      <p:cBhvr>
                                        <p:cTn id="10" dur="500"/>
                                        <p:tgtEl>
                                          <p:spTgt spid="5222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animEffect transition="in" filter="strips(downRight)">
                                      <p:cBhvr>
                                        <p:cTn id="15" dur="500"/>
                                        <p:tgtEl>
                                          <p:spTgt spid="5222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52227">
                                            <p:txEl>
                                              <p:pRg st="3" end="3"/>
                                            </p:txEl>
                                          </p:spTgt>
                                        </p:tgtEl>
                                        <p:attrNameLst>
                                          <p:attrName>style.visibility</p:attrName>
                                        </p:attrNameLst>
                                      </p:cBhvr>
                                      <p:to>
                                        <p:strVal val="visible"/>
                                      </p:to>
                                    </p:set>
                                    <p:animEffect transition="in" filter="strips(downRight)">
                                      <p:cBhvr>
                                        <p:cTn id="20"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cs-CZ" smtClean="0">
                <a:ea typeface="ヒラギノ角ゴ Pro W3" pitchFamily="-84" charset="-128"/>
              </a:rPr>
              <a:t>Membership of the EU</a:t>
            </a:r>
          </a:p>
        </p:txBody>
      </p:sp>
      <p:sp>
        <p:nvSpPr>
          <p:cNvPr id="10243" name="Rectangle 3"/>
          <p:cNvSpPr>
            <a:spLocks noGrp="1" noChangeArrowheads="1"/>
          </p:cNvSpPr>
          <p:nvPr>
            <p:ph idx="1"/>
          </p:nvPr>
        </p:nvSpPr>
        <p:spPr>
          <a:xfrm>
            <a:off x="680321" y="2252663"/>
            <a:ext cx="8410575" cy="4605337"/>
          </a:xfrm>
        </p:spPr>
        <p:txBody>
          <a:bodyPr/>
          <a:lstStyle/>
          <a:p>
            <a:pPr marL="533400" indent="-533400">
              <a:spcBef>
                <a:spcPct val="50000"/>
              </a:spcBef>
            </a:pPr>
            <a:r>
              <a:rPr lang="en-US" altLang="cs-CZ" dirty="0" smtClean="0">
                <a:ea typeface="ヒラギノ角ゴ Pro W3" pitchFamily="-84" charset="-128"/>
              </a:rPr>
              <a:t>To be a member of the EU, a country must, among other things, </a:t>
            </a:r>
          </a:p>
          <a:p>
            <a:pPr marL="914400" lvl="1" indent="-457200">
              <a:spcBef>
                <a:spcPct val="50000"/>
              </a:spcBef>
              <a:buFont typeface="Times" panose="02020603050405020304" pitchFamily="18" charset="0"/>
              <a:buAutoNum type="arabicPeriod"/>
            </a:pPr>
            <a:r>
              <a:rPr lang="en-US" altLang="cs-CZ" dirty="0" smtClean="0">
                <a:ea typeface="ヒラギノ角ゴ Pro W3" pitchFamily="-84" charset="-128"/>
              </a:rPr>
              <a:t>have low barriers that limit trade and flows of financial assets</a:t>
            </a:r>
          </a:p>
          <a:p>
            <a:pPr marL="914400" lvl="1" indent="-457200">
              <a:spcBef>
                <a:spcPct val="50000"/>
              </a:spcBef>
              <a:buFont typeface="Times" panose="02020603050405020304" pitchFamily="18" charset="0"/>
              <a:buAutoNum type="arabicPeriod"/>
            </a:pPr>
            <a:r>
              <a:rPr lang="en-US" altLang="cs-CZ" dirty="0" smtClean="0">
                <a:ea typeface="ヒラギノ角ゴ Pro W3" pitchFamily="-84" charset="-128"/>
              </a:rPr>
              <a:t>adopt common rules for emigration and immigration to ease the movement of people</a:t>
            </a:r>
          </a:p>
          <a:p>
            <a:pPr marL="914400" lvl="1" indent="-457200">
              <a:spcBef>
                <a:spcPct val="50000"/>
              </a:spcBef>
              <a:buFont typeface="Times" panose="02020603050405020304" pitchFamily="18" charset="0"/>
              <a:buAutoNum type="arabicPeriod"/>
            </a:pPr>
            <a:r>
              <a:rPr lang="en-US" altLang="cs-CZ" dirty="0" smtClean="0">
                <a:ea typeface="ヒラギノ角ゴ Pro W3" pitchFamily="-84" charset="-128"/>
              </a:rPr>
              <a:t>establish common workplace safety and consumer protection rules</a:t>
            </a:r>
          </a:p>
          <a:p>
            <a:pPr marL="914400" lvl="1" indent="-457200">
              <a:spcBef>
                <a:spcPct val="50000"/>
              </a:spcBef>
              <a:buFont typeface="Times" panose="02020603050405020304" pitchFamily="18" charset="0"/>
              <a:buAutoNum type="arabicPeriod"/>
            </a:pPr>
            <a:r>
              <a:rPr lang="en-US" altLang="cs-CZ" dirty="0" smtClean="0">
                <a:ea typeface="ヒラギノ角ゴ Pro W3" pitchFamily="-84" charset="-128"/>
              </a:rPr>
              <a:t>establish certain political and legal institutions that are consistent with the EU</a:t>
            </a:r>
            <a:r>
              <a:rPr lang="ja-JP" altLang="en-US" dirty="0" smtClean="0">
                <a:ea typeface="ヒラギノ角ゴ Pro W3" pitchFamily="-84" charset="-128"/>
              </a:rPr>
              <a:t>’</a:t>
            </a:r>
            <a:r>
              <a:rPr lang="en-US" altLang="ja-JP" dirty="0" smtClean="0">
                <a:ea typeface="ヒラギノ角ゴ Pro W3" pitchFamily="-84" charset="-128"/>
              </a:rPr>
              <a:t>s definition of liberal democracy.</a:t>
            </a:r>
            <a:endParaRPr lang="en-US" altLang="cs-CZ" dirty="0" smtClean="0">
              <a:ea typeface="ヒラギノ角ゴ Pro W3" pitchFamily="-84" charset="-128"/>
            </a:endParaRPr>
          </a:p>
        </p:txBody>
      </p:sp>
    </p:spTree>
    <p:extLst>
      <p:ext uri="{BB962C8B-B14F-4D97-AF65-F5344CB8AC3E}">
        <p14:creationId xmlns:p14="http://schemas.microsoft.com/office/powerpoint/2010/main" val="59165494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0" dur="500"/>
                                        <p:tgtEl>
                                          <p:spTgt spid="1024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3" dur="500"/>
                                        <p:tgtEl>
                                          <p:spTgt spid="10243">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0243">
                                            <p:txEl>
                                              <p:pRg st="3" end="3"/>
                                            </p:txEl>
                                          </p:spTgt>
                                        </p:tgtEl>
                                        <p:attrNameLst>
                                          <p:attrName>style.visibility</p:attrName>
                                        </p:attrNameLst>
                                      </p:cBhvr>
                                      <p:to>
                                        <p:strVal val="visible"/>
                                      </p:to>
                                    </p:set>
                                    <p:animEffect transition="in" filter="strips(downRight)">
                                      <p:cBhvr>
                                        <p:cTn id="16" dur="500"/>
                                        <p:tgtEl>
                                          <p:spTgt spid="10243">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Effect transition="in" filter="strips(downRight)">
                                      <p:cBhvr>
                                        <p:cTn id="19"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cs-CZ" sz="2800">
                <a:ea typeface="ヒラギノ角ゴ Pro W3" pitchFamily="-84" charset="-128"/>
              </a:rPr>
              <a:t>Fig. 21-1: Members of the Euro Zone as of January 1, 2014</a:t>
            </a:r>
          </a:p>
        </p:txBody>
      </p:sp>
      <p:pic>
        <p:nvPicPr>
          <p:cNvPr id="21507" name="Picture 2" descr="fig21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57932"/>
            <a:ext cx="4874397" cy="4502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4508413"/>
      </p:ext>
    </p:extLst>
  </p:cSld>
  <p:clrMapOvr>
    <a:masterClrMapping/>
  </p:clrMapOvr>
  <p:transition spd="med">
    <p:pull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cs-CZ" sz="2800">
                <a:ea typeface="ヒラギノ角ゴ Pro W3" pitchFamily="-84" charset="-128"/>
              </a:rPr>
              <a:t>Table 21-1: A Brief Glossary of Euronyms</a:t>
            </a:r>
          </a:p>
        </p:txBody>
      </p:sp>
      <p:pic>
        <p:nvPicPr>
          <p:cNvPr id="22531" name="Picture 2" descr="tbl21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81421"/>
            <a:ext cx="589280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7033106"/>
      </p:ext>
    </p:extLst>
  </p:cSld>
  <p:clrMapOvr>
    <a:masterClrMapping/>
  </p:clrMapOvr>
  <p:transition spd="med">
    <p:pull dir="rd"/>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cs-CZ" smtClean="0">
                <a:ea typeface="ヒラギノ角ゴ Pro W3" pitchFamily="-84" charset="-128"/>
              </a:rPr>
              <a:t>Why the EU?</a:t>
            </a:r>
          </a:p>
        </p:txBody>
      </p:sp>
      <p:sp>
        <p:nvSpPr>
          <p:cNvPr id="13315" name="Rectangle 3"/>
          <p:cNvSpPr>
            <a:spLocks noGrp="1" noChangeArrowheads="1"/>
          </p:cNvSpPr>
          <p:nvPr>
            <p:ph idx="1"/>
          </p:nvPr>
        </p:nvSpPr>
        <p:spPr/>
        <p:txBody>
          <a:bodyPr/>
          <a:lstStyle/>
          <a:p>
            <a:pPr marL="533400" indent="-533400">
              <a:spcBef>
                <a:spcPct val="50000"/>
              </a:spcBef>
            </a:pPr>
            <a:r>
              <a:rPr lang="en-US" altLang="cs-CZ">
                <a:ea typeface="ヒラギノ角ゴ Pro W3" pitchFamily="-84" charset="-128"/>
              </a:rPr>
              <a:t>Countries that established the EU and EMS had several goals</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To enhance Europe</a:t>
            </a:r>
            <a:r>
              <a:rPr lang="ja-JP" altLang="en-US">
                <a:ea typeface="ヒラギノ角ゴ Pro W3" pitchFamily="-84" charset="-128"/>
              </a:rPr>
              <a:t>’</a:t>
            </a:r>
            <a:r>
              <a:rPr lang="en-US" altLang="ja-JP">
                <a:ea typeface="ヒラギノ角ゴ Pro W3" pitchFamily="-84" charset="-128"/>
              </a:rPr>
              <a:t>s</a:t>
            </a:r>
            <a:r>
              <a:rPr lang="en-US" altLang="ja-JP" b="1">
                <a:ea typeface="ヒラギノ角ゴ Pro W3" pitchFamily="-84" charset="-128"/>
              </a:rPr>
              <a:t> power in international affairs</a:t>
            </a:r>
            <a:r>
              <a:rPr lang="en-US" altLang="ja-JP">
                <a:ea typeface="ヒラギノ角ゴ Pro W3" pitchFamily="-84" charset="-128"/>
              </a:rPr>
              <a:t>: as a union of countries, the EU could represent more economic and political power in the world.</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To make Europe a </a:t>
            </a:r>
            <a:r>
              <a:rPr lang="en-US" altLang="cs-CZ" b="1">
                <a:ea typeface="ヒラギノ角ゴ Pro W3" pitchFamily="-84" charset="-128"/>
              </a:rPr>
              <a:t>unified market</a:t>
            </a:r>
            <a:r>
              <a:rPr lang="en-US" altLang="cs-CZ">
                <a:ea typeface="ヒラギノ角ゴ Pro W3" pitchFamily="-84" charset="-128"/>
              </a:rPr>
              <a:t>: a large market with free trade, free flows of financial assets, and free migration of people—in addition to fixed exchange rates or a common currency—was believed to foster economic growth and economic well-being.</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To make Europe </a:t>
            </a:r>
            <a:r>
              <a:rPr lang="en-US" altLang="cs-CZ" b="1">
                <a:ea typeface="ヒラギノ角ゴ Pro W3" pitchFamily="-84" charset="-128"/>
              </a:rPr>
              <a:t>politically stable and peaceful</a:t>
            </a:r>
            <a:r>
              <a:rPr lang="en-US" altLang="cs-CZ">
                <a:ea typeface="ヒラギノ角ゴ Pro W3" pitchFamily="-84" charset="-128"/>
              </a:rPr>
              <a:t>.</a:t>
            </a:r>
            <a:endParaRPr lang="en-US" altLang="cs-CZ" b="1">
              <a:ea typeface="ヒラギノ角ゴ Pro W3" pitchFamily="-84" charset="-128"/>
            </a:endParaRPr>
          </a:p>
        </p:txBody>
      </p:sp>
    </p:spTree>
    <p:extLst>
      <p:ext uri="{BB962C8B-B14F-4D97-AF65-F5344CB8AC3E}">
        <p14:creationId xmlns:p14="http://schemas.microsoft.com/office/powerpoint/2010/main" val="2155153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trips(downRight)">
                                      <p:cBhvr>
                                        <p:cTn id="7" dur="500"/>
                                        <p:tgtEl>
                                          <p:spTgt spid="1331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3315">
                                            <p:txEl>
                                              <p:pRg st="1" end="1"/>
                                            </p:txEl>
                                          </p:spTgt>
                                        </p:tgtEl>
                                        <p:attrNameLst>
                                          <p:attrName>style.visibility</p:attrName>
                                        </p:attrNameLst>
                                      </p:cBhvr>
                                      <p:to>
                                        <p:strVal val="visible"/>
                                      </p:to>
                                    </p:set>
                                    <p:animEffect transition="in" filter="strips(downRight)">
                                      <p:cBhvr>
                                        <p:cTn id="10" dur="500"/>
                                        <p:tgtEl>
                                          <p:spTgt spid="1331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animEffect transition="in" filter="strips(downRight)">
                                      <p:cBhvr>
                                        <p:cTn id="13" dur="500"/>
                                        <p:tgtEl>
                                          <p:spTgt spid="1331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3315">
                                            <p:txEl>
                                              <p:pRg st="3" end="3"/>
                                            </p:txEl>
                                          </p:spTgt>
                                        </p:tgtEl>
                                        <p:attrNameLst>
                                          <p:attrName>style.visibility</p:attrName>
                                        </p:attrNameLst>
                                      </p:cBhvr>
                                      <p:to>
                                        <p:strVal val="visible"/>
                                      </p:to>
                                    </p:set>
                                    <p:animEffect transition="in" filter="strips(downRight)">
                                      <p:cBhvr>
                                        <p:cTn id="16"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26</TotalTime>
  <Words>2942</Words>
  <Application>Microsoft Office PowerPoint</Application>
  <PresentationFormat>Širokoúhlá obrazovka</PresentationFormat>
  <Paragraphs>199</Paragraphs>
  <Slides>55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55</vt:i4>
      </vt:variant>
    </vt:vector>
  </HeadingPairs>
  <TitlesOfParts>
    <vt:vector size="62" baseType="lpstr">
      <vt:lpstr>ＭＳ Ｐゴシック</vt:lpstr>
      <vt:lpstr>ヒラギノ角ゴ Pro W3</vt:lpstr>
      <vt:lpstr>Adobe Jenson Italic</vt:lpstr>
      <vt:lpstr>Arial</vt:lpstr>
      <vt:lpstr>Times</vt:lpstr>
      <vt:lpstr>Trebuchet MS</vt:lpstr>
      <vt:lpstr>Berlín</vt:lpstr>
      <vt:lpstr>Chapter 21 (10)</vt:lpstr>
      <vt:lpstr>Preview</vt:lpstr>
      <vt:lpstr>What Is the EU?</vt:lpstr>
      <vt:lpstr>What Is the EMS?</vt:lpstr>
      <vt:lpstr>Membership of the  Economic and Monetary Union</vt:lpstr>
      <vt:lpstr>Membership of the EU</vt:lpstr>
      <vt:lpstr>Fig. 21-1: Members of the Euro Zone as of January 1, 2014</vt:lpstr>
      <vt:lpstr>Table 21-1: A Brief Glossary of Euronyms</vt:lpstr>
      <vt:lpstr>Why the EU?</vt:lpstr>
      <vt:lpstr>Why the Euro (EMU)?</vt:lpstr>
      <vt:lpstr>The EMS: 1979–1998</vt:lpstr>
      <vt:lpstr>The EMS: 1979–1998 (cont.)</vt:lpstr>
      <vt:lpstr>The EMS: 1979–1998 (cont.)</vt:lpstr>
      <vt:lpstr>The EMS: 1979–1998 (cont.)</vt:lpstr>
      <vt:lpstr>Fig. 21-2: Inflation Convergence for Six Original EMS Members, 1978–2012</vt:lpstr>
      <vt:lpstr>Policies of the EU and EMS</vt:lpstr>
      <vt:lpstr>Policies of the EU and EMS (cont.)</vt:lpstr>
      <vt:lpstr>Policies of the EU and EMS (cont.)</vt:lpstr>
      <vt:lpstr>Policies of the EU and EMS (cont.)</vt:lpstr>
      <vt:lpstr>Theory of Optimum Currency Areas</vt:lpstr>
      <vt:lpstr>Theory of Optimum Currency Areas (cont.)</vt:lpstr>
      <vt:lpstr>Theory of Optimum Currency Areas (cont.)</vt:lpstr>
      <vt:lpstr>Theory of Optimum Currency Areas (cont.)</vt:lpstr>
      <vt:lpstr>Fig. 21-3:  The GG Schedule</vt:lpstr>
      <vt:lpstr>Theory of Optimum Currency Areas (cont.)</vt:lpstr>
      <vt:lpstr>Theory of Optimum Currency Areas (cont.)</vt:lpstr>
      <vt:lpstr>Theory of Optimum Currency Areas (cont.)</vt:lpstr>
      <vt:lpstr>Theory of Optimum Currency Areas (cont.)</vt:lpstr>
      <vt:lpstr>Theory of Optimum Currency Areas (cont.)</vt:lpstr>
      <vt:lpstr>Theory of Optimum Currency Areas (cont.)</vt:lpstr>
      <vt:lpstr>Fig. 21-4: The LL Schedule</vt:lpstr>
      <vt:lpstr>Theory of Optimum Currency Areas (cont.)</vt:lpstr>
      <vt:lpstr>Fig. 21-5: Deciding When to Peg the Exchange Rate</vt:lpstr>
      <vt:lpstr>Theory of Optimum Currency Areas (cont.)</vt:lpstr>
      <vt:lpstr>Fig. 21-6: An Increase in Output Market Variability</vt:lpstr>
      <vt:lpstr>Is the EU an Optimum Currency Area? </vt:lpstr>
      <vt:lpstr>Fig. 21-7: Unemployment Rates in Selected EU Countries</vt:lpstr>
      <vt:lpstr>Is the EU an Optimum Currency Area? (cont.)</vt:lpstr>
      <vt:lpstr>Is the EU an Optimum Currency Area? (cont.)</vt:lpstr>
      <vt:lpstr>Table 21-2: People Changing Region of Residence in the 1990s (percent of total population)</vt:lpstr>
      <vt:lpstr>Table 21-3: Assets of Some Individual Banks as a Ratio to National Output, End-2011 </vt:lpstr>
      <vt:lpstr>Fig. 21-8: Nominal Government Borrowing Spreads over Germany</vt:lpstr>
      <vt:lpstr>Fig. 21-9: Real Appreciation in Peripheral Euro Zone Countries</vt:lpstr>
      <vt:lpstr>Fig. 21-10: Divergent Real Interest Rates in the Euro Zone</vt:lpstr>
      <vt:lpstr>Table 21-4: Current Account Balances of Euro Zone Countries, 2005–2009 (percent of GDP)</vt:lpstr>
      <vt:lpstr>Fig. 21-11: Gross Public Debt to GDP Ratios in the Euro Area</vt:lpstr>
      <vt:lpstr>Is the EU an Optimum Currency Area? (cont.)</vt:lpstr>
      <vt:lpstr>Other Considerations for an EMU</vt:lpstr>
      <vt:lpstr>Other Considerations for an EMU (cont.)</vt:lpstr>
      <vt:lpstr>Other Considerations for an EMU (cont.)</vt:lpstr>
      <vt:lpstr>The Future of EMU</vt:lpstr>
      <vt:lpstr>The Future of EMU (cont.)</vt:lpstr>
      <vt:lpstr>Summary</vt:lpstr>
      <vt:lpstr>Summary (cont.)</vt:lpstr>
      <vt:lpstr>Summary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(7)</dc:title>
  <dc:creator>TP</dc:creator>
  <cp:lastModifiedBy>TP</cp:lastModifiedBy>
  <cp:revision>5</cp:revision>
  <dcterms:created xsi:type="dcterms:W3CDTF">2015-10-14T10:13:23Z</dcterms:created>
  <dcterms:modified xsi:type="dcterms:W3CDTF">2015-10-14T10:40:12Z</dcterms:modified>
</cp:coreProperties>
</file>