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6" r:id="rId1"/>
  </p:sldMasterIdLst>
  <p:notesMasterIdLst>
    <p:notesMasterId r:id="rId75"/>
  </p:notesMasterIdLst>
  <p:handoutMasterIdLst>
    <p:handoutMasterId r:id="rId76"/>
  </p:handoutMasterIdLst>
  <p:sldIdLst>
    <p:sldId id="261" r:id="rId2"/>
    <p:sldId id="262" r:id="rId3"/>
    <p:sldId id="263" r:id="rId4"/>
    <p:sldId id="264" r:id="rId5"/>
    <p:sldId id="265" r:id="rId6"/>
    <p:sldId id="362" r:id="rId7"/>
    <p:sldId id="266" r:id="rId8"/>
    <p:sldId id="359" r:id="rId9"/>
    <p:sldId id="363" r:id="rId10"/>
    <p:sldId id="360" r:id="rId11"/>
    <p:sldId id="331" r:id="rId12"/>
    <p:sldId id="269" r:id="rId13"/>
    <p:sldId id="270" r:id="rId14"/>
    <p:sldId id="332" r:id="rId15"/>
    <p:sldId id="273" r:id="rId16"/>
    <p:sldId id="334" r:id="rId17"/>
    <p:sldId id="276" r:id="rId18"/>
    <p:sldId id="277" r:id="rId19"/>
    <p:sldId id="333" r:id="rId20"/>
    <p:sldId id="267" r:id="rId21"/>
    <p:sldId id="335" r:id="rId22"/>
    <p:sldId id="279" r:id="rId23"/>
    <p:sldId id="336" r:id="rId24"/>
    <p:sldId id="281" r:id="rId25"/>
    <p:sldId id="337" r:id="rId26"/>
    <p:sldId id="283" r:id="rId27"/>
    <p:sldId id="286" r:id="rId28"/>
    <p:sldId id="364" r:id="rId29"/>
    <p:sldId id="340" r:id="rId30"/>
    <p:sldId id="289" r:id="rId31"/>
    <p:sldId id="290" r:id="rId32"/>
    <p:sldId id="291" r:id="rId33"/>
    <p:sldId id="341" r:id="rId34"/>
    <p:sldId id="293" r:id="rId35"/>
    <p:sldId id="361" r:id="rId36"/>
    <p:sldId id="294" r:id="rId37"/>
    <p:sldId id="302" r:id="rId38"/>
    <p:sldId id="371" r:id="rId39"/>
    <p:sldId id="372" r:id="rId40"/>
    <p:sldId id="308" r:id="rId41"/>
    <p:sldId id="309" r:id="rId42"/>
    <p:sldId id="305" r:id="rId43"/>
    <p:sldId id="306" r:id="rId44"/>
    <p:sldId id="307" r:id="rId45"/>
    <p:sldId id="373" r:id="rId46"/>
    <p:sldId id="374" r:id="rId47"/>
    <p:sldId id="375" r:id="rId48"/>
    <p:sldId id="350" r:id="rId49"/>
    <p:sldId id="368" r:id="rId50"/>
    <p:sldId id="370" r:id="rId51"/>
    <p:sldId id="303" r:id="rId52"/>
    <p:sldId id="348" r:id="rId53"/>
    <p:sldId id="304" r:id="rId54"/>
    <p:sldId id="310" r:id="rId55"/>
    <p:sldId id="345" r:id="rId56"/>
    <p:sldId id="346" r:id="rId57"/>
    <p:sldId id="314" r:id="rId58"/>
    <p:sldId id="315" r:id="rId59"/>
    <p:sldId id="376" r:id="rId60"/>
    <p:sldId id="347" r:id="rId61"/>
    <p:sldId id="366" r:id="rId62"/>
    <p:sldId id="365" r:id="rId63"/>
    <p:sldId id="377" r:id="rId64"/>
    <p:sldId id="378" r:id="rId65"/>
    <p:sldId id="316" r:id="rId66"/>
    <p:sldId id="317" r:id="rId67"/>
    <p:sldId id="318" r:id="rId68"/>
    <p:sldId id="319" r:id="rId69"/>
    <p:sldId id="354" r:id="rId70"/>
    <p:sldId id="367" r:id="rId71"/>
    <p:sldId id="351" r:id="rId72"/>
    <p:sldId id="352" r:id="rId73"/>
    <p:sldId id="353" r:id="rId74"/>
  </p:sldIdLst>
  <p:sldSz cx="9144000" cy="6858000" type="screen4x3"/>
  <p:notesSz cx="7315200" cy="9601200"/>
  <p:defaultTextStyle>
    <a:defPPr>
      <a:defRPr lang="en-US"/>
    </a:defPPr>
    <a:lvl1pPr algn="r" rtl="0" eaLnBrk="0" fontAlgn="base" hangingPunct="0">
      <a:spcBef>
        <a:spcPct val="0"/>
      </a:spcBef>
      <a:spcAft>
        <a:spcPct val="0"/>
      </a:spcAft>
      <a:defRPr sz="2400" kern="1200">
        <a:solidFill>
          <a:schemeClr val="tx1"/>
        </a:solidFill>
        <a:latin typeface="Times" panose="02020603050405020304" pitchFamily="18" charset="0"/>
        <a:ea typeface="ＭＳ Ｐゴシック" pitchFamily="-1" charset="-128"/>
        <a:cs typeface="+mn-cs"/>
      </a:defRPr>
    </a:lvl1pPr>
    <a:lvl2pPr marL="457200" algn="r" rtl="0" eaLnBrk="0" fontAlgn="base" hangingPunct="0">
      <a:spcBef>
        <a:spcPct val="0"/>
      </a:spcBef>
      <a:spcAft>
        <a:spcPct val="0"/>
      </a:spcAft>
      <a:defRPr sz="2400" kern="1200">
        <a:solidFill>
          <a:schemeClr val="tx1"/>
        </a:solidFill>
        <a:latin typeface="Times" panose="02020603050405020304" pitchFamily="18" charset="0"/>
        <a:ea typeface="ＭＳ Ｐゴシック" pitchFamily="-1" charset="-128"/>
        <a:cs typeface="+mn-cs"/>
      </a:defRPr>
    </a:lvl2pPr>
    <a:lvl3pPr marL="914400" algn="r" rtl="0" eaLnBrk="0" fontAlgn="base" hangingPunct="0">
      <a:spcBef>
        <a:spcPct val="0"/>
      </a:spcBef>
      <a:spcAft>
        <a:spcPct val="0"/>
      </a:spcAft>
      <a:defRPr sz="2400" kern="1200">
        <a:solidFill>
          <a:schemeClr val="tx1"/>
        </a:solidFill>
        <a:latin typeface="Times" panose="02020603050405020304" pitchFamily="18" charset="0"/>
        <a:ea typeface="ＭＳ Ｐゴシック" pitchFamily="-1" charset="-128"/>
        <a:cs typeface="+mn-cs"/>
      </a:defRPr>
    </a:lvl3pPr>
    <a:lvl4pPr marL="1371600" algn="r" rtl="0" eaLnBrk="0" fontAlgn="base" hangingPunct="0">
      <a:spcBef>
        <a:spcPct val="0"/>
      </a:spcBef>
      <a:spcAft>
        <a:spcPct val="0"/>
      </a:spcAft>
      <a:defRPr sz="2400" kern="1200">
        <a:solidFill>
          <a:schemeClr val="tx1"/>
        </a:solidFill>
        <a:latin typeface="Times" panose="02020603050405020304" pitchFamily="18" charset="0"/>
        <a:ea typeface="ＭＳ Ｐゴシック" pitchFamily="-1" charset="-128"/>
        <a:cs typeface="+mn-cs"/>
      </a:defRPr>
    </a:lvl4pPr>
    <a:lvl5pPr marL="1828800" algn="r" rtl="0" eaLnBrk="0" fontAlgn="base" hangingPunct="0">
      <a:spcBef>
        <a:spcPct val="0"/>
      </a:spcBef>
      <a:spcAft>
        <a:spcPct val="0"/>
      </a:spcAft>
      <a:defRPr sz="2400" kern="1200">
        <a:solidFill>
          <a:schemeClr val="tx1"/>
        </a:solidFill>
        <a:latin typeface="Times" panose="02020603050405020304" pitchFamily="18" charset="0"/>
        <a:ea typeface="ＭＳ Ｐゴシック" pitchFamily="-1" charset="-128"/>
        <a:cs typeface="+mn-cs"/>
      </a:defRPr>
    </a:lvl5pPr>
    <a:lvl6pPr marL="2286000" algn="l" defTabSz="914400" rtl="0" eaLnBrk="1" latinLnBrk="0" hangingPunct="1">
      <a:defRPr sz="2400" kern="1200">
        <a:solidFill>
          <a:schemeClr val="tx1"/>
        </a:solidFill>
        <a:latin typeface="Times" panose="02020603050405020304" pitchFamily="18" charset="0"/>
        <a:ea typeface="ＭＳ Ｐゴシック" pitchFamily="-1" charset="-128"/>
        <a:cs typeface="+mn-cs"/>
      </a:defRPr>
    </a:lvl6pPr>
    <a:lvl7pPr marL="2743200" algn="l" defTabSz="914400" rtl="0" eaLnBrk="1" latinLnBrk="0" hangingPunct="1">
      <a:defRPr sz="2400" kern="1200">
        <a:solidFill>
          <a:schemeClr val="tx1"/>
        </a:solidFill>
        <a:latin typeface="Times" panose="02020603050405020304" pitchFamily="18" charset="0"/>
        <a:ea typeface="ＭＳ Ｐゴシック" pitchFamily="-1" charset="-128"/>
        <a:cs typeface="+mn-cs"/>
      </a:defRPr>
    </a:lvl7pPr>
    <a:lvl8pPr marL="3200400" algn="l" defTabSz="914400" rtl="0" eaLnBrk="1" latinLnBrk="0" hangingPunct="1">
      <a:defRPr sz="2400" kern="1200">
        <a:solidFill>
          <a:schemeClr val="tx1"/>
        </a:solidFill>
        <a:latin typeface="Times" panose="02020603050405020304" pitchFamily="18" charset="0"/>
        <a:ea typeface="ＭＳ Ｐゴシック" pitchFamily="-1" charset="-128"/>
        <a:cs typeface="+mn-cs"/>
      </a:defRPr>
    </a:lvl8pPr>
    <a:lvl9pPr marL="3657600" algn="l" defTabSz="914400" rtl="0" eaLnBrk="1" latinLnBrk="0" hangingPunct="1">
      <a:defRPr sz="2400" kern="1200">
        <a:solidFill>
          <a:schemeClr val="tx1"/>
        </a:solidFill>
        <a:latin typeface="Times" panose="02020603050405020304" pitchFamily="18" charset="0"/>
        <a:ea typeface="ＭＳ Ｐゴシック" pitchFamily="-1" charset="-128"/>
        <a:cs typeface="+mn-cs"/>
      </a:defRPr>
    </a:lvl9pPr>
  </p:defaultTextStyle>
  <p:extLst>
    <p:ext uri="{EFAFB233-063F-42B5-8137-9DF3F51BA10A}">
      <p15:sldGuideLst xmlns:p15="http://schemas.microsoft.com/office/powerpoint/2012/main">
        <p15:guide id="1" orient="horz" pos="937">
          <p15:clr>
            <a:srgbClr val="A4A3A4"/>
          </p15:clr>
        </p15:guide>
        <p15:guide id="2" pos="307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1644" y="108"/>
      </p:cViewPr>
      <p:guideLst>
        <p:guide orient="horz" pos="937"/>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382"/>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2386"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defTabSz="966788" eaLnBrk="1" hangingPunct="1">
              <a:defRPr sz="1300">
                <a:latin typeface="Arial" charset="0"/>
                <a:ea typeface="+mn-ea"/>
                <a:cs typeface="+mn-cs"/>
              </a:defRPr>
            </a:lvl1pPr>
          </a:lstStyle>
          <a:p>
            <a:pPr>
              <a:defRPr/>
            </a:pPr>
            <a:endParaRPr lang="en-US"/>
          </a:p>
        </p:txBody>
      </p:sp>
      <p:sp>
        <p:nvSpPr>
          <p:cNvPr id="272387"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Arial" charset="0"/>
                <a:ea typeface="+mn-ea"/>
                <a:cs typeface="+mn-cs"/>
              </a:defRPr>
            </a:lvl1pPr>
          </a:lstStyle>
          <a:p>
            <a:pPr>
              <a:defRPr/>
            </a:pPr>
            <a:endParaRPr lang="en-US"/>
          </a:p>
        </p:txBody>
      </p:sp>
      <p:sp>
        <p:nvSpPr>
          <p:cNvPr id="272388"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defTabSz="966788" eaLnBrk="1" hangingPunct="1">
              <a:defRPr sz="1300">
                <a:latin typeface="Arial" charset="0"/>
                <a:ea typeface="+mn-ea"/>
                <a:cs typeface="+mn-cs"/>
              </a:defRPr>
            </a:lvl1pPr>
          </a:lstStyle>
          <a:p>
            <a:pPr>
              <a:defRPr/>
            </a:pPr>
            <a:endParaRPr lang="en-US"/>
          </a:p>
        </p:txBody>
      </p:sp>
      <p:sp>
        <p:nvSpPr>
          <p:cNvPr id="272389"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Arial" panose="020B0604020202020204" pitchFamily="34" charset="0"/>
              </a:defRPr>
            </a:lvl1pPr>
          </a:lstStyle>
          <a:p>
            <a:fld id="{BDF994F2-2A54-4605-BC87-2373FA68F7CA}" type="slidenum">
              <a:rPr lang="en-US" altLang="cs-CZ"/>
              <a:pPr/>
              <a:t>‹#›</a:t>
            </a:fld>
            <a:endParaRPr lang="en-US" altLang="cs-CZ"/>
          </a:p>
        </p:txBody>
      </p:sp>
    </p:spTree>
    <p:extLst>
      <p:ext uri="{BB962C8B-B14F-4D97-AF65-F5344CB8AC3E}">
        <p14:creationId xmlns:p14="http://schemas.microsoft.com/office/powerpoint/2010/main" val="1514206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defTabSz="966788" eaLnBrk="1" hangingPunct="1">
              <a:defRPr sz="1300">
                <a:latin typeface="Arial" charset="0"/>
                <a:ea typeface="+mn-ea"/>
                <a:cs typeface="+mn-cs"/>
              </a:defRPr>
            </a:lvl1pPr>
          </a:lstStyle>
          <a:p>
            <a:pPr>
              <a:defRPr/>
            </a:pPr>
            <a:endParaRPr lang="en-US"/>
          </a:p>
        </p:txBody>
      </p:sp>
      <p:sp>
        <p:nvSpPr>
          <p:cNvPr id="10243" name="Rectangle 3"/>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eaLnBrk="1" hangingPunct="1">
              <a:defRPr sz="1300">
                <a:latin typeface="Arial" charset="0"/>
                <a:ea typeface="+mn-ea"/>
                <a:cs typeface="+mn-cs"/>
              </a:defRPr>
            </a:lvl1pPr>
          </a:lstStyle>
          <a:p>
            <a:pPr>
              <a:defRPr/>
            </a:pPr>
            <a:endParaRPr lang="en-US"/>
          </a:p>
        </p:txBody>
      </p:sp>
      <p:sp>
        <p:nvSpPr>
          <p:cNvPr id="4100" name="Rectangle 4"/>
          <p:cNvSpPr>
            <a:spLocks noRo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l" defTabSz="966788" eaLnBrk="1" hangingPunct="1">
              <a:defRPr sz="1300">
                <a:latin typeface="Arial" charset="0"/>
                <a:ea typeface="+mn-ea"/>
                <a:cs typeface="+mn-cs"/>
              </a:defRPr>
            </a:lvl1pPr>
          </a:lstStyle>
          <a:p>
            <a:pPr>
              <a:defRPr/>
            </a:pPr>
            <a:endParaRPr lang="en-US"/>
          </a:p>
        </p:txBody>
      </p:sp>
      <p:sp>
        <p:nvSpPr>
          <p:cNvPr id="10247" name="Rectangle 7"/>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eaLnBrk="1" hangingPunct="1">
              <a:defRPr sz="1300">
                <a:latin typeface="Arial" panose="020B0604020202020204" pitchFamily="34" charset="0"/>
              </a:defRPr>
            </a:lvl1pPr>
          </a:lstStyle>
          <a:p>
            <a:fld id="{B0C7DC85-8B51-4607-AB5C-8337AC29AB3D}" type="slidenum">
              <a:rPr lang="en-US" altLang="cs-CZ"/>
              <a:pPr/>
              <a:t>‹#›</a:t>
            </a:fld>
            <a:endParaRPr lang="en-US" altLang="cs-CZ"/>
          </a:p>
        </p:txBody>
      </p:sp>
    </p:spTree>
    <p:extLst>
      <p:ext uri="{BB962C8B-B14F-4D97-AF65-F5344CB8AC3E}">
        <p14:creationId xmlns:p14="http://schemas.microsoft.com/office/powerpoint/2010/main" val="35070042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panose="02020603050405020304" pitchFamily="18" charset="0"/>
                <a:ea typeface="ＭＳ Ｐゴシック" pitchFamily="-1" charset="-128"/>
              </a:defRPr>
            </a:lvl1pPr>
            <a:lvl2pPr marL="742950" indent="-285750" defTabSz="966788">
              <a:defRPr sz="2400">
                <a:solidFill>
                  <a:schemeClr val="tx1"/>
                </a:solidFill>
                <a:latin typeface="Times" panose="02020603050405020304" pitchFamily="18" charset="0"/>
                <a:ea typeface="ＭＳ Ｐゴシック" pitchFamily="-1" charset="-128"/>
              </a:defRPr>
            </a:lvl2pPr>
            <a:lvl3pPr marL="1143000" indent="-228600" defTabSz="966788">
              <a:defRPr sz="2400">
                <a:solidFill>
                  <a:schemeClr val="tx1"/>
                </a:solidFill>
                <a:latin typeface="Times" panose="02020603050405020304" pitchFamily="18" charset="0"/>
                <a:ea typeface="ＭＳ Ｐゴシック" pitchFamily="-1" charset="-128"/>
              </a:defRPr>
            </a:lvl3pPr>
            <a:lvl4pPr marL="1600200" indent="-228600" defTabSz="966788">
              <a:defRPr sz="2400">
                <a:solidFill>
                  <a:schemeClr val="tx1"/>
                </a:solidFill>
                <a:latin typeface="Times" panose="02020603050405020304" pitchFamily="18" charset="0"/>
                <a:ea typeface="ＭＳ Ｐゴシック" pitchFamily="-1" charset="-128"/>
              </a:defRPr>
            </a:lvl4pPr>
            <a:lvl5pPr marL="2057400" indent="-228600" defTabSz="966788">
              <a:defRPr sz="2400">
                <a:solidFill>
                  <a:schemeClr val="tx1"/>
                </a:solidFill>
                <a:latin typeface="Times" panose="02020603050405020304" pitchFamily="18" charset="0"/>
                <a:ea typeface="ＭＳ Ｐゴシック" pitchFamily="-1" charset="-128"/>
              </a:defRPr>
            </a:lvl5pPr>
            <a:lvl6pPr marL="2514600" indent="-228600" algn="r" defTabSz="966788"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defTabSz="966788"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defTabSz="966788"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defTabSz="966788"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fld id="{635DAC3E-3723-4714-8764-11B562E00F11}" type="slidenum">
              <a:rPr lang="en-US" altLang="cs-CZ" sz="1300">
                <a:latin typeface="Arial" panose="020B0604020202020204" pitchFamily="34" charset="0"/>
              </a:rPr>
              <a:pPr/>
              <a:t>25</a:t>
            </a:fld>
            <a:endParaRPr lang="en-US" altLang="cs-CZ" sz="1300">
              <a:latin typeface="Arial" panose="020B0604020202020204" pitchFamily="34" charset="0"/>
            </a:endParaRPr>
          </a:p>
        </p:txBody>
      </p:sp>
      <p:sp>
        <p:nvSpPr>
          <p:cNvPr id="30722" name="Rectangle 2"/>
          <p:cNvSpPr>
            <a:spLocks noRo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cs-CZ" smtClean="0">
                <a:latin typeface="Arial" panose="020B0604020202020204" pitchFamily="34" charset="0"/>
                <a:ea typeface="ＭＳ Ｐゴシック" pitchFamily="-1" charset="-128"/>
              </a:rPr>
              <a:t>Suppose the price of cloth relative to the price of food is calculated as </a:t>
            </a:r>
            <a:r>
              <a:rPr lang="en-US" altLang="cs-CZ" sz="1800" smtClean="0">
                <a:latin typeface="Arial" panose="020B0604020202020204" pitchFamily="34" charset="0"/>
                <a:ea typeface="ＭＳ Ｐゴシック" pitchFamily="-1" charset="-128"/>
              </a:rPr>
              <a:t>(</a:t>
            </a:r>
            <a:r>
              <a:rPr lang="en-US" altLang="cs-CZ" sz="1800" i="1" smtClean="0">
                <a:latin typeface="Arial" panose="020B0604020202020204" pitchFamily="34" charset="0"/>
                <a:ea typeface="ＭＳ Ｐゴシック" pitchFamily="-1" charset="-128"/>
              </a:rPr>
              <a:t>P</a:t>
            </a:r>
            <a:r>
              <a:rPr lang="en-US" altLang="cs-CZ" sz="1800" i="1" baseline="-25000" smtClean="0">
                <a:latin typeface="Arial" panose="020B0604020202020204" pitchFamily="34" charset="0"/>
                <a:ea typeface="ＭＳ Ｐゴシック" pitchFamily="-1" charset="-128"/>
              </a:rPr>
              <a:t>C</a:t>
            </a:r>
            <a:r>
              <a:rPr lang="en-US" altLang="cs-CZ" sz="1800" i="1" smtClean="0">
                <a:latin typeface="Arial" panose="020B0604020202020204" pitchFamily="34" charset="0"/>
                <a:ea typeface="ＭＳ Ｐゴシック" pitchFamily="-1" charset="-128"/>
              </a:rPr>
              <a:t>/P</a:t>
            </a:r>
            <a:r>
              <a:rPr lang="en-US" altLang="cs-CZ" sz="1800" i="1" baseline="-25000" smtClean="0">
                <a:latin typeface="Arial" panose="020B0604020202020204" pitchFamily="34" charset="0"/>
                <a:ea typeface="ＭＳ Ｐゴシック" pitchFamily="-1" charset="-128"/>
              </a:rPr>
              <a:t>F</a:t>
            </a:r>
            <a:r>
              <a:rPr lang="en-US" altLang="cs-CZ" sz="1800" smtClean="0">
                <a:latin typeface="Arial" panose="020B0604020202020204" pitchFamily="34" charset="0"/>
                <a:ea typeface="ＭＳ Ｐゴシック" pitchFamily="-1" charset="-128"/>
              </a:rPr>
              <a:t>)</a:t>
            </a:r>
            <a:r>
              <a:rPr lang="en-US" altLang="cs-CZ" sz="1800" baseline="-25000" smtClean="0">
                <a:latin typeface="Arial" panose="020B0604020202020204" pitchFamily="34" charset="0"/>
                <a:ea typeface="ＭＳ Ｐゴシック" pitchFamily="-1" charset="-128"/>
              </a:rPr>
              <a:t>1</a:t>
            </a:r>
            <a:r>
              <a:rPr lang="en-US" altLang="cs-CZ" sz="1800" smtClean="0">
                <a:latin typeface="Arial" panose="020B0604020202020204" pitchFamily="34" charset="0"/>
                <a:ea typeface="ＭＳ Ｐゴシック" pitchFamily="-1" charset="-128"/>
              </a:rPr>
              <a:t>.  If we also know the direct relationship between relative output prices and relative factor prices given by the </a:t>
            </a:r>
            <a:r>
              <a:rPr lang="en-US" altLang="cs-CZ" sz="1800" i="1" smtClean="0">
                <a:latin typeface="Arial" panose="020B0604020202020204" pitchFamily="34" charset="0"/>
                <a:ea typeface="ＭＳ Ｐゴシック" pitchFamily="-1" charset="-128"/>
              </a:rPr>
              <a:t>SS</a:t>
            </a:r>
            <a:r>
              <a:rPr lang="en-US" altLang="cs-CZ" sz="1800" smtClean="0">
                <a:latin typeface="Arial" panose="020B0604020202020204" pitchFamily="34" charset="0"/>
                <a:ea typeface="ＭＳ Ｐゴシック" pitchFamily="-1" charset="-128"/>
              </a:rPr>
              <a:t> curve, then we can determine relative factor prices--the wage/rental ratio.  Once we determine the wage/rental ratio and determine the </a:t>
            </a:r>
            <a:r>
              <a:rPr lang="en-US" altLang="cs-CZ" sz="1800" i="1" smtClean="0">
                <a:latin typeface="Arial" panose="020B0604020202020204" pitchFamily="34" charset="0"/>
                <a:ea typeface="ＭＳ Ｐゴシック" pitchFamily="-1" charset="-128"/>
              </a:rPr>
              <a:t>CC</a:t>
            </a:r>
            <a:r>
              <a:rPr lang="en-US" altLang="cs-CZ" sz="1800" smtClean="0">
                <a:latin typeface="Arial" panose="020B0604020202020204" pitchFamily="34" charset="0"/>
                <a:ea typeface="ＭＳ Ｐゴシック" pitchFamily="-1" charset="-128"/>
              </a:rPr>
              <a:t> and </a:t>
            </a:r>
            <a:r>
              <a:rPr lang="en-US" altLang="cs-CZ" sz="1800" i="1" smtClean="0">
                <a:latin typeface="Arial" panose="020B0604020202020204" pitchFamily="34" charset="0"/>
                <a:ea typeface="ＭＳ Ｐゴシック" pitchFamily="-1" charset="-128"/>
              </a:rPr>
              <a:t>FF</a:t>
            </a:r>
            <a:r>
              <a:rPr lang="en-US" altLang="cs-CZ" sz="1800" smtClean="0">
                <a:latin typeface="Arial" panose="020B0604020202020204" pitchFamily="34" charset="0"/>
                <a:ea typeface="ＭＳ Ｐゴシック" pitchFamily="-1" charset="-128"/>
              </a:rPr>
              <a:t> curves, we can determine the capital to labor ratio in both the cloth and food industries.</a:t>
            </a:r>
            <a:endParaRPr lang="en-US" altLang="cs-CZ" sz="1800" i="1" baseline="-25000" smtClean="0">
              <a:latin typeface="Arial" panose="020B0604020202020204" pitchFamily="34" charset="0"/>
              <a:ea typeface="ＭＳ Ｐゴシック" pitchFamily="-1" charset="-128"/>
            </a:endParaRPr>
          </a:p>
          <a:p>
            <a:pPr eaLnBrk="1" hangingPunct="1"/>
            <a:r>
              <a:rPr lang="en-US" altLang="cs-CZ" smtClean="0">
                <a:latin typeface="Arial" panose="020B0604020202020204" pitchFamily="34" charset="0"/>
                <a:ea typeface="ＭＳ Ｐゴシック" pitchFamily="-1" charset="-128"/>
              </a:rPr>
              <a:t>In sum, given output prices, we can determine not only factor prices, but factor levels in the Heckscher-Ohlin model.</a:t>
            </a:r>
          </a:p>
          <a:p>
            <a:pPr eaLnBrk="1" hangingPunct="1"/>
            <a:endParaRPr lang="en-US" altLang="cs-CZ" smtClean="0">
              <a:latin typeface="Arial" panose="020B0604020202020204" pitchFamily="34" charset="0"/>
              <a:ea typeface="ＭＳ Ｐゴシック" pitchFamily="-1" charset="-128"/>
            </a:endParaRPr>
          </a:p>
        </p:txBody>
      </p:sp>
    </p:spTree>
    <p:extLst>
      <p:ext uri="{BB962C8B-B14F-4D97-AF65-F5344CB8AC3E}">
        <p14:creationId xmlns:p14="http://schemas.microsoft.com/office/powerpoint/2010/main" val="14488383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cs-CZ" smtClean="0"/>
              <a:t>Kliknutím lze upravit styl.</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3852909B-09F8-4BD5-AF55-A665955BBD60}" type="datetimeFigureOut">
              <a:rPr lang="en-US" dirty="0"/>
              <a:t>10/12/2015</a:t>
            </a:fld>
            <a:endParaRPr lang="en-US" dirty="0"/>
          </a:p>
        </p:txBody>
      </p:sp>
      <p:sp>
        <p:nvSpPr>
          <p:cNvPr id="5" name="Footer Placeholder 4"/>
          <p:cNvSpPr>
            <a:spLocks noGrp="1"/>
          </p:cNvSpPr>
          <p:nvPr>
            <p:ph type="ftr" sz="quarter" idx="11"/>
          </p:nvPr>
        </p:nvSpPr>
        <p:spPr>
          <a:xfrm>
            <a:off x="533401" y="5936189"/>
            <a:ext cx="4021666" cy="365125"/>
          </a:xfrm>
        </p:spPr>
        <p:txBody>
          <a:bodyPr/>
          <a:lstStyle/>
          <a:p>
            <a:endParaRPr lang="en-US" dirty="0"/>
          </a:p>
        </p:txBody>
      </p:sp>
      <p:sp>
        <p:nvSpPr>
          <p:cNvPr id="6" name="Slide Number Placeholder 5"/>
          <p:cNvSpPr>
            <a:spLocks noGrp="1"/>
          </p:cNvSpPr>
          <p:nvPr>
            <p:ph type="sldNum" sz="quarter" idx="12"/>
          </p:nvPr>
        </p:nvSpPr>
        <p:spPr>
          <a:xfrm>
            <a:off x="7010399" y="2750337"/>
            <a:ext cx="1370293" cy="1356442"/>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771206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E9EF0DD0-2A6F-4F79-890C-FFB39C5316A3}"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310"/>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01436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AC8D6FD3-7618-407B-9AD1-F22D2D250FF2}"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11616"/>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649889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cs-CZ" smtClean="0"/>
              <a:t>Kliknutím lze upravit styl.</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4685AEE-FEBA-4707-9A7F-B8CF33FA2E44}"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dirty="0"/>
              <a:t>‹#›</a:t>
            </a:fld>
            <a:endParaRPr lang="en-US" dirty="0"/>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1236439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cs-CZ" smtClean="0"/>
              <a:t>Kliknutím lze upravit styl.</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6F39DBA2-4164-48AA-BE36-C02775701CCE}"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7856438" y="4709926"/>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36292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cs-CZ" smtClean="0"/>
              <a:t>Kliknutím lze upravit styl.</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B7BA62D7-2A52-40FE-9D68-7AA14F989445}" type="datetimeFigureOut">
              <a:rPr lang="en-US" dirty="0"/>
              <a:t>10/12/2015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611316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cs-CZ" smtClean="0"/>
              <a:t>Kliknutím lze upravit styl.</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smtClean="0"/>
              <a:t>Kliknutím na ikonu přidáte obrázek.</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3" name="Date Placeholder 2"/>
          <p:cNvSpPr>
            <a:spLocks noGrp="1"/>
          </p:cNvSpPr>
          <p:nvPr>
            <p:ph type="dt" sz="half" idx="10"/>
          </p:nvPr>
        </p:nvSpPr>
        <p:spPr/>
        <p:txBody>
          <a:bodyPr/>
          <a:lstStyle/>
          <a:p>
            <a:fld id="{3B57A9BF-74C6-453E-9062-D3583FAE2170}" type="datetimeFigureOut">
              <a:rPr lang="en-US" dirty="0"/>
              <a:t>10/12/2015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447359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A8D82FE-38CB-4EF0-933A-9DB1E0083DE7}" type="datetimeFigureOut">
              <a:rPr lang="en-US" dirty="0"/>
              <a:t>10/12/2015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34898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C8C4D7EC-FC7F-48C5-AE2E-706146BC4953}" type="datetimeFigureOut">
              <a:rPr lang="en-US" dirty="0"/>
              <a:t>10/12/2015</a:t>
            </a:fld>
            <a:endParaRPr lang="en-US" dirty="0"/>
          </a:p>
        </p:txBody>
      </p:sp>
      <p:sp>
        <p:nvSpPr>
          <p:cNvPr id="5" name="Footer Placeholder 4"/>
          <p:cNvSpPr>
            <a:spLocks noGrp="1"/>
          </p:cNvSpPr>
          <p:nvPr>
            <p:ph type="ftr" sz="quarter" idx="11"/>
          </p:nvPr>
        </p:nvSpPr>
        <p:spPr>
          <a:xfrm>
            <a:off x="510241" y="5936189"/>
            <a:ext cx="4518959" cy="365125"/>
          </a:xfrm>
        </p:spPr>
        <p:txBody>
          <a:bodyPr/>
          <a:lstStyle/>
          <a:p>
            <a:endParaRPr lang="en-US" dirty="0"/>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18457632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cSld name="Title Slide">
    <p:bg>
      <p:bgPr>
        <a:solidFill>
          <a:srgbClr val="A1DBF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2042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61B6A65E-2E7B-45D1-A4B9-0680C068B11A}" type="datetimeFigureOut">
              <a:rPr lang="en-US" dirty="0"/>
              <a:t>10/12/2015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97146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cs-CZ" smtClean="0"/>
              <a:t>Kliknutím lze upravit styl.</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a:xfrm>
            <a:off x="5365810" y="5936188"/>
            <a:ext cx="2057400" cy="365125"/>
          </a:xfrm>
        </p:spPr>
        <p:txBody>
          <a:bodyPr/>
          <a:lstStyle/>
          <a:p>
            <a:fld id="{AC75D96E-8D7E-422E-A2A8-D28C1B4E7B86}" type="datetimeFigureOut">
              <a:rPr lang="en-US" dirty="0"/>
              <a:t>10/12/2015</a:t>
            </a:fld>
            <a:endParaRPr lang="en-US" dirty="0"/>
          </a:p>
        </p:txBody>
      </p:sp>
      <p:sp>
        <p:nvSpPr>
          <p:cNvPr id="5" name="Footer Placeholder 4"/>
          <p:cNvSpPr>
            <a:spLocks noGrp="1"/>
          </p:cNvSpPr>
          <p:nvPr>
            <p:ph type="ftr" sz="quarter" idx="11"/>
          </p:nvPr>
        </p:nvSpPr>
        <p:spPr>
          <a:xfrm>
            <a:off x="533400" y="5936189"/>
            <a:ext cx="4834673" cy="365125"/>
          </a:xfrm>
        </p:spPr>
        <p:txBody>
          <a:bodyPr/>
          <a:lstStyle/>
          <a:p>
            <a:endParaRPr lang="en-US" dirty="0"/>
          </a:p>
        </p:txBody>
      </p:sp>
      <p:sp>
        <p:nvSpPr>
          <p:cNvPr id="6" name="Slide Number Placeholder 5"/>
          <p:cNvSpPr>
            <a:spLocks noGrp="1"/>
          </p:cNvSpPr>
          <p:nvPr>
            <p:ph type="sldNum" sz="quarter" idx="12"/>
          </p:nvPr>
        </p:nvSpPr>
        <p:spPr>
          <a:xfrm>
            <a:off x="7856438" y="2869896"/>
            <a:ext cx="1149836" cy="1090789"/>
          </a:xfrm>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74592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42AA3118-2D63-46DE-A5FD-62B7769B1823}"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762644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531638" y="3030009"/>
            <a:ext cx="3367045"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061129" y="3030009"/>
            <a:ext cx="3367044" cy="2906179"/>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F3CA95C9-E353-4D5F-9DEE-820E2A1F9C49}" type="datetimeFigureOut">
              <a:rPr lang="en-US" dirty="0"/>
              <a:t>10/12/2015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1930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A1055670-3E6A-43D3-8215-C1C48E0C9650}" type="datetimeFigureOut">
              <a:rPr lang="en-US" dirty="0"/>
              <a:t>10/12/2015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216415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CE34154-F461-49B9-A649-5772D9210BB9}" type="datetimeFigureOut">
              <a:rPr lang="en-US" dirty="0"/>
              <a:t>10/12/2015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64030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cs-CZ" smtClean="0"/>
              <a:t>Kliknutím lze upravit styl.</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44CA1323-B5E5-4968-904B-943CFA4A926F}"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127433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DE842EE3-1862-478D-ABFA-CE4447D28533}" type="datetimeFigureOut">
              <a:rPr lang="en-US" dirty="0"/>
              <a:t>10/12/2015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00797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20">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5E9B1F-4A78-4DE2-B1E7-52FA32BE5580}" type="datetimeFigureOut">
              <a:rPr lang="en-US" dirty="0"/>
              <a:t>10/12/2015</a:t>
            </a:fld>
            <a:endParaRPr lang="en-US" dirty="0"/>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810345831"/>
      </p:ext>
    </p:extLst>
  </p:cSld>
  <p:clrMap bg1="dk1" tx1="lt1" bg2="dk2" tx2="lt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789" r:id="rId13"/>
    <p:sldLayoutId id="2147483790" r:id="rId14"/>
    <p:sldLayoutId id="2147483791" r:id="rId15"/>
    <p:sldLayoutId id="2147483792" r:id="rId16"/>
    <p:sldLayoutId id="2147483793" r:id="rId17"/>
    <p:sldLayoutId id="2147483794" r:id="rId18"/>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6"/>
          <p:cNvSpPr>
            <a:spLocks noGrp="1" noChangeArrowheads="1"/>
          </p:cNvSpPr>
          <p:nvPr>
            <p:ph type="ctrTitle"/>
          </p:nvPr>
        </p:nvSpPr>
        <p:spPr/>
        <p:txBody>
          <a:bodyPr/>
          <a:lstStyle/>
          <a:p>
            <a:pPr algn="ctr" eaLnBrk="1" hangingPunct="1"/>
            <a:r>
              <a:rPr lang="en-US" altLang="cs-CZ" sz="2800" smtClean="0"/>
              <a:t>Chapter 5</a:t>
            </a:r>
          </a:p>
        </p:txBody>
      </p:sp>
      <p:sp>
        <p:nvSpPr>
          <p:cNvPr id="5122" name="Rectangle 7"/>
          <p:cNvSpPr>
            <a:spLocks noGrp="1" noChangeArrowheads="1"/>
          </p:cNvSpPr>
          <p:nvPr>
            <p:ph type="subTitle" idx="1"/>
          </p:nvPr>
        </p:nvSpPr>
        <p:spPr/>
        <p:txBody>
          <a:bodyPr/>
          <a:lstStyle/>
          <a:p>
            <a:pPr marL="0" indent="0" algn="ctr" eaLnBrk="1" hangingPunct="1">
              <a:buFontTx/>
              <a:buNone/>
            </a:pPr>
            <a:r>
              <a:rPr lang="en-US" altLang="cs-CZ" b="1" smtClean="0"/>
              <a:t>Resources and </a:t>
            </a:r>
            <a:br>
              <a:rPr lang="en-US" altLang="cs-CZ" b="1" smtClean="0"/>
            </a:br>
            <a:r>
              <a:rPr lang="en-US" altLang="cs-CZ" b="1" smtClean="0"/>
              <a:t>Trade: The Heckscher-Ohlin Model</a:t>
            </a:r>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244739" name="Rectangle 3"/>
          <p:cNvSpPr>
            <a:spLocks noGrp="1" noChangeArrowheads="1"/>
          </p:cNvSpPr>
          <p:nvPr>
            <p:ph idx="1"/>
          </p:nvPr>
        </p:nvSpPr>
        <p:spPr/>
        <p:txBody>
          <a:bodyPr rIns="91440"/>
          <a:lstStyle/>
          <a:p>
            <a:pPr eaLnBrk="1" hangingPunct="1"/>
            <a:r>
              <a:rPr lang="en-US" altLang="cs-CZ" smtClean="0"/>
              <a:t>Max food production 1000 (point 1) fully uses capital, with excess labor.</a:t>
            </a:r>
          </a:p>
          <a:p>
            <a:pPr eaLnBrk="1" hangingPunct="1"/>
            <a:r>
              <a:rPr lang="en-US" altLang="cs-CZ" smtClean="0"/>
              <a:t>Max cloth 1000 (point 2) fully uses labor, with excess capital.</a:t>
            </a:r>
          </a:p>
          <a:p>
            <a:pPr eaLnBrk="1" hangingPunct="1"/>
            <a:r>
              <a:rPr lang="en-US" altLang="cs-CZ" smtClean="0"/>
              <a:t>Intersection of labor and capital constraints occurs at 500 calories of food and 750 yards of cloth (point 3).</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animEffect transition="in" filter="strips(downRight)">
                                      <p:cBhvr>
                                        <p:cTn id="7" dur="500"/>
                                        <p:tgtEl>
                                          <p:spTgt spid="24473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4739">
                                            <p:txEl>
                                              <p:pRg st="1" end="1"/>
                                            </p:txEl>
                                          </p:spTgt>
                                        </p:tgtEl>
                                        <p:attrNameLst>
                                          <p:attrName>style.visibility</p:attrName>
                                        </p:attrNameLst>
                                      </p:cBhvr>
                                      <p:to>
                                        <p:strVal val="visible"/>
                                      </p:to>
                                    </p:set>
                                    <p:animEffect transition="in" filter="strips(downRight)">
                                      <p:cBhvr>
                                        <p:cTn id="12" dur="500"/>
                                        <p:tgtEl>
                                          <p:spTgt spid="24473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4739">
                                            <p:txEl>
                                              <p:pRg st="2" end="2"/>
                                            </p:txEl>
                                          </p:spTgt>
                                        </p:tgtEl>
                                        <p:attrNameLst>
                                          <p:attrName>style.visibility</p:attrName>
                                        </p:attrNameLst>
                                      </p:cBhvr>
                                      <p:to>
                                        <p:strVal val="visible"/>
                                      </p:to>
                                    </p:set>
                                    <p:animEffect transition="in" filter="strips(downRight)">
                                      <p:cBhvr>
                                        <p:cTn id="17" dur="500"/>
                                        <p:tgtEl>
                                          <p:spTgt spid="2447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p:txBody>
          <a:bodyPr/>
          <a:lstStyle/>
          <a:p>
            <a:pPr eaLnBrk="1" hangingPunct="1"/>
            <a:r>
              <a:rPr lang="en-US" altLang="cs-CZ" sz="2800" smtClean="0"/>
              <a:t>Fig. 5-1:  The Production Possibility Frontier without Factor Substitution</a:t>
            </a:r>
          </a:p>
        </p:txBody>
      </p:sp>
      <p:pic>
        <p:nvPicPr>
          <p:cNvPr id="15362" name="Picture 1" descr="fig05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039983"/>
            <a:ext cx="6402388" cy="473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84995" name="Rectangle 3"/>
          <p:cNvSpPr>
            <a:spLocks noGrp="1" noChangeArrowheads="1"/>
          </p:cNvSpPr>
          <p:nvPr>
            <p:ph idx="1"/>
          </p:nvPr>
        </p:nvSpPr>
        <p:spPr/>
        <p:txBody>
          <a:bodyPr rIns="91440">
            <a:normAutofit fontScale="92500"/>
          </a:bodyPr>
          <a:lstStyle/>
          <a:p>
            <a:pPr eaLnBrk="1" hangingPunct="1">
              <a:lnSpc>
                <a:spcPct val="90000"/>
              </a:lnSpc>
              <a:spcBef>
                <a:spcPct val="50000"/>
              </a:spcBef>
            </a:pPr>
            <a:r>
              <a:rPr lang="en-US" altLang="cs-CZ" sz="2400" smtClean="0"/>
              <a:t>The opportunity cost of producing one more yard of cloth, in terms of food, is not constant: </a:t>
            </a:r>
          </a:p>
          <a:p>
            <a:pPr lvl="1" eaLnBrk="1" hangingPunct="1">
              <a:lnSpc>
                <a:spcPct val="90000"/>
              </a:lnSpc>
              <a:spcBef>
                <a:spcPct val="50000"/>
              </a:spcBef>
            </a:pPr>
            <a:r>
              <a:rPr lang="en-US" altLang="cs-CZ" sz="2000" i="1" smtClean="0"/>
              <a:t>low</a:t>
            </a:r>
            <a:r>
              <a:rPr lang="en-US" altLang="cs-CZ" sz="2000" smtClean="0"/>
              <a:t> (2/3 in example) when the economy produces a </a:t>
            </a:r>
            <a:r>
              <a:rPr lang="en-US" altLang="cs-CZ" sz="2000" i="1" smtClean="0"/>
              <a:t>low amount of cloth</a:t>
            </a:r>
            <a:r>
              <a:rPr lang="en-US" altLang="cs-CZ" sz="2000" smtClean="0"/>
              <a:t> and a high amount of food</a:t>
            </a:r>
          </a:p>
          <a:p>
            <a:pPr lvl="1" eaLnBrk="1" hangingPunct="1">
              <a:lnSpc>
                <a:spcPct val="90000"/>
              </a:lnSpc>
              <a:spcBef>
                <a:spcPct val="50000"/>
              </a:spcBef>
            </a:pPr>
            <a:r>
              <a:rPr lang="en-US" altLang="cs-CZ" sz="2000" i="1" smtClean="0"/>
              <a:t>high</a:t>
            </a:r>
            <a:r>
              <a:rPr lang="en-US" altLang="cs-CZ" sz="2000" smtClean="0"/>
              <a:t> (2 in example) when the economy produces a </a:t>
            </a:r>
            <a:r>
              <a:rPr lang="en-US" altLang="cs-CZ" sz="2000" i="1" smtClean="0"/>
              <a:t>high amount of cloth</a:t>
            </a:r>
            <a:r>
              <a:rPr lang="en-US" altLang="cs-CZ" sz="2000" smtClean="0"/>
              <a:t> and a low amount of food</a:t>
            </a:r>
          </a:p>
          <a:p>
            <a:pPr eaLnBrk="1" hangingPunct="1">
              <a:lnSpc>
                <a:spcPct val="90000"/>
              </a:lnSpc>
              <a:spcBef>
                <a:spcPct val="50000"/>
              </a:spcBef>
            </a:pPr>
            <a:r>
              <a:rPr lang="en-US" altLang="cs-CZ" sz="2400" smtClean="0"/>
              <a:t>Why? Because when the economy devotes more resources towards production of one good, the marginal productivity of those resources tends to be low so that the opportunity cost is high.</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strips(downRight)">
                                      <p:cBhvr>
                                        <p:cTn id="7" dur="500"/>
                                        <p:tgtEl>
                                          <p:spTgt spid="849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strips(downRight)">
                                      <p:cBhvr>
                                        <p:cTn id="12" dur="500"/>
                                        <p:tgtEl>
                                          <p:spTgt spid="849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strips(downRight)">
                                      <p:cBhvr>
                                        <p:cTn id="17" dur="500"/>
                                        <p:tgtEl>
                                          <p:spTgt spid="849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strips(downRight)">
                                      <p:cBhvr>
                                        <p:cTn id="22" dur="500"/>
                                        <p:tgtEl>
                                          <p:spTgt spid="849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86019" name="Rectangle 3"/>
          <p:cNvSpPr>
            <a:spLocks noGrp="1" noChangeArrowheads="1"/>
          </p:cNvSpPr>
          <p:nvPr>
            <p:ph idx="1"/>
          </p:nvPr>
        </p:nvSpPr>
        <p:spPr/>
        <p:txBody>
          <a:bodyPr rIns="91440"/>
          <a:lstStyle/>
          <a:p>
            <a:pPr eaLnBrk="1" hangingPunct="1"/>
            <a:r>
              <a:rPr lang="en-US" altLang="cs-CZ" sz="2400" smtClean="0"/>
              <a:t>The above PPF equations do not allow substitution of capital for labor in production.</a:t>
            </a:r>
          </a:p>
          <a:p>
            <a:pPr lvl="1" eaLnBrk="1" hangingPunct="1"/>
            <a:r>
              <a:rPr lang="en-US" altLang="cs-CZ" sz="2000" smtClean="0"/>
              <a:t>Unit factor requirements are constant along each line segment of the PPF.</a:t>
            </a:r>
          </a:p>
          <a:p>
            <a:pPr eaLnBrk="1" hangingPunct="1">
              <a:spcBef>
                <a:spcPct val="50000"/>
              </a:spcBef>
            </a:pPr>
            <a:r>
              <a:rPr lang="en-US" altLang="cs-CZ" sz="2400" smtClean="0"/>
              <a:t>If producers can substitute one input for another in the production process, then the PPF is curved (bowed).</a:t>
            </a:r>
          </a:p>
          <a:p>
            <a:pPr lvl="1" eaLnBrk="1" hangingPunct="1"/>
            <a:r>
              <a:rPr lang="en-US" altLang="cs-CZ" sz="2000" smtClean="0"/>
              <a:t>Opportunity cost of cloth increases as producers make more cloth.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Effect transition="in" filter="strips(downRight)">
                                      <p:cBhvr>
                                        <p:cTn id="7" dur="500"/>
                                        <p:tgtEl>
                                          <p:spTgt spid="860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6019">
                                            <p:txEl>
                                              <p:pRg st="1" end="1"/>
                                            </p:txEl>
                                          </p:spTgt>
                                        </p:tgtEl>
                                        <p:attrNameLst>
                                          <p:attrName>style.visibility</p:attrName>
                                        </p:attrNameLst>
                                      </p:cBhvr>
                                      <p:to>
                                        <p:strVal val="visible"/>
                                      </p:to>
                                    </p:set>
                                    <p:animEffect transition="in" filter="strips(downRight)">
                                      <p:cBhvr>
                                        <p:cTn id="12" dur="500"/>
                                        <p:tgtEl>
                                          <p:spTgt spid="860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6019">
                                            <p:txEl>
                                              <p:pRg st="2" end="2"/>
                                            </p:txEl>
                                          </p:spTgt>
                                        </p:tgtEl>
                                        <p:attrNameLst>
                                          <p:attrName>style.visibility</p:attrName>
                                        </p:attrNameLst>
                                      </p:cBhvr>
                                      <p:to>
                                        <p:strVal val="visible"/>
                                      </p:to>
                                    </p:set>
                                    <p:animEffect transition="in" filter="strips(downRight)">
                                      <p:cBhvr>
                                        <p:cTn id="17" dur="500"/>
                                        <p:tgtEl>
                                          <p:spTgt spid="860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6019">
                                            <p:txEl>
                                              <p:pRg st="3" end="3"/>
                                            </p:txEl>
                                          </p:spTgt>
                                        </p:tgtEl>
                                        <p:attrNameLst>
                                          <p:attrName>style.visibility</p:attrName>
                                        </p:attrNameLst>
                                      </p:cBhvr>
                                      <p:to>
                                        <p:strVal val="visible"/>
                                      </p:to>
                                    </p:set>
                                    <p:animEffect transition="in" filter="strips(downRight)">
                                      <p:cBhvr>
                                        <p:cTn id="22" dur="500"/>
                                        <p:tgtEl>
                                          <p:spTgt spid="860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p:txBody>
          <a:bodyPr/>
          <a:lstStyle/>
          <a:p>
            <a:pPr eaLnBrk="1" hangingPunct="1"/>
            <a:r>
              <a:rPr lang="en-US" altLang="cs-CZ" sz="2800" smtClean="0"/>
              <a:t>Fig. 5-2:  The Production Possibility </a:t>
            </a:r>
            <a:br>
              <a:rPr lang="en-US" altLang="cs-CZ" sz="2800" smtClean="0"/>
            </a:br>
            <a:r>
              <a:rPr lang="en-US" altLang="cs-CZ" sz="2800" smtClean="0"/>
              <a:t>Frontier with Factor Substitution</a:t>
            </a:r>
          </a:p>
        </p:txBody>
      </p:sp>
      <p:pic>
        <p:nvPicPr>
          <p:cNvPr id="18434" name="Picture 2" descr="fig05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073275"/>
            <a:ext cx="6750050" cy="478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89091" name="Rectangle 3"/>
          <p:cNvSpPr>
            <a:spLocks noGrp="1" noChangeArrowheads="1"/>
          </p:cNvSpPr>
          <p:nvPr>
            <p:ph idx="1"/>
          </p:nvPr>
        </p:nvSpPr>
        <p:spPr/>
        <p:txBody>
          <a:bodyPr rIns="91440"/>
          <a:lstStyle/>
          <a:p>
            <a:pPr eaLnBrk="1" hangingPunct="1">
              <a:spcBef>
                <a:spcPct val="50000"/>
              </a:spcBef>
            </a:pPr>
            <a:r>
              <a:rPr lang="en-US" altLang="cs-CZ" smtClean="0"/>
              <a:t>What does the country produce?</a:t>
            </a:r>
          </a:p>
          <a:p>
            <a:pPr eaLnBrk="1" hangingPunct="1">
              <a:spcBef>
                <a:spcPct val="50000"/>
              </a:spcBef>
            </a:pPr>
            <a:r>
              <a:rPr lang="en-US" altLang="cs-CZ" smtClean="0"/>
              <a:t>The economy produces at the point that maximizes the value of production, </a:t>
            </a:r>
            <a:r>
              <a:rPr lang="en-US" altLang="cs-CZ" i="1" smtClean="0"/>
              <a:t>V.</a:t>
            </a:r>
            <a:endParaRPr lang="en-US" altLang="cs-CZ" smtClean="0"/>
          </a:p>
          <a:p>
            <a:pPr eaLnBrk="1" hangingPunct="1"/>
            <a:r>
              <a:rPr lang="en-US" altLang="cs-CZ" smtClean="0"/>
              <a:t>An </a:t>
            </a:r>
            <a:r>
              <a:rPr lang="en-US" altLang="cs-CZ" b="1" smtClean="0"/>
              <a:t>isovalue </a:t>
            </a:r>
            <a:r>
              <a:rPr lang="en-US" altLang="cs-CZ" smtClean="0"/>
              <a:t>line is a line representing a constant value of production, </a:t>
            </a:r>
            <a:r>
              <a:rPr lang="en-US" altLang="cs-CZ" i="1" smtClean="0"/>
              <a:t>V</a:t>
            </a:r>
            <a:r>
              <a:rPr lang="en-US" altLang="cs-CZ" sz="3200" i="1" smtClean="0"/>
              <a:t>:</a:t>
            </a:r>
          </a:p>
          <a:p>
            <a:pPr algn="ctr" eaLnBrk="1" hangingPunct="1">
              <a:buFontTx/>
              <a:buNone/>
            </a:pPr>
            <a:r>
              <a:rPr lang="en-US" altLang="cs-CZ" i="1" smtClean="0"/>
              <a:t>V = P</a:t>
            </a:r>
            <a:r>
              <a:rPr lang="en-US" altLang="cs-CZ" i="1" baseline="-25000" smtClean="0"/>
              <a:t>C </a:t>
            </a:r>
            <a:r>
              <a:rPr lang="en-US" altLang="cs-CZ" i="1" smtClean="0"/>
              <a:t>Q</a:t>
            </a:r>
            <a:r>
              <a:rPr lang="en-US" altLang="cs-CZ" i="1" baseline="-25000" smtClean="0"/>
              <a:t>C </a:t>
            </a:r>
            <a:r>
              <a:rPr lang="en-US" altLang="cs-CZ" smtClean="0"/>
              <a:t>+ </a:t>
            </a:r>
            <a:r>
              <a:rPr lang="en-US" altLang="cs-CZ" i="1" smtClean="0"/>
              <a:t>P</a:t>
            </a:r>
            <a:r>
              <a:rPr lang="en-US" altLang="cs-CZ" i="1" baseline="-25000" smtClean="0"/>
              <a:t>F </a:t>
            </a:r>
            <a:r>
              <a:rPr lang="en-US" altLang="cs-CZ" i="1" smtClean="0"/>
              <a:t>Q</a:t>
            </a:r>
            <a:r>
              <a:rPr lang="en-US" altLang="cs-CZ" i="1" baseline="-25000" smtClean="0"/>
              <a:t>F</a:t>
            </a:r>
          </a:p>
          <a:p>
            <a:pPr lvl="1" eaLnBrk="1" hangingPunct="1"/>
            <a:r>
              <a:rPr lang="en-US" altLang="cs-CZ" smtClean="0"/>
              <a:t>where </a:t>
            </a:r>
            <a:r>
              <a:rPr lang="en-US" altLang="cs-CZ" i="1" smtClean="0"/>
              <a:t>P</a:t>
            </a:r>
            <a:r>
              <a:rPr lang="en-US" altLang="cs-CZ" i="1" baseline="-25000" smtClean="0"/>
              <a:t>C</a:t>
            </a:r>
            <a:r>
              <a:rPr lang="en-US" altLang="cs-CZ" smtClean="0"/>
              <a:t> and </a:t>
            </a:r>
            <a:r>
              <a:rPr lang="en-US" altLang="cs-CZ" i="1" smtClean="0"/>
              <a:t>P</a:t>
            </a:r>
            <a:r>
              <a:rPr lang="en-US" altLang="cs-CZ" i="1" baseline="-25000" smtClean="0"/>
              <a:t>F</a:t>
            </a:r>
            <a:r>
              <a:rPr lang="en-US" altLang="cs-CZ" smtClean="0"/>
              <a:t> are the prices of cloth and food. </a:t>
            </a:r>
          </a:p>
          <a:p>
            <a:pPr lvl="1" eaLnBrk="1" hangingPunct="1">
              <a:spcBef>
                <a:spcPct val="50000"/>
              </a:spcBef>
            </a:pPr>
            <a:r>
              <a:rPr lang="en-US" altLang="cs-CZ" smtClean="0"/>
              <a:t>slope of isovalue line is </a:t>
            </a:r>
            <a:r>
              <a:rPr lang="en-US" altLang="cs-CZ" i="1" smtClean="0"/>
              <a:t>– </a:t>
            </a:r>
            <a:r>
              <a:rPr lang="en-US" altLang="cs-CZ" smtClean="0"/>
              <a:t>(</a:t>
            </a:r>
            <a:r>
              <a:rPr lang="en-US" altLang="cs-CZ" i="1" smtClean="0"/>
              <a:t>P</a:t>
            </a:r>
            <a:r>
              <a:rPr lang="en-US" altLang="cs-CZ" i="1" baseline="-25000" smtClean="0"/>
              <a:t>C </a:t>
            </a:r>
            <a:r>
              <a:rPr lang="en-US" altLang="cs-CZ" i="1" smtClean="0"/>
              <a:t>/P</a:t>
            </a:r>
            <a:r>
              <a:rPr lang="en-US" altLang="cs-CZ" i="1" baseline="-25000" smtClean="0"/>
              <a:t>F</a:t>
            </a:r>
            <a:r>
              <a:rPr lang="en-US" altLang="cs-CZ" smtClean="0"/>
              <a: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Effect transition="in" filter="strips(downRight)">
                                      <p:cBhvr>
                                        <p:cTn id="7" dur="500"/>
                                        <p:tgtEl>
                                          <p:spTgt spid="89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9091">
                                            <p:txEl>
                                              <p:pRg st="1" end="1"/>
                                            </p:txEl>
                                          </p:spTgt>
                                        </p:tgtEl>
                                        <p:attrNameLst>
                                          <p:attrName>style.visibility</p:attrName>
                                        </p:attrNameLst>
                                      </p:cBhvr>
                                      <p:to>
                                        <p:strVal val="visible"/>
                                      </p:to>
                                    </p:set>
                                    <p:animEffect transition="in" filter="strips(downRight)">
                                      <p:cBhvr>
                                        <p:cTn id="12" dur="500"/>
                                        <p:tgtEl>
                                          <p:spTgt spid="8909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9091">
                                            <p:txEl>
                                              <p:pRg st="2" end="2"/>
                                            </p:txEl>
                                          </p:spTgt>
                                        </p:tgtEl>
                                        <p:attrNameLst>
                                          <p:attrName>style.visibility</p:attrName>
                                        </p:attrNameLst>
                                      </p:cBhvr>
                                      <p:to>
                                        <p:strVal val="visible"/>
                                      </p:to>
                                    </p:set>
                                    <p:animEffect transition="in" filter="strips(downRight)">
                                      <p:cBhvr>
                                        <p:cTn id="17" dur="500"/>
                                        <p:tgtEl>
                                          <p:spTgt spid="8909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9091">
                                            <p:txEl>
                                              <p:pRg st="3" end="3"/>
                                            </p:txEl>
                                          </p:spTgt>
                                        </p:tgtEl>
                                        <p:attrNameLst>
                                          <p:attrName>style.visibility</p:attrName>
                                        </p:attrNameLst>
                                      </p:cBhvr>
                                      <p:to>
                                        <p:strVal val="visible"/>
                                      </p:to>
                                    </p:set>
                                    <p:animEffect transition="in" filter="strips(downRight)">
                                      <p:cBhvr>
                                        <p:cTn id="22" dur="500"/>
                                        <p:tgtEl>
                                          <p:spTgt spid="8909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89091">
                                            <p:txEl>
                                              <p:pRg st="4" end="4"/>
                                            </p:txEl>
                                          </p:spTgt>
                                        </p:tgtEl>
                                        <p:attrNameLst>
                                          <p:attrName>style.visibility</p:attrName>
                                        </p:attrNameLst>
                                      </p:cBhvr>
                                      <p:to>
                                        <p:strVal val="visible"/>
                                      </p:to>
                                    </p:set>
                                    <p:animEffect transition="in" filter="strips(downRight)">
                                      <p:cBhvr>
                                        <p:cTn id="27" dur="500"/>
                                        <p:tgtEl>
                                          <p:spTgt spid="8909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89091">
                                            <p:txEl>
                                              <p:pRg st="5" end="5"/>
                                            </p:txEl>
                                          </p:spTgt>
                                        </p:tgtEl>
                                        <p:attrNameLst>
                                          <p:attrName>style.visibility</p:attrName>
                                        </p:attrNameLst>
                                      </p:cBhvr>
                                      <p:to>
                                        <p:strVal val="visible"/>
                                      </p:to>
                                    </p:set>
                                    <p:animEffect transition="in" filter="strips(downRight)">
                                      <p:cBhvr>
                                        <p:cTn id="32" dur="500"/>
                                        <p:tgtEl>
                                          <p:spTgt spid="890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p:txBody>
          <a:bodyPr/>
          <a:lstStyle/>
          <a:p>
            <a:pPr eaLnBrk="1" hangingPunct="1"/>
            <a:r>
              <a:rPr lang="en-US" altLang="cs-CZ" smtClean="0"/>
              <a:t>Fig. 5-3:  Prices and Production</a:t>
            </a:r>
          </a:p>
        </p:txBody>
      </p:sp>
      <p:pic>
        <p:nvPicPr>
          <p:cNvPr id="20482" name="Picture 1" descr="fig05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315911"/>
            <a:ext cx="6550660" cy="44724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92163" name="Rectangle 3"/>
          <p:cNvSpPr>
            <a:spLocks noGrp="1" noChangeArrowheads="1"/>
          </p:cNvSpPr>
          <p:nvPr>
            <p:ph idx="1"/>
          </p:nvPr>
        </p:nvSpPr>
        <p:spPr/>
        <p:txBody>
          <a:bodyPr rIns="91440"/>
          <a:lstStyle/>
          <a:p>
            <a:pPr eaLnBrk="1" hangingPunct="1">
              <a:spcBef>
                <a:spcPct val="50000"/>
              </a:spcBef>
            </a:pPr>
            <a:r>
              <a:rPr lang="en-US" altLang="cs-CZ" smtClean="0"/>
              <a:t>Given the relative price of cloth, the economy produces at the point </a:t>
            </a:r>
            <a:r>
              <a:rPr lang="en-US" altLang="cs-CZ" i="1" smtClean="0"/>
              <a:t>Q </a:t>
            </a:r>
            <a:r>
              <a:rPr lang="en-US" altLang="cs-CZ" smtClean="0"/>
              <a:t>that touches the highest possible isovalue line.</a:t>
            </a:r>
          </a:p>
          <a:p>
            <a:pPr eaLnBrk="1" hangingPunct="1">
              <a:spcBef>
                <a:spcPct val="50000"/>
              </a:spcBef>
            </a:pPr>
            <a:r>
              <a:rPr lang="en-US" altLang="cs-CZ" smtClean="0"/>
              <a:t>At that point, the relative price of cloth equals the slope of the PPF, which equals </a:t>
            </a:r>
            <a:r>
              <a:rPr lang="en-US" altLang="cs-CZ" i="1" smtClean="0"/>
              <a:t>the opportunity cost of producing cloth.</a:t>
            </a:r>
          </a:p>
          <a:p>
            <a:pPr lvl="1" eaLnBrk="1" hangingPunct="1">
              <a:spcBef>
                <a:spcPct val="50000"/>
              </a:spcBef>
            </a:pPr>
            <a:r>
              <a:rPr lang="en-US" altLang="cs-CZ" smtClean="0"/>
              <a:t>The trade-off in production equals the trade-off according to market prices.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strips(downRight)">
                                      <p:cBhvr>
                                        <p:cTn id="7" dur="500"/>
                                        <p:tgtEl>
                                          <p:spTgt spid="92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strips(downRight)">
                                      <p:cBhvr>
                                        <p:cTn id="12" dur="500"/>
                                        <p:tgtEl>
                                          <p:spTgt spid="92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strips(downRight)">
                                      <p:cBhvr>
                                        <p:cTn id="17" dur="500"/>
                                        <p:tgtEl>
                                          <p:spTgt spid="921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p:txBody>
          <a:bodyPr/>
          <a:lstStyle/>
          <a:p>
            <a:pPr eaLnBrk="1" hangingPunct="1"/>
            <a:r>
              <a:rPr lang="en-US" altLang="cs-CZ" smtClean="0"/>
              <a:t>Choosing the Mix of Inputs</a:t>
            </a:r>
          </a:p>
        </p:txBody>
      </p:sp>
      <p:sp>
        <p:nvSpPr>
          <p:cNvPr id="93187" name="Rectangle 3"/>
          <p:cNvSpPr>
            <a:spLocks noGrp="1" noChangeArrowheads="1"/>
          </p:cNvSpPr>
          <p:nvPr>
            <p:ph idx="1"/>
          </p:nvPr>
        </p:nvSpPr>
        <p:spPr/>
        <p:txBody>
          <a:bodyPr rIns="91440">
            <a:normAutofit lnSpcReduction="10000"/>
          </a:bodyPr>
          <a:lstStyle/>
          <a:p>
            <a:pPr eaLnBrk="1" hangingPunct="1">
              <a:lnSpc>
                <a:spcPct val="90000"/>
              </a:lnSpc>
              <a:spcBef>
                <a:spcPct val="50000"/>
              </a:spcBef>
            </a:pPr>
            <a:r>
              <a:rPr lang="en-US" altLang="cs-CZ" smtClean="0"/>
              <a:t>Producers may choose different amounts of factors of production used to make cloth or food.</a:t>
            </a:r>
          </a:p>
          <a:p>
            <a:pPr eaLnBrk="1" hangingPunct="1">
              <a:lnSpc>
                <a:spcPct val="90000"/>
              </a:lnSpc>
              <a:spcBef>
                <a:spcPct val="50000"/>
              </a:spcBef>
            </a:pPr>
            <a:r>
              <a:rPr lang="en-US" altLang="cs-CZ" smtClean="0"/>
              <a:t>Their choice depends on the wage, </a:t>
            </a:r>
            <a:r>
              <a:rPr lang="en-US" altLang="cs-CZ" i="1" smtClean="0"/>
              <a:t>w</a:t>
            </a:r>
            <a:r>
              <a:rPr lang="en-US" altLang="cs-CZ" smtClean="0"/>
              <a:t>, paid to labor and the rental rate, </a:t>
            </a:r>
            <a:r>
              <a:rPr lang="en-US" altLang="cs-CZ" i="1" smtClean="0"/>
              <a:t>r</a:t>
            </a:r>
            <a:r>
              <a:rPr lang="en-US" altLang="cs-CZ" smtClean="0"/>
              <a:t>, paid when renting capital.</a:t>
            </a:r>
          </a:p>
          <a:p>
            <a:pPr eaLnBrk="1" hangingPunct="1">
              <a:lnSpc>
                <a:spcPct val="90000"/>
              </a:lnSpc>
              <a:spcBef>
                <a:spcPct val="50000"/>
              </a:spcBef>
            </a:pPr>
            <a:r>
              <a:rPr lang="en-US" altLang="cs-CZ" smtClean="0"/>
              <a:t>As the wage </a:t>
            </a:r>
            <a:r>
              <a:rPr lang="en-US" altLang="cs-CZ" i="1" smtClean="0"/>
              <a:t>w</a:t>
            </a:r>
            <a:r>
              <a:rPr lang="en-US" altLang="cs-CZ" smtClean="0"/>
              <a:t> increases relative to the rental rate </a:t>
            </a:r>
            <a:r>
              <a:rPr lang="en-US" altLang="cs-CZ" i="1" smtClean="0"/>
              <a:t>r,</a:t>
            </a:r>
            <a:r>
              <a:rPr lang="en-US" altLang="cs-CZ" smtClean="0"/>
              <a:t> producers use less labor and more capital in the production of both food and cloth.</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3187">
                                            <p:txEl>
                                              <p:pRg st="0" end="0"/>
                                            </p:txEl>
                                          </p:spTgt>
                                        </p:tgtEl>
                                        <p:attrNameLst>
                                          <p:attrName>style.visibility</p:attrName>
                                        </p:attrNameLst>
                                      </p:cBhvr>
                                      <p:to>
                                        <p:strVal val="visible"/>
                                      </p:to>
                                    </p:set>
                                    <p:animEffect transition="in" filter="strips(downRight)">
                                      <p:cBhvr>
                                        <p:cTn id="7" dur="500"/>
                                        <p:tgtEl>
                                          <p:spTgt spid="931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3187">
                                            <p:txEl>
                                              <p:pRg st="1" end="1"/>
                                            </p:txEl>
                                          </p:spTgt>
                                        </p:tgtEl>
                                        <p:attrNameLst>
                                          <p:attrName>style.visibility</p:attrName>
                                        </p:attrNameLst>
                                      </p:cBhvr>
                                      <p:to>
                                        <p:strVal val="visible"/>
                                      </p:to>
                                    </p:set>
                                    <p:animEffect transition="in" filter="strips(downRight)">
                                      <p:cBhvr>
                                        <p:cTn id="12" dur="500"/>
                                        <p:tgtEl>
                                          <p:spTgt spid="931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3187">
                                            <p:txEl>
                                              <p:pRg st="2" end="2"/>
                                            </p:txEl>
                                          </p:spTgt>
                                        </p:tgtEl>
                                        <p:attrNameLst>
                                          <p:attrName>style.visibility</p:attrName>
                                        </p:attrNameLst>
                                      </p:cBhvr>
                                      <p:to>
                                        <p:strVal val="visible"/>
                                      </p:to>
                                    </p:set>
                                    <p:animEffect transition="in" filter="strips(downRight)">
                                      <p:cBhvr>
                                        <p:cTn id="17" dur="500"/>
                                        <p:tgtEl>
                                          <p:spTgt spid="931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p:txBody>
          <a:bodyPr/>
          <a:lstStyle/>
          <a:p>
            <a:pPr eaLnBrk="1" hangingPunct="1"/>
            <a:r>
              <a:rPr lang="en-US" altLang="cs-CZ" sz="2800" smtClean="0"/>
              <a:t>Fig. 5-4:  Input Possibilities in Food Production</a:t>
            </a:r>
          </a:p>
        </p:txBody>
      </p:sp>
      <p:pic>
        <p:nvPicPr>
          <p:cNvPr id="23554" name="Picture 1" descr="fig05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20684"/>
            <a:ext cx="4876800" cy="448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p:cNvSpPr>
            <a:spLocks noGrp="1" noChangeArrowheads="1"/>
          </p:cNvSpPr>
          <p:nvPr>
            <p:ph type="title"/>
          </p:nvPr>
        </p:nvSpPr>
        <p:spPr/>
        <p:txBody>
          <a:bodyPr/>
          <a:lstStyle/>
          <a:p>
            <a:pPr eaLnBrk="1" hangingPunct="1"/>
            <a:r>
              <a:rPr lang="en-US" altLang="cs-CZ" smtClean="0"/>
              <a:t>Preview</a:t>
            </a:r>
          </a:p>
        </p:txBody>
      </p:sp>
      <p:sp>
        <p:nvSpPr>
          <p:cNvPr id="77827" name="Rectangle 3"/>
          <p:cNvSpPr>
            <a:spLocks noGrp="1" noChangeArrowheads="1"/>
          </p:cNvSpPr>
          <p:nvPr>
            <p:ph idx="1"/>
          </p:nvPr>
        </p:nvSpPr>
        <p:spPr/>
        <p:txBody>
          <a:bodyPr rIns="91440"/>
          <a:lstStyle/>
          <a:p>
            <a:pPr eaLnBrk="1" hangingPunct="1"/>
            <a:r>
              <a:rPr lang="en-US" altLang="cs-CZ" smtClean="0"/>
              <a:t>Production possibilities</a:t>
            </a:r>
          </a:p>
          <a:p>
            <a:pPr eaLnBrk="1" hangingPunct="1"/>
            <a:r>
              <a:rPr lang="en-US" altLang="cs-CZ" smtClean="0"/>
              <a:t>Changing the mix of inputs</a:t>
            </a:r>
          </a:p>
          <a:p>
            <a:pPr eaLnBrk="1" hangingPunct="1"/>
            <a:r>
              <a:rPr lang="en-US" altLang="cs-CZ" smtClean="0"/>
              <a:t>Relationships among factor prices and goods prices, and resources and output</a:t>
            </a:r>
          </a:p>
          <a:p>
            <a:pPr eaLnBrk="1" hangingPunct="1"/>
            <a:r>
              <a:rPr lang="en-US" altLang="cs-CZ" smtClean="0"/>
              <a:t>Trade in the Heckscher-Ohlin model </a:t>
            </a:r>
          </a:p>
          <a:p>
            <a:pPr eaLnBrk="1" hangingPunct="1"/>
            <a:r>
              <a:rPr lang="en-US" altLang="cs-CZ" smtClean="0"/>
              <a:t>Factor price equalization</a:t>
            </a:r>
          </a:p>
          <a:p>
            <a:pPr eaLnBrk="1" hangingPunct="1"/>
            <a:r>
              <a:rPr lang="en-US" altLang="cs-CZ" smtClean="0"/>
              <a:t>Trade and income distribution</a:t>
            </a:r>
          </a:p>
          <a:p>
            <a:pPr eaLnBrk="1" hangingPunct="1"/>
            <a:r>
              <a:rPr lang="en-US" altLang="cs-CZ" smtClean="0"/>
              <a:t>Empirical evidence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strips(downRight)">
                                      <p:cBhvr>
                                        <p:cTn id="7" dur="500"/>
                                        <p:tgtEl>
                                          <p:spTgt spid="77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7827">
                                            <p:txEl>
                                              <p:pRg st="1" end="1"/>
                                            </p:txEl>
                                          </p:spTgt>
                                        </p:tgtEl>
                                        <p:attrNameLst>
                                          <p:attrName>style.visibility</p:attrName>
                                        </p:attrNameLst>
                                      </p:cBhvr>
                                      <p:to>
                                        <p:strVal val="visible"/>
                                      </p:to>
                                    </p:set>
                                    <p:animEffect transition="in" filter="strips(downRight)">
                                      <p:cBhvr>
                                        <p:cTn id="12" dur="500"/>
                                        <p:tgtEl>
                                          <p:spTgt spid="778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7827">
                                            <p:txEl>
                                              <p:pRg st="2" end="2"/>
                                            </p:txEl>
                                          </p:spTgt>
                                        </p:tgtEl>
                                        <p:attrNameLst>
                                          <p:attrName>style.visibility</p:attrName>
                                        </p:attrNameLst>
                                      </p:cBhvr>
                                      <p:to>
                                        <p:strVal val="visible"/>
                                      </p:to>
                                    </p:set>
                                    <p:animEffect transition="in" filter="strips(downRight)">
                                      <p:cBhvr>
                                        <p:cTn id="17" dur="500"/>
                                        <p:tgtEl>
                                          <p:spTgt spid="778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7827">
                                            <p:txEl>
                                              <p:pRg st="3" end="3"/>
                                            </p:txEl>
                                          </p:spTgt>
                                        </p:tgtEl>
                                        <p:attrNameLst>
                                          <p:attrName>style.visibility</p:attrName>
                                        </p:attrNameLst>
                                      </p:cBhvr>
                                      <p:to>
                                        <p:strVal val="visible"/>
                                      </p:to>
                                    </p:set>
                                    <p:animEffect transition="in" filter="strips(downRight)">
                                      <p:cBhvr>
                                        <p:cTn id="22" dur="500"/>
                                        <p:tgtEl>
                                          <p:spTgt spid="778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7827">
                                            <p:txEl>
                                              <p:pRg st="4" end="4"/>
                                            </p:txEl>
                                          </p:spTgt>
                                        </p:tgtEl>
                                        <p:attrNameLst>
                                          <p:attrName>style.visibility</p:attrName>
                                        </p:attrNameLst>
                                      </p:cBhvr>
                                      <p:to>
                                        <p:strVal val="visible"/>
                                      </p:to>
                                    </p:set>
                                    <p:animEffect transition="in" filter="strips(downRight)">
                                      <p:cBhvr>
                                        <p:cTn id="27" dur="500"/>
                                        <p:tgtEl>
                                          <p:spTgt spid="778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77827">
                                            <p:txEl>
                                              <p:pRg st="5" end="5"/>
                                            </p:txEl>
                                          </p:spTgt>
                                        </p:tgtEl>
                                        <p:attrNameLst>
                                          <p:attrName>style.visibility</p:attrName>
                                        </p:attrNameLst>
                                      </p:cBhvr>
                                      <p:to>
                                        <p:strVal val="visible"/>
                                      </p:to>
                                    </p:set>
                                    <p:animEffect transition="in" filter="strips(downRight)">
                                      <p:cBhvr>
                                        <p:cTn id="32" dur="500"/>
                                        <p:tgtEl>
                                          <p:spTgt spid="77827">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77827">
                                            <p:txEl>
                                              <p:pRg st="6" end="6"/>
                                            </p:txEl>
                                          </p:spTgt>
                                        </p:tgtEl>
                                        <p:attrNameLst>
                                          <p:attrName>style.visibility</p:attrName>
                                        </p:attrNameLst>
                                      </p:cBhvr>
                                      <p:to>
                                        <p:strVal val="visible"/>
                                      </p:to>
                                    </p:set>
                                    <p:animEffect transition="in" filter="strips(downRight)">
                                      <p:cBhvr>
                                        <p:cTn id="37" dur="500"/>
                                        <p:tgtEl>
                                          <p:spTgt spid="778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pPr eaLnBrk="1" hangingPunct="1"/>
            <a:r>
              <a:rPr lang="en-US" altLang="cs-CZ" smtClean="0"/>
              <a:t>Choosing the Mix of Inputs (cont.)</a:t>
            </a:r>
          </a:p>
        </p:txBody>
      </p:sp>
      <p:sp>
        <p:nvSpPr>
          <p:cNvPr id="82947" name="Rectangle 3"/>
          <p:cNvSpPr>
            <a:spLocks noGrp="1" noChangeArrowheads="1"/>
          </p:cNvSpPr>
          <p:nvPr>
            <p:ph idx="1"/>
          </p:nvPr>
        </p:nvSpPr>
        <p:spPr/>
        <p:txBody>
          <a:bodyPr rIns="91440"/>
          <a:lstStyle/>
          <a:p>
            <a:pPr eaLnBrk="1" hangingPunct="1"/>
            <a:r>
              <a:rPr lang="en-US" altLang="cs-CZ" smtClean="0"/>
              <a:t>Assume that at any given factor prices, cloth production uses more labor relative to capital than food production uses: </a:t>
            </a:r>
          </a:p>
          <a:p>
            <a:pPr lvl="1" eaLnBrk="1" hangingPunct="1">
              <a:buFontTx/>
              <a:buNone/>
            </a:pPr>
            <a:r>
              <a:rPr lang="en-US" altLang="cs-CZ" i="1" smtClean="0"/>
              <a:t>a</a:t>
            </a:r>
            <a:r>
              <a:rPr lang="en-US" altLang="cs-CZ" i="1" baseline="-25000" smtClean="0"/>
              <a:t>LC </a:t>
            </a:r>
            <a:r>
              <a:rPr lang="en-US" altLang="cs-CZ" i="1" smtClean="0"/>
              <a:t>/a</a:t>
            </a:r>
            <a:r>
              <a:rPr lang="en-US" altLang="cs-CZ" i="1" baseline="-25000" smtClean="0"/>
              <a:t>KC</a:t>
            </a:r>
            <a:r>
              <a:rPr lang="en-US" altLang="cs-CZ" i="1" smtClean="0"/>
              <a:t> &gt; a</a:t>
            </a:r>
            <a:r>
              <a:rPr lang="en-US" altLang="cs-CZ" i="1" baseline="-25000" smtClean="0"/>
              <a:t>LF </a:t>
            </a:r>
            <a:r>
              <a:rPr lang="en-US" altLang="cs-CZ" i="1" smtClean="0"/>
              <a:t>/a</a:t>
            </a:r>
            <a:r>
              <a:rPr lang="en-US" altLang="cs-CZ" i="1" baseline="-25000" smtClean="0"/>
              <a:t>KF</a:t>
            </a:r>
            <a:r>
              <a:rPr lang="en-US" altLang="cs-CZ" i="1" smtClean="0"/>
              <a:t> or L</a:t>
            </a:r>
            <a:r>
              <a:rPr lang="en-US" altLang="cs-CZ" i="1" baseline="-25000" smtClean="0"/>
              <a:t>C </a:t>
            </a:r>
            <a:r>
              <a:rPr lang="en-US" altLang="cs-CZ" i="1" smtClean="0"/>
              <a:t>/K</a:t>
            </a:r>
            <a:r>
              <a:rPr lang="en-US" altLang="cs-CZ" i="1" baseline="-25000" smtClean="0"/>
              <a:t>C</a:t>
            </a:r>
            <a:r>
              <a:rPr lang="en-US" altLang="cs-CZ" i="1" smtClean="0"/>
              <a:t> &gt; L</a:t>
            </a:r>
            <a:r>
              <a:rPr lang="en-US" altLang="cs-CZ" i="1" baseline="-25000" smtClean="0"/>
              <a:t>F </a:t>
            </a:r>
            <a:r>
              <a:rPr lang="en-US" altLang="cs-CZ" i="1" smtClean="0"/>
              <a:t>/K</a:t>
            </a:r>
            <a:r>
              <a:rPr lang="en-US" altLang="cs-CZ" i="1" baseline="-25000" smtClean="0"/>
              <a:t>F</a:t>
            </a:r>
          </a:p>
          <a:p>
            <a:pPr eaLnBrk="1" hangingPunct="1"/>
            <a:r>
              <a:rPr lang="en-US" altLang="cs-CZ" smtClean="0"/>
              <a:t>Production of cloth is relatively labor intensive, while production of food is relatively land intensive.</a:t>
            </a:r>
          </a:p>
          <a:p>
            <a:pPr eaLnBrk="1" hangingPunct="1"/>
            <a:r>
              <a:rPr lang="en-US" altLang="cs-CZ" smtClean="0"/>
              <a:t>Relative factor demand curve for cloth </a:t>
            </a:r>
            <a:r>
              <a:rPr lang="en-US" altLang="cs-CZ" i="1" smtClean="0"/>
              <a:t>CC</a:t>
            </a:r>
            <a:r>
              <a:rPr lang="en-US" altLang="cs-CZ" smtClean="0"/>
              <a:t> lies outside that for food </a:t>
            </a:r>
            <a:r>
              <a:rPr lang="en-US" altLang="cs-CZ" i="1" smtClean="0"/>
              <a:t>FF.</a:t>
            </a: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Effect transition="in" filter="strips(downRight)">
                                      <p:cBhvr>
                                        <p:cTn id="7" dur="500"/>
                                        <p:tgtEl>
                                          <p:spTgt spid="82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2947">
                                            <p:txEl>
                                              <p:pRg st="1" end="1"/>
                                            </p:txEl>
                                          </p:spTgt>
                                        </p:tgtEl>
                                        <p:attrNameLst>
                                          <p:attrName>style.visibility</p:attrName>
                                        </p:attrNameLst>
                                      </p:cBhvr>
                                      <p:to>
                                        <p:strVal val="visible"/>
                                      </p:to>
                                    </p:set>
                                    <p:animEffect transition="in" filter="strips(downRight)">
                                      <p:cBhvr>
                                        <p:cTn id="12" dur="500"/>
                                        <p:tgtEl>
                                          <p:spTgt spid="829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82947">
                                            <p:txEl>
                                              <p:pRg st="2" end="2"/>
                                            </p:txEl>
                                          </p:spTgt>
                                        </p:tgtEl>
                                        <p:attrNameLst>
                                          <p:attrName>style.visibility</p:attrName>
                                        </p:attrNameLst>
                                      </p:cBhvr>
                                      <p:to>
                                        <p:strVal val="visible"/>
                                      </p:to>
                                    </p:set>
                                    <p:animEffect transition="in" filter="strips(downRight)">
                                      <p:cBhvr>
                                        <p:cTn id="17" dur="500"/>
                                        <p:tgtEl>
                                          <p:spTgt spid="8294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82947">
                                            <p:txEl>
                                              <p:pRg st="3" end="3"/>
                                            </p:txEl>
                                          </p:spTgt>
                                        </p:tgtEl>
                                        <p:attrNameLst>
                                          <p:attrName>style.visibility</p:attrName>
                                        </p:attrNameLst>
                                      </p:cBhvr>
                                      <p:to>
                                        <p:strVal val="visible"/>
                                      </p:to>
                                    </p:set>
                                    <p:animEffect transition="in" filter="strips(downRight)">
                                      <p:cBhvr>
                                        <p:cTn id="22" dur="500"/>
                                        <p:tgtEl>
                                          <p:spTgt spid="829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p:txBody>
          <a:bodyPr/>
          <a:lstStyle/>
          <a:p>
            <a:pPr eaLnBrk="1" hangingPunct="1"/>
            <a:r>
              <a:rPr lang="en-US" altLang="cs-CZ" sz="2800" smtClean="0"/>
              <a:t>Fig. 5-5:  Factor Prices and Input Choices</a:t>
            </a:r>
          </a:p>
        </p:txBody>
      </p:sp>
      <p:pic>
        <p:nvPicPr>
          <p:cNvPr id="25602" name="Picture 1" descr="fig05_05.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45955"/>
            <a:ext cx="4314009" cy="4348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p:txBody>
          <a:bodyPr/>
          <a:lstStyle/>
          <a:p>
            <a:pPr eaLnBrk="1" hangingPunct="1"/>
            <a:r>
              <a:rPr lang="en-US" altLang="cs-CZ" smtClean="0"/>
              <a:t>Factor Prices and Goods Prices</a:t>
            </a:r>
          </a:p>
        </p:txBody>
      </p:sp>
      <p:sp>
        <p:nvSpPr>
          <p:cNvPr id="95235" name="Rectangle 3"/>
          <p:cNvSpPr>
            <a:spLocks noGrp="1" noChangeArrowheads="1"/>
          </p:cNvSpPr>
          <p:nvPr>
            <p:ph idx="1"/>
          </p:nvPr>
        </p:nvSpPr>
        <p:spPr/>
        <p:txBody>
          <a:bodyPr rIns="91440">
            <a:normAutofit fontScale="92500" lnSpcReduction="10000"/>
          </a:bodyPr>
          <a:lstStyle/>
          <a:p>
            <a:pPr eaLnBrk="1" hangingPunct="1">
              <a:lnSpc>
                <a:spcPct val="90000"/>
              </a:lnSpc>
            </a:pPr>
            <a:r>
              <a:rPr lang="en-US" altLang="cs-CZ" smtClean="0"/>
              <a:t>In competitive markets, the price of a good should equal its cost of production, which depends on the factor prices.</a:t>
            </a:r>
          </a:p>
          <a:p>
            <a:pPr eaLnBrk="1" hangingPunct="1">
              <a:lnSpc>
                <a:spcPct val="90000"/>
              </a:lnSpc>
              <a:spcBef>
                <a:spcPct val="50000"/>
              </a:spcBef>
            </a:pPr>
            <a:r>
              <a:rPr lang="en-US" altLang="cs-CZ" smtClean="0"/>
              <a:t>How changes in the wage and rent affect the cost of producing a good depends on the mix of factors used.</a:t>
            </a:r>
          </a:p>
          <a:p>
            <a:pPr lvl="1" eaLnBrk="1" hangingPunct="1">
              <a:lnSpc>
                <a:spcPct val="90000"/>
              </a:lnSpc>
            </a:pPr>
            <a:r>
              <a:rPr lang="en-US" altLang="cs-CZ" smtClean="0"/>
              <a:t>An increase in the rental rate of capital should affect the price of food more than the price of cloth since food is the capital intensive industry.</a:t>
            </a:r>
          </a:p>
          <a:p>
            <a:pPr eaLnBrk="1" hangingPunct="1">
              <a:lnSpc>
                <a:spcPct val="90000"/>
              </a:lnSpc>
              <a:spcBef>
                <a:spcPct val="50000"/>
              </a:spcBef>
            </a:pPr>
            <a:r>
              <a:rPr lang="en-US" altLang="cs-CZ" smtClean="0"/>
              <a:t>Changes in </a:t>
            </a:r>
            <a:r>
              <a:rPr lang="en-US" altLang="cs-CZ" i="1" smtClean="0"/>
              <a:t>w/r </a:t>
            </a:r>
            <a:r>
              <a:rPr lang="en-US" altLang="cs-CZ" smtClean="0"/>
              <a:t>are tied to changes in       </a:t>
            </a:r>
            <a:r>
              <a:rPr lang="en-US" altLang="cs-CZ" sz="3200" i="1" smtClean="0"/>
              <a:t>P</a:t>
            </a:r>
            <a:r>
              <a:rPr lang="en-US" altLang="cs-CZ" sz="3200" i="1" baseline="-25000" smtClean="0"/>
              <a:t>C </a:t>
            </a:r>
            <a:r>
              <a:rPr lang="en-US" altLang="cs-CZ" sz="3200" i="1" smtClean="0"/>
              <a:t>/P</a:t>
            </a:r>
            <a:r>
              <a:rPr lang="en-US" altLang="cs-CZ" sz="3200" i="1" baseline="-25000" smtClean="0"/>
              <a:t>W</a:t>
            </a:r>
            <a:r>
              <a:rPr lang="en-US" altLang="cs-CZ" sz="3200" smtClean="0"/>
              <a:t>.</a:t>
            </a: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5235">
                                            <p:txEl>
                                              <p:pRg st="0" end="0"/>
                                            </p:txEl>
                                          </p:spTgt>
                                        </p:tgtEl>
                                        <p:attrNameLst>
                                          <p:attrName>style.visibility</p:attrName>
                                        </p:attrNameLst>
                                      </p:cBhvr>
                                      <p:to>
                                        <p:strVal val="visible"/>
                                      </p:to>
                                    </p:set>
                                    <p:animEffect transition="in" filter="strips(downRight)">
                                      <p:cBhvr>
                                        <p:cTn id="7" dur="500"/>
                                        <p:tgtEl>
                                          <p:spTgt spid="952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5235">
                                            <p:txEl>
                                              <p:pRg st="1" end="1"/>
                                            </p:txEl>
                                          </p:spTgt>
                                        </p:tgtEl>
                                        <p:attrNameLst>
                                          <p:attrName>style.visibility</p:attrName>
                                        </p:attrNameLst>
                                      </p:cBhvr>
                                      <p:to>
                                        <p:strVal val="visible"/>
                                      </p:to>
                                    </p:set>
                                    <p:animEffect transition="in" filter="strips(downRight)">
                                      <p:cBhvr>
                                        <p:cTn id="12" dur="500"/>
                                        <p:tgtEl>
                                          <p:spTgt spid="952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5235">
                                            <p:txEl>
                                              <p:pRg st="2" end="2"/>
                                            </p:txEl>
                                          </p:spTgt>
                                        </p:tgtEl>
                                        <p:attrNameLst>
                                          <p:attrName>style.visibility</p:attrName>
                                        </p:attrNameLst>
                                      </p:cBhvr>
                                      <p:to>
                                        <p:strVal val="visible"/>
                                      </p:to>
                                    </p:set>
                                    <p:animEffect transition="in" filter="strips(downRight)">
                                      <p:cBhvr>
                                        <p:cTn id="17" dur="500"/>
                                        <p:tgtEl>
                                          <p:spTgt spid="9523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5235">
                                            <p:txEl>
                                              <p:pRg st="3" end="3"/>
                                            </p:txEl>
                                          </p:spTgt>
                                        </p:tgtEl>
                                        <p:attrNameLst>
                                          <p:attrName>style.visibility</p:attrName>
                                        </p:attrNameLst>
                                      </p:cBhvr>
                                      <p:to>
                                        <p:strVal val="visible"/>
                                      </p:to>
                                    </p:set>
                                    <p:animEffect transition="in" filter="strips(downRight)">
                                      <p:cBhvr>
                                        <p:cTn id="22" dur="500"/>
                                        <p:tgtEl>
                                          <p:spTgt spid="952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p:txBody>
          <a:bodyPr/>
          <a:lstStyle/>
          <a:p>
            <a:pPr eaLnBrk="1" hangingPunct="1"/>
            <a:r>
              <a:rPr lang="en-US" altLang="cs-CZ" sz="2800" smtClean="0"/>
              <a:t>Fig. 5-6:  Factor Prices and Goods Prices</a:t>
            </a:r>
          </a:p>
        </p:txBody>
      </p:sp>
      <p:pic>
        <p:nvPicPr>
          <p:cNvPr id="27650" name="Picture 1" descr="fig05_06.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090057"/>
            <a:ext cx="4233212" cy="4320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p:txBody>
          <a:bodyPr/>
          <a:lstStyle/>
          <a:p>
            <a:pPr eaLnBrk="1" hangingPunct="1"/>
            <a:r>
              <a:rPr lang="en-US" altLang="cs-CZ" smtClean="0"/>
              <a:t>Factor Prices and Goods Prices (cont.)</a:t>
            </a:r>
          </a:p>
        </p:txBody>
      </p:sp>
      <p:sp>
        <p:nvSpPr>
          <p:cNvPr id="97283" name="Rectangle 3"/>
          <p:cNvSpPr>
            <a:spLocks noGrp="1" noChangeArrowheads="1"/>
          </p:cNvSpPr>
          <p:nvPr>
            <p:ph idx="1"/>
          </p:nvPr>
        </p:nvSpPr>
        <p:spPr/>
        <p:txBody>
          <a:bodyPr rIns="91440"/>
          <a:lstStyle/>
          <a:p>
            <a:pPr eaLnBrk="1" hangingPunct="1">
              <a:spcBef>
                <a:spcPct val="50000"/>
              </a:spcBef>
            </a:pPr>
            <a:r>
              <a:rPr lang="en-US" altLang="cs-CZ" b="1" smtClean="0"/>
              <a:t>Stolper-Samuelson theorem</a:t>
            </a:r>
            <a:r>
              <a:rPr lang="en-US" altLang="cs-CZ" smtClean="0"/>
              <a:t>: If the relative price of a good increases, then the real wage or rental rate of the factor used intensively in the production of that good increases, while the real wage or rental rate of the other factor decreases.</a:t>
            </a:r>
          </a:p>
          <a:p>
            <a:pPr eaLnBrk="1" hangingPunct="1"/>
            <a:r>
              <a:rPr lang="en-US" altLang="cs-CZ" smtClean="0"/>
              <a:t>Any change in the relative price of goods alters the distribution of income.</a:t>
            </a:r>
          </a:p>
          <a:p>
            <a:pPr eaLnBrk="1" hangingPunct="1">
              <a:spcBef>
                <a:spcPct val="50000"/>
              </a:spcBef>
              <a:buFontTx/>
              <a:buNone/>
            </a:pP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strips(downRight)">
                                      <p:cBhvr>
                                        <p:cTn id="7" dur="500"/>
                                        <p:tgtEl>
                                          <p:spTgt spid="972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7283">
                                            <p:txEl>
                                              <p:pRg st="1" end="1"/>
                                            </p:txEl>
                                          </p:spTgt>
                                        </p:tgtEl>
                                        <p:attrNameLst>
                                          <p:attrName>style.visibility</p:attrName>
                                        </p:attrNameLst>
                                      </p:cBhvr>
                                      <p:to>
                                        <p:strVal val="visible"/>
                                      </p:to>
                                    </p:set>
                                    <p:animEffect transition="in" filter="strips(downRight)">
                                      <p:cBhvr>
                                        <p:cTn id="12" dur="500"/>
                                        <p:tgtEl>
                                          <p:spTgt spid="9728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pPr eaLnBrk="1" hangingPunct="1"/>
            <a:r>
              <a:rPr lang="en-US" altLang="cs-CZ" sz="2800" smtClean="0"/>
              <a:t>Fig. 5-7:  From Goods Prices to Input Choices</a:t>
            </a:r>
          </a:p>
        </p:txBody>
      </p:sp>
      <p:pic>
        <p:nvPicPr>
          <p:cNvPr id="29698" name="Picture 2" descr="fig05_07.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37171" y="2203268"/>
            <a:ext cx="6991002" cy="4439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Rectangle 2"/>
          <p:cNvSpPr>
            <a:spLocks noGrp="1" noChangeArrowheads="1"/>
          </p:cNvSpPr>
          <p:nvPr>
            <p:ph type="title"/>
          </p:nvPr>
        </p:nvSpPr>
        <p:spPr/>
        <p:txBody>
          <a:bodyPr/>
          <a:lstStyle/>
          <a:p>
            <a:pPr eaLnBrk="1" hangingPunct="1"/>
            <a:r>
              <a:rPr lang="en-US" altLang="cs-CZ" smtClean="0"/>
              <a:t>Factor Prices and Goods Prices (cont.)</a:t>
            </a:r>
          </a:p>
        </p:txBody>
      </p:sp>
      <p:sp>
        <p:nvSpPr>
          <p:cNvPr id="99331" name="Rectangle 3"/>
          <p:cNvSpPr>
            <a:spLocks noGrp="1" noChangeArrowheads="1"/>
          </p:cNvSpPr>
          <p:nvPr>
            <p:ph idx="1"/>
          </p:nvPr>
        </p:nvSpPr>
        <p:spPr/>
        <p:txBody>
          <a:bodyPr rIns="91440"/>
          <a:lstStyle/>
          <a:p>
            <a:pPr eaLnBrk="1" hangingPunct="1">
              <a:spcBef>
                <a:spcPct val="50000"/>
              </a:spcBef>
            </a:pPr>
            <a:r>
              <a:rPr lang="en-US" altLang="cs-CZ" smtClean="0"/>
              <a:t>An increase in the relative price of cloth, </a:t>
            </a:r>
            <a:r>
              <a:rPr lang="en-US" altLang="cs-CZ" i="1" smtClean="0"/>
              <a:t>P</a:t>
            </a:r>
            <a:r>
              <a:rPr lang="en-US" altLang="cs-CZ" i="1" baseline="-25000" smtClean="0"/>
              <a:t>C </a:t>
            </a:r>
            <a:r>
              <a:rPr lang="en-US" altLang="cs-CZ" i="1" smtClean="0"/>
              <a:t>/P</a:t>
            </a:r>
            <a:r>
              <a:rPr lang="en-US" altLang="cs-CZ" i="1" baseline="-25000" smtClean="0"/>
              <a:t>F</a:t>
            </a:r>
            <a:r>
              <a:rPr lang="en-US" altLang="cs-CZ" smtClean="0"/>
              <a:t>, is predicted to</a:t>
            </a:r>
          </a:p>
          <a:p>
            <a:pPr lvl="1" eaLnBrk="1" hangingPunct="1"/>
            <a:r>
              <a:rPr lang="en-US" altLang="cs-CZ" smtClean="0"/>
              <a:t>raise income of workers relative to that of capital owners, </a:t>
            </a:r>
            <a:r>
              <a:rPr lang="en-US" altLang="cs-CZ" i="1" smtClean="0"/>
              <a:t>w/r</a:t>
            </a:r>
            <a:r>
              <a:rPr lang="en-US" altLang="cs-CZ" smtClean="0"/>
              <a:t>. </a:t>
            </a:r>
          </a:p>
          <a:p>
            <a:pPr lvl="1" eaLnBrk="1" hangingPunct="1"/>
            <a:r>
              <a:rPr lang="en-US" altLang="cs-CZ" smtClean="0"/>
              <a:t>raise the ratio of capital to labor services, </a:t>
            </a:r>
            <a:r>
              <a:rPr lang="en-US" altLang="cs-CZ" i="1" smtClean="0"/>
              <a:t>K/L</a:t>
            </a:r>
            <a:r>
              <a:rPr lang="en-US" altLang="cs-CZ" smtClean="0"/>
              <a:t>, used in both industries.</a:t>
            </a:r>
          </a:p>
          <a:p>
            <a:pPr lvl="1" eaLnBrk="1" hangingPunct="1"/>
            <a:r>
              <a:rPr lang="en-US" altLang="cs-CZ" smtClean="0"/>
              <a:t>raise the real income (purchasing power) of workers and </a:t>
            </a:r>
            <a:r>
              <a:rPr lang="en-US" altLang="cs-CZ" i="1" smtClean="0"/>
              <a:t>lower the real income of capital owners</a:t>
            </a:r>
            <a:r>
              <a:rPr lang="en-US" altLang="cs-CZ" smtClean="0"/>
              <a: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strips(downRight)">
                                      <p:cBhvr>
                                        <p:cTn id="7" dur="500"/>
                                        <p:tgtEl>
                                          <p:spTgt spid="993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99331">
                                            <p:txEl>
                                              <p:pRg st="1" end="1"/>
                                            </p:txEl>
                                          </p:spTgt>
                                        </p:tgtEl>
                                        <p:attrNameLst>
                                          <p:attrName>style.visibility</p:attrName>
                                        </p:attrNameLst>
                                      </p:cBhvr>
                                      <p:to>
                                        <p:strVal val="visible"/>
                                      </p:to>
                                    </p:set>
                                    <p:animEffect transition="in" filter="strips(downRight)">
                                      <p:cBhvr>
                                        <p:cTn id="12" dur="500"/>
                                        <p:tgtEl>
                                          <p:spTgt spid="993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99331">
                                            <p:txEl>
                                              <p:pRg st="2" end="2"/>
                                            </p:txEl>
                                          </p:spTgt>
                                        </p:tgtEl>
                                        <p:attrNameLst>
                                          <p:attrName>style.visibility</p:attrName>
                                        </p:attrNameLst>
                                      </p:cBhvr>
                                      <p:to>
                                        <p:strVal val="visible"/>
                                      </p:to>
                                    </p:set>
                                    <p:animEffect transition="in" filter="strips(downRight)">
                                      <p:cBhvr>
                                        <p:cTn id="17" dur="500"/>
                                        <p:tgtEl>
                                          <p:spTgt spid="993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99331">
                                            <p:txEl>
                                              <p:pRg st="3" end="3"/>
                                            </p:txEl>
                                          </p:spTgt>
                                        </p:tgtEl>
                                        <p:attrNameLst>
                                          <p:attrName>style.visibility</p:attrName>
                                        </p:attrNameLst>
                                      </p:cBhvr>
                                      <p:to>
                                        <p:strVal val="visible"/>
                                      </p:to>
                                    </p:set>
                                    <p:animEffect transition="in" filter="strips(downRight)">
                                      <p:cBhvr>
                                        <p:cTn id="22" dur="500"/>
                                        <p:tgtEl>
                                          <p:spTgt spid="993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p:txBody>
          <a:bodyPr/>
          <a:lstStyle/>
          <a:p>
            <a:pPr eaLnBrk="1" hangingPunct="1"/>
            <a:r>
              <a:rPr lang="en-US" altLang="cs-CZ" smtClean="0"/>
              <a:t>Resources and Output </a:t>
            </a:r>
          </a:p>
        </p:txBody>
      </p:sp>
      <p:sp>
        <p:nvSpPr>
          <p:cNvPr id="102403" name="Rectangle 3"/>
          <p:cNvSpPr>
            <a:spLocks noGrp="1" noChangeArrowheads="1"/>
          </p:cNvSpPr>
          <p:nvPr>
            <p:ph idx="1"/>
          </p:nvPr>
        </p:nvSpPr>
        <p:spPr/>
        <p:txBody>
          <a:bodyPr rIns="91440"/>
          <a:lstStyle/>
          <a:p>
            <a:pPr eaLnBrk="1" hangingPunct="1"/>
            <a:r>
              <a:rPr lang="en-US" altLang="cs-CZ" smtClean="0"/>
              <a:t>How do levels of output change when the economy</a:t>
            </a:r>
            <a:r>
              <a:rPr lang="ja-JP" altLang="en-US" smtClean="0"/>
              <a:t>’</a:t>
            </a:r>
            <a:r>
              <a:rPr lang="en-US" altLang="ja-JP" smtClean="0"/>
              <a:t>s resources change?</a:t>
            </a:r>
          </a:p>
          <a:p>
            <a:pPr eaLnBrk="1" hangingPunct="1">
              <a:spcBef>
                <a:spcPct val="60000"/>
              </a:spcBef>
            </a:pPr>
            <a:r>
              <a:rPr lang="en-US" altLang="cs-CZ" b="1" smtClean="0"/>
              <a:t>Rybczynski theorem</a:t>
            </a:r>
            <a:r>
              <a:rPr lang="en-US" altLang="cs-CZ" smtClean="0"/>
              <a:t>: If you hold output prices constant as the amount of a factor of production increases, then the supply of the good that uses this factor intensively increases and the supply of </a:t>
            </a:r>
            <a:r>
              <a:rPr lang="en-US" altLang="cs-CZ" i="1" smtClean="0"/>
              <a:t>the other good decreases</a:t>
            </a:r>
            <a:r>
              <a:rPr lang="en-US" altLang="cs-CZ" smtClean="0"/>
              <a: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strips(downRight)">
                                      <p:cBhvr>
                                        <p:cTn id="7" dur="500"/>
                                        <p:tgtEl>
                                          <p:spTgt spid="1024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strips(downRight)">
                                      <p:cBhvr>
                                        <p:cTn id="12" dur="500"/>
                                        <p:tgtEl>
                                          <p:spTgt spid="1024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Rectangle 2"/>
          <p:cNvSpPr>
            <a:spLocks noGrp="1" noChangeArrowheads="1"/>
          </p:cNvSpPr>
          <p:nvPr>
            <p:ph type="title"/>
          </p:nvPr>
        </p:nvSpPr>
        <p:spPr/>
        <p:txBody>
          <a:bodyPr/>
          <a:lstStyle/>
          <a:p>
            <a:pPr eaLnBrk="1" hangingPunct="1"/>
            <a:r>
              <a:rPr lang="en-US" altLang="cs-CZ" smtClean="0"/>
              <a:t>Resources and Output (cont.) </a:t>
            </a:r>
          </a:p>
        </p:txBody>
      </p:sp>
      <p:sp>
        <p:nvSpPr>
          <p:cNvPr id="269315" name="Rectangle 3"/>
          <p:cNvSpPr>
            <a:spLocks noGrp="1" noChangeArrowheads="1"/>
          </p:cNvSpPr>
          <p:nvPr>
            <p:ph idx="1"/>
          </p:nvPr>
        </p:nvSpPr>
        <p:spPr/>
        <p:txBody>
          <a:bodyPr rIns="91440">
            <a:normAutofit fontScale="92500" lnSpcReduction="10000"/>
          </a:bodyPr>
          <a:lstStyle/>
          <a:p>
            <a:pPr eaLnBrk="1" hangingPunct="1"/>
            <a:r>
              <a:rPr lang="en-US" altLang="cs-CZ" sz="2400" smtClean="0"/>
              <a:t>Assume an economy</a:t>
            </a:r>
            <a:r>
              <a:rPr lang="ja-JP" altLang="en-US" sz="2400" smtClean="0"/>
              <a:t>’</a:t>
            </a:r>
            <a:r>
              <a:rPr lang="en-US" altLang="ja-JP" sz="2400" smtClean="0"/>
              <a:t>s labor force grows, which implies that its ratio of labor to capital </a:t>
            </a:r>
            <a:r>
              <a:rPr lang="en-US" altLang="ja-JP" sz="2400" i="1" smtClean="0"/>
              <a:t>L/K</a:t>
            </a:r>
            <a:r>
              <a:rPr lang="en-US" altLang="ja-JP" sz="2400" smtClean="0"/>
              <a:t> increases. </a:t>
            </a:r>
          </a:p>
          <a:p>
            <a:pPr eaLnBrk="1" hangingPunct="1"/>
            <a:r>
              <a:rPr lang="en-US" altLang="cs-CZ" sz="2400" smtClean="0"/>
              <a:t>Expansion of production possibilities is biased toward cloth.</a:t>
            </a:r>
          </a:p>
          <a:p>
            <a:pPr eaLnBrk="1" hangingPunct="1"/>
            <a:r>
              <a:rPr lang="en-US" altLang="cs-CZ" sz="2400" smtClean="0"/>
              <a:t>At a given relative price of cloth, the ratio of labor to capital used in both sectors remains constant.</a:t>
            </a:r>
          </a:p>
          <a:p>
            <a:pPr eaLnBrk="1" hangingPunct="1"/>
            <a:r>
              <a:rPr lang="en-US" altLang="cs-CZ" sz="2400" smtClean="0"/>
              <a:t>To employ the additional workers, the economy expands production of the relatively labor-intensive good cloth and contracts production of the relatively capital-intensive good food.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9315">
                                            <p:txEl>
                                              <p:pRg st="0" end="0"/>
                                            </p:txEl>
                                          </p:spTgt>
                                        </p:tgtEl>
                                        <p:attrNameLst>
                                          <p:attrName>style.visibility</p:attrName>
                                        </p:attrNameLst>
                                      </p:cBhvr>
                                      <p:to>
                                        <p:strVal val="visible"/>
                                      </p:to>
                                    </p:set>
                                    <p:animEffect transition="in" filter="strips(downRight)">
                                      <p:cBhvr>
                                        <p:cTn id="7" dur="500"/>
                                        <p:tgtEl>
                                          <p:spTgt spid="269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9315">
                                            <p:txEl>
                                              <p:pRg st="1" end="1"/>
                                            </p:txEl>
                                          </p:spTgt>
                                        </p:tgtEl>
                                        <p:attrNameLst>
                                          <p:attrName>style.visibility</p:attrName>
                                        </p:attrNameLst>
                                      </p:cBhvr>
                                      <p:to>
                                        <p:strVal val="visible"/>
                                      </p:to>
                                    </p:set>
                                    <p:animEffect transition="in" filter="strips(downRight)">
                                      <p:cBhvr>
                                        <p:cTn id="12" dur="500"/>
                                        <p:tgtEl>
                                          <p:spTgt spid="269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69315">
                                            <p:txEl>
                                              <p:pRg st="2" end="2"/>
                                            </p:txEl>
                                          </p:spTgt>
                                        </p:tgtEl>
                                        <p:attrNameLst>
                                          <p:attrName>style.visibility</p:attrName>
                                        </p:attrNameLst>
                                      </p:cBhvr>
                                      <p:to>
                                        <p:strVal val="visible"/>
                                      </p:to>
                                    </p:set>
                                    <p:animEffect transition="in" filter="strips(downRight)">
                                      <p:cBhvr>
                                        <p:cTn id="17" dur="500"/>
                                        <p:tgtEl>
                                          <p:spTgt spid="269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69315">
                                            <p:txEl>
                                              <p:pRg st="3" end="3"/>
                                            </p:txEl>
                                          </p:spTgt>
                                        </p:tgtEl>
                                        <p:attrNameLst>
                                          <p:attrName>style.visibility</p:attrName>
                                        </p:attrNameLst>
                                      </p:cBhvr>
                                      <p:to>
                                        <p:strVal val="visible"/>
                                      </p:to>
                                    </p:set>
                                    <p:animEffect transition="in" filter="strips(downRight)">
                                      <p:cBhvr>
                                        <p:cTn id="22" dur="500"/>
                                        <p:tgtEl>
                                          <p:spTgt spid="269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5"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p:txBody>
          <a:bodyPr/>
          <a:lstStyle/>
          <a:p>
            <a:pPr eaLnBrk="1" hangingPunct="1"/>
            <a:r>
              <a:rPr lang="en-US" altLang="cs-CZ" sz="2800" smtClean="0"/>
              <a:t>Fig. 5-8:  Resources and Production Possibilities</a:t>
            </a:r>
          </a:p>
        </p:txBody>
      </p:sp>
      <p:pic>
        <p:nvPicPr>
          <p:cNvPr id="34818" name="Picture 1" descr="fig05_08.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03269"/>
            <a:ext cx="4053713" cy="4384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9" name="Rectangle 2"/>
          <p:cNvSpPr>
            <a:spLocks noGrp="1" noChangeArrowheads="1"/>
          </p:cNvSpPr>
          <p:nvPr>
            <p:ph type="title"/>
          </p:nvPr>
        </p:nvSpPr>
        <p:spPr/>
        <p:txBody>
          <a:bodyPr/>
          <a:lstStyle/>
          <a:p>
            <a:pPr eaLnBrk="1" hangingPunct="1"/>
            <a:r>
              <a:rPr lang="en-US" altLang="cs-CZ" smtClean="0"/>
              <a:t>Introduction</a:t>
            </a:r>
          </a:p>
        </p:txBody>
      </p:sp>
      <p:sp>
        <p:nvSpPr>
          <p:cNvPr id="78851" name="Rectangle 3"/>
          <p:cNvSpPr>
            <a:spLocks noGrp="1" noChangeArrowheads="1"/>
          </p:cNvSpPr>
          <p:nvPr>
            <p:ph idx="1"/>
          </p:nvPr>
        </p:nvSpPr>
        <p:spPr/>
        <p:txBody>
          <a:bodyPr rIns="91440">
            <a:normAutofit lnSpcReduction="10000"/>
          </a:bodyPr>
          <a:lstStyle/>
          <a:p>
            <a:pPr eaLnBrk="1" hangingPunct="1"/>
            <a:r>
              <a:rPr lang="en-US" altLang="cs-CZ" sz="2400" smtClean="0"/>
              <a:t>In addition to differences in labor productivity, trade occurs due to differences in resources across countries.</a:t>
            </a:r>
          </a:p>
          <a:p>
            <a:pPr eaLnBrk="1" hangingPunct="1">
              <a:lnSpc>
                <a:spcPct val="90000"/>
              </a:lnSpc>
              <a:spcBef>
                <a:spcPct val="50000"/>
              </a:spcBef>
            </a:pPr>
            <a:r>
              <a:rPr lang="en-US" altLang="cs-CZ" sz="2400" smtClean="0"/>
              <a:t>The Heckscher-Ohlin theory argues that trade occurs due to differences in labor, labor skills, physical capital, capital, or other factors of production across countries. </a:t>
            </a:r>
          </a:p>
          <a:p>
            <a:pPr lvl="1" eaLnBrk="1" hangingPunct="1">
              <a:lnSpc>
                <a:spcPct val="90000"/>
              </a:lnSpc>
              <a:spcBef>
                <a:spcPct val="50000"/>
              </a:spcBef>
            </a:pPr>
            <a:r>
              <a:rPr lang="en-US" altLang="cs-CZ" sz="2000" smtClean="0"/>
              <a:t>Countries have different </a:t>
            </a:r>
            <a:r>
              <a:rPr lang="en-US" altLang="cs-CZ" sz="2000" i="1" smtClean="0"/>
              <a:t>relative abundance</a:t>
            </a:r>
            <a:r>
              <a:rPr lang="en-US" altLang="cs-CZ" sz="2000" smtClean="0"/>
              <a:t> of factors of production.</a:t>
            </a:r>
            <a:endParaRPr lang="en-US" altLang="cs-CZ" sz="2000" i="1" smtClean="0"/>
          </a:p>
          <a:p>
            <a:pPr lvl="1" eaLnBrk="1" hangingPunct="1"/>
            <a:r>
              <a:rPr lang="en-US" altLang="cs-CZ" sz="2000" smtClean="0"/>
              <a:t>Production processes use factors of production with different </a:t>
            </a:r>
            <a:r>
              <a:rPr lang="en-US" altLang="cs-CZ" sz="2000" i="1" smtClean="0"/>
              <a:t>relative intensity.</a:t>
            </a:r>
            <a:r>
              <a:rPr lang="en-US" altLang="cs-CZ" sz="2000" smtClean="0"/>
              <a:t> </a:t>
            </a:r>
            <a:endParaRPr lang="en-US" altLang="cs-CZ" sz="2000" i="1"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8851">
                                            <p:txEl>
                                              <p:pRg st="0" end="0"/>
                                            </p:txEl>
                                          </p:spTgt>
                                        </p:tgtEl>
                                        <p:attrNameLst>
                                          <p:attrName>style.visibility</p:attrName>
                                        </p:attrNameLst>
                                      </p:cBhvr>
                                      <p:to>
                                        <p:strVal val="visible"/>
                                      </p:to>
                                    </p:set>
                                    <p:animEffect transition="in" filter="strips(downRight)">
                                      <p:cBhvr>
                                        <p:cTn id="7" dur="500"/>
                                        <p:tgtEl>
                                          <p:spTgt spid="788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8851">
                                            <p:txEl>
                                              <p:pRg st="1" end="1"/>
                                            </p:txEl>
                                          </p:spTgt>
                                        </p:tgtEl>
                                        <p:attrNameLst>
                                          <p:attrName>style.visibility</p:attrName>
                                        </p:attrNameLst>
                                      </p:cBhvr>
                                      <p:to>
                                        <p:strVal val="visible"/>
                                      </p:to>
                                    </p:set>
                                    <p:animEffect transition="in" filter="strips(downRight)">
                                      <p:cBhvr>
                                        <p:cTn id="12" dur="500"/>
                                        <p:tgtEl>
                                          <p:spTgt spid="78851">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78851">
                                            <p:txEl>
                                              <p:pRg st="2" end="2"/>
                                            </p:txEl>
                                          </p:spTgt>
                                        </p:tgtEl>
                                        <p:attrNameLst>
                                          <p:attrName>style.visibility</p:attrName>
                                        </p:attrNameLst>
                                      </p:cBhvr>
                                      <p:to>
                                        <p:strVal val="visible"/>
                                      </p:to>
                                    </p:set>
                                    <p:animEffect transition="in" filter="strips(downRight)">
                                      <p:cBhvr>
                                        <p:cTn id="15" dur="500"/>
                                        <p:tgtEl>
                                          <p:spTgt spid="78851">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78851">
                                            <p:txEl>
                                              <p:pRg st="3" end="3"/>
                                            </p:txEl>
                                          </p:spTgt>
                                        </p:tgtEl>
                                        <p:attrNameLst>
                                          <p:attrName>style.visibility</p:attrName>
                                        </p:attrNameLst>
                                      </p:cBhvr>
                                      <p:to>
                                        <p:strVal val="visible"/>
                                      </p:to>
                                    </p:set>
                                    <p:animEffect transition="in" filter="strips(downRight)">
                                      <p:cBhvr>
                                        <p:cTn id="20" dur="500"/>
                                        <p:tgtEl>
                                          <p:spTgt spid="788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1"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pPr eaLnBrk="1" hangingPunct="1"/>
            <a:r>
              <a:rPr lang="en-US" altLang="cs-CZ" smtClean="0"/>
              <a:t>Resources and Output (cont.)</a:t>
            </a:r>
          </a:p>
        </p:txBody>
      </p:sp>
      <p:sp>
        <p:nvSpPr>
          <p:cNvPr id="105475" name="Rectangle 3"/>
          <p:cNvSpPr>
            <a:spLocks noGrp="1" noChangeArrowheads="1"/>
          </p:cNvSpPr>
          <p:nvPr>
            <p:ph idx="1"/>
          </p:nvPr>
        </p:nvSpPr>
        <p:spPr/>
        <p:txBody>
          <a:bodyPr rIns="91440">
            <a:normAutofit fontScale="92500"/>
          </a:bodyPr>
          <a:lstStyle/>
          <a:p>
            <a:pPr eaLnBrk="1" hangingPunct="1"/>
            <a:r>
              <a:rPr lang="en-US" altLang="cs-CZ" sz="2400" smtClean="0"/>
              <a:t>An economy with a </a:t>
            </a:r>
            <a:r>
              <a:rPr lang="en-US" altLang="cs-CZ" sz="2400" i="1" smtClean="0"/>
              <a:t>high ratio of labor to capital </a:t>
            </a:r>
            <a:r>
              <a:rPr lang="en-US" altLang="cs-CZ" sz="2400" smtClean="0"/>
              <a:t>produces a </a:t>
            </a:r>
            <a:r>
              <a:rPr lang="en-US" altLang="cs-CZ" sz="2400" i="1" smtClean="0"/>
              <a:t>high output of cloth relative to food</a:t>
            </a:r>
            <a:r>
              <a:rPr lang="en-US" altLang="cs-CZ" sz="2400" smtClean="0"/>
              <a:t>.</a:t>
            </a:r>
          </a:p>
          <a:p>
            <a:pPr eaLnBrk="1" hangingPunct="1"/>
            <a:r>
              <a:rPr lang="en-US" altLang="cs-CZ" sz="2400" smtClean="0"/>
              <a:t>Suppose that Home is </a:t>
            </a:r>
            <a:r>
              <a:rPr lang="en-US" altLang="cs-CZ" sz="2400" b="1" i="1" smtClean="0"/>
              <a:t>relatively abundant</a:t>
            </a:r>
            <a:r>
              <a:rPr lang="en-US" altLang="cs-CZ" sz="2400" smtClean="0"/>
              <a:t> in labor and Foreign in capital:</a:t>
            </a:r>
          </a:p>
          <a:p>
            <a:pPr algn="ctr" eaLnBrk="1" hangingPunct="1">
              <a:buFontTx/>
              <a:buNone/>
            </a:pPr>
            <a:r>
              <a:rPr lang="en-US" altLang="cs-CZ" sz="2400" smtClean="0"/>
              <a:t> </a:t>
            </a:r>
            <a:r>
              <a:rPr lang="en-US" altLang="cs-CZ" sz="2400" i="1" smtClean="0"/>
              <a:t>L/K &gt; L*/ K*</a:t>
            </a:r>
          </a:p>
          <a:p>
            <a:pPr lvl="1" eaLnBrk="1" hangingPunct="1"/>
            <a:r>
              <a:rPr lang="en-US" altLang="cs-CZ" sz="2000" smtClean="0"/>
              <a:t>Likewise, Home is </a:t>
            </a:r>
            <a:r>
              <a:rPr lang="en-US" altLang="cs-CZ" sz="2000" b="1" i="1" smtClean="0"/>
              <a:t>relatively scarce</a:t>
            </a:r>
            <a:r>
              <a:rPr lang="en-US" altLang="cs-CZ" sz="2000" smtClean="0"/>
              <a:t> in capital and Foreign in labor.</a:t>
            </a:r>
          </a:p>
          <a:p>
            <a:pPr eaLnBrk="1" hangingPunct="1">
              <a:spcBef>
                <a:spcPct val="50000"/>
              </a:spcBef>
            </a:pPr>
            <a:r>
              <a:rPr lang="en-US" altLang="cs-CZ" sz="2400" smtClean="0"/>
              <a:t>Home will be relatively efficient at producing cloth because cloth is </a:t>
            </a:r>
            <a:r>
              <a:rPr lang="en-US" altLang="cs-CZ" sz="2400" i="1" smtClean="0"/>
              <a:t>relatively labor intensive</a:t>
            </a:r>
            <a:r>
              <a:rPr lang="en-US" altLang="cs-CZ" sz="2400" smtClean="0"/>
              <a:t>.</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5475">
                                            <p:txEl>
                                              <p:pRg st="0" end="0"/>
                                            </p:txEl>
                                          </p:spTgt>
                                        </p:tgtEl>
                                        <p:attrNameLst>
                                          <p:attrName>style.visibility</p:attrName>
                                        </p:attrNameLst>
                                      </p:cBhvr>
                                      <p:to>
                                        <p:strVal val="visible"/>
                                      </p:to>
                                    </p:set>
                                    <p:animEffect transition="in" filter="strips(downRight)">
                                      <p:cBhvr>
                                        <p:cTn id="7" dur="500"/>
                                        <p:tgtEl>
                                          <p:spTgt spid="1054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5475">
                                            <p:txEl>
                                              <p:pRg st="1" end="1"/>
                                            </p:txEl>
                                          </p:spTgt>
                                        </p:tgtEl>
                                        <p:attrNameLst>
                                          <p:attrName>style.visibility</p:attrName>
                                        </p:attrNameLst>
                                      </p:cBhvr>
                                      <p:to>
                                        <p:strVal val="visible"/>
                                      </p:to>
                                    </p:set>
                                    <p:animEffect transition="in" filter="strips(downRight)">
                                      <p:cBhvr>
                                        <p:cTn id="12" dur="500"/>
                                        <p:tgtEl>
                                          <p:spTgt spid="1054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5475">
                                            <p:txEl>
                                              <p:pRg st="2" end="2"/>
                                            </p:txEl>
                                          </p:spTgt>
                                        </p:tgtEl>
                                        <p:attrNameLst>
                                          <p:attrName>style.visibility</p:attrName>
                                        </p:attrNameLst>
                                      </p:cBhvr>
                                      <p:to>
                                        <p:strVal val="visible"/>
                                      </p:to>
                                    </p:set>
                                    <p:animEffect transition="in" filter="strips(downRight)">
                                      <p:cBhvr>
                                        <p:cTn id="17" dur="500"/>
                                        <p:tgtEl>
                                          <p:spTgt spid="105475">
                                            <p:txEl>
                                              <p:pRg st="2" end="2"/>
                                            </p:txEl>
                                          </p:spTgt>
                                        </p:tgtEl>
                                      </p:cBhvr>
                                    </p:animEffect>
                                  </p:childTnLst>
                                </p:cTn>
                              </p:par>
                              <p:par>
                                <p:cTn id="18" presetID="18" presetClass="entr" presetSubtype="6" fill="hold" grpId="0" nodeType="withEffect">
                                  <p:stCondLst>
                                    <p:cond delay="0"/>
                                  </p:stCondLst>
                                  <p:childTnLst>
                                    <p:set>
                                      <p:cBhvr>
                                        <p:cTn id="19" dur="1" fill="hold">
                                          <p:stCondLst>
                                            <p:cond delay="0"/>
                                          </p:stCondLst>
                                        </p:cTn>
                                        <p:tgtEl>
                                          <p:spTgt spid="105475">
                                            <p:txEl>
                                              <p:pRg st="3" end="3"/>
                                            </p:txEl>
                                          </p:spTgt>
                                        </p:tgtEl>
                                        <p:attrNameLst>
                                          <p:attrName>style.visibility</p:attrName>
                                        </p:attrNameLst>
                                      </p:cBhvr>
                                      <p:to>
                                        <p:strVal val="visible"/>
                                      </p:to>
                                    </p:set>
                                    <p:animEffect transition="in" filter="strips(downRight)">
                                      <p:cBhvr>
                                        <p:cTn id="20" dur="500"/>
                                        <p:tgtEl>
                                          <p:spTgt spid="105475">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8" presetClass="entr" presetSubtype="6" fill="hold" grpId="0" nodeType="clickEffect">
                                  <p:stCondLst>
                                    <p:cond delay="0"/>
                                  </p:stCondLst>
                                  <p:childTnLst>
                                    <p:set>
                                      <p:cBhvr>
                                        <p:cTn id="24" dur="1" fill="hold">
                                          <p:stCondLst>
                                            <p:cond delay="0"/>
                                          </p:stCondLst>
                                        </p:cTn>
                                        <p:tgtEl>
                                          <p:spTgt spid="105475">
                                            <p:txEl>
                                              <p:pRg st="4" end="4"/>
                                            </p:txEl>
                                          </p:spTgt>
                                        </p:tgtEl>
                                        <p:attrNameLst>
                                          <p:attrName>style.visibility</p:attrName>
                                        </p:attrNameLst>
                                      </p:cBhvr>
                                      <p:to>
                                        <p:strVal val="visible"/>
                                      </p:to>
                                    </p:set>
                                    <p:animEffect transition="in" filter="strips(downRight)">
                                      <p:cBhvr>
                                        <p:cTn id="25" dur="500"/>
                                        <p:tgtEl>
                                          <p:spTgt spid="1054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475"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p:txBody>
          <a:bodyPr/>
          <a:lstStyle/>
          <a:p>
            <a:pPr eaLnBrk="1" hangingPunct="1"/>
            <a:r>
              <a:rPr lang="en-US" altLang="cs-CZ" smtClean="0"/>
              <a:t>Trade in the Heckscher-Ohlin Model </a:t>
            </a:r>
          </a:p>
        </p:txBody>
      </p:sp>
      <p:sp>
        <p:nvSpPr>
          <p:cNvPr id="106499" name="Rectangle 3"/>
          <p:cNvSpPr>
            <a:spLocks noGrp="1" noChangeArrowheads="1"/>
          </p:cNvSpPr>
          <p:nvPr>
            <p:ph idx="1"/>
          </p:nvPr>
        </p:nvSpPr>
        <p:spPr/>
        <p:txBody>
          <a:bodyPr rIns="91440"/>
          <a:lstStyle/>
          <a:p>
            <a:pPr eaLnBrk="1" hangingPunct="1"/>
            <a:r>
              <a:rPr lang="en-US" altLang="cs-CZ" smtClean="0"/>
              <a:t>The countries are assumed to have the same technology and the same tastes.</a:t>
            </a:r>
          </a:p>
          <a:p>
            <a:pPr lvl="1" eaLnBrk="1" hangingPunct="1"/>
            <a:r>
              <a:rPr lang="en-US" altLang="cs-CZ" smtClean="0"/>
              <a:t>With the same technology, each economy has a comparative advantage in producing the good that relatively intensively uses the factors of production in which the country is relatively well endowed.</a:t>
            </a:r>
          </a:p>
          <a:p>
            <a:pPr lvl="1" eaLnBrk="1" hangingPunct="1"/>
            <a:r>
              <a:rPr lang="en-US" altLang="cs-CZ" smtClean="0"/>
              <a:t>With the same tastes, the two countries will consume cloth to food in the same ratio when faced with the same relative price of cloth under free trade.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strips(downRight)">
                                      <p:cBhvr>
                                        <p:cTn id="7" dur="500"/>
                                        <p:tgtEl>
                                          <p:spTgt spid="1064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06499">
                                            <p:txEl>
                                              <p:pRg st="1" end="1"/>
                                            </p:txEl>
                                          </p:spTgt>
                                        </p:tgtEl>
                                        <p:attrNameLst>
                                          <p:attrName>style.visibility</p:attrName>
                                        </p:attrNameLst>
                                      </p:cBhvr>
                                      <p:to>
                                        <p:strVal val="visible"/>
                                      </p:to>
                                    </p:set>
                                    <p:animEffect transition="in" filter="strips(downRight)">
                                      <p:cBhvr>
                                        <p:cTn id="10" dur="500"/>
                                        <p:tgtEl>
                                          <p:spTgt spid="1064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06499">
                                            <p:txEl>
                                              <p:pRg st="2" end="2"/>
                                            </p:txEl>
                                          </p:spTgt>
                                        </p:tgtEl>
                                        <p:attrNameLst>
                                          <p:attrName>style.visibility</p:attrName>
                                        </p:attrNameLst>
                                      </p:cBhvr>
                                      <p:to>
                                        <p:strVal val="visible"/>
                                      </p:to>
                                    </p:set>
                                    <p:animEffect transition="in" filter="strips(downRight)">
                                      <p:cBhvr>
                                        <p:cTn id="13" dur="500"/>
                                        <p:tgtEl>
                                          <p:spTgt spid="1064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p:txBody>
          <a:bodyPr/>
          <a:lstStyle/>
          <a:p>
            <a:pPr eaLnBrk="1" hangingPunct="1"/>
            <a:r>
              <a:rPr lang="en-US" altLang="cs-CZ" sz="2800" smtClean="0"/>
              <a:t>Trade in the Heckscher-Ohlin Model (cont.)</a:t>
            </a:r>
          </a:p>
        </p:txBody>
      </p:sp>
      <p:sp>
        <p:nvSpPr>
          <p:cNvPr id="107523" name="Rectangle 3"/>
          <p:cNvSpPr>
            <a:spLocks noGrp="1" noChangeArrowheads="1"/>
          </p:cNvSpPr>
          <p:nvPr>
            <p:ph idx="1"/>
          </p:nvPr>
        </p:nvSpPr>
        <p:spPr/>
        <p:txBody>
          <a:bodyPr rIns="91440"/>
          <a:lstStyle/>
          <a:p>
            <a:pPr eaLnBrk="1" hangingPunct="1"/>
            <a:r>
              <a:rPr lang="en-US" altLang="cs-CZ" smtClean="0"/>
              <a:t>Since cloth is relatively labor intensive, at each relative price of cloth to food, Home will produce a higher ratio of cloth to food than Foreign.</a:t>
            </a:r>
          </a:p>
          <a:p>
            <a:pPr lvl="1" eaLnBrk="1" hangingPunct="1"/>
            <a:r>
              <a:rPr lang="en-US" altLang="cs-CZ" smtClean="0"/>
              <a:t>Home will have a larger relative supply of cloth to food than Foreign.</a:t>
            </a:r>
          </a:p>
          <a:p>
            <a:pPr lvl="1" eaLnBrk="1" hangingPunct="1"/>
            <a:r>
              <a:rPr lang="en-US" altLang="cs-CZ" smtClean="0"/>
              <a:t>Home</a:t>
            </a:r>
            <a:r>
              <a:rPr lang="ja-JP" altLang="en-US" smtClean="0"/>
              <a:t>’</a:t>
            </a:r>
            <a:r>
              <a:rPr lang="en-US" altLang="ja-JP" smtClean="0"/>
              <a:t>s relative supply curve lies to the right of Foreign</a:t>
            </a:r>
            <a:r>
              <a:rPr lang="ja-JP" altLang="en-US" smtClean="0"/>
              <a:t>’</a:t>
            </a:r>
            <a:r>
              <a:rPr lang="en-US" altLang="ja-JP" smtClean="0"/>
              <a:t>s.</a:t>
            </a: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strips(downRight)">
                                      <p:cBhvr>
                                        <p:cTn id="7" dur="500"/>
                                        <p:tgtEl>
                                          <p:spTgt spid="107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7523">
                                            <p:txEl>
                                              <p:pRg st="1" end="1"/>
                                            </p:txEl>
                                          </p:spTgt>
                                        </p:tgtEl>
                                        <p:attrNameLst>
                                          <p:attrName>style.visibility</p:attrName>
                                        </p:attrNameLst>
                                      </p:cBhvr>
                                      <p:to>
                                        <p:strVal val="visible"/>
                                      </p:to>
                                    </p:set>
                                    <p:animEffect transition="in" filter="strips(downRight)">
                                      <p:cBhvr>
                                        <p:cTn id="12" dur="500"/>
                                        <p:tgtEl>
                                          <p:spTgt spid="107523">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07523">
                                            <p:txEl>
                                              <p:pRg st="2" end="2"/>
                                            </p:txEl>
                                          </p:spTgt>
                                        </p:tgtEl>
                                        <p:attrNameLst>
                                          <p:attrName>style.visibility</p:attrName>
                                        </p:attrNameLst>
                                      </p:cBhvr>
                                      <p:to>
                                        <p:strVal val="visible"/>
                                      </p:to>
                                    </p:set>
                                    <p:animEffect transition="in" filter="strips(downRight)">
                                      <p:cBhvr>
                                        <p:cTn id="15" dur="500"/>
                                        <p:tgtEl>
                                          <p:spTgt spid="1075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p:txBody>
          <a:bodyPr/>
          <a:lstStyle/>
          <a:p>
            <a:pPr eaLnBrk="1" hangingPunct="1"/>
            <a:r>
              <a:rPr lang="en-US" altLang="cs-CZ" sz="2800" smtClean="0"/>
              <a:t>Fig. 5-9:  Trade Leads to a Convergence of Relative Prices</a:t>
            </a:r>
          </a:p>
        </p:txBody>
      </p:sp>
      <p:pic>
        <p:nvPicPr>
          <p:cNvPr id="38914" name="Picture 1" descr="fig05_09.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126452"/>
            <a:ext cx="4806715" cy="4552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p:txBody>
          <a:bodyPr/>
          <a:lstStyle/>
          <a:p>
            <a:pPr eaLnBrk="1" hangingPunct="1"/>
            <a:r>
              <a:rPr lang="en-US" altLang="cs-CZ" sz="2800" smtClean="0"/>
              <a:t>Trade in the Heckscher-Ohlin Model (cont.)</a:t>
            </a:r>
          </a:p>
        </p:txBody>
      </p:sp>
      <p:sp>
        <p:nvSpPr>
          <p:cNvPr id="109571" name="Rectangle 3"/>
          <p:cNvSpPr>
            <a:spLocks noGrp="1" noChangeArrowheads="1"/>
          </p:cNvSpPr>
          <p:nvPr>
            <p:ph idx="1"/>
          </p:nvPr>
        </p:nvSpPr>
        <p:spPr/>
        <p:txBody>
          <a:bodyPr rIns="91440"/>
          <a:lstStyle/>
          <a:p>
            <a:pPr eaLnBrk="1" hangingPunct="1"/>
            <a:r>
              <a:rPr lang="en-US" altLang="cs-CZ" smtClean="0"/>
              <a:t>Like the Ricardian model, the Heckscher-Ohlin model predicts a convergence of relative prices with trade.</a:t>
            </a:r>
          </a:p>
          <a:p>
            <a:pPr eaLnBrk="1" hangingPunct="1">
              <a:spcBef>
                <a:spcPct val="50000"/>
              </a:spcBef>
            </a:pPr>
            <a:r>
              <a:rPr lang="en-US" altLang="cs-CZ" smtClean="0"/>
              <a:t>With trade, the relative price of cloth rises in the relatively labor abundant (home) country and falls in the relatively labor scarce (foreign) country.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9571">
                                            <p:txEl>
                                              <p:pRg st="0" end="0"/>
                                            </p:txEl>
                                          </p:spTgt>
                                        </p:tgtEl>
                                        <p:attrNameLst>
                                          <p:attrName>style.visibility</p:attrName>
                                        </p:attrNameLst>
                                      </p:cBhvr>
                                      <p:to>
                                        <p:strVal val="visible"/>
                                      </p:to>
                                    </p:set>
                                    <p:animEffect transition="in" filter="strips(downRight)">
                                      <p:cBhvr>
                                        <p:cTn id="7" dur="500"/>
                                        <p:tgtEl>
                                          <p:spTgt spid="1095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9571">
                                            <p:txEl>
                                              <p:pRg st="1" end="1"/>
                                            </p:txEl>
                                          </p:spTgt>
                                        </p:tgtEl>
                                        <p:attrNameLst>
                                          <p:attrName>style.visibility</p:attrName>
                                        </p:attrNameLst>
                                      </p:cBhvr>
                                      <p:to>
                                        <p:strVal val="visible"/>
                                      </p:to>
                                    </p:set>
                                    <p:animEffect transition="in" filter="strips(downRight)">
                                      <p:cBhvr>
                                        <p:cTn id="12" dur="500"/>
                                        <p:tgtEl>
                                          <p:spTgt spid="1095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57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p:txBody>
          <a:bodyPr/>
          <a:lstStyle/>
          <a:p>
            <a:pPr eaLnBrk="1" hangingPunct="1"/>
            <a:r>
              <a:rPr lang="en-US" altLang="cs-CZ" sz="2800" smtClean="0"/>
              <a:t>Trade in the Heckscher-Ohlin Model (cont.)</a:t>
            </a:r>
          </a:p>
        </p:txBody>
      </p:sp>
      <p:sp>
        <p:nvSpPr>
          <p:cNvPr id="266243" name="Rectangle 3"/>
          <p:cNvSpPr>
            <a:spLocks noGrp="1" noChangeArrowheads="1"/>
          </p:cNvSpPr>
          <p:nvPr>
            <p:ph idx="1"/>
          </p:nvPr>
        </p:nvSpPr>
        <p:spPr/>
        <p:txBody>
          <a:bodyPr rIns="91440"/>
          <a:lstStyle/>
          <a:p>
            <a:pPr eaLnBrk="1" hangingPunct="1"/>
            <a:r>
              <a:rPr lang="en-US" altLang="cs-CZ" smtClean="0"/>
              <a:t>Relative prices and the pattern of trade: In Home, the rise in the relative price of cloth leads to a rise in the relative production of cloth and a fall in relative consumption of cloth. </a:t>
            </a:r>
          </a:p>
          <a:p>
            <a:pPr lvl="1" eaLnBrk="1" hangingPunct="1"/>
            <a:r>
              <a:rPr lang="en-US" altLang="cs-CZ" smtClean="0"/>
              <a:t>Home becomes an exporter of cloth and an importer of food. </a:t>
            </a:r>
          </a:p>
          <a:p>
            <a:pPr eaLnBrk="1" hangingPunct="1"/>
            <a:r>
              <a:rPr lang="en-US" altLang="cs-CZ" smtClean="0"/>
              <a:t>The decline in the relative price of cloth in Foreign leads it to become an importer of cloth and an exporter of food.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6243">
                                            <p:txEl>
                                              <p:pRg st="0" end="0"/>
                                            </p:txEl>
                                          </p:spTgt>
                                        </p:tgtEl>
                                        <p:attrNameLst>
                                          <p:attrName>style.visibility</p:attrName>
                                        </p:attrNameLst>
                                      </p:cBhvr>
                                      <p:to>
                                        <p:strVal val="visible"/>
                                      </p:to>
                                    </p:set>
                                    <p:animEffect transition="in" filter="strips(downRight)">
                                      <p:cBhvr>
                                        <p:cTn id="7" dur="500"/>
                                        <p:tgtEl>
                                          <p:spTgt spid="26624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66243">
                                            <p:txEl>
                                              <p:pRg st="1" end="1"/>
                                            </p:txEl>
                                          </p:spTgt>
                                        </p:tgtEl>
                                        <p:attrNameLst>
                                          <p:attrName>style.visibility</p:attrName>
                                        </p:attrNameLst>
                                      </p:cBhvr>
                                      <p:to>
                                        <p:strVal val="visible"/>
                                      </p:to>
                                    </p:set>
                                    <p:animEffect transition="in" filter="strips(downRight)">
                                      <p:cBhvr>
                                        <p:cTn id="10" dur="500"/>
                                        <p:tgtEl>
                                          <p:spTgt spid="26624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266243">
                                            <p:txEl>
                                              <p:pRg st="2" end="2"/>
                                            </p:txEl>
                                          </p:spTgt>
                                        </p:tgtEl>
                                        <p:attrNameLst>
                                          <p:attrName>style.visibility</p:attrName>
                                        </p:attrNameLst>
                                      </p:cBhvr>
                                      <p:to>
                                        <p:strVal val="visible"/>
                                      </p:to>
                                    </p:set>
                                    <p:animEffect transition="in" filter="strips(downRight)">
                                      <p:cBhvr>
                                        <p:cTn id="15" dur="500"/>
                                        <p:tgtEl>
                                          <p:spTgt spid="266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3"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p:txBody>
          <a:bodyPr/>
          <a:lstStyle/>
          <a:p>
            <a:pPr eaLnBrk="1" hangingPunct="1"/>
            <a:r>
              <a:rPr lang="en-US" altLang="cs-CZ" sz="2800" smtClean="0"/>
              <a:t>Trade in the Heckscher-Ohlin Model (cont.)</a:t>
            </a:r>
          </a:p>
        </p:txBody>
      </p:sp>
      <p:sp>
        <p:nvSpPr>
          <p:cNvPr id="110595" name="Rectangle 3"/>
          <p:cNvSpPr>
            <a:spLocks noGrp="1" noChangeArrowheads="1"/>
          </p:cNvSpPr>
          <p:nvPr>
            <p:ph idx="1"/>
          </p:nvPr>
        </p:nvSpPr>
        <p:spPr/>
        <p:txBody>
          <a:bodyPr rIns="91440"/>
          <a:lstStyle/>
          <a:p>
            <a:pPr eaLnBrk="1" hangingPunct="1"/>
            <a:r>
              <a:rPr lang="en-US" altLang="cs-CZ" b="1" smtClean="0"/>
              <a:t>Heckscher-Ohlin theorem</a:t>
            </a:r>
            <a:r>
              <a:rPr lang="en-US" altLang="cs-CZ" smtClean="0"/>
              <a:t>: </a:t>
            </a:r>
            <a:r>
              <a:rPr lang="en-US" altLang="cs-CZ" i="1" smtClean="0"/>
              <a:t>The country that is abundant in a factor exports the good whose production is intensive in that factor</a:t>
            </a:r>
            <a:r>
              <a:rPr lang="en-US" altLang="cs-CZ" smtClean="0"/>
              <a:t>.</a:t>
            </a:r>
          </a:p>
          <a:p>
            <a:pPr eaLnBrk="1" hangingPunct="1"/>
            <a:r>
              <a:rPr lang="en-US" altLang="cs-CZ" smtClean="0"/>
              <a:t>This result generalizes to a correlation: </a:t>
            </a:r>
          </a:p>
          <a:p>
            <a:pPr lvl="1" eaLnBrk="1" hangingPunct="1"/>
            <a:r>
              <a:rPr lang="en-US" altLang="cs-CZ" i="1" smtClean="0"/>
              <a:t>Countries tend to export goods whose production is intensive in factors with which the countries are abundantly endowed.</a:t>
            </a: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animEffect transition="in" filter="strips(downRight)">
                                      <p:cBhvr>
                                        <p:cTn id="7" dur="500"/>
                                        <p:tgtEl>
                                          <p:spTgt spid="1105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0595">
                                            <p:txEl>
                                              <p:pRg st="1" end="1"/>
                                            </p:txEl>
                                          </p:spTgt>
                                        </p:tgtEl>
                                        <p:attrNameLst>
                                          <p:attrName>style.visibility</p:attrName>
                                        </p:attrNameLst>
                                      </p:cBhvr>
                                      <p:to>
                                        <p:strVal val="visible"/>
                                      </p:to>
                                    </p:set>
                                    <p:animEffect transition="in" filter="strips(downRight)">
                                      <p:cBhvr>
                                        <p:cTn id="12" dur="500"/>
                                        <p:tgtEl>
                                          <p:spTgt spid="110595">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animEffect transition="in" filter="strips(downRight)">
                                      <p:cBhvr>
                                        <p:cTn id="15" dur="500"/>
                                        <p:tgtEl>
                                          <p:spTgt spid="11059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p:txBody>
          <a:bodyPr/>
          <a:lstStyle/>
          <a:p>
            <a:pPr eaLnBrk="1" hangingPunct="1"/>
            <a:r>
              <a:rPr lang="en-US" altLang="cs-CZ" smtClean="0"/>
              <a:t>Trade and the Distribution of Income</a:t>
            </a:r>
          </a:p>
        </p:txBody>
      </p:sp>
      <p:sp>
        <p:nvSpPr>
          <p:cNvPr id="118787" name="Rectangle 3"/>
          <p:cNvSpPr>
            <a:spLocks noGrp="1" noChangeArrowheads="1"/>
          </p:cNvSpPr>
          <p:nvPr>
            <p:ph idx="1"/>
          </p:nvPr>
        </p:nvSpPr>
        <p:spPr/>
        <p:txBody>
          <a:bodyPr rIns="91440"/>
          <a:lstStyle/>
          <a:p>
            <a:pPr eaLnBrk="1" hangingPunct="1">
              <a:defRPr/>
            </a:pPr>
            <a:r>
              <a:rPr lang="en-US" sz="2400" dirty="0" smtClean="0"/>
              <a:t>Changes in relative prices can affect the earnings of labor and capital. </a:t>
            </a:r>
          </a:p>
          <a:p>
            <a:pPr lvl="1" eaLnBrk="1" hangingPunct="1">
              <a:defRPr/>
            </a:pPr>
            <a:r>
              <a:rPr lang="en-US" dirty="0" smtClean="0">
                <a:ea typeface="+mn-ea"/>
                <a:cs typeface="+mn-cs"/>
              </a:rPr>
              <a:t>A rise in the price of cloth raises the purchasing power of labor in terms of both goods while lowering the purchasing power of capital in terms of both goods. </a:t>
            </a:r>
          </a:p>
          <a:p>
            <a:pPr lvl="1" eaLnBrk="1" hangingPunct="1">
              <a:defRPr/>
            </a:pPr>
            <a:r>
              <a:rPr lang="en-US" dirty="0" smtClean="0">
                <a:ea typeface="+mn-ea"/>
                <a:cs typeface="+mn-cs"/>
              </a:rPr>
              <a:t>A rise in the price of food has the reverse effect.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strips(downRight)">
                                      <p:cBhvr>
                                        <p:cTn id="7" dur="500"/>
                                        <p:tgtEl>
                                          <p:spTgt spid="1187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18787">
                                            <p:txEl>
                                              <p:pRg st="1" end="1"/>
                                            </p:txEl>
                                          </p:spTgt>
                                        </p:tgtEl>
                                        <p:attrNameLst>
                                          <p:attrName>style.visibility</p:attrName>
                                        </p:attrNameLst>
                                      </p:cBhvr>
                                      <p:to>
                                        <p:strVal val="visible"/>
                                      </p:to>
                                    </p:set>
                                    <p:animEffect transition="in" filter="strips(downRight)">
                                      <p:cBhvr>
                                        <p:cTn id="10" dur="500"/>
                                        <p:tgtEl>
                                          <p:spTgt spid="11878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18787">
                                            <p:txEl>
                                              <p:pRg st="2" end="2"/>
                                            </p:txEl>
                                          </p:spTgt>
                                        </p:tgtEl>
                                        <p:attrNameLst>
                                          <p:attrName>style.visibility</p:attrName>
                                        </p:attrNameLst>
                                      </p:cBhvr>
                                      <p:to>
                                        <p:strVal val="visible"/>
                                      </p:to>
                                    </p:set>
                                    <p:animEffect transition="in" filter="strips(downRight)">
                                      <p:cBhvr>
                                        <p:cTn id="13" dur="500"/>
                                        <p:tgtEl>
                                          <p:spTgt spid="118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p:txBody>
          <a:bodyPr/>
          <a:lstStyle/>
          <a:p>
            <a:pPr eaLnBrk="1" hangingPunct="1"/>
            <a:r>
              <a:rPr lang="en-US" altLang="cs-CZ" smtClean="0"/>
              <a:t>Trade and the Distribution of Income (cont.)</a:t>
            </a:r>
          </a:p>
        </p:txBody>
      </p:sp>
      <p:sp>
        <p:nvSpPr>
          <p:cNvPr id="118787" name="Rectangle 3"/>
          <p:cNvSpPr>
            <a:spLocks noGrp="1" noChangeArrowheads="1"/>
          </p:cNvSpPr>
          <p:nvPr>
            <p:ph idx="1"/>
          </p:nvPr>
        </p:nvSpPr>
        <p:spPr/>
        <p:txBody>
          <a:bodyPr rIns="91440"/>
          <a:lstStyle/>
          <a:p>
            <a:pPr eaLnBrk="1" hangingPunct="1"/>
            <a:r>
              <a:rPr lang="en-US" altLang="cs-CZ" sz="2400" smtClean="0"/>
              <a:t>Thus, international trade can affect the distribution of income, even in the long run:</a:t>
            </a:r>
          </a:p>
          <a:p>
            <a:pPr lvl="1" eaLnBrk="1" hangingPunct="1"/>
            <a:r>
              <a:rPr lang="en-US" altLang="cs-CZ" i="1" smtClean="0"/>
              <a:t>Owners of a country</a:t>
            </a:r>
            <a:r>
              <a:rPr lang="ja-JP" altLang="en-US" i="1" smtClean="0"/>
              <a:t>’</a:t>
            </a:r>
            <a:r>
              <a:rPr lang="en-US" altLang="ja-JP" i="1" smtClean="0"/>
              <a:t>s abundant factors gain from trade, but owners of a country</a:t>
            </a:r>
            <a:r>
              <a:rPr lang="ja-JP" altLang="en-US" i="1" smtClean="0"/>
              <a:t>’</a:t>
            </a:r>
            <a:r>
              <a:rPr lang="en-US" altLang="ja-JP" i="1" smtClean="0"/>
              <a:t>s scarce factors lose.</a:t>
            </a:r>
          </a:p>
          <a:p>
            <a:pPr lvl="1" eaLnBrk="1" hangingPunct="1"/>
            <a:r>
              <a:rPr lang="en-US" altLang="cs-CZ" smtClean="0"/>
              <a:t>Factors of production that are used intensively by the import-competing industry are hurt by the opening of trade – regardless of the industry in which they are employed.</a:t>
            </a:r>
            <a:endParaRPr lang="en-US" altLang="cs-CZ" sz="9200" smtClean="0"/>
          </a:p>
          <a:p>
            <a:pPr eaLnBrk="1" hangingPunct="1"/>
            <a:endParaRPr lang="en-US" altLang="cs-CZ" sz="24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strips(downRight)">
                                      <p:cBhvr>
                                        <p:cTn id="7" dur="500"/>
                                        <p:tgtEl>
                                          <p:spTgt spid="1187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18787">
                                            <p:txEl>
                                              <p:pRg st="1" end="1"/>
                                            </p:txEl>
                                          </p:spTgt>
                                        </p:tgtEl>
                                        <p:attrNameLst>
                                          <p:attrName>style.visibility</p:attrName>
                                        </p:attrNameLst>
                                      </p:cBhvr>
                                      <p:to>
                                        <p:strVal val="visible"/>
                                      </p:to>
                                    </p:set>
                                    <p:animEffect transition="in" filter="strips(downRight)">
                                      <p:cBhvr>
                                        <p:cTn id="10" dur="500"/>
                                        <p:tgtEl>
                                          <p:spTgt spid="11878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18787">
                                            <p:txEl>
                                              <p:pRg st="2" end="2"/>
                                            </p:txEl>
                                          </p:spTgt>
                                        </p:tgtEl>
                                        <p:attrNameLst>
                                          <p:attrName>style.visibility</p:attrName>
                                        </p:attrNameLst>
                                      </p:cBhvr>
                                      <p:to>
                                        <p:strVal val="visible"/>
                                      </p:to>
                                    </p:set>
                                    <p:animEffect transition="in" filter="strips(downRight)">
                                      <p:cBhvr>
                                        <p:cTn id="13" dur="500"/>
                                        <p:tgtEl>
                                          <p:spTgt spid="1187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p:txBody>
          <a:bodyPr/>
          <a:lstStyle/>
          <a:p>
            <a:pPr eaLnBrk="1" hangingPunct="1"/>
            <a:r>
              <a:rPr lang="en-US" altLang="cs-CZ" smtClean="0"/>
              <a:t>Trade and the Distribution of Income (cont.)</a:t>
            </a:r>
          </a:p>
        </p:txBody>
      </p:sp>
      <p:sp>
        <p:nvSpPr>
          <p:cNvPr id="118787" name="Rectangle 3"/>
          <p:cNvSpPr>
            <a:spLocks noGrp="1" noChangeArrowheads="1"/>
          </p:cNvSpPr>
          <p:nvPr>
            <p:ph idx="1"/>
          </p:nvPr>
        </p:nvSpPr>
        <p:spPr/>
        <p:txBody>
          <a:bodyPr rIns="91440"/>
          <a:lstStyle/>
          <a:p>
            <a:pPr eaLnBrk="1" hangingPunct="1"/>
            <a:r>
              <a:rPr lang="en-US" altLang="cs-CZ" sz="2400" smtClean="0"/>
              <a:t>Compared with the rest of the world, the United States is abundantly endowed with highly skilled labor while low-skilled labor is correspondingly scarce. </a:t>
            </a:r>
          </a:p>
          <a:p>
            <a:pPr lvl="1" eaLnBrk="1" hangingPunct="1"/>
            <a:r>
              <a:rPr lang="en-US" altLang="cs-CZ" smtClean="0"/>
              <a:t>International trade has the potential to make low-skilled workers in the United States worse off - not just temporarily, but on a sustained basis.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strips(downRight)">
                                      <p:cBhvr>
                                        <p:cTn id="7" dur="500"/>
                                        <p:tgtEl>
                                          <p:spTgt spid="11878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18787">
                                            <p:txEl>
                                              <p:pRg st="1" end="1"/>
                                            </p:txEl>
                                          </p:spTgt>
                                        </p:tgtEl>
                                        <p:attrNameLst>
                                          <p:attrName>style.visibility</p:attrName>
                                        </p:attrNameLst>
                                      </p:cBhvr>
                                      <p:to>
                                        <p:strVal val="visible"/>
                                      </p:to>
                                    </p:set>
                                    <p:animEffect transition="in" filter="strips(downRight)">
                                      <p:cBhvr>
                                        <p:cTn id="10" dur="500"/>
                                        <p:tgtEl>
                                          <p:spTgt spid="11878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2"/>
          <p:cNvSpPr>
            <a:spLocks noGrp="1" noChangeArrowheads="1"/>
          </p:cNvSpPr>
          <p:nvPr>
            <p:ph type="title"/>
          </p:nvPr>
        </p:nvSpPr>
        <p:spPr/>
        <p:txBody>
          <a:bodyPr/>
          <a:lstStyle/>
          <a:p>
            <a:pPr eaLnBrk="1" hangingPunct="1"/>
            <a:r>
              <a:rPr lang="en-US" altLang="cs-CZ" smtClean="0"/>
              <a:t>Two-Factor Heckscher-Ohlin Model </a:t>
            </a:r>
          </a:p>
        </p:txBody>
      </p:sp>
      <p:sp>
        <p:nvSpPr>
          <p:cNvPr id="79875" name="Rectangle 3"/>
          <p:cNvSpPr>
            <a:spLocks noGrp="1" noChangeArrowheads="1"/>
          </p:cNvSpPr>
          <p:nvPr>
            <p:ph idx="1"/>
          </p:nvPr>
        </p:nvSpPr>
        <p:spPr/>
        <p:txBody>
          <a:bodyPr rIns="91440">
            <a:normAutofit lnSpcReduction="10000"/>
          </a:bodyPr>
          <a:lstStyle/>
          <a:p>
            <a:pPr marL="533400" indent="-533400" eaLnBrk="1" hangingPunct="1">
              <a:lnSpc>
                <a:spcPct val="80000"/>
              </a:lnSpc>
              <a:buFont typeface="Times" panose="02020603050405020304" pitchFamily="18" charset="0"/>
              <a:buAutoNum type="arabicPeriod"/>
            </a:pPr>
            <a:r>
              <a:rPr lang="en-US" altLang="cs-CZ" sz="2400" smtClean="0"/>
              <a:t>Two countries: home and foreign. </a:t>
            </a:r>
          </a:p>
          <a:p>
            <a:pPr marL="533400" indent="-533400" eaLnBrk="1" hangingPunct="1">
              <a:lnSpc>
                <a:spcPct val="80000"/>
              </a:lnSpc>
              <a:buFont typeface="Times" panose="02020603050405020304" pitchFamily="18" charset="0"/>
              <a:buAutoNum type="arabicPeriod"/>
            </a:pPr>
            <a:r>
              <a:rPr lang="en-US" altLang="cs-CZ" sz="2400" smtClean="0"/>
              <a:t>Two goods: cloth and food.</a:t>
            </a:r>
          </a:p>
          <a:p>
            <a:pPr marL="533400" indent="-533400" eaLnBrk="1" hangingPunct="1">
              <a:lnSpc>
                <a:spcPct val="80000"/>
              </a:lnSpc>
              <a:buFont typeface="Times" panose="02020603050405020304" pitchFamily="18" charset="0"/>
              <a:buAutoNum type="arabicPeriod"/>
            </a:pPr>
            <a:r>
              <a:rPr lang="en-US" altLang="cs-CZ" sz="2400" smtClean="0"/>
              <a:t>Two factors of production: labor and capital.</a:t>
            </a:r>
          </a:p>
          <a:p>
            <a:pPr marL="533400" indent="-533400" eaLnBrk="1" hangingPunct="1">
              <a:lnSpc>
                <a:spcPct val="80000"/>
              </a:lnSpc>
              <a:buFont typeface="Times" panose="02020603050405020304" pitchFamily="18" charset="0"/>
              <a:buAutoNum type="arabicPeriod"/>
            </a:pPr>
            <a:r>
              <a:rPr lang="en-US" altLang="cs-CZ" sz="2400" smtClean="0"/>
              <a:t>The mix of labor and capital used varies across goods.</a:t>
            </a:r>
          </a:p>
          <a:p>
            <a:pPr marL="533400" indent="-533400" eaLnBrk="1" hangingPunct="1">
              <a:lnSpc>
                <a:spcPct val="80000"/>
              </a:lnSpc>
              <a:buFont typeface="Times" panose="02020603050405020304" pitchFamily="18" charset="0"/>
              <a:buAutoNum type="arabicPeriod"/>
            </a:pPr>
            <a:r>
              <a:rPr lang="en-US" altLang="cs-CZ" sz="2400" smtClean="0"/>
              <a:t>The supply of labor and capital in each country is constant and varies across countries.</a:t>
            </a:r>
          </a:p>
          <a:p>
            <a:pPr marL="533400" indent="-533400" eaLnBrk="1" hangingPunct="1">
              <a:lnSpc>
                <a:spcPct val="80000"/>
              </a:lnSpc>
              <a:buFont typeface="Times" panose="02020603050405020304" pitchFamily="18" charset="0"/>
              <a:buAutoNum type="arabicPeriod"/>
            </a:pPr>
            <a:r>
              <a:rPr lang="en-US" altLang="cs-CZ" sz="2400" smtClean="0"/>
              <a:t>In the long run, both labor and capital can move across sectors, equalizing their returns (wage and rental rate) across sectors.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strips(downRight)">
                                      <p:cBhvr>
                                        <p:cTn id="7" dur="500"/>
                                        <p:tgtEl>
                                          <p:spTgt spid="798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79875">
                                            <p:txEl>
                                              <p:pRg st="1" end="1"/>
                                            </p:txEl>
                                          </p:spTgt>
                                        </p:tgtEl>
                                        <p:attrNameLst>
                                          <p:attrName>style.visibility</p:attrName>
                                        </p:attrNameLst>
                                      </p:cBhvr>
                                      <p:to>
                                        <p:strVal val="visible"/>
                                      </p:to>
                                    </p:set>
                                    <p:animEffect transition="in" filter="strips(downRight)">
                                      <p:cBhvr>
                                        <p:cTn id="12" dur="500"/>
                                        <p:tgtEl>
                                          <p:spTgt spid="798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79875">
                                            <p:txEl>
                                              <p:pRg st="2" end="2"/>
                                            </p:txEl>
                                          </p:spTgt>
                                        </p:tgtEl>
                                        <p:attrNameLst>
                                          <p:attrName>style.visibility</p:attrName>
                                        </p:attrNameLst>
                                      </p:cBhvr>
                                      <p:to>
                                        <p:strVal val="visible"/>
                                      </p:to>
                                    </p:set>
                                    <p:animEffect transition="in" filter="strips(downRight)">
                                      <p:cBhvr>
                                        <p:cTn id="17" dur="500"/>
                                        <p:tgtEl>
                                          <p:spTgt spid="798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79875">
                                            <p:txEl>
                                              <p:pRg st="3" end="3"/>
                                            </p:txEl>
                                          </p:spTgt>
                                        </p:tgtEl>
                                        <p:attrNameLst>
                                          <p:attrName>style.visibility</p:attrName>
                                        </p:attrNameLst>
                                      </p:cBhvr>
                                      <p:to>
                                        <p:strVal val="visible"/>
                                      </p:to>
                                    </p:set>
                                    <p:animEffect transition="in" filter="strips(downRight)">
                                      <p:cBhvr>
                                        <p:cTn id="22" dur="500"/>
                                        <p:tgtEl>
                                          <p:spTgt spid="798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79875">
                                            <p:txEl>
                                              <p:pRg st="4" end="4"/>
                                            </p:txEl>
                                          </p:spTgt>
                                        </p:tgtEl>
                                        <p:attrNameLst>
                                          <p:attrName>style.visibility</p:attrName>
                                        </p:attrNameLst>
                                      </p:cBhvr>
                                      <p:to>
                                        <p:strVal val="visible"/>
                                      </p:to>
                                    </p:set>
                                    <p:animEffect transition="in" filter="strips(downRight)">
                                      <p:cBhvr>
                                        <p:cTn id="27" dur="500"/>
                                        <p:tgtEl>
                                          <p:spTgt spid="7987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79875">
                                            <p:txEl>
                                              <p:pRg st="5" end="5"/>
                                            </p:txEl>
                                          </p:spTgt>
                                        </p:tgtEl>
                                        <p:attrNameLst>
                                          <p:attrName>style.visibility</p:attrName>
                                        </p:attrNameLst>
                                      </p:cBhvr>
                                      <p:to>
                                        <p:strVal val="visible"/>
                                      </p:to>
                                    </p:set>
                                    <p:animEffect transition="in" filter="strips(downRight)">
                                      <p:cBhvr>
                                        <p:cTn id="32" dur="500"/>
                                        <p:tgtEl>
                                          <p:spTgt spid="7987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p:txBody>
          <a:bodyPr/>
          <a:lstStyle/>
          <a:p>
            <a:pPr eaLnBrk="1" hangingPunct="1"/>
            <a:r>
              <a:rPr lang="en-US" altLang="cs-CZ" smtClean="0"/>
              <a:t>Trade and the Distribution of Income (cont.)</a:t>
            </a:r>
          </a:p>
        </p:txBody>
      </p:sp>
      <p:sp>
        <p:nvSpPr>
          <p:cNvPr id="124931" name="Rectangle 3"/>
          <p:cNvSpPr>
            <a:spLocks noGrp="1" noChangeArrowheads="1"/>
          </p:cNvSpPr>
          <p:nvPr>
            <p:ph idx="1"/>
          </p:nvPr>
        </p:nvSpPr>
        <p:spPr/>
        <p:txBody>
          <a:bodyPr rIns="91440">
            <a:normAutofit fontScale="92500" lnSpcReduction="20000"/>
          </a:bodyPr>
          <a:lstStyle/>
          <a:p>
            <a:pPr eaLnBrk="1" hangingPunct="1">
              <a:lnSpc>
                <a:spcPct val="90000"/>
              </a:lnSpc>
            </a:pPr>
            <a:r>
              <a:rPr lang="en-US" altLang="cs-CZ" sz="2400" smtClean="0"/>
              <a:t>Changes in income distribution occur with every economic change, not only international trade.</a:t>
            </a:r>
          </a:p>
          <a:p>
            <a:pPr lvl="1" eaLnBrk="1" hangingPunct="1">
              <a:lnSpc>
                <a:spcPct val="90000"/>
              </a:lnSpc>
            </a:pPr>
            <a:r>
              <a:rPr lang="en-US" altLang="cs-CZ" sz="2000" smtClean="0"/>
              <a:t>Changes in technology, changes in consumer preferences, exhaustion of resources and discovery of new ones all affect income distribution.</a:t>
            </a:r>
          </a:p>
          <a:p>
            <a:pPr lvl="1" eaLnBrk="1" hangingPunct="1">
              <a:lnSpc>
                <a:spcPct val="90000"/>
              </a:lnSpc>
            </a:pPr>
            <a:r>
              <a:rPr lang="en-US" altLang="cs-CZ" sz="2000" smtClean="0"/>
              <a:t>Economists put most of the blame on technological change and the resulting premium paid on education as the major cause of increasing income inequality in the US.</a:t>
            </a:r>
          </a:p>
          <a:p>
            <a:pPr eaLnBrk="1" hangingPunct="1">
              <a:lnSpc>
                <a:spcPct val="90000"/>
              </a:lnSpc>
              <a:spcBef>
                <a:spcPct val="60000"/>
              </a:spcBef>
            </a:pPr>
            <a:r>
              <a:rPr lang="en-US" altLang="cs-CZ" sz="2400" smtClean="0"/>
              <a:t>It would be better to compensate the losers from trade (or any economic change) than prohibit trade.</a:t>
            </a:r>
          </a:p>
          <a:p>
            <a:pPr lvl="1" eaLnBrk="1" hangingPunct="1">
              <a:lnSpc>
                <a:spcPct val="90000"/>
              </a:lnSpc>
            </a:pPr>
            <a:r>
              <a:rPr lang="en-US" altLang="cs-CZ" sz="2000" smtClean="0"/>
              <a:t>The economy as a whole does benefit from trade.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4931">
                                            <p:txEl>
                                              <p:pRg st="0" end="0"/>
                                            </p:txEl>
                                          </p:spTgt>
                                        </p:tgtEl>
                                        <p:attrNameLst>
                                          <p:attrName>style.visibility</p:attrName>
                                        </p:attrNameLst>
                                      </p:cBhvr>
                                      <p:to>
                                        <p:strVal val="visible"/>
                                      </p:to>
                                    </p:set>
                                    <p:animEffect transition="in" filter="strips(downRight)">
                                      <p:cBhvr>
                                        <p:cTn id="7" dur="500"/>
                                        <p:tgtEl>
                                          <p:spTgt spid="1249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4931">
                                            <p:txEl>
                                              <p:pRg st="1" end="1"/>
                                            </p:txEl>
                                          </p:spTgt>
                                        </p:tgtEl>
                                        <p:attrNameLst>
                                          <p:attrName>style.visibility</p:attrName>
                                        </p:attrNameLst>
                                      </p:cBhvr>
                                      <p:to>
                                        <p:strVal val="visible"/>
                                      </p:to>
                                    </p:set>
                                    <p:animEffect transition="in" filter="strips(downRight)">
                                      <p:cBhvr>
                                        <p:cTn id="12" dur="500"/>
                                        <p:tgtEl>
                                          <p:spTgt spid="1249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4931">
                                            <p:txEl>
                                              <p:pRg st="2" end="2"/>
                                            </p:txEl>
                                          </p:spTgt>
                                        </p:tgtEl>
                                        <p:attrNameLst>
                                          <p:attrName>style.visibility</p:attrName>
                                        </p:attrNameLst>
                                      </p:cBhvr>
                                      <p:to>
                                        <p:strVal val="visible"/>
                                      </p:to>
                                    </p:set>
                                    <p:animEffect transition="in" filter="strips(downRight)">
                                      <p:cBhvr>
                                        <p:cTn id="17" dur="500"/>
                                        <p:tgtEl>
                                          <p:spTgt spid="1249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4931">
                                            <p:txEl>
                                              <p:pRg st="3" end="3"/>
                                            </p:txEl>
                                          </p:spTgt>
                                        </p:tgtEl>
                                        <p:attrNameLst>
                                          <p:attrName>style.visibility</p:attrName>
                                        </p:attrNameLst>
                                      </p:cBhvr>
                                      <p:to>
                                        <p:strVal val="visible"/>
                                      </p:to>
                                    </p:set>
                                    <p:animEffect transition="in" filter="strips(downRight)">
                                      <p:cBhvr>
                                        <p:cTn id="22" dur="500"/>
                                        <p:tgtEl>
                                          <p:spTgt spid="1249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24931">
                                            <p:txEl>
                                              <p:pRg st="4" end="4"/>
                                            </p:txEl>
                                          </p:spTgt>
                                        </p:tgtEl>
                                        <p:attrNameLst>
                                          <p:attrName>style.visibility</p:attrName>
                                        </p:attrNameLst>
                                      </p:cBhvr>
                                      <p:to>
                                        <p:strVal val="visible"/>
                                      </p:to>
                                    </p:set>
                                    <p:animEffect transition="in" filter="strips(downRight)">
                                      <p:cBhvr>
                                        <p:cTn id="27" dur="500"/>
                                        <p:tgtEl>
                                          <p:spTgt spid="12493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1"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p:txBody>
          <a:bodyPr/>
          <a:lstStyle/>
          <a:p>
            <a:pPr eaLnBrk="1" hangingPunct="1"/>
            <a:r>
              <a:rPr lang="en-US" altLang="cs-CZ" smtClean="0"/>
              <a:t>Trade and the Distribution of Income (cont.)</a:t>
            </a:r>
          </a:p>
        </p:txBody>
      </p:sp>
      <p:sp>
        <p:nvSpPr>
          <p:cNvPr id="125955" name="Rectangle 3"/>
          <p:cNvSpPr>
            <a:spLocks noGrp="1" noChangeArrowheads="1"/>
          </p:cNvSpPr>
          <p:nvPr>
            <p:ph idx="1"/>
          </p:nvPr>
        </p:nvSpPr>
        <p:spPr/>
        <p:txBody>
          <a:bodyPr rIns="91440">
            <a:normAutofit lnSpcReduction="10000"/>
          </a:bodyPr>
          <a:lstStyle/>
          <a:p>
            <a:pPr eaLnBrk="1" hangingPunct="1">
              <a:lnSpc>
                <a:spcPct val="90000"/>
              </a:lnSpc>
            </a:pPr>
            <a:r>
              <a:rPr lang="en-US" altLang="cs-CZ" smtClean="0"/>
              <a:t>There is a political bias in trade politics: potential losers from trade are better politically organized than the winners from trade.</a:t>
            </a:r>
          </a:p>
          <a:p>
            <a:pPr lvl="1" eaLnBrk="1" hangingPunct="1">
              <a:lnSpc>
                <a:spcPct val="90000"/>
              </a:lnSpc>
            </a:pPr>
            <a:r>
              <a:rPr lang="en-US" altLang="cs-CZ" smtClean="0"/>
              <a:t>Losses are usually concentrated among a few, but gains are usually dispersed among many.</a:t>
            </a:r>
          </a:p>
          <a:p>
            <a:pPr lvl="1" eaLnBrk="1" hangingPunct="1">
              <a:lnSpc>
                <a:spcPct val="90000"/>
              </a:lnSpc>
            </a:pPr>
            <a:r>
              <a:rPr lang="en-US" altLang="cs-CZ" smtClean="0"/>
              <a:t>Each of you pays about $8/year to restrict imports of sugar, and the total cost of this policy is about $2 billion/year.</a:t>
            </a:r>
          </a:p>
          <a:p>
            <a:pPr lvl="1" eaLnBrk="1" hangingPunct="1">
              <a:lnSpc>
                <a:spcPct val="90000"/>
              </a:lnSpc>
            </a:pPr>
            <a:r>
              <a:rPr lang="en-US" altLang="cs-CZ" smtClean="0"/>
              <a:t>The benefits of this program total about $1 billion, but this amount goes to relatively few sugar producers.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5955">
                                            <p:txEl>
                                              <p:pRg st="0" end="0"/>
                                            </p:txEl>
                                          </p:spTgt>
                                        </p:tgtEl>
                                        <p:attrNameLst>
                                          <p:attrName>style.visibility</p:attrName>
                                        </p:attrNameLst>
                                      </p:cBhvr>
                                      <p:to>
                                        <p:strVal val="visible"/>
                                      </p:to>
                                    </p:set>
                                    <p:animEffect transition="in" filter="strips(downRight)">
                                      <p:cBhvr>
                                        <p:cTn id="7" dur="500"/>
                                        <p:tgtEl>
                                          <p:spTgt spid="1259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5955">
                                            <p:txEl>
                                              <p:pRg st="1" end="1"/>
                                            </p:txEl>
                                          </p:spTgt>
                                        </p:tgtEl>
                                        <p:attrNameLst>
                                          <p:attrName>style.visibility</p:attrName>
                                        </p:attrNameLst>
                                      </p:cBhvr>
                                      <p:to>
                                        <p:strVal val="visible"/>
                                      </p:to>
                                    </p:set>
                                    <p:animEffect transition="in" filter="strips(downRight)">
                                      <p:cBhvr>
                                        <p:cTn id="12" dur="500"/>
                                        <p:tgtEl>
                                          <p:spTgt spid="1259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5955">
                                            <p:txEl>
                                              <p:pRg st="2" end="2"/>
                                            </p:txEl>
                                          </p:spTgt>
                                        </p:tgtEl>
                                        <p:attrNameLst>
                                          <p:attrName>style.visibility</p:attrName>
                                        </p:attrNameLst>
                                      </p:cBhvr>
                                      <p:to>
                                        <p:strVal val="visible"/>
                                      </p:to>
                                    </p:set>
                                    <p:animEffect transition="in" filter="strips(downRight)">
                                      <p:cBhvr>
                                        <p:cTn id="17" dur="500"/>
                                        <p:tgtEl>
                                          <p:spTgt spid="1259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5955">
                                            <p:txEl>
                                              <p:pRg st="3" end="3"/>
                                            </p:txEl>
                                          </p:spTgt>
                                        </p:tgtEl>
                                        <p:attrNameLst>
                                          <p:attrName>style.visibility</p:attrName>
                                        </p:attrNameLst>
                                      </p:cBhvr>
                                      <p:to>
                                        <p:strVal val="visible"/>
                                      </p:to>
                                    </p:set>
                                    <p:animEffect transition="in" filter="strips(downRight)">
                                      <p:cBhvr>
                                        <p:cTn id="22" dur="500"/>
                                        <p:tgtEl>
                                          <p:spTgt spid="1259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5"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p:txBody>
          <a:bodyPr/>
          <a:lstStyle/>
          <a:p>
            <a:pPr eaLnBrk="1" hangingPunct="1"/>
            <a:r>
              <a:rPr lang="en-US" altLang="cs-CZ" sz="2800" smtClean="0"/>
              <a:t>North-South Trade and Income Inequality</a:t>
            </a:r>
          </a:p>
        </p:txBody>
      </p:sp>
      <p:sp>
        <p:nvSpPr>
          <p:cNvPr id="121859" name="Rectangle 3"/>
          <p:cNvSpPr>
            <a:spLocks noGrp="1" noChangeArrowheads="1"/>
          </p:cNvSpPr>
          <p:nvPr>
            <p:ph idx="1"/>
          </p:nvPr>
        </p:nvSpPr>
        <p:spPr/>
        <p:txBody>
          <a:bodyPr rIns="91440"/>
          <a:lstStyle/>
          <a:p>
            <a:pPr eaLnBrk="1" hangingPunct="1">
              <a:spcBef>
                <a:spcPct val="50000"/>
              </a:spcBef>
            </a:pPr>
            <a:r>
              <a:rPr lang="en-US" altLang="cs-CZ" sz="2400" smtClean="0"/>
              <a:t>Over the last 40 years, countries like South Korea, Mexico, and China have exported to the U.S. goods intensive in unskilled labor (ex., clothing, shoes, toys, assembled goods).</a:t>
            </a:r>
          </a:p>
          <a:p>
            <a:pPr eaLnBrk="1" hangingPunct="1">
              <a:spcBef>
                <a:spcPct val="50000"/>
              </a:spcBef>
            </a:pPr>
            <a:r>
              <a:rPr lang="en-US" altLang="cs-CZ" sz="2400" smtClean="0"/>
              <a:t>At the same time, income inequality has increased in the U.S., as wages of unskilled workers have grown slowly compared to those of skilled workers.</a:t>
            </a:r>
          </a:p>
          <a:p>
            <a:pPr eaLnBrk="1" hangingPunct="1">
              <a:spcBef>
                <a:spcPct val="50000"/>
              </a:spcBef>
            </a:pPr>
            <a:r>
              <a:rPr lang="en-US" altLang="cs-CZ" sz="2400" smtClean="0"/>
              <a:t>Did the former trend cause the latter trend?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animEffect transition="in" filter="strips(downRight)">
                                      <p:cBhvr>
                                        <p:cTn id="7" dur="500"/>
                                        <p:tgtEl>
                                          <p:spTgt spid="1218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1859">
                                            <p:txEl>
                                              <p:pRg st="1" end="1"/>
                                            </p:txEl>
                                          </p:spTgt>
                                        </p:tgtEl>
                                        <p:attrNameLst>
                                          <p:attrName>style.visibility</p:attrName>
                                        </p:attrNameLst>
                                      </p:cBhvr>
                                      <p:to>
                                        <p:strVal val="visible"/>
                                      </p:to>
                                    </p:set>
                                    <p:animEffect transition="in" filter="strips(downRight)">
                                      <p:cBhvr>
                                        <p:cTn id="12" dur="500"/>
                                        <p:tgtEl>
                                          <p:spTgt spid="1218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1859">
                                            <p:txEl>
                                              <p:pRg st="2" end="2"/>
                                            </p:txEl>
                                          </p:spTgt>
                                        </p:tgtEl>
                                        <p:attrNameLst>
                                          <p:attrName>style.visibility</p:attrName>
                                        </p:attrNameLst>
                                      </p:cBhvr>
                                      <p:to>
                                        <p:strVal val="visible"/>
                                      </p:to>
                                    </p:set>
                                    <p:animEffect transition="in" filter="strips(downRight)">
                                      <p:cBhvr>
                                        <p:cTn id="17" dur="500"/>
                                        <p:tgtEl>
                                          <p:spTgt spid="1218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p:txBody>
          <a:bodyPr/>
          <a:lstStyle/>
          <a:p>
            <a:pPr eaLnBrk="1" hangingPunct="1"/>
            <a:r>
              <a:rPr lang="en-US" altLang="cs-CZ" sz="2800" smtClean="0"/>
              <a:t>North-South Trade and Income Inequality (cont.)</a:t>
            </a:r>
          </a:p>
        </p:txBody>
      </p:sp>
      <p:sp>
        <p:nvSpPr>
          <p:cNvPr id="122883" name="Rectangle 3"/>
          <p:cNvSpPr>
            <a:spLocks noGrp="1" noChangeArrowheads="1"/>
          </p:cNvSpPr>
          <p:nvPr>
            <p:ph idx="1"/>
          </p:nvPr>
        </p:nvSpPr>
        <p:spPr/>
        <p:txBody>
          <a:bodyPr rIns="91440">
            <a:normAutofit lnSpcReduction="10000"/>
          </a:bodyPr>
          <a:lstStyle/>
          <a:p>
            <a:pPr marL="533400" indent="-533400" eaLnBrk="1" hangingPunct="1">
              <a:spcBef>
                <a:spcPct val="50000"/>
              </a:spcBef>
            </a:pPr>
            <a:r>
              <a:rPr lang="en-US" altLang="cs-CZ" sz="2400" smtClean="0"/>
              <a:t>The Heckscher-Ohlin model predicts that owners of relatively abundant factors will gain from trade and owners of relatively scarce factors will lose from trade.</a:t>
            </a:r>
          </a:p>
          <a:p>
            <a:pPr marL="914400" lvl="1" indent="-457200" eaLnBrk="1" hangingPunct="1">
              <a:spcBef>
                <a:spcPct val="50000"/>
              </a:spcBef>
            </a:pPr>
            <a:r>
              <a:rPr lang="en-US" altLang="cs-CZ" sz="2000" smtClean="0"/>
              <a:t>Little evidence supporting this prediction exists.</a:t>
            </a:r>
          </a:p>
          <a:p>
            <a:pPr marL="533400" indent="-533400" eaLnBrk="1" hangingPunct="1">
              <a:spcBef>
                <a:spcPct val="50000"/>
              </a:spcBef>
              <a:buFont typeface="Times" panose="02020603050405020304" pitchFamily="18" charset="0"/>
              <a:buAutoNum type="arabicPeriod"/>
            </a:pPr>
            <a:r>
              <a:rPr lang="en-US" altLang="cs-CZ" sz="2400" smtClean="0"/>
              <a:t>According to the model, a change in the distribution of income occurs through changes in output prices, but there is no evidence of a change in the prices of skill-intensive goods relative to prices of unskilled-intensive goods.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2883">
                                            <p:txEl>
                                              <p:pRg st="0" end="0"/>
                                            </p:txEl>
                                          </p:spTgt>
                                        </p:tgtEl>
                                        <p:attrNameLst>
                                          <p:attrName>style.visibility</p:attrName>
                                        </p:attrNameLst>
                                      </p:cBhvr>
                                      <p:to>
                                        <p:strVal val="visible"/>
                                      </p:to>
                                    </p:set>
                                    <p:animEffect transition="in" filter="strips(downRight)">
                                      <p:cBhvr>
                                        <p:cTn id="7" dur="500"/>
                                        <p:tgtEl>
                                          <p:spTgt spid="12288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22883">
                                            <p:txEl>
                                              <p:pRg st="1" end="1"/>
                                            </p:txEl>
                                          </p:spTgt>
                                        </p:tgtEl>
                                        <p:attrNameLst>
                                          <p:attrName>style.visibility</p:attrName>
                                        </p:attrNameLst>
                                      </p:cBhvr>
                                      <p:to>
                                        <p:strVal val="visible"/>
                                      </p:to>
                                    </p:set>
                                    <p:animEffect transition="in" filter="strips(downRight)">
                                      <p:cBhvr>
                                        <p:cTn id="10" dur="500"/>
                                        <p:tgtEl>
                                          <p:spTgt spid="12288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22883">
                                            <p:txEl>
                                              <p:pRg st="2" end="2"/>
                                            </p:txEl>
                                          </p:spTgt>
                                        </p:tgtEl>
                                        <p:attrNameLst>
                                          <p:attrName>style.visibility</p:attrName>
                                        </p:attrNameLst>
                                      </p:cBhvr>
                                      <p:to>
                                        <p:strVal val="visible"/>
                                      </p:to>
                                    </p:set>
                                    <p:animEffect transition="in" filter="strips(downRight)">
                                      <p:cBhvr>
                                        <p:cTn id="15" dur="500"/>
                                        <p:tgtEl>
                                          <p:spTgt spid="1228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p:txBody>
          <a:bodyPr/>
          <a:lstStyle/>
          <a:p>
            <a:pPr eaLnBrk="1" hangingPunct="1"/>
            <a:r>
              <a:rPr lang="en-US" altLang="cs-CZ" sz="2800" smtClean="0"/>
              <a:t>North-South Trade and Income Inequality (cont.)</a:t>
            </a:r>
          </a:p>
        </p:txBody>
      </p:sp>
      <p:sp>
        <p:nvSpPr>
          <p:cNvPr id="123907" name="Rectangle 3"/>
          <p:cNvSpPr>
            <a:spLocks noGrp="1" noChangeArrowheads="1"/>
          </p:cNvSpPr>
          <p:nvPr>
            <p:ph idx="1"/>
          </p:nvPr>
        </p:nvSpPr>
        <p:spPr/>
        <p:txBody>
          <a:bodyPr rIns="91440"/>
          <a:lstStyle/>
          <a:p>
            <a:pPr marL="533400" indent="-533400" eaLnBrk="1" hangingPunct="1">
              <a:buFont typeface="Times" charset="0"/>
              <a:buAutoNum type="arabicPeriod" startAt="2"/>
              <a:defRPr/>
            </a:pPr>
            <a:r>
              <a:rPr lang="en-US" altLang="en-US" sz="2400" dirty="0" smtClean="0"/>
              <a:t>According to the model, wages of unskilled workers should increase in unskilled labor abundant countries relative to wages of skilled labor, but in some cases the reverse has occurred: </a:t>
            </a:r>
          </a:p>
          <a:p>
            <a:pPr marL="914400" lvl="1" indent="-457200" eaLnBrk="1" hangingPunct="1">
              <a:defRPr/>
            </a:pPr>
            <a:r>
              <a:rPr lang="en-US" altLang="en-US" dirty="0" smtClean="0"/>
              <a:t>Wages of skilled labor have increased more rapidly in Mexico than wages of unskilled labor.  </a:t>
            </a:r>
          </a:p>
          <a:p>
            <a:pPr marL="895350" lvl="1" indent="-381000" eaLnBrk="1" hangingPunct="1">
              <a:defRPr/>
            </a:pPr>
            <a:r>
              <a:rPr lang="en-US" altLang="en-US" dirty="0" smtClean="0"/>
              <a:t>But compared to the U.S. and Canada, Mexico is supposed to be abundant in unskilled workers.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strips(downRight)">
                                      <p:cBhvr>
                                        <p:cTn id="7" dur="500"/>
                                        <p:tgtEl>
                                          <p:spTgt spid="1239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strips(downRight)">
                                      <p:cBhvr>
                                        <p:cTn id="12" dur="500"/>
                                        <p:tgtEl>
                                          <p:spTgt spid="12390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123907">
                                            <p:txEl>
                                              <p:pRg st="2" end="2"/>
                                            </p:txEl>
                                          </p:spTgt>
                                        </p:tgtEl>
                                        <p:attrNameLst>
                                          <p:attrName>style.visibility</p:attrName>
                                        </p:attrNameLst>
                                      </p:cBhvr>
                                      <p:to>
                                        <p:strVal val="visible"/>
                                      </p:to>
                                    </p:set>
                                    <p:animEffect transition="in" filter="strips(downRight)">
                                      <p:cBhvr>
                                        <p:cTn id="15" dur="50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p:txBody>
          <a:bodyPr/>
          <a:lstStyle/>
          <a:p>
            <a:pPr eaLnBrk="1" hangingPunct="1"/>
            <a:r>
              <a:rPr lang="en-US" altLang="cs-CZ" sz="2800" smtClean="0"/>
              <a:t>North-South Trade and Income Inequality (cont.)</a:t>
            </a:r>
          </a:p>
        </p:txBody>
      </p:sp>
      <p:sp>
        <p:nvSpPr>
          <p:cNvPr id="123907" name="Rectangle 3"/>
          <p:cNvSpPr>
            <a:spLocks noGrp="1" noChangeArrowheads="1"/>
          </p:cNvSpPr>
          <p:nvPr>
            <p:ph idx="1"/>
          </p:nvPr>
        </p:nvSpPr>
        <p:spPr/>
        <p:txBody>
          <a:bodyPr rIns="91440">
            <a:normAutofit lnSpcReduction="10000"/>
          </a:bodyPr>
          <a:lstStyle/>
          <a:p>
            <a:pPr marL="533400" indent="-533400" eaLnBrk="1" hangingPunct="1">
              <a:spcBef>
                <a:spcPct val="60000"/>
              </a:spcBef>
              <a:buFont typeface="Times" panose="02020603050405020304" pitchFamily="18" charset="0"/>
              <a:buAutoNum type="arabicPeriod" startAt="3"/>
            </a:pPr>
            <a:r>
              <a:rPr lang="en-US" altLang="cs-CZ" sz="2400" smtClean="0"/>
              <a:t>Even if the model were exactly correct, trade is a small fraction of the U.S. economy, so its effects on U.S. prices and wages prices should be small. </a:t>
            </a:r>
          </a:p>
          <a:p>
            <a:pPr marL="533400" indent="-533400" eaLnBrk="1" hangingPunct="1"/>
            <a:r>
              <a:rPr lang="en-US" altLang="cs-CZ" sz="2400" smtClean="0"/>
              <a:t>The majority view of trade economists is that the villain is not trade but rather new production technologies that put a greater emphasis on worker skills (such as the widespread introduction of computers and other advanced technologies in the workplace).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strips(downRight)">
                                      <p:cBhvr>
                                        <p:cTn id="7" dur="500"/>
                                        <p:tgtEl>
                                          <p:spTgt spid="1239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3907">
                                            <p:txEl>
                                              <p:pRg st="1" end="1"/>
                                            </p:txEl>
                                          </p:spTgt>
                                        </p:tgtEl>
                                        <p:attrNameLst>
                                          <p:attrName>style.visibility</p:attrName>
                                        </p:attrNameLst>
                                      </p:cBhvr>
                                      <p:to>
                                        <p:strVal val="visible"/>
                                      </p:to>
                                    </p:set>
                                    <p:animEffect transition="in" filter="strips(downRight)">
                                      <p:cBhvr>
                                        <p:cTn id="12" dur="500"/>
                                        <p:tgtEl>
                                          <p:spTgt spid="1239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p:txBody>
          <a:bodyPr/>
          <a:lstStyle/>
          <a:p>
            <a:pPr eaLnBrk="1" hangingPunct="1"/>
            <a:r>
              <a:rPr lang="en-US" altLang="cs-CZ" sz="2800" smtClean="0"/>
              <a:t>Skill-Biased Technological Change and Income Inequality</a:t>
            </a:r>
          </a:p>
        </p:txBody>
      </p:sp>
      <p:sp>
        <p:nvSpPr>
          <p:cNvPr id="123907" name="Rectangle 3"/>
          <p:cNvSpPr>
            <a:spLocks noGrp="1" noChangeArrowheads="1"/>
          </p:cNvSpPr>
          <p:nvPr>
            <p:ph idx="1"/>
          </p:nvPr>
        </p:nvSpPr>
        <p:spPr/>
        <p:txBody>
          <a:bodyPr rIns="91440">
            <a:normAutofit fontScale="92500"/>
          </a:bodyPr>
          <a:lstStyle/>
          <a:p>
            <a:pPr eaLnBrk="1" hangingPunct="1"/>
            <a:r>
              <a:rPr lang="en-US" altLang="cs-CZ" sz="2400" smtClean="0"/>
              <a:t>Even though skilled labor becomes relatively more expensive, in panel (b) producers in both sectors respond to the skill-biased technological change by </a:t>
            </a:r>
            <a:r>
              <a:rPr lang="en-US" altLang="cs-CZ" sz="2400" i="1" smtClean="0"/>
              <a:t>increasing </a:t>
            </a:r>
            <a:r>
              <a:rPr lang="en-US" altLang="cs-CZ" sz="2400" smtClean="0"/>
              <a:t>their employment of skilled workers relative to unskilled workers. </a:t>
            </a:r>
          </a:p>
          <a:p>
            <a:pPr lvl="1" eaLnBrk="1" hangingPunct="1"/>
            <a:r>
              <a:rPr lang="en-US" altLang="cs-CZ" smtClean="0"/>
              <a:t>The trade explanation in panel (a) predicts an opposite response for employment in both sectors.</a:t>
            </a:r>
          </a:p>
          <a:p>
            <a:pPr eaLnBrk="1" hangingPunct="1"/>
            <a:r>
              <a:rPr lang="en-US" altLang="cs-CZ" sz="2400" smtClean="0"/>
              <a:t>A widespread increase in the skilled labor ratios for most sectors in the U.S. economy points to the skill-biased technological explanation.</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strips(downRight)">
                                      <p:cBhvr>
                                        <p:cTn id="7" dur="500"/>
                                        <p:tgtEl>
                                          <p:spTgt spid="12390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23907">
                                            <p:txEl>
                                              <p:pRg st="1" end="1"/>
                                            </p:txEl>
                                          </p:spTgt>
                                        </p:tgtEl>
                                        <p:attrNameLst>
                                          <p:attrName>style.visibility</p:attrName>
                                        </p:attrNameLst>
                                      </p:cBhvr>
                                      <p:to>
                                        <p:strVal val="visible"/>
                                      </p:to>
                                    </p:set>
                                    <p:animEffect transition="in" filter="strips(downRight)">
                                      <p:cBhvr>
                                        <p:cTn id="10" dur="500"/>
                                        <p:tgtEl>
                                          <p:spTgt spid="123907">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23907">
                                            <p:txEl>
                                              <p:pRg st="2" end="2"/>
                                            </p:txEl>
                                          </p:spTgt>
                                        </p:tgtEl>
                                        <p:attrNameLst>
                                          <p:attrName>style.visibility</p:attrName>
                                        </p:attrNameLst>
                                      </p:cBhvr>
                                      <p:to>
                                        <p:strVal val="visible"/>
                                      </p:to>
                                    </p:set>
                                    <p:animEffect transition="in" filter="strips(downRight)">
                                      <p:cBhvr>
                                        <p:cTn id="15" dur="500"/>
                                        <p:tgtEl>
                                          <p:spTgt spid="12390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p:txBody>
          <a:bodyPr/>
          <a:lstStyle/>
          <a:p>
            <a:pPr eaLnBrk="1" hangingPunct="1"/>
            <a:r>
              <a:rPr lang="en-US" altLang="cs-CZ" sz="2800" smtClean="0"/>
              <a:t>Skill-Biased Technological Change and Income Inequality (cont.)</a:t>
            </a:r>
          </a:p>
        </p:txBody>
      </p:sp>
      <p:sp>
        <p:nvSpPr>
          <p:cNvPr id="123907" name="Rectangle 3"/>
          <p:cNvSpPr>
            <a:spLocks noGrp="1" noChangeArrowheads="1"/>
          </p:cNvSpPr>
          <p:nvPr>
            <p:ph idx="1"/>
          </p:nvPr>
        </p:nvSpPr>
        <p:spPr/>
        <p:txBody>
          <a:bodyPr rIns="91440">
            <a:normAutofit fontScale="92500" lnSpcReduction="10000"/>
          </a:bodyPr>
          <a:lstStyle/>
          <a:p>
            <a:pPr eaLnBrk="1" hangingPunct="1"/>
            <a:r>
              <a:rPr lang="en-US" altLang="cs-CZ" sz="2400" smtClean="0"/>
              <a:t>Trade likely has been an indirect contributor to increases in wage inequality, by accelerating the process of technological change.</a:t>
            </a:r>
          </a:p>
          <a:p>
            <a:pPr lvl="1" eaLnBrk="1" hangingPunct="1"/>
            <a:r>
              <a:rPr lang="en-US" altLang="cs-CZ" sz="2000" smtClean="0"/>
              <a:t>Firms that begin to export may upgrade to more skill-intensive production technologies. </a:t>
            </a:r>
          </a:p>
          <a:p>
            <a:pPr lvl="1" eaLnBrk="1" hangingPunct="1"/>
            <a:r>
              <a:rPr lang="en-US" altLang="cs-CZ" sz="2000" smtClean="0"/>
              <a:t>Trade liberalization can then generate widespread technological change by inducing a large proportion of firms to make such technology-upgrade choices.</a:t>
            </a:r>
          </a:p>
          <a:p>
            <a:pPr eaLnBrk="1" hangingPunct="1"/>
            <a:r>
              <a:rPr lang="en-US" altLang="cs-CZ" sz="2400" smtClean="0"/>
              <a:t>Breaking up the production process across countries can increase the relative demand for skilled workers in developed countries similar to skill-biased technological change.</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3907">
                                            <p:txEl>
                                              <p:pRg st="0" end="0"/>
                                            </p:txEl>
                                          </p:spTgt>
                                        </p:tgtEl>
                                        <p:attrNameLst>
                                          <p:attrName>style.visibility</p:attrName>
                                        </p:attrNameLst>
                                      </p:cBhvr>
                                      <p:to>
                                        <p:strVal val="visible"/>
                                      </p:to>
                                    </p:set>
                                    <p:animEffect transition="in" filter="strips(downRight)">
                                      <p:cBhvr>
                                        <p:cTn id="7" dur="500"/>
                                        <p:tgtEl>
                                          <p:spTgt spid="123907">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23907">
                                            <p:txEl>
                                              <p:pRg st="1" end="1"/>
                                            </p:txEl>
                                          </p:spTgt>
                                        </p:tgtEl>
                                        <p:attrNameLst>
                                          <p:attrName>style.visibility</p:attrName>
                                        </p:attrNameLst>
                                      </p:cBhvr>
                                      <p:to>
                                        <p:strVal val="visible"/>
                                      </p:to>
                                    </p:set>
                                    <p:animEffect transition="in" filter="strips(downRight)">
                                      <p:cBhvr>
                                        <p:cTn id="10" dur="500"/>
                                        <p:tgtEl>
                                          <p:spTgt spid="123907">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123907">
                                            <p:txEl>
                                              <p:pRg st="2" end="2"/>
                                            </p:txEl>
                                          </p:spTgt>
                                        </p:tgtEl>
                                        <p:attrNameLst>
                                          <p:attrName>style.visibility</p:attrName>
                                        </p:attrNameLst>
                                      </p:cBhvr>
                                      <p:to>
                                        <p:strVal val="visible"/>
                                      </p:to>
                                    </p:set>
                                    <p:animEffect transition="in" filter="strips(downRight)">
                                      <p:cBhvr>
                                        <p:cTn id="13" dur="500"/>
                                        <p:tgtEl>
                                          <p:spTgt spid="123907">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8" presetClass="entr" presetSubtype="6" fill="hold" grpId="0" nodeType="clickEffect">
                                  <p:stCondLst>
                                    <p:cond delay="0"/>
                                  </p:stCondLst>
                                  <p:childTnLst>
                                    <p:set>
                                      <p:cBhvr>
                                        <p:cTn id="17" dur="1" fill="hold">
                                          <p:stCondLst>
                                            <p:cond delay="0"/>
                                          </p:stCondLst>
                                        </p:cTn>
                                        <p:tgtEl>
                                          <p:spTgt spid="123907">
                                            <p:txEl>
                                              <p:pRg st="3" end="3"/>
                                            </p:txEl>
                                          </p:spTgt>
                                        </p:tgtEl>
                                        <p:attrNameLst>
                                          <p:attrName>style.visibility</p:attrName>
                                        </p:attrNameLst>
                                      </p:cBhvr>
                                      <p:to>
                                        <p:strVal val="visible"/>
                                      </p:to>
                                    </p:set>
                                    <p:animEffect transition="in" filter="strips(downRight)">
                                      <p:cBhvr>
                                        <p:cTn id="18" dur="500"/>
                                        <p:tgtEl>
                                          <p:spTgt spid="1239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4"/>
          <p:cNvSpPr>
            <a:spLocks noGrp="1" noChangeArrowheads="1"/>
          </p:cNvSpPr>
          <p:nvPr>
            <p:ph type="title"/>
          </p:nvPr>
        </p:nvSpPr>
        <p:spPr/>
        <p:txBody>
          <a:bodyPr/>
          <a:lstStyle/>
          <a:p>
            <a:pPr eaLnBrk="1" hangingPunct="1"/>
            <a:r>
              <a:rPr lang="en-US" altLang="cs-CZ" sz="2400" smtClean="0"/>
              <a:t>Fig. 5-10:  Increased Wage Inequality: Trade or Skill-Biased Technological Change?</a:t>
            </a:r>
          </a:p>
        </p:txBody>
      </p:sp>
      <p:pic>
        <p:nvPicPr>
          <p:cNvPr id="54274" name="Picture 1" descr="fig05_10.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084452"/>
            <a:ext cx="7902665" cy="4486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2"/>
          <p:cNvSpPr>
            <a:spLocks noGrp="1" noChangeArrowheads="1"/>
          </p:cNvSpPr>
          <p:nvPr>
            <p:ph type="title"/>
          </p:nvPr>
        </p:nvSpPr>
        <p:spPr/>
        <p:txBody>
          <a:bodyPr/>
          <a:lstStyle/>
          <a:p>
            <a:pPr eaLnBrk="1" hangingPunct="1"/>
            <a:r>
              <a:rPr lang="en-US" altLang="cs-CZ" sz="2000" smtClean="0"/>
              <a:t>Fig. 5-11: Evolution of U.S. Non-Production–Production Employment Ratios in Four Groups of Sectors</a:t>
            </a:r>
            <a:endParaRPr lang="en-US" altLang="cs-CZ" sz="800" smtClean="0">
              <a:solidFill>
                <a:srgbClr val="000000"/>
              </a:solidFill>
              <a:latin typeface="Optima" pitchFamily="-84" charset="0"/>
            </a:endParaRPr>
          </a:p>
        </p:txBody>
      </p:sp>
      <p:pic>
        <p:nvPicPr>
          <p:cNvPr id="55298" name="Picture 2" descr="fig05_1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128834"/>
            <a:ext cx="5749710" cy="4639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7" name="Rectangle 2"/>
          <p:cNvSpPr>
            <a:spLocks noGrp="1" noChangeArrowheads="1"/>
          </p:cNvSpPr>
          <p:nvPr>
            <p:ph type="title"/>
          </p:nvPr>
        </p:nvSpPr>
        <p:spPr/>
        <p:txBody>
          <a:bodyPr/>
          <a:lstStyle/>
          <a:p>
            <a:pPr eaLnBrk="1" hangingPunct="1"/>
            <a:r>
              <a:rPr lang="en-US" altLang="cs-CZ" smtClean="0"/>
              <a:t>Production Possibilities</a:t>
            </a:r>
          </a:p>
        </p:txBody>
      </p:sp>
      <p:sp>
        <p:nvSpPr>
          <p:cNvPr id="80899" name="Rectangle 3"/>
          <p:cNvSpPr>
            <a:spLocks noGrp="1" noChangeArrowheads="1"/>
          </p:cNvSpPr>
          <p:nvPr>
            <p:ph idx="1"/>
          </p:nvPr>
        </p:nvSpPr>
        <p:spPr/>
        <p:txBody>
          <a:bodyPr rIns="91440"/>
          <a:lstStyle/>
          <a:p>
            <a:pPr eaLnBrk="1" hangingPunct="1"/>
            <a:r>
              <a:rPr lang="en-US" altLang="cs-CZ" smtClean="0"/>
              <a:t>With more than one factor of production, the opportunity cost in production is no longer constant and the PPF is no longer a straight line. Why?</a:t>
            </a:r>
          </a:p>
          <a:p>
            <a:pPr eaLnBrk="1" hangingPunct="1">
              <a:spcBef>
                <a:spcPct val="50000"/>
              </a:spcBef>
            </a:pPr>
            <a:r>
              <a:rPr lang="en-US" altLang="cs-CZ" smtClean="0"/>
              <a:t>Numerical example:</a:t>
            </a:r>
          </a:p>
          <a:p>
            <a:pPr lvl="2" eaLnBrk="1" hangingPunct="1">
              <a:buFontTx/>
              <a:buNone/>
            </a:pPr>
            <a:r>
              <a:rPr lang="en-US" altLang="cs-CZ" sz="2400" i="1" smtClean="0"/>
              <a:t>K</a:t>
            </a:r>
            <a:r>
              <a:rPr lang="en-US" altLang="cs-CZ" sz="2400" smtClean="0"/>
              <a:t> = 3000, total amount of capital available for production</a:t>
            </a:r>
          </a:p>
          <a:p>
            <a:pPr lvl="2" eaLnBrk="1" hangingPunct="1">
              <a:buFontTx/>
              <a:buNone/>
            </a:pPr>
            <a:r>
              <a:rPr lang="en-US" altLang="cs-CZ" sz="2400" i="1" smtClean="0"/>
              <a:t>L</a:t>
            </a:r>
            <a:r>
              <a:rPr lang="en-US" altLang="cs-CZ" sz="2400" smtClean="0"/>
              <a:t> = 2000, total amount of labor available for production</a:t>
            </a:r>
            <a:endParaRPr lang="en-US" altLang="cs-CZ"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strips(downRight)">
                                      <p:cBhvr>
                                        <p:cTn id="7" dur="500"/>
                                        <p:tgtEl>
                                          <p:spTgt spid="808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80899">
                                            <p:txEl>
                                              <p:pRg st="1" end="1"/>
                                            </p:txEl>
                                          </p:spTgt>
                                        </p:tgtEl>
                                        <p:attrNameLst>
                                          <p:attrName>style.visibility</p:attrName>
                                        </p:attrNameLst>
                                      </p:cBhvr>
                                      <p:to>
                                        <p:strVal val="visible"/>
                                      </p:to>
                                    </p:set>
                                    <p:animEffect transition="in" filter="strips(downRight)">
                                      <p:cBhvr>
                                        <p:cTn id="10" dur="500"/>
                                        <p:tgtEl>
                                          <p:spTgt spid="80899">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80899">
                                            <p:txEl>
                                              <p:pRg st="2" end="2"/>
                                            </p:txEl>
                                          </p:spTgt>
                                        </p:tgtEl>
                                        <p:attrNameLst>
                                          <p:attrName>style.visibility</p:attrName>
                                        </p:attrNameLst>
                                      </p:cBhvr>
                                      <p:to>
                                        <p:strVal val="visible"/>
                                      </p:to>
                                    </p:set>
                                    <p:animEffect transition="in" filter="strips(downRight)">
                                      <p:cBhvr>
                                        <p:cTn id="13" dur="500"/>
                                        <p:tgtEl>
                                          <p:spTgt spid="80899">
                                            <p:txEl>
                                              <p:pRg st="2" end="2"/>
                                            </p:txEl>
                                          </p:spTgt>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80899">
                                            <p:txEl>
                                              <p:pRg st="3" end="3"/>
                                            </p:txEl>
                                          </p:spTgt>
                                        </p:tgtEl>
                                        <p:attrNameLst>
                                          <p:attrName>style.visibility</p:attrName>
                                        </p:attrNameLst>
                                      </p:cBhvr>
                                      <p:to>
                                        <p:strVal val="visible"/>
                                      </p:to>
                                    </p:set>
                                    <p:animEffect transition="in" filter="strips(downRight)">
                                      <p:cBhvr>
                                        <p:cTn id="16" dur="500"/>
                                        <p:tgtEl>
                                          <p:spTgt spid="808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build="p"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p:txBody>
          <a:bodyPr/>
          <a:lstStyle/>
          <a:p>
            <a:pPr eaLnBrk="1" hangingPunct="1"/>
            <a:r>
              <a:rPr lang="en-US" altLang="cs-CZ" smtClean="0"/>
              <a:t>Factor Price Equalization</a:t>
            </a:r>
          </a:p>
        </p:txBody>
      </p:sp>
      <p:sp>
        <p:nvSpPr>
          <p:cNvPr id="118787" name="Rectangle 3"/>
          <p:cNvSpPr>
            <a:spLocks noGrp="1" noChangeArrowheads="1"/>
          </p:cNvSpPr>
          <p:nvPr>
            <p:ph idx="1"/>
          </p:nvPr>
        </p:nvSpPr>
        <p:spPr/>
        <p:txBody>
          <a:bodyPr rIns="91440">
            <a:normAutofit fontScale="92500"/>
          </a:bodyPr>
          <a:lstStyle/>
          <a:p>
            <a:pPr eaLnBrk="1" hangingPunct="1"/>
            <a:r>
              <a:rPr lang="en-US" altLang="cs-CZ" sz="2400" smtClean="0"/>
              <a:t>Unlike the Ricardian model, the Heckscher-Ohlin model predicts that factor prices will be equalized among countries that trade.</a:t>
            </a:r>
          </a:p>
          <a:p>
            <a:pPr eaLnBrk="1" hangingPunct="1"/>
            <a:r>
              <a:rPr lang="en-US" altLang="cs-CZ" sz="2400" smtClean="0"/>
              <a:t>Free trade equalizes relative output prices.</a:t>
            </a:r>
          </a:p>
          <a:p>
            <a:pPr eaLnBrk="1" hangingPunct="1"/>
            <a:r>
              <a:rPr lang="en-US" altLang="cs-CZ" sz="2400" smtClean="0"/>
              <a:t>Due to the connection between output prices and factor prices, factor prices are also equalized. </a:t>
            </a:r>
          </a:p>
          <a:p>
            <a:pPr eaLnBrk="1" hangingPunct="1"/>
            <a:r>
              <a:rPr lang="en-US" altLang="cs-CZ" sz="2400" smtClean="0"/>
              <a:t>Trade increases the demand of goods produced by relatively abundant factors, indirectly increasing the demand of these factors, raising the prices of the relatively abundant factors.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8787">
                                            <p:txEl>
                                              <p:pRg st="0" end="0"/>
                                            </p:txEl>
                                          </p:spTgt>
                                        </p:tgtEl>
                                        <p:attrNameLst>
                                          <p:attrName>style.visibility</p:attrName>
                                        </p:attrNameLst>
                                      </p:cBhvr>
                                      <p:to>
                                        <p:strVal val="visible"/>
                                      </p:to>
                                    </p:set>
                                    <p:animEffect transition="in" filter="strips(downRight)">
                                      <p:cBhvr>
                                        <p:cTn id="7" dur="500"/>
                                        <p:tgtEl>
                                          <p:spTgt spid="1187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8787">
                                            <p:txEl>
                                              <p:pRg st="1" end="1"/>
                                            </p:txEl>
                                          </p:spTgt>
                                        </p:tgtEl>
                                        <p:attrNameLst>
                                          <p:attrName>style.visibility</p:attrName>
                                        </p:attrNameLst>
                                      </p:cBhvr>
                                      <p:to>
                                        <p:strVal val="visible"/>
                                      </p:to>
                                    </p:set>
                                    <p:animEffect transition="in" filter="strips(downRight)">
                                      <p:cBhvr>
                                        <p:cTn id="12" dur="500"/>
                                        <p:tgtEl>
                                          <p:spTgt spid="1187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8787">
                                            <p:txEl>
                                              <p:pRg st="2" end="2"/>
                                            </p:txEl>
                                          </p:spTgt>
                                        </p:tgtEl>
                                        <p:attrNameLst>
                                          <p:attrName>style.visibility</p:attrName>
                                        </p:attrNameLst>
                                      </p:cBhvr>
                                      <p:to>
                                        <p:strVal val="visible"/>
                                      </p:to>
                                    </p:set>
                                    <p:animEffect transition="in" filter="strips(downRight)">
                                      <p:cBhvr>
                                        <p:cTn id="17" dur="500"/>
                                        <p:tgtEl>
                                          <p:spTgt spid="11878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8787">
                                            <p:txEl>
                                              <p:pRg st="3" end="3"/>
                                            </p:txEl>
                                          </p:spTgt>
                                        </p:tgtEl>
                                        <p:attrNameLst>
                                          <p:attrName>style.visibility</p:attrName>
                                        </p:attrNameLst>
                                      </p:cBhvr>
                                      <p:to>
                                        <p:strVal val="visible"/>
                                      </p:to>
                                    </p:set>
                                    <p:animEffect transition="in" filter="strips(downRight)">
                                      <p:cBhvr>
                                        <p:cTn id="22" dur="500"/>
                                        <p:tgtEl>
                                          <p:spTgt spid="1187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p:txBody>
          <a:bodyPr/>
          <a:lstStyle/>
          <a:p>
            <a:pPr eaLnBrk="1" hangingPunct="1"/>
            <a:r>
              <a:rPr lang="en-US" altLang="cs-CZ" smtClean="0"/>
              <a:t>Factor Price Equalization (cont.)</a:t>
            </a:r>
          </a:p>
        </p:txBody>
      </p:sp>
      <p:sp>
        <p:nvSpPr>
          <p:cNvPr id="119811" name="Rectangle 3"/>
          <p:cNvSpPr>
            <a:spLocks noGrp="1" noChangeArrowheads="1"/>
          </p:cNvSpPr>
          <p:nvPr>
            <p:ph idx="1"/>
          </p:nvPr>
        </p:nvSpPr>
        <p:spPr/>
        <p:txBody>
          <a:bodyPr rIns="91440">
            <a:normAutofit lnSpcReduction="10000"/>
          </a:bodyPr>
          <a:lstStyle/>
          <a:p>
            <a:pPr eaLnBrk="1" hangingPunct="1"/>
            <a:r>
              <a:rPr lang="en-US" altLang="cs-CZ" sz="2400" smtClean="0"/>
              <a:t>In the real world, factor prices are not equal across countries.</a:t>
            </a:r>
          </a:p>
          <a:p>
            <a:pPr eaLnBrk="1" hangingPunct="1"/>
            <a:r>
              <a:rPr lang="en-US" altLang="cs-CZ" sz="2400" smtClean="0"/>
              <a:t>The model assumes that trading countries produce the same goods, but countries may produce different goods if their factor ratios radically differ.</a:t>
            </a:r>
          </a:p>
          <a:p>
            <a:pPr eaLnBrk="1" hangingPunct="1"/>
            <a:r>
              <a:rPr lang="en-US" altLang="cs-CZ" sz="2400" smtClean="0"/>
              <a:t>The model also assumes that trading countries have the same technology, but different technologies could affect the productivities of factors and therefore the wages/rates paid to these factors.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Effect transition="in" filter="strips(downRight)">
                                      <p:cBhvr>
                                        <p:cTn id="7" dur="500"/>
                                        <p:tgtEl>
                                          <p:spTgt spid="1198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19811">
                                            <p:txEl>
                                              <p:pRg st="1" end="1"/>
                                            </p:txEl>
                                          </p:spTgt>
                                        </p:tgtEl>
                                        <p:attrNameLst>
                                          <p:attrName>style.visibility</p:attrName>
                                        </p:attrNameLst>
                                      </p:cBhvr>
                                      <p:to>
                                        <p:strVal val="visible"/>
                                      </p:to>
                                    </p:set>
                                    <p:animEffect transition="in" filter="strips(downRight)">
                                      <p:cBhvr>
                                        <p:cTn id="12" dur="500"/>
                                        <p:tgtEl>
                                          <p:spTgt spid="11981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19811">
                                            <p:txEl>
                                              <p:pRg st="2" end="2"/>
                                            </p:txEl>
                                          </p:spTgt>
                                        </p:tgtEl>
                                        <p:attrNameLst>
                                          <p:attrName>style.visibility</p:attrName>
                                        </p:attrNameLst>
                                      </p:cBhvr>
                                      <p:to>
                                        <p:strVal val="visible"/>
                                      </p:to>
                                    </p:set>
                                    <p:animEffect transition="in" filter="strips(downRight)">
                                      <p:cBhvr>
                                        <p:cTn id="17" dur="500"/>
                                        <p:tgtEl>
                                          <p:spTgt spid="1198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4"/>
          <p:cNvSpPr>
            <a:spLocks noGrp="1" noChangeArrowheads="1"/>
          </p:cNvSpPr>
          <p:nvPr>
            <p:ph type="title"/>
          </p:nvPr>
        </p:nvSpPr>
        <p:spPr/>
        <p:txBody>
          <a:bodyPr/>
          <a:lstStyle/>
          <a:p>
            <a:pPr eaLnBrk="1" hangingPunct="1"/>
            <a:r>
              <a:rPr lang="en-US" altLang="cs-CZ" sz="2800" smtClean="0"/>
              <a:t>Table 5-1:  Comparative International Wage Rates (United States = 100)</a:t>
            </a:r>
          </a:p>
        </p:txBody>
      </p:sp>
      <p:pic>
        <p:nvPicPr>
          <p:cNvPr id="58370" name="Picture 3" descr="tbl05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33386"/>
            <a:ext cx="861060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2"/>
          <p:cNvSpPr>
            <a:spLocks noGrp="1" noChangeArrowheads="1"/>
          </p:cNvSpPr>
          <p:nvPr>
            <p:ph type="title"/>
          </p:nvPr>
        </p:nvSpPr>
        <p:spPr/>
        <p:txBody>
          <a:bodyPr/>
          <a:lstStyle/>
          <a:p>
            <a:pPr eaLnBrk="1" hangingPunct="1"/>
            <a:r>
              <a:rPr lang="en-US" altLang="cs-CZ" smtClean="0"/>
              <a:t>Factor Price Equalization (cont.)</a:t>
            </a:r>
          </a:p>
        </p:txBody>
      </p:sp>
      <p:sp>
        <p:nvSpPr>
          <p:cNvPr id="120835" name="Rectangle 3"/>
          <p:cNvSpPr>
            <a:spLocks noGrp="1" noChangeArrowheads="1"/>
          </p:cNvSpPr>
          <p:nvPr>
            <p:ph idx="1"/>
          </p:nvPr>
        </p:nvSpPr>
        <p:spPr/>
        <p:txBody>
          <a:bodyPr rIns="91440">
            <a:normAutofit fontScale="92500"/>
          </a:bodyPr>
          <a:lstStyle/>
          <a:p>
            <a:pPr eaLnBrk="1" hangingPunct="1">
              <a:spcBef>
                <a:spcPct val="60000"/>
              </a:spcBef>
            </a:pPr>
            <a:r>
              <a:rPr lang="en-US" altLang="cs-CZ" sz="2400" smtClean="0"/>
              <a:t>The model also ignores trade barriers and transportation costs, which may prevent output prices and thus factor prices from equalizing.</a:t>
            </a:r>
          </a:p>
          <a:p>
            <a:pPr eaLnBrk="1" hangingPunct="1">
              <a:spcBef>
                <a:spcPct val="60000"/>
              </a:spcBef>
            </a:pPr>
            <a:r>
              <a:rPr lang="en-US" altLang="cs-CZ" sz="2400" smtClean="0"/>
              <a:t>The model predicts outcomes for the long run, but after an economy liberalizes trade, factors of production may not quickly move to the industries that intensively use abundant factors.</a:t>
            </a:r>
          </a:p>
          <a:p>
            <a:pPr lvl="1" eaLnBrk="1" hangingPunct="1">
              <a:spcBef>
                <a:spcPct val="40000"/>
              </a:spcBef>
            </a:pPr>
            <a:r>
              <a:rPr lang="en-US" altLang="cs-CZ" sz="2000" smtClean="0"/>
              <a:t>In the short run, the productivity of factors will be determined by their use in their current industry, so that their wage/rental rate may vary across countries.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0835">
                                            <p:txEl>
                                              <p:pRg st="0" end="0"/>
                                            </p:txEl>
                                          </p:spTgt>
                                        </p:tgtEl>
                                        <p:attrNameLst>
                                          <p:attrName>style.visibility</p:attrName>
                                        </p:attrNameLst>
                                      </p:cBhvr>
                                      <p:to>
                                        <p:strVal val="visible"/>
                                      </p:to>
                                    </p:set>
                                    <p:animEffect transition="in" filter="strips(downRight)">
                                      <p:cBhvr>
                                        <p:cTn id="7" dur="500"/>
                                        <p:tgtEl>
                                          <p:spTgt spid="1208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0835">
                                            <p:txEl>
                                              <p:pRg st="1" end="1"/>
                                            </p:txEl>
                                          </p:spTgt>
                                        </p:tgtEl>
                                        <p:attrNameLst>
                                          <p:attrName>style.visibility</p:attrName>
                                        </p:attrNameLst>
                                      </p:cBhvr>
                                      <p:to>
                                        <p:strVal val="visible"/>
                                      </p:to>
                                    </p:set>
                                    <p:animEffect transition="in" filter="strips(downRight)">
                                      <p:cBhvr>
                                        <p:cTn id="12" dur="500"/>
                                        <p:tgtEl>
                                          <p:spTgt spid="1208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0835">
                                            <p:txEl>
                                              <p:pRg st="2" end="2"/>
                                            </p:txEl>
                                          </p:spTgt>
                                        </p:tgtEl>
                                        <p:attrNameLst>
                                          <p:attrName>style.visibility</p:attrName>
                                        </p:attrNameLst>
                                      </p:cBhvr>
                                      <p:to>
                                        <p:strVal val="visible"/>
                                      </p:to>
                                    </p:set>
                                    <p:animEffect transition="in" filter="strips(downRight)">
                                      <p:cBhvr>
                                        <p:cTn id="17" dur="500"/>
                                        <p:tgtEl>
                                          <p:spTgt spid="1208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5" grpId="0" build="p"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p:txBody>
          <a:bodyPr/>
          <a:lstStyle/>
          <a:p>
            <a:pPr eaLnBrk="1" hangingPunct="1"/>
            <a:r>
              <a:rPr lang="en-US" altLang="cs-CZ" sz="2800" smtClean="0"/>
              <a:t>Empirical Evidence on the</a:t>
            </a:r>
            <a:br>
              <a:rPr lang="en-US" altLang="cs-CZ" sz="2800" smtClean="0"/>
            </a:br>
            <a:r>
              <a:rPr lang="en-US" altLang="cs-CZ" sz="2800" smtClean="0"/>
              <a:t>Heckscher-Ohlin Model </a:t>
            </a:r>
          </a:p>
        </p:txBody>
      </p:sp>
      <p:sp>
        <p:nvSpPr>
          <p:cNvPr id="126979" name="Rectangle 3"/>
          <p:cNvSpPr>
            <a:spLocks noGrp="1" noChangeArrowheads="1"/>
          </p:cNvSpPr>
          <p:nvPr>
            <p:ph idx="1"/>
          </p:nvPr>
        </p:nvSpPr>
        <p:spPr/>
        <p:txBody>
          <a:bodyPr rIns="91440"/>
          <a:lstStyle/>
          <a:p>
            <a:pPr eaLnBrk="1" hangingPunct="1"/>
            <a:r>
              <a:rPr lang="en-US" altLang="cs-CZ" smtClean="0"/>
              <a:t>Tests on US data</a:t>
            </a:r>
          </a:p>
          <a:p>
            <a:pPr lvl="1" eaLnBrk="1" hangingPunct="1"/>
            <a:r>
              <a:rPr lang="en-US" altLang="cs-CZ" smtClean="0"/>
              <a:t>Leontief found that U.S. exports were less capital-intensive than U.S. imports, even though the U.S. is the most capital-abundant country in the world: </a:t>
            </a:r>
            <a:r>
              <a:rPr lang="en-US" altLang="cs-CZ" b="1" smtClean="0"/>
              <a:t>Leontief paradox</a:t>
            </a:r>
            <a:r>
              <a:rPr lang="en-US" altLang="cs-CZ" smtClean="0"/>
              <a:t>.</a:t>
            </a:r>
          </a:p>
          <a:p>
            <a:pPr eaLnBrk="1" hangingPunct="1">
              <a:spcBef>
                <a:spcPct val="40000"/>
              </a:spcBef>
            </a:pPr>
            <a:r>
              <a:rPr lang="en-US" altLang="cs-CZ" smtClean="0"/>
              <a:t>Tests on global data</a:t>
            </a:r>
          </a:p>
          <a:p>
            <a:pPr lvl="1" eaLnBrk="1" hangingPunct="1"/>
            <a:r>
              <a:rPr lang="en-US" altLang="cs-CZ" smtClean="0"/>
              <a:t>Bowen, Leamer, and Sveikauskas tested the Heckscher-Ohlin model on data from 27 countries and confirmed the Leontief paradox on an international level.</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26979">
                                            <p:txEl>
                                              <p:pRg st="0" end="0"/>
                                            </p:txEl>
                                          </p:spTgt>
                                        </p:tgtEl>
                                        <p:attrNameLst>
                                          <p:attrName>style.visibility</p:attrName>
                                        </p:attrNameLst>
                                      </p:cBhvr>
                                      <p:to>
                                        <p:strVal val="visible"/>
                                      </p:to>
                                    </p:set>
                                    <p:animEffect transition="in" filter="strips(downRight)">
                                      <p:cBhvr>
                                        <p:cTn id="7" dur="500"/>
                                        <p:tgtEl>
                                          <p:spTgt spid="1269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26979">
                                            <p:txEl>
                                              <p:pRg st="1" end="1"/>
                                            </p:txEl>
                                          </p:spTgt>
                                        </p:tgtEl>
                                        <p:attrNameLst>
                                          <p:attrName>style.visibility</p:attrName>
                                        </p:attrNameLst>
                                      </p:cBhvr>
                                      <p:to>
                                        <p:strVal val="visible"/>
                                      </p:to>
                                    </p:set>
                                    <p:animEffect transition="in" filter="strips(downRight)">
                                      <p:cBhvr>
                                        <p:cTn id="12" dur="500"/>
                                        <p:tgtEl>
                                          <p:spTgt spid="1269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26979">
                                            <p:txEl>
                                              <p:pRg st="2" end="2"/>
                                            </p:txEl>
                                          </p:spTgt>
                                        </p:tgtEl>
                                        <p:attrNameLst>
                                          <p:attrName>style.visibility</p:attrName>
                                        </p:attrNameLst>
                                      </p:cBhvr>
                                      <p:to>
                                        <p:strVal val="visible"/>
                                      </p:to>
                                    </p:set>
                                    <p:animEffect transition="in" filter="strips(downRight)">
                                      <p:cBhvr>
                                        <p:cTn id="17" dur="500"/>
                                        <p:tgtEl>
                                          <p:spTgt spid="1269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26979">
                                            <p:txEl>
                                              <p:pRg st="3" end="3"/>
                                            </p:txEl>
                                          </p:spTgt>
                                        </p:tgtEl>
                                        <p:attrNameLst>
                                          <p:attrName>style.visibility</p:attrName>
                                        </p:attrNameLst>
                                      </p:cBhvr>
                                      <p:to>
                                        <p:strVal val="visible"/>
                                      </p:to>
                                    </p:set>
                                    <p:animEffect transition="in" filter="strips(downRight)">
                                      <p:cBhvr>
                                        <p:cTn id="22" dur="500"/>
                                        <p:tgtEl>
                                          <p:spTgt spid="1269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2"/>
          <p:cNvSpPr>
            <a:spLocks noGrp="1" noChangeArrowheads="1"/>
          </p:cNvSpPr>
          <p:nvPr>
            <p:ph type="title"/>
          </p:nvPr>
        </p:nvSpPr>
        <p:spPr/>
        <p:txBody>
          <a:bodyPr>
            <a:normAutofit fontScale="90000"/>
          </a:bodyPr>
          <a:lstStyle/>
          <a:p>
            <a:pPr eaLnBrk="1" hangingPunct="1"/>
            <a:r>
              <a:rPr lang="en-US" altLang="cs-CZ" smtClean="0"/>
              <a:t>Table 5-2:  Factor Content of U.S. Exports and Imports for 1962</a:t>
            </a:r>
          </a:p>
        </p:txBody>
      </p:sp>
      <p:pic>
        <p:nvPicPr>
          <p:cNvPr id="61442" name="Picture 2" descr="tbl05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028825"/>
            <a:ext cx="8470900"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p:txBody>
          <a:bodyPr/>
          <a:lstStyle/>
          <a:p>
            <a:pPr eaLnBrk="1" hangingPunct="1"/>
            <a:r>
              <a:rPr lang="en-US" altLang="cs-CZ" sz="2800" smtClean="0"/>
              <a:t>Table 5-3:  Estimated Technological Efficiency, 1983 (United States = 1)</a:t>
            </a:r>
          </a:p>
        </p:txBody>
      </p:sp>
      <p:pic>
        <p:nvPicPr>
          <p:cNvPr id="62466" name="Picture 2" descr="tbl05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2100" y="2170113"/>
            <a:ext cx="8636000" cy="2617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3489" name="Rectangle 2"/>
          <p:cNvSpPr>
            <a:spLocks noGrp="1" noChangeArrowheads="1"/>
          </p:cNvSpPr>
          <p:nvPr>
            <p:ph type="title"/>
          </p:nvPr>
        </p:nvSpPr>
        <p:spPr/>
        <p:txBody>
          <a:bodyPr/>
          <a:lstStyle/>
          <a:p>
            <a:pPr eaLnBrk="1" hangingPunct="1"/>
            <a:r>
              <a:rPr lang="en-US" altLang="cs-CZ" sz="2800" smtClean="0"/>
              <a:t>Empirical Evidence of the</a:t>
            </a:r>
            <a:br>
              <a:rPr lang="en-US" altLang="cs-CZ" sz="2800" smtClean="0"/>
            </a:br>
            <a:r>
              <a:rPr lang="en-US" altLang="cs-CZ" sz="2800" smtClean="0"/>
              <a:t>Heckscher-Ohlin Model (cont.)</a:t>
            </a:r>
          </a:p>
        </p:txBody>
      </p:sp>
      <p:sp>
        <p:nvSpPr>
          <p:cNvPr id="131075" name="Rectangle 3"/>
          <p:cNvSpPr>
            <a:spLocks noGrp="1" noChangeArrowheads="1"/>
          </p:cNvSpPr>
          <p:nvPr>
            <p:ph idx="1"/>
          </p:nvPr>
        </p:nvSpPr>
        <p:spPr/>
        <p:txBody>
          <a:bodyPr rIns="91440"/>
          <a:lstStyle/>
          <a:p>
            <a:pPr eaLnBrk="1" hangingPunct="1"/>
            <a:r>
              <a:rPr lang="en-US" altLang="cs-CZ" sz="2400" smtClean="0"/>
              <a:t>Because the Heckscher-Ohlin model predicts that factor prices will be equalized across trading countries, it also predicts that factors of production will produce and export a certain quantity goods until factor prices are equalized.</a:t>
            </a:r>
          </a:p>
          <a:p>
            <a:pPr lvl="1" eaLnBrk="1" hangingPunct="1">
              <a:spcBef>
                <a:spcPct val="50000"/>
              </a:spcBef>
            </a:pPr>
            <a:r>
              <a:rPr lang="en-US" altLang="cs-CZ" sz="2000" smtClean="0"/>
              <a:t>In other words, a predicted value of services from factors of production will be </a:t>
            </a:r>
            <a:r>
              <a:rPr lang="en-US" altLang="cs-CZ" sz="2000" i="1" smtClean="0"/>
              <a:t>embodied</a:t>
            </a:r>
            <a:r>
              <a:rPr lang="en-US" altLang="cs-CZ" sz="2000" smtClean="0"/>
              <a:t> in a predicted volume of trade between countries.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Effect transition="in" filter="strips(downRight)">
                                      <p:cBhvr>
                                        <p:cTn id="7" dur="500"/>
                                        <p:tgtEl>
                                          <p:spTgt spid="131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1075">
                                            <p:txEl>
                                              <p:pRg st="1" end="1"/>
                                            </p:txEl>
                                          </p:spTgt>
                                        </p:tgtEl>
                                        <p:attrNameLst>
                                          <p:attrName>style.visibility</p:attrName>
                                        </p:attrNameLst>
                                      </p:cBhvr>
                                      <p:to>
                                        <p:strVal val="visible"/>
                                      </p:to>
                                    </p:set>
                                    <p:animEffect transition="in" filter="strips(downRight)">
                                      <p:cBhvr>
                                        <p:cTn id="12" dur="500"/>
                                        <p:tgtEl>
                                          <p:spTgt spid="131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p:txBody>
          <a:bodyPr/>
          <a:lstStyle/>
          <a:p>
            <a:pPr eaLnBrk="1" hangingPunct="1"/>
            <a:r>
              <a:rPr lang="en-US" altLang="cs-CZ" sz="2800" smtClean="0"/>
              <a:t>Empirical Evidence of the</a:t>
            </a:r>
            <a:br>
              <a:rPr lang="en-US" altLang="cs-CZ" sz="2800" smtClean="0"/>
            </a:br>
            <a:r>
              <a:rPr lang="en-US" altLang="cs-CZ" sz="2800" smtClean="0"/>
              <a:t>Heckscher-Ohlin Model (cont.)</a:t>
            </a:r>
          </a:p>
        </p:txBody>
      </p:sp>
      <p:sp>
        <p:nvSpPr>
          <p:cNvPr id="132099" name="Rectangle 3"/>
          <p:cNvSpPr>
            <a:spLocks noGrp="1" noChangeArrowheads="1"/>
          </p:cNvSpPr>
          <p:nvPr>
            <p:ph idx="1"/>
          </p:nvPr>
        </p:nvSpPr>
        <p:spPr/>
        <p:txBody>
          <a:bodyPr rIns="91440">
            <a:normAutofit fontScale="92500" lnSpcReduction="20000"/>
          </a:bodyPr>
          <a:lstStyle/>
          <a:p>
            <a:pPr eaLnBrk="1" hangingPunct="1">
              <a:lnSpc>
                <a:spcPct val="90000"/>
              </a:lnSpc>
            </a:pPr>
            <a:r>
              <a:rPr lang="en-US" altLang="cs-CZ" sz="2400" smtClean="0"/>
              <a:t>But because factor prices are not equalized across countries, the predicted volume of trade is much larger than actually occurs.</a:t>
            </a:r>
          </a:p>
          <a:p>
            <a:pPr lvl="1" eaLnBrk="1" hangingPunct="1">
              <a:lnSpc>
                <a:spcPct val="90000"/>
              </a:lnSpc>
            </a:pPr>
            <a:r>
              <a:rPr lang="en-US" altLang="cs-CZ" sz="2000" smtClean="0"/>
              <a:t>A result of </a:t>
            </a:r>
            <a:r>
              <a:rPr lang="ja-JP" altLang="en-US" sz="2000" smtClean="0"/>
              <a:t>“</a:t>
            </a:r>
            <a:r>
              <a:rPr lang="en-US" altLang="ja-JP" sz="2000" smtClean="0"/>
              <a:t>missing trade</a:t>
            </a:r>
            <a:r>
              <a:rPr lang="ja-JP" altLang="en-US" sz="2000" smtClean="0"/>
              <a:t>”</a:t>
            </a:r>
            <a:r>
              <a:rPr lang="en-US" altLang="ja-JP" sz="2000" smtClean="0"/>
              <a:t> discovered by Daniel Trefler.</a:t>
            </a:r>
          </a:p>
          <a:p>
            <a:pPr eaLnBrk="1" hangingPunct="1">
              <a:lnSpc>
                <a:spcPct val="90000"/>
              </a:lnSpc>
              <a:spcBef>
                <a:spcPct val="60000"/>
              </a:spcBef>
            </a:pPr>
            <a:r>
              <a:rPr lang="en-US" altLang="cs-CZ" sz="2400" smtClean="0"/>
              <a:t>The reason for this </a:t>
            </a:r>
            <a:r>
              <a:rPr lang="ja-JP" altLang="en-US" sz="2400" smtClean="0"/>
              <a:t>“</a:t>
            </a:r>
            <a:r>
              <a:rPr lang="en-US" altLang="ja-JP" sz="2400" smtClean="0"/>
              <a:t>missing trade</a:t>
            </a:r>
            <a:r>
              <a:rPr lang="ja-JP" altLang="en-US" sz="2400" smtClean="0"/>
              <a:t>”</a:t>
            </a:r>
            <a:r>
              <a:rPr lang="en-US" altLang="ja-JP" sz="2400" smtClean="0"/>
              <a:t> appears to be the assumption of identical technology among countries.</a:t>
            </a:r>
          </a:p>
          <a:p>
            <a:pPr lvl="1" eaLnBrk="1" hangingPunct="1">
              <a:lnSpc>
                <a:spcPct val="90000"/>
              </a:lnSpc>
            </a:pPr>
            <a:r>
              <a:rPr lang="en-US" altLang="cs-CZ" sz="2000" smtClean="0"/>
              <a:t>Technology affects the productivity of workers and therefore the value of labor services.</a:t>
            </a:r>
          </a:p>
          <a:p>
            <a:pPr lvl="1" eaLnBrk="1" hangingPunct="1">
              <a:lnSpc>
                <a:spcPct val="90000"/>
              </a:lnSpc>
            </a:pPr>
            <a:r>
              <a:rPr lang="en-US" altLang="cs-CZ" sz="2000" smtClean="0"/>
              <a:t>A country with high technology and a high value of labor services would not necessarily import a lot from a country with low technology and a low value of labor services.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strips(downRight)">
                                      <p:cBhvr>
                                        <p:cTn id="7" dur="500"/>
                                        <p:tgtEl>
                                          <p:spTgt spid="132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2099">
                                            <p:txEl>
                                              <p:pRg st="1" end="1"/>
                                            </p:txEl>
                                          </p:spTgt>
                                        </p:tgtEl>
                                        <p:attrNameLst>
                                          <p:attrName>style.visibility</p:attrName>
                                        </p:attrNameLst>
                                      </p:cBhvr>
                                      <p:to>
                                        <p:strVal val="visible"/>
                                      </p:to>
                                    </p:set>
                                    <p:animEffect transition="in" filter="strips(downRight)">
                                      <p:cBhvr>
                                        <p:cTn id="12" dur="500"/>
                                        <p:tgtEl>
                                          <p:spTgt spid="132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2099">
                                            <p:txEl>
                                              <p:pRg st="2" end="2"/>
                                            </p:txEl>
                                          </p:spTgt>
                                        </p:tgtEl>
                                        <p:attrNameLst>
                                          <p:attrName>style.visibility</p:attrName>
                                        </p:attrNameLst>
                                      </p:cBhvr>
                                      <p:to>
                                        <p:strVal val="visible"/>
                                      </p:to>
                                    </p:set>
                                    <p:animEffect transition="in" filter="strips(downRight)">
                                      <p:cBhvr>
                                        <p:cTn id="17" dur="500"/>
                                        <p:tgtEl>
                                          <p:spTgt spid="1320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2099">
                                            <p:txEl>
                                              <p:pRg st="3" end="3"/>
                                            </p:txEl>
                                          </p:spTgt>
                                        </p:tgtEl>
                                        <p:attrNameLst>
                                          <p:attrName>style.visibility</p:attrName>
                                        </p:attrNameLst>
                                      </p:cBhvr>
                                      <p:to>
                                        <p:strVal val="visible"/>
                                      </p:to>
                                    </p:set>
                                    <p:animEffect transition="in" filter="strips(downRight)">
                                      <p:cBhvr>
                                        <p:cTn id="22" dur="500"/>
                                        <p:tgtEl>
                                          <p:spTgt spid="13209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32099">
                                            <p:txEl>
                                              <p:pRg st="4" end="4"/>
                                            </p:txEl>
                                          </p:spTgt>
                                        </p:tgtEl>
                                        <p:attrNameLst>
                                          <p:attrName>style.visibility</p:attrName>
                                        </p:attrNameLst>
                                      </p:cBhvr>
                                      <p:to>
                                        <p:strVal val="visible"/>
                                      </p:to>
                                    </p:set>
                                    <p:animEffect transition="in" filter="strips(downRight)">
                                      <p:cBhvr>
                                        <p:cTn id="27" dur="500"/>
                                        <p:tgtEl>
                                          <p:spTgt spid="13209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2"/>
          <p:cNvSpPr>
            <a:spLocks noGrp="1" noChangeArrowheads="1"/>
          </p:cNvSpPr>
          <p:nvPr>
            <p:ph type="title"/>
          </p:nvPr>
        </p:nvSpPr>
        <p:spPr/>
        <p:txBody>
          <a:bodyPr/>
          <a:lstStyle/>
          <a:p>
            <a:pPr eaLnBrk="1" hangingPunct="1"/>
            <a:r>
              <a:rPr lang="en-US" altLang="cs-CZ" sz="2800" smtClean="0"/>
              <a:t>Empirical Evidence of the</a:t>
            </a:r>
            <a:br>
              <a:rPr lang="en-US" altLang="cs-CZ" sz="2800" smtClean="0"/>
            </a:br>
            <a:r>
              <a:rPr lang="en-US" altLang="cs-CZ" sz="2800" smtClean="0"/>
              <a:t>Heckscher-Ohlin Model (cont.)</a:t>
            </a:r>
          </a:p>
        </p:txBody>
      </p:sp>
      <p:sp>
        <p:nvSpPr>
          <p:cNvPr id="132099" name="Rectangle 3"/>
          <p:cNvSpPr>
            <a:spLocks noGrp="1" noChangeArrowheads="1"/>
          </p:cNvSpPr>
          <p:nvPr>
            <p:ph idx="1"/>
          </p:nvPr>
        </p:nvSpPr>
        <p:spPr/>
        <p:txBody>
          <a:bodyPr rIns="91440">
            <a:normAutofit fontScale="92500" lnSpcReduction="10000"/>
          </a:bodyPr>
          <a:lstStyle/>
          <a:p>
            <a:pPr eaLnBrk="1" hangingPunct="1"/>
            <a:r>
              <a:rPr lang="en-US" altLang="cs-CZ" sz="2400" smtClean="0"/>
              <a:t>An important study by Donald Davis and David Weinstein showed that if relax the assumption of common technologies, along with assumptions underlying factor price equalization (countries produce the same goods and costless trade equalizes prices of goods): </a:t>
            </a:r>
          </a:p>
          <a:p>
            <a:pPr lvl="1" eaLnBrk="1" hangingPunct="1"/>
            <a:r>
              <a:rPr lang="en-US" altLang="cs-CZ" sz="2000" smtClean="0"/>
              <a:t>then the predictions for the direction and volume of the factor content of trade line-up well with empirical evidence and ultimately generate a good fit.</a:t>
            </a:r>
          </a:p>
          <a:p>
            <a:pPr eaLnBrk="1" hangingPunct="1"/>
            <a:r>
              <a:rPr lang="en-US" altLang="cs-CZ" sz="2400" smtClean="0"/>
              <a:t>Difficulty finding support for the predictions of the </a:t>
            </a:r>
            <a:r>
              <a:rPr lang="ja-JP" altLang="en-US" sz="2400" smtClean="0"/>
              <a:t>“</a:t>
            </a:r>
            <a:r>
              <a:rPr lang="en-US" altLang="ja-JP" sz="2400" smtClean="0"/>
              <a:t>pure</a:t>
            </a:r>
            <a:r>
              <a:rPr lang="ja-JP" altLang="en-US" sz="2400" smtClean="0"/>
              <a:t>”</a:t>
            </a:r>
            <a:r>
              <a:rPr lang="en-US" altLang="ja-JP" sz="2400" smtClean="0"/>
              <a:t> Heckscher-Ohlin model can be blamed on some of the assumptions made.</a:t>
            </a:r>
            <a:endParaRPr lang="en-US" altLang="cs-CZ" sz="2400" smtClean="0"/>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animEffect transition="in" filter="strips(downRight)">
                                      <p:cBhvr>
                                        <p:cTn id="7" dur="500"/>
                                        <p:tgtEl>
                                          <p:spTgt spid="132099">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132099">
                                            <p:txEl>
                                              <p:pRg st="1" end="1"/>
                                            </p:txEl>
                                          </p:spTgt>
                                        </p:tgtEl>
                                        <p:attrNameLst>
                                          <p:attrName>style.visibility</p:attrName>
                                        </p:attrNameLst>
                                      </p:cBhvr>
                                      <p:to>
                                        <p:strVal val="visible"/>
                                      </p:to>
                                    </p:set>
                                    <p:animEffect transition="in" filter="strips(downRight)">
                                      <p:cBhvr>
                                        <p:cTn id="10" dur="500"/>
                                        <p:tgtEl>
                                          <p:spTgt spid="13209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8" presetClass="entr" presetSubtype="6" fill="hold" grpId="0" nodeType="clickEffect">
                                  <p:stCondLst>
                                    <p:cond delay="0"/>
                                  </p:stCondLst>
                                  <p:childTnLst>
                                    <p:set>
                                      <p:cBhvr>
                                        <p:cTn id="14" dur="1" fill="hold">
                                          <p:stCondLst>
                                            <p:cond delay="0"/>
                                          </p:stCondLst>
                                        </p:cTn>
                                        <p:tgtEl>
                                          <p:spTgt spid="132099">
                                            <p:txEl>
                                              <p:pRg st="2" end="2"/>
                                            </p:txEl>
                                          </p:spTgt>
                                        </p:tgtEl>
                                        <p:attrNameLst>
                                          <p:attrName>style.visibility</p:attrName>
                                        </p:attrNameLst>
                                      </p:cBhvr>
                                      <p:to>
                                        <p:strVal val="visible"/>
                                      </p:to>
                                    </p:set>
                                    <p:animEffect transition="in" filter="strips(downRight)">
                                      <p:cBhvr>
                                        <p:cTn id="15" dur="500"/>
                                        <p:tgtEl>
                                          <p:spTgt spid="1320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1"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267267" name="Rectangle 3"/>
          <p:cNvSpPr>
            <a:spLocks noGrp="1" noChangeArrowheads="1"/>
          </p:cNvSpPr>
          <p:nvPr>
            <p:ph idx="1"/>
          </p:nvPr>
        </p:nvSpPr>
        <p:spPr/>
        <p:txBody>
          <a:bodyPr rIns="91440"/>
          <a:lstStyle/>
          <a:p>
            <a:pPr eaLnBrk="1" hangingPunct="1">
              <a:spcBef>
                <a:spcPct val="50000"/>
              </a:spcBef>
            </a:pPr>
            <a:r>
              <a:rPr lang="en-US" altLang="cs-CZ" smtClean="0"/>
              <a:t>Suppose use a fixed mix of capital and labor in each sector.</a:t>
            </a:r>
          </a:p>
          <a:p>
            <a:pPr lvl="1" eaLnBrk="1" hangingPunct="1">
              <a:buFontTx/>
              <a:buNone/>
            </a:pPr>
            <a:r>
              <a:rPr lang="en-US" altLang="cs-CZ" i="1" smtClean="0"/>
              <a:t>a</a:t>
            </a:r>
            <a:r>
              <a:rPr lang="en-US" altLang="cs-CZ" i="1" baseline="-25000" smtClean="0"/>
              <a:t>KC</a:t>
            </a:r>
            <a:r>
              <a:rPr lang="en-US" altLang="cs-CZ" smtClean="0"/>
              <a:t> = 2, capital used to produce one yard of cloth</a:t>
            </a:r>
          </a:p>
          <a:p>
            <a:pPr lvl="1" eaLnBrk="1" hangingPunct="1">
              <a:buFontTx/>
              <a:buNone/>
            </a:pPr>
            <a:r>
              <a:rPr lang="en-US" altLang="cs-CZ" i="1" smtClean="0"/>
              <a:t>a</a:t>
            </a:r>
            <a:r>
              <a:rPr lang="en-US" altLang="cs-CZ" i="1" baseline="-25000" smtClean="0"/>
              <a:t>LC</a:t>
            </a:r>
            <a:r>
              <a:rPr lang="en-US" altLang="cs-CZ" smtClean="0"/>
              <a:t> = 2, labor used to produce one yard of cloth</a:t>
            </a:r>
          </a:p>
          <a:p>
            <a:pPr lvl="1" eaLnBrk="1" hangingPunct="1">
              <a:buFontTx/>
              <a:buNone/>
            </a:pPr>
            <a:r>
              <a:rPr lang="en-US" altLang="cs-CZ" i="1" smtClean="0"/>
              <a:t>a</a:t>
            </a:r>
            <a:r>
              <a:rPr lang="en-US" altLang="cs-CZ" i="1" baseline="-25000" smtClean="0"/>
              <a:t>KF</a:t>
            </a:r>
            <a:r>
              <a:rPr lang="en-US" altLang="cs-CZ" smtClean="0"/>
              <a:t> = 3, capital used to produce one calorie of food</a:t>
            </a:r>
          </a:p>
          <a:p>
            <a:pPr lvl="1" eaLnBrk="1" hangingPunct="1">
              <a:buFontTx/>
              <a:buNone/>
            </a:pPr>
            <a:r>
              <a:rPr lang="en-US" altLang="cs-CZ" i="1" smtClean="0"/>
              <a:t>a</a:t>
            </a:r>
            <a:r>
              <a:rPr lang="en-US" altLang="cs-CZ" i="1" baseline="-25000" smtClean="0"/>
              <a:t>LF</a:t>
            </a:r>
            <a:r>
              <a:rPr lang="en-US" altLang="cs-CZ" smtClean="0"/>
              <a:t> = 1, labor used to produce one calorie of food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animEffect transition="in" filter="strips(downRight)">
                                      <p:cBhvr>
                                        <p:cTn id="7" dur="500"/>
                                        <p:tgtEl>
                                          <p:spTgt spid="267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67267">
                                            <p:txEl>
                                              <p:pRg st="1" end="1"/>
                                            </p:txEl>
                                          </p:spTgt>
                                        </p:tgtEl>
                                        <p:attrNameLst>
                                          <p:attrName>style.visibility</p:attrName>
                                        </p:attrNameLst>
                                      </p:cBhvr>
                                      <p:to>
                                        <p:strVal val="visible"/>
                                      </p:to>
                                    </p:set>
                                    <p:animEffect transition="in" filter="strips(downRight)">
                                      <p:cBhvr>
                                        <p:cTn id="12" dur="500"/>
                                        <p:tgtEl>
                                          <p:spTgt spid="267267">
                                            <p:txEl>
                                              <p:pRg st="1" end="1"/>
                                            </p:txEl>
                                          </p:spTgt>
                                        </p:tgtEl>
                                      </p:cBhvr>
                                    </p:animEffect>
                                  </p:childTnLst>
                                </p:cTn>
                              </p:par>
                              <p:par>
                                <p:cTn id="13" presetID="18" presetClass="entr" presetSubtype="6" fill="hold" grpId="0" nodeType="with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animEffect transition="in" filter="strips(downRight)">
                                      <p:cBhvr>
                                        <p:cTn id="15" dur="500"/>
                                        <p:tgtEl>
                                          <p:spTgt spid="267267">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6" fill="hold" grpId="0" nodeType="clickEffect">
                                  <p:stCondLst>
                                    <p:cond delay="0"/>
                                  </p:stCondLst>
                                  <p:childTnLst>
                                    <p:set>
                                      <p:cBhvr>
                                        <p:cTn id="19" dur="1" fill="hold">
                                          <p:stCondLst>
                                            <p:cond delay="0"/>
                                          </p:stCondLst>
                                        </p:cTn>
                                        <p:tgtEl>
                                          <p:spTgt spid="267267">
                                            <p:txEl>
                                              <p:pRg st="3" end="3"/>
                                            </p:txEl>
                                          </p:spTgt>
                                        </p:tgtEl>
                                        <p:attrNameLst>
                                          <p:attrName>style.visibility</p:attrName>
                                        </p:attrNameLst>
                                      </p:cBhvr>
                                      <p:to>
                                        <p:strVal val="visible"/>
                                      </p:to>
                                    </p:set>
                                    <p:animEffect transition="in" filter="strips(downRight)">
                                      <p:cBhvr>
                                        <p:cTn id="20" dur="500"/>
                                        <p:tgtEl>
                                          <p:spTgt spid="267267">
                                            <p:txEl>
                                              <p:pRg st="3" end="3"/>
                                            </p:txEl>
                                          </p:spTgt>
                                        </p:tgtEl>
                                      </p:cBhvr>
                                    </p:animEffect>
                                  </p:childTnLst>
                                </p:cTn>
                              </p:par>
                              <p:par>
                                <p:cTn id="21" presetID="18" presetClass="entr" presetSubtype="6" fill="hold" grpId="0" nodeType="withEffect">
                                  <p:stCondLst>
                                    <p:cond delay="0"/>
                                  </p:stCondLst>
                                  <p:childTnLst>
                                    <p:set>
                                      <p:cBhvr>
                                        <p:cTn id="22" dur="1" fill="hold">
                                          <p:stCondLst>
                                            <p:cond delay="0"/>
                                          </p:stCondLst>
                                        </p:cTn>
                                        <p:tgtEl>
                                          <p:spTgt spid="267267">
                                            <p:txEl>
                                              <p:pRg st="4" end="4"/>
                                            </p:txEl>
                                          </p:spTgt>
                                        </p:tgtEl>
                                        <p:attrNameLst>
                                          <p:attrName>style.visibility</p:attrName>
                                        </p:attrNameLst>
                                      </p:cBhvr>
                                      <p:to>
                                        <p:strVal val="visible"/>
                                      </p:to>
                                    </p:set>
                                    <p:animEffect transition="in" filter="strips(downRight)">
                                      <p:cBhvr>
                                        <p:cTn id="23" dur="500"/>
                                        <p:tgtEl>
                                          <p:spTgt spid="267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p:txBody>
          <a:bodyPr/>
          <a:lstStyle/>
          <a:p>
            <a:pPr eaLnBrk="1" hangingPunct="1"/>
            <a:r>
              <a:rPr lang="en-US" altLang="cs-CZ" sz="2800" smtClean="0"/>
              <a:t>Table 5-4:  A Better Empirical Fit for the Factor Content of Trade</a:t>
            </a:r>
          </a:p>
        </p:txBody>
      </p:sp>
      <p:pic>
        <p:nvPicPr>
          <p:cNvPr id="66562" name="Picture 2" descr="tbl05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521450"/>
            <a:ext cx="8280400" cy="287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5" name="Rectangle 2"/>
          <p:cNvSpPr>
            <a:spLocks noGrp="1" noChangeArrowheads="1"/>
          </p:cNvSpPr>
          <p:nvPr>
            <p:ph type="title"/>
          </p:nvPr>
        </p:nvSpPr>
        <p:spPr/>
        <p:txBody>
          <a:bodyPr/>
          <a:lstStyle/>
          <a:p>
            <a:pPr eaLnBrk="1" hangingPunct="1"/>
            <a:r>
              <a:rPr lang="en-US" altLang="cs-CZ" sz="2800" smtClean="0"/>
              <a:t>Empirical Evidence of the</a:t>
            </a:r>
            <a:br>
              <a:rPr lang="en-US" altLang="cs-CZ" sz="2800" smtClean="0"/>
            </a:br>
            <a:r>
              <a:rPr lang="en-US" altLang="cs-CZ" sz="2800" smtClean="0"/>
              <a:t>Heckscher-Ohlin Model (cont.)</a:t>
            </a:r>
          </a:p>
        </p:txBody>
      </p:sp>
      <p:sp>
        <p:nvSpPr>
          <p:cNvPr id="271363" name="Rectangle 3"/>
          <p:cNvSpPr>
            <a:spLocks noGrp="1" noChangeArrowheads="1"/>
          </p:cNvSpPr>
          <p:nvPr>
            <p:ph idx="1"/>
          </p:nvPr>
        </p:nvSpPr>
        <p:spPr/>
        <p:txBody>
          <a:bodyPr rIns="91440"/>
          <a:lstStyle/>
          <a:p>
            <a:pPr eaLnBrk="1" hangingPunct="1"/>
            <a:r>
              <a:rPr lang="en-US" altLang="cs-CZ" smtClean="0"/>
              <a:t>Contrast the exports of labor-abundant, skill-scarce nations in the developing world with the exports of skill-abundant, labor-scarce (rich) nations.</a:t>
            </a:r>
          </a:p>
          <a:p>
            <a:pPr lvl="1" eaLnBrk="1" hangingPunct="1"/>
            <a:r>
              <a:rPr lang="en-US" altLang="cs-CZ" smtClean="0"/>
              <a:t>The exports of the three developing countries to the United States are concentrated in sectors with the lowest skill-intensity. </a:t>
            </a:r>
          </a:p>
          <a:p>
            <a:pPr lvl="1" eaLnBrk="1" hangingPunct="1"/>
            <a:r>
              <a:rPr lang="en-US" altLang="cs-CZ" smtClean="0"/>
              <a:t>The exports of the three skill abundant countries to the United States are concentrated in sectors with higher skill intensity.</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1363">
                                            <p:txEl>
                                              <p:pRg st="0" end="0"/>
                                            </p:txEl>
                                          </p:spTgt>
                                        </p:tgtEl>
                                        <p:attrNameLst>
                                          <p:attrName>style.visibility</p:attrName>
                                        </p:attrNameLst>
                                      </p:cBhvr>
                                      <p:to>
                                        <p:strVal val="visible"/>
                                      </p:to>
                                    </p:set>
                                    <p:animEffect transition="in" filter="strips(downRight)">
                                      <p:cBhvr>
                                        <p:cTn id="7" dur="500"/>
                                        <p:tgtEl>
                                          <p:spTgt spid="27136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build="p"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09" name="Rectangle 2"/>
          <p:cNvSpPr>
            <a:spLocks noGrp="1" noChangeArrowheads="1"/>
          </p:cNvSpPr>
          <p:nvPr>
            <p:ph type="title"/>
          </p:nvPr>
        </p:nvSpPr>
        <p:spPr>
          <a:xfrm>
            <a:off x="507274" y="679268"/>
            <a:ext cx="8001000" cy="1143000"/>
          </a:xfrm>
        </p:spPr>
        <p:txBody>
          <a:bodyPr/>
          <a:lstStyle/>
          <a:p>
            <a:pPr eaLnBrk="1" hangingPunct="1"/>
            <a:r>
              <a:rPr lang="en-US" altLang="cs-CZ" sz="2200" smtClean="0"/>
              <a:t>Fig. 5-12: Export Patterns for a Few Developed and Developing Countries, 2008–2012</a:t>
            </a:r>
          </a:p>
        </p:txBody>
      </p:sp>
      <p:pic>
        <p:nvPicPr>
          <p:cNvPr id="68610" name="Picture 2" descr="fig05_1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07274" y="2137066"/>
            <a:ext cx="5858692" cy="4619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3" name="Rectangle 2"/>
          <p:cNvSpPr>
            <a:spLocks noGrp="1" noChangeArrowheads="1"/>
          </p:cNvSpPr>
          <p:nvPr>
            <p:ph type="title"/>
          </p:nvPr>
        </p:nvSpPr>
        <p:spPr/>
        <p:txBody>
          <a:bodyPr/>
          <a:lstStyle/>
          <a:p>
            <a:pPr eaLnBrk="1" hangingPunct="1"/>
            <a:r>
              <a:rPr lang="en-US" altLang="cs-CZ" sz="2800" smtClean="0"/>
              <a:t>Empirical Evidence of the</a:t>
            </a:r>
            <a:br>
              <a:rPr lang="en-US" altLang="cs-CZ" sz="2800" smtClean="0"/>
            </a:br>
            <a:r>
              <a:rPr lang="en-US" altLang="cs-CZ" sz="2800" smtClean="0"/>
              <a:t>Heckscher-Ohlin Model (cont.)</a:t>
            </a:r>
          </a:p>
        </p:txBody>
      </p:sp>
      <p:sp>
        <p:nvSpPr>
          <p:cNvPr id="271363" name="Rectangle 3"/>
          <p:cNvSpPr>
            <a:spLocks noGrp="1" noChangeArrowheads="1"/>
          </p:cNvSpPr>
          <p:nvPr>
            <p:ph idx="1"/>
          </p:nvPr>
        </p:nvSpPr>
        <p:spPr/>
        <p:txBody>
          <a:bodyPr rIns="91440"/>
          <a:lstStyle/>
          <a:p>
            <a:pPr eaLnBrk="1" hangingPunct="1"/>
            <a:r>
              <a:rPr lang="en-US" altLang="cs-CZ" smtClean="0"/>
              <a:t>Or compare how exports change when a country such as China grows and becomes relatively more skill-abundant:</a:t>
            </a:r>
          </a:p>
          <a:p>
            <a:pPr lvl="1" eaLnBrk="1" hangingPunct="1"/>
            <a:r>
              <a:rPr lang="en-US" altLang="cs-CZ" smtClean="0"/>
              <a:t>The concentration of exports in high-skill sectors steadily increases over time. </a:t>
            </a:r>
          </a:p>
          <a:p>
            <a:pPr lvl="1" eaLnBrk="1" hangingPunct="1"/>
            <a:r>
              <a:rPr lang="en-US" altLang="cs-CZ" smtClean="0"/>
              <a:t>In the most recent years, the greatest share of exports is transacted in the highest skill-intensity sectors, whereas exports were concentrated in the lowest skill-intensity sectors in the earlier years.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71363">
                                            <p:txEl>
                                              <p:pRg st="0" end="0"/>
                                            </p:txEl>
                                          </p:spTgt>
                                        </p:tgtEl>
                                        <p:attrNameLst>
                                          <p:attrName>style.visibility</p:attrName>
                                        </p:attrNameLst>
                                      </p:cBhvr>
                                      <p:to>
                                        <p:strVal val="visible"/>
                                      </p:to>
                                    </p:set>
                                    <p:animEffect transition="in" filter="strips(downRight)">
                                      <p:cBhvr>
                                        <p:cTn id="7" dur="500"/>
                                        <p:tgtEl>
                                          <p:spTgt spid="271363">
                                            <p:txEl>
                                              <p:pRg st="0" end="0"/>
                                            </p:txEl>
                                          </p:spTgt>
                                        </p:tgtEl>
                                      </p:cBhvr>
                                    </p:animEffect>
                                  </p:childTnLst>
                                </p:cTn>
                              </p:par>
                              <p:par>
                                <p:cTn id="8" presetID="18" presetClass="entr" presetSubtype="6" fill="hold" grpId="0" nodeType="withEffect">
                                  <p:stCondLst>
                                    <p:cond delay="0"/>
                                  </p:stCondLst>
                                  <p:childTnLst>
                                    <p:set>
                                      <p:cBhvr>
                                        <p:cTn id="9" dur="1" fill="hold">
                                          <p:stCondLst>
                                            <p:cond delay="0"/>
                                          </p:stCondLst>
                                        </p:cTn>
                                        <p:tgtEl>
                                          <p:spTgt spid="271363">
                                            <p:txEl>
                                              <p:pRg st="1" end="1"/>
                                            </p:txEl>
                                          </p:spTgt>
                                        </p:tgtEl>
                                        <p:attrNameLst>
                                          <p:attrName>style.visibility</p:attrName>
                                        </p:attrNameLst>
                                      </p:cBhvr>
                                      <p:to>
                                        <p:strVal val="visible"/>
                                      </p:to>
                                    </p:set>
                                    <p:animEffect transition="in" filter="strips(downRight)">
                                      <p:cBhvr>
                                        <p:cTn id="10" dur="500"/>
                                        <p:tgtEl>
                                          <p:spTgt spid="271363">
                                            <p:txEl>
                                              <p:pRg st="1" end="1"/>
                                            </p:txEl>
                                          </p:spTgt>
                                        </p:tgtEl>
                                      </p:cBhvr>
                                    </p:animEffect>
                                  </p:childTnLst>
                                </p:cTn>
                              </p:par>
                              <p:par>
                                <p:cTn id="11" presetID="18" presetClass="entr" presetSubtype="6" fill="hold" grpId="0" nodeType="withEffect">
                                  <p:stCondLst>
                                    <p:cond delay="0"/>
                                  </p:stCondLst>
                                  <p:childTnLst>
                                    <p:set>
                                      <p:cBhvr>
                                        <p:cTn id="12" dur="1" fill="hold">
                                          <p:stCondLst>
                                            <p:cond delay="0"/>
                                          </p:stCondLst>
                                        </p:cTn>
                                        <p:tgtEl>
                                          <p:spTgt spid="271363">
                                            <p:txEl>
                                              <p:pRg st="2" end="2"/>
                                            </p:txEl>
                                          </p:spTgt>
                                        </p:tgtEl>
                                        <p:attrNameLst>
                                          <p:attrName>style.visibility</p:attrName>
                                        </p:attrNameLst>
                                      </p:cBhvr>
                                      <p:to>
                                        <p:strVal val="visible"/>
                                      </p:to>
                                    </p:set>
                                    <p:animEffect transition="in" filter="strips(downRight)">
                                      <p:cBhvr>
                                        <p:cTn id="13" dur="500"/>
                                        <p:tgtEl>
                                          <p:spTgt spid="271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1363"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7" name="Rectangle 2"/>
          <p:cNvSpPr>
            <a:spLocks noGrp="1" noChangeArrowheads="1"/>
          </p:cNvSpPr>
          <p:nvPr>
            <p:ph type="title"/>
          </p:nvPr>
        </p:nvSpPr>
        <p:spPr/>
        <p:txBody>
          <a:bodyPr/>
          <a:lstStyle/>
          <a:p>
            <a:pPr eaLnBrk="1" hangingPunct="1"/>
            <a:r>
              <a:rPr lang="en-US" altLang="cs-CZ" sz="2800" smtClean="0"/>
              <a:t>Fig. 5-13: Changing Pattern of Chinese Exports over Time</a:t>
            </a:r>
          </a:p>
        </p:txBody>
      </p:sp>
      <p:pic>
        <p:nvPicPr>
          <p:cNvPr id="70658" name="Picture 1" descr="fig05_1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236432"/>
            <a:ext cx="5451150" cy="45110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wipe dir="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p:txBody>
          <a:bodyPr/>
          <a:lstStyle/>
          <a:p>
            <a:pPr eaLnBrk="1" hangingPunct="1"/>
            <a:r>
              <a:rPr lang="en-US" altLang="cs-CZ" smtClean="0"/>
              <a:t>Summary</a:t>
            </a:r>
          </a:p>
        </p:txBody>
      </p:sp>
      <p:sp>
        <p:nvSpPr>
          <p:cNvPr id="133123" name="Rectangle 3"/>
          <p:cNvSpPr>
            <a:spLocks noGrp="1" noChangeArrowheads="1"/>
          </p:cNvSpPr>
          <p:nvPr>
            <p:ph idx="1"/>
          </p:nvPr>
        </p:nvSpPr>
        <p:spPr/>
        <p:txBody>
          <a:bodyPr rIns="91440">
            <a:normAutofit fontScale="92500" lnSpcReduction="10000"/>
          </a:bodyPr>
          <a:lstStyle/>
          <a:p>
            <a:pPr marL="533400" indent="-533400" eaLnBrk="1" hangingPunct="1">
              <a:buFont typeface="Times" panose="02020603050405020304" pitchFamily="18" charset="0"/>
              <a:buAutoNum type="arabicPeriod"/>
            </a:pPr>
            <a:r>
              <a:rPr lang="en-US" altLang="cs-CZ" sz="2400" smtClean="0"/>
              <a:t>Substitution of factors used in the production process generates a curved PPF.</a:t>
            </a:r>
          </a:p>
          <a:p>
            <a:pPr marL="914400" lvl="1" indent="-457200" eaLnBrk="1" hangingPunct="1"/>
            <a:r>
              <a:rPr lang="en-US" altLang="cs-CZ" sz="2000" smtClean="0"/>
              <a:t>When an economy produces a low quantity of a good, the opportunity cost of producing that good is low.</a:t>
            </a:r>
          </a:p>
          <a:p>
            <a:pPr marL="914400" lvl="1" indent="-457200" eaLnBrk="1" hangingPunct="1"/>
            <a:r>
              <a:rPr lang="en-US" altLang="cs-CZ" sz="2000" smtClean="0"/>
              <a:t>When an economy produces a high quantity of a good, the opportunity cost of producing that good is high.</a:t>
            </a:r>
          </a:p>
          <a:p>
            <a:pPr marL="533400" indent="-533400" eaLnBrk="1" hangingPunct="1">
              <a:spcBef>
                <a:spcPct val="50000"/>
              </a:spcBef>
              <a:buFont typeface="Times" panose="02020603050405020304" pitchFamily="18" charset="0"/>
              <a:buAutoNum type="arabicPeriod"/>
            </a:pPr>
            <a:r>
              <a:rPr lang="en-US" altLang="cs-CZ" sz="2400" smtClean="0"/>
              <a:t>When an economy produces the most value it can from its resources, the opportunity cost of producing a good equals the relative price of that good in markets.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strips(downRight)">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3123">
                                            <p:txEl>
                                              <p:pRg st="1" end="1"/>
                                            </p:txEl>
                                          </p:spTgt>
                                        </p:tgtEl>
                                        <p:attrNameLst>
                                          <p:attrName>style.visibility</p:attrName>
                                        </p:attrNameLst>
                                      </p:cBhvr>
                                      <p:to>
                                        <p:strVal val="visible"/>
                                      </p:to>
                                    </p:set>
                                    <p:animEffect transition="in" filter="strips(downRight)">
                                      <p:cBhvr>
                                        <p:cTn id="12" dur="500"/>
                                        <p:tgtEl>
                                          <p:spTgt spid="1331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3123">
                                            <p:txEl>
                                              <p:pRg st="2" end="2"/>
                                            </p:txEl>
                                          </p:spTgt>
                                        </p:tgtEl>
                                        <p:attrNameLst>
                                          <p:attrName>style.visibility</p:attrName>
                                        </p:attrNameLst>
                                      </p:cBhvr>
                                      <p:to>
                                        <p:strVal val="visible"/>
                                      </p:to>
                                    </p:set>
                                    <p:animEffect transition="in" filter="strips(downRight)">
                                      <p:cBhvr>
                                        <p:cTn id="17" dur="500"/>
                                        <p:tgtEl>
                                          <p:spTgt spid="1331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33123">
                                            <p:txEl>
                                              <p:pRg st="3" end="3"/>
                                            </p:txEl>
                                          </p:spTgt>
                                        </p:tgtEl>
                                        <p:attrNameLst>
                                          <p:attrName>style.visibility</p:attrName>
                                        </p:attrNameLst>
                                      </p:cBhvr>
                                      <p:to>
                                        <p:strVal val="visible"/>
                                      </p:to>
                                    </p:set>
                                    <p:animEffect transition="in" filter="strips(downRight)">
                                      <p:cBhvr>
                                        <p:cTn id="22" dur="500"/>
                                        <p:tgtEl>
                                          <p:spTgt spid="1331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5" name="Rectangle 2"/>
          <p:cNvSpPr>
            <a:spLocks noGrp="1" noChangeArrowheads="1"/>
          </p:cNvSpPr>
          <p:nvPr>
            <p:ph type="title"/>
          </p:nvPr>
        </p:nvSpPr>
        <p:spPr/>
        <p:txBody>
          <a:bodyPr/>
          <a:lstStyle/>
          <a:p>
            <a:pPr eaLnBrk="1" hangingPunct="1"/>
            <a:r>
              <a:rPr lang="en-US" altLang="cs-CZ" smtClean="0"/>
              <a:t>Summary (cont.)</a:t>
            </a:r>
          </a:p>
        </p:txBody>
      </p:sp>
      <p:sp>
        <p:nvSpPr>
          <p:cNvPr id="134147" name="Rectangle 3"/>
          <p:cNvSpPr>
            <a:spLocks noGrp="1" noChangeArrowheads="1"/>
          </p:cNvSpPr>
          <p:nvPr>
            <p:ph idx="1"/>
          </p:nvPr>
        </p:nvSpPr>
        <p:spPr/>
        <p:txBody>
          <a:bodyPr rIns="91440">
            <a:normAutofit fontScale="92500" lnSpcReduction="10000"/>
          </a:bodyPr>
          <a:lstStyle/>
          <a:p>
            <a:pPr marL="533400" indent="-533400" eaLnBrk="1" hangingPunct="1">
              <a:buFont typeface="Times" panose="02020603050405020304" pitchFamily="18" charset="0"/>
              <a:buAutoNum type="arabicPeriod" startAt="3"/>
            </a:pPr>
            <a:r>
              <a:rPr lang="en-US" altLang="cs-CZ" sz="2400" smtClean="0"/>
              <a:t>An increase in the relative price of a good causes the real wage or real rental rate of the factor used intensively in the production of that good to increase, </a:t>
            </a:r>
          </a:p>
          <a:p>
            <a:pPr marL="914400" lvl="1" indent="-457200" eaLnBrk="1" hangingPunct="1">
              <a:lnSpc>
                <a:spcPct val="90000"/>
              </a:lnSpc>
            </a:pPr>
            <a:r>
              <a:rPr lang="en-US" altLang="cs-CZ" sz="2000" smtClean="0"/>
              <a:t>while the real wage and real rental rates of other factors of production decrease.</a:t>
            </a:r>
            <a:r>
              <a:rPr lang="en-US" altLang="cs-CZ" smtClean="0"/>
              <a:t/>
            </a:r>
            <a:br>
              <a:rPr lang="en-US" altLang="cs-CZ" smtClean="0"/>
            </a:br>
            <a:endParaRPr lang="en-US" altLang="cs-CZ" smtClean="0"/>
          </a:p>
          <a:p>
            <a:pPr marL="533400" indent="-533400" eaLnBrk="1" hangingPunct="1">
              <a:buFont typeface="Times" panose="02020603050405020304" pitchFamily="18" charset="0"/>
              <a:buAutoNum type="arabicPeriod" startAt="3"/>
            </a:pPr>
            <a:r>
              <a:rPr lang="en-US" altLang="cs-CZ" sz="2400" smtClean="0"/>
              <a:t>If output prices remain constant as the amount of a factor of production increases, then the supply of the good that uses this factor intensively increases, and the supply of the other good decreases.</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Effect transition="in" filter="strips(downRight)">
                                      <p:cBhvr>
                                        <p:cTn id="7" dur="500"/>
                                        <p:tgtEl>
                                          <p:spTgt spid="134147">
                                            <p:txEl>
                                              <p:pRg st="0" end="0"/>
                                            </p:txEl>
                                          </p:spTgt>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134147">
                                            <p:txEl>
                                              <p:pRg st="1" end="1"/>
                                            </p:txEl>
                                          </p:spTgt>
                                        </p:tgtEl>
                                        <p:attrNameLst>
                                          <p:attrName>style.visibility</p:attrName>
                                        </p:attrNameLst>
                                      </p:cBhvr>
                                      <p:to>
                                        <p:strVal val="visible"/>
                                      </p:to>
                                    </p:set>
                                    <p:animEffect transition="in" filter="strips(downRight)">
                                      <p:cBhvr>
                                        <p:cTn id="11" dur="500"/>
                                        <p:tgtEl>
                                          <p:spTgt spid="134147">
                                            <p:txEl>
                                              <p:pRg st="1" end="1"/>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8" presetClass="entr" presetSubtype="6" fill="hold" grpId="0" nodeType="clickEffect">
                                  <p:stCondLst>
                                    <p:cond delay="0"/>
                                  </p:stCondLst>
                                  <p:childTnLst>
                                    <p:set>
                                      <p:cBhvr>
                                        <p:cTn id="15" dur="1" fill="hold">
                                          <p:stCondLst>
                                            <p:cond delay="0"/>
                                          </p:stCondLst>
                                        </p:cTn>
                                        <p:tgtEl>
                                          <p:spTgt spid="134147">
                                            <p:txEl>
                                              <p:pRg st="2" end="2"/>
                                            </p:txEl>
                                          </p:spTgt>
                                        </p:tgtEl>
                                        <p:attrNameLst>
                                          <p:attrName>style.visibility</p:attrName>
                                        </p:attrNameLst>
                                      </p:cBhvr>
                                      <p:to>
                                        <p:strVal val="visible"/>
                                      </p:to>
                                    </p:set>
                                    <p:animEffect transition="in" filter="strips(downRight)">
                                      <p:cBhvr>
                                        <p:cTn id="16" dur="500"/>
                                        <p:tgtEl>
                                          <p:spTgt spid="134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29" name="Rectangle 2"/>
          <p:cNvSpPr>
            <a:spLocks noGrp="1" noChangeArrowheads="1"/>
          </p:cNvSpPr>
          <p:nvPr>
            <p:ph type="title"/>
          </p:nvPr>
        </p:nvSpPr>
        <p:spPr/>
        <p:txBody>
          <a:bodyPr/>
          <a:lstStyle/>
          <a:p>
            <a:pPr eaLnBrk="1" hangingPunct="1"/>
            <a:r>
              <a:rPr lang="en-US" altLang="cs-CZ" smtClean="0"/>
              <a:t>Summary (cont.)</a:t>
            </a:r>
          </a:p>
        </p:txBody>
      </p:sp>
      <p:sp>
        <p:nvSpPr>
          <p:cNvPr id="135171" name="Rectangle 3"/>
          <p:cNvSpPr>
            <a:spLocks noGrp="1" noChangeArrowheads="1"/>
          </p:cNvSpPr>
          <p:nvPr>
            <p:ph idx="1"/>
          </p:nvPr>
        </p:nvSpPr>
        <p:spPr/>
        <p:txBody>
          <a:bodyPr rIns="91440">
            <a:normAutofit fontScale="92500"/>
          </a:bodyPr>
          <a:lstStyle/>
          <a:p>
            <a:pPr marL="533400" indent="-533400" eaLnBrk="1" hangingPunct="1">
              <a:spcBef>
                <a:spcPct val="50000"/>
              </a:spcBef>
              <a:buFont typeface="Times" panose="02020603050405020304" pitchFamily="18" charset="0"/>
              <a:buAutoNum type="arabicPeriod" startAt="5"/>
            </a:pPr>
            <a:r>
              <a:rPr lang="en-US" altLang="cs-CZ" sz="2400" smtClean="0"/>
              <a:t>An economy exports goods that are relatively intensive in its relatively abundant factors of production and imports goods that are relatively intensive in its relatively scarce factors of production.</a:t>
            </a:r>
          </a:p>
          <a:p>
            <a:pPr marL="533400" indent="-533400" eaLnBrk="1" hangingPunct="1">
              <a:spcBef>
                <a:spcPct val="50000"/>
              </a:spcBef>
              <a:buFont typeface="Times" panose="02020603050405020304" pitchFamily="18" charset="0"/>
              <a:buAutoNum type="arabicPeriod" startAt="5"/>
            </a:pPr>
            <a:r>
              <a:rPr lang="en-US" altLang="cs-CZ" sz="2400" smtClean="0"/>
              <a:t>Owners of abundant factors gain, while owners of scarce factors lose with trade.</a:t>
            </a:r>
          </a:p>
          <a:p>
            <a:pPr marL="533400" indent="-533400" eaLnBrk="1" hangingPunct="1">
              <a:spcBef>
                <a:spcPct val="50000"/>
              </a:spcBef>
              <a:buFont typeface="Times" panose="02020603050405020304" pitchFamily="18" charset="0"/>
              <a:buAutoNum type="arabicPeriod" startAt="5"/>
            </a:pPr>
            <a:r>
              <a:rPr lang="en-US" altLang="cs-CZ" sz="2400" smtClean="0"/>
              <a:t>A country as a whole is predicted to be better off with trade, so winners could in theory compensate the losers within each country. </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strips(downRight)">
                                      <p:cBhvr>
                                        <p:cTn id="7" dur="500"/>
                                        <p:tgtEl>
                                          <p:spTgt spid="135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5171">
                                            <p:txEl>
                                              <p:pRg st="1" end="1"/>
                                            </p:txEl>
                                          </p:spTgt>
                                        </p:tgtEl>
                                        <p:attrNameLst>
                                          <p:attrName>style.visibility</p:attrName>
                                        </p:attrNameLst>
                                      </p:cBhvr>
                                      <p:to>
                                        <p:strVal val="visible"/>
                                      </p:to>
                                    </p:set>
                                    <p:animEffect transition="in" filter="strips(downRight)">
                                      <p:cBhvr>
                                        <p:cTn id="12" dur="500"/>
                                        <p:tgtEl>
                                          <p:spTgt spid="135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35171">
                                            <p:txEl>
                                              <p:pRg st="2" end="2"/>
                                            </p:txEl>
                                          </p:spTgt>
                                        </p:tgtEl>
                                        <p:attrNameLst>
                                          <p:attrName>style.visibility</p:attrName>
                                        </p:attrNameLst>
                                      </p:cBhvr>
                                      <p:to>
                                        <p:strVal val="visible"/>
                                      </p:to>
                                    </p:set>
                                    <p:animEffect transition="in" filter="strips(downRight)">
                                      <p:cBhvr>
                                        <p:cTn id="17" dur="500"/>
                                        <p:tgtEl>
                                          <p:spTgt spid="135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1" grpId="0" build="p"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3" name="Rectangle 2"/>
          <p:cNvSpPr>
            <a:spLocks noGrp="1" noChangeArrowheads="1"/>
          </p:cNvSpPr>
          <p:nvPr>
            <p:ph type="title"/>
          </p:nvPr>
        </p:nvSpPr>
        <p:spPr/>
        <p:txBody>
          <a:bodyPr/>
          <a:lstStyle/>
          <a:p>
            <a:pPr eaLnBrk="1" hangingPunct="1"/>
            <a:r>
              <a:rPr lang="en-US" altLang="cs-CZ" smtClean="0"/>
              <a:t>Summary (cont.)</a:t>
            </a:r>
          </a:p>
        </p:txBody>
      </p:sp>
      <p:sp>
        <p:nvSpPr>
          <p:cNvPr id="136195" name="Rectangle 3"/>
          <p:cNvSpPr>
            <a:spLocks noGrp="1" noChangeArrowheads="1"/>
          </p:cNvSpPr>
          <p:nvPr>
            <p:ph idx="1"/>
          </p:nvPr>
        </p:nvSpPr>
        <p:spPr/>
        <p:txBody>
          <a:bodyPr rIns="91440"/>
          <a:lstStyle/>
          <a:p>
            <a:pPr marL="609600" indent="-609600" eaLnBrk="1" hangingPunct="1">
              <a:buFont typeface="Times" panose="02020603050405020304" pitchFamily="18" charset="0"/>
              <a:buAutoNum type="arabicPeriod" startAt="8"/>
            </a:pPr>
            <a:r>
              <a:rPr lang="en-US" altLang="cs-CZ" sz="2400" smtClean="0"/>
              <a:t>The Heckscher-Ohlin model predicts that relative output prices and factor prices will equalize, neither of which occurs in the real world. </a:t>
            </a:r>
          </a:p>
          <a:p>
            <a:pPr marL="609600" indent="-609600" eaLnBrk="1" hangingPunct="1">
              <a:buFont typeface="Times" panose="02020603050405020304" pitchFamily="18" charset="0"/>
              <a:buAutoNum type="arabicPeriod" startAt="8"/>
            </a:pPr>
            <a:r>
              <a:rPr lang="en-US" altLang="cs-CZ" sz="2400" smtClean="0"/>
              <a:t>Empirical support of the Heckscher-Ohlin model is weak except for cases involving trade between high-income countries and low/middle- income countries or when technology differences are included.</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36195">
                                            <p:txEl>
                                              <p:pRg st="0" end="0"/>
                                            </p:txEl>
                                          </p:spTgt>
                                        </p:tgtEl>
                                        <p:attrNameLst>
                                          <p:attrName>style.visibility</p:attrName>
                                        </p:attrNameLst>
                                      </p:cBhvr>
                                      <p:to>
                                        <p:strVal val="visible"/>
                                      </p:to>
                                    </p:set>
                                    <p:animEffect transition="in" filter="strips(downRight)">
                                      <p:cBhvr>
                                        <p:cTn id="7" dur="500"/>
                                        <p:tgtEl>
                                          <p:spTgt spid="136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36195">
                                            <p:txEl>
                                              <p:pRg st="1" end="1"/>
                                            </p:txEl>
                                          </p:spTgt>
                                        </p:tgtEl>
                                        <p:attrNameLst>
                                          <p:attrName>style.visibility</p:attrName>
                                        </p:attrNameLst>
                                      </p:cBhvr>
                                      <p:to>
                                        <p:strVal val="visible"/>
                                      </p:to>
                                    </p:set>
                                    <p:animEffect transition="in" filter="strips(downRight)">
                                      <p:cBhvr>
                                        <p:cTn id="12" dur="500"/>
                                        <p:tgtEl>
                                          <p:spTgt spid="136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Rectangle 5"/>
          <p:cNvSpPr>
            <a:spLocks noGrp="1" noChangeArrowheads="1"/>
          </p:cNvSpPr>
          <p:nvPr>
            <p:ph type="ctrTitle"/>
          </p:nvPr>
        </p:nvSpPr>
        <p:spPr>
          <a:noFill/>
        </p:spPr>
        <p:txBody>
          <a:bodyPr/>
          <a:lstStyle/>
          <a:p>
            <a:pPr algn="ctr" eaLnBrk="1" hangingPunct="1"/>
            <a:r>
              <a:rPr lang="en-US" altLang="cs-CZ" sz="2800" smtClean="0"/>
              <a:t>Chapter 5</a:t>
            </a:r>
          </a:p>
        </p:txBody>
      </p:sp>
      <p:sp>
        <p:nvSpPr>
          <p:cNvPr id="75778" name="Rectangle 6"/>
          <p:cNvSpPr>
            <a:spLocks noGrp="1" noChangeArrowheads="1"/>
          </p:cNvSpPr>
          <p:nvPr>
            <p:ph type="subTitle" idx="1"/>
          </p:nvPr>
        </p:nvSpPr>
        <p:spPr>
          <a:noFill/>
        </p:spPr>
        <p:txBody>
          <a:bodyPr/>
          <a:lstStyle/>
          <a:p>
            <a:pPr marL="0" indent="0" algn="ctr" eaLnBrk="1" hangingPunct="1">
              <a:buFontTx/>
              <a:buNone/>
            </a:pPr>
            <a:r>
              <a:rPr lang="en-US" altLang="cs-CZ" b="1" smtClean="0"/>
              <a:t>Appendix: Factor Prices, Goods Prices, and Production Decisions</a:t>
            </a:r>
          </a:p>
        </p:txBody>
      </p:sp>
    </p:spTree>
  </p:cSld>
  <p:clrMapOvr>
    <a:masterClrMapping/>
  </p:clrMapOvr>
  <p:transition spd="med">
    <p:pull dir="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81923" name="Rectangle 3"/>
          <p:cNvSpPr>
            <a:spLocks noGrp="1" noChangeArrowheads="1"/>
          </p:cNvSpPr>
          <p:nvPr>
            <p:ph idx="1"/>
          </p:nvPr>
        </p:nvSpPr>
        <p:spPr>
          <a:xfrm>
            <a:off x="540784" y="2108922"/>
            <a:ext cx="6887389" cy="3041842"/>
          </a:xfrm>
        </p:spPr>
        <p:txBody>
          <a:bodyPr rIns="91440">
            <a:normAutofit lnSpcReduction="10000"/>
          </a:bodyPr>
          <a:lstStyle/>
          <a:p>
            <a:pPr eaLnBrk="1" hangingPunct="1"/>
            <a:r>
              <a:rPr lang="en-US" altLang="cs-CZ" sz="2400" dirty="0" smtClean="0"/>
              <a:t>Production possibilities are influenced by </a:t>
            </a:r>
            <a:r>
              <a:rPr lang="en-US" altLang="cs-CZ" sz="2400" i="1" dirty="0" smtClean="0"/>
              <a:t>both</a:t>
            </a:r>
            <a:r>
              <a:rPr lang="en-US" altLang="cs-CZ" sz="2400" dirty="0" smtClean="0"/>
              <a:t> capital and labor</a:t>
            </a:r>
            <a:r>
              <a:rPr lang="en-US" altLang="cs-CZ" sz="2400" dirty="0" smtClean="0"/>
              <a:t>:</a:t>
            </a:r>
            <a:endParaRPr lang="en-US" altLang="cs-CZ" sz="2400" dirty="0" smtClean="0"/>
          </a:p>
          <a:p>
            <a:pPr lvl="1" algn="ctr" eaLnBrk="1" hangingPunct="1">
              <a:buFontTx/>
              <a:buNone/>
            </a:pPr>
            <a:r>
              <a:rPr lang="en-US" altLang="cs-CZ" sz="2800" i="1" dirty="0" err="1" smtClean="0"/>
              <a:t>a</a:t>
            </a:r>
            <a:r>
              <a:rPr lang="en-US" altLang="cs-CZ" sz="2800" i="1" baseline="-25000" dirty="0" err="1" smtClean="0"/>
              <a:t>KC</a:t>
            </a:r>
            <a:r>
              <a:rPr lang="en-US" altLang="cs-CZ" sz="2800" i="1" dirty="0" err="1" smtClean="0"/>
              <a:t>Q</a:t>
            </a:r>
            <a:r>
              <a:rPr lang="en-US" altLang="cs-CZ" sz="2800" i="1" baseline="-25000" dirty="0" err="1" smtClean="0"/>
              <a:t>C</a:t>
            </a:r>
            <a:r>
              <a:rPr lang="en-US" altLang="cs-CZ" sz="2800" i="1" dirty="0" smtClean="0"/>
              <a:t> + </a:t>
            </a:r>
            <a:r>
              <a:rPr lang="en-US" altLang="cs-CZ" sz="2800" i="1" dirty="0" err="1" smtClean="0"/>
              <a:t>a</a:t>
            </a:r>
            <a:r>
              <a:rPr lang="en-US" altLang="cs-CZ" sz="2800" i="1" baseline="-25000" dirty="0" err="1" smtClean="0"/>
              <a:t>KF</a:t>
            </a:r>
            <a:r>
              <a:rPr lang="en-US" altLang="cs-CZ" sz="2800" i="1" dirty="0" err="1" smtClean="0"/>
              <a:t>Q</a:t>
            </a:r>
            <a:r>
              <a:rPr lang="en-US" altLang="cs-CZ" sz="2800" i="1" baseline="-25000" dirty="0" err="1" smtClean="0"/>
              <a:t>F</a:t>
            </a:r>
            <a:r>
              <a:rPr lang="en-US" altLang="cs-CZ" sz="2800" i="1" dirty="0" smtClean="0"/>
              <a:t> </a:t>
            </a:r>
            <a:r>
              <a:rPr lang="en-US" altLang="cs-CZ" sz="2800" i="1" dirty="0" smtClean="0">
                <a:ea typeface="ＭＳ Ｐゴシック" pitchFamily="-1" charset="-128"/>
              </a:rPr>
              <a:t>≤ K</a:t>
            </a:r>
          </a:p>
          <a:p>
            <a:pPr lvl="1" algn="ctr" eaLnBrk="1" hangingPunct="1">
              <a:buFontTx/>
              <a:buNone/>
            </a:pPr>
            <a:endParaRPr lang="en-US" altLang="cs-CZ" sz="2800" i="1" dirty="0" smtClean="0">
              <a:ea typeface="ＭＳ Ｐゴシック" pitchFamily="-1" charset="-128"/>
            </a:endParaRPr>
          </a:p>
          <a:p>
            <a:pPr lvl="1" algn="ctr" eaLnBrk="1" hangingPunct="1"/>
            <a:endParaRPr lang="en-US" altLang="cs-CZ" sz="2800" i="1" dirty="0" smtClean="0">
              <a:ea typeface="ＭＳ Ｐゴシック" pitchFamily="-1" charset="-128"/>
            </a:endParaRPr>
          </a:p>
          <a:p>
            <a:pPr lvl="1" algn="ctr" eaLnBrk="1" hangingPunct="1"/>
            <a:endParaRPr lang="en-US" altLang="cs-CZ" sz="2800" i="1" dirty="0" smtClean="0">
              <a:ea typeface="ＭＳ Ｐゴシック" pitchFamily="-1" charset="-128"/>
            </a:endParaRPr>
          </a:p>
          <a:p>
            <a:pPr lvl="1" algn="ctr" eaLnBrk="1" hangingPunct="1">
              <a:spcBef>
                <a:spcPct val="70000"/>
              </a:spcBef>
              <a:buFontTx/>
              <a:buNone/>
            </a:pPr>
            <a:r>
              <a:rPr lang="en-US" altLang="cs-CZ" sz="2800" i="1" dirty="0" err="1" smtClean="0"/>
              <a:t>a</a:t>
            </a:r>
            <a:r>
              <a:rPr lang="en-US" altLang="cs-CZ" sz="2800" i="1" baseline="-25000" dirty="0" err="1" smtClean="0"/>
              <a:t>LC</a:t>
            </a:r>
            <a:r>
              <a:rPr lang="en-US" altLang="cs-CZ" sz="2800" i="1" dirty="0" err="1" smtClean="0"/>
              <a:t>Q</a:t>
            </a:r>
            <a:r>
              <a:rPr lang="en-US" altLang="cs-CZ" sz="2800" i="1" baseline="-25000" dirty="0" err="1" smtClean="0"/>
              <a:t>C</a:t>
            </a:r>
            <a:r>
              <a:rPr lang="en-US" altLang="cs-CZ" sz="2800" dirty="0" smtClean="0"/>
              <a:t> + </a:t>
            </a:r>
            <a:r>
              <a:rPr lang="en-US" altLang="cs-CZ" sz="2800" i="1" dirty="0" err="1" smtClean="0"/>
              <a:t>a</a:t>
            </a:r>
            <a:r>
              <a:rPr lang="en-US" altLang="cs-CZ" sz="2800" i="1" baseline="-25000" dirty="0" err="1" smtClean="0"/>
              <a:t>LF</a:t>
            </a:r>
            <a:r>
              <a:rPr lang="en-US" altLang="cs-CZ" sz="2800" i="1" dirty="0" err="1" smtClean="0"/>
              <a:t>Q</a:t>
            </a:r>
            <a:r>
              <a:rPr lang="en-US" altLang="cs-CZ" sz="2800" i="1" baseline="-25000" dirty="0" err="1" smtClean="0"/>
              <a:t>F</a:t>
            </a:r>
            <a:r>
              <a:rPr lang="en-US" altLang="cs-CZ" sz="2800" i="1" dirty="0" smtClean="0"/>
              <a:t> </a:t>
            </a:r>
            <a:r>
              <a:rPr lang="en-US" altLang="cs-CZ" sz="2800" i="1" dirty="0" smtClean="0">
                <a:ea typeface="ＭＳ Ｐゴシック" pitchFamily="-1" charset="-128"/>
              </a:rPr>
              <a:t>≤ </a:t>
            </a:r>
            <a:r>
              <a:rPr lang="en-US" altLang="cs-CZ" sz="2800" i="1" dirty="0" smtClean="0"/>
              <a:t>L</a:t>
            </a:r>
          </a:p>
        </p:txBody>
      </p:sp>
      <p:grpSp>
        <p:nvGrpSpPr>
          <p:cNvPr id="2" name="Group 16"/>
          <p:cNvGrpSpPr>
            <a:grpSpLocks/>
          </p:cNvGrpSpPr>
          <p:nvPr/>
        </p:nvGrpSpPr>
        <p:grpSpPr bwMode="auto">
          <a:xfrm>
            <a:off x="5722733" y="2722882"/>
            <a:ext cx="2517775" cy="590550"/>
            <a:chOff x="3800" y="1525"/>
            <a:chExt cx="1575" cy="846"/>
          </a:xfrm>
        </p:grpSpPr>
        <p:sp>
          <p:nvSpPr>
            <p:cNvPr id="11289" name="Text Box 17"/>
            <p:cNvSpPr txBox="1">
              <a:spLocks noChangeArrowheads="1"/>
            </p:cNvSpPr>
            <p:nvPr/>
          </p:nvSpPr>
          <p:spPr bwMode="auto">
            <a:xfrm>
              <a:off x="4219" y="1525"/>
              <a:ext cx="1156" cy="84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600">
                  <a:latin typeface="Franklin Gothic Book" panose="020B0503020102020204" pitchFamily="34" charset="0"/>
                </a:rPr>
                <a:t>Total amount of capital resources</a:t>
              </a:r>
            </a:p>
          </p:txBody>
        </p:sp>
        <p:sp>
          <p:nvSpPr>
            <p:cNvPr id="11290" name="Line 18"/>
            <p:cNvSpPr>
              <a:spLocks noChangeShapeType="1"/>
            </p:cNvSpPr>
            <p:nvPr/>
          </p:nvSpPr>
          <p:spPr bwMode="auto">
            <a:xfrm flipH="1">
              <a:off x="3800" y="1733"/>
              <a:ext cx="41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grpSp>
        <p:nvGrpSpPr>
          <p:cNvPr id="3" name="Group 32"/>
          <p:cNvGrpSpPr>
            <a:grpSpLocks/>
          </p:cNvGrpSpPr>
          <p:nvPr/>
        </p:nvGrpSpPr>
        <p:grpSpPr bwMode="auto">
          <a:xfrm>
            <a:off x="715963" y="3051175"/>
            <a:ext cx="2500312" cy="1271588"/>
            <a:chOff x="596" y="2016"/>
            <a:chExt cx="1679" cy="809"/>
          </a:xfrm>
        </p:grpSpPr>
        <p:sp>
          <p:nvSpPr>
            <p:cNvPr id="11287" name="Line 6"/>
            <p:cNvSpPr>
              <a:spLocks noChangeShapeType="1"/>
            </p:cNvSpPr>
            <p:nvPr/>
          </p:nvSpPr>
          <p:spPr bwMode="auto">
            <a:xfrm flipV="1">
              <a:off x="1574" y="2016"/>
              <a:ext cx="701" cy="31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288" name="Text Box 5"/>
            <p:cNvSpPr txBox="1">
              <a:spLocks noChangeArrowheads="1"/>
            </p:cNvSpPr>
            <p:nvPr/>
          </p:nvSpPr>
          <p:spPr bwMode="auto">
            <a:xfrm>
              <a:off x="596" y="2294"/>
              <a:ext cx="1146" cy="531"/>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a:r>
                <a:rPr lang="en-US" altLang="cs-CZ" sz="1600" dirty="0">
                  <a:latin typeface="Franklin Gothic Book" panose="020B0503020102020204" pitchFamily="34" charset="0"/>
                </a:rPr>
                <a:t>Capital used for each yard of cloth production</a:t>
              </a:r>
            </a:p>
          </p:txBody>
        </p:sp>
      </p:grpSp>
      <p:grpSp>
        <p:nvGrpSpPr>
          <p:cNvPr id="4" name="Group 33"/>
          <p:cNvGrpSpPr>
            <a:grpSpLocks/>
          </p:cNvGrpSpPr>
          <p:nvPr/>
        </p:nvGrpSpPr>
        <p:grpSpPr bwMode="auto">
          <a:xfrm>
            <a:off x="2527300" y="3183323"/>
            <a:ext cx="1663700" cy="1087053"/>
            <a:chOff x="1904" y="2091"/>
            <a:chExt cx="726" cy="446"/>
          </a:xfrm>
        </p:grpSpPr>
        <p:sp>
          <p:nvSpPr>
            <p:cNvPr id="11285" name="Line 9"/>
            <p:cNvSpPr>
              <a:spLocks noChangeShapeType="1"/>
            </p:cNvSpPr>
            <p:nvPr/>
          </p:nvSpPr>
          <p:spPr bwMode="auto">
            <a:xfrm flipV="1">
              <a:off x="1986" y="2091"/>
              <a:ext cx="347" cy="26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286" name="Text Box 8"/>
            <p:cNvSpPr txBox="1">
              <a:spLocks noChangeArrowheads="1"/>
            </p:cNvSpPr>
            <p:nvPr/>
          </p:nvSpPr>
          <p:spPr bwMode="auto">
            <a:xfrm>
              <a:off x="1904" y="2295"/>
              <a:ext cx="726" cy="242"/>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600" dirty="0">
                  <a:latin typeface="Franklin Gothic Book" panose="020B0503020102020204" pitchFamily="34" charset="0"/>
                </a:rPr>
                <a:t>Total yards of </a:t>
              </a:r>
            </a:p>
            <a:p>
              <a:pPr algn="l" eaLnBrk="1" hangingPunct="1"/>
              <a:r>
                <a:rPr lang="en-US" altLang="cs-CZ" sz="1600" dirty="0">
                  <a:latin typeface="Franklin Gothic Book" panose="020B0503020102020204" pitchFamily="34" charset="0"/>
                </a:rPr>
                <a:t>cloth production</a:t>
              </a:r>
            </a:p>
          </p:txBody>
        </p:sp>
      </p:grpSp>
      <p:grpSp>
        <p:nvGrpSpPr>
          <p:cNvPr id="5" name="Group 34"/>
          <p:cNvGrpSpPr>
            <a:grpSpLocks/>
          </p:cNvGrpSpPr>
          <p:nvPr/>
        </p:nvGrpSpPr>
        <p:grpSpPr bwMode="auto">
          <a:xfrm>
            <a:off x="4264530" y="3183350"/>
            <a:ext cx="1655763" cy="1197457"/>
            <a:chOff x="2838" y="2133"/>
            <a:chExt cx="1147" cy="911"/>
          </a:xfrm>
        </p:grpSpPr>
        <p:sp>
          <p:nvSpPr>
            <p:cNvPr id="11283" name="Line 12"/>
            <p:cNvSpPr>
              <a:spLocks noChangeShapeType="1"/>
            </p:cNvSpPr>
            <p:nvPr/>
          </p:nvSpPr>
          <p:spPr bwMode="auto">
            <a:xfrm flipV="1">
              <a:off x="3021" y="2133"/>
              <a:ext cx="1" cy="24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284" name="Text Box 11"/>
            <p:cNvSpPr txBox="1">
              <a:spLocks noChangeArrowheads="1"/>
            </p:cNvSpPr>
            <p:nvPr/>
          </p:nvSpPr>
          <p:spPr bwMode="auto">
            <a:xfrm>
              <a:off x="2838" y="2409"/>
              <a:ext cx="1147" cy="635"/>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600" dirty="0">
                  <a:latin typeface="Franklin Gothic Book" panose="020B0503020102020204" pitchFamily="34" charset="0"/>
                </a:rPr>
                <a:t>Capital used for each calorie of food production</a:t>
              </a:r>
              <a:endParaRPr lang="en-US" altLang="cs-CZ" sz="1600" dirty="0">
                <a:latin typeface="Arial" panose="020B0604020202020204" pitchFamily="34" charset="0"/>
              </a:endParaRPr>
            </a:p>
          </p:txBody>
        </p:sp>
      </p:grpSp>
      <p:grpSp>
        <p:nvGrpSpPr>
          <p:cNvPr id="6" name="Group 35"/>
          <p:cNvGrpSpPr>
            <a:grpSpLocks/>
          </p:cNvGrpSpPr>
          <p:nvPr/>
        </p:nvGrpSpPr>
        <p:grpSpPr bwMode="auto">
          <a:xfrm>
            <a:off x="5135065" y="3194785"/>
            <a:ext cx="2670175" cy="1277937"/>
            <a:chOff x="3838" y="2088"/>
            <a:chExt cx="1226" cy="604"/>
          </a:xfrm>
        </p:grpSpPr>
        <p:sp>
          <p:nvSpPr>
            <p:cNvPr id="11281" name="Line 15"/>
            <p:cNvSpPr>
              <a:spLocks noChangeShapeType="1"/>
            </p:cNvSpPr>
            <p:nvPr/>
          </p:nvSpPr>
          <p:spPr bwMode="auto">
            <a:xfrm flipH="1" flipV="1">
              <a:off x="3838" y="2088"/>
              <a:ext cx="718" cy="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282" name="Text Box 14"/>
            <p:cNvSpPr txBox="1">
              <a:spLocks noChangeArrowheads="1"/>
            </p:cNvSpPr>
            <p:nvPr/>
          </p:nvSpPr>
          <p:spPr bwMode="auto">
            <a:xfrm>
              <a:off x="4338" y="2297"/>
              <a:ext cx="726" cy="395"/>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600">
                  <a:latin typeface="Franklin Gothic Book" panose="020B0503020102020204" pitchFamily="34" charset="0"/>
                </a:rPr>
                <a:t>Total calories of food production</a:t>
              </a:r>
            </a:p>
          </p:txBody>
        </p:sp>
      </p:grpSp>
      <p:grpSp>
        <p:nvGrpSpPr>
          <p:cNvPr id="7" name="Group 25"/>
          <p:cNvGrpSpPr>
            <a:grpSpLocks/>
          </p:cNvGrpSpPr>
          <p:nvPr/>
        </p:nvGrpSpPr>
        <p:grpSpPr bwMode="auto">
          <a:xfrm>
            <a:off x="5624773" y="4603960"/>
            <a:ext cx="2271713" cy="590550"/>
            <a:chOff x="3800" y="1525"/>
            <a:chExt cx="1575" cy="569"/>
          </a:xfrm>
        </p:grpSpPr>
        <p:sp>
          <p:nvSpPr>
            <p:cNvPr id="11279" name="Text Box 26"/>
            <p:cNvSpPr txBox="1">
              <a:spLocks noChangeArrowheads="1"/>
            </p:cNvSpPr>
            <p:nvPr/>
          </p:nvSpPr>
          <p:spPr bwMode="auto">
            <a:xfrm>
              <a:off x="4219" y="1525"/>
              <a:ext cx="1156" cy="56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600">
                  <a:latin typeface="Franklin Gothic Book" panose="020B0503020102020204" pitchFamily="34" charset="0"/>
                </a:rPr>
                <a:t>Total amount of </a:t>
              </a:r>
            </a:p>
            <a:p>
              <a:pPr algn="l" eaLnBrk="1" hangingPunct="1"/>
              <a:r>
                <a:rPr lang="en-US" altLang="cs-CZ" sz="1600">
                  <a:latin typeface="Franklin Gothic Book" panose="020B0503020102020204" pitchFamily="34" charset="0"/>
                </a:rPr>
                <a:t>labor resources</a:t>
              </a:r>
            </a:p>
          </p:txBody>
        </p:sp>
        <p:sp>
          <p:nvSpPr>
            <p:cNvPr id="11280" name="Line 27"/>
            <p:cNvSpPr>
              <a:spLocks noChangeShapeType="1"/>
            </p:cNvSpPr>
            <p:nvPr/>
          </p:nvSpPr>
          <p:spPr bwMode="auto">
            <a:xfrm flipH="1">
              <a:off x="3800" y="1733"/>
              <a:ext cx="418"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grpSp>
      <p:grpSp>
        <p:nvGrpSpPr>
          <p:cNvPr id="8" name="Group 36"/>
          <p:cNvGrpSpPr>
            <a:grpSpLocks/>
          </p:cNvGrpSpPr>
          <p:nvPr/>
        </p:nvGrpSpPr>
        <p:grpSpPr bwMode="auto">
          <a:xfrm>
            <a:off x="1235583" y="5063442"/>
            <a:ext cx="1931988" cy="1123950"/>
            <a:chOff x="1162" y="3206"/>
            <a:chExt cx="1217" cy="708"/>
          </a:xfrm>
        </p:grpSpPr>
        <p:sp>
          <p:nvSpPr>
            <p:cNvPr id="11277" name="Line 21"/>
            <p:cNvSpPr>
              <a:spLocks noChangeShapeType="1"/>
            </p:cNvSpPr>
            <p:nvPr/>
          </p:nvSpPr>
          <p:spPr bwMode="auto">
            <a:xfrm flipV="1">
              <a:off x="1673" y="3206"/>
              <a:ext cx="706" cy="31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278" name="Text Box 20"/>
            <p:cNvSpPr txBox="1">
              <a:spLocks noChangeArrowheads="1"/>
            </p:cNvSpPr>
            <p:nvPr/>
          </p:nvSpPr>
          <p:spPr bwMode="auto">
            <a:xfrm>
              <a:off x="1162" y="3388"/>
              <a:ext cx="1154" cy="526"/>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600">
                  <a:latin typeface="Franklin Gothic Book" panose="020B0503020102020204" pitchFamily="34" charset="0"/>
                </a:rPr>
                <a:t>Labor used for each yard of cloth production</a:t>
              </a:r>
            </a:p>
          </p:txBody>
        </p:sp>
      </p:grpSp>
      <p:grpSp>
        <p:nvGrpSpPr>
          <p:cNvPr id="9" name="Group 37"/>
          <p:cNvGrpSpPr>
            <a:grpSpLocks/>
          </p:cNvGrpSpPr>
          <p:nvPr/>
        </p:nvGrpSpPr>
        <p:grpSpPr bwMode="auto">
          <a:xfrm>
            <a:off x="3979906" y="5074100"/>
            <a:ext cx="1831975" cy="1147762"/>
            <a:chOff x="2890" y="3213"/>
            <a:chExt cx="1154" cy="723"/>
          </a:xfrm>
        </p:grpSpPr>
        <p:sp>
          <p:nvSpPr>
            <p:cNvPr id="11275" name="Line 24"/>
            <p:cNvSpPr>
              <a:spLocks noChangeShapeType="1"/>
            </p:cNvSpPr>
            <p:nvPr/>
          </p:nvSpPr>
          <p:spPr bwMode="auto">
            <a:xfrm flipV="1">
              <a:off x="3185" y="3213"/>
              <a:ext cx="1" cy="24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1276" name="Text Box 23"/>
            <p:cNvSpPr txBox="1">
              <a:spLocks noChangeArrowheads="1"/>
            </p:cNvSpPr>
            <p:nvPr/>
          </p:nvSpPr>
          <p:spPr bwMode="auto">
            <a:xfrm>
              <a:off x="2890" y="3410"/>
              <a:ext cx="1154" cy="526"/>
            </a:xfrm>
            <a:prstGeom prst="rect">
              <a:avLst/>
            </a:prstGeom>
            <a:solidFill>
              <a:schemeClr val="bg1"/>
            </a:solidFill>
            <a:ln w="9525">
              <a:solidFill>
                <a:schemeClr val="tx1"/>
              </a:solidFill>
              <a:miter lim="800000"/>
              <a:headEnd/>
              <a:tailEnd/>
            </a:ln>
          </p:spPr>
          <p:txBody>
            <a:bodyPr>
              <a:spAutoFit/>
            </a:bodyPr>
            <a:lstStyle>
              <a:lvl1pPr>
                <a:defRPr sz="2400">
                  <a:solidFill>
                    <a:schemeClr val="tx1"/>
                  </a:solidFill>
                  <a:latin typeface="Times" panose="02020603050405020304" pitchFamily="18" charset="0"/>
                  <a:ea typeface="ＭＳ Ｐゴシック" pitchFamily="-1" charset="-128"/>
                </a:defRPr>
              </a:lvl1pPr>
              <a:lvl2pPr marL="742950" indent="-285750">
                <a:defRPr sz="2400">
                  <a:solidFill>
                    <a:schemeClr val="tx1"/>
                  </a:solidFill>
                  <a:latin typeface="Times" panose="02020603050405020304" pitchFamily="18" charset="0"/>
                  <a:ea typeface="ＭＳ Ｐゴシック" pitchFamily="-1" charset="-128"/>
                </a:defRPr>
              </a:lvl2pPr>
              <a:lvl3pPr marL="1143000" indent="-228600">
                <a:defRPr sz="2400">
                  <a:solidFill>
                    <a:schemeClr val="tx1"/>
                  </a:solidFill>
                  <a:latin typeface="Times" panose="02020603050405020304" pitchFamily="18" charset="0"/>
                  <a:ea typeface="ＭＳ Ｐゴシック" pitchFamily="-1" charset="-128"/>
                </a:defRPr>
              </a:lvl3pPr>
              <a:lvl4pPr marL="1600200" indent="-228600">
                <a:defRPr sz="2400">
                  <a:solidFill>
                    <a:schemeClr val="tx1"/>
                  </a:solidFill>
                  <a:latin typeface="Times" panose="02020603050405020304" pitchFamily="18" charset="0"/>
                  <a:ea typeface="ＭＳ Ｐゴシック" pitchFamily="-1" charset="-128"/>
                </a:defRPr>
              </a:lvl4pPr>
              <a:lvl5pPr marL="2057400" indent="-228600">
                <a:defRPr sz="2400">
                  <a:solidFill>
                    <a:schemeClr val="tx1"/>
                  </a:solidFill>
                  <a:latin typeface="Times" panose="02020603050405020304" pitchFamily="18" charset="0"/>
                  <a:ea typeface="ＭＳ Ｐゴシック" pitchFamily="-1" charset="-128"/>
                </a:defRPr>
              </a:lvl5pPr>
              <a:lvl6pPr marL="25146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6pPr>
              <a:lvl7pPr marL="29718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7pPr>
              <a:lvl8pPr marL="34290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8pPr>
              <a:lvl9pPr marL="3886200" indent="-228600" algn="r" eaLnBrk="0" fontAlgn="base" hangingPunct="0">
                <a:spcBef>
                  <a:spcPct val="0"/>
                </a:spcBef>
                <a:spcAft>
                  <a:spcPct val="0"/>
                </a:spcAft>
                <a:defRPr sz="2400">
                  <a:solidFill>
                    <a:schemeClr val="tx1"/>
                  </a:solidFill>
                  <a:latin typeface="Times" panose="02020603050405020304" pitchFamily="18" charset="0"/>
                  <a:ea typeface="ＭＳ Ｐゴシック" pitchFamily="-1" charset="-128"/>
                </a:defRPr>
              </a:lvl9pPr>
            </a:lstStyle>
            <a:p>
              <a:pPr algn="l" eaLnBrk="1" hangingPunct="1"/>
              <a:r>
                <a:rPr lang="en-US" altLang="cs-CZ" sz="1600">
                  <a:latin typeface="Franklin Gothic Book" panose="020B0503020102020204" pitchFamily="34" charset="0"/>
                </a:rPr>
                <a:t>Labor required for each calorie of food production</a:t>
              </a:r>
            </a:p>
          </p:txBody>
        </p:sp>
      </p:gr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animEffect transition="in" filter="strips(downRight)">
                                      <p:cBhvr>
                                        <p:cTn id="7" dur="500"/>
                                        <p:tgtEl>
                                          <p:spTgt spid="819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81923">
                                            <p:txEl>
                                              <p:pRg st="1" end="1"/>
                                            </p:txEl>
                                          </p:spTgt>
                                        </p:tgtEl>
                                        <p:attrNameLst>
                                          <p:attrName>style.visibility</p:attrName>
                                        </p:attrNameLst>
                                      </p:cBhvr>
                                      <p:to>
                                        <p:strVal val="visible"/>
                                      </p:to>
                                    </p:set>
                                    <p:animEffect transition="in" filter="strips(downRight)">
                                      <p:cBhvr>
                                        <p:cTn id="12" dur="500"/>
                                        <p:tgtEl>
                                          <p:spTgt spid="819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down)">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right)">
                                      <p:cBhvr>
                                        <p:cTn id="37" dur="500"/>
                                        <p:tgtEl>
                                          <p:spTgt spid="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81923">
                                            <p:txEl>
                                              <p:pRg st="5" end="5"/>
                                            </p:txEl>
                                          </p:spTgt>
                                        </p:tgtEl>
                                        <p:attrNameLst>
                                          <p:attrName>style.visibility</p:attrName>
                                        </p:attrNameLst>
                                      </p:cBhvr>
                                      <p:to>
                                        <p:strVal val="visible"/>
                                      </p:to>
                                    </p:set>
                                    <p:animEffect transition="in" filter="strips(downRight)">
                                      <p:cBhvr>
                                        <p:cTn id="42" dur="500"/>
                                        <p:tgtEl>
                                          <p:spTgt spid="81923">
                                            <p:txEl>
                                              <p:pRg st="5" end="5"/>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nodeType="click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down)">
                                      <p:cBhvr>
                                        <p:cTn id="47" dur="500"/>
                                        <p:tgtEl>
                                          <p:spTgt spid="8"/>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4" fill="hold" nodeType="clickEffect">
                                  <p:stCondLst>
                                    <p:cond delay="0"/>
                                  </p:stCondLst>
                                  <p:childTnLst>
                                    <p:set>
                                      <p:cBhvr>
                                        <p:cTn id="51" dur="1" fill="hold">
                                          <p:stCondLst>
                                            <p:cond delay="0"/>
                                          </p:stCondLst>
                                        </p:cTn>
                                        <p:tgtEl>
                                          <p:spTgt spid="9"/>
                                        </p:tgtEl>
                                        <p:attrNameLst>
                                          <p:attrName>style.visibility</p:attrName>
                                        </p:attrNameLst>
                                      </p:cBhvr>
                                      <p:to>
                                        <p:strVal val="visible"/>
                                      </p:to>
                                    </p:set>
                                    <p:animEffect transition="in" filter="wipe(down)">
                                      <p:cBhvr>
                                        <p:cTn id="52" dur="500"/>
                                        <p:tgtEl>
                                          <p:spTgt spid="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2"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right)">
                                      <p:cBhvr>
                                        <p:cTn id="5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3" grpId="0" build="p"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title"/>
          </p:nvPr>
        </p:nvSpPr>
        <p:spPr/>
        <p:txBody>
          <a:bodyPr/>
          <a:lstStyle/>
          <a:p>
            <a:pPr eaLnBrk="1" hangingPunct="1"/>
            <a:r>
              <a:rPr lang="en-US" altLang="cs-CZ" sz="2800" smtClean="0"/>
              <a:t>Fig. 5A-1:  Choosing the Optimal </a:t>
            </a:r>
            <a:br>
              <a:rPr lang="en-US" altLang="cs-CZ" sz="2800" smtClean="0"/>
            </a:br>
            <a:r>
              <a:rPr lang="en-US" altLang="cs-CZ" sz="2800" smtClean="0"/>
              <a:t>Labor-Capital Ratio</a:t>
            </a:r>
          </a:p>
        </p:txBody>
      </p:sp>
      <p:pic>
        <p:nvPicPr>
          <p:cNvPr id="76802" name="Picture 1" descr="fig05App_0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197527"/>
            <a:ext cx="3609431" cy="4242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4"/>
          <p:cNvSpPr>
            <a:spLocks noGrp="1" noChangeArrowheads="1"/>
          </p:cNvSpPr>
          <p:nvPr>
            <p:ph type="title"/>
          </p:nvPr>
        </p:nvSpPr>
        <p:spPr/>
        <p:txBody>
          <a:bodyPr/>
          <a:lstStyle/>
          <a:p>
            <a:pPr eaLnBrk="1" hangingPunct="1"/>
            <a:r>
              <a:rPr lang="en-US" altLang="cs-CZ" sz="2800" smtClean="0"/>
              <a:t>Fig. 5A-2:  Changing the Wage-Rental Ratio</a:t>
            </a:r>
          </a:p>
        </p:txBody>
      </p:sp>
      <p:pic>
        <p:nvPicPr>
          <p:cNvPr id="77826" name="Picture 1" descr="fig05App_02.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326815"/>
            <a:ext cx="3650706" cy="43004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4"/>
          <p:cNvSpPr>
            <a:spLocks noGrp="1" noChangeArrowheads="1"/>
          </p:cNvSpPr>
          <p:nvPr>
            <p:ph type="title"/>
          </p:nvPr>
        </p:nvSpPr>
        <p:spPr/>
        <p:txBody>
          <a:bodyPr/>
          <a:lstStyle/>
          <a:p>
            <a:pPr eaLnBrk="1" hangingPunct="1"/>
            <a:r>
              <a:rPr lang="en-US" altLang="cs-CZ" sz="2800" smtClean="0"/>
              <a:t>Fig. 5A-3:  Determining the Wage-Rental Ratio</a:t>
            </a:r>
          </a:p>
        </p:txBody>
      </p:sp>
      <p:pic>
        <p:nvPicPr>
          <p:cNvPr id="78850" name="Picture 1" descr="fig05App_03.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444953"/>
            <a:ext cx="4693376" cy="4110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Rectangle 4"/>
          <p:cNvSpPr>
            <a:spLocks noGrp="1" noChangeArrowheads="1"/>
          </p:cNvSpPr>
          <p:nvPr>
            <p:ph type="title"/>
          </p:nvPr>
        </p:nvSpPr>
        <p:spPr/>
        <p:txBody>
          <a:bodyPr/>
          <a:lstStyle/>
          <a:p>
            <a:pPr eaLnBrk="1" hangingPunct="1"/>
            <a:r>
              <a:rPr lang="en-US" altLang="cs-CZ" smtClean="0"/>
              <a:t>Fig. 5A-4:  A Rise in the Price of Cloth</a:t>
            </a:r>
          </a:p>
        </p:txBody>
      </p:sp>
      <p:pic>
        <p:nvPicPr>
          <p:cNvPr id="79874" name="Picture 1" descr="fig05App_04.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1639" y="2364926"/>
            <a:ext cx="4531723" cy="40498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243715" name="Rectangle 3"/>
          <p:cNvSpPr>
            <a:spLocks noGrp="1" noChangeArrowheads="1"/>
          </p:cNvSpPr>
          <p:nvPr>
            <p:ph idx="1"/>
          </p:nvPr>
        </p:nvSpPr>
        <p:spPr/>
        <p:txBody>
          <a:bodyPr rIns="91440"/>
          <a:lstStyle/>
          <a:p>
            <a:pPr eaLnBrk="1" hangingPunct="1"/>
            <a:r>
              <a:rPr lang="en-US" altLang="cs-CZ" smtClean="0"/>
              <a:t>Constraint on capital that capital used cannot exceed supply:</a:t>
            </a:r>
          </a:p>
          <a:p>
            <a:pPr algn="ctr" eaLnBrk="1" hangingPunct="1">
              <a:buFontTx/>
              <a:buNone/>
            </a:pPr>
            <a:r>
              <a:rPr lang="en-US" altLang="cs-CZ" sz="3200" smtClean="0"/>
              <a:t>2</a:t>
            </a:r>
            <a:r>
              <a:rPr lang="en-US" altLang="cs-CZ" sz="3200" i="1" smtClean="0"/>
              <a:t>Q</a:t>
            </a:r>
            <a:r>
              <a:rPr lang="en-US" altLang="cs-CZ" sz="3200" i="1" baseline="-25000" smtClean="0"/>
              <a:t>C</a:t>
            </a:r>
            <a:r>
              <a:rPr lang="en-US" altLang="cs-CZ" sz="3200" i="1" smtClean="0"/>
              <a:t> + </a:t>
            </a:r>
            <a:r>
              <a:rPr lang="en-US" altLang="cs-CZ" sz="3200" smtClean="0"/>
              <a:t>3</a:t>
            </a:r>
            <a:r>
              <a:rPr lang="en-US" altLang="cs-CZ" sz="3200" i="1" smtClean="0"/>
              <a:t>Q</a:t>
            </a:r>
            <a:r>
              <a:rPr lang="en-US" altLang="cs-CZ" sz="3200" i="1" baseline="-25000" smtClean="0"/>
              <a:t>F</a:t>
            </a:r>
            <a:r>
              <a:rPr lang="en-US" altLang="cs-CZ" sz="3200" i="1" smtClean="0"/>
              <a:t> ≤ </a:t>
            </a:r>
            <a:r>
              <a:rPr lang="en-US" altLang="cs-CZ" sz="3200" smtClean="0"/>
              <a:t>3000</a:t>
            </a:r>
            <a:endParaRPr lang="en-US" altLang="cs-CZ" smtClean="0"/>
          </a:p>
          <a:p>
            <a:pPr eaLnBrk="1" hangingPunct="1"/>
            <a:r>
              <a:rPr lang="en-US" altLang="cs-CZ" smtClean="0"/>
              <a:t>Constraint on labor that labor used cannot exceed labor supply:</a:t>
            </a:r>
          </a:p>
          <a:p>
            <a:pPr algn="ctr" eaLnBrk="1" hangingPunct="1">
              <a:buFontTx/>
              <a:buNone/>
            </a:pPr>
            <a:r>
              <a:rPr lang="en-US" altLang="cs-CZ" sz="3200" smtClean="0"/>
              <a:t>2</a:t>
            </a:r>
            <a:r>
              <a:rPr lang="en-US" altLang="cs-CZ" sz="3200" i="1" smtClean="0"/>
              <a:t>Q</a:t>
            </a:r>
            <a:r>
              <a:rPr lang="en-US" altLang="cs-CZ" sz="3200" i="1" baseline="-25000" smtClean="0"/>
              <a:t>C</a:t>
            </a:r>
            <a:r>
              <a:rPr lang="en-US" altLang="cs-CZ" sz="3200" smtClean="0"/>
              <a:t> + </a:t>
            </a:r>
            <a:r>
              <a:rPr lang="en-US" altLang="cs-CZ" sz="3200" i="1" smtClean="0"/>
              <a:t>Q</a:t>
            </a:r>
            <a:r>
              <a:rPr lang="en-US" altLang="cs-CZ" sz="3200" i="1" baseline="-25000" smtClean="0"/>
              <a:t>F</a:t>
            </a:r>
            <a:r>
              <a:rPr lang="en-US" altLang="cs-CZ" sz="3200" i="1" smtClean="0"/>
              <a:t> ≤ </a:t>
            </a:r>
            <a:r>
              <a:rPr lang="en-US" altLang="cs-CZ" sz="3200" smtClean="0"/>
              <a:t>2000</a:t>
            </a:r>
          </a:p>
        </p:txBody>
      </p:sp>
    </p:spTree>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Effect transition="in" filter="strips(downRight)">
                                      <p:cBhvr>
                                        <p:cTn id="7" dur="500"/>
                                        <p:tgtEl>
                                          <p:spTgt spid="2437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243715">
                                            <p:txEl>
                                              <p:pRg st="1" end="1"/>
                                            </p:txEl>
                                          </p:spTgt>
                                        </p:tgtEl>
                                        <p:attrNameLst>
                                          <p:attrName>style.visibility</p:attrName>
                                        </p:attrNameLst>
                                      </p:cBhvr>
                                      <p:to>
                                        <p:strVal val="visible"/>
                                      </p:to>
                                    </p:set>
                                    <p:animEffect transition="in" filter="strips(downRight)">
                                      <p:cBhvr>
                                        <p:cTn id="12" dur="500"/>
                                        <p:tgtEl>
                                          <p:spTgt spid="2437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243715">
                                            <p:txEl>
                                              <p:pRg st="2" end="2"/>
                                            </p:txEl>
                                          </p:spTgt>
                                        </p:tgtEl>
                                        <p:attrNameLst>
                                          <p:attrName>style.visibility</p:attrName>
                                        </p:attrNameLst>
                                      </p:cBhvr>
                                      <p:to>
                                        <p:strVal val="visible"/>
                                      </p:to>
                                    </p:set>
                                    <p:animEffect transition="in" filter="strips(downRight)">
                                      <p:cBhvr>
                                        <p:cTn id="17" dur="500"/>
                                        <p:tgtEl>
                                          <p:spTgt spid="2437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243715">
                                            <p:txEl>
                                              <p:pRg st="3" end="3"/>
                                            </p:txEl>
                                          </p:spTgt>
                                        </p:tgtEl>
                                        <p:attrNameLst>
                                          <p:attrName>style.visibility</p:attrName>
                                        </p:attrNameLst>
                                      </p:cBhvr>
                                      <p:to>
                                        <p:strVal val="visible"/>
                                      </p:to>
                                    </p:set>
                                    <p:animEffect transition="in" filter="strips(downRight)">
                                      <p:cBhvr>
                                        <p:cTn id="22" dur="500"/>
                                        <p:tgtEl>
                                          <p:spTgt spid="2437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2"/>
          <p:cNvSpPr>
            <a:spLocks noGrp="1" noChangeArrowheads="1"/>
          </p:cNvSpPr>
          <p:nvPr>
            <p:ph type="title"/>
          </p:nvPr>
        </p:nvSpPr>
        <p:spPr/>
        <p:txBody>
          <a:bodyPr/>
          <a:lstStyle/>
          <a:p>
            <a:pPr eaLnBrk="1" hangingPunct="1"/>
            <a:r>
              <a:rPr lang="en-US" altLang="cs-CZ" smtClean="0"/>
              <a:t>Production Possibilities (cont.)</a:t>
            </a:r>
          </a:p>
        </p:txBody>
      </p:sp>
      <p:sp>
        <p:nvSpPr>
          <p:cNvPr id="13314" name="Rectangle 3"/>
          <p:cNvSpPr>
            <a:spLocks noGrp="1" noChangeArrowheads="1"/>
          </p:cNvSpPr>
          <p:nvPr>
            <p:ph idx="1"/>
          </p:nvPr>
        </p:nvSpPr>
        <p:spPr/>
        <p:txBody>
          <a:bodyPr rIns="91440"/>
          <a:lstStyle/>
          <a:p>
            <a:pPr eaLnBrk="1" hangingPunct="1"/>
            <a:r>
              <a:rPr lang="en-US" altLang="cs-CZ" smtClean="0"/>
              <a:t>Economy must produce subject to both constraints – i.e., it must have enough capital and labor.</a:t>
            </a:r>
          </a:p>
          <a:p>
            <a:pPr eaLnBrk="1" hangingPunct="1"/>
            <a:r>
              <a:rPr lang="en-US" altLang="cs-CZ" smtClean="0"/>
              <a:t>Without factor substitution, the production possibilities frontier is the interior of the two factor constraints.</a:t>
            </a:r>
          </a:p>
        </p:txBody>
      </p:sp>
    </p:spTree>
  </p:cSld>
  <p:clrMapOvr>
    <a:masterClrMapping/>
  </p:clrMapOvr>
  <p:transition spd="med">
    <p:pull dir="rd"/>
  </p:transition>
</p:sld>
</file>

<file path=ppt/theme/theme1.xml><?xml version="1.0" encoding="utf-8"?>
<a:theme xmlns:a="http://schemas.openxmlformats.org/drawingml/2006/main" name="Berlín">
  <a:themeElements>
    <a:clrScheme name="Berlí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í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í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TM04033917[[fn=Berlín]]</Template>
  <TotalTime>3830</TotalTime>
  <Words>3948</Words>
  <Application>Microsoft Office PowerPoint</Application>
  <PresentationFormat>Předvádění na obrazovce (4:3)</PresentationFormat>
  <Paragraphs>265</Paragraphs>
  <Slides>73</Slides>
  <Notes>1</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73</vt:i4>
      </vt:variant>
    </vt:vector>
  </HeadingPairs>
  <TitlesOfParts>
    <vt:vector size="82" baseType="lpstr">
      <vt:lpstr>Times</vt:lpstr>
      <vt:lpstr>ＭＳ Ｐゴシック</vt:lpstr>
      <vt:lpstr>Arial</vt:lpstr>
      <vt:lpstr>Verdana</vt:lpstr>
      <vt:lpstr>ヒラギノ角ゴ Pro W3</vt:lpstr>
      <vt:lpstr>Adobe Jenson Italic</vt:lpstr>
      <vt:lpstr>Franklin Gothic Book</vt:lpstr>
      <vt:lpstr>Optima</vt:lpstr>
      <vt:lpstr>Berlín</vt:lpstr>
      <vt:lpstr>Chapter 5</vt:lpstr>
      <vt:lpstr>Preview</vt:lpstr>
      <vt:lpstr>Introduction</vt:lpstr>
      <vt:lpstr>Two-Factor Heckscher-Ohlin Model </vt:lpstr>
      <vt:lpstr>Production Possibilities</vt:lpstr>
      <vt:lpstr>Production Possibilities (cont.)</vt:lpstr>
      <vt:lpstr>Production Possibilities (cont.)</vt:lpstr>
      <vt:lpstr>Production Possibilities (cont.)</vt:lpstr>
      <vt:lpstr>Production Possibilities (cont.)</vt:lpstr>
      <vt:lpstr>Production Possibilities (cont.)</vt:lpstr>
      <vt:lpstr>Fig. 5-1:  The Production Possibility Frontier without Factor Substitution</vt:lpstr>
      <vt:lpstr>Production Possibilities (cont.)</vt:lpstr>
      <vt:lpstr>Production Possibilities (cont.)</vt:lpstr>
      <vt:lpstr>Fig. 5-2:  The Production Possibility  Frontier with Factor Substitution</vt:lpstr>
      <vt:lpstr>Production Possibilities (cont.)</vt:lpstr>
      <vt:lpstr>Fig. 5-3:  Prices and Production</vt:lpstr>
      <vt:lpstr>Production Possibilities (cont.)</vt:lpstr>
      <vt:lpstr>Choosing the Mix of Inputs</vt:lpstr>
      <vt:lpstr>Fig. 5-4:  Input Possibilities in Food Production</vt:lpstr>
      <vt:lpstr>Choosing the Mix of Inputs (cont.)</vt:lpstr>
      <vt:lpstr>Fig. 5-5:  Factor Prices and Input Choices</vt:lpstr>
      <vt:lpstr>Factor Prices and Goods Prices</vt:lpstr>
      <vt:lpstr>Fig. 5-6:  Factor Prices and Goods Prices</vt:lpstr>
      <vt:lpstr>Factor Prices and Goods Prices (cont.)</vt:lpstr>
      <vt:lpstr>Fig. 5-7:  From Goods Prices to Input Choices</vt:lpstr>
      <vt:lpstr>Factor Prices and Goods Prices (cont.)</vt:lpstr>
      <vt:lpstr>Resources and Output </vt:lpstr>
      <vt:lpstr>Resources and Output (cont.) </vt:lpstr>
      <vt:lpstr>Fig. 5-8:  Resources and Production Possibilities</vt:lpstr>
      <vt:lpstr>Resources and Output (cont.)</vt:lpstr>
      <vt:lpstr>Trade in the Heckscher-Ohlin Model </vt:lpstr>
      <vt:lpstr>Trade in the Heckscher-Ohlin Model (cont.)</vt:lpstr>
      <vt:lpstr>Fig. 5-9:  Trade Leads to a Convergence of Relative Prices</vt:lpstr>
      <vt:lpstr>Trade in the Heckscher-Ohlin Model (cont.)</vt:lpstr>
      <vt:lpstr>Trade in the Heckscher-Ohlin Model (cont.)</vt:lpstr>
      <vt:lpstr>Trade in the Heckscher-Ohlin Model (cont.)</vt:lpstr>
      <vt:lpstr>Trade and the Distribution of Income</vt:lpstr>
      <vt:lpstr>Trade and the Distribution of Income (cont.)</vt:lpstr>
      <vt:lpstr>Trade and the Distribution of Income (cont.)</vt:lpstr>
      <vt:lpstr>Trade and the Distribution of Income (cont.)</vt:lpstr>
      <vt:lpstr>Trade and the Distribution of Income (cont.)</vt:lpstr>
      <vt:lpstr>North-South Trade and Income Inequality</vt:lpstr>
      <vt:lpstr>North-South Trade and Income Inequality (cont.)</vt:lpstr>
      <vt:lpstr>North-South Trade and Income Inequality (cont.)</vt:lpstr>
      <vt:lpstr>North-South Trade and Income Inequality (cont.)</vt:lpstr>
      <vt:lpstr>Skill-Biased Technological Change and Income Inequality</vt:lpstr>
      <vt:lpstr>Skill-Biased Technological Change and Income Inequality (cont.)</vt:lpstr>
      <vt:lpstr>Fig. 5-10:  Increased Wage Inequality: Trade or Skill-Biased Technological Change?</vt:lpstr>
      <vt:lpstr>Fig. 5-11: Evolution of U.S. Non-Production–Production Employment Ratios in Four Groups of Sectors</vt:lpstr>
      <vt:lpstr>Factor Price Equalization</vt:lpstr>
      <vt:lpstr>Factor Price Equalization (cont.)</vt:lpstr>
      <vt:lpstr>Table 5-1:  Comparative International Wage Rates (United States = 100)</vt:lpstr>
      <vt:lpstr>Factor Price Equalization (cont.)</vt:lpstr>
      <vt:lpstr>Empirical Evidence on the Heckscher-Ohlin Model </vt:lpstr>
      <vt:lpstr>Table 5-2:  Factor Content of U.S. Exports and Imports for 1962</vt:lpstr>
      <vt:lpstr>Table 5-3:  Estimated Technological Efficiency, 1983 (United States = 1)</vt:lpstr>
      <vt:lpstr>Empirical Evidence of the Heckscher-Ohlin Model (cont.)</vt:lpstr>
      <vt:lpstr>Empirical Evidence of the Heckscher-Ohlin Model (cont.)</vt:lpstr>
      <vt:lpstr>Empirical Evidence of the Heckscher-Ohlin Model (cont.)</vt:lpstr>
      <vt:lpstr>Table 5-4:  A Better Empirical Fit for the Factor Content of Trade</vt:lpstr>
      <vt:lpstr>Empirical Evidence of the Heckscher-Ohlin Model (cont.)</vt:lpstr>
      <vt:lpstr>Fig. 5-12: Export Patterns for a Few Developed and Developing Countries, 2008–2012</vt:lpstr>
      <vt:lpstr>Empirical Evidence of the Heckscher-Ohlin Model (cont.)</vt:lpstr>
      <vt:lpstr>Fig. 5-13: Changing Pattern of Chinese Exports over Time</vt:lpstr>
      <vt:lpstr>Summary</vt:lpstr>
      <vt:lpstr>Summary (cont.)</vt:lpstr>
      <vt:lpstr>Summary (cont.)</vt:lpstr>
      <vt:lpstr>Summary (cont.)</vt:lpstr>
      <vt:lpstr>Chapter 5</vt:lpstr>
      <vt:lpstr>Fig. 5A-1:  Choosing the Optimal  Labor-Capital Ratio</vt:lpstr>
      <vt:lpstr>Fig. 5A-2:  Changing the Wage-Rental Ratio</vt:lpstr>
      <vt:lpstr>Fig. 5A-3:  Determining the Wage-Rental Ratio</vt:lpstr>
      <vt:lpstr>Fig. 5A-4:  A Rise in the Price of Cloth</vt:lpstr>
    </vt:vector>
  </TitlesOfParts>
  <Manager/>
  <Company>Copyright ©2015 Pearson Education, Inc. All rights reserved.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subject>Resources, Comparative Advantage, and Income Distriubtion</dc:subject>
  <dc:creator>Krugman/Obstfeld/Melitz</dc:creator>
  <cp:keywords/>
  <dc:description/>
  <cp:lastModifiedBy>TP</cp:lastModifiedBy>
  <cp:revision>412</cp:revision>
  <dcterms:created xsi:type="dcterms:W3CDTF">2005-06-13T16:33:01Z</dcterms:created>
  <dcterms:modified xsi:type="dcterms:W3CDTF">2015-10-12T09:55:19Z</dcterms:modified>
  <cp:category/>
</cp:coreProperties>
</file>