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51" r:id="rId1"/>
  </p:sldMasterIdLst>
  <p:notesMasterIdLst>
    <p:notesMasterId r:id="rId46"/>
  </p:notesMasterIdLst>
  <p:handoutMasterIdLst>
    <p:handoutMasterId r:id="rId47"/>
  </p:handoutMasterIdLst>
  <p:sldIdLst>
    <p:sldId id="257" r:id="rId2"/>
    <p:sldId id="258" r:id="rId3"/>
    <p:sldId id="355" r:id="rId4"/>
    <p:sldId id="259" r:id="rId5"/>
    <p:sldId id="260" r:id="rId6"/>
    <p:sldId id="326" r:id="rId7"/>
    <p:sldId id="356" r:id="rId8"/>
    <p:sldId id="327" r:id="rId9"/>
    <p:sldId id="263" r:id="rId10"/>
    <p:sldId id="266" r:id="rId11"/>
    <p:sldId id="357" r:id="rId12"/>
    <p:sldId id="264" r:id="rId13"/>
    <p:sldId id="328" r:id="rId14"/>
    <p:sldId id="267" r:id="rId15"/>
    <p:sldId id="358" r:id="rId16"/>
    <p:sldId id="329" r:id="rId17"/>
    <p:sldId id="270" r:id="rId18"/>
    <p:sldId id="271" r:id="rId19"/>
    <p:sldId id="330" r:id="rId20"/>
    <p:sldId id="359" r:id="rId21"/>
    <p:sldId id="273" r:id="rId22"/>
    <p:sldId id="274" r:id="rId23"/>
    <p:sldId id="331" r:id="rId24"/>
    <p:sldId id="369" r:id="rId25"/>
    <p:sldId id="277" r:id="rId26"/>
    <p:sldId id="332" r:id="rId27"/>
    <p:sldId id="335" r:id="rId28"/>
    <p:sldId id="278" r:id="rId29"/>
    <p:sldId id="279" r:id="rId30"/>
    <p:sldId id="280" r:id="rId31"/>
    <p:sldId id="370" r:id="rId32"/>
    <p:sldId id="291" r:id="rId33"/>
    <p:sldId id="293" r:id="rId34"/>
    <p:sldId id="336" r:id="rId35"/>
    <p:sldId id="295" r:id="rId36"/>
    <p:sldId id="296" r:id="rId37"/>
    <p:sldId id="337" r:id="rId38"/>
    <p:sldId id="298" r:id="rId39"/>
    <p:sldId id="299" r:id="rId40"/>
    <p:sldId id="300" r:id="rId41"/>
    <p:sldId id="301" r:id="rId42"/>
    <p:sldId id="302" r:id="rId43"/>
    <p:sldId id="305" r:id="rId44"/>
    <p:sldId id="306" r:id="rId45"/>
  </p:sldIdLst>
  <p:sldSz cx="9144000" cy="6858000" type="screen4x3"/>
  <p:notesSz cx="7315200" cy="9601200"/>
  <p:defaultTextStyle>
    <a:defPPr>
      <a:defRPr lang="en-US"/>
    </a:defPPr>
    <a:lvl1pPr algn="r" rtl="0" eaLnBrk="0" fontAlgn="base" hangingPunct="0">
      <a:spcBef>
        <a:spcPct val="0"/>
      </a:spcBef>
      <a:spcAft>
        <a:spcPct val="0"/>
      </a:spcAft>
      <a:defRPr sz="2800" kern="1200">
        <a:solidFill>
          <a:schemeClr val="tx1"/>
        </a:solidFill>
        <a:latin typeface="Franklin Gothic Book" panose="020B0503020102020204" pitchFamily="34" charset="0"/>
        <a:ea typeface="ＭＳ Ｐゴシック" pitchFamily="-1" charset="-128"/>
        <a:cs typeface="+mn-cs"/>
      </a:defRPr>
    </a:lvl1pPr>
    <a:lvl2pPr marL="457200" algn="r" rtl="0" eaLnBrk="0" fontAlgn="base" hangingPunct="0">
      <a:spcBef>
        <a:spcPct val="0"/>
      </a:spcBef>
      <a:spcAft>
        <a:spcPct val="0"/>
      </a:spcAft>
      <a:defRPr sz="2800" kern="1200">
        <a:solidFill>
          <a:schemeClr val="tx1"/>
        </a:solidFill>
        <a:latin typeface="Franklin Gothic Book" panose="020B0503020102020204" pitchFamily="34" charset="0"/>
        <a:ea typeface="ＭＳ Ｐゴシック" pitchFamily="-1" charset="-128"/>
        <a:cs typeface="+mn-cs"/>
      </a:defRPr>
    </a:lvl2pPr>
    <a:lvl3pPr marL="914400" algn="r" rtl="0" eaLnBrk="0" fontAlgn="base" hangingPunct="0">
      <a:spcBef>
        <a:spcPct val="0"/>
      </a:spcBef>
      <a:spcAft>
        <a:spcPct val="0"/>
      </a:spcAft>
      <a:defRPr sz="2800" kern="1200">
        <a:solidFill>
          <a:schemeClr val="tx1"/>
        </a:solidFill>
        <a:latin typeface="Franklin Gothic Book" panose="020B0503020102020204" pitchFamily="34" charset="0"/>
        <a:ea typeface="ＭＳ Ｐゴシック" pitchFamily="-1" charset="-128"/>
        <a:cs typeface="+mn-cs"/>
      </a:defRPr>
    </a:lvl3pPr>
    <a:lvl4pPr marL="1371600" algn="r" rtl="0" eaLnBrk="0" fontAlgn="base" hangingPunct="0">
      <a:spcBef>
        <a:spcPct val="0"/>
      </a:spcBef>
      <a:spcAft>
        <a:spcPct val="0"/>
      </a:spcAft>
      <a:defRPr sz="2800" kern="1200">
        <a:solidFill>
          <a:schemeClr val="tx1"/>
        </a:solidFill>
        <a:latin typeface="Franklin Gothic Book" panose="020B0503020102020204" pitchFamily="34" charset="0"/>
        <a:ea typeface="ＭＳ Ｐゴシック" pitchFamily="-1" charset="-128"/>
        <a:cs typeface="+mn-cs"/>
      </a:defRPr>
    </a:lvl4pPr>
    <a:lvl5pPr marL="1828800" algn="r" rtl="0" eaLnBrk="0" fontAlgn="base" hangingPunct="0">
      <a:spcBef>
        <a:spcPct val="0"/>
      </a:spcBef>
      <a:spcAft>
        <a:spcPct val="0"/>
      </a:spcAft>
      <a:defRPr sz="2800" kern="1200">
        <a:solidFill>
          <a:schemeClr val="tx1"/>
        </a:solidFill>
        <a:latin typeface="Franklin Gothic Book" panose="020B0503020102020204" pitchFamily="34" charset="0"/>
        <a:ea typeface="ＭＳ Ｐゴシック" pitchFamily="-1" charset="-128"/>
        <a:cs typeface="+mn-cs"/>
      </a:defRPr>
    </a:lvl5pPr>
    <a:lvl6pPr marL="2286000" algn="l" defTabSz="914400" rtl="0" eaLnBrk="1" latinLnBrk="0" hangingPunct="1">
      <a:defRPr sz="2800" kern="1200">
        <a:solidFill>
          <a:schemeClr val="tx1"/>
        </a:solidFill>
        <a:latin typeface="Franklin Gothic Book" panose="020B0503020102020204" pitchFamily="34" charset="0"/>
        <a:ea typeface="ＭＳ Ｐゴシック" pitchFamily="-1" charset="-128"/>
        <a:cs typeface="+mn-cs"/>
      </a:defRPr>
    </a:lvl6pPr>
    <a:lvl7pPr marL="2743200" algn="l" defTabSz="914400" rtl="0" eaLnBrk="1" latinLnBrk="0" hangingPunct="1">
      <a:defRPr sz="2800" kern="1200">
        <a:solidFill>
          <a:schemeClr val="tx1"/>
        </a:solidFill>
        <a:latin typeface="Franklin Gothic Book" panose="020B0503020102020204" pitchFamily="34" charset="0"/>
        <a:ea typeface="ＭＳ Ｐゴシック" pitchFamily="-1" charset="-128"/>
        <a:cs typeface="+mn-cs"/>
      </a:defRPr>
    </a:lvl7pPr>
    <a:lvl8pPr marL="3200400" algn="l" defTabSz="914400" rtl="0" eaLnBrk="1" latinLnBrk="0" hangingPunct="1">
      <a:defRPr sz="2800" kern="1200">
        <a:solidFill>
          <a:schemeClr val="tx1"/>
        </a:solidFill>
        <a:latin typeface="Franklin Gothic Book" panose="020B0503020102020204" pitchFamily="34" charset="0"/>
        <a:ea typeface="ＭＳ Ｐゴシック" pitchFamily="-1" charset="-128"/>
        <a:cs typeface="+mn-cs"/>
      </a:defRPr>
    </a:lvl8pPr>
    <a:lvl9pPr marL="3657600" algn="l" defTabSz="914400" rtl="0" eaLnBrk="1" latinLnBrk="0" hangingPunct="1">
      <a:defRPr sz="2800" kern="1200">
        <a:solidFill>
          <a:schemeClr val="tx1"/>
        </a:solidFill>
        <a:latin typeface="Franklin Gothic Book" panose="020B0503020102020204" pitchFamily="34" charset="0"/>
        <a:ea typeface="ＭＳ Ｐゴシック" pitchFamily="-1" charset="-128"/>
        <a:cs typeface="+mn-cs"/>
      </a:defRPr>
    </a:lvl9pPr>
  </p:defaultTextStyle>
  <p:extLst>
    <p:ext uri="{EFAFB233-063F-42B5-8137-9DF3F51BA10A}">
      <p15:sldGuideLst xmlns:p15="http://schemas.microsoft.com/office/powerpoint/2012/main">
        <p15:guide id="1" orient="horz" pos="2160">
          <p15:clr>
            <a:srgbClr val="A4A3A4"/>
          </p15:clr>
        </p15:guide>
        <p15:guide id="2" pos="30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1644" y="108"/>
      </p:cViewPr>
      <p:guideLst>
        <p:guide orient="horz" pos="2160"/>
        <p:guide pos="30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7394" name="Rectangle 2"/>
          <p:cNvSpPr>
            <a:spLocks noGrp="1" noChangeArrowheads="1"/>
          </p:cNvSpPr>
          <p:nvPr>
            <p:ph type="hdr" sz="quarter"/>
          </p:nvPr>
        </p:nvSpPr>
        <p:spPr bwMode="auto">
          <a:xfrm>
            <a:off x="0" y="0"/>
            <a:ext cx="3170238" cy="479425"/>
          </a:xfrm>
          <a:prstGeom prst="rect">
            <a:avLst/>
          </a:prstGeom>
          <a:noFill/>
          <a:ln>
            <a:noFill/>
          </a:ln>
          <a:effectLst/>
          <a:extLst/>
        </p:spPr>
        <p:txBody>
          <a:bodyPr vert="horz" wrap="square" lIns="96661" tIns="48331" rIns="96661" bIns="48331" numCol="1" anchor="t" anchorCtr="0" compatLnSpc="1">
            <a:prstTxWarp prst="textNoShape">
              <a:avLst/>
            </a:prstTxWarp>
          </a:bodyPr>
          <a:lstStyle>
            <a:lvl1pPr algn="l" defTabSz="966788">
              <a:defRPr sz="1300">
                <a:latin typeface="Times" charset="0"/>
                <a:ea typeface="+mn-ea"/>
                <a:cs typeface="+mn-cs"/>
              </a:defRPr>
            </a:lvl1pPr>
          </a:lstStyle>
          <a:p>
            <a:pPr>
              <a:defRPr/>
            </a:pPr>
            <a:endParaRPr lang="en-US" altLang="en-US"/>
          </a:p>
        </p:txBody>
      </p:sp>
      <p:sp>
        <p:nvSpPr>
          <p:cNvPr id="187395" name="Rectangle 3"/>
          <p:cNvSpPr>
            <a:spLocks noGrp="1" noChangeArrowheads="1"/>
          </p:cNvSpPr>
          <p:nvPr>
            <p:ph type="dt" sz="quarter" idx="1"/>
          </p:nvPr>
        </p:nvSpPr>
        <p:spPr bwMode="auto">
          <a:xfrm>
            <a:off x="4143375" y="0"/>
            <a:ext cx="3170238" cy="479425"/>
          </a:xfrm>
          <a:prstGeom prst="rect">
            <a:avLst/>
          </a:prstGeom>
          <a:noFill/>
          <a:ln>
            <a:noFill/>
          </a:ln>
          <a:effectLst/>
          <a:extLst/>
        </p:spPr>
        <p:txBody>
          <a:bodyPr vert="horz" wrap="square" lIns="96661" tIns="48331" rIns="96661" bIns="48331" numCol="1" anchor="t" anchorCtr="0" compatLnSpc="1">
            <a:prstTxWarp prst="textNoShape">
              <a:avLst/>
            </a:prstTxWarp>
          </a:bodyPr>
          <a:lstStyle>
            <a:lvl1pPr defTabSz="966788">
              <a:defRPr sz="1300">
                <a:latin typeface="Times" charset="0"/>
                <a:ea typeface="+mn-ea"/>
                <a:cs typeface="+mn-cs"/>
              </a:defRPr>
            </a:lvl1pPr>
          </a:lstStyle>
          <a:p>
            <a:pPr>
              <a:defRPr/>
            </a:pPr>
            <a:endParaRPr lang="en-US" altLang="en-US"/>
          </a:p>
        </p:txBody>
      </p:sp>
      <p:sp>
        <p:nvSpPr>
          <p:cNvPr id="187396" name="Rectangle 4"/>
          <p:cNvSpPr>
            <a:spLocks noGrp="1" noChangeArrowheads="1"/>
          </p:cNvSpPr>
          <p:nvPr>
            <p:ph type="ftr" sz="quarter" idx="2"/>
          </p:nvPr>
        </p:nvSpPr>
        <p:spPr bwMode="auto">
          <a:xfrm>
            <a:off x="0" y="9120188"/>
            <a:ext cx="3170238" cy="479425"/>
          </a:xfrm>
          <a:prstGeom prst="rect">
            <a:avLst/>
          </a:prstGeom>
          <a:noFill/>
          <a:ln>
            <a:noFill/>
          </a:ln>
          <a:effectLst/>
          <a:extLst/>
        </p:spPr>
        <p:txBody>
          <a:bodyPr vert="horz" wrap="square" lIns="96661" tIns="48331" rIns="96661" bIns="48331" numCol="1" anchor="b" anchorCtr="0" compatLnSpc="1">
            <a:prstTxWarp prst="textNoShape">
              <a:avLst/>
            </a:prstTxWarp>
          </a:bodyPr>
          <a:lstStyle>
            <a:lvl1pPr algn="l" defTabSz="966788">
              <a:defRPr sz="1300">
                <a:latin typeface="Times" charset="0"/>
                <a:ea typeface="+mn-ea"/>
                <a:cs typeface="+mn-cs"/>
              </a:defRPr>
            </a:lvl1pPr>
          </a:lstStyle>
          <a:p>
            <a:pPr>
              <a:defRPr/>
            </a:pPr>
            <a:endParaRPr lang="en-US" altLang="en-US"/>
          </a:p>
        </p:txBody>
      </p:sp>
      <p:sp>
        <p:nvSpPr>
          <p:cNvPr id="187397" name="Rectangle 5"/>
          <p:cNvSpPr>
            <a:spLocks noGrp="1" noChangeArrowheads="1"/>
          </p:cNvSpPr>
          <p:nvPr>
            <p:ph type="sldNum" sz="quarter" idx="3"/>
          </p:nvPr>
        </p:nvSpPr>
        <p:spPr bwMode="auto">
          <a:xfrm>
            <a:off x="4143375" y="9120188"/>
            <a:ext cx="3170238" cy="479425"/>
          </a:xfrm>
          <a:prstGeom prst="rect">
            <a:avLst/>
          </a:prstGeom>
          <a:noFill/>
          <a:ln>
            <a:noFill/>
          </a:ln>
          <a:effectLst/>
          <a:extLst/>
        </p:spPr>
        <p:txBody>
          <a:bodyPr vert="horz" wrap="square" lIns="96661" tIns="48331" rIns="96661" bIns="48331" numCol="1" anchor="b" anchorCtr="0" compatLnSpc="1">
            <a:prstTxWarp prst="textNoShape">
              <a:avLst/>
            </a:prstTxWarp>
          </a:bodyPr>
          <a:lstStyle>
            <a:lvl1pPr defTabSz="966788">
              <a:defRPr sz="1300">
                <a:latin typeface="Times" panose="02020603050405020304" pitchFamily="18" charset="0"/>
              </a:defRPr>
            </a:lvl1pPr>
          </a:lstStyle>
          <a:p>
            <a:fld id="{57BD2C75-53FE-4A30-8F42-635812ABB350}" type="slidenum">
              <a:rPr lang="en-US" altLang="cs-CZ"/>
              <a:pPr/>
              <a:t>‹#›</a:t>
            </a:fld>
            <a:endParaRPr lang="en-US" altLang="cs-CZ"/>
          </a:p>
        </p:txBody>
      </p:sp>
    </p:spTree>
    <p:extLst>
      <p:ext uri="{BB962C8B-B14F-4D97-AF65-F5344CB8AC3E}">
        <p14:creationId xmlns:p14="http://schemas.microsoft.com/office/powerpoint/2010/main" val="8794348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3170238" cy="479425"/>
          </a:xfrm>
          <a:prstGeom prst="rect">
            <a:avLst/>
          </a:prstGeom>
          <a:noFill/>
          <a:ln>
            <a:noFill/>
          </a:ln>
          <a:effectLst/>
          <a:extLst/>
        </p:spPr>
        <p:txBody>
          <a:bodyPr vert="horz" wrap="square" lIns="96661" tIns="48331" rIns="96661" bIns="48331" numCol="1" anchor="t" anchorCtr="0" compatLnSpc="1">
            <a:prstTxWarp prst="textNoShape">
              <a:avLst/>
            </a:prstTxWarp>
          </a:bodyPr>
          <a:lstStyle>
            <a:lvl1pPr algn="l" defTabSz="966788">
              <a:defRPr sz="1300">
                <a:latin typeface="Times" charset="0"/>
                <a:ea typeface="+mn-ea"/>
                <a:cs typeface="+mn-cs"/>
              </a:defRPr>
            </a:lvl1pPr>
          </a:lstStyle>
          <a:p>
            <a:pPr>
              <a:defRPr/>
            </a:pPr>
            <a:endParaRPr lang="en-US" altLang="en-US"/>
          </a:p>
        </p:txBody>
      </p:sp>
      <p:sp>
        <p:nvSpPr>
          <p:cNvPr id="73731" name="Rectangle 3"/>
          <p:cNvSpPr>
            <a:spLocks noGrp="1" noChangeArrowheads="1"/>
          </p:cNvSpPr>
          <p:nvPr>
            <p:ph type="dt" idx="1"/>
          </p:nvPr>
        </p:nvSpPr>
        <p:spPr bwMode="auto">
          <a:xfrm>
            <a:off x="4144963" y="0"/>
            <a:ext cx="3170237" cy="479425"/>
          </a:xfrm>
          <a:prstGeom prst="rect">
            <a:avLst/>
          </a:prstGeom>
          <a:noFill/>
          <a:ln>
            <a:noFill/>
          </a:ln>
          <a:effectLst/>
          <a:extLst/>
        </p:spPr>
        <p:txBody>
          <a:bodyPr vert="horz" wrap="square" lIns="96661" tIns="48331" rIns="96661" bIns="48331" numCol="1" anchor="t" anchorCtr="0" compatLnSpc="1">
            <a:prstTxWarp prst="textNoShape">
              <a:avLst/>
            </a:prstTxWarp>
          </a:bodyPr>
          <a:lstStyle>
            <a:lvl1pPr defTabSz="966788">
              <a:defRPr sz="1300">
                <a:latin typeface="Times" charset="0"/>
                <a:ea typeface="+mn-ea"/>
                <a:cs typeface="+mn-cs"/>
              </a:defRPr>
            </a:lvl1pPr>
          </a:lstStyle>
          <a:p>
            <a:pPr>
              <a:defRPr/>
            </a:pPr>
            <a:endParaRPr lang="en-US" altLang="en-US"/>
          </a:p>
        </p:txBody>
      </p:sp>
      <p:sp>
        <p:nvSpPr>
          <p:cNvPr id="4100" name="Rectangle 4"/>
          <p:cNvSpPr>
            <a:spLocks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3" name="Rectangle 5"/>
          <p:cNvSpPr>
            <a:spLocks noGrp="1" noChangeArrowheads="1"/>
          </p:cNvSpPr>
          <p:nvPr>
            <p:ph type="body" sz="quarter" idx="3"/>
          </p:nvPr>
        </p:nvSpPr>
        <p:spPr bwMode="auto">
          <a:xfrm>
            <a:off x="974725" y="4560888"/>
            <a:ext cx="5365750" cy="4319587"/>
          </a:xfrm>
          <a:prstGeom prst="rect">
            <a:avLst/>
          </a:prstGeom>
          <a:noFill/>
          <a:ln>
            <a:noFill/>
          </a:ln>
          <a:effectLst/>
          <a:extLst/>
        </p:spPr>
        <p:txBody>
          <a:bodyPr vert="horz" wrap="square" lIns="96661" tIns="48331" rIns="96661" bIns="48331"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73734" name="Rectangle 6"/>
          <p:cNvSpPr>
            <a:spLocks noGrp="1" noChangeArrowheads="1"/>
          </p:cNvSpPr>
          <p:nvPr>
            <p:ph type="ftr" sz="quarter" idx="4"/>
          </p:nvPr>
        </p:nvSpPr>
        <p:spPr bwMode="auto">
          <a:xfrm>
            <a:off x="0" y="9121775"/>
            <a:ext cx="3170238" cy="479425"/>
          </a:xfrm>
          <a:prstGeom prst="rect">
            <a:avLst/>
          </a:prstGeom>
          <a:noFill/>
          <a:ln>
            <a:noFill/>
          </a:ln>
          <a:effectLst/>
          <a:extLst/>
        </p:spPr>
        <p:txBody>
          <a:bodyPr vert="horz" wrap="square" lIns="96661" tIns="48331" rIns="96661" bIns="48331" numCol="1" anchor="b" anchorCtr="0" compatLnSpc="1">
            <a:prstTxWarp prst="textNoShape">
              <a:avLst/>
            </a:prstTxWarp>
          </a:bodyPr>
          <a:lstStyle>
            <a:lvl1pPr algn="l" defTabSz="966788">
              <a:defRPr sz="1300">
                <a:latin typeface="Times" charset="0"/>
                <a:ea typeface="+mn-ea"/>
                <a:cs typeface="+mn-cs"/>
              </a:defRPr>
            </a:lvl1pPr>
          </a:lstStyle>
          <a:p>
            <a:pPr>
              <a:defRPr/>
            </a:pPr>
            <a:endParaRPr lang="en-US" altLang="en-US"/>
          </a:p>
        </p:txBody>
      </p:sp>
      <p:sp>
        <p:nvSpPr>
          <p:cNvPr id="73735" name="Rectangle 7"/>
          <p:cNvSpPr>
            <a:spLocks noGrp="1" noChangeArrowheads="1"/>
          </p:cNvSpPr>
          <p:nvPr>
            <p:ph type="sldNum" sz="quarter" idx="5"/>
          </p:nvPr>
        </p:nvSpPr>
        <p:spPr bwMode="auto">
          <a:xfrm>
            <a:off x="4144963" y="9121775"/>
            <a:ext cx="3170237" cy="479425"/>
          </a:xfrm>
          <a:prstGeom prst="rect">
            <a:avLst/>
          </a:prstGeom>
          <a:noFill/>
          <a:ln>
            <a:noFill/>
          </a:ln>
          <a:effectLst/>
          <a:extLst/>
        </p:spPr>
        <p:txBody>
          <a:bodyPr vert="horz" wrap="square" lIns="96661" tIns="48331" rIns="96661" bIns="48331" numCol="1" anchor="b" anchorCtr="0" compatLnSpc="1">
            <a:prstTxWarp prst="textNoShape">
              <a:avLst/>
            </a:prstTxWarp>
          </a:bodyPr>
          <a:lstStyle>
            <a:lvl1pPr defTabSz="966788">
              <a:defRPr sz="1300">
                <a:latin typeface="Times" panose="02020603050405020304" pitchFamily="18" charset="0"/>
              </a:defRPr>
            </a:lvl1pPr>
          </a:lstStyle>
          <a:p>
            <a:fld id="{F2280655-B517-48CE-8C78-836DE90470A7}" type="slidenum">
              <a:rPr lang="en-US" altLang="cs-CZ"/>
              <a:pPr/>
              <a:t>‹#›</a:t>
            </a:fld>
            <a:endParaRPr lang="en-US" altLang="cs-CZ"/>
          </a:p>
        </p:txBody>
      </p:sp>
    </p:spTree>
    <p:extLst>
      <p:ext uri="{BB962C8B-B14F-4D97-AF65-F5344CB8AC3E}">
        <p14:creationId xmlns:p14="http://schemas.microsoft.com/office/powerpoint/2010/main" val="35904677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Times"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Times"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Times"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800">
                <a:solidFill>
                  <a:schemeClr val="tx1"/>
                </a:solidFill>
                <a:latin typeface="Franklin Gothic Book" panose="020B0503020102020204" pitchFamily="34" charset="0"/>
                <a:ea typeface="ＭＳ Ｐゴシック" pitchFamily="-1" charset="-128"/>
              </a:defRPr>
            </a:lvl1pPr>
            <a:lvl2pPr marL="742950" indent="-285750" defTabSz="966788">
              <a:defRPr sz="2800">
                <a:solidFill>
                  <a:schemeClr val="tx1"/>
                </a:solidFill>
                <a:latin typeface="Franklin Gothic Book" panose="020B0503020102020204" pitchFamily="34" charset="0"/>
                <a:ea typeface="ＭＳ Ｐゴシック" pitchFamily="-1" charset="-128"/>
              </a:defRPr>
            </a:lvl2pPr>
            <a:lvl3pPr marL="1143000" indent="-228600" defTabSz="966788">
              <a:defRPr sz="2800">
                <a:solidFill>
                  <a:schemeClr val="tx1"/>
                </a:solidFill>
                <a:latin typeface="Franklin Gothic Book" panose="020B0503020102020204" pitchFamily="34" charset="0"/>
                <a:ea typeface="ＭＳ Ｐゴシック" pitchFamily="-1" charset="-128"/>
              </a:defRPr>
            </a:lvl3pPr>
            <a:lvl4pPr marL="1600200" indent="-228600" defTabSz="966788">
              <a:defRPr sz="2800">
                <a:solidFill>
                  <a:schemeClr val="tx1"/>
                </a:solidFill>
                <a:latin typeface="Franklin Gothic Book" panose="020B0503020102020204" pitchFamily="34" charset="0"/>
                <a:ea typeface="ＭＳ Ｐゴシック" pitchFamily="-1" charset="-128"/>
              </a:defRPr>
            </a:lvl4pPr>
            <a:lvl5pPr marL="2057400" indent="-228600" defTabSz="966788">
              <a:defRPr sz="2800">
                <a:solidFill>
                  <a:schemeClr val="tx1"/>
                </a:solidFill>
                <a:latin typeface="Franklin Gothic Book" panose="020B0503020102020204" pitchFamily="34" charset="0"/>
                <a:ea typeface="ＭＳ Ｐゴシック" pitchFamily="-1" charset="-128"/>
              </a:defRPr>
            </a:lvl5pPr>
            <a:lvl6pPr marL="2514600" indent="-228600" algn="r" defTabSz="966788" eaLnBrk="0" fontAlgn="base" hangingPunct="0">
              <a:spcBef>
                <a:spcPct val="0"/>
              </a:spcBef>
              <a:spcAft>
                <a:spcPct val="0"/>
              </a:spcAft>
              <a:defRPr sz="2800">
                <a:solidFill>
                  <a:schemeClr val="tx1"/>
                </a:solidFill>
                <a:latin typeface="Franklin Gothic Book" panose="020B0503020102020204" pitchFamily="34" charset="0"/>
                <a:ea typeface="ＭＳ Ｐゴシック" pitchFamily="-1" charset="-128"/>
              </a:defRPr>
            </a:lvl6pPr>
            <a:lvl7pPr marL="2971800" indent="-228600" algn="r" defTabSz="966788" eaLnBrk="0" fontAlgn="base" hangingPunct="0">
              <a:spcBef>
                <a:spcPct val="0"/>
              </a:spcBef>
              <a:spcAft>
                <a:spcPct val="0"/>
              </a:spcAft>
              <a:defRPr sz="2800">
                <a:solidFill>
                  <a:schemeClr val="tx1"/>
                </a:solidFill>
                <a:latin typeface="Franklin Gothic Book" panose="020B0503020102020204" pitchFamily="34" charset="0"/>
                <a:ea typeface="ＭＳ Ｐゴシック" pitchFamily="-1" charset="-128"/>
              </a:defRPr>
            </a:lvl7pPr>
            <a:lvl8pPr marL="3429000" indent="-228600" algn="r" defTabSz="966788" eaLnBrk="0" fontAlgn="base" hangingPunct="0">
              <a:spcBef>
                <a:spcPct val="0"/>
              </a:spcBef>
              <a:spcAft>
                <a:spcPct val="0"/>
              </a:spcAft>
              <a:defRPr sz="2800">
                <a:solidFill>
                  <a:schemeClr val="tx1"/>
                </a:solidFill>
                <a:latin typeface="Franklin Gothic Book" panose="020B0503020102020204" pitchFamily="34" charset="0"/>
                <a:ea typeface="ＭＳ Ｐゴシック" pitchFamily="-1" charset="-128"/>
              </a:defRPr>
            </a:lvl8pPr>
            <a:lvl9pPr marL="3886200" indent="-228600" algn="r" defTabSz="966788" eaLnBrk="0" fontAlgn="base" hangingPunct="0">
              <a:spcBef>
                <a:spcPct val="0"/>
              </a:spcBef>
              <a:spcAft>
                <a:spcPct val="0"/>
              </a:spcAft>
              <a:defRPr sz="2800">
                <a:solidFill>
                  <a:schemeClr val="tx1"/>
                </a:solidFill>
                <a:latin typeface="Franklin Gothic Book" panose="020B0503020102020204" pitchFamily="34" charset="0"/>
                <a:ea typeface="ＭＳ Ｐゴシック" pitchFamily="-1" charset="-128"/>
              </a:defRPr>
            </a:lvl9pPr>
          </a:lstStyle>
          <a:p>
            <a:fld id="{85940EB7-2489-41F0-AA9F-9D45B877075F}" type="slidenum">
              <a:rPr lang="en-US" altLang="cs-CZ" sz="1300">
                <a:latin typeface="Times" panose="02020603050405020304" pitchFamily="18" charset="0"/>
              </a:rPr>
              <a:pPr/>
              <a:t>19</a:t>
            </a:fld>
            <a:endParaRPr lang="en-US" altLang="cs-CZ" sz="1300">
              <a:latin typeface="Times" panose="02020603050405020304" pitchFamily="18" charset="0"/>
            </a:endParaRPr>
          </a:p>
        </p:txBody>
      </p:sp>
      <p:sp>
        <p:nvSpPr>
          <p:cNvPr id="24578" name="Rectangle 2"/>
          <p:cNvSpPr>
            <a:spLocks noChangeArrowheads="1" noTextEdit="1"/>
          </p:cNvSpPr>
          <p:nvPr>
            <p:ph type="sldImg"/>
          </p:nvPr>
        </p:nvSpPr>
        <p:spPr>
          <a:ln/>
        </p:spPr>
      </p:sp>
      <p:sp>
        <p:nvSpPr>
          <p:cNvPr id="245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smtClean="0">
                <a:latin typeface="Times" panose="02020603050405020304" pitchFamily="18" charset="0"/>
              </a:rPr>
              <a:t>Trade produces an equilibrium relative price of cloth, (</a:t>
            </a:r>
            <a:r>
              <a:rPr lang="en-US" altLang="cs-CZ" i="1" smtClean="0">
                <a:latin typeface="Times" panose="02020603050405020304" pitchFamily="18" charset="0"/>
              </a:rPr>
              <a:t>P</a:t>
            </a:r>
            <a:r>
              <a:rPr lang="en-US" altLang="cs-CZ" i="1" baseline="-25000" smtClean="0">
                <a:latin typeface="Times" panose="02020603050405020304" pitchFamily="18" charset="0"/>
              </a:rPr>
              <a:t>C</a:t>
            </a:r>
            <a:r>
              <a:rPr lang="en-US" altLang="cs-CZ" i="1" smtClean="0">
                <a:latin typeface="Times" panose="02020603050405020304" pitchFamily="18" charset="0"/>
              </a:rPr>
              <a:t>/P</a:t>
            </a:r>
            <a:r>
              <a:rPr lang="en-US" altLang="cs-CZ" i="1" baseline="-25000" smtClean="0">
                <a:latin typeface="Times" panose="02020603050405020304" pitchFamily="18" charset="0"/>
              </a:rPr>
              <a:t>F</a:t>
            </a:r>
            <a:r>
              <a:rPr lang="en-US" altLang="cs-CZ" smtClean="0">
                <a:latin typeface="Times" panose="02020603050405020304" pitchFamily="18" charset="0"/>
              </a:rPr>
              <a:t>)</a:t>
            </a:r>
            <a:r>
              <a:rPr lang="en-US" altLang="cs-CZ" i="1" baseline="-25000" smtClean="0">
                <a:latin typeface="Times" panose="02020603050405020304" pitchFamily="18" charset="0"/>
              </a:rPr>
              <a:t>1</a:t>
            </a:r>
            <a:r>
              <a:rPr lang="en-US" altLang="cs-CZ" smtClean="0">
                <a:latin typeface="Times" panose="02020603050405020304" pitchFamily="18" charset="0"/>
              </a:rPr>
              <a:t>, where the relative quantity demanded of cloth equals the relative quantity supplied of cloth. At this relative price, there is no tendency for the relative quantity demanded of cloth nor the relative quantity supplied of cloth to change.</a:t>
            </a:r>
          </a:p>
        </p:txBody>
      </p:sp>
    </p:spTree>
    <p:extLst>
      <p:ext uri="{BB962C8B-B14F-4D97-AF65-F5344CB8AC3E}">
        <p14:creationId xmlns:p14="http://schemas.microsoft.com/office/powerpoint/2010/main" val="2632993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800">
                <a:solidFill>
                  <a:schemeClr val="tx1"/>
                </a:solidFill>
                <a:latin typeface="Franklin Gothic Book" panose="020B0503020102020204" pitchFamily="34" charset="0"/>
                <a:ea typeface="ＭＳ Ｐゴシック" pitchFamily="-1" charset="-128"/>
              </a:defRPr>
            </a:lvl1pPr>
            <a:lvl2pPr marL="742950" indent="-285750" defTabSz="966788">
              <a:defRPr sz="2800">
                <a:solidFill>
                  <a:schemeClr val="tx1"/>
                </a:solidFill>
                <a:latin typeface="Franklin Gothic Book" panose="020B0503020102020204" pitchFamily="34" charset="0"/>
                <a:ea typeface="ＭＳ Ｐゴシック" pitchFamily="-1" charset="-128"/>
              </a:defRPr>
            </a:lvl2pPr>
            <a:lvl3pPr marL="1143000" indent="-228600" defTabSz="966788">
              <a:defRPr sz="2800">
                <a:solidFill>
                  <a:schemeClr val="tx1"/>
                </a:solidFill>
                <a:latin typeface="Franklin Gothic Book" panose="020B0503020102020204" pitchFamily="34" charset="0"/>
                <a:ea typeface="ＭＳ Ｐゴシック" pitchFamily="-1" charset="-128"/>
              </a:defRPr>
            </a:lvl3pPr>
            <a:lvl4pPr marL="1600200" indent="-228600" defTabSz="966788">
              <a:defRPr sz="2800">
                <a:solidFill>
                  <a:schemeClr val="tx1"/>
                </a:solidFill>
                <a:latin typeface="Franklin Gothic Book" panose="020B0503020102020204" pitchFamily="34" charset="0"/>
                <a:ea typeface="ＭＳ Ｐゴシック" pitchFamily="-1" charset="-128"/>
              </a:defRPr>
            </a:lvl4pPr>
            <a:lvl5pPr marL="2057400" indent="-228600" defTabSz="966788">
              <a:defRPr sz="2800">
                <a:solidFill>
                  <a:schemeClr val="tx1"/>
                </a:solidFill>
                <a:latin typeface="Franklin Gothic Book" panose="020B0503020102020204" pitchFamily="34" charset="0"/>
                <a:ea typeface="ＭＳ Ｐゴシック" pitchFamily="-1" charset="-128"/>
              </a:defRPr>
            </a:lvl5pPr>
            <a:lvl6pPr marL="2514600" indent="-228600" algn="r" defTabSz="966788" eaLnBrk="0" fontAlgn="base" hangingPunct="0">
              <a:spcBef>
                <a:spcPct val="0"/>
              </a:spcBef>
              <a:spcAft>
                <a:spcPct val="0"/>
              </a:spcAft>
              <a:defRPr sz="2800">
                <a:solidFill>
                  <a:schemeClr val="tx1"/>
                </a:solidFill>
                <a:latin typeface="Franklin Gothic Book" panose="020B0503020102020204" pitchFamily="34" charset="0"/>
                <a:ea typeface="ＭＳ Ｐゴシック" pitchFamily="-1" charset="-128"/>
              </a:defRPr>
            </a:lvl6pPr>
            <a:lvl7pPr marL="2971800" indent="-228600" algn="r" defTabSz="966788" eaLnBrk="0" fontAlgn="base" hangingPunct="0">
              <a:spcBef>
                <a:spcPct val="0"/>
              </a:spcBef>
              <a:spcAft>
                <a:spcPct val="0"/>
              </a:spcAft>
              <a:defRPr sz="2800">
                <a:solidFill>
                  <a:schemeClr val="tx1"/>
                </a:solidFill>
                <a:latin typeface="Franklin Gothic Book" panose="020B0503020102020204" pitchFamily="34" charset="0"/>
                <a:ea typeface="ＭＳ Ｐゴシック" pitchFamily="-1" charset="-128"/>
              </a:defRPr>
            </a:lvl7pPr>
            <a:lvl8pPr marL="3429000" indent="-228600" algn="r" defTabSz="966788" eaLnBrk="0" fontAlgn="base" hangingPunct="0">
              <a:spcBef>
                <a:spcPct val="0"/>
              </a:spcBef>
              <a:spcAft>
                <a:spcPct val="0"/>
              </a:spcAft>
              <a:defRPr sz="2800">
                <a:solidFill>
                  <a:schemeClr val="tx1"/>
                </a:solidFill>
                <a:latin typeface="Franklin Gothic Book" panose="020B0503020102020204" pitchFamily="34" charset="0"/>
                <a:ea typeface="ＭＳ Ｐゴシック" pitchFamily="-1" charset="-128"/>
              </a:defRPr>
            </a:lvl8pPr>
            <a:lvl9pPr marL="3886200" indent="-228600" algn="r" defTabSz="966788" eaLnBrk="0" fontAlgn="base" hangingPunct="0">
              <a:spcBef>
                <a:spcPct val="0"/>
              </a:spcBef>
              <a:spcAft>
                <a:spcPct val="0"/>
              </a:spcAft>
              <a:defRPr sz="2800">
                <a:solidFill>
                  <a:schemeClr val="tx1"/>
                </a:solidFill>
                <a:latin typeface="Franklin Gothic Book" panose="020B0503020102020204" pitchFamily="34" charset="0"/>
                <a:ea typeface="ＭＳ Ｐゴシック" pitchFamily="-1" charset="-128"/>
              </a:defRPr>
            </a:lvl9pPr>
          </a:lstStyle>
          <a:p>
            <a:fld id="{4F07C6F5-9D51-4784-8A31-041C72D10F20}" type="slidenum">
              <a:rPr lang="en-US" altLang="cs-CZ" sz="1300">
                <a:latin typeface="Times" panose="02020603050405020304" pitchFamily="18" charset="0"/>
              </a:rPr>
              <a:pPr/>
              <a:t>20</a:t>
            </a:fld>
            <a:endParaRPr lang="en-US" altLang="cs-CZ" sz="1300">
              <a:latin typeface="Times" panose="02020603050405020304" pitchFamily="18" charset="0"/>
            </a:endParaRPr>
          </a:p>
        </p:txBody>
      </p:sp>
      <p:sp>
        <p:nvSpPr>
          <p:cNvPr id="26626" name="Rectangle 2"/>
          <p:cNvSpPr>
            <a:spLocks noChangeArrowheads="1" noTextEdit="1"/>
          </p:cNvSpPr>
          <p:nvPr>
            <p:ph type="sldImg"/>
          </p:nvPr>
        </p:nvSpPr>
        <p:spPr>
          <a:ln/>
        </p:spPr>
      </p:sp>
      <p:sp>
        <p:nvSpPr>
          <p:cNvPr id="266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smtClean="0">
                <a:latin typeface="Times" panose="02020603050405020304" pitchFamily="18" charset="0"/>
              </a:rPr>
              <a:t>Trade produces an equilibrium relative price of cloth, (</a:t>
            </a:r>
            <a:r>
              <a:rPr lang="en-US" altLang="cs-CZ" i="1" smtClean="0">
                <a:latin typeface="Times" panose="02020603050405020304" pitchFamily="18" charset="0"/>
              </a:rPr>
              <a:t>P</a:t>
            </a:r>
            <a:r>
              <a:rPr lang="en-US" altLang="cs-CZ" i="1" baseline="-25000" smtClean="0">
                <a:latin typeface="Times" panose="02020603050405020304" pitchFamily="18" charset="0"/>
              </a:rPr>
              <a:t>C</a:t>
            </a:r>
            <a:r>
              <a:rPr lang="en-US" altLang="cs-CZ" i="1" smtClean="0">
                <a:latin typeface="Times" panose="02020603050405020304" pitchFamily="18" charset="0"/>
              </a:rPr>
              <a:t>/P</a:t>
            </a:r>
            <a:r>
              <a:rPr lang="en-US" altLang="cs-CZ" i="1" baseline="-25000" smtClean="0">
                <a:latin typeface="Times" panose="02020603050405020304" pitchFamily="18" charset="0"/>
              </a:rPr>
              <a:t>F</a:t>
            </a:r>
            <a:r>
              <a:rPr lang="en-US" altLang="cs-CZ" smtClean="0">
                <a:latin typeface="Times" panose="02020603050405020304" pitchFamily="18" charset="0"/>
              </a:rPr>
              <a:t>)</a:t>
            </a:r>
            <a:r>
              <a:rPr lang="en-US" altLang="cs-CZ" i="1" baseline="-25000" smtClean="0">
                <a:latin typeface="Times" panose="02020603050405020304" pitchFamily="18" charset="0"/>
              </a:rPr>
              <a:t>1</a:t>
            </a:r>
            <a:r>
              <a:rPr lang="en-US" altLang="cs-CZ" smtClean="0">
                <a:latin typeface="Times" panose="02020603050405020304" pitchFamily="18" charset="0"/>
              </a:rPr>
              <a:t>, where the relative quantity demanded of cloth equals the relative quantity supplied of cloth. At this relative price, there is no tendency for the relative quantity demanded of cloth nor the relative quantity supplied of cloth to change.</a:t>
            </a:r>
          </a:p>
        </p:txBody>
      </p:sp>
    </p:spTree>
    <p:extLst>
      <p:ext uri="{BB962C8B-B14F-4D97-AF65-F5344CB8AC3E}">
        <p14:creationId xmlns:p14="http://schemas.microsoft.com/office/powerpoint/2010/main" val="3656901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800">
                <a:solidFill>
                  <a:schemeClr val="tx1"/>
                </a:solidFill>
                <a:latin typeface="Franklin Gothic Book" panose="020B0503020102020204" pitchFamily="34" charset="0"/>
                <a:ea typeface="ＭＳ Ｐゴシック" pitchFamily="-1" charset="-128"/>
              </a:defRPr>
            </a:lvl1pPr>
            <a:lvl2pPr marL="742950" indent="-285750" defTabSz="966788">
              <a:defRPr sz="2800">
                <a:solidFill>
                  <a:schemeClr val="tx1"/>
                </a:solidFill>
                <a:latin typeface="Franklin Gothic Book" panose="020B0503020102020204" pitchFamily="34" charset="0"/>
                <a:ea typeface="ＭＳ Ｐゴシック" pitchFamily="-1" charset="-128"/>
              </a:defRPr>
            </a:lvl2pPr>
            <a:lvl3pPr marL="1143000" indent="-228600" defTabSz="966788">
              <a:defRPr sz="2800">
                <a:solidFill>
                  <a:schemeClr val="tx1"/>
                </a:solidFill>
                <a:latin typeface="Franklin Gothic Book" panose="020B0503020102020204" pitchFamily="34" charset="0"/>
                <a:ea typeface="ＭＳ Ｐゴシック" pitchFamily="-1" charset="-128"/>
              </a:defRPr>
            </a:lvl3pPr>
            <a:lvl4pPr marL="1600200" indent="-228600" defTabSz="966788">
              <a:defRPr sz="2800">
                <a:solidFill>
                  <a:schemeClr val="tx1"/>
                </a:solidFill>
                <a:latin typeface="Franklin Gothic Book" panose="020B0503020102020204" pitchFamily="34" charset="0"/>
                <a:ea typeface="ＭＳ Ｐゴシック" pitchFamily="-1" charset="-128"/>
              </a:defRPr>
            </a:lvl4pPr>
            <a:lvl5pPr marL="2057400" indent="-228600" defTabSz="966788">
              <a:defRPr sz="2800">
                <a:solidFill>
                  <a:schemeClr val="tx1"/>
                </a:solidFill>
                <a:latin typeface="Franklin Gothic Book" panose="020B0503020102020204" pitchFamily="34" charset="0"/>
                <a:ea typeface="ＭＳ Ｐゴシック" pitchFamily="-1" charset="-128"/>
              </a:defRPr>
            </a:lvl5pPr>
            <a:lvl6pPr marL="2514600" indent="-228600" algn="r" defTabSz="966788" eaLnBrk="0" fontAlgn="base" hangingPunct="0">
              <a:spcBef>
                <a:spcPct val="0"/>
              </a:spcBef>
              <a:spcAft>
                <a:spcPct val="0"/>
              </a:spcAft>
              <a:defRPr sz="2800">
                <a:solidFill>
                  <a:schemeClr val="tx1"/>
                </a:solidFill>
                <a:latin typeface="Franklin Gothic Book" panose="020B0503020102020204" pitchFamily="34" charset="0"/>
                <a:ea typeface="ＭＳ Ｐゴシック" pitchFamily="-1" charset="-128"/>
              </a:defRPr>
            </a:lvl6pPr>
            <a:lvl7pPr marL="2971800" indent="-228600" algn="r" defTabSz="966788" eaLnBrk="0" fontAlgn="base" hangingPunct="0">
              <a:spcBef>
                <a:spcPct val="0"/>
              </a:spcBef>
              <a:spcAft>
                <a:spcPct val="0"/>
              </a:spcAft>
              <a:defRPr sz="2800">
                <a:solidFill>
                  <a:schemeClr val="tx1"/>
                </a:solidFill>
                <a:latin typeface="Franklin Gothic Book" panose="020B0503020102020204" pitchFamily="34" charset="0"/>
                <a:ea typeface="ＭＳ Ｐゴシック" pitchFamily="-1" charset="-128"/>
              </a:defRPr>
            </a:lvl7pPr>
            <a:lvl8pPr marL="3429000" indent="-228600" algn="r" defTabSz="966788" eaLnBrk="0" fontAlgn="base" hangingPunct="0">
              <a:spcBef>
                <a:spcPct val="0"/>
              </a:spcBef>
              <a:spcAft>
                <a:spcPct val="0"/>
              </a:spcAft>
              <a:defRPr sz="2800">
                <a:solidFill>
                  <a:schemeClr val="tx1"/>
                </a:solidFill>
                <a:latin typeface="Franklin Gothic Book" panose="020B0503020102020204" pitchFamily="34" charset="0"/>
                <a:ea typeface="ＭＳ Ｐゴシック" pitchFamily="-1" charset="-128"/>
              </a:defRPr>
            </a:lvl8pPr>
            <a:lvl9pPr marL="3886200" indent="-228600" algn="r" defTabSz="966788" eaLnBrk="0" fontAlgn="base" hangingPunct="0">
              <a:spcBef>
                <a:spcPct val="0"/>
              </a:spcBef>
              <a:spcAft>
                <a:spcPct val="0"/>
              </a:spcAft>
              <a:defRPr sz="2800">
                <a:solidFill>
                  <a:schemeClr val="tx1"/>
                </a:solidFill>
                <a:latin typeface="Franklin Gothic Book" panose="020B0503020102020204" pitchFamily="34" charset="0"/>
                <a:ea typeface="ＭＳ Ｐゴシック" pitchFamily="-1" charset="-128"/>
              </a:defRPr>
            </a:lvl9pPr>
          </a:lstStyle>
          <a:p>
            <a:fld id="{D1589961-32C6-455E-9EB1-124302862643}" type="slidenum">
              <a:rPr lang="en-US" altLang="cs-CZ" sz="1300">
                <a:latin typeface="Times" panose="02020603050405020304" pitchFamily="18" charset="0"/>
              </a:rPr>
              <a:pPr/>
              <a:t>26</a:t>
            </a:fld>
            <a:endParaRPr lang="en-US" altLang="cs-CZ" sz="1300">
              <a:latin typeface="Times" panose="02020603050405020304" pitchFamily="18" charset="0"/>
            </a:endParaRPr>
          </a:p>
        </p:txBody>
      </p:sp>
      <p:sp>
        <p:nvSpPr>
          <p:cNvPr id="33794" name="Rectangle 2"/>
          <p:cNvSpPr>
            <a:spLocks noChangeArrowheads="1" noTextEdit="1"/>
          </p:cNvSpPr>
          <p:nvPr>
            <p:ph type="sldImg"/>
          </p:nvPr>
        </p:nvSpPr>
        <p:spPr>
          <a:ln/>
        </p:spPr>
      </p:sp>
      <p:sp>
        <p:nvSpPr>
          <p:cNvPr id="3379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smtClean="0">
                <a:latin typeface="Times" panose="02020603050405020304" pitchFamily="18" charset="0"/>
              </a:rPr>
              <a:t>If biased growth occurs in the cloth industry, suppliers are more able and willing to sell cloth relative to food, so that the relative supply curve shifts right to represent an increase in the supply of cloth relative to the supply of food. In the new trade equilibrium, the relative quantity of cloth bought and sold increases and the price of cloth relative to the price of food decreases from </a:t>
            </a:r>
            <a:r>
              <a:rPr lang="en-US" altLang="cs-CZ" sz="1800" smtClean="0">
                <a:latin typeface="Times" panose="02020603050405020304" pitchFamily="18" charset="0"/>
              </a:rPr>
              <a:t>(</a:t>
            </a:r>
            <a:r>
              <a:rPr lang="en-US" altLang="cs-CZ" sz="1800" i="1" smtClean="0">
                <a:latin typeface="Times" panose="02020603050405020304" pitchFamily="18" charset="0"/>
              </a:rPr>
              <a:t>P</a:t>
            </a:r>
            <a:r>
              <a:rPr lang="en-US" altLang="cs-CZ" sz="1800" i="1" baseline="-25000" smtClean="0">
                <a:latin typeface="Times" panose="02020603050405020304" pitchFamily="18" charset="0"/>
              </a:rPr>
              <a:t>C</a:t>
            </a:r>
            <a:r>
              <a:rPr lang="en-US" altLang="cs-CZ" sz="1800" i="1" smtClean="0">
                <a:latin typeface="Times" panose="02020603050405020304" pitchFamily="18" charset="0"/>
              </a:rPr>
              <a:t>/P</a:t>
            </a:r>
            <a:r>
              <a:rPr lang="en-US" altLang="cs-CZ" sz="1800" i="1" baseline="-25000" smtClean="0">
                <a:latin typeface="Times" panose="02020603050405020304" pitchFamily="18" charset="0"/>
              </a:rPr>
              <a:t>F</a:t>
            </a:r>
            <a:r>
              <a:rPr lang="en-US" altLang="cs-CZ" sz="1800" smtClean="0">
                <a:latin typeface="Times" panose="02020603050405020304" pitchFamily="18" charset="0"/>
              </a:rPr>
              <a:t>)</a:t>
            </a:r>
            <a:r>
              <a:rPr lang="en-US" altLang="cs-CZ" sz="1800" baseline="-25000" smtClean="0">
                <a:latin typeface="Times" panose="02020603050405020304" pitchFamily="18" charset="0"/>
              </a:rPr>
              <a:t>1 </a:t>
            </a:r>
            <a:r>
              <a:rPr lang="en-US" altLang="cs-CZ" sz="1800" smtClean="0">
                <a:latin typeface="Times" panose="02020603050405020304" pitchFamily="18" charset="0"/>
              </a:rPr>
              <a:t>to (</a:t>
            </a:r>
            <a:r>
              <a:rPr lang="en-US" altLang="cs-CZ" sz="1800" i="1" smtClean="0">
                <a:latin typeface="Times" panose="02020603050405020304" pitchFamily="18" charset="0"/>
              </a:rPr>
              <a:t>P</a:t>
            </a:r>
            <a:r>
              <a:rPr lang="en-US" altLang="cs-CZ" sz="1800" i="1" baseline="-25000" smtClean="0">
                <a:latin typeface="Times" panose="02020603050405020304" pitchFamily="18" charset="0"/>
              </a:rPr>
              <a:t>C</a:t>
            </a:r>
            <a:r>
              <a:rPr lang="en-US" altLang="cs-CZ" sz="1800" i="1" smtClean="0">
                <a:latin typeface="Times" panose="02020603050405020304" pitchFamily="18" charset="0"/>
              </a:rPr>
              <a:t>/P</a:t>
            </a:r>
            <a:r>
              <a:rPr lang="en-US" altLang="cs-CZ" sz="1800" i="1" baseline="-25000" smtClean="0">
                <a:latin typeface="Times" panose="02020603050405020304" pitchFamily="18" charset="0"/>
              </a:rPr>
              <a:t>F</a:t>
            </a:r>
            <a:r>
              <a:rPr lang="en-US" altLang="cs-CZ" sz="1800" smtClean="0">
                <a:latin typeface="Times" panose="02020603050405020304" pitchFamily="18" charset="0"/>
              </a:rPr>
              <a:t>)</a:t>
            </a:r>
            <a:r>
              <a:rPr lang="en-US" altLang="cs-CZ" sz="1800" baseline="-25000" smtClean="0">
                <a:latin typeface="Times" panose="02020603050405020304" pitchFamily="18" charset="0"/>
              </a:rPr>
              <a:t>2</a:t>
            </a:r>
            <a:r>
              <a:rPr lang="en-US" altLang="cs-CZ" sz="1800" smtClean="0">
                <a:latin typeface="Times" panose="02020603050405020304" pitchFamily="18" charset="0"/>
              </a:rPr>
              <a:t>. If the home country exports cloth and imports food, the price of exports relative to the price of imports for the domestic country decreases.</a:t>
            </a:r>
            <a:r>
              <a:rPr lang="en-US" altLang="cs-CZ" sz="1800" i="1" baseline="-25000" smtClean="0">
                <a:latin typeface="Times" panose="02020603050405020304" pitchFamily="18" charset="0"/>
              </a:rPr>
              <a:t> </a:t>
            </a:r>
            <a:r>
              <a:rPr lang="en-US" altLang="cs-CZ" sz="1800" smtClean="0">
                <a:latin typeface="Times" panose="02020603050405020304" pitchFamily="18" charset="0"/>
              </a:rPr>
              <a:t>In other words, the terms of trade for the domestic country decreases.</a:t>
            </a:r>
            <a:endParaRPr lang="en-US" altLang="cs-CZ" smtClean="0">
              <a:latin typeface="Times" panose="02020603050405020304" pitchFamily="18" charset="0"/>
            </a:endParaRPr>
          </a:p>
          <a:p>
            <a:pPr eaLnBrk="1" hangingPunct="1"/>
            <a:endParaRPr lang="en-US" altLang="cs-CZ" smtClean="0">
              <a:latin typeface="Times" panose="02020603050405020304" pitchFamily="18" charset="0"/>
            </a:endParaRPr>
          </a:p>
        </p:txBody>
      </p:sp>
    </p:spTree>
    <p:extLst>
      <p:ext uri="{BB962C8B-B14F-4D97-AF65-F5344CB8AC3E}">
        <p14:creationId xmlns:p14="http://schemas.microsoft.com/office/powerpoint/2010/main" val="2450600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800">
                <a:solidFill>
                  <a:schemeClr val="tx1"/>
                </a:solidFill>
                <a:latin typeface="Franklin Gothic Book" panose="020B0503020102020204" pitchFamily="34" charset="0"/>
                <a:ea typeface="ＭＳ Ｐゴシック" pitchFamily="-1" charset="-128"/>
              </a:defRPr>
            </a:lvl1pPr>
            <a:lvl2pPr marL="742950" indent="-285750" defTabSz="966788">
              <a:defRPr sz="2800">
                <a:solidFill>
                  <a:schemeClr val="tx1"/>
                </a:solidFill>
                <a:latin typeface="Franklin Gothic Book" panose="020B0503020102020204" pitchFamily="34" charset="0"/>
                <a:ea typeface="ＭＳ Ｐゴシック" pitchFamily="-1" charset="-128"/>
              </a:defRPr>
            </a:lvl2pPr>
            <a:lvl3pPr marL="1143000" indent="-228600" defTabSz="966788">
              <a:defRPr sz="2800">
                <a:solidFill>
                  <a:schemeClr val="tx1"/>
                </a:solidFill>
                <a:latin typeface="Franklin Gothic Book" panose="020B0503020102020204" pitchFamily="34" charset="0"/>
                <a:ea typeface="ＭＳ Ｐゴシック" pitchFamily="-1" charset="-128"/>
              </a:defRPr>
            </a:lvl3pPr>
            <a:lvl4pPr marL="1600200" indent="-228600" defTabSz="966788">
              <a:defRPr sz="2800">
                <a:solidFill>
                  <a:schemeClr val="tx1"/>
                </a:solidFill>
                <a:latin typeface="Franklin Gothic Book" panose="020B0503020102020204" pitchFamily="34" charset="0"/>
                <a:ea typeface="ＭＳ Ｐゴシック" pitchFamily="-1" charset="-128"/>
              </a:defRPr>
            </a:lvl4pPr>
            <a:lvl5pPr marL="2057400" indent="-228600" defTabSz="966788">
              <a:defRPr sz="2800">
                <a:solidFill>
                  <a:schemeClr val="tx1"/>
                </a:solidFill>
                <a:latin typeface="Franklin Gothic Book" panose="020B0503020102020204" pitchFamily="34" charset="0"/>
                <a:ea typeface="ＭＳ Ｐゴシック" pitchFamily="-1" charset="-128"/>
              </a:defRPr>
            </a:lvl5pPr>
            <a:lvl6pPr marL="2514600" indent="-228600" algn="r" defTabSz="966788" eaLnBrk="0" fontAlgn="base" hangingPunct="0">
              <a:spcBef>
                <a:spcPct val="0"/>
              </a:spcBef>
              <a:spcAft>
                <a:spcPct val="0"/>
              </a:spcAft>
              <a:defRPr sz="2800">
                <a:solidFill>
                  <a:schemeClr val="tx1"/>
                </a:solidFill>
                <a:latin typeface="Franklin Gothic Book" panose="020B0503020102020204" pitchFamily="34" charset="0"/>
                <a:ea typeface="ＭＳ Ｐゴシック" pitchFamily="-1" charset="-128"/>
              </a:defRPr>
            </a:lvl6pPr>
            <a:lvl7pPr marL="2971800" indent="-228600" algn="r" defTabSz="966788" eaLnBrk="0" fontAlgn="base" hangingPunct="0">
              <a:spcBef>
                <a:spcPct val="0"/>
              </a:spcBef>
              <a:spcAft>
                <a:spcPct val="0"/>
              </a:spcAft>
              <a:defRPr sz="2800">
                <a:solidFill>
                  <a:schemeClr val="tx1"/>
                </a:solidFill>
                <a:latin typeface="Franklin Gothic Book" panose="020B0503020102020204" pitchFamily="34" charset="0"/>
                <a:ea typeface="ＭＳ Ｐゴシック" pitchFamily="-1" charset="-128"/>
              </a:defRPr>
            </a:lvl7pPr>
            <a:lvl8pPr marL="3429000" indent="-228600" algn="r" defTabSz="966788" eaLnBrk="0" fontAlgn="base" hangingPunct="0">
              <a:spcBef>
                <a:spcPct val="0"/>
              </a:spcBef>
              <a:spcAft>
                <a:spcPct val="0"/>
              </a:spcAft>
              <a:defRPr sz="2800">
                <a:solidFill>
                  <a:schemeClr val="tx1"/>
                </a:solidFill>
                <a:latin typeface="Franklin Gothic Book" panose="020B0503020102020204" pitchFamily="34" charset="0"/>
                <a:ea typeface="ＭＳ Ｐゴシック" pitchFamily="-1" charset="-128"/>
              </a:defRPr>
            </a:lvl8pPr>
            <a:lvl9pPr marL="3886200" indent="-228600" algn="r" defTabSz="966788" eaLnBrk="0" fontAlgn="base" hangingPunct="0">
              <a:spcBef>
                <a:spcPct val="0"/>
              </a:spcBef>
              <a:spcAft>
                <a:spcPct val="0"/>
              </a:spcAft>
              <a:defRPr sz="2800">
                <a:solidFill>
                  <a:schemeClr val="tx1"/>
                </a:solidFill>
                <a:latin typeface="Franklin Gothic Book" panose="020B0503020102020204" pitchFamily="34" charset="0"/>
                <a:ea typeface="ＭＳ Ｐゴシック" pitchFamily="-1" charset="-128"/>
              </a:defRPr>
            </a:lvl9pPr>
          </a:lstStyle>
          <a:p>
            <a:fld id="{2218ED56-4F56-4934-9049-FA2FC95489A4}" type="slidenum">
              <a:rPr lang="en-US" altLang="cs-CZ" sz="1300">
                <a:latin typeface="Times" panose="02020603050405020304" pitchFamily="18" charset="0"/>
              </a:rPr>
              <a:pPr/>
              <a:t>27</a:t>
            </a:fld>
            <a:endParaRPr lang="en-US" altLang="cs-CZ" sz="1300">
              <a:latin typeface="Times" panose="02020603050405020304" pitchFamily="18" charset="0"/>
            </a:endParaRPr>
          </a:p>
        </p:txBody>
      </p:sp>
      <p:sp>
        <p:nvSpPr>
          <p:cNvPr id="35842" name="Rectangle 2"/>
          <p:cNvSpPr>
            <a:spLocks noChangeArrowheads="1" noTextEdit="1"/>
          </p:cNvSpPr>
          <p:nvPr>
            <p:ph type="sldImg"/>
          </p:nvPr>
        </p:nvSpPr>
        <p:spPr>
          <a:ln/>
        </p:spPr>
      </p:sp>
      <p:sp>
        <p:nvSpPr>
          <p:cNvPr id="3584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smtClean="0">
                <a:latin typeface="Times" panose="02020603050405020304" pitchFamily="18" charset="0"/>
              </a:rPr>
              <a:t>If biased growth occurs in the food industry, suppliers are more able and willing to sell food relative to cloth, so that the relative supply curve shifts left to represent a decrease in the supply of cloth relative to the supply of food. In the new trade equilibrium, the relative quantity of food bought and sold increases (and the relative quantity of cloth bought and sold decreases) and the price of cloth relative to the price of food increases from </a:t>
            </a:r>
            <a:r>
              <a:rPr lang="en-US" altLang="cs-CZ" sz="1800" smtClean="0">
                <a:latin typeface="Times" panose="02020603050405020304" pitchFamily="18" charset="0"/>
              </a:rPr>
              <a:t>(</a:t>
            </a:r>
            <a:r>
              <a:rPr lang="en-US" altLang="cs-CZ" sz="1800" i="1" smtClean="0">
                <a:latin typeface="Times" panose="02020603050405020304" pitchFamily="18" charset="0"/>
              </a:rPr>
              <a:t>P</a:t>
            </a:r>
            <a:r>
              <a:rPr lang="en-US" altLang="cs-CZ" sz="1800" i="1" baseline="-25000" smtClean="0">
                <a:latin typeface="Times" panose="02020603050405020304" pitchFamily="18" charset="0"/>
              </a:rPr>
              <a:t>C</a:t>
            </a:r>
            <a:r>
              <a:rPr lang="en-US" altLang="cs-CZ" sz="1800" i="1" smtClean="0">
                <a:latin typeface="Times" panose="02020603050405020304" pitchFamily="18" charset="0"/>
              </a:rPr>
              <a:t>/P</a:t>
            </a:r>
            <a:r>
              <a:rPr lang="en-US" altLang="cs-CZ" sz="1800" i="1" baseline="-25000" smtClean="0">
                <a:latin typeface="Times" panose="02020603050405020304" pitchFamily="18" charset="0"/>
              </a:rPr>
              <a:t>F</a:t>
            </a:r>
            <a:r>
              <a:rPr lang="en-US" altLang="cs-CZ" sz="1800" smtClean="0">
                <a:latin typeface="Times" panose="02020603050405020304" pitchFamily="18" charset="0"/>
              </a:rPr>
              <a:t>)</a:t>
            </a:r>
            <a:r>
              <a:rPr lang="en-US" altLang="cs-CZ" sz="1800" baseline="-25000" smtClean="0">
                <a:latin typeface="Times" panose="02020603050405020304" pitchFamily="18" charset="0"/>
              </a:rPr>
              <a:t>1 </a:t>
            </a:r>
            <a:r>
              <a:rPr lang="en-US" altLang="cs-CZ" sz="1800" smtClean="0">
                <a:latin typeface="Times" panose="02020603050405020304" pitchFamily="18" charset="0"/>
              </a:rPr>
              <a:t>to (</a:t>
            </a:r>
            <a:r>
              <a:rPr lang="en-US" altLang="cs-CZ" sz="1800" i="1" smtClean="0">
                <a:latin typeface="Times" panose="02020603050405020304" pitchFamily="18" charset="0"/>
              </a:rPr>
              <a:t>P</a:t>
            </a:r>
            <a:r>
              <a:rPr lang="en-US" altLang="cs-CZ" sz="1800" i="1" baseline="-25000" smtClean="0">
                <a:latin typeface="Times" panose="02020603050405020304" pitchFamily="18" charset="0"/>
              </a:rPr>
              <a:t>C</a:t>
            </a:r>
            <a:r>
              <a:rPr lang="en-US" altLang="cs-CZ" sz="1800" i="1" smtClean="0">
                <a:latin typeface="Times" panose="02020603050405020304" pitchFamily="18" charset="0"/>
              </a:rPr>
              <a:t>/P</a:t>
            </a:r>
            <a:r>
              <a:rPr lang="en-US" altLang="cs-CZ" sz="1800" i="1" baseline="-25000" smtClean="0">
                <a:latin typeface="Times" panose="02020603050405020304" pitchFamily="18" charset="0"/>
              </a:rPr>
              <a:t>F</a:t>
            </a:r>
            <a:r>
              <a:rPr lang="en-US" altLang="cs-CZ" sz="1800" smtClean="0">
                <a:latin typeface="Times" panose="02020603050405020304" pitchFamily="18" charset="0"/>
              </a:rPr>
              <a:t>)</a:t>
            </a:r>
            <a:r>
              <a:rPr lang="en-US" altLang="cs-CZ" sz="1800" baseline="-25000" smtClean="0">
                <a:latin typeface="Times" panose="02020603050405020304" pitchFamily="18" charset="0"/>
              </a:rPr>
              <a:t>2</a:t>
            </a:r>
            <a:r>
              <a:rPr lang="en-US" altLang="cs-CZ" sz="1800" smtClean="0">
                <a:latin typeface="Times" panose="02020603050405020304" pitchFamily="18" charset="0"/>
              </a:rPr>
              <a:t>. If the domestic country exports cloth and imports food, the price of exports relative to the price of imports for the domestic country increases.</a:t>
            </a:r>
            <a:r>
              <a:rPr lang="en-US" altLang="cs-CZ" sz="1800" i="1" baseline="-25000" smtClean="0">
                <a:latin typeface="Times" panose="02020603050405020304" pitchFamily="18" charset="0"/>
              </a:rPr>
              <a:t> </a:t>
            </a:r>
            <a:r>
              <a:rPr lang="en-US" altLang="cs-CZ" sz="1800" smtClean="0">
                <a:latin typeface="Times" panose="02020603050405020304" pitchFamily="18" charset="0"/>
              </a:rPr>
              <a:t>In other words, the terms of trade for the domestic country increases.</a:t>
            </a:r>
            <a:endParaRPr lang="en-US" altLang="cs-CZ" smtClean="0">
              <a:latin typeface="Times" panose="02020603050405020304" pitchFamily="18" charset="0"/>
            </a:endParaRPr>
          </a:p>
        </p:txBody>
      </p:sp>
    </p:spTree>
    <p:extLst>
      <p:ext uri="{BB962C8B-B14F-4D97-AF65-F5344CB8AC3E}">
        <p14:creationId xmlns:p14="http://schemas.microsoft.com/office/powerpoint/2010/main" val="24890796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cs-CZ" smtClean="0"/>
              <a:t>Kliknutím lze upravit styl.</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3852909B-09F8-4BD5-AF55-A665955BBD60}" type="datetimeFigureOut">
              <a:rPr lang="en-US" dirty="0"/>
              <a:t>10/12/2015</a:t>
            </a:fld>
            <a:endParaRPr lang="en-US" dirty="0"/>
          </a:p>
        </p:txBody>
      </p:sp>
      <p:sp>
        <p:nvSpPr>
          <p:cNvPr id="5" name="Footer Placeholder 4"/>
          <p:cNvSpPr>
            <a:spLocks noGrp="1"/>
          </p:cNvSpPr>
          <p:nvPr>
            <p:ph type="ftr" sz="quarter" idx="11"/>
          </p:nvPr>
        </p:nvSpPr>
        <p:spPr>
          <a:xfrm>
            <a:off x="533401" y="5936189"/>
            <a:ext cx="4021666" cy="365125"/>
          </a:xfrm>
        </p:spPr>
        <p:txBody>
          <a:bodyPr/>
          <a:lstStyle/>
          <a:p>
            <a:endParaRPr lang="en-US" dirty="0"/>
          </a:p>
        </p:txBody>
      </p:sp>
      <p:sp>
        <p:nvSpPr>
          <p:cNvPr id="6" name="Slide Number Placeholder 5"/>
          <p:cNvSpPr>
            <a:spLocks noGrp="1"/>
          </p:cNvSpPr>
          <p:nvPr>
            <p:ph type="sldNum" sz="quarter" idx="12"/>
          </p:nvPr>
        </p:nvSpPr>
        <p:spPr>
          <a:xfrm>
            <a:off x="7010399" y="2750337"/>
            <a:ext cx="1370293" cy="1356442"/>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261723186"/>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E9EF0DD0-2A6F-4F79-890C-FFB39C5316A3}" type="datetimeFigureOut">
              <a:rPr lang="en-US" dirty="0"/>
              <a:t>10/12/2015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11310"/>
            <a:ext cx="1149836" cy="1090789"/>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43217849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AC8D6FD3-7618-407B-9AD1-F22D2D250FF2}" type="datetimeFigureOut">
              <a:rPr lang="en-US" dirty="0"/>
              <a:t>10/12/2015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11616"/>
            <a:ext cx="1149836" cy="1090789"/>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607726297"/>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cs-CZ" smtClean="0"/>
              <a:t>Kliknutím lze upravit styl.</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54685AEE-FEBA-4707-9A7F-B8CF33FA2E44}" type="datetimeFigureOut">
              <a:rPr lang="en-US" dirty="0"/>
              <a:t>10/12/2015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09926"/>
            <a:ext cx="1149836" cy="1090789"/>
          </a:xfrm>
        </p:spPr>
        <p:txBody>
          <a:bodyPr/>
          <a:lstStyle/>
          <a:p>
            <a:fld id="{6D22F896-40B5-4ADD-8801-0D06FADFA095}" type="slidenum">
              <a:rPr lang="en-US" dirty="0"/>
              <a:t>‹#›</a:t>
            </a:fld>
            <a:endParaRPr lang="en-US" dirty="0"/>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139822136"/>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6F39DBA2-4164-48AA-BE36-C02775701CCE}" type="datetimeFigureOut">
              <a:rPr lang="en-US" dirty="0"/>
              <a:t>10/12/2015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09926"/>
            <a:ext cx="1149836" cy="1090789"/>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15063470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cs-CZ" smtClean="0"/>
              <a:t>Kliknutím lze upravit styl.</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B7BA62D7-2A52-40FE-9D68-7AA14F989445}" type="datetimeFigureOut">
              <a:rPr lang="en-US" dirty="0"/>
              <a:t>10/12/2015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366596301"/>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cs-CZ" smtClean="0"/>
              <a:t>Kliknutím lze upravit styl.</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3B57A9BF-74C6-453E-9062-D3583FAE2170}" type="datetimeFigureOut">
              <a:rPr lang="en-US" dirty="0"/>
              <a:t>10/12/2015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790261454"/>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A8D82FE-38CB-4EF0-933A-9DB1E0083DE7}" type="datetimeFigureOut">
              <a:rPr lang="en-US" dirty="0"/>
              <a:t>10/12/2015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886482824"/>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C8C4D7EC-FC7F-48C5-AE2E-706146BC4953}" type="datetimeFigureOut">
              <a:rPr lang="en-US" dirty="0"/>
              <a:t>10/12/2015</a:t>
            </a:fld>
            <a:endParaRPr lang="en-US" dirty="0"/>
          </a:p>
        </p:txBody>
      </p:sp>
      <p:sp>
        <p:nvSpPr>
          <p:cNvPr id="5" name="Footer Placeholder 4"/>
          <p:cNvSpPr>
            <a:spLocks noGrp="1"/>
          </p:cNvSpPr>
          <p:nvPr>
            <p:ph type="ftr" sz="quarter" idx="11"/>
          </p:nvPr>
        </p:nvSpPr>
        <p:spPr>
          <a:xfrm>
            <a:off x="510241" y="5936189"/>
            <a:ext cx="4518959" cy="365125"/>
          </a:xfrm>
        </p:spPr>
        <p:txBody>
          <a:bodyPr/>
          <a:lstStyle/>
          <a:p>
            <a:endParaRPr lang="en-US" dirty="0"/>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118549111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61B6A65E-2E7B-45D1-A4B9-0680C068B11A}" type="datetimeFigureOut">
              <a:rPr lang="en-US" dirty="0"/>
              <a:t>10/12/2015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937306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a:xfrm>
            <a:off x="5365810" y="5936188"/>
            <a:ext cx="2057400" cy="365125"/>
          </a:xfrm>
        </p:spPr>
        <p:txBody>
          <a:bodyPr/>
          <a:lstStyle/>
          <a:p>
            <a:fld id="{AC75D96E-8D7E-422E-A2A8-D28C1B4E7B86}" type="datetimeFigureOut">
              <a:rPr lang="en-US" dirty="0"/>
              <a:t>10/12/2015</a:t>
            </a:fld>
            <a:endParaRPr lang="en-US" dirty="0"/>
          </a:p>
        </p:txBody>
      </p:sp>
      <p:sp>
        <p:nvSpPr>
          <p:cNvPr id="5" name="Footer Placeholder 4"/>
          <p:cNvSpPr>
            <a:spLocks noGrp="1"/>
          </p:cNvSpPr>
          <p:nvPr>
            <p:ph type="ftr" sz="quarter" idx="11"/>
          </p:nvPr>
        </p:nvSpPr>
        <p:spPr>
          <a:xfrm>
            <a:off x="533400" y="5936189"/>
            <a:ext cx="4834673" cy="365125"/>
          </a:xfrm>
        </p:spPr>
        <p:txBody>
          <a:bodyPr/>
          <a:lstStyle/>
          <a:p>
            <a:endParaRPr lang="en-US" dirty="0"/>
          </a:p>
        </p:txBody>
      </p:sp>
      <p:sp>
        <p:nvSpPr>
          <p:cNvPr id="6" name="Slide Number Placeholder 5"/>
          <p:cNvSpPr>
            <a:spLocks noGrp="1"/>
          </p:cNvSpPr>
          <p:nvPr>
            <p:ph type="sldNum" sz="quarter" idx="12"/>
          </p:nvPr>
        </p:nvSpPr>
        <p:spPr>
          <a:xfrm>
            <a:off x="7856438" y="2869896"/>
            <a:ext cx="1149836" cy="1090789"/>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00343319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42AA3118-2D63-46DE-A5FD-62B7769B1823}" type="datetimeFigureOut">
              <a:rPr lang="en-US" dirty="0"/>
              <a:t>10/12/2015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72130380"/>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531638" y="3030009"/>
            <a:ext cx="3367045"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061129" y="3030009"/>
            <a:ext cx="3367044"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F3CA95C9-E353-4D5F-9DEE-820E2A1F9C49}" type="datetimeFigureOut">
              <a:rPr lang="en-US" dirty="0"/>
              <a:t>10/12/2015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86294295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A1055670-3E6A-43D3-8215-C1C48E0C9650}" type="datetimeFigureOut">
              <a:rPr lang="en-US" dirty="0"/>
              <a:t>10/12/2015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742515157"/>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cstate="print">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CCE34154-F461-49B9-A649-5772D9210BB9}" type="datetimeFigureOut">
              <a:rPr lang="en-US" dirty="0"/>
              <a:t>10/12/2015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364100304"/>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4CA1323-B5E5-4968-904B-943CFA4A926F}" type="datetimeFigureOut">
              <a:rPr lang="en-US" dirty="0"/>
              <a:t>10/12/2015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08340256"/>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DE842EE3-1862-478D-ABFA-CE4447D28533}" type="datetimeFigureOut">
              <a:rPr lang="en-US" dirty="0"/>
              <a:t>10/12/2015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075201710"/>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5E9B1F-4A78-4DE2-B1E7-52FA32BE5580}" type="datetimeFigureOut">
              <a:rPr lang="en-US" dirty="0"/>
              <a:t>10/12/2015</a:t>
            </a:fld>
            <a:endParaRPr lang="en-US" dirty="0"/>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158248712"/>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 id="2147483764" r:id="rId13"/>
    <p:sldLayoutId id="2147483765" r:id="rId14"/>
    <p:sldLayoutId id="2147483766" r:id="rId15"/>
    <p:sldLayoutId id="2147483767" r:id="rId16"/>
    <p:sldLayoutId id="2147483768" r:id="rId17"/>
  </p:sldLayoutIdLst>
  <p:hf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ctrTitle"/>
          </p:nvPr>
        </p:nvSpPr>
        <p:spPr/>
        <p:txBody>
          <a:bodyPr/>
          <a:lstStyle/>
          <a:p>
            <a:pPr algn="ctr" eaLnBrk="1" hangingPunct="1"/>
            <a:r>
              <a:rPr lang="en-US" altLang="cs-CZ" sz="2800" smtClean="0"/>
              <a:t>Chapter 6</a:t>
            </a:r>
          </a:p>
        </p:txBody>
      </p:sp>
      <p:sp>
        <p:nvSpPr>
          <p:cNvPr id="5122" name="Rectangle 3"/>
          <p:cNvSpPr>
            <a:spLocks noGrp="1" noChangeArrowheads="1"/>
          </p:cNvSpPr>
          <p:nvPr>
            <p:ph type="subTitle" idx="1"/>
          </p:nvPr>
        </p:nvSpPr>
        <p:spPr/>
        <p:txBody>
          <a:bodyPr/>
          <a:lstStyle/>
          <a:p>
            <a:pPr marL="0" indent="0" algn="ctr" eaLnBrk="1" hangingPunct="1">
              <a:buFontTx/>
              <a:buNone/>
            </a:pPr>
            <a:r>
              <a:rPr lang="en-US" altLang="cs-CZ" b="1" smtClean="0"/>
              <a:t>The Standard </a:t>
            </a:r>
            <a:br>
              <a:rPr lang="en-US" altLang="cs-CZ" b="1" smtClean="0"/>
            </a:br>
            <a:r>
              <a:rPr lang="en-US" altLang="cs-CZ" b="1" smtClean="0"/>
              <a:t>Trade Model</a:t>
            </a:r>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p:txBody>
          <a:bodyPr/>
          <a:lstStyle/>
          <a:p>
            <a:pPr eaLnBrk="1" hangingPunct="1"/>
            <a:r>
              <a:rPr lang="en-US" altLang="cs-CZ" smtClean="0"/>
              <a:t>Relative Prices and Demand (cont.)</a:t>
            </a:r>
          </a:p>
        </p:txBody>
      </p:sp>
      <p:sp>
        <p:nvSpPr>
          <p:cNvPr id="14339" name="Rectangle 3"/>
          <p:cNvSpPr>
            <a:spLocks noGrp="1" noChangeArrowheads="1"/>
          </p:cNvSpPr>
          <p:nvPr>
            <p:ph idx="1"/>
          </p:nvPr>
        </p:nvSpPr>
        <p:spPr/>
        <p:txBody>
          <a:bodyPr>
            <a:normAutofit fontScale="92500"/>
          </a:bodyPr>
          <a:lstStyle/>
          <a:p>
            <a:pPr eaLnBrk="1" hangingPunct="1">
              <a:spcBef>
                <a:spcPct val="50000"/>
              </a:spcBef>
            </a:pPr>
            <a:r>
              <a:rPr lang="en-US" altLang="cs-CZ" smtClean="0"/>
              <a:t>Indifference curves</a:t>
            </a:r>
          </a:p>
          <a:p>
            <a:pPr lvl="1" eaLnBrk="1" hangingPunct="1">
              <a:spcBef>
                <a:spcPct val="50000"/>
              </a:spcBef>
            </a:pPr>
            <a:r>
              <a:rPr lang="en-US" altLang="cs-CZ" sz="2200" smtClean="0"/>
              <a:t>are downward sloping </a:t>
            </a:r>
            <a:r>
              <a:rPr lang="en-US" altLang="cs-CZ" sz="2000" smtClean="0"/>
              <a:t>—</a:t>
            </a:r>
            <a:r>
              <a:rPr lang="en-US" altLang="cs-CZ" sz="2200" smtClean="0"/>
              <a:t> if you have less cloth, then you must have more food to be equally satisfied.</a:t>
            </a:r>
          </a:p>
          <a:p>
            <a:pPr lvl="1" eaLnBrk="1" hangingPunct="1">
              <a:spcBef>
                <a:spcPct val="50000"/>
              </a:spcBef>
            </a:pPr>
            <a:r>
              <a:rPr lang="en-US" altLang="cs-CZ" sz="2200" smtClean="0"/>
              <a:t>that lie farther from the origin make consumers more satisfied </a:t>
            </a:r>
            <a:r>
              <a:rPr lang="en-US" altLang="cs-CZ" sz="2000" smtClean="0"/>
              <a:t>—</a:t>
            </a:r>
            <a:r>
              <a:rPr lang="en-US" altLang="cs-CZ" sz="2200" smtClean="0"/>
              <a:t> they prefer having more of both goods.</a:t>
            </a:r>
          </a:p>
          <a:p>
            <a:pPr lvl="1" eaLnBrk="1" hangingPunct="1">
              <a:spcBef>
                <a:spcPct val="50000"/>
              </a:spcBef>
            </a:pPr>
            <a:r>
              <a:rPr lang="en-US" altLang="cs-CZ" sz="2200" smtClean="0"/>
              <a:t>become flatter when they move to the right </a:t>
            </a:r>
            <a:r>
              <a:rPr lang="en-US" altLang="cs-CZ" sz="2000" smtClean="0"/>
              <a:t>—</a:t>
            </a:r>
            <a:r>
              <a:rPr lang="en-US" altLang="cs-CZ" sz="2200" smtClean="0"/>
              <a:t> with more cloth and less food, an extra yard of cloth becomes less valuable in terms of how many calories of food you are willing to give up for it.</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strips(downRight)">
                                      <p:cBhvr>
                                        <p:cTn id="7" dur="500"/>
                                        <p:tgtEl>
                                          <p:spTgt spid="1433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4339">
                                            <p:txEl>
                                              <p:pRg st="1" end="1"/>
                                            </p:txEl>
                                          </p:spTgt>
                                        </p:tgtEl>
                                        <p:attrNameLst>
                                          <p:attrName>style.visibility</p:attrName>
                                        </p:attrNameLst>
                                      </p:cBhvr>
                                      <p:to>
                                        <p:strVal val="visible"/>
                                      </p:to>
                                    </p:set>
                                    <p:animEffect transition="in" filter="strips(downRight)">
                                      <p:cBhvr>
                                        <p:cTn id="10" dur="500"/>
                                        <p:tgtEl>
                                          <p:spTgt spid="14339">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4339">
                                            <p:txEl>
                                              <p:pRg st="2" end="2"/>
                                            </p:txEl>
                                          </p:spTgt>
                                        </p:tgtEl>
                                        <p:attrNameLst>
                                          <p:attrName>style.visibility</p:attrName>
                                        </p:attrNameLst>
                                      </p:cBhvr>
                                      <p:to>
                                        <p:strVal val="visible"/>
                                      </p:to>
                                    </p:set>
                                    <p:animEffect transition="in" filter="strips(downRight)">
                                      <p:cBhvr>
                                        <p:cTn id="13" dur="500"/>
                                        <p:tgtEl>
                                          <p:spTgt spid="14339">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14339">
                                            <p:txEl>
                                              <p:pRg st="3" end="3"/>
                                            </p:txEl>
                                          </p:spTgt>
                                        </p:tgtEl>
                                        <p:attrNameLst>
                                          <p:attrName>style.visibility</p:attrName>
                                        </p:attrNameLst>
                                      </p:cBhvr>
                                      <p:to>
                                        <p:strVal val="visible"/>
                                      </p:to>
                                    </p:set>
                                    <p:animEffect transition="in" filter="strips(downRight)">
                                      <p:cBhvr>
                                        <p:cTn id="16" dur="500"/>
                                        <p:tgtEl>
                                          <p:spTgt spid="143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p:txBody>
          <a:bodyPr/>
          <a:lstStyle/>
          <a:p>
            <a:pPr eaLnBrk="1" hangingPunct="1"/>
            <a:r>
              <a:rPr lang="en-US" altLang="cs-CZ" smtClean="0"/>
              <a:t>Relative Prices and Demand (cont.)</a:t>
            </a:r>
          </a:p>
        </p:txBody>
      </p:sp>
      <p:sp>
        <p:nvSpPr>
          <p:cNvPr id="159747" name="Rectangle 3"/>
          <p:cNvSpPr>
            <a:spLocks noGrp="1" noChangeArrowheads="1"/>
          </p:cNvSpPr>
          <p:nvPr>
            <p:ph idx="1"/>
          </p:nvPr>
        </p:nvSpPr>
        <p:spPr/>
        <p:txBody>
          <a:bodyPr/>
          <a:lstStyle/>
          <a:p>
            <a:pPr eaLnBrk="1" hangingPunct="1">
              <a:spcBef>
                <a:spcPct val="50000"/>
              </a:spcBef>
            </a:pPr>
            <a:r>
              <a:rPr lang="en-US" altLang="cs-CZ" smtClean="0"/>
              <a:t>Consumption choice is based on preferences and relative price of goods:</a:t>
            </a:r>
          </a:p>
          <a:p>
            <a:pPr lvl="1" eaLnBrk="1" hangingPunct="1"/>
            <a:r>
              <a:rPr lang="en-US" altLang="cs-CZ" smtClean="0"/>
              <a:t>Consume at point </a:t>
            </a:r>
            <a:r>
              <a:rPr lang="en-US" altLang="cs-CZ" i="1" smtClean="0"/>
              <a:t>D</a:t>
            </a:r>
            <a:r>
              <a:rPr lang="en-US" altLang="cs-CZ" smtClean="0"/>
              <a:t> where the isovalue line is tangent to the indifference curve.</a:t>
            </a:r>
          </a:p>
          <a:p>
            <a:pPr eaLnBrk="1" hangingPunct="1"/>
            <a:r>
              <a:rPr lang="en-US" altLang="cs-CZ" smtClean="0"/>
              <a:t>Economy exports cloth — the quantity of cloth produced exceeds the quantity of cloth consumed — and imports food.</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9747">
                                            <p:txEl>
                                              <p:pRg st="0" end="0"/>
                                            </p:txEl>
                                          </p:spTgt>
                                        </p:tgtEl>
                                        <p:attrNameLst>
                                          <p:attrName>style.visibility</p:attrName>
                                        </p:attrNameLst>
                                      </p:cBhvr>
                                      <p:to>
                                        <p:strVal val="visible"/>
                                      </p:to>
                                    </p:set>
                                    <p:animEffect transition="in" filter="strips(downRight)">
                                      <p:cBhvr>
                                        <p:cTn id="7" dur="500"/>
                                        <p:tgtEl>
                                          <p:spTgt spid="15974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59747">
                                            <p:txEl>
                                              <p:pRg st="1" end="1"/>
                                            </p:txEl>
                                          </p:spTgt>
                                        </p:tgtEl>
                                        <p:attrNameLst>
                                          <p:attrName>style.visibility</p:attrName>
                                        </p:attrNameLst>
                                      </p:cBhvr>
                                      <p:to>
                                        <p:strVal val="visible"/>
                                      </p:to>
                                    </p:set>
                                    <p:animEffect transition="in" filter="strips(downRight)">
                                      <p:cBhvr>
                                        <p:cTn id="10" dur="500"/>
                                        <p:tgtEl>
                                          <p:spTgt spid="15974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59747">
                                            <p:txEl>
                                              <p:pRg st="2" end="2"/>
                                            </p:txEl>
                                          </p:spTgt>
                                        </p:tgtEl>
                                        <p:attrNameLst>
                                          <p:attrName>style.visibility</p:attrName>
                                        </p:attrNameLst>
                                      </p:cBhvr>
                                      <p:to>
                                        <p:strVal val="visible"/>
                                      </p:to>
                                    </p:set>
                                    <p:animEffect transition="in" filter="strips(downRight)">
                                      <p:cBhvr>
                                        <p:cTn id="15" dur="500"/>
                                        <p:tgtEl>
                                          <p:spTgt spid="1597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pPr eaLnBrk="1" hangingPunct="1"/>
            <a:r>
              <a:rPr lang="en-US" altLang="cs-CZ" smtClean="0"/>
              <a:t>Relative Prices and Demand (cont.)</a:t>
            </a:r>
          </a:p>
        </p:txBody>
      </p:sp>
      <p:sp>
        <p:nvSpPr>
          <p:cNvPr id="12291" name="Rectangle 3"/>
          <p:cNvSpPr>
            <a:spLocks noGrp="1" noChangeArrowheads="1"/>
          </p:cNvSpPr>
          <p:nvPr>
            <p:ph idx="1"/>
          </p:nvPr>
        </p:nvSpPr>
        <p:spPr/>
        <p:txBody>
          <a:bodyPr/>
          <a:lstStyle/>
          <a:p>
            <a:pPr eaLnBrk="1" hangingPunct="1">
              <a:lnSpc>
                <a:spcPct val="90000"/>
              </a:lnSpc>
            </a:pPr>
            <a:r>
              <a:rPr lang="en-US" altLang="cs-CZ" smtClean="0"/>
              <a:t>Relative prices and relative demand</a:t>
            </a:r>
            <a:endParaRPr lang="en-US" altLang="cs-CZ" sz="2400" smtClean="0"/>
          </a:p>
          <a:p>
            <a:pPr lvl="1" eaLnBrk="1" hangingPunct="1"/>
            <a:r>
              <a:rPr lang="en-US" altLang="cs-CZ" smtClean="0"/>
              <a:t>An increase in the relative price of cloth </a:t>
            </a:r>
            <a:r>
              <a:rPr lang="en-US" altLang="cs-CZ" i="1" smtClean="0"/>
              <a:t>P</a:t>
            </a:r>
            <a:r>
              <a:rPr lang="en-US" altLang="cs-CZ" i="1" baseline="-25000" smtClean="0"/>
              <a:t>C </a:t>
            </a:r>
            <a:r>
              <a:rPr lang="en-US" altLang="cs-CZ" smtClean="0"/>
              <a:t>/</a:t>
            </a:r>
            <a:r>
              <a:rPr lang="en-US" altLang="cs-CZ" i="1" smtClean="0"/>
              <a:t>P</a:t>
            </a:r>
            <a:r>
              <a:rPr lang="en-US" altLang="cs-CZ" i="1" baseline="-25000" smtClean="0"/>
              <a:t>F</a:t>
            </a:r>
            <a:r>
              <a:rPr lang="en-US" altLang="cs-CZ" smtClean="0"/>
              <a:t> causes consumption choice to shift from point </a:t>
            </a:r>
            <a:r>
              <a:rPr lang="en-US" altLang="cs-CZ" i="1" smtClean="0"/>
              <a:t>D</a:t>
            </a:r>
            <a:r>
              <a:rPr lang="en-US" altLang="cs-CZ" baseline="30000" smtClean="0"/>
              <a:t>1</a:t>
            </a:r>
            <a:r>
              <a:rPr lang="en-US" altLang="cs-CZ" smtClean="0"/>
              <a:t> to point </a:t>
            </a:r>
            <a:r>
              <a:rPr lang="en-US" altLang="cs-CZ" i="1" smtClean="0"/>
              <a:t>D</a:t>
            </a:r>
            <a:r>
              <a:rPr lang="en-US" altLang="cs-CZ" baseline="30000" smtClean="0"/>
              <a:t>2</a:t>
            </a:r>
            <a:r>
              <a:rPr lang="en-US" altLang="cs-CZ" smtClean="0"/>
              <a:t>.</a:t>
            </a:r>
          </a:p>
          <a:p>
            <a:pPr lvl="1" eaLnBrk="1" hangingPunct="1"/>
            <a:r>
              <a:rPr lang="en-US" altLang="cs-CZ" smtClean="0"/>
              <a:t>Demand for cloth relative to food </a:t>
            </a:r>
            <a:r>
              <a:rPr lang="en-US" altLang="cs-CZ" i="1" smtClean="0"/>
              <a:t>D</a:t>
            </a:r>
            <a:r>
              <a:rPr lang="en-US" altLang="cs-CZ" i="1" baseline="-25000" smtClean="0"/>
              <a:t>C </a:t>
            </a:r>
            <a:r>
              <a:rPr lang="en-US" altLang="cs-CZ" i="1" smtClean="0"/>
              <a:t>/D</a:t>
            </a:r>
            <a:r>
              <a:rPr lang="en-US" altLang="cs-CZ" i="1" baseline="-25000" smtClean="0"/>
              <a:t>F</a:t>
            </a:r>
            <a:r>
              <a:rPr lang="en-US" altLang="cs-CZ" smtClean="0"/>
              <a:t> falls.</a:t>
            </a:r>
          </a:p>
          <a:p>
            <a:pPr lvl="1" eaLnBrk="1" hangingPunct="1"/>
            <a:r>
              <a:rPr lang="en-US" altLang="cs-CZ" smtClean="0"/>
              <a:t>Relative demand for cloth to food falls as the relative price of cloth to food rises.</a:t>
            </a:r>
            <a:endParaRPr lang="en-US" altLang="cs-CZ" sz="2000"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strips(downRight)">
                                      <p:cBhvr>
                                        <p:cTn id="7" dur="500"/>
                                        <p:tgtEl>
                                          <p:spTgt spid="12291">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2291">
                                            <p:txEl>
                                              <p:pRg st="1" end="1"/>
                                            </p:txEl>
                                          </p:spTgt>
                                        </p:tgtEl>
                                        <p:attrNameLst>
                                          <p:attrName>style.visibility</p:attrName>
                                        </p:attrNameLst>
                                      </p:cBhvr>
                                      <p:to>
                                        <p:strVal val="visible"/>
                                      </p:to>
                                    </p:set>
                                    <p:animEffect transition="in" filter="strips(downRight)">
                                      <p:cBhvr>
                                        <p:cTn id="10" dur="500"/>
                                        <p:tgtEl>
                                          <p:spTgt spid="12291">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2291">
                                            <p:txEl>
                                              <p:pRg st="2" end="2"/>
                                            </p:txEl>
                                          </p:spTgt>
                                        </p:tgtEl>
                                        <p:attrNameLst>
                                          <p:attrName>style.visibility</p:attrName>
                                        </p:attrNameLst>
                                      </p:cBhvr>
                                      <p:to>
                                        <p:strVal val="visible"/>
                                      </p:to>
                                    </p:set>
                                    <p:animEffect transition="in" filter="strips(downRight)">
                                      <p:cBhvr>
                                        <p:cTn id="13" dur="500"/>
                                        <p:tgtEl>
                                          <p:spTgt spid="12291">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12291">
                                            <p:txEl>
                                              <p:pRg st="3" end="3"/>
                                            </p:txEl>
                                          </p:spTgt>
                                        </p:tgtEl>
                                        <p:attrNameLst>
                                          <p:attrName>style.visibility</p:attrName>
                                        </p:attrNameLst>
                                      </p:cBhvr>
                                      <p:to>
                                        <p:strVal val="visible"/>
                                      </p:to>
                                    </p:set>
                                    <p:animEffect transition="in" filter="strips(downRight)">
                                      <p:cBhvr>
                                        <p:cTn id="16" dur="500"/>
                                        <p:tgtEl>
                                          <p:spTgt spid="12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eaLnBrk="1" hangingPunct="1"/>
            <a:r>
              <a:rPr lang="en-US" altLang="cs-CZ" sz="2800" smtClean="0"/>
              <a:t>Fig. 6-3: Production, Consumption, and Trade in the Standard Model</a:t>
            </a:r>
          </a:p>
        </p:txBody>
      </p:sp>
      <p:pic>
        <p:nvPicPr>
          <p:cNvPr id="17410" name="Picture 1" descr="fig06_0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220543"/>
            <a:ext cx="4504735" cy="4430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pPr eaLnBrk="1" hangingPunct="1"/>
            <a:r>
              <a:rPr lang="en-US" altLang="cs-CZ" smtClean="0"/>
              <a:t>Relative Prices and Demand (cont.)</a:t>
            </a:r>
          </a:p>
        </p:txBody>
      </p:sp>
      <p:sp>
        <p:nvSpPr>
          <p:cNvPr id="15363" name="Rectangle 3"/>
          <p:cNvSpPr>
            <a:spLocks noGrp="1" noChangeArrowheads="1"/>
          </p:cNvSpPr>
          <p:nvPr>
            <p:ph idx="1"/>
          </p:nvPr>
        </p:nvSpPr>
        <p:spPr/>
        <p:txBody>
          <a:bodyPr/>
          <a:lstStyle/>
          <a:p>
            <a:pPr eaLnBrk="1" hangingPunct="1">
              <a:spcBef>
                <a:spcPct val="50000"/>
              </a:spcBef>
            </a:pPr>
            <a:r>
              <a:rPr lang="en-US" altLang="cs-CZ" smtClean="0"/>
              <a:t>An economy that exports cloth is better off when the price of cloth rises relative to the price of food</a:t>
            </a:r>
            <a:r>
              <a:rPr lang="en-US" altLang="cs-CZ" sz="2400" smtClean="0"/>
              <a:t>: </a:t>
            </a:r>
          </a:p>
          <a:p>
            <a:pPr lvl="1" eaLnBrk="1" hangingPunct="1">
              <a:spcBef>
                <a:spcPct val="50000"/>
              </a:spcBef>
            </a:pPr>
            <a:r>
              <a:rPr lang="en-US" altLang="cs-CZ" smtClean="0"/>
              <a:t>the isovalue line becomes steeper and a higher indifference curve can be reached.</a:t>
            </a:r>
          </a:p>
          <a:p>
            <a:pPr eaLnBrk="1" hangingPunct="1">
              <a:spcBef>
                <a:spcPct val="50000"/>
              </a:spcBef>
            </a:pPr>
            <a:r>
              <a:rPr lang="en-US" altLang="cs-CZ" smtClean="0"/>
              <a:t>A higher relative price of cloth means that more calories of food can be imported for every yard of cloth exported.</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strips(downRight)">
                                      <p:cBhvr>
                                        <p:cTn id="7" dur="500"/>
                                        <p:tgtEl>
                                          <p:spTgt spid="1536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5363">
                                            <p:txEl>
                                              <p:pRg st="1" end="1"/>
                                            </p:txEl>
                                          </p:spTgt>
                                        </p:tgtEl>
                                        <p:attrNameLst>
                                          <p:attrName>style.visibility</p:attrName>
                                        </p:attrNameLst>
                                      </p:cBhvr>
                                      <p:to>
                                        <p:strVal val="visible"/>
                                      </p:to>
                                    </p:set>
                                    <p:animEffect transition="in" filter="strips(downRight)">
                                      <p:cBhvr>
                                        <p:cTn id="10" dur="500"/>
                                        <p:tgtEl>
                                          <p:spTgt spid="1536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animEffect transition="in" filter="strips(downRight)">
                                      <p:cBhvr>
                                        <p:cTn id="15" dur="5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pPr eaLnBrk="1" hangingPunct="1"/>
            <a:r>
              <a:rPr lang="en-US" altLang="cs-CZ" smtClean="0"/>
              <a:t>Relative Prices and Demand (cont.)</a:t>
            </a:r>
          </a:p>
        </p:txBody>
      </p:sp>
      <p:sp>
        <p:nvSpPr>
          <p:cNvPr id="160771" name="Rectangle 3"/>
          <p:cNvSpPr>
            <a:spLocks noGrp="1" noChangeArrowheads="1"/>
          </p:cNvSpPr>
          <p:nvPr>
            <p:ph idx="1"/>
          </p:nvPr>
        </p:nvSpPr>
        <p:spPr/>
        <p:txBody>
          <a:bodyPr/>
          <a:lstStyle/>
          <a:p>
            <a:pPr eaLnBrk="1" hangingPunct="1">
              <a:spcBef>
                <a:spcPct val="50000"/>
              </a:spcBef>
            </a:pPr>
            <a:r>
              <a:rPr lang="en-US" altLang="cs-CZ" smtClean="0"/>
              <a:t>If the economy cannot trade:</a:t>
            </a:r>
            <a:r>
              <a:rPr lang="en-US" altLang="cs-CZ" sz="2400" smtClean="0"/>
              <a:t> </a:t>
            </a:r>
          </a:p>
          <a:p>
            <a:pPr lvl="1" eaLnBrk="1" hangingPunct="1">
              <a:spcBef>
                <a:spcPct val="50000"/>
              </a:spcBef>
            </a:pPr>
            <a:r>
              <a:rPr lang="en-US" altLang="cs-CZ" smtClean="0"/>
              <a:t>The relative price of cloth to food is determined by the intersection of relative demand and relative supply for that country.</a:t>
            </a:r>
          </a:p>
          <a:p>
            <a:pPr lvl="1" eaLnBrk="1" hangingPunct="1">
              <a:spcBef>
                <a:spcPct val="50000"/>
              </a:spcBef>
            </a:pPr>
            <a:r>
              <a:rPr lang="en-US" altLang="cs-CZ" smtClean="0"/>
              <a:t>Consume and produce at point </a:t>
            </a:r>
            <a:r>
              <a:rPr lang="en-US" altLang="cs-CZ" i="1" smtClean="0"/>
              <a:t>D</a:t>
            </a:r>
            <a:r>
              <a:rPr lang="en-US" altLang="cs-CZ" i="1" baseline="30000" smtClean="0"/>
              <a:t>3</a:t>
            </a:r>
            <a:r>
              <a:rPr lang="en-US" altLang="cs-CZ" smtClean="0"/>
              <a:t> where the indifference curve is tangent to the production possibilities frontier.</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60771">
                                            <p:txEl>
                                              <p:pRg st="0" end="0"/>
                                            </p:txEl>
                                          </p:spTgt>
                                        </p:tgtEl>
                                        <p:attrNameLst>
                                          <p:attrName>style.visibility</p:attrName>
                                        </p:attrNameLst>
                                      </p:cBhvr>
                                      <p:to>
                                        <p:strVal val="visible"/>
                                      </p:to>
                                    </p:set>
                                    <p:animEffect transition="in" filter="strips(downRight)">
                                      <p:cBhvr>
                                        <p:cTn id="7" dur="500"/>
                                        <p:tgtEl>
                                          <p:spTgt spid="160771">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60771">
                                            <p:txEl>
                                              <p:pRg st="1" end="1"/>
                                            </p:txEl>
                                          </p:spTgt>
                                        </p:tgtEl>
                                        <p:attrNameLst>
                                          <p:attrName>style.visibility</p:attrName>
                                        </p:attrNameLst>
                                      </p:cBhvr>
                                      <p:to>
                                        <p:strVal val="visible"/>
                                      </p:to>
                                    </p:set>
                                    <p:animEffect transition="in" filter="strips(downRight)">
                                      <p:cBhvr>
                                        <p:cTn id="10" dur="500"/>
                                        <p:tgtEl>
                                          <p:spTgt spid="160771">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60771">
                                            <p:txEl>
                                              <p:pRg st="2" end="2"/>
                                            </p:txEl>
                                          </p:spTgt>
                                        </p:tgtEl>
                                        <p:attrNameLst>
                                          <p:attrName>style.visibility</p:attrName>
                                        </p:attrNameLst>
                                      </p:cBhvr>
                                      <p:to>
                                        <p:strVal val="visible"/>
                                      </p:to>
                                    </p:set>
                                    <p:animEffect transition="in" filter="strips(downRight)">
                                      <p:cBhvr>
                                        <p:cTn id="13" dur="500"/>
                                        <p:tgtEl>
                                          <p:spTgt spid="1607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pPr eaLnBrk="1" hangingPunct="1"/>
            <a:r>
              <a:rPr lang="en-US" altLang="cs-CZ" sz="2400" smtClean="0"/>
              <a:t>Fig. 6-4: Effects of a Rise in the Relative Price of Cloth and Gains from Trade</a:t>
            </a:r>
          </a:p>
        </p:txBody>
      </p:sp>
      <p:pic>
        <p:nvPicPr>
          <p:cNvPr id="20482" name="Picture 1" descr="fig06_04.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060575"/>
            <a:ext cx="7924800" cy="479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lstStyle/>
          <a:p>
            <a:pPr eaLnBrk="1" hangingPunct="1"/>
            <a:r>
              <a:rPr lang="en-US" altLang="cs-CZ" sz="2800" smtClean="0"/>
              <a:t>The Welfare Effects of Changes in the Terms of Trade</a:t>
            </a:r>
          </a:p>
        </p:txBody>
      </p:sp>
      <p:sp>
        <p:nvSpPr>
          <p:cNvPr id="18435" name="Rectangle 3"/>
          <p:cNvSpPr>
            <a:spLocks noGrp="1" noChangeArrowheads="1"/>
          </p:cNvSpPr>
          <p:nvPr>
            <p:ph idx="1"/>
          </p:nvPr>
        </p:nvSpPr>
        <p:spPr>
          <a:xfrm>
            <a:off x="531639" y="2133600"/>
            <a:ext cx="8394700" cy="4724400"/>
          </a:xfrm>
        </p:spPr>
        <p:txBody>
          <a:bodyPr/>
          <a:lstStyle/>
          <a:p>
            <a:pPr eaLnBrk="1" hangingPunct="1">
              <a:spcBef>
                <a:spcPct val="40000"/>
              </a:spcBef>
            </a:pPr>
            <a:r>
              <a:rPr lang="en-US" altLang="cs-CZ" sz="2400" dirty="0" smtClean="0"/>
              <a:t>The </a:t>
            </a:r>
            <a:r>
              <a:rPr lang="en-US" altLang="cs-CZ" sz="2400" b="1" dirty="0" smtClean="0"/>
              <a:t>terms of trade</a:t>
            </a:r>
            <a:r>
              <a:rPr lang="en-US" altLang="cs-CZ" sz="2400" dirty="0" smtClean="0"/>
              <a:t> refers to the price of exports relative to the price of imports.</a:t>
            </a:r>
          </a:p>
          <a:p>
            <a:pPr lvl="1" eaLnBrk="1" hangingPunct="1">
              <a:spcBef>
                <a:spcPct val="40000"/>
              </a:spcBef>
            </a:pPr>
            <a:r>
              <a:rPr lang="en-US" altLang="cs-CZ" sz="2000" dirty="0" smtClean="0"/>
              <a:t>When a country exports cloth and the relative </a:t>
            </a:r>
            <a:br>
              <a:rPr lang="en-US" altLang="cs-CZ" sz="2000" dirty="0" smtClean="0"/>
            </a:br>
            <a:r>
              <a:rPr lang="en-US" altLang="cs-CZ" sz="2000" dirty="0" smtClean="0"/>
              <a:t>price of cloth increases, the terms of trade rise.</a:t>
            </a:r>
          </a:p>
          <a:p>
            <a:pPr eaLnBrk="1" hangingPunct="1">
              <a:spcBef>
                <a:spcPct val="40000"/>
              </a:spcBef>
            </a:pPr>
            <a:r>
              <a:rPr lang="en-US" altLang="cs-CZ" sz="2400" dirty="0" smtClean="0"/>
              <a:t>Because a higher relative price for exports means that the country can afford to buy more imports, an increase in the terms of trade increases a country</a:t>
            </a:r>
            <a:r>
              <a:rPr lang="ja-JP" altLang="en-US" sz="2400" dirty="0" smtClean="0"/>
              <a:t>’</a:t>
            </a:r>
            <a:r>
              <a:rPr lang="en-US" altLang="ja-JP" sz="2400" dirty="0" smtClean="0"/>
              <a:t>s welfare.</a:t>
            </a:r>
          </a:p>
          <a:p>
            <a:pPr eaLnBrk="1" hangingPunct="1">
              <a:spcBef>
                <a:spcPct val="40000"/>
              </a:spcBef>
            </a:pPr>
            <a:r>
              <a:rPr lang="en-US" altLang="cs-CZ" sz="2400" dirty="0" smtClean="0"/>
              <a:t>A decline in the terms of trade decreases a country</a:t>
            </a:r>
            <a:r>
              <a:rPr lang="ja-JP" altLang="en-US" sz="2400" dirty="0" smtClean="0"/>
              <a:t>’</a:t>
            </a:r>
            <a:r>
              <a:rPr lang="en-US" altLang="ja-JP" sz="2400" dirty="0" smtClean="0"/>
              <a:t>s welfare.</a:t>
            </a:r>
            <a:endParaRPr lang="en-US" altLang="cs-CZ" sz="2400" dirty="0"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strips(downRight)">
                                      <p:cBhvr>
                                        <p:cTn id="7" dur="5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strips(downRight)">
                                      <p:cBhvr>
                                        <p:cTn id="12" dur="500"/>
                                        <p:tgtEl>
                                          <p:spTgt spid="184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strips(downRight)">
                                      <p:cBhvr>
                                        <p:cTn id="17" dur="500"/>
                                        <p:tgtEl>
                                          <p:spTgt spid="184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strips(downRight)">
                                      <p:cBhvr>
                                        <p:cTn id="22" dur="500"/>
                                        <p:tgtEl>
                                          <p:spTgt spid="18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US" altLang="cs-CZ" smtClean="0"/>
              <a:t>Determining Relative Prices</a:t>
            </a:r>
          </a:p>
        </p:txBody>
      </p:sp>
      <p:sp>
        <p:nvSpPr>
          <p:cNvPr id="19459" name="Rectangle 3"/>
          <p:cNvSpPr>
            <a:spLocks noGrp="1" noChangeArrowheads="1"/>
          </p:cNvSpPr>
          <p:nvPr>
            <p:ph idx="1"/>
          </p:nvPr>
        </p:nvSpPr>
        <p:spPr/>
        <p:txBody>
          <a:bodyPr/>
          <a:lstStyle/>
          <a:p>
            <a:pPr eaLnBrk="1" hangingPunct="1">
              <a:spcBef>
                <a:spcPct val="50000"/>
              </a:spcBef>
            </a:pPr>
            <a:r>
              <a:rPr lang="en-US" altLang="cs-CZ" smtClean="0"/>
              <a:t>To determine the price of cloth relative to the price food, use relative supply and relative demand.</a:t>
            </a:r>
          </a:p>
          <a:p>
            <a:pPr lvl="1" eaLnBrk="1" hangingPunct="1">
              <a:spcBef>
                <a:spcPct val="50000"/>
              </a:spcBef>
            </a:pPr>
            <a:r>
              <a:rPr lang="en-US" altLang="cs-CZ" i="1" smtClean="0"/>
              <a:t>World </a:t>
            </a:r>
            <a:r>
              <a:rPr lang="en-US" altLang="cs-CZ" smtClean="0"/>
              <a:t>supply of cloth relative to food at each relative price.</a:t>
            </a:r>
          </a:p>
          <a:p>
            <a:pPr lvl="1" eaLnBrk="1" hangingPunct="1">
              <a:spcBef>
                <a:spcPct val="50000"/>
              </a:spcBef>
            </a:pPr>
            <a:r>
              <a:rPr lang="en-US" altLang="cs-CZ" i="1" smtClean="0"/>
              <a:t>World </a:t>
            </a:r>
            <a:r>
              <a:rPr lang="en-US" altLang="cs-CZ" smtClean="0"/>
              <a:t>demand for cloth relative to food at each relative price.</a:t>
            </a:r>
          </a:p>
          <a:p>
            <a:pPr lvl="1" eaLnBrk="1" hangingPunct="1">
              <a:spcBef>
                <a:spcPct val="50000"/>
              </a:spcBef>
            </a:pPr>
            <a:r>
              <a:rPr lang="en-US" altLang="cs-CZ" smtClean="0"/>
              <a:t>World quantities are the sum of quantities from the two countries in the world: (</a:t>
            </a:r>
            <a:r>
              <a:rPr lang="en-US" altLang="cs-CZ" i="1" smtClean="0"/>
              <a:t>Q</a:t>
            </a:r>
            <a:r>
              <a:rPr lang="en-US" altLang="cs-CZ" i="1" baseline="-25000" smtClean="0"/>
              <a:t>C </a:t>
            </a:r>
            <a:r>
              <a:rPr lang="en-US" altLang="cs-CZ" i="1" smtClean="0"/>
              <a:t>+ Q</a:t>
            </a:r>
            <a:r>
              <a:rPr lang="en-US" altLang="cs-CZ" i="1" baseline="-25000" smtClean="0"/>
              <a:t>C</a:t>
            </a:r>
            <a:r>
              <a:rPr lang="en-US" altLang="cs-CZ" i="1" baseline="30000" smtClean="0"/>
              <a:t>*</a:t>
            </a:r>
            <a:r>
              <a:rPr lang="en-US" altLang="cs-CZ" i="1" smtClean="0"/>
              <a:t>)/(Q</a:t>
            </a:r>
            <a:r>
              <a:rPr lang="en-US" altLang="cs-CZ" i="1" baseline="-25000" smtClean="0"/>
              <a:t>F </a:t>
            </a:r>
            <a:r>
              <a:rPr lang="en-US" altLang="cs-CZ" i="1" smtClean="0"/>
              <a:t>+ Q</a:t>
            </a:r>
            <a:r>
              <a:rPr lang="en-US" altLang="cs-CZ" i="1" baseline="-25000" smtClean="0"/>
              <a:t>F</a:t>
            </a:r>
            <a:r>
              <a:rPr lang="en-US" altLang="cs-CZ" i="1" baseline="30000" smtClean="0"/>
              <a:t>*</a:t>
            </a:r>
            <a:r>
              <a:rPr lang="en-US" altLang="cs-CZ" i="1" smtClean="0"/>
              <a:t>)</a:t>
            </a:r>
            <a:r>
              <a:rPr lang="en-US" altLang="cs-CZ" smtClean="0"/>
              <a:t> and (</a:t>
            </a:r>
            <a:r>
              <a:rPr lang="en-US" altLang="cs-CZ" i="1" smtClean="0"/>
              <a:t>D</a:t>
            </a:r>
            <a:r>
              <a:rPr lang="en-US" altLang="cs-CZ" i="1" baseline="-25000" smtClean="0"/>
              <a:t>C </a:t>
            </a:r>
            <a:r>
              <a:rPr lang="en-US" altLang="cs-CZ" i="1" smtClean="0"/>
              <a:t>+ D</a:t>
            </a:r>
            <a:r>
              <a:rPr lang="en-US" altLang="cs-CZ" i="1" baseline="-25000" smtClean="0"/>
              <a:t>C</a:t>
            </a:r>
            <a:r>
              <a:rPr lang="en-US" altLang="cs-CZ" i="1" baseline="30000" smtClean="0"/>
              <a:t>*</a:t>
            </a:r>
            <a:r>
              <a:rPr lang="en-US" altLang="cs-CZ" i="1" smtClean="0"/>
              <a:t>)/(D</a:t>
            </a:r>
            <a:r>
              <a:rPr lang="en-US" altLang="cs-CZ" i="1" baseline="-25000" smtClean="0"/>
              <a:t>F </a:t>
            </a:r>
            <a:r>
              <a:rPr lang="en-US" altLang="cs-CZ" i="1" smtClean="0"/>
              <a:t>+ D</a:t>
            </a:r>
            <a:r>
              <a:rPr lang="en-US" altLang="cs-CZ" i="1" baseline="-25000" smtClean="0"/>
              <a:t>F</a:t>
            </a:r>
            <a:r>
              <a:rPr lang="en-US" altLang="cs-CZ" i="1" baseline="30000" smtClean="0"/>
              <a:t>*</a:t>
            </a:r>
            <a:r>
              <a:rPr lang="en-US" altLang="cs-CZ" i="1" smtClean="0"/>
              <a:t>)</a:t>
            </a:r>
            <a:r>
              <a:rPr lang="en-US" altLang="cs-CZ" smtClean="0"/>
              <a:t>.</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strips(downRight)">
                                      <p:cBhvr>
                                        <p:cTn id="7" dur="500"/>
                                        <p:tgtEl>
                                          <p:spTgt spid="194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strips(downRight)">
                                      <p:cBhvr>
                                        <p:cTn id="12" dur="500"/>
                                        <p:tgtEl>
                                          <p:spTgt spid="194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strips(downRight)">
                                      <p:cBhvr>
                                        <p:cTn id="17" dur="500"/>
                                        <p:tgtEl>
                                          <p:spTgt spid="194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9459">
                                            <p:txEl>
                                              <p:pRg st="3" end="3"/>
                                            </p:txEl>
                                          </p:spTgt>
                                        </p:tgtEl>
                                        <p:attrNameLst>
                                          <p:attrName>style.visibility</p:attrName>
                                        </p:attrNameLst>
                                      </p:cBhvr>
                                      <p:to>
                                        <p:strVal val="visible"/>
                                      </p:to>
                                    </p:set>
                                    <p:animEffect transition="in" filter="strips(downRight)">
                                      <p:cBhvr>
                                        <p:cTn id="22" dur="500"/>
                                        <p:tgtEl>
                                          <p:spTgt spid="194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en-US" altLang="cs-CZ" sz="2400" smtClean="0"/>
              <a:t>Fig. 6-5a: Equilibrium Relative Price with Trade and Associated Trade Flows</a:t>
            </a:r>
          </a:p>
        </p:txBody>
      </p:sp>
      <p:pic>
        <p:nvPicPr>
          <p:cNvPr id="23554" name="Picture 1" descr="fig06_05a.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1639" y="2092086"/>
            <a:ext cx="4496933" cy="4487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5" name="Rectangle 2"/>
          <p:cNvSpPr>
            <a:spLocks noGrp="1" noChangeArrowheads="1"/>
          </p:cNvSpPr>
          <p:nvPr>
            <p:ph type="title"/>
          </p:nvPr>
        </p:nvSpPr>
        <p:spPr/>
        <p:txBody>
          <a:bodyPr/>
          <a:lstStyle/>
          <a:p>
            <a:pPr eaLnBrk="1" hangingPunct="1"/>
            <a:r>
              <a:rPr lang="en-US" altLang="cs-CZ" smtClean="0"/>
              <a:t>Preview</a:t>
            </a:r>
          </a:p>
        </p:txBody>
      </p:sp>
      <p:sp>
        <p:nvSpPr>
          <p:cNvPr id="6147" name="Rectangle 3"/>
          <p:cNvSpPr>
            <a:spLocks noGrp="1" noChangeArrowheads="1"/>
          </p:cNvSpPr>
          <p:nvPr>
            <p:ph idx="1"/>
          </p:nvPr>
        </p:nvSpPr>
        <p:spPr/>
        <p:txBody>
          <a:bodyPr/>
          <a:lstStyle/>
          <a:p>
            <a:pPr eaLnBrk="1" hangingPunct="1">
              <a:spcBef>
                <a:spcPct val="40000"/>
              </a:spcBef>
            </a:pPr>
            <a:r>
              <a:rPr lang="en-US" altLang="cs-CZ" smtClean="0"/>
              <a:t>Relative supply and relative demand</a:t>
            </a:r>
          </a:p>
          <a:p>
            <a:pPr eaLnBrk="1" hangingPunct="1">
              <a:spcBef>
                <a:spcPct val="40000"/>
              </a:spcBef>
            </a:pPr>
            <a:r>
              <a:rPr lang="en-US" altLang="cs-CZ" smtClean="0"/>
              <a:t>The terms of trade and welfare</a:t>
            </a:r>
          </a:p>
          <a:p>
            <a:pPr eaLnBrk="1" hangingPunct="1">
              <a:spcBef>
                <a:spcPct val="40000"/>
              </a:spcBef>
            </a:pPr>
            <a:r>
              <a:rPr lang="en-US" altLang="cs-CZ" smtClean="0"/>
              <a:t>Effects of economic growth, import tariffs, and export subsidies</a:t>
            </a:r>
          </a:p>
          <a:p>
            <a:pPr eaLnBrk="1" hangingPunct="1">
              <a:spcBef>
                <a:spcPct val="40000"/>
              </a:spcBef>
            </a:pPr>
            <a:r>
              <a:rPr lang="en-US" altLang="cs-CZ" smtClean="0"/>
              <a:t>International borrowing and lending</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strips(downRight)">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strips(downRight)">
                                      <p:cBhvr>
                                        <p:cTn id="12" dur="500"/>
                                        <p:tgtEl>
                                          <p:spTgt spid="61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strips(downRight)">
                                      <p:cBhvr>
                                        <p:cTn id="17" dur="500"/>
                                        <p:tgtEl>
                                          <p:spTgt spid="61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strips(downRight)">
                                      <p:cBhvr>
                                        <p:cTn id="22"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pPr eaLnBrk="1" hangingPunct="1"/>
            <a:r>
              <a:rPr lang="en-US" altLang="cs-CZ" sz="2400" smtClean="0"/>
              <a:t>Fig. 6-5b: Equilibrium Relative Price with Trade and Associated Trade Flows</a:t>
            </a:r>
          </a:p>
        </p:txBody>
      </p:sp>
      <p:pic>
        <p:nvPicPr>
          <p:cNvPr id="25602" name="Picture 2" descr="fig06_05b.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1639" y="2115685"/>
            <a:ext cx="8280400" cy="453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pPr eaLnBrk="1" hangingPunct="1"/>
            <a:r>
              <a:rPr lang="en-US" altLang="cs-CZ" sz="2800" smtClean="0"/>
              <a:t>The Effects of Economic Growth</a:t>
            </a:r>
          </a:p>
        </p:txBody>
      </p:sp>
      <p:sp>
        <p:nvSpPr>
          <p:cNvPr id="21507" name="Rectangle 3"/>
          <p:cNvSpPr>
            <a:spLocks noGrp="1" noChangeArrowheads="1"/>
          </p:cNvSpPr>
          <p:nvPr>
            <p:ph idx="1"/>
          </p:nvPr>
        </p:nvSpPr>
        <p:spPr/>
        <p:txBody>
          <a:bodyPr/>
          <a:lstStyle/>
          <a:p>
            <a:pPr eaLnBrk="1" hangingPunct="1">
              <a:spcBef>
                <a:spcPct val="50000"/>
              </a:spcBef>
            </a:pPr>
            <a:r>
              <a:rPr lang="en-US" altLang="cs-CZ" sz="2400" smtClean="0"/>
              <a:t>Is economic growth in China good for the standard of living in the U.S.?</a:t>
            </a:r>
          </a:p>
          <a:p>
            <a:pPr eaLnBrk="1" hangingPunct="1">
              <a:spcBef>
                <a:spcPct val="50000"/>
              </a:spcBef>
            </a:pPr>
            <a:r>
              <a:rPr lang="en-US" altLang="cs-CZ" sz="2400" smtClean="0"/>
              <a:t>Is growth in a country more or less valuable when it is integrated in the world economy?</a:t>
            </a:r>
          </a:p>
          <a:p>
            <a:pPr eaLnBrk="1" hangingPunct="1">
              <a:spcBef>
                <a:spcPct val="50000"/>
              </a:spcBef>
            </a:pPr>
            <a:r>
              <a:rPr lang="en-US" altLang="cs-CZ" sz="2400" smtClean="0"/>
              <a:t>The standard trade model gives us precise answers to these questions.</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strips(downRight)">
                                      <p:cBhvr>
                                        <p:cTn id="7" dur="500"/>
                                        <p:tgtEl>
                                          <p:spTgt spid="21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strips(downRight)">
                                      <p:cBhvr>
                                        <p:cTn id="12" dur="500"/>
                                        <p:tgtEl>
                                          <p:spTgt spid="215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strips(downRight)">
                                      <p:cBhvr>
                                        <p:cTn id="17" dur="5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eaLnBrk="1" hangingPunct="1"/>
            <a:r>
              <a:rPr lang="en-US" altLang="cs-CZ" sz="2800" smtClean="0"/>
              <a:t>The Effects of Economic Growth (cont.)</a:t>
            </a:r>
          </a:p>
        </p:txBody>
      </p:sp>
      <p:sp>
        <p:nvSpPr>
          <p:cNvPr id="22531" name="Rectangle 3"/>
          <p:cNvSpPr>
            <a:spLocks noGrp="1" noChangeArrowheads="1"/>
          </p:cNvSpPr>
          <p:nvPr>
            <p:ph idx="1"/>
          </p:nvPr>
        </p:nvSpPr>
        <p:spPr>
          <a:xfrm>
            <a:off x="531639" y="2124800"/>
            <a:ext cx="8394700" cy="4835525"/>
          </a:xfrm>
        </p:spPr>
        <p:txBody>
          <a:bodyPr/>
          <a:lstStyle/>
          <a:p>
            <a:pPr eaLnBrk="1" hangingPunct="1">
              <a:spcBef>
                <a:spcPct val="40000"/>
              </a:spcBef>
            </a:pPr>
            <a:r>
              <a:rPr lang="en-US" altLang="cs-CZ" sz="2400" dirty="0" smtClean="0"/>
              <a:t>Growth is usually </a:t>
            </a:r>
            <a:r>
              <a:rPr lang="en-US" altLang="cs-CZ" sz="2400" b="1" dirty="0" smtClean="0"/>
              <a:t>biased</a:t>
            </a:r>
            <a:r>
              <a:rPr lang="en-US" altLang="cs-CZ" sz="2400" dirty="0" smtClean="0"/>
              <a:t>: it occurs in one sector more than others, causing relative supply to change.</a:t>
            </a:r>
            <a:endParaRPr lang="en-US" altLang="cs-CZ" dirty="0" smtClean="0"/>
          </a:p>
          <a:p>
            <a:pPr lvl="1" eaLnBrk="1" hangingPunct="1">
              <a:spcBef>
                <a:spcPct val="40000"/>
              </a:spcBef>
            </a:pPr>
            <a:r>
              <a:rPr lang="en-US" altLang="cs-CZ" sz="2000" dirty="0" smtClean="0"/>
              <a:t>Rapid growth has occurred in U.S. computer industries but relatively little growth has occurred in U.S. textile industries.</a:t>
            </a:r>
          </a:p>
          <a:p>
            <a:pPr lvl="1" eaLnBrk="1" hangingPunct="1">
              <a:spcBef>
                <a:spcPct val="40000"/>
              </a:spcBef>
            </a:pPr>
            <a:r>
              <a:rPr lang="en-US" altLang="cs-CZ" sz="2000" dirty="0" smtClean="0"/>
              <a:t>In the Ricardian model, technological progress in one sector causes biased growth.</a:t>
            </a:r>
          </a:p>
          <a:p>
            <a:pPr lvl="1" eaLnBrk="1" hangingPunct="1">
              <a:spcBef>
                <a:spcPct val="40000"/>
              </a:spcBef>
            </a:pPr>
            <a:r>
              <a:rPr lang="en-US" altLang="cs-CZ" sz="2000" dirty="0" smtClean="0"/>
              <a:t>In the </a:t>
            </a:r>
            <a:r>
              <a:rPr lang="en-US" altLang="cs-CZ" sz="2000" dirty="0" err="1" smtClean="0"/>
              <a:t>Heckscher</a:t>
            </a:r>
            <a:r>
              <a:rPr lang="en-US" altLang="cs-CZ" sz="2000" dirty="0" smtClean="0"/>
              <a:t>-Ohlin model, an increase in one factor of production causes biased growth.</a:t>
            </a:r>
            <a:endParaRPr lang="en-US" altLang="cs-CZ" dirty="0"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strips(downRight)">
                                      <p:cBhvr>
                                        <p:cTn id="7" dur="500"/>
                                        <p:tgtEl>
                                          <p:spTgt spid="225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strips(downRight)">
                                      <p:cBhvr>
                                        <p:cTn id="12" dur="500"/>
                                        <p:tgtEl>
                                          <p:spTgt spid="225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strips(downRight)">
                                      <p:cBhvr>
                                        <p:cTn id="17" dur="500"/>
                                        <p:tgtEl>
                                          <p:spTgt spid="225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2531">
                                            <p:txEl>
                                              <p:pRg st="3" end="3"/>
                                            </p:txEl>
                                          </p:spTgt>
                                        </p:tgtEl>
                                        <p:attrNameLst>
                                          <p:attrName>style.visibility</p:attrName>
                                        </p:attrNameLst>
                                      </p:cBhvr>
                                      <p:to>
                                        <p:strVal val="visible"/>
                                      </p:to>
                                    </p:set>
                                    <p:animEffect transition="in" filter="strips(downRight)">
                                      <p:cBhvr>
                                        <p:cTn id="22" dur="500"/>
                                        <p:tgtEl>
                                          <p:spTgt spid="225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pPr eaLnBrk="1" hangingPunct="1"/>
            <a:r>
              <a:rPr lang="en-US" altLang="cs-CZ" smtClean="0"/>
              <a:t>Fig. 6-6: Biased Growth</a:t>
            </a:r>
          </a:p>
        </p:txBody>
      </p:sp>
      <p:pic>
        <p:nvPicPr>
          <p:cNvPr id="29698" name="Picture 1" descr="fig06_06a.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213587"/>
            <a:ext cx="6879363" cy="4447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eaLnBrk="1" hangingPunct="1"/>
            <a:r>
              <a:rPr lang="en-US" altLang="cs-CZ" smtClean="0"/>
              <a:t>Fig. 6-6: Biased Growth (cont.)</a:t>
            </a:r>
          </a:p>
        </p:txBody>
      </p:sp>
      <p:pic>
        <p:nvPicPr>
          <p:cNvPr id="30722" name="Picture 1" descr="fig06_06b.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029339"/>
            <a:ext cx="4552043" cy="4659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pPr eaLnBrk="1" hangingPunct="1"/>
            <a:r>
              <a:rPr lang="en-US" altLang="cs-CZ" sz="2800" smtClean="0"/>
              <a:t>The Effects of Economic Growth (cont.)</a:t>
            </a:r>
          </a:p>
        </p:txBody>
      </p:sp>
      <p:sp>
        <p:nvSpPr>
          <p:cNvPr id="25603" name="Rectangle 3"/>
          <p:cNvSpPr>
            <a:spLocks noGrp="1" noChangeArrowheads="1"/>
          </p:cNvSpPr>
          <p:nvPr>
            <p:ph idx="1"/>
          </p:nvPr>
        </p:nvSpPr>
        <p:spPr>
          <a:xfrm>
            <a:off x="531639" y="2254794"/>
            <a:ext cx="8293100" cy="4699000"/>
          </a:xfrm>
        </p:spPr>
        <p:txBody>
          <a:bodyPr/>
          <a:lstStyle/>
          <a:p>
            <a:pPr eaLnBrk="1" hangingPunct="1">
              <a:spcBef>
                <a:spcPct val="50000"/>
              </a:spcBef>
            </a:pPr>
            <a:r>
              <a:rPr lang="en-US" altLang="cs-CZ" sz="2400" dirty="0" smtClean="0"/>
              <a:t>Biased growth and the resulting change in relative supply causes a change in the terms of trade.</a:t>
            </a:r>
          </a:p>
          <a:p>
            <a:pPr lvl="1" eaLnBrk="1" hangingPunct="1">
              <a:spcBef>
                <a:spcPct val="50000"/>
              </a:spcBef>
            </a:pPr>
            <a:r>
              <a:rPr lang="en-US" altLang="cs-CZ" sz="2000" dirty="0" smtClean="0"/>
              <a:t>Biased growth in the cloth industry (in either the home or foreign country) will lower the price of cloth relative to the price of food and lower the terms of trade for cloth exporters. </a:t>
            </a:r>
          </a:p>
          <a:p>
            <a:pPr lvl="1" eaLnBrk="1" hangingPunct="1">
              <a:spcBef>
                <a:spcPct val="50000"/>
              </a:spcBef>
            </a:pPr>
            <a:r>
              <a:rPr lang="en-US" altLang="cs-CZ" sz="2000" dirty="0" smtClean="0"/>
              <a:t>Biased growth in the food industry (in either the home or foreign country) will raise the price of cloth relative to the price of food and raise the terms of trade for cloth exporters.</a:t>
            </a:r>
          </a:p>
          <a:p>
            <a:pPr lvl="1" eaLnBrk="1" hangingPunct="1">
              <a:spcBef>
                <a:spcPct val="50000"/>
              </a:spcBef>
            </a:pPr>
            <a:r>
              <a:rPr lang="en-US" altLang="cs-CZ" sz="2000" dirty="0" smtClean="0"/>
              <a:t>Suppose that the home country exports cloth and </a:t>
            </a:r>
            <a:br>
              <a:rPr lang="en-US" altLang="cs-CZ" sz="2000" dirty="0" smtClean="0"/>
            </a:br>
            <a:r>
              <a:rPr lang="en-US" altLang="cs-CZ" sz="2000" dirty="0" smtClean="0"/>
              <a:t>imports food.</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strips(downRight)">
                                      <p:cBhvr>
                                        <p:cTn id="7" dur="5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strips(downRight)">
                                      <p:cBhvr>
                                        <p:cTn id="12" dur="500"/>
                                        <p:tgtEl>
                                          <p:spTgt spid="256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strips(downRight)">
                                      <p:cBhvr>
                                        <p:cTn id="17" dur="500"/>
                                        <p:tgtEl>
                                          <p:spTgt spid="256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5603">
                                            <p:txEl>
                                              <p:pRg st="3" end="3"/>
                                            </p:txEl>
                                          </p:spTgt>
                                        </p:tgtEl>
                                        <p:attrNameLst>
                                          <p:attrName>style.visibility</p:attrName>
                                        </p:attrNameLst>
                                      </p:cBhvr>
                                      <p:to>
                                        <p:strVal val="visible"/>
                                      </p:to>
                                    </p:set>
                                    <p:animEffect transition="in" filter="strips(downRight)">
                                      <p:cBhvr>
                                        <p:cTn id="22" dur="500"/>
                                        <p:tgtEl>
                                          <p:spTgt spid="256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n-US" altLang="cs-CZ" sz="2800" smtClean="0"/>
              <a:t>Fig. 6-7a: Growth and World Relative Supply</a:t>
            </a:r>
          </a:p>
        </p:txBody>
      </p:sp>
      <p:pic>
        <p:nvPicPr>
          <p:cNvPr id="32771" name="Picture 1" descr="fig06_07a.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1639" y="2150965"/>
            <a:ext cx="3352384" cy="452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pPr eaLnBrk="1" hangingPunct="1"/>
            <a:r>
              <a:rPr lang="en-US" altLang="cs-CZ" sz="2800" smtClean="0"/>
              <a:t>Fig. 6-7b: Growth and World Relative Supply</a:t>
            </a:r>
          </a:p>
        </p:txBody>
      </p:sp>
      <p:pic>
        <p:nvPicPr>
          <p:cNvPr id="34819" name="Picture 1" descr="fig06_07b.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1639" y="2198263"/>
            <a:ext cx="3091127" cy="465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pPr eaLnBrk="1" hangingPunct="1"/>
            <a:r>
              <a:rPr lang="en-US" altLang="cs-CZ" sz="2800" smtClean="0"/>
              <a:t>The Effects of Economic Growth (cont.)</a:t>
            </a:r>
          </a:p>
        </p:txBody>
      </p:sp>
      <p:sp>
        <p:nvSpPr>
          <p:cNvPr id="26627" name="Rectangle 3"/>
          <p:cNvSpPr>
            <a:spLocks noGrp="1" noChangeArrowheads="1"/>
          </p:cNvSpPr>
          <p:nvPr>
            <p:ph idx="1"/>
          </p:nvPr>
        </p:nvSpPr>
        <p:spPr/>
        <p:txBody>
          <a:bodyPr>
            <a:normAutofit fontScale="92500" lnSpcReduction="10000"/>
          </a:bodyPr>
          <a:lstStyle/>
          <a:p>
            <a:pPr eaLnBrk="1" hangingPunct="1">
              <a:spcBef>
                <a:spcPct val="50000"/>
              </a:spcBef>
            </a:pPr>
            <a:r>
              <a:rPr lang="en-US" altLang="cs-CZ" sz="2400" b="1" smtClean="0"/>
              <a:t>Export-biased growth</a:t>
            </a:r>
            <a:r>
              <a:rPr lang="en-US" altLang="cs-CZ" sz="2400" smtClean="0"/>
              <a:t> is growth that expands a country</a:t>
            </a:r>
            <a:r>
              <a:rPr lang="ja-JP" altLang="en-US" sz="2400" smtClean="0"/>
              <a:t>’</a:t>
            </a:r>
            <a:r>
              <a:rPr lang="en-US" altLang="ja-JP" sz="2400" smtClean="0"/>
              <a:t>s production possibilities dispro- portionately in that country</a:t>
            </a:r>
            <a:r>
              <a:rPr lang="ja-JP" altLang="en-US" sz="2400" smtClean="0"/>
              <a:t>’</a:t>
            </a:r>
            <a:r>
              <a:rPr lang="en-US" altLang="ja-JP" sz="2400" smtClean="0"/>
              <a:t>s export sector.</a:t>
            </a:r>
          </a:p>
          <a:p>
            <a:pPr lvl="1" eaLnBrk="1" hangingPunct="1">
              <a:spcBef>
                <a:spcPct val="50000"/>
              </a:spcBef>
            </a:pPr>
            <a:r>
              <a:rPr lang="en-US" altLang="cs-CZ" sz="2000" smtClean="0"/>
              <a:t>Biased growth in the food industry in the foreign country is export-biased growth for the foreign country.</a:t>
            </a:r>
          </a:p>
          <a:p>
            <a:pPr eaLnBrk="1" hangingPunct="1">
              <a:spcBef>
                <a:spcPct val="50000"/>
              </a:spcBef>
            </a:pPr>
            <a:r>
              <a:rPr lang="en-US" altLang="cs-CZ" sz="2400" b="1" smtClean="0"/>
              <a:t>Import-biased growth</a:t>
            </a:r>
            <a:r>
              <a:rPr lang="en-US" altLang="cs-CZ" sz="2400" smtClean="0"/>
              <a:t> is growth that expands a country</a:t>
            </a:r>
            <a:r>
              <a:rPr lang="ja-JP" altLang="en-US" sz="2400" smtClean="0"/>
              <a:t>’</a:t>
            </a:r>
            <a:r>
              <a:rPr lang="en-US" altLang="ja-JP" sz="2400" smtClean="0"/>
              <a:t>s production possibilities dispro-  portionately in that country</a:t>
            </a:r>
            <a:r>
              <a:rPr lang="ja-JP" altLang="en-US" sz="2400" smtClean="0"/>
              <a:t>’</a:t>
            </a:r>
            <a:r>
              <a:rPr lang="en-US" altLang="ja-JP" sz="2400" smtClean="0"/>
              <a:t>s import sector.</a:t>
            </a:r>
          </a:p>
          <a:p>
            <a:pPr lvl="1" eaLnBrk="1" hangingPunct="1">
              <a:spcBef>
                <a:spcPct val="50000"/>
              </a:spcBef>
            </a:pPr>
            <a:r>
              <a:rPr lang="en-US" altLang="cs-CZ" sz="2000" smtClean="0"/>
              <a:t>Biased growth in cloth production in the foreign country is import-biased growth for the foreign country.</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strips(downRight)">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strips(downRight)">
                                      <p:cBhvr>
                                        <p:cTn id="12" dur="500"/>
                                        <p:tgtEl>
                                          <p:spTgt spid="266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strips(downRight)">
                                      <p:cBhvr>
                                        <p:cTn id="17" dur="500"/>
                                        <p:tgtEl>
                                          <p:spTgt spid="266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6627">
                                            <p:txEl>
                                              <p:pRg st="3" end="3"/>
                                            </p:txEl>
                                          </p:spTgt>
                                        </p:tgtEl>
                                        <p:attrNameLst>
                                          <p:attrName>style.visibility</p:attrName>
                                        </p:attrNameLst>
                                      </p:cBhvr>
                                      <p:to>
                                        <p:strVal val="visible"/>
                                      </p:to>
                                    </p:set>
                                    <p:animEffect transition="in" filter="strips(downRight)">
                                      <p:cBhvr>
                                        <p:cTn id="22" dur="500"/>
                                        <p:tgtEl>
                                          <p:spTgt spid="266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eaLnBrk="1" hangingPunct="1"/>
            <a:r>
              <a:rPr lang="en-US" altLang="cs-CZ" sz="2800" smtClean="0"/>
              <a:t>The Effects of Economic Growth (cont.)</a:t>
            </a:r>
          </a:p>
        </p:txBody>
      </p:sp>
      <p:sp>
        <p:nvSpPr>
          <p:cNvPr id="27651" name="Rectangle 3"/>
          <p:cNvSpPr>
            <a:spLocks noGrp="1" noChangeArrowheads="1"/>
          </p:cNvSpPr>
          <p:nvPr>
            <p:ph idx="1"/>
          </p:nvPr>
        </p:nvSpPr>
        <p:spPr/>
        <p:txBody>
          <a:bodyPr/>
          <a:lstStyle/>
          <a:p>
            <a:pPr eaLnBrk="1" hangingPunct="1">
              <a:spcBef>
                <a:spcPct val="50000"/>
              </a:spcBef>
            </a:pPr>
            <a:r>
              <a:rPr lang="en-US" altLang="cs-CZ" smtClean="0"/>
              <a:t>Export-biased growth reduces a country</a:t>
            </a:r>
            <a:r>
              <a:rPr lang="ja-JP" altLang="en-US" smtClean="0"/>
              <a:t>’</a:t>
            </a:r>
            <a:r>
              <a:rPr lang="en-US" altLang="ja-JP" smtClean="0"/>
              <a:t>s terms of trade, reducing its welfare and increasing the welfare of foreign countries.</a:t>
            </a:r>
          </a:p>
          <a:p>
            <a:pPr eaLnBrk="1" hangingPunct="1">
              <a:spcBef>
                <a:spcPct val="50000"/>
              </a:spcBef>
            </a:pPr>
            <a:r>
              <a:rPr lang="en-US" altLang="cs-CZ" smtClean="0"/>
              <a:t>Import-biased growth increases a country</a:t>
            </a:r>
            <a:r>
              <a:rPr lang="ja-JP" altLang="en-US" smtClean="0"/>
              <a:t>’</a:t>
            </a:r>
            <a:r>
              <a:rPr lang="en-US" altLang="ja-JP" smtClean="0"/>
              <a:t>s terms of trade, increasing its welfare and decreasing the welfare of foreign countries.</a:t>
            </a:r>
            <a:endParaRPr lang="en-US" altLang="cs-CZ"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strips(downRight)">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strips(downRight)">
                                      <p:cBhvr>
                                        <p:cTn id="12" dur="500"/>
                                        <p:tgtEl>
                                          <p:spTgt spid="276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9" name="Rectangle 2"/>
          <p:cNvSpPr>
            <a:spLocks noGrp="1" noChangeArrowheads="1"/>
          </p:cNvSpPr>
          <p:nvPr>
            <p:ph type="title"/>
          </p:nvPr>
        </p:nvSpPr>
        <p:spPr/>
        <p:txBody>
          <a:bodyPr/>
          <a:lstStyle/>
          <a:p>
            <a:pPr eaLnBrk="1" hangingPunct="1"/>
            <a:r>
              <a:rPr lang="en-US" altLang="cs-CZ" smtClean="0"/>
              <a:t>Introduction</a:t>
            </a:r>
          </a:p>
        </p:txBody>
      </p:sp>
      <p:sp>
        <p:nvSpPr>
          <p:cNvPr id="157699" name="Rectangle 3"/>
          <p:cNvSpPr>
            <a:spLocks noGrp="1" noChangeArrowheads="1"/>
          </p:cNvSpPr>
          <p:nvPr>
            <p:ph idx="1"/>
          </p:nvPr>
        </p:nvSpPr>
        <p:spPr/>
        <p:txBody>
          <a:bodyPr/>
          <a:lstStyle/>
          <a:p>
            <a:pPr marL="533400" indent="-533400" eaLnBrk="1" hangingPunct="1">
              <a:spcBef>
                <a:spcPct val="50000"/>
              </a:spcBef>
            </a:pPr>
            <a:r>
              <a:rPr lang="en-US" altLang="cs-CZ" smtClean="0"/>
              <a:t>Standard trade model is a general model that includes Ricardian, specific factors, and Heckscher-Ohlin models as special cases.</a:t>
            </a:r>
          </a:p>
          <a:p>
            <a:pPr marL="914400" lvl="1" indent="-457200" eaLnBrk="1" hangingPunct="1">
              <a:spcBef>
                <a:spcPct val="50000"/>
              </a:spcBef>
            </a:pPr>
            <a:r>
              <a:rPr lang="en-US" altLang="cs-CZ" smtClean="0"/>
              <a:t>Two goods, food (F) and cloth (C).</a:t>
            </a:r>
          </a:p>
          <a:p>
            <a:pPr marL="914400" lvl="1" indent="-457200" eaLnBrk="1" hangingPunct="1">
              <a:spcBef>
                <a:spcPct val="50000"/>
              </a:spcBef>
            </a:pPr>
            <a:r>
              <a:rPr lang="en-US" altLang="cs-CZ" smtClean="0"/>
              <a:t>Each country</a:t>
            </a:r>
            <a:r>
              <a:rPr lang="ja-JP" altLang="en-US" smtClean="0"/>
              <a:t>’</a:t>
            </a:r>
            <a:r>
              <a:rPr lang="en-US" altLang="ja-JP" smtClean="0"/>
              <a:t>s PPF is a smooth curve.</a:t>
            </a:r>
            <a:endParaRPr lang="en-US" altLang="cs-CZ"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7699">
                                            <p:txEl>
                                              <p:pRg st="0" end="0"/>
                                            </p:txEl>
                                          </p:spTgt>
                                        </p:tgtEl>
                                        <p:attrNameLst>
                                          <p:attrName>style.visibility</p:attrName>
                                        </p:attrNameLst>
                                      </p:cBhvr>
                                      <p:to>
                                        <p:strVal val="visible"/>
                                      </p:to>
                                    </p:set>
                                    <p:animEffect transition="in" filter="strips(downRight)">
                                      <p:cBhvr>
                                        <p:cTn id="7" dur="500"/>
                                        <p:tgtEl>
                                          <p:spTgt spid="15769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57699">
                                            <p:txEl>
                                              <p:pRg st="1" end="1"/>
                                            </p:txEl>
                                          </p:spTgt>
                                        </p:tgtEl>
                                        <p:attrNameLst>
                                          <p:attrName>style.visibility</p:attrName>
                                        </p:attrNameLst>
                                      </p:cBhvr>
                                      <p:to>
                                        <p:strVal val="visible"/>
                                      </p:to>
                                    </p:set>
                                    <p:animEffect transition="in" filter="strips(downRight)">
                                      <p:cBhvr>
                                        <p:cTn id="10" dur="500"/>
                                        <p:tgtEl>
                                          <p:spTgt spid="157699">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57699">
                                            <p:txEl>
                                              <p:pRg st="2" end="2"/>
                                            </p:txEl>
                                          </p:spTgt>
                                        </p:tgtEl>
                                        <p:attrNameLst>
                                          <p:attrName>style.visibility</p:attrName>
                                        </p:attrNameLst>
                                      </p:cBhvr>
                                      <p:to>
                                        <p:strVal val="visible"/>
                                      </p:to>
                                    </p:set>
                                    <p:animEffect transition="in" filter="strips(downRight)">
                                      <p:cBhvr>
                                        <p:cTn id="13" dur="500"/>
                                        <p:tgtEl>
                                          <p:spTgt spid="1576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9"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p:txBody>
          <a:bodyPr/>
          <a:lstStyle/>
          <a:p>
            <a:pPr eaLnBrk="1" hangingPunct="1"/>
            <a:r>
              <a:rPr lang="en-US" altLang="cs-CZ" sz="2800" smtClean="0"/>
              <a:t>Has the Growth of Newly Industrializing</a:t>
            </a:r>
            <a:br>
              <a:rPr lang="en-US" altLang="cs-CZ" sz="2800" smtClean="0"/>
            </a:br>
            <a:r>
              <a:rPr lang="en-US" altLang="cs-CZ" sz="2800" smtClean="0"/>
              <a:t>Countries Hurt Advanced Nations?</a:t>
            </a:r>
            <a:endParaRPr lang="en-US" altLang="cs-CZ" smtClean="0"/>
          </a:p>
        </p:txBody>
      </p:sp>
      <p:sp>
        <p:nvSpPr>
          <p:cNvPr id="28675" name="Rectangle 3"/>
          <p:cNvSpPr>
            <a:spLocks noGrp="1" noChangeArrowheads="1"/>
          </p:cNvSpPr>
          <p:nvPr>
            <p:ph idx="1"/>
          </p:nvPr>
        </p:nvSpPr>
        <p:spPr/>
        <p:txBody>
          <a:bodyPr/>
          <a:lstStyle/>
          <a:p>
            <a:pPr eaLnBrk="1" hangingPunct="1">
              <a:spcBef>
                <a:spcPct val="50000"/>
              </a:spcBef>
            </a:pPr>
            <a:r>
              <a:rPr lang="en-US" altLang="cs-CZ" sz="2400" smtClean="0"/>
              <a:t>The standard trade model predicts that </a:t>
            </a:r>
            <a:r>
              <a:rPr lang="en-US" altLang="cs-CZ" sz="2400" i="1" smtClean="0"/>
              <a:t>import-</a:t>
            </a:r>
            <a:r>
              <a:rPr lang="en-US" altLang="cs-CZ" sz="2400" smtClean="0"/>
              <a:t>biased growth in China would occur in sectors that compete with U.S. exports and reduce the U.S. terms of trade.</a:t>
            </a:r>
          </a:p>
          <a:p>
            <a:pPr eaLnBrk="1" hangingPunct="1">
              <a:spcBef>
                <a:spcPct val="50000"/>
              </a:spcBef>
            </a:pPr>
            <a:r>
              <a:rPr lang="en-US" altLang="cs-CZ" sz="2400" smtClean="0"/>
              <a:t>But the data indicates that changes in the U.S. terms of trade have been small with no clear trend over the last few decades.</a:t>
            </a:r>
          </a:p>
          <a:p>
            <a:pPr lvl="1" eaLnBrk="1" hangingPunct="1">
              <a:spcBef>
                <a:spcPct val="50000"/>
              </a:spcBef>
            </a:pPr>
            <a:r>
              <a:rPr lang="en-US" altLang="cs-CZ" smtClean="0"/>
              <a:t>The terms of trade for China have deteriorated over the past decade, suggesting their recent growth may have been export-biased.</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strips(downRight)">
                                      <p:cBhvr>
                                        <p:cTn id="7" dur="5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strips(downRight)">
                                      <p:cBhvr>
                                        <p:cTn id="12" dur="500"/>
                                        <p:tgtEl>
                                          <p:spTgt spid="28675">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28675">
                                            <p:txEl>
                                              <p:pRg st="2" end="2"/>
                                            </p:txEl>
                                          </p:spTgt>
                                        </p:tgtEl>
                                        <p:attrNameLst>
                                          <p:attrName>style.visibility</p:attrName>
                                        </p:attrNameLst>
                                      </p:cBhvr>
                                      <p:to>
                                        <p:strVal val="visible"/>
                                      </p:to>
                                    </p:set>
                                    <p:animEffect transition="in" filter="strips(downRight)">
                                      <p:cBhvr>
                                        <p:cTn id="15" dur="500"/>
                                        <p:tgtEl>
                                          <p:spTgt spid="286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a:xfrm>
            <a:off x="228600" y="634274"/>
            <a:ext cx="7696200" cy="1143000"/>
          </a:xfrm>
        </p:spPr>
        <p:txBody>
          <a:bodyPr>
            <a:normAutofit fontScale="90000"/>
          </a:bodyPr>
          <a:lstStyle/>
          <a:p>
            <a:pPr eaLnBrk="1" hangingPunct="1"/>
            <a:r>
              <a:rPr lang="en-US" altLang="cs-CZ" sz="2800" dirty="0" smtClean="0"/>
              <a:t>Fig. 6-8: Evolution of the Terms of Trade for the United States and China (1980–2011, 2000 = 100)</a:t>
            </a:r>
            <a:endParaRPr lang="en-US" altLang="cs-CZ" dirty="0" smtClean="0"/>
          </a:p>
        </p:txBody>
      </p:sp>
      <p:pic>
        <p:nvPicPr>
          <p:cNvPr id="39938" name="Picture 1" descr="fig06_08.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68434"/>
            <a:ext cx="5510799" cy="4513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pPr eaLnBrk="1" hangingPunct="1"/>
            <a:r>
              <a:rPr lang="en-US" altLang="cs-CZ" sz="2800" smtClean="0"/>
              <a:t>Import Tariffs and Export Subsidies: Simultaneous Shifts in </a:t>
            </a:r>
            <a:r>
              <a:rPr lang="en-US" altLang="cs-CZ" sz="2800" i="1" smtClean="0"/>
              <a:t>RS</a:t>
            </a:r>
            <a:r>
              <a:rPr lang="en-US" altLang="cs-CZ" sz="2800" smtClean="0"/>
              <a:t> and </a:t>
            </a:r>
            <a:r>
              <a:rPr lang="en-US" altLang="cs-CZ" sz="2800" i="1" smtClean="0"/>
              <a:t>RD</a:t>
            </a:r>
          </a:p>
        </p:txBody>
      </p:sp>
      <p:sp>
        <p:nvSpPr>
          <p:cNvPr id="39939" name="Rectangle 3"/>
          <p:cNvSpPr>
            <a:spLocks noGrp="1" noChangeArrowheads="1"/>
          </p:cNvSpPr>
          <p:nvPr>
            <p:ph idx="1"/>
          </p:nvPr>
        </p:nvSpPr>
        <p:spPr/>
        <p:txBody>
          <a:bodyPr/>
          <a:lstStyle/>
          <a:p>
            <a:pPr eaLnBrk="1" hangingPunct="1">
              <a:lnSpc>
                <a:spcPct val="90000"/>
              </a:lnSpc>
              <a:spcBef>
                <a:spcPct val="50000"/>
              </a:spcBef>
            </a:pPr>
            <a:r>
              <a:rPr lang="en-US" altLang="cs-CZ" b="1" smtClean="0"/>
              <a:t>Import tariffs</a:t>
            </a:r>
            <a:r>
              <a:rPr lang="en-US" altLang="cs-CZ" smtClean="0"/>
              <a:t> are taxes levied on imports.</a:t>
            </a:r>
          </a:p>
          <a:p>
            <a:pPr eaLnBrk="1" hangingPunct="1">
              <a:lnSpc>
                <a:spcPct val="90000"/>
              </a:lnSpc>
              <a:spcBef>
                <a:spcPct val="50000"/>
              </a:spcBef>
            </a:pPr>
            <a:r>
              <a:rPr lang="en-US" altLang="cs-CZ" b="1" smtClean="0"/>
              <a:t>Export subsidies</a:t>
            </a:r>
            <a:r>
              <a:rPr lang="en-US" altLang="cs-CZ" smtClean="0"/>
              <a:t> are payments given to domestic producers that export.</a:t>
            </a:r>
          </a:p>
          <a:p>
            <a:pPr eaLnBrk="1" hangingPunct="1">
              <a:lnSpc>
                <a:spcPct val="90000"/>
              </a:lnSpc>
              <a:spcBef>
                <a:spcPct val="50000"/>
              </a:spcBef>
            </a:pPr>
            <a:r>
              <a:rPr lang="en-US" altLang="cs-CZ" smtClean="0"/>
              <a:t>Both policies influence the terms of trade and therefore national welfare.</a:t>
            </a:r>
          </a:p>
          <a:p>
            <a:pPr eaLnBrk="1" hangingPunct="1">
              <a:lnSpc>
                <a:spcPct val="90000"/>
              </a:lnSpc>
              <a:spcBef>
                <a:spcPct val="50000"/>
              </a:spcBef>
            </a:pPr>
            <a:r>
              <a:rPr lang="en-US" altLang="cs-CZ" smtClean="0"/>
              <a:t>Import tariffs and export subsidies drive a wedge between prices in world markets and prices in domestic markets.</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strips(downRight)">
                                      <p:cBhvr>
                                        <p:cTn id="7" dur="500"/>
                                        <p:tgtEl>
                                          <p:spTgt spid="399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strips(downRight)">
                                      <p:cBhvr>
                                        <p:cTn id="12" dur="500"/>
                                        <p:tgtEl>
                                          <p:spTgt spid="399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9939">
                                            <p:txEl>
                                              <p:pRg st="2" end="2"/>
                                            </p:txEl>
                                          </p:spTgt>
                                        </p:tgtEl>
                                        <p:attrNameLst>
                                          <p:attrName>style.visibility</p:attrName>
                                        </p:attrNameLst>
                                      </p:cBhvr>
                                      <p:to>
                                        <p:strVal val="visible"/>
                                      </p:to>
                                    </p:set>
                                    <p:animEffect transition="in" filter="strips(downRight)">
                                      <p:cBhvr>
                                        <p:cTn id="17" dur="500"/>
                                        <p:tgtEl>
                                          <p:spTgt spid="399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39939">
                                            <p:txEl>
                                              <p:pRg st="3" end="3"/>
                                            </p:txEl>
                                          </p:spTgt>
                                        </p:tgtEl>
                                        <p:attrNameLst>
                                          <p:attrName>style.visibility</p:attrName>
                                        </p:attrNameLst>
                                      </p:cBhvr>
                                      <p:to>
                                        <p:strVal val="visible"/>
                                      </p:to>
                                    </p:set>
                                    <p:animEffect transition="in" filter="strips(downRight)">
                                      <p:cBhvr>
                                        <p:cTn id="22" dur="500"/>
                                        <p:tgtEl>
                                          <p:spTgt spid="399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a:lstStyle/>
          <a:p>
            <a:pPr eaLnBrk="1" hangingPunct="1"/>
            <a:r>
              <a:rPr lang="en-US" altLang="cs-CZ" sz="2800" smtClean="0"/>
              <a:t>Relative Price and Supply Effects of a Tariff</a:t>
            </a:r>
          </a:p>
        </p:txBody>
      </p:sp>
      <p:sp>
        <p:nvSpPr>
          <p:cNvPr id="41987" name="Rectangle 3"/>
          <p:cNvSpPr>
            <a:spLocks noGrp="1" noChangeArrowheads="1"/>
          </p:cNvSpPr>
          <p:nvPr>
            <p:ph idx="1"/>
          </p:nvPr>
        </p:nvSpPr>
        <p:spPr/>
        <p:txBody>
          <a:bodyPr>
            <a:normAutofit fontScale="92500" lnSpcReduction="20000"/>
          </a:bodyPr>
          <a:lstStyle/>
          <a:p>
            <a:pPr eaLnBrk="1" hangingPunct="1">
              <a:spcBef>
                <a:spcPct val="50000"/>
              </a:spcBef>
            </a:pPr>
            <a:r>
              <a:rPr lang="en-US" altLang="cs-CZ" sz="2400" smtClean="0"/>
              <a:t>If the home country imposes a tariff on food imports, the price of food relative to the price of cloth rises for domestic consumers.</a:t>
            </a:r>
          </a:p>
          <a:p>
            <a:pPr lvl="1" eaLnBrk="1" hangingPunct="1">
              <a:spcBef>
                <a:spcPct val="50000"/>
              </a:spcBef>
            </a:pPr>
            <a:r>
              <a:rPr lang="en-US" altLang="cs-CZ" sz="2000" smtClean="0"/>
              <a:t>Likewise, the price of cloth relative to the price of food falls for domestic consumers.</a:t>
            </a:r>
          </a:p>
          <a:p>
            <a:pPr lvl="1" eaLnBrk="1" hangingPunct="1">
              <a:spcBef>
                <a:spcPct val="50000"/>
              </a:spcBef>
            </a:pPr>
            <a:r>
              <a:rPr lang="en-US" altLang="cs-CZ" sz="2000" smtClean="0"/>
              <a:t>Domestic producers will receive a lower relative price of cloth, and therefore will be more willing to switch to food production: relative supply of cloth will decrease.</a:t>
            </a:r>
          </a:p>
          <a:p>
            <a:pPr lvl="1" eaLnBrk="1" hangingPunct="1">
              <a:spcBef>
                <a:spcPct val="50000"/>
              </a:spcBef>
            </a:pPr>
            <a:r>
              <a:rPr lang="en-US" altLang="cs-CZ" sz="2000" smtClean="0"/>
              <a:t>Domestic consumers will pay a lower relative price for cloth, and therefore will be more willing to switch to cloth consumption: relative demand for cloth will increase.</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strips(downRight)">
                                      <p:cBhvr>
                                        <p:cTn id="7" dur="500"/>
                                        <p:tgtEl>
                                          <p:spTgt spid="419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Effect transition="in" filter="strips(downRight)">
                                      <p:cBhvr>
                                        <p:cTn id="12" dur="500"/>
                                        <p:tgtEl>
                                          <p:spTgt spid="419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1987">
                                            <p:txEl>
                                              <p:pRg st="2" end="2"/>
                                            </p:txEl>
                                          </p:spTgt>
                                        </p:tgtEl>
                                        <p:attrNameLst>
                                          <p:attrName>style.visibility</p:attrName>
                                        </p:attrNameLst>
                                      </p:cBhvr>
                                      <p:to>
                                        <p:strVal val="visible"/>
                                      </p:to>
                                    </p:set>
                                    <p:animEffect transition="in" filter="strips(downRight)">
                                      <p:cBhvr>
                                        <p:cTn id="17" dur="500"/>
                                        <p:tgtEl>
                                          <p:spTgt spid="419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1987">
                                            <p:txEl>
                                              <p:pRg st="3" end="3"/>
                                            </p:txEl>
                                          </p:spTgt>
                                        </p:tgtEl>
                                        <p:attrNameLst>
                                          <p:attrName>style.visibility</p:attrName>
                                        </p:attrNameLst>
                                      </p:cBhvr>
                                      <p:to>
                                        <p:strVal val="visible"/>
                                      </p:to>
                                    </p:set>
                                    <p:animEffect transition="in" filter="strips(downRight)">
                                      <p:cBhvr>
                                        <p:cTn id="22" dur="500"/>
                                        <p:tgtEl>
                                          <p:spTgt spid="419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lstStyle/>
          <a:p>
            <a:pPr eaLnBrk="1" hangingPunct="1"/>
            <a:r>
              <a:rPr lang="en-US" altLang="cs-CZ" sz="2800" smtClean="0"/>
              <a:t>Fig. 6-9: Effects of a Food Tariff on the Terms of Trade</a:t>
            </a:r>
          </a:p>
        </p:txBody>
      </p:sp>
      <p:pic>
        <p:nvPicPr>
          <p:cNvPr id="43010" name="Picture 1" descr="fig06_09.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413617"/>
            <a:ext cx="4104277" cy="4294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pPr eaLnBrk="1" hangingPunct="1"/>
            <a:r>
              <a:rPr lang="en-US" altLang="cs-CZ" sz="2800" smtClean="0"/>
              <a:t>Relative Price and Supply Effects of a Tariff (cont.)</a:t>
            </a:r>
          </a:p>
        </p:txBody>
      </p:sp>
      <p:sp>
        <p:nvSpPr>
          <p:cNvPr id="44035" name="Rectangle 3"/>
          <p:cNvSpPr>
            <a:spLocks noGrp="1" noChangeArrowheads="1"/>
          </p:cNvSpPr>
          <p:nvPr>
            <p:ph idx="1"/>
          </p:nvPr>
        </p:nvSpPr>
        <p:spPr/>
        <p:txBody>
          <a:bodyPr>
            <a:normAutofit fontScale="92500" lnSpcReduction="10000"/>
          </a:bodyPr>
          <a:lstStyle/>
          <a:p>
            <a:pPr eaLnBrk="1" hangingPunct="1">
              <a:lnSpc>
                <a:spcPct val="90000"/>
              </a:lnSpc>
              <a:spcBef>
                <a:spcPct val="50000"/>
              </a:spcBef>
            </a:pPr>
            <a:r>
              <a:rPr lang="en-US" altLang="cs-CZ" sz="2400" smtClean="0"/>
              <a:t>When the home country imposes an import tariff, the terms of trade increase and the welfare of the country may increase.</a:t>
            </a:r>
          </a:p>
          <a:p>
            <a:pPr eaLnBrk="1" hangingPunct="1">
              <a:lnSpc>
                <a:spcPct val="90000"/>
              </a:lnSpc>
              <a:spcBef>
                <a:spcPct val="50000"/>
              </a:spcBef>
            </a:pPr>
            <a:r>
              <a:rPr lang="en-US" altLang="cs-CZ" sz="2400" smtClean="0"/>
              <a:t>The magnitude of this effect depends on the size of the home country relative to the world economy.</a:t>
            </a:r>
          </a:p>
          <a:p>
            <a:pPr lvl="1" eaLnBrk="1" hangingPunct="1">
              <a:lnSpc>
                <a:spcPct val="90000"/>
              </a:lnSpc>
              <a:spcBef>
                <a:spcPct val="50000"/>
              </a:spcBef>
            </a:pPr>
            <a:r>
              <a:rPr lang="en-US" altLang="cs-CZ" sz="2000" smtClean="0"/>
              <a:t>If the country is a small part of the world economy, its tariff (or subsidy) policies will not have much effect on world relative supply and demand, and thus on the terms of trade.</a:t>
            </a:r>
          </a:p>
          <a:p>
            <a:pPr lvl="1" eaLnBrk="1" hangingPunct="1">
              <a:lnSpc>
                <a:spcPct val="90000"/>
              </a:lnSpc>
              <a:spcBef>
                <a:spcPct val="50000"/>
              </a:spcBef>
            </a:pPr>
            <a:r>
              <a:rPr lang="en-US" altLang="cs-CZ" sz="2000" smtClean="0"/>
              <a:t>But for large countries, a tariff may maximize national welfare at the expense of foreign countries.</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strips(downRight)">
                                      <p:cBhvr>
                                        <p:cTn id="7" dur="500"/>
                                        <p:tgtEl>
                                          <p:spTgt spid="440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4035">
                                            <p:txEl>
                                              <p:pRg st="1" end="1"/>
                                            </p:txEl>
                                          </p:spTgt>
                                        </p:tgtEl>
                                        <p:attrNameLst>
                                          <p:attrName>style.visibility</p:attrName>
                                        </p:attrNameLst>
                                      </p:cBhvr>
                                      <p:to>
                                        <p:strVal val="visible"/>
                                      </p:to>
                                    </p:set>
                                    <p:animEffect transition="in" filter="strips(downRight)">
                                      <p:cBhvr>
                                        <p:cTn id="12" dur="500"/>
                                        <p:tgtEl>
                                          <p:spTgt spid="440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4035">
                                            <p:txEl>
                                              <p:pRg st="2" end="2"/>
                                            </p:txEl>
                                          </p:spTgt>
                                        </p:tgtEl>
                                        <p:attrNameLst>
                                          <p:attrName>style.visibility</p:attrName>
                                        </p:attrNameLst>
                                      </p:cBhvr>
                                      <p:to>
                                        <p:strVal val="visible"/>
                                      </p:to>
                                    </p:set>
                                    <p:animEffect transition="in" filter="strips(downRight)">
                                      <p:cBhvr>
                                        <p:cTn id="17" dur="500"/>
                                        <p:tgtEl>
                                          <p:spTgt spid="440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4035">
                                            <p:txEl>
                                              <p:pRg st="3" end="3"/>
                                            </p:txEl>
                                          </p:spTgt>
                                        </p:tgtEl>
                                        <p:attrNameLst>
                                          <p:attrName>style.visibility</p:attrName>
                                        </p:attrNameLst>
                                      </p:cBhvr>
                                      <p:to>
                                        <p:strVal val="visible"/>
                                      </p:to>
                                    </p:set>
                                    <p:animEffect transition="in" filter="strips(downRight)">
                                      <p:cBhvr>
                                        <p:cTn id="22" dur="500"/>
                                        <p:tgtEl>
                                          <p:spTgt spid="440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pPr eaLnBrk="1" hangingPunct="1"/>
            <a:r>
              <a:rPr lang="en-US" altLang="cs-CZ" smtClean="0"/>
              <a:t>Effects of an Export Subsidy</a:t>
            </a:r>
          </a:p>
        </p:txBody>
      </p:sp>
      <p:sp>
        <p:nvSpPr>
          <p:cNvPr id="45059" name="Rectangle 3"/>
          <p:cNvSpPr>
            <a:spLocks noGrp="1" noChangeArrowheads="1"/>
          </p:cNvSpPr>
          <p:nvPr>
            <p:ph idx="1"/>
          </p:nvPr>
        </p:nvSpPr>
        <p:spPr>
          <a:xfrm>
            <a:off x="297180" y="2053771"/>
            <a:ext cx="8377238" cy="4673600"/>
          </a:xfrm>
        </p:spPr>
        <p:txBody>
          <a:bodyPr/>
          <a:lstStyle/>
          <a:p>
            <a:pPr eaLnBrk="1" hangingPunct="1">
              <a:spcBef>
                <a:spcPct val="40000"/>
              </a:spcBef>
            </a:pPr>
            <a:r>
              <a:rPr lang="en-US" altLang="cs-CZ" sz="2400" dirty="0" smtClean="0"/>
              <a:t>If the home country imposes a subsidy on cloth exports, the price of cloth relative to the price of food rises for domestic consumers.</a:t>
            </a:r>
          </a:p>
          <a:p>
            <a:pPr lvl="1" eaLnBrk="1" hangingPunct="1">
              <a:spcBef>
                <a:spcPct val="40000"/>
              </a:spcBef>
            </a:pPr>
            <a:r>
              <a:rPr lang="en-US" altLang="cs-CZ" sz="2000" dirty="0" smtClean="0"/>
              <a:t>Domestic producers will receive a higher relative price of cloth when they export, and therefore will be more willing to switch to cloth production: relative supply of cloth will increase.</a:t>
            </a:r>
          </a:p>
          <a:p>
            <a:pPr lvl="1" eaLnBrk="1" hangingPunct="1">
              <a:spcBef>
                <a:spcPct val="40000"/>
              </a:spcBef>
            </a:pPr>
            <a:r>
              <a:rPr lang="en-US" altLang="cs-CZ" sz="2000" dirty="0" smtClean="0"/>
              <a:t>Domestic consumers must pay a higher relative price of cloth to producers,</a:t>
            </a:r>
            <a:r>
              <a:rPr lang="en-US" altLang="cs-CZ" sz="1800" dirty="0" smtClean="0"/>
              <a:t> </a:t>
            </a:r>
            <a:r>
              <a:rPr lang="en-US" altLang="cs-CZ" sz="2000" dirty="0" smtClean="0"/>
              <a:t>and</a:t>
            </a:r>
            <a:r>
              <a:rPr lang="en-US" altLang="cs-CZ" sz="1800" dirty="0" smtClean="0"/>
              <a:t> </a:t>
            </a:r>
            <a:r>
              <a:rPr lang="en-US" altLang="cs-CZ" sz="2000" dirty="0" smtClean="0"/>
              <a:t>therefore will be more willing to switch to food consumption: relative demand for cloth will decrease.</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strips(downRight)">
                                      <p:cBhvr>
                                        <p:cTn id="7" dur="500"/>
                                        <p:tgtEl>
                                          <p:spTgt spid="45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Effect transition="in" filter="strips(downRight)">
                                      <p:cBhvr>
                                        <p:cTn id="12" dur="500"/>
                                        <p:tgtEl>
                                          <p:spTgt spid="450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Effect transition="in" filter="strips(downRight)">
                                      <p:cBhvr>
                                        <p:cTn id="17" dur="500"/>
                                        <p:tgtEl>
                                          <p:spTgt spid="450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pPr eaLnBrk="1" hangingPunct="1"/>
            <a:r>
              <a:rPr lang="en-US" altLang="cs-CZ" smtClean="0"/>
              <a:t>Fig. 6-10: Effects of a Cloth Subsidy on the Terms of Trade</a:t>
            </a:r>
          </a:p>
        </p:txBody>
      </p:sp>
      <p:pic>
        <p:nvPicPr>
          <p:cNvPr id="46082" name="Picture 1" descr="fig06_10.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168434"/>
            <a:ext cx="4213202" cy="4445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pPr eaLnBrk="1" hangingPunct="1"/>
            <a:r>
              <a:rPr lang="en-US" altLang="cs-CZ" smtClean="0"/>
              <a:t>Effects of an Export Subsidy (cont.)</a:t>
            </a:r>
          </a:p>
        </p:txBody>
      </p:sp>
      <p:sp>
        <p:nvSpPr>
          <p:cNvPr id="47107" name="Rectangle 3"/>
          <p:cNvSpPr>
            <a:spLocks noGrp="1" noChangeArrowheads="1"/>
          </p:cNvSpPr>
          <p:nvPr>
            <p:ph idx="1"/>
          </p:nvPr>
        </p:nvSpPr>
        <p:spPr/>
        <p:txBody>
          <a:bodyPr/>
          <a:lstStyle/>
          <a:p>
            <a:pPr eaLnBrk="1" hangingPunct="1"/>
            <a:r>
              <a:rPr lang="en-US" altLang="cs-CZ" sz="2400" smtClean="0"/>
              <a:t>When the home country imposes an export subsidy, the terms of trade decrease and the welfare of the country decreases to the benefit of the foreign country.</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strips(downRight)">
                                      <p:cBhvr>
                                        <p:cTn id="7" dur="500"/>
                                        <p:tgtEl>
                                          <p:spTgt spid="4710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p:txBody>
          <a:bodyPr/>
          <a:lstStyle/>
          <a:p>
            <a:pPr eaLnBrk="1" hangingPunct="1"/>
            <a:r>
              <a:rPr lang="en-US" altLang="cs-CZ" sz="2800" smtClean="0"/>
              <a:t>Implications of Terms of Trade Effects: Who Gains and Who Loses?</a:t>
            </a:r>
          </a:p>
        </p:txBody>
      </p:sp>
      <p:sp>
        <p:nvSpPr>
          <p:cNvPr id="48131" name="Rectangle 3"/>
          <p:cNvSpPr>
            <a:spLocks noGrp="1" noChangeArrowheads="1"/>
          </p:cNvSpPr>
          <p:nvPr>
            <p:ph idx="1"/>
          </p:nvPr>
        </p:nvSpPr>
        <p:spPr/>
        <p:txBody>
          <a:bodyPr/>
          <a:lstStyle/>
          <a:p>
            <a:pPr eaLnBrk="1" hangingPunct="1">
              <a:spcBef>
                <a:spcPct val="40000"/>
              </a:spcBef>
            </a:pPr>
            <a:r>
              <a:rPr lang="en-US" altLang="cs-CZ" sz="2400" smtClean="0"/>
              <a:t>The standard trade model predicts that </a:t>
            </a:r>
          </a:p>
          <a:p>
            <a:pPr lvl="1" eaLnBrk="1" hangingPunct="1">
              <a:spcBef>
                <a:spcPct val="40000"/>
              </a:spcBef>
            </a:pPr>
            <a:r>
              <a:rPr lang="en-US" altLang="cs-CZ" sz="2000" smtClean="0"/>
              <a:t>an import tariff by the home country can increase domestic welfare at the expense of the foreign country. </a:t>
            </a:r>
          </a:p>
          <a:p>
            <a:pPr lvl="1" eaLnBrk="1" hangingPunct="1">
              <a:spcBef>
                <a:spcPct val="40000"/>
              </a:spcBef>
            </a:pPr>
            <a:r>
              <a:rPr lang="en-US" altLang="cs-CZ" sz="2000" smtClean="0"/>
              <a:t>an export subsidy by the home country reduces domestic welfare to the benefit of the foreign country.</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strips(downRight)">
                                      <p:cBhvr>
                                        <p:cTn id="7" dur="500"/>
                                        <p:tgtEl>
                                          <p:spTgt spid="481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Effect transition="in" filter="strips(downRight)">
                                      <p:cBhvr>
                                        <p:cTn id="12" dur="500"/>
                                        <p:tgtEl>
                                          <p:spTgt spid="481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8131">
                                            <p:txEl>
                                              <p:pRg st="2" end="2"/>
                                            </p:txEl>
                                          </p:spTgt>
                                        </p:tgtEl>
                                        <p:attrNameLst>
                                          <p:attrName>style.visibility</p:attrName>
                                        </p:attrNameLst>
                                      </p:cBhvr>
                                      <p:to>
                                        <p:strVal val="visible"/>
                                      </p:to>
                                    </p:set>
                                    <p:animEffect transition="in" filter="strips(downRight)">
                                      <p:cBhvr>
                                        <p:cTn id="17" dur="500"/>
                                        <p:tgtEl>
                                          <p:spTgt spid="481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3" name="Rectangle 2"/>
          <p:cNvSpPr>
            <a:spLocks noGrp="1" noChangeArrowheads="1"/>
          </p:cNvSpPr>
          <p:nvPr>
            <p:ph type="title"/>
          </p:nvPr>
        </p:nvSpPr>
        <p:spPr/>
        <p:txBody>
          <a:bodyPr/>
          <a:lstStyle/>
          <a:p>
            <a:pPr eaLnBrk="1" hangingPunct="1"/>
            <a:r>
              <a:rPr lang="en-US" altLang="cs-CZ" smtClean="0"/>
              <a:t>Introduction (cont.)</a:t>
            </a:r>
          </a:p>
        </p:txBody>
      </p:sp>
      <p:sp>
        <p:nvSpPr>
          <p:cNvPr id="7171" name="Rectangle 3"/>
          <p:cNvSpPr>
            <a:spLocks noGrp="1" noChangeArrowheads="1"/>
          </p:cNvSpPr>
          <p:nvPr>
            <p:ph idx="1"/>
          </p:nvPr>
        </p:nvSpPr>
        <p:spPr/>
        <p:txBody>
          <a:bodyPr>
            <a:normAutofit fontScale="92500"/>
          </a:bodyPr>
          <a:lstStyle/>
          <a:p>
            <a:pPr marL="533400" indent="-533400" eaLnBrk="1" hangingPunct="1">
              <a:spcBef>
                <a:spcPct val="50000"/>
              </a:spcBef>
            </a:pPr>
            <a:r>
              <a:rPr lang="en-US" altLang="cs-CZ" sz="2400" smtClean="0"/>
              <a:t>Differences in </a:t>
            </a:r>
            <a:r>
              <a:rPr lang="en-US" altLang="cs-CZ" sz="2400" i="1" smtClean="0"/>
              <a:t>labor services, labor skills, physical capital, land, and technology</a:t>
            </a:r>
            <a:r>
              <a:rPr lang="en-US" altLang="cs-CZ" sz="2400" smtClean="0"/>
              <a:t> between countries cause differences in production possibility frontiers.</a:t>
            </a:r>
          </a:p>
          <a:p>
            <a:pPr marL="533400" indent="-533400" eaLnBrk="1" hangingPunct="1">
              <a:spcBef>
                <a:spcPct val="50000"/>
              </a:spcBef>
            </a:pPr>
            <a:r>
              <a:rPr lang="en-US" altLang="cs-CZ" sz="2400" smtClean="0"/>
              <a:t>A country</a:t>
            </a:r>
            <a:r>
              <a:rPr lang="ja-JP" altLang="en-US" sz="2400" smtClean="0"/>
              <a:t>’</a:t>
            </a:r>
            <a:r>
              <a:rPr lang="en-US" altLang="ja-JP" sz="2400" smtClean="0"/>
              <a:t>s PPF determines its relative supply function.</a:t>
            </a:r>
          </a:p>
          <a:p>
            <a:pPr marL="533400" indent="-533400" eaLnBrk="1" hangingPunct="1">
              <a:spcBef>
                <a:spcPct val="50000"/>
              </a:spcBef>
            </a:pPr>
            <a:r>
              <a:rPr lang="en-US" altLang="cs-CZ" sz="2400" smtClean="0"/>
              <a:t>National relative supply functions determine a world relative supply function, which along with world relative demand determines the equilibrium under international trade.</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strips(downRight)">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strips(downRight)">
                                      <p:cBhvr>
                                        <p:cTn id="12" dur="5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strips(downRight)">
                                      <p:cBhvr>
                                        <p:cTn id="17"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p:txBody>
          <a:bodyPr/>
          <a:lstStyle/>
          <a:p>
            <a:pPr eaLnBrk="1" hangingPunct="1"/>
            <a:r>
              <a:rPr lang="en-US" altLang="cs-CZ" sz="2800" smtClean="0"/>
              <a:t>Implications of Terms of Trade Effects: Who Gains and Who Loses? (cont.)</a:t>
            </a:r>
          </a:p>
        </p:txBody>
      </p:sp>
      <p:sp>
        <p:nvSpPr>
          <p:cNvPr id="49155" name="Rectangle 3"/>
          <p:cNvSpPr>
            <a:spLocks noGrp="1" noChangeArrowheads="1"/>
          </p:cNvSpPr>
          <p:nvPr>
            <p:ph idx="1"/>
          </p:nvPr>
        </p:nvSpPr>
        <p:spPr/>
        <p:txBody>
          <a:bodyPr>
            <a:normAutofit fontScale="92500" lnSpcReduction="20000"/>
          </a:bodyPr>
          <a:lstStyle/>
          <a:p>
            <a:pPr eaLnBrk="1" hangingPunct="1">
              <a:spcBef>
                <a:spcPct val="50000"/>
              </a:spcBef>
            </a:pPr>
            <a:r>
              <a:rPr lang="en-US" altLang="cs-CZ" sz="2400" smtClean="0"/>
              <a:t>Additional effects of tariffs and subsidies that can occur in a world with many countries and many goods:</a:t>
            </a:r>
          </a:p>
          <a:p>
            <a:pPr lvl="1" eaLnBrk="1" hangingPunct="1">
              <a:spcBef>
                <a:spcPct val="50000"/>
              </a:spcBef>
            </a:pPr>
            <a:r>
              <a:rPr lang="en-US" altLang="cs-CZ" sz="2000" smtClean="0"/>
              <a:t>A foreign country may subsidize the export of a good that the U.S. also exports, which will reduce the price for the U.S. in world markets and decrease its terms of trade.</a:t>
            </a:r>
          </a:p>
          <a:p>
            <a:pPr lvl="2" eaLnBrk="1" hangingPunct="1">
              <a:spcBef>
                <a:spcPct val="50000"/>
              </a:spcBef>
            </a:pPr>
            <a:r>
              <a:rPr lang="en-US" altLang="cs-CZ" sz="1800" smtClean="0"/>
              <a:t>The EU subsidizes agricultural exports, which reduce the price that American farmers receive for their goods in world markets. </a:t>
            </a:r>
          </a:p>
          <a:p>
            <a:pPr lvl="1" eaLnBrk="1" hangingPunct="1">
              <a:spcBef>
                <a:spcPct val="50000"/>
              </a:spcBef>
            </a:pPr>
            <a:r>
              <a:rPr lang="en-US" altLang="cs-CZ" sz="2000" smtClean="0"/>
              <a:t>A foreign country may put a tariff on an imported good that the U.S. also imports, which will reduce the price for the U.S. in world markets and increase its terms of trade.</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strips(downRight)">
                                      <p:cBhvr>
                                        <p:cTn id="7" dur="500"/>
                                        <p:tgtEl>
                                          <p:spTgt spid="4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strips(downRight)">
                                      <p:cBhvr>
                                        <p:cTn id="12" dur="500"/>
                                        <p:tgtEl>
                                          <p:spTgt spid="491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Effect transition="in" filter="strips(downRight)">
                                      <p:cBhvr>
                                        <p:cTn id="17" dur="500"/>
                                        <p:tgtEl>
                                          <p:spTgt spid="491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9155">
                                            <p:txEl>
                                              <p:pRg st="3" end="3"/>
                                            </p:txEl>
                                          </p:spTgt>
                                        </p:tgtEl>
                                        <p:attrNameLst>
                                          <p:attrName>style.visibility</p:attrName>
                                        </p:attrNameLst>
                                      </p:cBhvr>
                                      <p:to>
                                        <p:strVal val="visible"/>
                                      </p:to>
                                    </p:set>
                                    <p:animEffect transition="in" filter="strips(downRight)">
                                      <p:cBhvr>
                                        <p:cTn id="22" dur="500"/>
                                        <p:tgtEl>
                                          <p:spTgt spid="491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p:txBody>
          <a:bodyPr/>
          <a:lstStyle/>
          <a:p>
            <a:pPr eaLnBrk="1" hangingPunct="1"/>
            <a:r>
              <a:rPr lang="en-US" altLang="cs-CZ" sz="2800" smtClean="0"/>
              <a:t>Implications of Terms of Trade Effects: Who Gains and Who Loses? (cont.)</a:t>
            </a:r>
          </a:p>
        </p:txBody>
      </p:sp>
      <p:sp>
        <p:nvSpPr>
          <p:cNvPr id="50179" name="Rectangle 3"/>
          <p:cNvSpPr>
            <a:spLocks noGrp="1" noChangeArrowheads="1"/>
          </p:cNvSpPr>
          <p:nvPr>
            <p:ph idx="1"/>
          </p:nvPr>
        </p:nvSpPr>
        <p:spPr/>
        <p:txBody>
          <a:bodyPr>
            <a:normAutofit fontScale="92500"/>
          </a:bodyPr>
          <a:lstStyle/>
          <a:p>
            <a:pPr eaLnBrk="1" hangingPunct="1"/>
            <a:r>
              <a:rPr lang="en-US" altLang="cs-CZ" sz="2400" smtClean="0"/>
              <a:t>Export subsidies by foreign countries on goods that</a:t>
            </a:r>
          </a:p>
          <a:p>
            <a:pPr lvl="1" eaLnBrk="1" hangingPunct="1"/>
            <a:r>
              <a:rPr lang="en-US" altLang="cs-CZ" sz="2000" smtClean="0"/>
              <a:t>the U.S. imports </a:t>
            </a:r>
            <a:r>
              <a:rPr lang="en-US" altLang="cs-CZ" sz="2000" i="1" smtClean="0"/>
              <a:t>reduce the world price of U.S. imports</a:t>
            </a:r>
            <a:r>
              <a:rPr lang="en-US" altLang="cs-CZ" sz="2000" smtClean="0"/>
              <a:t> and increase the terms of trade for the U.S.</a:t>
            </a:r>
          </a:p>
          <a:p>
            <a:pPr lvl="1" eaLnBrk="1" hangingPunct="1"/>
            <a:r>
              <a:rPr lang="en-US" altLang="cs-CZ" sz="2000" smtClean="0"/>
              <a:t>the U.S. also exports </a:t>
            </a:r>
            <a:r>
              <a:rPr lang="en-US" altLang="cs-CZ" sz="2000" i="1" smtClean="0"/>
              <a:t>reduce the world price of U.S. exports</a:t>
            </a:r>
            <a:r>
              <a:rPr lang="en-US" altLang="cs-CZ" sz="2000" smtClean="0"/>
              <a:t> and decrease the terms of trade for the U.S.</a:t>
            </a:r>
          </a:p>
          <a:p>
            <a:pPr eaLnBrk="1" hangingPunct="1">
              <a:spcBef>
                <a:spcPct val="50000"/>
              </a:spcBef>
            </a:pPr>
            <a:r>
              <a:rPr lang="en-US" altLang="cs-CZ" sz="2400" smtClean="0"/>
              <a:t>Import tariffs by foreign countries on goods that</a:t>
            </a:r>
          </a:p>
          <a:p>
            <a:pPr lvl="1" eaLnBrk="1" hangingPunct="1"/>
            <a:r>
              <a:rPr lang="en-US" altLang="cs-CZ" sz="2000" smtClean="0"/>
              <a:t>the U.S. exports </a:t>
            </a:r>
            <a:r>
              <a:rPr lang="en-US" altLang="cs-CZ" sz="2000" i="1" smtClean="0"/>
              <a:t>reduce the world price of U.S. exports</a:t>
            </a:r>
            <a:r>
              <a:rPr lang="en-US" altLang="cs-CZ" sz="2000" smtClean="0"/>
              <a:t> and decrease the terms of trade for the U.S.</a:t>
            </a:r>
          </a:p>
          <a:p>
            <a:pPr lvl="1" eaLnBrk="1" hangingPunct="1"/>
            <a:r>
              <a:rPr lang="en-US" altLang="cs-CZ" sz="2000" smtClean="0"/>
              <a:t>the U.S. also imports </a:t>
            </a:r>
            <a:r>
              <a:rPr lang="en-US" altLang="cs-CZ" sz="2000" i="1" smtClean="0"/>
              <a:t>reduce the world price of U.S. imports</a:t>
            </a:r>
            <a:r>
              <a:rPr lang="en-US" altLang="cs-CZ" sz="2000" smtClean="0"/>
              <a:t> and increase the terms of trade for the U.S.</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strips(downRight)">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strips(downRight)">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strips(downRight)">
                                      <p:cBhvr>
                                        <p:cTn id="17" dur="500"/>
                                        <p:tgtEl>
                                          <p:spTgt spid="501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0179">
                                            <p:txEl>
                                              <p:pRg st="3" end="3"/>
                                            </p:txEl>
                                          </p:spTgt>
                                        </p:tgtEl>
                                        <p:attrNameLst>
                                          <p:attrName>style.visibility</p:attrName>
                                        </p:attrNameLst>
                                      </p:cBhvr>
                                      <p:to>
                                        <p:strVal val="visible"/>
                                      </p:to>
                                    </p:set>
                                    <p:animEffect transition="in" filter="strips(downRight)">
                                      <p:cBhvr>
                                        <p:cTn id="22" dur="500"/>
                                        <p:tgtEl>
                                          <p:spTgt spid="501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50179">
                                            <p:txEl>
                                              <p:pRg st="4" end="4"/>
                                            </p:txEl>
                                          </p:spTgt>
                                        </p:tgtEl>
                                        <p:attrNameLst>
                                          <p:attrName>style.visibility</p:attrName>
                                        </p:attrNameLst>
                                      </p:cBhvr>
                                      <p:to>
                                        <p:strVal val="visible"/>
                                      </p:to>
                                    </p:set>
                                    <p:animEffect transition="in" filter="strips(downRight)">
                                      <p:cBhvr>
                                        <p:cTn id="27" dur="500"/>
                                        <p:tgtEl>
                                          <p:spTgt spid="501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50179">
                                            <p:txEl>
                                              <p:pRg st="5" end="5"/>
                                            </p:txEl>
                                          </p:spTgt>
                                        </p:tgtEl>
                                        <p:attrNameLst>
                                          <p:attrName>style.visibility</p:attrName>
                                        </p:attrNameLst>
                                      </p:cBhvr>
                                      <p:to>
                                        <p:strVal val="visible"/>
                                      </p:to>
                                    </p:set>
                                    <p:animEffect transition="in" filter="strips(downRight)">
                                      <p:cBhvr>
                                        <p:cTn id="32" dur="500"/>
                                        <p:tgtEl>
                                          <p:spTgt spid="501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lstStyle/>
          <a:p>
            <a:pPr eaLnBrk="1" hangingPunct="1"/>
            <a:r>
              <a:rPr lang="en-US" altLang="cs-CZ" sz="2800" smtClean="0"/>
              <a:t>Implications of Terms of Trade Effects: Who Gains and Who Loses? (cont.)</a:t>
            </a:r>
          </a:p>
        </p:txBody>
      </p:sp>
      <p:sp>
        <p:nvSpPr>
          <p:cNvPr id="51203" name="Rectangle 3"/>
          <p:cNvSpPr>
            <a:spLocks noGrp="1" noChangeArrowheads="1"/>
          </p:cNvSpPr>
          <p:nvPr>
            <p:ph idx="1"/>
          </p:nvPr>
        </p:nvSpPr>
        <p:spPr/>
        <p:txBody>
          <a:bodyPr/>
          <a:lstStyle/>
          <a:p>
            <a:pPr eaLnBrk="1" hangingPunct="1">
              <a:spcBef>
                <a:spcPct val="50000"/>
              </a:spcBef>
            </a:pPr>
            <a:r>
              <a:rPr lang="en-US" altLang="cs-CZ" sz="2400" smtClean="0"/>
              <a:t>Export subsidies on a good </a:t>
            </a:r>
            <a:r>
              <a:rPr lang="en-US" altLang="cs-CZ" sz="2400" i="1" smtClean="0"/>
              <a:t>decrease the relative world price</a:t>
            </a:r>
            <a:r>
              <a:rPr lang="en-US" altLang="cs-CZ" sz="2400" smtClean="0"/>
              <a:t> of that good by increasing relative supply of that good and decreasing relative demand of that good.</a:t>
            </a:r>
          </a:p>
          <a:p>
            <a:pPr eaLnBrk="1" hangingPunct="1">
              <a:spcBef>
                <a:spcPct val="50000"/>
              </a:spcBef>
            </a:pPr>
            <a:r>
              <a:rPr lang="en-US" altLang="cs-CZ" sz="2400" smtClean="0"/>
              <a:t>Import tariffs on a good </a:t>
            </a:r>
            <a:r>
              <a:rPr lang="en-US" altLang="cs-CZ" sz="2400" i="1" smtClean="0"/>
              <a:t>decrease the relative world price</a:t>
            </a:r>
            <a:r>
              <a:rPr lang="en-US" altLang="cs-CZ" sz="2400" smtClean="0"/>
              <a:t> of that good (and increase the relative world price of other goods) by increasing the relative supply of that good and decreasing the relative demand of that good.</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strips(downRight)">
                                      <p:cBhvr>
                                        <p:cTn id="7" dur="500"/>
                                        <p:tgtEl>
                                          <p:spTgt spid="512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1203">
                                            <p:txEl>
                                              <p:pRg st="1" end="1"/>
                                            </p:txEl>
                                          </p:spTgt>
                                        </p:tgtEl>
                                        <p:attrNameLst>
                                          <p:attrName>style.visibility</p:attrName>
                                        </p:attrNameLst>
                                      </p:cBhvr>
                                      <p:to>
                                        <p:strVal val="visible"/>
                                      </p:to>
                                    </p:set>
                                    <p:animEffect transition="in" filter="strips(downRight)">
                                      <p:cBhvr>
                                        <p:cTn id="12"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p:txBody>
          <a:bodyPr/>
          <a:lstStyle/>
          <a:p>
            <a:pPr eaLnBrk="1" hangingPunct="1"/>
            <a:r>
              <a:rPr lang="en-US" altLang="cs-CZ" smtClean="0"/>
              <a:t>Summary</a:t>
            </a:r>
          </a:p>
        </p:txBody>
      </p:sp>
      <p:sp>
        <p:nvSpPr>
          <p:cNvPr id="54275" name="Rectangle 3"/>
          <p:cNvSpPr>
            <a:spLocks noGrp="1" noChangeArrowheads="1"/>
          </p:cNvSpPr>
          <p:nvPr>
            <p:ph idx="1"/>
          </p:nvPr>
        </p:nvSpPr>
        <p:spPr>
          <a:xfrm>
            <a:off x="531639" y="2325188"/>
            <a:ext cx="8377238" cy="4724400"/>
          </a:xfrm>
        </p:spPr>
        <p:txBody>
          <a:bodyPr/>
          <a:lstStyle/>
          <a:p>
            <a:pPr marL="533400" indent="-533400" eaLnBrk="1" hangingPunct="1">
              <a:spcBef>
                <a:spcPct val="50000"/>
              </a:spcBef>
              <a:buFont typeface="Times" panose="02020603050405020304" pitchFamily="18" charset="0"/>
              <a:buAutoNum type="arabicPeriod"/>
            </a:pPr>
            <a:r>
              <a:rPr lang="en-US" altLang="cs-CZ" sz="2400" dirty="0" smtClean="0"/>
              <a:t>The terms of trade refers to the price of exports relative to the price of imports.</a:t>
            </a:r>
          </a:p>
          <a:p>
            <a:pPr marL="533400" indent="-533400" eaLnBrk="1" hangingPunct="1">
              <a:spcBef>
                <a:spcPct val="50000"/>
              </a:spcBef>
              <a:buFont typeface="Times" panose="02020603050405020304" pitchFamily="18" charset="0"/>
              <a:buAutoNum type="arabicPeriod"/>
            </a:pPr>
            <a:r>
              <a:rPr lang="en-US" altLang="cs-CZ" sz="2400" dirty="0" smtClean="0"/>
              <a:t>Export-biased growth reduces a country</a:t>
            </a:r>
            <a:r>
              <a:rPr lang="ja-JP" altLang="en-US" sz="2400" dirty="0" smtClean="0"/>
              <a:t>’</a:t>
            </a:r>
            <a:r>
              <a:rPr lang="en-US" altLang="ja-JP" sz="2400" dirty="0" smtClean="0"/>
              <a:t>s terms of trade, reducing its welfare and increasing the welfare of foreign countries.</a:t>
            </a:r>
          </a:p>
          <a:p>
            <a:pPr marL="533400" indent="-533400" eaLnBrk="1" hangingPunct="1">
              <a:spcBef>
                <a:spcPct val="50000"/>
              </a:spcBef>
              <a:buFont typeface="Times" panose="02020603050405020304" pitchFamily="18" charset="0"/>
              <a:buAutoNum type="arabicPeriod"/>
            </a:pPr>
            <a:r>
              <a:rPr lang="en-US" altLang="cs-CZ" sz="2400" dirty="0" smtClean="0"/>
              <a:t>Import-biased growth increases a country</a:t>
            </a:r>
            <a:r>
              <a:rPr lang="ja-JP" altLang="en-US" sz="2400" dirty="0" smtClean="0"/>
              <a:t>’</a:t>
            </a:r>
            <a:r>
              <a:rPr lang="en-US" altLang="ja-JP" sz="2400" dirty="0" smtClean="0"/>
              <a:t>s terms of trade, increasing its welfare and decreasing the welfare of foreign countries.</a:t>
            </a:r>
            <a:endParaRPr lang="en-US" altLang="cs-CZ" sz="2400" dirty="0"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strips(downRight)">
                                      <p:cBhvr>
                                        <p:cTn id="7" dur="500"/>
                                        <p:tgtEl>
                                          <p:spTgt spid="542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4275">
                                            <p:txEl>
                                              <p:pRg st="1" end="1"/>
                                            </p:txEl>
                                          </p:spTgt>
                                        </p:tgtEl>
                                        <p:attrNameLst>
                                          <p:attrName>style.visibility</p:attrName>
                                        </p:attrNameLst>
                                      </p:cBhvr>
                                      <p:to>
                                        <p:strVal val="visible"/>
                                      </p:to>
                                    </p:set>
                                    <p:animEffect transition="in" filter="strips(downRight)">
                                      <p:cBhvr>
                                        <p:cTn id="12" dur="500"/>
                                        <p:tgtEl>
                                          <p:spTgt spid="542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4275">
                                            <p:txEl>
                                              <p:pRg st="2" end="2"/>
                                            </p:txEl>
                                          </p:spTgt>
                                        </p:tgtEl>
                                        <p:attrNameLst>
                                          <p:attrName>style.visibility</p:attrName>
                                        </p:attrNameLst>
                                      </p:cBhvr>
                                      <p:to>
                                        <p:strVal val="visible"/>
                                      </p:to>
                                    </p:set>
                                    <p:animEffect transition="in" filter="strips(downRight)">
                                      <p:cBhvr>
                                        <p:cTn id="17" dur="500"/>
                                        <p:tgtEl>
                                          <p:spTgt spid="542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p:txBody>
          <a:bodyPr/>
          <a:lstStyle/>
          <a:p>
            <a:pPr eaLnBrk="1" hangingPunct="1"/>
            <a:r>
              <a:rPr lang="en-US" altLang="cs-CZ" smtClean="0"/>
              <a:t>Summary (cont.)</a:t>
            </a:r>
          </a:p>
        </p:txBody>
      </p:sp>
      <p:sp>
        <p:nvSpPr>
          <p:cNvPr id="55299" name="Rectangle 3"/>
          <p:cNvSpPr>
            <a:spLocks noGrp="1" noChangeArrowheads="1"/>
          </p:cNvSpPr>
          <p:nvPr>
            <p:ph idx="1"/>
          </p:nvPr>
        </p:nvSpPr>
        <p:spPr/>
        <p:txBody>
          <a:bodyPr/>
          <a:lstStyle/>
          <a:p>
            <a:pPr marL="609600" indent="-609600" eaLnBrk="1" hangingPunct="1">
              <a:spcBef>
                <a:spcPct val="50000"/>
              </a:spcBef>
              <a:buFont typeface="Times" panose="02020603050405020304" pitchFamily="18" charset="0"/>
              <a:buAutoNum type="arabicPeriod" startAt="4"/>
            </a:pPr>
            <a:r>
              <a:rPr lang="en-US" altLang="cs-CZ" sz="2400" smtClean="0"/>
              <a:t>When a country imposes an import tariff, its terms of trade increase and its welfare may increase.</a:t>
            </a:r>
          </a:p>
          <a:p>
            <a:pPr marL="609600" indent="-609600" eaLnBrk="1" hangingPunct="1">
              <a:spcBef>
                <a:spcPct val="50000"/>
              </a:spcBef>
              <a:buFont typeface="Times" panose="02020603050405020304" pitchFamily="18" charset="0"/>
              <a:buAutoNum type="arabicPeriod" startAt="4"/>
            </a:pPr>
            <a:r>
              <a:rPr lang="en-US" altLang="cs-CZ" sz="2400" smtClean="0"/>
              <a:t>When a country imposes an export subsidy, its terms of trade decrease and its welfare decreases.</a:t>
            </a:r>
          </a:p>
          <a:p>
            <a:pPr marL="609600" indent="-609600" eaLnBrk="1" hangingPunct="1">
              <a:spcBef>
                <a:spcPct val="50000"/>
              </a:spcBef>
              <a:buFont typeface="Times" panose="02020603050405020304" pitchFamily="18" charset="0"/>
              <a:buNone/>
            </a:pPr>
            <a:endParaRPr lang="en-US" altLang="cs-CZ" sz="2400"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strips(downRight)">
                                      <p:cBhvr>
                                        <p:cTn id="7" dur="500"/>
                                        <p:tgtEl>
                                          <p:spTgt spid="552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5299">
                                            <p:txEl>
                                              <p:pRg st="1" end="1"/>
                                            </p:txEl>
                                          </p:spTgt>
                                        </p:tgtEl>
                                        <p:attrNameLst>
                                          <p:attrName>style.visibility</p:attrName>
                                        </p:attrNameLst>
                                      </p:cBhvr>
                                      <p:to>
                                        <p:strVal val="visible"/>
                                      </p:to>
                                    </p:set>
                                    <p:animEffect transition="in" filter="strips(downRight)">
                                      <p:cBhvr>
                                        <p:cTn id="12"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7" name="Rectangle 2"/>
          <p:cNvSpPr>
            <a:spLocks noGrp="1" noChangeArrowheads="1"/>
          </p:cNvSpPr>
          <p:nvPr>
            <p:ph type="title"/>
          </p:nvPr>
        </p:nvSpPr>
        <p:spPr/>
        <p:txBody>
          <a:bodyPr/>
          <a:lstStyle/>
          <a:p>
            <a:pPr eaLnBrk="1" hangingPunct="1"/>
            <a:r>
              <a:rPr lang="en-US" altLang="cs-CZ" sz="2800" smtClean="0"/>
              <a:t>Production Possibilities and Relative Supply</a:t>
            </a:r>
          </a:p>
        </p:txBody>
      </p:sp>
      <p:sp>
        <p:nvSpPr>
          <p:cNvPr id="8195" name="Rectangle 3"/>
          <p:cNvSpPr>
            <a:spLocks noGrp="1" noChangeArrowheads="1"/>
          </p:cNvSpPr>
          <p:nvPr>
            <p:ph idx="1"/>
          </p:nvPr>
        </p:nvSpPr>
        <p:spPr/>
        <p:txBody>
          <a:bodyPr/>
          <a:lstStyle/>
          <a:p>
            <a:pPr eaLnBrk="1" hangingPunct="1">
              <a:spcBef>
                <a:spcPct val="50000"/>
              </a:spcBef>
            </a:pPr>
            <a:r>
              <a:rPr lang="en-US" altLang="cs-CZ" sz="2400" smtClean="0"/>
              <a:t>What a country produces depends on the relative price of cloth to food</a:t>
            </a:r>
            <a:r>
              <a:rPr lang="en-US" altLang="cs-CZ" sz="2400" i="1" smtClean="0"/>
              <a:t> P</a:t>
            </a:r>
            <a:r>
              <a:rPr lang="en-US" altLang="cs-CZ" sz="2400" i="1" baseline="-25000" smtClean="0"/>
              <a:t>C </a:t>
            </a:r>
            <a:r>
              <a:rPr lang="en-US" altLang="cs-CZ" sz="2400" i="1" smtClean="0"/>
              <a:t>/P</a:t>
            </a:r>
            <a:r>
              <a:rPr lang="en-US" altLang="cs-CZ" sz="2400" i="1" baseline="-25000" smtClean="0"/>
              <a:t>F</a:t>
            </a:r>
            <a:r>
              <a:rPr lang="en-US" altLang="cs-CZ" sz="2400" i="1" smtClean="0"/>
              <a:t>.</a:t>
            </a:r>
          </a:p>
          <a:p>
            <a:pPr eaLnBrk="1" hangingPunct="1">
              <a:spcBef>
                <a:spcPct val="50000"/>
              </a:spcBef>
            </a:pPr>
            <a:r>
              <a:rPr lang="en-US" altLang="cs-CZ" sz="2400" smtClean="0"/>
              <a:t>An economy chooses its production of cloth </a:t>
            </a:r>
            <a:r>
              <a:rPr lang="en-US" altLang="cs-CZ" sz="2400" i="1" smtClean="0"/>
              <a:t>Q</a:t>
            </a:r>
            <a:r>
              <a:rPr lang="en-US" altLang="cs-CZ" sz="2400" i="1" baseline="-25000" smtClean="0"/>
              <a:t>C</a:t>
            </a:r>
            <a:r>
              <a:rPr lang="en-US" altLang="cs-CZ" sz="2400" smtClean="0"/>
              <a:t> and food </a:t>
            </a:r>
            <a:r>
              <a:rPr lang="en-US" altLang="cs-CZ" sz="2400" i="1" smtClean="0"/>
              <a:t>Q</a:t>
            </a:r>
            <a:r>
              <a:rPr lang="en-US" altLang="cs-CZ" sz="2400" i="1" baseline="-25000" smtClean="0"/>
              <a:t>F</a:t>
            </a:r>
            <a:r>
              <a:rPr lang="en-US" altLang="cs-CZ" sz="2400" smtClean="0"/>
              <a:t> to maximize the value of its output </a:t>
            </a:r>
            <a:r>
              <a:rPr lang="en-US" altLang="cs-CZ" sz="2400" i="1" smtClean="0"/>
              <a:t>V</a:t>
            </a:r>
            <a:r>
              <a:rPr lang="en-US" altLang="cs-CZ" sz="2400" smtClean="0"/>
              <a:t> = </a:t>
            </a:r>
            <a:r>
              <a:rPr lang="en-US" altLang="cs-CZ" sz="2400" i="1" smtClean="0"/>
              <a:t>P</a:t>
            </a:r>
            <a:r>
              <a:rPr lang="en-US" altLang="cs-CZ" sz="2400" i="1" baseline="-25000" smtClean="0"/>
              <a:t>C</a:t>
            </a:r>
            <a:r>
              <a:rPr lang="en-US" altLang="cs-CZ" sz="2400" i="1" smtClean="0"/>
              <a:t>Q</a:t>
            </a:r>
            <a:r>
              <a:rPr lang="en-US" altLang="cs-CZ" sz="2400" i="1" baseline="-25000" smtClean="0"/>
              <a:t>C</a:t>
            </a:r>
            <a:r>
              <a:rPr lang="en-US" altLang="cs-CZ" sz="2400" i="1" smtClean="0"/>
              <a:t> + P</a:t>
            </a:r>
            <a:r>
              <a:rPr lang="en-US" altLang="cs-CZ" sz="2400" i="1" baseline="-25000" smtClean="0"/>
              <a:t>F </a:t>
            </a:r>
            <a:r>
              <a:rPr lang="en-US" altLang="cs-CZ" sz="2400" i="1" smtClean="0"/>
              <a:t>Q</a:t>
            </a:r>
            <a:r>
              <a:rPr lang="en-US" altLang="cs-CZ" sz="2400" i="1" baseline="-25000" smtClean="0"/>
              <a:t>F</a:t>
            </a:r>
            <a:r>
              <a:rPr lang="en-US" altLang="cs-CZ" sz="2400" smtClean="0"/>
              <a:t>, given the prices of cloth and food.</a:t>
            </a:r>
          </a:p>
          <a:p>
            <a:pPr lvl="1" eaLnBrk="1" hangingPunct="1">
              <a:spcBef>
                <a:spcPct val="50000"/>
              </a:spcBef>
            </a:pPr>
            <a:r>
              <a:rPr lang="en-US" altLang="cs-CZ" sz="2000" smtClean="0"/>
              <a:t>The slope of an isovalue line equals </a:t>
            </a:r>
            <a:r>
              <a:rPr lang="en-US" altLang="cs-CZ" sz="2000" i="1" smtClean="0"/>
              <a:t>–</a:t>
            </a:r>
            <a:r>
              <a:rPr lang="en-US" altLang="cs-CZ" sz="2000" smtClean="0"/>
              <a:t>(</a:t>
            </a:r>
            <a:r>
              <a:rPr lang="en-US" altLang="cs-CZ" sz="2000" i="1" smtClean="0"/>
              <a:t>P</a:t>
            </a:r>
            <a:r>
              <a:rPr lang="en-US" altLang="cs-CZ" sz="2000" i="1" baseline="-25000" smtClean="0"/>
              <a:t>C </a:t>
            </a:r>
            <a:r>
              <a:rPr lang="en-US" altLang="cs-CZ" sz="2000" smtClean="0"/>
              <a:t>/</a:t>
            </a:r>
            <a:r>
              <a:rPr lang="en-US" altLang="cs-CZ" sz="2000" i="1" smtClean="0"/>
              <a:t>P</a:t>
            </a:r>
            <a:r>
              <a:rPr lang="en-US" altLang="cs-CZ" sz="2000" i="1" baseline="-25000" smtClean="0"/>
              <a:t>F</a:t>
            </a:r>
            <a:r>
              <a:rPr lang="en-US" altLang="cs-CZ" sz="2000" smtClean="0"/>
              <a:t>).</a:t>
            </a:r>
          </a:p>
          <a:p>
            <a:pPr lvl="1" eaLnBrk="1" hangingPunct="1">
              <a:spcBef>
                <a:spcPct val="50000"/>
              </a:spcBef>
            </a:pPr>
            <a:r>
              <a:rPr lang="en-US" altLang="cs-CZ" sz="2000" smtClean="0"/>
              <a:t>Produce at point where PPF is tangent to isovalue line.</a:t>
            </a:r>
          </a:p>
          <a:p>
            <a:pPr lvl="1" eaLnBrk="1" hangingPunct="1">
              <a:spcBef>
                <a:spcPct val="50000"/>
              </a:spcBef>
            </a:pPr>
            <a:endParaRPr lang="en-US" altLang="cs-CZ" sz="2000" i="1"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strips(downRight)">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strips(downRight)">
                                      <p:cBhvr>
                                        <p:cTn id="12" dur="500"/>
                                        <p:tgtEl>
                                          <p:spTgt spid="81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strips(downRight)">
                                      <p:cBhvr>
                                        <p:cTn id="17" dur="500"/>
                                        <p:tgtEl>
                                          <p:spTgt spid="8195">
                                            <p:txEl>
                                              <p:pRg st="2" end="2"/>
                                            </p:txEl>
                                          </p:spTgt>
                                        </p:tgtEl>
                                      </p:cBhvr>
                                    </p:animEffect>
                                  </p:childTnLst>
                                </p:cTn>
                              </p:par>
                              <p:par>
                                <p:cTn id="18" presetID="18" presetClass="entr" presetSubtype="6" fill="hold" grpId="0" nodeType="withEffect">
                                  <p:stCondLst>
                                    <p:cond delay="0"/>
                                  </p:stCondLst>
                                  <p:childTnLst>
                                    <p:set>
                                      <p:cBhvr>
                                        <p:cTn id="19" dur="1" fill="hold">
                                          <p:stCondLst>
                                            <p:cond delay="0"/>
                                          </p:stCondLst>
                                        </p:cTn>
                                        <p:tgtEl>
                                          <p:spTgt spid="8195">
                                            <p:txEl>
                                              <p:pRg st="3" end="3"/>
                                            </p:txEl>
                                          </p:spTgt>
                                        </p:tgtEl>
                                        <p:attrNameLst>
                                          <p:attrName>style.visibility</p:attrName>
                                        </p:attrNameLst>
                                      </p:cBhvr>
                                      <p:to>
                                        <p:strVal val="visible"/>
                                      </p:to>
                                    </p:set>
                                    <p:animEffect transition="in" filter="strips(downRight)">
                                      <p:cBhvr>
                                        <p:cTn id="20" dur="500"/>
                                        <p:tgtEl>
                                          <p:spTgt spid="8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p:nvPr>
        </p:nvSpPr>
        <p:spPr/>
        <p:txBody>
          <a:bodyPr/>
          <a:lstStyle/>
          <a:p>
            <a:pPr eaLnBrk="1" hangingPunct="1"/>
            <a:r>
              <a:rPr lang="en-US" altLang="cs-CZ" sz="2800" smtClean="0"/>
              <a:t>Fig. 6-1: Relative Prices Determine the Economy</a:t>
            </a:r>
            <a:r>
              <a:rPr lang="ja-JP" altLang="en-US" sz="2800" smtClean="0"/>
              <a:t>’</a:t>
            </a:r>
            <a:r>
              <a:rPr lang="en-US" altLang="ja-JP" sz="2800" smtClean="0"/>
              <a:t>s Output</a:t>
            </a:r>
            <a:endParaRPr lang="en-US" altLang="cs-CZ" sz="2800" smtClean="0"/>
          </a:p>
        </p:txBody>
      </p:sp>
      <p:pic>
        <p:nvPicPr>
          <p:cNvPr id="10242" name="Picture 2" descr="fig06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238103"/>
            <a:ext cx="4085280" cy="4346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5" name="Rectangle 2"/>
          <p:cNvSpPr>
            <a:spLocks noGrp="1" noChangeArrowheads="1"/>
          </p:cNvSpPr>
          <p:nvPr>
            <p:ph type="title"/>
          </p:nvPr>
        </p:nvSpPr>
        <p:spPr/>
        <p:txBody>
          <a:bodyPr/>
          <a:lstStyle/>
          <a:p>
            <a:pPr eaLnBrk="1" hangingPunct="1"/>
            <a:r>
              <a:rPr lang="en-US" altLang="cs-CZ" sz="2800" smtClean="0"/>
              <a:t>Production Possibilities and Relative Supply (cont.)</a:t>
            </a:r>
          </a:p>
        </p:txBody>
      </p:sp>
      <p:sp>
        <p:nvSpPr>
          <p:cNvPr id="158723" name="Rectangle 3"/>
          <p:cNvSpPr>
            <a:spLocks noGrp="1" noChangeArrowheads="1"/>
          </p:cNvSpPr>
          <p:nvPr>
            <p:ph idx="1"/>
          </p:nvPr>
        </p:nvSpPr>
        <p:spPr/>
        <p:txBody>
          <a:bodyPr/>
          <a:lstStyle/>
          <a:p>
            <a:pPr eaLnBrk="1" hangingPunct="1">
              <a:spcBef>
                <a:spcPct val="50000"/>
              </a:spcBef>
            </a:pPr>
            <a:r>
              <a:rPr lang="en-US" altLang="cs-CZ" smtClean="0"/>
              <a:t>Relative prices and relative supply:</a:t>
            </a:r>
            <a:endParaRPr lang="en-US" altLang="cs-CZ" sz="2400" smtClean="0"/>
          </a:p>
          <a:p>
            <a:pPr lvl="1" eaLnBrk="1" hangingPunct="1">
              <a:spcBef>
                <a:spcPct val="50000"/>
              </a:spcBef>
            </a:pPr>
            <a:r>
              <a:rPr lang="en-US" altLang="cs-CZ" smtClean="0"/>
              <a:t>An increase in the price of cloth relative to food </a:t>
            </a:r>
            <a:r>
              <a:rPr lang="en-US" altLang="cs-CZ" i="1" smtClean="0"/>
              <a:t>P</a:t>
            </a:r>
            <a:r>
              <a:rPr lang="en-US" altLang="cs-CZ" i="1" baseline="-25000" smtClean="0"/>
              <a:t>C </a:t>
            </a:r>
            <a:r>
              <a:rPr lang="en-US" altLang="cs-CZ" i="1" smtClean="0"/>
              <a:t>/P</a:t>
            </a:r>
            <a:r>
              <a:rPr lang="en-US" altLang="cs-CZ" i="1" baseline="-25000" smtClean="0"/>
              <a:t>F</a:t>
            </a:r>
            <a:r>
              <a:rPr lang="en-US" altLang="cs-CZ" smtClean="0"/>
              <a:t> makes the isovalue line steeper.</a:t>
            </a:r>
          </a:p>
          <a:p>
            <a:pPr lvl="1" eaLnBrk="1" hangingPunct="1">
              <a:spcBef>
                <a:spcPct val="50000"/>
              </a:spcBef>
            </a:pPr>
            <a:r>
              <a:rPr lang="en-US" altLang="cs-CZ" smtClean="0"/>
              <a:t>Production shifts from point </a:t>
            </a:r>
            <a:r>
              <a:rPr lang="en-US" altLang="cs-CZ" i="1" smtClean="0"/>
              <a:t>Q</a:t>
            </a:r>
            <a:r>
              <a:rPr lang="en-US" altLang="cs-CZ" i="1" baseline="30000" smtClean="0"/>
              <a:t>1</a:t>
            </a:r>
            <a:r>
              <a:rPr lang="en-US" altLang="cs-CZ" smtClean="0"/>
              <a:t> to point </a:t>
            </a:r>
            <a:r>
              <a:rPr lang="en-US" altLang="cs-CZ" i="1" smtClean="0"/>
              <a:t>Q</a:t>
            </a:r>
            <a:r>
              <a:rPr lang="en-US" altLang="cs-CZ" i="1" baseline="30000" smtClean="0"/>
              <a:t>2</a:t>
            </a:r>
            <a:r>
              <a:rPr lang="en-US" altLang="cs-CZ" smtClean="0"/>
              <a:t>.</a:t>
            </a:r>
          </a:p>
          <a:p>
            <a:pPr lvl="1" eaLnBrk="1" hangingPunct="1">
              <a:spcBef>
                <a:spcPct val="50000"/>
              </a:spcBef>
            </a:pPr>
            <a:r>
              <a:rPr lang="en-US" altLang="cs-CZ" smtClean="0"/>
              <a:t>Supply of cloth relative to food </a:t>
            </a:r>
            <a:r>
              <a:rPr lang="en-US" altLang="cs-CZ" i="1" smtClean="0"/>
              <a:t>Q</a:t>
            </a:r>
            <a:r>
              <a:rPr lang="en-US" altLang="cs-CZ" i="1" baseline="-25000" smtClean="0"/>
              <a:t>C </a:t>
            </a:r>
            <a:r>
              <a:rPr lang="en-US" altLang="cs-CZ" i="1" smtClean="0"/>
              <a:t>/Q</a:t>
            </a:r>
            <a:r>
              <a:rPr lang="en-US" altLang="cs-CZ" i="1" baseline="-25000" smtClean="0"/>
              <a:t>F</a:t>
            </a:r>
            <a:r>
              <a:rPr lang="en-US" altLang="cs-CZ" smtClean="0"/>
              <a:t> rises.</a:t>
            </a:r>
          </a:p>
          <a:p>
            <a:pPr lvl="1" eaLnBrk="1" hangingPunct="1">
              <a:spcBef>
                <a:spcPct val="50000"/>
              </a:spcBef>
            </a:pPr>
            <a:r>
              <a:rPr lang="en-US" altLang="cs-CZ" smtClean="0"/>
              <a:t>Relative supply of cloth to food increases with the relative price of cloth to food.</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8723">
                                            <p:txEl>
                                              <p:pRg st="0" end="0"/>
                                            </p:txEl>
                                          </p:spTgt>
                                        </p:tgtEl>
                                        <p:attrNameLst>
                                          <p:attrName>style.visibility</p:attrName>
                                        </p:attrNameLst>
                                      </p:cBhvr>
                                      <p:to>
                                        <p:strVal val="visible"/>
                                      </p:to>
                                    </p:set>
                                    <p:animEffect transition="in" filter="strips(downRight)">
                                      <p:cBhvr>
                                        <p:cTn id="7" dur="500"/>
                                        <p:tgtEl>
                                          <p:spTgt spid="15872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58723">
                                            <p:txEl>
                                              <p:pRg st="1" end="1"/>
                                            </p:txEl>
                                          </p:spTgt>
                                        </p:tgtEl>
                                        <p:attrNameLst>
                                          <p:attrName>style.visibility</p:attrName>
                                        </p:attrNameLst>
                                      </p:cBhvr>
                                      <p:to>
                                        <p:strVal val="visible"/>
                                      </p:to>
                                    </p:set>
                                    <p:animEffect transition="in" filter="strips(downRight)">
                                      <p:cBhvr>
                                        <p:cTn id="10" dur="500"/>
                                        <p:tgtEl>
                                          <p:spTgt spid="158723">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58723">
                                            <p:txEl>
                                              <p:pRg st="2" end="2"/>
                                            </p:txEl>
                                          </p:spTgt>
                                        </p:tgtEl>
                                        <p:attrNameLst>
                                          <p:attrName>style.visibility</p:attrName>
                                        </p:attrNameLst>
                                      </p:cBhvr>
                                      <p:to>
                                        <p:strVal val="visible"/>
                                      </p:to>
                                    </p:set>
                                    <p:animEffect transition="in" filter="strips(downRight)">
                                      <p:cBhvr>
                                        <p:cTn id="13" dur="500"/>
                                        <p:tgtEl>
                                          <p:spTgt spid="158723">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158723">
                                            <p:txEl>
                                              <p:pRg st="3" end="3"/>
                                            </p:txEl>
                                          </p:spTgt>
                                        </p:tgtEl>
                                        <p:attrNameLst>
                                          <p:attrName>style.visibility</p:attrName>
                                        </p:attrNameLst>
                                      </p:cBhvr>
                                      <p:to>
                                        <p:strVal val="visible"/>
                                      </p:to>
                                    </p:set>
                                    <p:animEffect transition="in" filter="strips(downRight)">
                                      <p:cBhvr>
                                        <p:cTn id="16" dur="500"/>
                                        <p:tgtEl>
                                          <p:spTgt spid="158723">
                                            <p:txEl>
                                              <p:pRg st="3" end="3"/>
                                            </p:txEl>
                                          </p:spTgt>
                                        </p:tgtEl>
                                      </p:cBhvr>
                                    </p:animEffect>
                                  </p:childTnLst>
                                </p:cTn>
                              </p:par>
                              <p:par>
                                <p:cTn id="17" presetID="18" presetClass="entr" presetSubtype="6" fill="hold" grpId="0" nodeType="withEffect">
                                  <p:stCondLst>
                                    <p:cond delay="0"/>
                                  </p:stCondLst>
                                  <p:childTnLst>
                                    <p:set>
                                      <p:cBhvr>
                                        <p:cTn id="18" dur="1" fill="hold">
                                          <p:stCondLst>
                                            <p:cond delay="0"/>
                                          </p:stCondLst>
                                        </p:cTn>
                                        <p:tgtEl>
                                          <p:spTgt spid="158723">
                                            <p:txEl>
                                              <p:pRg st="4" end="4"/>
                                            </p:txEl>
                                          </p:spTgt>
                                        </p:tgtEl>
                                        <p:attrNameLst>
                                          <p:attrName>style.visibility</p:attrName>
                                        </p:attrNameLst>
                                      </p:cBhvr>
                                      <p:to>
                                        <p:strVal val="visible"/>
                                      </p:to>
                                    </p:set>
                                    <p:animEffect transition="in" filter="strips(downRight)">
                                      <p:cBhvr>
                                        <p:cTn id="19" dur="500"/>
                                        <p:tgtEl>
                                          <p:spTgt spid="1587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ChangeArrowheads="1"/>
          </p:cNvSpPr>
          <p:nvPr>
            <p:ph type="title"/>
          </p:nvPr>
        </p:nvSpPr>
        <p:spPr/>
        <p:txBody>
          <a:bodyPr/>
          <a:lstStyle/>
          <a:p>
            <a:pPr eaLnBrk="1" hangingPunct="1"/>
            <a:r>
              <a:rPr lang="en-US" altLang="cs-CZ" sz="2400" smtClean="0"/>
              <a:t>Fig. 6-2: How an Increase in the Relative Price of Cloth Affects Relative Supply</a:t>
            </a:r>
          </a:p>
        </p:txBody>
      </p:sp>
      <p:pic>
        <p:nvPicPr>
          <p:cNvPr id="12290" name="Picture 2" descr="fig06_0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160028"/>
            <a:ext cx="7889550" cy="4480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3" name="Rectangle 2"/>
          <p:cNvSpPr>
            <a:spLocks noGrp="1" noChangeArrowheads="1"/>
          </p:cNvSpPr>
          <p:nvPr>
            <p:ph type="title"/>
          </p:nvPr>
        </p:nvSpPr>
        <p:spPr/>
        <p:txBody>
          <a:bodyPr/>
          <a:lstStyle/>
          <a:p>
            <a:pPr eaLnBrk="1" hangingPunct="1"/>
            <a:r>
              <a:rPr lang="en-US" altLang="cs-CZ" smtClean="0"/>
              <a:t>Relative Prices and Demand</a:t>
            </a:r>
          </a:p>
        </p:txBody>
      </p:sp>
      <p:sp>
        <p:nvSpPr>
          <p:cNvPr id="2" name="Rectangle 3"/>
          <p:cNvSpPr>
            <a:spLocks noGrp="1" noChangeArrowheads="1"/>
          </p:cNvSpPr>
          <p:nvPr>
            <p:ph idx="1"/>
          </p:nvPr>
        </p:nvSpPr>
        <p:spPr/>
        <p:txBody>
          <a:bodyPr>
            <a:normAutofit lnSpcReduction="10000"/>
          </a:bodyPr>
          <a:lstStyle/>
          <a:p>
            <a:pPr eaLnBrk="1" hangingPunct="1">
              <a:spcBef>
                <a:spcPct val="50000"/>
              </a:spcBef>
            </a:pPr>
            <a:r>
              <a:rPr lang="en-US" altLang="cs-CZ" sz="2400" smtClean="0"/>
              <a:t>The value of the economy</a:t>
            </a:r>
            <a:r>
              <a:rPr lang="ja-JP" altLang="en-US" sz="2400" smtClean="0"/>
              <a:t>’</a:t>
            </a:r>
            <a:r>
              <a:rPr lang="en-US" altLang="ja-JP" sz="2400" smtClean="0"/>
              <a:t>s consumption must equal the value of the economy</a:t>
            </a:r>
            <a:r>
              <a:rPr lang="ja-JP" altLang="en-US" sz="2400" smtClean="0"/>
              <a:t>’</a:t>
            </a:r>
            <a:r>
              <a:rPr lang="en-US" altLang="ja-JP" sz="2400" smtClean="0"/>
              <a:t>s production.</a:t>
            </a:r>
          </a:p>
          <a:p>
            <a:pPr lvl="1" eaLnBrk="1" hangingPunct="1">
              <a:spcBef>
                <a:spcPct val="50000"/>
              </a:spcBef>
              <a:buFontTx/>
              <a:buNone/>
            </a:pPr>
            <a:r>
              <a:rPr lang="en-US" altLang="cs-CZ" sz="2000" i="1" smtClean="0"/>
              <a:t>P</a:t>
            </a:r>
            <a:r>
              <a:rPr lang="en-US" altLang="cs-CZ" sz="2000" i="1" baseline="-25000" smtClean="0"/>
              <a:t>C </a:t>
            </a:r>
            <a:r>
              <a:rPr lang="en-US" altLang="cs-CZ" sz="2000" i="1" smtClean="0"/>
              <a:t>D</a:t>
            </a:r>
            <a:r>
              <a:rPr lang="en-US" altLang="cs-CZ" sz="2000" i="1" baseline="-25000" smtClean="0"/>
              <a:t>C</a:t>
            </a:r>
            <a:r>
              <a:rPr lang="en-US" altLang="cs-CZ" sz="2000" i="1" smtClean="0"/>
              <a:t> + P</a:t>
            </a:r>
            <a:r>
              <a:rPr lang="en-US" altLang="cs-CZ" sz="2000" i="1" baseline="-25000" smtClean="0"/>
              <a:t>F </a:t>
            </a:r>
            <a:r>
              <a:rPr lang="en-US" altLang="cs-CZ" sz="2000" i="1" smtClean="0"/>
              <a:t>D</a:t>
            </a:r>
            <a:r>
              <a:rPr lang="en-US" altLang="cs-CZ" sz="2000" i="1" baseline="-25000" smtClean="0"/>
              <a:t>F</a:t>
            </a:r>
            <a:r>
              <a:rPr lang="en-US" altLang="cs-CZ" sz="2000" i="1" smtClean="0"/>
              <a:t> = P</a:t>
            </a:r>
            <a:r>
              <a:rPr lang="en-US" altLang="cs-CZ" sz="2000" i="1" baseline="-25000" smtClean="0"/>
              <a:t>C </a:t>
            </a:r>
            <a:r>
              <a:rPr lang="en-US" altLang="cs-CZ" sz="2000" i="1" smtClean="0"/>
              <a:t>Q</a:t>
            </a:r>
            <a:r>
              <a:rPr lang="en-US" altLang="cs-CZ" sz="2000" i="1" baseline="-25000" smtClean="0"/>
              <a:t>C</a:t>
            </a:r>
            <a:r>
              <a:rPr lang="en-US" altLang="cs-CZ" sz="2000" i="1" smtClean="0"/>
              <a:t> + P</a:t>
            </a:r>
            <a:r>
              <a:rPr lang="en-US" altLang="cs-CZ" sz="2000" i="1" baseline="-25000" smtClean="0"/>
              <a:t>F </a:t>
            </a:r>
            <a:r>
              <a:rPr lang="en-US" altLang="cs-CZ" sz="2000" i="1" smtClean="0"/>
              <a:t>Q</a:t>
            </a:r>
            <a:r>
              <a:rPr lang="en-US" altLang="cs-CZ" sz="2000" i="1" baseline="-25000" smtClean="0"/>
              <a:t>F</a:t>
            </a:r>
            <a:r>
              <a:rPr lang="en-US" altLang="cs-CZ" sz="2000" i="1" smtClean="0"/>
              <a:t> = V</a:t>
            </a:r>
          </a:p>
          <a:p>
            <a:pPr eaLnBrk="1" hangingPunct="1">
              <a:spcBef>
                <a:spcPct val="50000"/>
              </a:spcBef>
            </a:pPr>
            <a:r>
              <a:rPr lang="en-US" altLang="cs-CZ" sz="2400" smtClean="0"/>
              <a:t>Assume that the economy</a:t>
            </a:r>
            <a:r>
              <a:rPr lang="ja-JP" altLang="en-US" sz="2400" smtClean="0"/>
              <a:t>’</a:t>
            </a:r>
            <a:r>
              <a:rPr lang="en-US" altLang="ja-JP" sz="2400" smtClean="0"/>
              <a:t>s consumption decisions may be represented as if they were based on the tastes of a single representative consumer.</a:t>
            </a:r>
          </a:p>
          <a:p>
            <a:pPr eaLnBrk="1" hangingPunct="1">
              <a:spcBef>
                <a:spcPct val="50000"/>
              </a:spcBef>
            </a:pPr>
            <a:r>
              <a:rPr lang="en-US" altLang="cs-CZ" sz="2400" smtClean="0"/>
              <a:t>An </a:t>
            </a:r>
            <a:r>
              <a:rPr lang="en-US" altLang="cs-CZ" sz="2400" b="1" smtClean="0"/>
              <a:t>indifference curve </a:t>
            </a:r>
            <a:r>
              <a:rPr lang="en-US" altLang="cs-CZ" sz="2400" smtClean="0"/>
              <a:t>represents combinations</a:t>
            </a:r>
            <a:r>
              <a:rPr lang="en-US" altLang="cs-CZ" sz="2400" b="1" smtClean="0"/>
              <a:t> </a:t>
            </a:r>
            <a:r>
              <a:rPr lang="en-US" altLang="cs-CZ" sz="2400" smtClean="0"/>
              <a:t>of cloth and food that leave the consumer equally well off (indifferent).</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strips(downRight)">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theme/theme1.xml><?xml version="1.0" encoding="utf-8"?>
<a:theme xmlns:a="http://schemas.openxmlformats.org/drawingml/2006/main" name="Berlín">
  <a:themeElements>
    <a:clrScheme name="Berlí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í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TM04033917[[fn=Berlín]]</Template>
  <TotalTime>1967</TotalTime>
  <Words>2706</Words>
  <Application>Microsoft Office PowerPoint</Application>
  <PresentationFormat>Předvádění na obrazovce (4:3)</PresentationFormat>
  <Paragraphs>157</Paragraphs>
  <Slides>44</Slides>
  <Notes>4</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44</vt:i4>
      </vt:variant>
    </vt:vector>
  </HeadingPairs>
  <TitlesOfParts>
    <vt:vector size="52" baseType="lpstr">
      <vt:lpstr>Franklin Gothic Book</vt:lpstr>
      <vt:lpstr>ＭＳ Ｐゴシック</vt:lpstr>
      <vt:lpstr>Arial</vt:lpstr>
      <vt:lpstr>Verdana</vt:lpstr>
      <vt:lpstr>ヒラギノ角ゴ Pro W3</vt:lpstr>
      <vt:lpstr>Times</vt:lpstr>
      <vt:lpstr>Adobe Jenson Italic</vt:lpstr>
      <vt:lpstr>Berlín</vt:lpstr>
      <vt:lpstr>Chapter 6</vt:lpstr>
      <vt:lpstr>Preview</vt:lpstr>
      <vt:lpstr>Introduction</vt:lpstr>
      <vt:lpstr>Introduction (cont.)</vt:lpstr>
      <vt:lpstr>Production Possibilities and Relative Supply</vt:lpstr>
      <vt:lpstr>Fig. 6-1: Relative Prices Determine the Economy’s Output</vt:lpstr>
      <vt:lpstr>Production Possibilities and Relative Supply (cont.)</vt:lpstr>
      <vt:lpstr>Fig. 6-2: How an Increase in the Relative Price of Cloth Affects Relative Supply</vt:lpstr>
      <vt:lpstr>Relative Prices and Demand</vt:lpstr>
      <vt:lpstr>Relative Prices and Demand (cont.)</vt:lpstr>
      <vt:lpstr>Relative Prices and Demand (cont.)</vt:lpstr>
      <vt:lpstr>Relative Prices and Demand (cont.)</vt:lpstr>
      <vt:lpstr>Fig. 6-3: Production, Consumption, and Trade in the Standard Model</vt:lpstr>
      <vt:lpstr>Relative Prices and Demand (cont.)</vt:lpstr>
      <vt:lpstr>Relative Prices and Demand (cont.)</vt:lpstr>
      <vt:lpstr>Fig. 6-4: Effects of a Rise in the Relative Price of Cloth and Gains from Trade</vt:lpstr>
      <vt:lpstr>The Welfare Effects of Changes in the Terms of Trade</vt:lpstr>
      <vt:lpstr>Determining Relative Prices</vt:lpstr>
      <vt:lpstr>Fig. 6-5a: Equilibrium Relative Price with Trade and Associated Trade Flows</vt:lpstr>
      <vt:lpstr>Fig. 6-5b: Equilibrium Relative Price with Trade and Associated Trade Flows</vt:lpstr>
      <vt:lpstr>The Effects of Economic Growth</vt:lpstr>
      <vt:lpstr>The Effects of Economic Growth (cont.)</vt:lpstr>
      <vt:lpstr>Fig. 6-6: Biased Growth</vt:lpstr>
      <vt:lpstr>Fig. 6-6: Biased Growth (cont.)</vt:lpstr>
      <vt:lpstr>The Effects of Economic Growth (cont.)</vt:lpstr>
      <vt:lpstr>Fig. 6-7a: Growth and World Relative Supply</vt:lpstr>
      <vt:lpstr>Fig. 6-7b: Growth and World Relative Supply</vt:lpstr>
      <vt:lpstr>The Effects of Economic Growth (cont.)</vt:lpstr>
      <vt:lpstr>The Effects of Economic Growth (cont.)</vt:lpstr>
      <vt:lpstr>Has the Growth of Newly Industrializing Countries Hurt Advanced Nations?</vt:lpstr>
      <vt:lpstr>Fig. 6-8: Evolution of the Terms of Trade for the United States and China (1980–2011, 2000 = 100)</vt:lpstr>
      <vt:lpstr>Import Tariffs and Export Subsidies: Simultaneous Shifts in RS and RD</vt:lpstr>
      <vt:lpstr>Relative Price and Supply Effects of a Tariff</vt:lpstr>
      <vt:lpstr>Fig. 6-9: Effects of a Food Tariff on the Terms of Trade</vt:lpstr>
      <vt:lpstr>Relative Price and Supply Effects of a Tariff (cont.)</vt:lpstr>
      <vt:lpstr>Effects of an Export Subsidy</vt:lpstr>
      <vt:lpstr>Fig. 6-10: Effects of a Cloth Subsidy on the Terms of Trade</vt:lpstr>
      <vt:lpstr>Effects of an Export Subsidy (cont.)</vt:lpstr>
      <vt:lpstr>Implications of Terms of Trade Effects: Who Gains and Who Loses?</vt:lpstr>
      <vt:lpstr>Implications of Terms of Trade Effects: Who Gains and Who Loses? (cont.)</vt:lpstr>
      <vt:lpstr>Implications of Terms of Trade Effects: Who Gains and Who Loses? (cont.)</vt:lpstr>
      <vt:lpstr>Implications of Terms of Trade Effects: Who Gains and Who Loses? (cont.)</vt:lpstr>
      <vt:lpstr>Summary</vt:lpstr>
      <vt:lpstr>Summary (cont.)</vt:lpstr>
    </vt:vector>
  </TitlesOfParts>
  <Manager/>
  <Company>Copyright ©2015 Pearson Education, Inc. All rights reserved.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dc:title>
  <dc:subject>The Standard Trade Model</dc:subject>
  <dc:creator>Krugman/Obstfeld/Melitz</dc:creator>
  <cp:keywords/>
  <dc:description/>
  <cp:lastModifiedBy>TP</cp:lastModifiedBy>
  <cp:revision>120</cp:revision>
  <dcterms:created xsi:type="dcterms:W3CDTF">2005-08-12T13:03:57Z</dcterms:created>
  <dcterms:modified xsi:type="dcterms:W3CDTF">2015-10-12T10:09:45Z</dcterms:modified>
  <cp:category/>
</cp:coreProperties>
</file>