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0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2ED15D-B283-4103-82B7-575DF448867A}" type="datetimeFigureOut">
              <a:rPr lang="cs-CZ" smtClean="0"/>
              <a:t>12. 10. 2015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0E540-7803-47A2-B8A0-EA5C1B49275F}" type="slidenum">
              <a:rPr lang="cs-CZ" smtClean="0"/>
              <a:t>‹#›</a:t>
            </a:fld>
            <a:endParaRPr lang="cs-CZ"/>
          </a:p>
        </p:txBody>
      </p:sp>
    </p:spTree>
    <p:extLst>
      <p:ext uri="{BB962C8B-B14F-4D97-AF65-F5344CB8AC3E}">
        <p14:creationId xmlns:p14="http://schemas.microsoft.com/office/powerpoint/2010/main" val="1491316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Times" panose="02020603050405020304" pitchFamily="18" charset="0"/>
            </a:endParaRPr>
          </a:p>
        </p:txBody>
      </p:sp>
      <p:sp>
        <p:nvSpPr>
          <p:cNvPr id="19459"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fld id="{AC1ACFD0-139B-4E73-B1B1-00C47DDE2EF6}" type="slidenum">
              <a:rPr lang="en-US" altLang="cs-CZ" sz="1200"/>
              <a:pPr/>
              <a:t>15</a:t>
            </a:fld>
            <a:endParaRPr lang="en-US" altLang="cs-CZ" sz="1200"/>
          </a:p>
        </p:txBody>
      </p:sp>
    </p:spTree>
    <p:extLst>
      <p:ext uri="{BB962C8B-B14F-4D97-AF65-F5344CB8AC3E}">
        <p14:creationId xmlns:p14="http://schemas.microsoft.com/office/powerpoint/2010/main" val="15440146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FFE2D135-6C31-4B47-A639-762F9C54A33E}" type="datetimeFigureOut">
              <a:rPr lang="cs-CZ" smtClean="0"/>
              <a:t>12. 10. 2015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255346" y="2750337"/>
            <a:ext cx="1171888" cy="1356442"/>
          </a:xfrm>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3426230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FE2D135-6C31-4B47-A639-762F9C54A33E}"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309"/>
            <a:ext cx="1154151" cy="1090789"/>
          </a:xfrm>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381154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FE2D135-6C31-4B47-A639-762F9C54A33E}"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615"/>
            <a:ext cx="1154151" cy="1090789"/>
          </a:xfrm>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1545889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FE2D135-6C31-4B47-A639-762F9C54A33E}"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7A4C85CE-DB6A-4DCB-850E-46507BF2F4FF}" type="slidenum">
              <a:rPr lang="cs-CZ" smtClean="0"/>
              <a:t>‹#›</a:t>
            </a:fld>
            <a:endParaRPr lang="cs-CZ"/>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993843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FE2D135-6C31-4B47-A639-762F9C54A33E}"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2087212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FFE2D135-6C31-4B47-A639-762F9C54A33E}" type="datetimeFigureOut">
              <a:rPr lang="cs-CZ" smtClean="0"/>
              <a:t>12. 10. 2015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211719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FFE2D135-6C31-4B47-A639-762F9C54A33E}" type="datetimeFigureOut">
              <a:rPr lang="cs-CZ" smtClean="0"/>
              <a:t>12. 10. 2015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921631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FE2D135-6C31-4B47-A639-762F9C54A33E}" type="datetimeFigureOut">
              <a:rPr lang="cs-CZ" smtClean="0"/>
              <a:t>12. 10. 2015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34094058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FE2D135-6C31-4B47-A639-762F9C54A33E}" type="datetimeFigureOut">
              <a:rPr lang="cs-CZ" smtClean="0"/>
              <a:t>12. 10. 2015</a:t>
            </a:fld>
            <a:endParaRPr lang="cs-CZ"/>
          </a:p>
        </p:txBody>
      </p:sp>
      <p:sp>
        <p:nvSpPr>
          <p:cNvPr id="5" name="Footer Placeholder 4"/>
          <p:cNvSpPr>
            <a:spLocks noGrp="1"/>
          </p:cNvSpPr>
          <p:nvPr>
            <p:ph type="ftr" sz="quarter" idx="11"/>
          </p:nvPr>
        </p:nvSpPr>
        <p:spPr>
          <a:xfrm>
            <a:off x="680321" y="5936188"/>
            <a:ext cx="6126805" cy="365125"/>
          </a:xfrm>
        </p:spPr>
        <p:txBody>
          <a:bodyPr/>
          <a:lstStyle/>
          <a:p>
            <a:endParaRPr lang="cs-CZ"/>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A4C85CE-DB6A-4DCB-850E-46507BF2F4FF}" type="slidenum">
              <a:rPr lang="cs-CZ" smtClean="0"/>
              <a:t>‹#›</a:t>
            </a:fld>
            <a:endParaRPr lang="cs-CZ"/>
          </a:p>
        </p:txBody>
      </p:sp>
    </p:spTree>
    <p:extLst>
      <p:ext uri="{BB962C8B-B14F-4D97-AF65-F5344CB8AC3E}">
        <p14:creationId xmlns:p14="http://schemas.microsoft.com/office/powerpoint/2010/main" val="369109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FFE2D135-6C31-4B47-A639-762F9C54A33E}" type="datetimeFigureOut">
              <a:rPr lang="cs-CZ" smtClean="0"/>
              <a:t>12. 10. 2015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223368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FE2D135-6C31-4B47-A639-762F9C54A33E}" type="datetimeFigureOut">
              <a:rPr lang="cs-CZ" smtClean="0"/>
              <a:t>12. 10. 2015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729455" y="2869895"/>
            <a:ext cx="1154151" cy="1090789"/>
          </a:xfrm>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128992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FE2D135-6C31-4B47-A639-762F9C54A33E}"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3974664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FE2D135-6C31-4B47-A639-762F9C54A33E}" type="datetimeFigureOut">
              <a:rPr lang="cs-CZ" smtClean="0"/>
              <a:t>12. 10. 2015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3712185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FFE2D135-6C31-4B47-A639-762F9C54A33E}" type="datetimeFigureOut">
              <a:rPr lang="cs-CZ" smtClean="0"/>
              <a:t>12. 10. 2015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1306871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FE2D135-6C31-4B47-A639-762F9C54A33E}" type="datetimeFigureOut">
              <a:rPr lang="cs-CZ" smtClean="0"/>
              <a:t>12. 10. 2015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453075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FE2D135-6C31-4B47-A639-762F9C54A33E}"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1151735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FE2D135-6C31-4B47-A639-762F9C54A33E}" type="datetimeFigureOut">
              <a:rPr lang="cs-CZ" smtClean="0"/>
              <a:t>12. 10. 2015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A4C85CE-DB6A-4DCB-850E-46507BF2F4FF}" type="slidenum">
              <a:rPr lang="cs-CZ" smtClean="0"/>
              <a:t>‹#›</a:t>
            </a:fld>
            <a:endParaRPr lang="cs-CZ"/>
          </a:p>
        </p:txBody>
      </p:sp>
    </p:spTree>
    <p:extLst>
      <p:ext uri="{BB962C8B-B14F-4D97-AF65-F5344CB8AC3E}">
        <p14:creationId xmlns:p14="http://schemas.microsoft.com/office/powerpoint/2010/main" val="1478370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FE2D135-6C31-4B47-A639-762F9C54A33E}" type="datetimeFigureOut">
              <a:rPr lang="cs-CZ" smtClean="0"/>
              <a:t>12. 10. 2015</a:t>
            </a:fld>
            <a:endParaRPr lang="cs-CZ"/>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A4C85CE-DB6A-4DCB-850E-46507BF2F4FF}" type="slidenum">
              <a:rPr lang="cs-CZ" smtClean="0"/>
              <a:t>‹#›</a:t>
            </a:fld>
            <a:endParaRPr lang="cs-CZ"/>
          </a:p>
        </p:txBody>
      </p:sp>
    </p:spTree>
    <p:extLst>
      <p:ext uri="{BB962C8B-B14F-4D97-AF65-F5344CB8AC3E}">
        <p14:creationId xmlns:p14="http://schemas.microsoft.com/office/powerpoint/2010/main" val="458269807"/>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ctrTitle"/>
          </p:nvPr>
        </p:nvSpPr>
        <p:spPr/>
        <p:txBody>
          <a:bodyPr/>
          <a:lstStyle/>
          <a:p>
            <a:pPr algn="ctr" eaLnBrk="1" hangingPunct="1"/>
            <a:r>
              <a:rPr lang="en-US" altLang="cs-CZ" sz="2800"/>
              <a:t>Chapter 9</a:t>
            </a:r>
          </a:p>
        </p:txBody>
      </p:sp>
      <p:sp>
        <p:nvSpPr>
          <p:cNvPr id="4098" name="Rectangle 3"/>
          <p:cNvSpPr>
            <a:spLocks noGrp="1" noChangeArrowheads="1"/>
          </p:cNvSpPr>
          <p:nvPr>
            <p:ph type="subTitle" idx="1"/>
          </p:nvPr>
        </p:nvSpPr>
        <p:spPr/>
        <p:txBody>
          <a:bodyPr/>
          <a:lstStyle/>
          <a:p>
            <a:pPr marL="0" indent="0" algn="ctr">
              <a:buNone/>
            </a:pPr>
            <a:r>
              <a:rPr lang="en-US" altLang="cs-CZ" b="1" smtClean="0"/>
              <a:t>The Instruments </a:t>
            </a:r>
            <a:br>
              <a:rPr lang="en-US" altLang="cs-CZ" b="1" smtClean="0"/>
            </a:br>
            <a:r>
              <a:rPr lang="en-US" altLang="cs-CZ" b="1" smtClean="0"/>
              <a:t>of Trade Policy</a:t>
            </a:r>
          </a:p>
        </p:txBody>
      </p:sp>
    </p:spTree>
    <p:extLst>
      <p:ext uri="{BB962C8B-B14F-4D97-AF65-F5344CB8AC3E}">
        <p14:creationId xmlns:p14="http://schemas.microsoft.com/office/powerpoint/2010/main" val="230347427"/>
      </p:ext>
    </p:extLst>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altLang="cs-CZ" sz="3600"/>
              <a:t>Fig. 9-3: World Equilibrium</a:t>
            </a:r>
          </a:p>
        </p:txBody>
      </p:sp>
      <p:pic>
        <p:nvPicPr>
          <p:cNvPr id="13314" name="Picture 2" descr="fig09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83027"/>
            <a:ext cx="5461000" cy="44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0979648"/>
      </p:ext>
    </p:extLst>
  </p:cSld>
  <p:clrMapOvr>
    <a:masterClrMapping/>
  </p:clrMapOvr>
  <p:transition spd="med">
    <p:pull dir="rd"/>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eaLnBrk="1" hangingPunct="1"/>
            <a:r>
              <a:rPr lang="en-US" altLang="cs-CZ" sz="2800"/>
              <a:t>Preferential Trading Agreements (cont.)</a:t>
            </a:r>
          </a:p>
        </p:txBody>
      </p:sp>
      <p:sp>
        <p:nvSpPr>
          <p:cNvPr id="52227" name="Rectangle 3"/>
          <p:cNvSpPr>
            <a:spLocks noGrp="1" noChangeArrowheads="1"/>
          </p:cNvSpPr>
          <p:nvPr>
            <p:ph idx="1"/>
          </p:nvPr>
        </p:nvSpPr>
        <p:spPr/>
        <p:txBody>
          <a:bodyPr/>
          <a:lstStyle/>
          <a:p>
            <a:pPr marL="609600" indent="-609600">
              <a:buFont typeface="Times" panose="02020603050405020304" pitchFamily="18" charset="0"/>
              <a:buAutoNum type="arabicPeriod" startAt="2"/>
            </a:pPr>
            <a:r>
              <a:rPr lang="en-US" altLang="cs-CZ" sz="2400"/>
              <a:t>A </a:t>
            </a:r>
            <a:r>
              <a:rPr lang="en-US" altLang="cs-CZ" sz="2400" b="1"/>
              <a:t>customs union</a:t>
            </a:r>
            <a:r>
              <a:rPr lang="en-US" altLang="cs-CZ" sz="2400"/>
              <a:t>: an agreement that allows free trade among members and requires a common external trade policy towards non-member countries.</a:t>
            </a:r>
          </a:p>
          <a:p>
            <a:pPr marL="990600" lvl="1" indent="-533400"/>
            <a:r>
              <a:rPr lang="en-US" altLang="cs-CZ" sz="2000"/>
              <a:t>An example is the European Union.</a:t>
            </a:r>
          </a:p>
        </p:txBody>
      </p:sp>
    </p:spTree>
    <p:extLst>
      <p:ext uri="{BB962C8B-B14F-4D97-AF65-F5344CB8AC3E}">
        <p14:creationId xmlns:p14="http://schemas.microsoft.com/office/powerpoint/2010/main" val="322862173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trips(downRight)">
                                      <p:cBhvr>
                                        <p:cTn id="7" dur="500"/>
                                        <p:tgtEl>
                                          <p:spTgt spid="5222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2227">
                                            <p:txEl>
                                              <p:pRg st="1" end="1"/>
                                            </p:txEl>
                                          </p:spTgt>
                                        </p:tgtEl>
                                        <p:attrNameLst>
                                          <p:attrName>style.visibility</p:attrName>
                                        </p:attrNameLst>
                                      </p:cBhvr>
                                      <p:to>
                                        <p:strVal val="visible"/>
                                      </p:to>
                                    </p:set>
                                    <p:animEffect transition="in" filter="strips(downRight)">
                                      <p:cBhvr>
                                        <p:cTn id="10"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en-US" altLang="cs-CZ" sz="2800"/>
              <a:t>Preferential Trading Agreements (cont.)</a:t>
            </a:r>
          </a:p>
        </p:txBody>
      </p:sp>
      <p:sp>
        <p:nvSpPr>
          <p:cNvPr id="53251" name="Rectangle 3"/>
          <p:cNvSpPr>
            <a:spLocks noGrp="1" noChangeArrowheads="1"/>
          </p:cNvSpPr>
          <p:nvPr>
            <p:ph idx="1"/>
          </p:nvPr>
        </p:nvSpPr>
        <p:spPr/>
        <p:txBody>
          <a:bodyPr/>
          <a:lstStyle/>
          <a:p>
            <a:pPr eaLnBrk="1" hangingPunct="1">
              <a:spcBef>
                <a:spcPct val="50000"/>
              </a:spcBef>
            </a:pPr>
            <a:r>
              <a:rPr lang="en-US" altLang="cs-CZ" sz="2400"/>
              <a:t>Are preferential trading agreements necessarily good for national welfare?</a:t>
            </a:r>
          </a:p>
          <a:p>
            <a:pPr eaLnBrk="1" hangingPunct="1">
              <a:spcBef>
                <a:spcPct val="50000"/>
              </a:spcBef>
            </a:pPr>
            <a:r>
              <a:rPr lang="en-US" altLang="cs-CZ" sz="2400"/>
              <a:t>No, it is possible that national welfare decreases under a preferential trading agreement.</a:t>
            </a:r>
          </a:p>
          <a:p>
            <a:pPr eaLnBrk="1" hangingPunct="1">
              <a:spcBef>
                <a:spcPct val="50000"/>
              </a:spcBef>
            </a:pPr>
            <a:r>
              <a:rPr lang="en-US" altLang="cs-CZ" sz="2400"/>
              <a:t>How? Rather than gaining tariff revenue from inexpensive imports from world markets, a country may import expensive products from member countries but not gain any tariff revenue.</a:t>
            </a:r>
          </a:p>
        </p:txBody>
      </p:sp>
    </p:spTree>
    <p:extLst>
      <p:ext uri="{BB962C8B-B14F-4D97-AF65-F5344CB8AC3E}">
        <p14:creationId xmlns:p14="http://schemas.microsoft.com/office/powerpoint/2010/main" val="388614293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strips(downRight)">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strips(downRight)">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strips(downRight)">
                                      <p:cBhvr>
                                        <p:cTn id="17"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en-US" altLang="cs-CZ" sz="2800"/>
              <a:t>Preferential Trading Agreements (cont.)</a:t>
            </a:r>
          </a:p>
        </p:txBody>
      </p:sp>
      <p:sp>
        <p:nvSpPr>
          <p:cNvPr id="54275" name="Rectangle 3"/>
          <p:cNvSpPr>
            <a:spLocks noGrp="1" noChangeArrowheads="1"/>
          </p:cNvSpPr>
          <p:nvPr>
            <p:ph idx="1"/>
          </p:nvPr>
        </p:nvSpPr>
        <p:spPr/>
        <p:txBody>
          <a:bodyPr/>
          <a:lstStyle/>
          <a:p>
            <a:pPr eaLnBrk="1" hangingPunct="1"/>
            <a:r>
              <a:rPr lang="en-US" altLang="cs-CZ" sz="2400"/>
              <a:t>Preferential trading agreements increase national welfare when new trade is created, but not when existing trade from the outside world is diverted to trade with member countries.</a:t>
            </a:r>
          </a:p>
          <a:p>
            <a:pPr eaLnBrk="1" hangingPunct="1">
              <a:spcBef>
                <a:spcPct val="50000"/>
              </a:spcBef>
            </a:pPr>
            <a:r>
              <a:rPr lang="en-US" altLang="cs-CZ" sz="2400"/>
              <a:t>Trade creation </a:t>
            </a:r>
          </a:p>
          <a:p>
            <a:pPr lvl="1" eaLnBrk="1" hangingPunct="1"/>
            <a:r>
              <a:rPr lang="en-US" altLang="cs-CZ" sz="2000"/>
              <a:t>occurs when high-cost domestic production is replaced by </a:t>
            </a:r>
            <a:r>
              <a:rPr lang="en-US" altLang="cs-CZ" sz="2000" i="1"/>
              <a:t>low-cost imports from other members</a:t>
            </a:r>
            <a:r>
              <a:rPr lang="en-US" altLang="cs-CZ" sz="2000"/>
              <a:t>.</a:t>
            </a:r>
          </a:p>
          <a:p>
            <a:pPr eaLnBrk="1" hangingPunct="1">
              <a:spcBef>
                <a:spcPct val="50000"/>
              </a:spcBef>
            </a:pPr>
            <a:r>
              <a:rPr lang="en-US" altLang="cs-CZ" sz="2400"/>
              <a:t>Trade diversion </a:t>
            </a:r>
          </a:p>
          <a:p>
            <a:pPr lvl="1" eaLnBrk="1" hangingPunct="1"/>
            <a:r>
              <a:rPr lang="en-US" altLang="cs-CZ" sz="2000"/>
              <a:t>occurs when low-cost imports from nonmembers are diverted to </a:t>
            </a:r>
            <a:r>
              <a:rPr lang="en-US" altLang="cs-CZ" sz="2000" i="1"/>
              <a:t>high-cost imports from member nations.</a:t>
            </a:r>
          </a:p>
        </p:txBody>
      </p:sp>
    </p:spTree>
    <p:extLst>
      <p:ext uri="{BB962C8B-B14F-4D97-AF65-F5344CB8AC3E}">
        <p14:creationId xmlns:p14="http://schemas.microsoft.com/office/powerpoint/2010/main" val="327744664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5" dur="500"/>
                                        <p:tgtEl>
                                          <p:spTgt spid="5427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54275">
                                            <p:txEl>
                                              <p:pRg st="3" end="3"/>
                                            </p:txEl>
                                          </p:spTgt>
                                        </p:tgtEl>
                                        <p:attrNameLst>
                                          <p:attrName>style.visibility</p:attrName>
                                        </p:attrNameLst>
                                      </p:cBhvr>
                                      <p:to>
                                        <p:strVal val="visible"/>
                                      </p:to>
                                    </p:set>
                                    <p:animEffect transition="in" filter="strips(downRight)">
                                      <p:cBhvr>
                                        <p:cTn id="20" dur="500"/>
                                        <p:tgtEl>
                                          <p:spTgt spid="54275">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54275">
                                            <p:txEl>
                                              <p:pRg st="4" end="4"/>
                                            </p:txEl>
                                          </p:spTgt>
                                        </p:tgtEl>
                                        <p:attrNameLst>
                                          <p:attrName>style.visibility</p:attrName>
                                        </p:attrNameLst>
                                      </p:cBhvr>
                                      <p:to>
                                        <p:strVal val="visible"/>
                                      </p:to>
                                    </p:set>
                                    <p:animEffect transition="in" filter="strips(downRight)">
                                      <p:cBhvr>
                                        <p:cTn id="23" dur="500"/>
                                        <p:tgtEl>
                                          <p:spTgt spid="542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r>
              <a:rPr lang="en-US" altLang="cs-CZ" smtClean="0"/>
              <a:t>Summary</a:t>
            </a:r>
          </a:p>
        </p:txBody>
      </p:sp>
      <p:sp>
        <p:nvSpPr>
          <p:cNvPr id="55299" name="Rectangle 3"/>
          <p:cNvSpPr>
            <a:spLocks noGrp="1" noChangeArrowheads="1"/>
          </p:cNvSpPr>
          <p:nvPr>
            <p:ph idx="1"/>
          </p:nvPr>
        </p:nvSpPr>
        <p:spPr>
          <a:xfrm>
            <a:off x="680321" y="2209800"/>
            <a:ext cx="8415338" cy="4648200"/>
          </a:xfrm>
        </p:spPr>
        <p:txBody>
          <a:bodyPr/>
          <a:lstStyle/>
          <a:p>
            <a:pPr marL="533400" indent="-533400">
              <a:buFont typeface="Times" panose="02020603050405020304" pitchFamily="18" charset="0"/>
              <a:buAutoNum type="arabicPeriod"/>
            </a:pPr>
            <a:r>
              <a:rPr lang="en-US" altLang="cs-CZ" sz="2400" dirty="0"/>
              <a:t>The cases for free trade are that freer trade</a:t>
            </a:r>
          </a:p>
          <a:p>
            <a:pPr marL="914400" lvl="1" indent="-457200"/>
            <a:r>
              <a:rPr lang="en-US" altLang="cs-CZ" sz="2000" dirty="0"/>
              <a:t>allows consumers and producers to allocate their resources freely and efficiently, without </a:t>
            </a:r>
            <a:br>
              <a:rPr lang="en-US" altLang="cs-CZ" sz="2000" dirty="0"/>
            </a:br>
            <a:r>
              <a:rPr lang="en-US" altLang="cs-CZ" sz="2000" dirty="0"/>
              <a:t>price distortions.</a:t>
            </a:r>
          </a:p>
          <a:p>
            <a:pPr marL="914400" lvl="1" indent="-457200"/>
            <a:r>
              <a:rPr lang="en-US" altLang="cs-CZ" sz="2000" dirty="0"/>
              <a:t>may allow for economies of scale.</a:t>
            </a:r>
          </a:p>
          <a:p>
            <a:pPr marL="914400" lvl="1" indent="-457200"/>
            <a:r>
              <a:rPr lang="en-US" altLang="cs-CZ" sz="2000" dirty="0"/>
              <a:t>increases competition and innovation.</a:t>
            </a:r>
          </a:p>
          <a:p>
            <a:pPr marL="533400" indent="-533400">
              <a:spcBef>
                <a:spcPct val="50000"/>
              </a:spcBef>
              <a:buFont typeface="Times" panose="02020603050405020304" pitchFamily="18" charset="0"/>
              <a:buAutoNum type="arabicPeriod"/>
            </a:pPr>
            <a:r>
              <a:rPr lang="en-US" altLang="cs-CZ" sz="2400" dirty="0"/>
              <a:t>The cases against free trade are that trade restrictions may allow</a:t>
            </a:r>
          </a:p>
          <a:p>
            <a:pPr marL="914400" lvl="1" indent="-457200"/>
            <a:r>
              <a:rPr lang="en-US" altLang="cs-CZ" sz="2000" dirty="0"/>
              <a:t>terms of trade gains.</a:t>
            </a:r>
          </a:p>
          <a:p>
            <a:pPr marL="914400" lvl="1" indent="-457200"/>
            <a:r>
              <a:rPr lang="en-US" altLang="cs-CZ" sz="2000" dirty="0"/>
              <a:t>a government to address a market failure when better policies are not feasible.</a:t>
            </a:r>
          </a:p>
        </p:txBody>
      </p:sp>
    </p:spTree>
    <p:extLst>
      <p:ext uri="{BB962C8B-B14F-4D97-AF65-F5344CB8AC3E}">
        <p14:creationId xmlns:p14="http://schemas.microsoft.com/office/powerpoint/2010/main" val="23448254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0" dur="500"/>
                                        <p:tgtEl>
                                          <p:spTgt spid="552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5299">
                                            <p:txEl>
                                              <p:pRg st="2" end="2"/>
                                            </p:txEl>
                                          </p:spTgt>
                                        </p:tgtEl>
                                        <p:attrNameLst>
                                          <p:attrName>style.visibility</p:attrName>
                                        </p:attrNameLst>
                                      </p:cBhvr>
                                      <p:to>
                                        <p:strVal val="visible"/>
                                      </p:to>
                                    </p:set>
                                    <p:animEffect transition="in" filter="strips(downRight)">
                                      <p:cBhvr>
                                        <p:cTn id="13" dur="500"/>
                                        <p:tgtEl>
                                          <p:spTgt spid="55299">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55299">
                                            <p:txEl>
                                              <p:pRg st="3" end="3"/>
                                            </p:txEl>
                                          </p:spTgt>
                                        </p:tgtEl>
                                        <p:attrNameLst>
                                          <p:attrName>style.visibility</p:attrName>
                                        </p:attrNameLst>
                                      </p:cBhvr>
                                      <p:to>
                                        <p:strVal val="visible"/>
                                      </p:to>
                                    </p:set>
                                    <p:animEffect transition="in" filter="strips(downRight)">
                                      <p:cBhvr>
                                        <p:cTn id="16" dur="500"/>
                                        <p:tgtEl>
                                          <p:spTgt spid="55299">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55299">
                                            <p:txEl>
                                              <p:pRg st="4" end="4"/>
                                            </p:txEl>
                                          </p:spTgt>
                                        </p:tgtEl>
                                        <p:attrNameLst>
                                          <p:attrName>style.visibility</p:attrName>
                                        </p:attrNameLst>
                                      </p:cBhvr>
                                      <p:to>
                                        <p:strVal val="visible"/>
                                      </p:to>
                                    </p:set>
                                    <p:animEffect transition="in" filter="strips(downRight)">
                                      <p:cBhvr>
                                        <p:cTn id="21" dur="500"/>
                                        <p:tgtEl>
                                          <p:spTgt spid="55299">
                                            <p:txEl>
                                              <p:pRg st="4" end="4"/>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55299">
                                            <p:txEl>
                                              <p:pRg st="5" end="5"/>
                                            </p:txEl>
                                          </p:spTgt>
                                        </p:tgtEl>
                                        <p:attrNameLst>
                                          <p:attrName>style.visibility</p:attrName>
                                        </p:attrNameLst>
                                      </p:cBhvr>
                                      <p:to>
                                        <p:strVal val="visible"/>
                                      </p:to>
                                    </p:set>
                                    <p:animEffect transition="in" filter="strips(downRight)">
                                      <p:cBhvr>
                                        <p:cTn id="24" dur="500"/>
                                        <p:tgtEl>
                                          <p:spTgt spid="55299">
                                            <p:txEl>
                                              <p:pRg st="5" end="5"/>
                                            </p:txEl>
                                          </p:spTgt>
                                        </p:tgtEl>
                                      </p:cBhvr>
                                    </p:animEffect>
                                  </p:childTnLst>
                                </p:cTn>
                              </p:par>
                              <p:par>
                                <p:cTn id="25" presetID="18" presetClass="entr" presetSubtype="6" fill="hold" grpId="0" nodeType="withEffect">
                                  <p:stCondLst>
                                    <p:cond delay="0"/>
                                  </p:stCondLst>
                                  <p:childTnLst>
                                    <p:set>
                                      <p:cBhvr>
                                        <p:cTn id="26" dur="1" fill="hold">
                                          <p:stCondLst>
                                            <p:cond delay="0"/>
                                          </p:stCondLst>
                                        </p:cTn>
                                        <p:tgtEl>
                                          <p:spTgt spid="55299">
                                            <p:txEl>
                                              <p:pRg st="6" end="6"/>
                                            </p:txEl>
                                          </p:spTgt>
                                        </p:tgtEl>
                                        <p:attrNameLst>
                                          <p:attrName>style.visibility</p:attrName>
                                        </p:attrNameLst>
                                      </p:cBhvr>
                                      <p:to>
                                        <p:strVal val="visible"/>
                                      </p:to>
                                    </p:set>
                                    <p:animEffect transition="in" filter="strips(downRight)">
                                      <p:cBhvr>
                                        <p:cTn id="27" dur="500"/>
                                        <p:tgtEl>
                                          <p:spTgt spid="55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pPr eaLnBrk="1" hangingPunct="1"/>
            <a:r>
              <a:rPr lang="en-US" altLang="cs-CZ" smtClean="0"/>
              <a:t>Summary (cont.)</a:t>
            </a:r>
          </a:p>
        </p:txBody>
      </p:sp>
      <p:sp>
        <p:nvSpPr>
          <p:cNvPr id="56323" name="Rectangle 3"/>
          <p:cNvSpPr>
            <a:spLocks noGrp="1" noChangeArrowheads="1"/>
          </p:cNvSpPr>
          <p:nvPr>
            <p:ph idx="1"/>
          </p:nvPr>
        </p:nvSpPr>
        <p:spPr/>
        <p:txBody>
          <a:bodyPr/>
          <a:lstStyle/>
          <a:p>
            <a:pPr marL="609600" indent="-609600">
              <a:spcBef>
                <a:spcPct val="40000"/>
              </a:spcBef>
              <a:buFont typeface="Times" panose="02020603050405020304" pitchFamily="18" charset="0"/>
              <a:buAutoNum type="arabicPeriod" startAt="3"/>
            </a:pPr>
            <a:r>
              <a:rPr lang="en-US" altLang="cs-CZ" sz="2400"/>
              <a:t>Models of trade policy choice consider the incentives politicians face given their desire to be reelected, and the tendency for groups that gain from protection to be better organized than consumers who lose.</a:t>
            </a:r>
          </a:p>
          <a:p>
            <a:pPr marL="609600" indent="-609600">
              <a:spcBef>
                <a:spcPct val="40000"/>
              </a:spcBef>
              <a:buFont typeface="Times" panose="02020603050405020304" pitchFamily="18" charset="0"/>
              <a:buAutoNum type="arabicPeriod" startAt="3"/>
            </a:pPr>
            <a:r>
              <a:rPr lang="en-US" altLang="cs-CZ" sz="2400"/>
              <a:t>Agricultural and clothing industries are the most protected industries in many countries.</a:t>
            </a:r>
          </a:p>
        </p:txBody>
      </p:sp>
    </p:spTree>
    <p:extLst>
      <p:ext uri="{BB962C8B-B14F-4D97-AF65-F5344CB8AC3E}">
        <p14:creationId xmlns:p14="http://schemas.microsoft.com/office/powerpoint/2010/main" val="14076317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strips(downRight)">
                                      <p:cBhvr>
                                        <p:cTn id="7" dur="500"/>
                                        <p:tgtEl>
                                          <p:spTgt spid="563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6323">
                                            <p:txEl>
                                              <p:pRg st="1" end="1"/>
                                            </p:txEl>
                                          </p:spTgt>
                                        </p:tgtEl>
                                        <p:attrNameLst>
                                          <p:attrName>style.visibility</p:attrName>
                                        </p:attrNameLst>
                                      </p:cBhvr>
                                      <p:to>
                                        <p:strVal val="visible"/>
                                      </p:to>
                                    </p:set>
                                    <p:animEffect transition="in" filter="strips(downRight)">
                                      <p:cBhvr>
                                        <p:cTn id="12"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pPr eaLnBrk="1" hangingPunct="1"/>
            <a:r>
              <a:rPr lang="en-US" altLang="cs-CZ" smtClean="0"/>
              <a:t>Summary (cont.)</a:t>
            </a:r>
          </a:p>
        </p:txBody>
      </p:sp>
      <p:sp>
        <p:nvSpPr>
          <p:cNvPr id="57347" name="Rectangle 3"/>
          <p:cNvSpPr>
            <a:spLocks noGrp="1" noChangeArrowheads="1"/>
          </p:cNvSpPr>
          <p:nvPr>
            <p:ph idx="1"/>
          </p:nvPr>
        </p:nvSpPr>
        <p:spPr>
          <a:xfrm>
            <a:off x="680321" y="2191265"/>
            <a:ext cx="8415338" cy="4724400"/>
          </a:xfrm>
        </p:spPr>
        <p:txBody>
          <a:bodyPr/>
          <a:lstStyle/>
          <a:p>
            <a:pPr marL="533400" indent="-533400">
              <a:spcBef>
                <a:spcPct val="50000"/>
              </a:spcBef>
              <a:buFont typeface="Times" panose="02020603050405020304" pitchFamily="18" charset="0"/>
              <a:buAutoNum type="arabicPeriod" startAt="5"/>
            </a:pPr>
            <a:r>
              <a:rPr lang="en-US" altLang="cs-CZ" sz="2400" dirty="0"/>
              <a:t>Multilateral negotiations of free trade may mobilize domestic political support for free trade, as well as make countries agree not to engage in a trade war.</a:t>
            </a:r>
          </a:p>
          <a:p>
            <a:pPr marL="533400" indent="-533400">
              <a:spcBef>
                <a:spcPct val="50000"/>
              </a:spcBef>
              <a:buFont typeface="Times" panose="02020603050405020304" pitchFamily="18" charset="0"/>
              <a:buAutoNum type="arabicPeriod" startAt="5"/>
            </a:pPr>
            <a:r>
              <a:rPr lang="en-US" altLang="cs-CZ" sz="2400" dirty="0"/>
              <a:t>The WTO and its predecessor have reduced tariffs substantially in the last 50 years, and the WTO has a dispute settlement procedure for trade disputes.</a:t>
            </a:r>
          </a:p>
          <a:p>
            <a:pPr marL="533400" indent="-533400">
              <a:spcBef>
                <a:spcPct val="50000"/>
              </a:spcBef>
              <a:buFont typeface="Times" panose="02020603050405020304" pitchFamily="18" charset="0"/>
              <a:buAutoNum type="arabicPeriod" startAt="5"/>
            </a:pPr>
            <a:r>
              <a:rPr lang="en-US" altLang="cs-CZ" sz="2400" dirty="0"/>
              <a:t>A preferential trading agreement is beneficial for a country if it creates new trade but is harmful if it diverts existing trade to higher-cost alternatives.</a:t>
            </a:r>
          </a:p>
        </p:txBody>
      </p:sp>
    </p:spTree>
    <p:extLst>
      <p:ext uri="{BB962C8B-B14F-4D97-AF65-F5344CB8AC3E}">
        <p14:creationId xmlns:p14="http://schemas.microsoft.com/office/powerpoint/2010/main" val="19539023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trips(downRight)">
                                      <p:cBhvr>
                                        <p:cTn id="7" dur="500"/>
                                        <p:tgtEl>
                                          <p:spTgt spid="5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strips(downRight)">
                                      <p:cBhvr>
                                        <p:cTn id="12" dur="500"/>
                                        <p:tgtEl>
                                          <p:spTgt spid="57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strips(downRight)">
                                      <p:cBhvr>
                                        <p:cTn id="17"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altLang="cs-CZ" smtClean="0"/>
              <a:t>Effects of a Tariff</a:t>
            </a:r>
          </a:p>
        </p:txBody>
      </p:sp>
      <p:sp>
        <p:nvSpPr>
          <p:cNvPr id="14339" name="Rectangle 3"/>
          <p:cNvSpPr>
            <a:spLocks noGrp="1" noChangeArrowheads="1"/>
          </p:cNvSpPr>
          <p:nvPr>
            <p:ph idx="1"/>
          </p:nvPr>
        </p:nvSpPr>
        <p:spPr/>
        <p:txBody>
          <a:bodyPr/>
          <a:lstStyle/>
          <a:p>
            <a:pPr eaLnBrk="1" hangingPunct="1">
              <a:spcBef>
                <a:spcPct val="50000"/>
              </a:spcBef>
            </a:pPr>
            <a:r>
              <a:rPr lang="en-US" altLang="cs-CZ" smtClean="0"/>
              <a:t>A tariff acts like a transportation cost, making sellers unwilling to ship goods unless the Home price exceeds the Foreign price by the amount of the tariff:</a:t>
            </a:r>
          </a:p>
          <a:p>
            <a:pPr eaLnBrk="1" hangingPunct="1">
              <a:spcBef>
                <a:spcPct val="50000"/>
              </a:spcBef>
              <a:buFontTx/>
              <a:buNone/>
            </a:pPr>
            <a:r>
              <a:rPr lang="en-US" altLang="cs-CZ" smtClean="0"/>
              <a:t>       </a:t>
            </a:r>
            <a:r>
              <a:rPr lang="en-US" altLang="cs-CZ" i="1" smtClean="0"/>
              <a:t>P</a:t>
            </a:r>
            <a:r>
              <a:rPr lang="en-US" altLang="cs-CZ" i="1" baseline="-25000" smtClean="0"/>
              <a:t>T</a:t>
            </a:r>
            <a:r>
              <a:rPr lang="en-US" altLang="cs-CZ" i="1" smtClean="0"/>
              <a:t> – t = P</a:t>
            </a:r>
            <a:r>
              <a:rPr lang="en-US" altLang="cs-CZ" i="1" baseline="-25000" smtClean="0"/>
              <a:t>T</a:t>
            </a:r>
            <a:r>
              <a:rPr lang="en-US" altLang="cs-CZ" i="1" baseline="30000" smtClean="0"/>
              <a:t>*</a:t>
            </a:r>
            <a:endParaRPr lang="en-US" altLang="cs-CZ" smtClean="0"/>
          </a:p>
          <a:p>
            <a:pPr eaLnBrk="1" hangingPunct="1">
              <a:spcBef>
                <a:spcPct val="50000"/>
              </a:spcBef>
            </a:pPr>
            <a:r>
              <a:rPr lang="en-US" altLang="cs-CZ" smtClean="0"/>
              <a:t>A tariff makes the price rise in the Home market and fall in the Foreign market.</a:t>
            </a:r>
            <a:r>
              <a:rPr lang="en-US" altLang="cs-CZ" i="1" smtClean="0"/>
              <a:t>	</a:t>
            </a:r>
          </a:p>
        </p:txBody>
      </p:sp>
    </p:spTree>
    <p:extLst>
      <p:ext uri="{BB962C8B-B14F-4D97-AF65-F5344CB8AC3E}">
        <p14:creationId xmlns:p14="http://schemas.microsoft.com/office/powerpoint/2010/main" val="30370559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7"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altLang="cs-CZ" smtClean="0"/>
              <a:t>Fig. 9-4: Effects of a Tariff</a:t>
            </a:r>
          </a:p>
        </p:txBody>
      </p:sp>
      <p:pic>
        <p:nvPicPr>
          <p:cNvPr id="15362" name="Picture 2" descr="fig09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512541"/>
            <a:ext cx="8648700"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1180794"/>
      </p:ext>
    </p:extLst>
  </p:cSld>
  <p:clrMapOvr>
    <a:masterClrMapping/>
  </p:clrMapOvr>
  <p:transition spd="med">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altLang="cs-CZ" smtClean="0"/>
              <a:t>Effects of a Tariff (cont.)</a:t>
            </a:r>
          </a:p>
        </p:txBody>
      </p:sp>
      <p:sp>
        <p:nvSpPr>
          <p:cNvPr id="17411" name="Rectangle 3"/>
          <p:cNvSpPr>
            <a:spLocks noGrp="1" noChangeArrowheads="1"/>
          </p:cNvSpPr>
          <p:nvPr>
            <p:ph idx="1"/>
          </p:nvPr>
        </p:nvSpPr>
        <p:spPr/>
        <p:txBody>
          <a:bodyPr/>
          <a:lstStyle/>
          <a:p>
            <a:pPr eaLnBrk="1" hangingPunct="1">
              <a:spcBef>
                <a:spcPct val="50000"/>
              </a:spcBef>
            </a:pPr>
            <a:r>
              <a:rPr lang="en-US" altLang="cs-CZ" smtClean="0"/>
              <a:t>Because the price in the Home market rises from </a:t>
            </a:r>
            <a:r>
              <a:rPr lang="en-US" altLang="cs-CZ" i="1" smtClean="0"/>
              <a:t>P</a:t>
            </a:r>
            <a:r>
              <a:rPr lang="en-US" altLang="cs-CZ" i="1" baseline="-25000" smtClean="0"/>
              <a:t>W</a:t>
            </a:r>
            <a:r>
              <a:rPr lang="en-US" altLang="cs-CZ" smtClean="0"/>
              <a:t> under free trade to </a:t>
            </a:r>
            <a:r>
              <a:rPr lang="en-US" altLang="cs-CZ" i="1" smtClean="0"/>
              <a:t>P</a:t>
            </a:r>
            <a:r>
              <a:rPr lang="en-US" altLang="cs-CZ" i="1" baseline="-25000" smtClean="0"/>
              <a:t>T </a:t>
            </a:r>
            <a:r>
              <a:rPr lang="en-US" altLang="cs-CZ" smtClean="0"/>
              <a:t>with the tariff,</a:t>
            </a:r>
          </a:p>
          <a:p>
            <a:pPr lvl="1" eaLnBrk="1" hangingPunct="1">
              <a:spcBef>
                <a:spcPct val="50000"/>
              </a:spcBef>
            </a:pPr>
            <a:r>
              <a:rPr lang="en-US" altLang="cs-CZ" smtClean="0"/>
              <a:t>Home producers supply more and Home consumers demand less, so</a:t>
            </a:r>
          </a:p>
          <a:p>
            <a:pPr lvl="1" eaLnBrk="1" hangingPunct="1">
              <a:spcBef>
                <a:spcPct val="50000"/>
              </a:spcBef>
            </a:pPr>
            <a:r>
              <a:rPr lang="en-US" altLang="cs-CZ" smtClean="0"/>
              <a:t>the quantity of imports falls from </a:t>
            </a:r>
            <a:r>
              <a:rPr lang="en-US" altLang="cs-CZ" i="1" smtClean="0"/>
              <a:t>Q</a:t>
            </a:r>
            <a:r>
              <a:rPr lang="en-US" altLang="cs-CZ" i="1" baseline="-25000" smtClean="0"/>
              <a:t>W</a:t>
            </a:r>
            <a:r>
              <a:rPr lang="en-US" altLang="cs-CZ" smtClean="0"/>
              <a:t> under free trade to </a:t>
            </a:r>
            <a:r>
              <a:rPr lang="en-US" altLang="cs-CZ" i="1" smtClean="0"/>
              <a:t>Q</a:t>
            </a:r>
            <a:r>
              <a:rPr lang="en-US" altLang="cs-CZ" i="1" baseline="-25000" smtClean="0"/>
              <a:t>T</a:t>
            </a:r>
            <a:r>
              <a:rPr lang="en-US" altLang="cs-CZ" i="1" smtClean="0"/>
              <a:t> </a:t>
            </a:r>
            <a:r>
              <a:rPr lang="en-US" altLang="cs-CZ" smtClean="0"/>
              <a:t>with the tariff.</a:t>
            </a:r>
          </a:p>
        </p:txBody>
      </p:sp>
    </p:spTree>
    <p:extLst>
      <p:ext uri="{BB962C8B-B14F-4D97-AF65-F5344CB8AC3E}">
        <p14:creationId xmlns:p14="http://schemas.microsoft.com/office/powerpoint/2010/main" val="38865050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strips(downRight)">
                                      <p:cBhvr>
                                        <p:cTn id="10" dur="500"/>
                                        <p:tgtEl>
                                          <p:spTgt spid="1741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Effect transition="in" filter="strips(downRight)">
                                      <p:cBhvr>
                                        <p:cTn id="15"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tLang="cs-CZ" smtClean="0"/>
              <a:t>Effects of a Tariff (cont.)</a:t>
            </a:r>
          </a:p>
        </p:txBody>
      </p:sp>
      <p:sp>
        <p:nvSpPr>
          <p:cNvPr id="157699" name="Rectangle 3"/>
          <p:cNvSpPr>
            <a:spLocks noGrp="1" noChangeArrowheads="1"/>
          </p:cNvSpPr>
          <p:nvPr>
            <p:ph idx="1"/>
          </p:nvPr>
        </p:nvSpPr>
        <p:spPr/>
        <p:txBody>
          <a:bodyPr/>
          <a:lstStyle/>
          <a:p>
            <a:pPr eaLnBrk="1" hangingPunct="1">
              <a:spcBef>
                <a:spcPct val="50000"/>
              </a:spcBef>
            </a:pPr>
            <a:r>
              <a:rPr lang="en-US" altLang="cs-CZ" smtClean="0"/>
              <a:t>Because the price in the Foreign market falls from </a:t>
            </a:r>
            <a:r>
              <a:rPr lang="en-US" altLang="cs-CZ" i="1" smtClean="0"/>
              <a:t>P</a:t>
            </a:r>
            <a:r>
              <a:rPr lang="en-US" altLang="cs-CZ" i="1" baseline="-25000" smtClean="0"/>
              <a:t>W</a:t>
            </a:r>
            <a:r>
              <a:rPr lang="en-US" altLang="cs-CZ" smtClean="0"/>
              <a:t> under free trade to </a:t>
            </a:r>
            <a:r>
              <a:rPr lang="en-US" altLang="cs-CZ" i="1" smtClean="0"/>
              <a:t>P</a:t>
            </a:r>
            <a:r>
              <a:rPr lang="en-US" altLang="cs-CZ" i="1" baseline="-25000" smtClean="0"/>
              <a:t>T</a:t>
            </a:r>
            <a:r>
              <a:rPr lang="en-US" altLang="cs-CZ" i="1" baseline="30000" smtClean="0"/>
              <a:t>*</a:t>
            </a:r>
            <a:r>
              <a:rPr lang="en-US" altLang="cs-CZ" smtClean="0"/>
              <a:t> with the tariff, </a:t>
            </a:r>
          </a:p>
          <a:p>
            <a:pPr lvl="1" eaLnBrk="1" hangingPunct="1">
              <a:spcBef>
                <a:spcPct val="50000"/>
              </a:spcBef>
            </a:pPr>
            <a:r>
              <a:rPr lang="en-US" altLang="cs-CZ" smtClean="0"/>
              <a:t>Foreign producers supply less, and Foreign consumers demand more, so</a:t>
            </a:r>
          </a:p>
          <a:p>
            <a:pPr lvl="1" eaLnBrk="1" hangingPunct="1">
              <a:spcBef>
                <a:spcPct val="50000"/>
              </a:spcBef>
            </a:pPr>
            <a:r>
              <a:rPr lang="en-US" altLang="cs-CZ" smtClean="0"/>
              <a:t>the quantity of exports falls from </a:t>
            </a:r>
            <a:r>
              <a:rPr lang="en-US" altLang="cs-CZ" i="1" smtClean="0"/>
              <a:t>Q</a:t>
            </a:r>
            <a:r>
              <a:rPr lang="en-US" altLang="cs-CZ" i="1" baseline="-25000" smtClean="0"/>
              <a:t>W</a:t>
            </a:r>
            <a:r>
              <a:rPr lang="en-US" altLang="cs-CZ" smtClean="0"/>
              <a:t> to </a:t>
            </a:r>
            <a:r>
              <a:rPr lang="en-US" altLang="cs-CZ" i="1" smtClean="0"/>
              <a:t>Q</a:t>
            </a:r>
            <a:r>
              <a:rPr lang="en-US" altLang="cs-CZ" i="1" baseline="-25000" smtClean="0"/>
              <a:t>T</a:t>
            </a:r>
            <a:r>
              <a:rPr lang="en-US" altLang="cs-CZ" i="1" smtClean="0"/>
              <a:t> .</a:t>
            </a:r>
          </a:p>
        </p:txBody>
      </p:sp>
    </p:spTree>
    <p:extLst>
      <p:ext uri="{BB962C8B-B14F-4D97-AF65-F5344CB8AC3E}">
        <p14:creationId xmlns:p14="http://schemas.microsoft.com/office/powerpoint/2010/main" val="73598550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Effect transition="in" filter="strips(downRight)">
                                      <p:cBhvr>
                                        <p:cTn id="7" dur="500"/>
                                        <p:tgtEl>
                                          <p:spTgt spid="157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7699">
                                            <p:txEl>
                                              <p:pRg st="1" end="1"/>
                                            </p:txEl>
                                          </p:spTgt>
                                        </p:tgtEl>
                                        <p:attrNameLst>
                                          <p:attrName>style.visibility</p:attrName>
                                        </p:attrNameLst>
                                      </p:cBhvr>
                                      <p:to>
                                        <p:strVal val="visible"/>
                                      </p:to>
                                    </p:set>
                                    <p:animEffect transition="in" filter="strips(downRight)">
                                      <p:cBhvr>
                                        <p:cTn id="10" dur="500"/>
                                        <p:tgtEl>
                                          <p:spTgt spid="15769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57699">
                                            <p:txEl>
                                              <p:pRg st="2" end="2"/>
                                            </p:txEl>
                                          </p:spTgt>
                                        </p:tgtEl>
                                        <p:attrNameLst>
                                          <p:attrName>style.visibility</p:attrName>
                                        </p:attrNameLst>
                                      </p:cBhvr>
                                      <p:to>
                                        <p:strVal val="visible"/>
                                      </p:to>
                                    </p:set>
                                    <p:animEffect transition="in" filter="strips(downRight)">
                                      <p:cBhvr>
                                        <p:cTn id="15" dur="500"/>
                                        <p:tgtEl>
                                          <p:spTgt spid="157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altLang="cs-CZ" smtClean="0"/>
              <a:t>Effects of a Tariff (cont.)</a:t>
            </a:r>
          </a:p>
        </p:txBody>
      </p:sp>
      <p:sp>
        <p:nvSpPr>
          <p:cNvPr id="18435" name="Rectangle 3"/>
          <p:cNvSpPr>
            <a:spLocks noGrp="1" noChangeArrowheads="1"/>
          </p:cNvSpPr>
          <p:nvPr>
            <p:ph idx="1"/>
          </p:nvPr>
        </p:nvSpPr>
        <p:spPr/>
        <p:txBody>
          <a:bodyPr/>
          <a:lstStyle/>
          <a:p>
            <a:pPr eaLnBrk="1" hangingPunct="1">
              <a:spcBef>
                <a:spcPct val="50000"/>
              </a:spcBef>
            </a:pPr>
            <a:r>
              <a:rPr lang="en-US" altLang="cs-CZ" smtClean="0"/>
              <a:t>The quantity of Home imports demanded equals the quantity of Foreign exports supplied when</a:t>
            </a:r>
          </a:p>
          <a:p>
            <a:pPr eaLnBrk="1" hangingPunct="1">
              <a:spcBef>
                <a:spcPct val="50000"/>
              </a:spcBef>
              <a:buFontTx/>
              <a:buNone/>
            </a:pPr>
            <a:r>
              <a:rPr lang="en-US" altLang="cs-CZ" smtClean="0"/>
              <a:t>        </a:t>
            </a:r>
            <a:r>
              <a:rPr lang="en-US" altLang="cs-CZ" i="1" smtClean="0"/>
              <a:t>P</a:t>
            </a:r>
            <a:r>
              <a:rPr lang="en-US" altLang="cs-CZ" i="1" baseline="-25000" smtClean="0"/>
              <a:t>T</a:t>
            </a:r>
            <a:r>
              <a:rPr lang="en-US" altLang="cs-CZ" i="1" smtClean="0"/>
              <a:t> – P</a:t>
            </a:r>
            <a:r>
              <a:rPr lang="en-US" altLang="cs-CZ" i="1" baseline="-25000" smtClean="0"/>
              <a:t>T</a:t>
            </a:r>
            <a:r>
              <a:rPr lang="en-US" altLang="cs-CZ" i="1" baseline="30000" smtClean="0"/>
              <a:t>*</a:t>
            </a:r>
            <a:r>
              <a:rPr lang="en-US" altLang="cs-CZ" smtClean="0"/>
              <a:t> </a:t>
            </a:r>
            <a:r>
              <a:rPr lang="en-US" altLang="cs-CZ" i="1" smtClean="0"/>
              <a:t> = t</a:t>
            </a:r>
          </a:p>
          <a:p>
            <a:pPr eaLnBrk="1" hangingPunct="1">
              <a:spcBef>
                <a:spcPct val="50000"/>
              </a:spcBef>
            </a:pPr>
            <a:r>
              <a:rPr lang="en-US" altLang="cs-CZ" smtClean="0"/>
              <a:t>The increase in the price in Home can be less than the amount of the tariff.</a:t>
            </a:r>
          </a:p>
          <a:p>
            <a:pPr lvl="1" eaLnBrk="1" hangingPunct="1">
              <a:spcBef>
                <a:spcPct val="50000"/>
              </a:spcBef>
            </a:pPr>
            <a:r>
              <a:rPr lang="en-US" altLang="cs-CZ" smtClean="0"/>
              <a:t>Part of the effect of the tariff causes the Foreign export price to decline.</a:t>
            </a:r>
          </a:p>
          <a:p>
            <a:pPr lvl="1" eaLnBrk="1" hangingPunct="1">
              <a:spcBef>
                <a:spcPct val="50000"/>
              </a:spcBef>
            </a:pPr>
            <a:r>
              <a:rPr lang="en-US" altLang="cs-CZ" smtClean="0"/>
              <a:t>But this effect is sometimes very small.</a:t>
            </a:r>
          </a:p>
        </p:txBody>
      </p:sp>
    </p:spTree>
    <p:extLst>
      <p:ext uri="{BB962C8B-B14F-4D97-AF65-F5344CB8AC3E}">
        <p14:creationId xmlns:p14="http://schemas.microsoft.com/office/powerpoint/2010/main" val="8344663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strips(downRight)">
                                      <p:cBhvr>
                                        <p:cTn id="2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altLang="cs-CZ" sz="2800"/>
              <a:t>Effects of a Tariff in a Small Country</a:t>
            </a:r>
          </a:p>
        </p:txBody>
      </p:sp>
      <p:sp>
        <p:nvSpPr>
          <p:cNvPr id="19459" name="Rectangle 3"/>
          <p:cNvSpPr>
            <a:spLocks noGrp="1" noChangeArrowheads="1"/>
          </p:cNvSpPr>
          <p:nvPr>
            <p:ph idx="1"/>
          </p:nvPr>
        </p:nvSpPr>
        <p:spPr/>
        <p:txBody>
          <a:bodyPr/>
          <a:lstStyle/>
          <a:p>
            <a:pPr eaLnBrk="1" hangingPunct="1">
              <a:spcBef>
                <a:spcPct val="50000"/>
              </a:spcBef>
            </a:pPr>
            <a:r>
              <a:rPr lang="en-US" altLang="cs-CZ" smtClean="0"/>
              <a:t>When a country is </a:t>
            </a:r>
            <a:r>
              <a:rPr lang="ja-JP" altLang="en-US" smtClean="0"/>
              <a:t>“</a:t>
            </a:r>
            <a:r>
              <a:rPr lang="en-US" altLang="ja-JP" smtClean="0"/>
              <a:t>small,</a:t>
            </a:r>
            <a:r>
              <a:rPr lang="ja-JP" altLang="en-US" smtClean="0"/>
              <a:t>”</a:t>
            </a:r>
            <a:r>
              <a:rPr lang="en-US" altLang="ja-JP" smtClean="0"/>
              <a:t> it has no effect on the foreign (world) price because its demand is an insignificant part of world demand for the good.</a:t>
            </a:r>
          </a:p>
          <a:p>
            <a:pPr lvl="1" eaLnBrk="1" hangingPunct="1">
              <a:spcBef>
                <a:spcPct val="50000"/>
              </a:spcBef>
            </a:pPr>
            <a:r>
              <a:rPr lang="en-US" altLang="cs-CZ" smtClean="0"/>
              <a:t>The foreign price does not fall, but remains at </a:t>
            </a:r>
            <a:r>
              <a:rPr lang="en-US" altLang="cs-CZ" i="1" smtClean="0"/>
              <a:t>P</a:t>
            </a:r>
            <a:r>
              <a:rPr lang="en-US" altLang="cs-CZ" i="1" baseline="-25000" smtClean="0"/>
              <a:t>w</a:t>
            </a:r>
            <a:r>
              <a:rPr lang="en-US" altLang="cs-CZ" i="1" smtClean="0"/>
              <a:t> .</a:t>
            </a:r>
          </a:p>
          <a:p>
            <a:pPr lvl="1" eaLnBrk="1" hangingPunct="1">
              <a:spcBef>
                <a:spcPct val="50000"/>
              </a:spcBef>
            </a:pPr>
            <a:r>
              <a:rPr lang="en-US" altLang="cs-CZ" smtClean="0"/>
              <a:t>The price in the home market rises by the full amount of the tariff, to </a:t>
            </a:r>
            <a:r>
              <a:rPr lang="en-US" altLang="cs-CZ" i="1" smtClean="0"/>
              <a:t>P</a:t>
            </a:r>
            <a:r>
              <a:rPr lang="en-US" altLang="cs-CZ" i="1" baseline="-25000" smtClean="0"/>
              <a:t>T </a:t>
            </a:r>
            <a:r>
              <a:rPr lang="en-US" altLang="cs-CZ" i="1" smtClean="0"/>
              <a:t>= P</a:t>
            </a:r>
            <a:r>
              <a:rPr lang="en-US" altLang="cs-CZ" i="1" baseline="-25000" smtClean="0"/>
              <a:t>w</a:t>
            </a:r>
            <a:r>
              <a:rPr lang="en-US" altLang="cs-CZ" i="1" smtClean="0"/>
              <a:t> + t .</a:t>
            </a:r>
          </a:p>
        </p:txBody>
      </p:sp>
    </p:spTree>
    <p:extLst>
      <p:ext uri="{BB962C8B-B14F-4D97-AF65-F5344CB8AC3E}">
        <p14:creationId xmlns:p14="http://schemas.microsoft.com/office/powerpoint/2010/main" val="354874150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cs-CZ" smtClean="0"/>
              <a:t>Fig. 9-5: A Tariff in a Small Country</a:t>
            </a:r>
          </a:p>
        </p:txBody>
      </p:sp>
      <p:pic>
        <p:nvPicPr>
          <p:cNvPr id="21506" name="Picture 2" descr="fig09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86379"/>
            <a:ext cx="4212955" cy="4515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1814242"/>
      </p:ext>
    </p:extLst>
  </p:cSld>
  <p:clrMapOvr>
    <a:masterClrMapping/>
  </p:clrMapOvr>
  <p:transition spd="med">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tLang="cs-CZ" smtClean="0"/>
              <a:t>Measuring the Amount of Protection</a:t>
            </a:r>
          </a:p>
        </p:txBody>
      </p:sp>
      <p:sp>
        <p:nvSpPr>
          <p:cNvPr id="21507" name="Rectangle 3"/>
          <p:cNvSpPr>
            <a:spLocks noGrp="1" noChangeArrowheads="1"/>
          </p:cNvSpPr>
          <p:nvPr>
            <p:ph idx="1"/>
          </p:nvPr>
        </p:nvSpPr>
        <p:spPr/>
        <p:txBody>
          <a:bodyPr/>
          <a:lstStyle/>
          <a:p>
            <a:pPr eaLnBrk="1" hangingPunct="1">
              <a:spcBef>
                <a:spcPct val="50000"/>
              </a:spcBef>
            </a:pPr>
            <a:r>
              <a:rPr lang="en-US" altLang="cs-CZ" sz="2400"/>
              <a:t>The </a:t>
            </a:r>
            <a:r>
              <a:rPr lang="en-US" altLang="cs-CZ" sz="2400" b="1"/>
              <a:t>effective rate of protection</a:t>
            </a:r>
            <a:r>
              <a:rPr lang="en-US" altLang="cs-CZ" sz="2400"/>
              <a:t> measures how much protection a tariff (or other trade policy) provides.</a:t>
            </a:r>
          </a:p>
          <a:p>
            <a:pPr lvl="1" eaLnBrk="1" hangingPunct="1">
              <a:spcBef>
                <a:spcPct val="50000"/>
              </a:spcBef>
            </a:pPr>
            <a:r>
              <a:rPr lang="en-US" altLang="cs-CZ" sz="2000"/>
              <a:t>It represents the change in value that firms in an industry add to the production process when trade policy changes, which depends on the change in prices the trade policy causes.</a:t>
            </a:r>
          </a:p>
          <a:p>
            <a:pPr eaLnBrk="1" hangingPunct="1">
              <a:spcBef>
                <a:spcPct val="50000"/>
              </a:spcBef>
            </a:pPr>
            <a:r>
              <a:rPr lang="en-US" altLang="cs-CZ" sz="2400"/>
              <a:t>Effective rates of protection often differ from tariff rates because tariffs affect sectors other than the protected sector, causing indirect effects on the prices and value added for the protected sector.</a:t>
            </a:r>
          </a:p>
        </p:txBody>
      </p:sp>
    </p:spTree>
    <p:extLst>
      <p:ext uri="{BB962C8B-B14F-4D97-AF65-F5344CB8AC3E}">
        <p14:creationId xmlns:p14="http://schemas.microsoft.com/office/powerpoint/2010/main" val="239333615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ltLang="cs-CZ" smtClean="0"/>
              <a:t>Measuring the Amount of Protection (cont.)</a:t>
            </a:r>
          </a:p>
        </p:txBody>
      </p:sp>
      <p:sp>
        <p:nvSpPr>
          <p:cNvPr id="22531" name="Rectangle 3"/>
          <p:cNvSpPr>
            <a:spLocks noGrp="1" noChangeArrowheads="1"/>
          </p:cNvSpPr>
          <p:nvPr>
            <p:ph idx="1"/>
          </p:nvPr>
        </p:nvSpPr>
        <p:spPr>
          <a:xfrm>
            <a:off x="680321" y="2133600"/>
            <a:ext cx="8415338" cy="4724400"/>
          </a:xfrm>
        </p:spPr>
        <p:txBody>
          <a:bodyPr/>
          <a:lstStyle/>
          <a:p>
            <a:pPr eaLnBrk="1" hangingPunct="1"/>
            <a:r>
              <a:rPr lang="en-US" altLang="cs-CZ" sz="2400" dirty="0"/>
              <a:t>For example, suppose that automobiles sell in world markets for $8,000, and they are made from factors of production worth $6,000.</a:t>
            </a:r>
          </a:p>
          <a:p>
            <a:pPr lvl="1" eaLnBrk="1" hangingPunct="1"/>
            <a:r>
              <a:rPr lang="en-US" altLang="cs-CZ" sz="2000" dirty="0"/>
              <a:t>The value added of the production process is </a:t>
            </a:r>
            <a:br>
              <a:rPr lang="en-US" altLang="cs-CZ" sz="2000" dirty="0"/>
            </a:br>
            <a:r>
              <a:rPr lang="en-US" altLang="cs-CZ" sz="2000" dirty="0"/>
              <a:t>$8,000 – $6,000. </a:t>
            </a:r>
          </a:p>
          <a:p>
            <a:pPr eaLnBrk="1" hangingPunct="1">
              <a:spcBef>
                <a:spcPct val="40000"/>
              </a:spcBef>
            </a:pPr>
            <a:r>
              <a:rPr lang="en-US" altLang="cs-CZ" sz="2400" dirty="0"/>
              <a:t>Suppose that a country puts a 25% tariff on imported autos so that home auto assembly firms can now charge up to $10,000 instead of $8,000.</a:t>
            </a:r>
          </a:p>
        </p:txBody>
      </p:sp>
    </p:spTree>
    <p:extLst>
      <p:ext uri="{BB962C8B-B14F-4D97-AF65-F5344CB8AC3E}">
        <p14:creationId xmlns:p14="http://schemas.microsoft.com/office/powerpoint/2010/main" val="24213837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7"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pPr eaLnBrk="1" hangingPunct="1"/>
            <a:r>
              <a:rPr lang="en-US" altLang="cs-CZ" smtClean="0"/>
              <a:t>Preview</a:t>
            </a:r>
          </a:p>
        </p:txBody>
      </p:sp>
      <p:sp>
        <p:nvSpPr>
          <p:cNvPr id="6147" name="Rectangle 3"/>
          <p:cNvSpPr>
            <a:spLocks noGrp="1" noChangeArrowheads="1"/>
          </p:cNvSpPr>
          <p:nvPr>
            <p:ph idx="1"/>
          </p:nvPr>
        </p:nvSpPr>
        <p:spPr/>
        <p:txBody>
          <a:bodyPr/>
          <a:lstStyle/>
          <a:p>
            <a:pPr eaLnBrk="1" hangingPunct="1">
              <a:spcBef>
                <a:spcPct val="40000"/>
              </a:spcBef>
            </a:pPr>
            <a:r>
              <a:rPr lang="en-US" altLang="cs-CZ" smtClean="0"/>
              <a:t>Partial equilibrium analysis of tariffs in a single industry: supply, demand, and trade</a:t>
            </a:r>
          </a:p>
          <a:p>
            <a:pPr eaLnBrk="1" hangingPunct="1">
              <a:spcBef>
                <a:spcPct val="40000"/>
              </a:spcBef>
            </a:pPr>
            <a:r>
              <a:rPr lang="en-US" altLang="cs-CZ" smtClean="0"/>
              <a:t>Costs and benefits of tariffs</a:t>
            </a:r>
          </a:p>
          <a:p>
            <a:pPr eaLnBrk="1" hangingPunct="1">
              <a:spcBef>
                <a:spcPct val="40000"/>
              </a:spcBef>
            </a:pPr>
            <a:r>
              <a:rPr lang="en-US" altLang="cs-CZ" smtClean="0"/>
              <a:t>Export subsidies</a:t>
            </a:r>
          </a:p>
          <a:p>
            <a:pPr eaLnBrk="1" hangingPunct="1">
              <a:spcBef>
                <a:spcPct val="40000"/>
              </a:spcBef>
            </a:pPr>
            <a:r>
              <a:rPr lang="en-US" altLang="cs-CZ" smtClean="0"/>
              <a:t>Import quotas</a:t>
            </a:r>
          </a:p>
          <a:p>
            <a:pPr eaLnBrk="1" hangingPunct="1">
              <a:spcBef>
                <a:spcPct val="40000"/>
              </a:spcBef>
            </a:pPr>
            <a:r>
              <a:rPr lang="en-US" altLang="cs-CZ" smtClean="0"/>
              <a:t>Voluntary export restraints</a:t>
            </a:r>
          </a:p>
          <a:p>
            <a:pPr eaLnBrk="1" hangingPunct="1">
              <a:spcBef>
                <a:spcPct val="40000"/>
              </a:spcBef>
            </a:pPr>
            <a:r>
              <a:rPr lang="en-US" altLang="cs-CZ" smtClean="0"/>
              <a:t>Local content requirements</a:t>
            </a:r>
          </a:p>
        </p:txBody>
      </p:sp>
    </p:spTree>
    <p:extLst>
      <p:ext uri="{BB962C8B-B14F-4D97-AF65-F5344CB8AC3E}">
        <p14:creationId xmlns:p14="http://schemas.microsoft.com/office/powerpoint/2010/main" val="7863555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strips(downRight)">
                                      <p:cBhvr>
                                        <p:cTn id="27" dur="500"/>
                                        <p:tgtEl>
                                          <p:spTgt spid="61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strips(downRight)">
                                      <p:cBhvr>
                                        <p:cTn id="32"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tLang="cs-CZ" smtClean="0"/>
              <a:t>Measuring the Amount of Protection (cont.)</a:t>
            </a:r>
          </a:p>
        </p:txBody>
      </p:sp>
      <p:sp>
        <p:nvSpPr>
          <p:cNvPr id="23555" name="Rectangle 3"/>
          <p:cNvSpPr>
            <a:spLocks noGrp="1" noChangeArrowheads="1"/>
          </p:cNvSpPr>
          <p:nvPr>
            <p:ph idx="1"/>
          </p:nvPr>
        </p:nvSpPr>
        <p:spPr/>
        <p:txBody>
          <a:bodyPr/>
          <a:lstStyle/>
          <a:p>
            <a:pPr eaLnBrk="1" hangingPunct="1">
              <a:spcBef>
                <a:spcPct val="50000"/>
              </a:spcBef>
            </a:pPr>
            <a:r>
              <a:rPr lang="en-US" altLang="cs-CZ" sz="2400"/>
              <a:t>The effective rate of protection for home auto assembly firms is the change in value added: </a:t>
            </a:r>
          </a:p>
          <a:p>
            <a:pPr algn="ctr" eaLnBrk="1" hangingPunct="1">
              <a:spcBef>
                <a:spcPct val="50000"/>
              </a:spcBef>
              <a:buFontTx/>
              <a:buNone/>
            </a:pPr>
            <a:r>
              <a:rPr lang="en-US" altLang="cs-CZ" sz="2400"/>
              <a:t>($4,000 – $2,000)/$2,000 = 100%</a:t>
            </a:r>
          </a:p>
          <a:p>
            <a:pPr eaLnBrk="1" hangingPunct="1">
              <a:spcBef>
                <a:spcPct val="50000"/>
              </a:spcBef>
            </a:pPr>
            <a:r>
              <a:rPr lang="en-US" altLang="cs-CZ" sz="2400"/>
              <a:t>In this case, the effective rate of protection is greater than the tariff rate.</a:t>
            </a:r>
          </a:p>
        </p:txBody>
      </p:sp>
    </p:spTree>
    <p:extLst>
      <p:ext uri="{BB962C8B-B14F-4D97-AF65-F5344CB8AC3E}">
        <p14:creationId xmlns:p14="http://schemas.microsoft.com/office/powerpoint/2010/main" val="161554061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Righ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strips(downRigh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strips(downRight)">
                                      <p:cBhvr>
                                        <p:cTn id="17"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cs-CZ" smtClean="0"/>
              <a:t>Costs and Benefits of Tariffs</a:t>
            </a:r>
          </a:p>
        </p:txBody>
      </p:sp>
      <p:sp>
        <p:nvSpPr>
          <p:cNvPr id="24579" name="Rectangle 3"/>
          <p:cNvSpPr>
            <a:spLocks noGrp="1" noChangeArrowheads="1"/>
          </p:cNvSpPr>
          <p:nvPr>
            <p:ph idx="1"/>
          </p:nvPr>
        </p:nvSpPr>
        <p:spPr/>
        <p:txBody>
          <a:bodyPr/>
          <a:lstStyle/>
          <a:p>
            <a:pPr eaLnBrk="1" hangingPunct="1">
              <a:spcBef>
                <a:spcPct val="50000"/>
              </a:spcBef>
            </a:pPr>
            <a:r>
              <a:rPr lang="en-US" altLang="cs-CZ" smtClean="0"/>
              <a:t>A tariff raises the price of a good in the importing country, so it hurts consumers and benefits producers there.</a:t>
            </a:r>
          </a:p>
          <a:p>
            <a:pPr eaLnBrk="1" hangingPunct="1">
              <a:spcBef>
                <a:spcPct val="50000"/>
              </a:spcBef>
            </a:pPr>
            <a:r>
              <a:rPr lang="en-US" altLang="cs-CZ" smtClean="0"/>
              <a:t>In addition, the government gains tariff revenue.</a:t>
            </a:r>
          </a:p>
          <a:p>
            <a:pPr eaLnBrk="1" hangingPunct="1">
              <a:spcBef>
                <a:spcPct val="50000"/>
              </a:spcBef>
            </a:pPr>
            <a:r>
              <a:rPr lang="en-US" altLang="cs-CZ" smtClean="0"/>
              <a:t>How to measure these costs and benefits?</a:t>
            </a:r>
          </a:p>
          <a:p>
            <a:pPr eaLnBrk="1" hangingPunct="1">
              <a:spcBef>
                <a:spcPct val="50000"/>
              </a:spcBef>
            </a:pPr>
            <a:r>
              <a:rPr lang="en-US" altLang="cs-CZ" smtClean="0"/>
              <a:t>Use the concepts of consumer surplus and producer surplus.</a:t>
            </a:r>
          </a:p>
        </p:txBody>
      </p:sp>
    </p:spTree>
    <p:extLst>
      <p:ext uri="{BB962C8B-B14F-4D97-AF65-F5344CB8AC3E}">
        <p14:creationId xmlns:p14="http://schemas.microsoft.com/office/powerpoint/2010/main" val="21435999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strips(downRight)">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strips(downRight)">
                                      <p:cBhvr>
                                        <p:cTn id="22" dur="500"/>
                                        <p:tgtEl>
                                          <p:spTgt spid="245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altLang="cs-CZ" smtClean="0"/>
              <a:t>Measuring the Costs and Benefits of Tariffs</a:t>
            </a:r>
          </a:p>
        </p:txBody>
      </p:sp>
      <p:sp>
        <p:nvSpPr>
          <p:cNvPr id="2" name="Rectangle 3"/>
          <p:cNvSpPr>
            <a:spLocks noGrp="1" noChangeArrowheads="1"/>
          </p:cNvSpPr>
          <p:nvPr>
            <p:ph idx="1"/>
          </p:nvPr>
        </p:nvSpPr>
        <p:spPr/>
        <p:txBody>
          <a:bodyPr/>
          <a:lstStyle/>
          <a:p>
            <a:pPr eaLnBrk="1" hangingPunct="1">
              <a:spcBef>
                <a:spcPct val="50000"/>
              </a:spcBef>
            </a:pPr>
            <a:r>
              <a:rPr lang="en-US" altLang="cs-CZ" sz="2400"/>
              <a:t>A tariff raises the price in the importing country:</a:t>
            </a:r>
          </a:p>
          <a:p>
            <a:pPr lvl="1" eaLnBrk="1" hangingPunct="1">
              <a:spcBef>
                <a:spcPct val="50000"/>
              </a:spcBef>
            </a:pPr>
            <a:r>
              <a:rPr lang="en-US" altLang="cs-CZ" sz="2000"/>
              <a:t>consumer surplus decreases (consumers worse off) </a:t>
            </a:r>
          </a:p>
          <a:p>
            <a:pPr lvl="1" eaLnBrk="1" hangingPunct="1">
              <a:spcBef>
                <a:spcPct val="50000"/>
              </a:spcBef>
            </a:pPr>
            <a:r>
              <a:rPr lang="en-US" altLang="cs-CZ" sz="2000"/>
              <a:t>producer surplus increases (producers better off).</a:t>
            </a:r>
          </a:p>
          <a:p>
            <a:pPr lvl="1" eaLnBrk="1" hangingPunct="1">
              <a:spcBef>
                <a:spcPct val="50000"/>
              </a:spcBef>
            </a:pPr>
            <a:r>
              <a:rPr lang="en-US" altLang="cs-CZ" sz="2000"/>
              <a:t>the government collects tariff revenue equal to the tariff rate times the quantity of imports with the tariff.</a:t>
            </a:r>
            <a:endParaRPr lang="en-US" altLang="cs-CZ" sz="2000" i="1"/>
          </a:p>
          <a:p>
            <a:pPr lvl="1" eaLnBrk="1" hangingPunct="1">
              <a:buFontTx/>
              <a:buNone/>
            </a:pPr>
            <a:r>
              <a:rPr lang="en-US" altLang="cs-CZ" sz="2000"/>
              <a:t>      </a:t>
            </a:r>
            <a:r>
              <a:rPr lang="en-US" altLang="cs-CZ" sz="2000" i="1"/>
              <a:t>t Q</a:t>
            </a:r>
            <a:r>
              <a:rPr lang="en-US" altLang="cs-CZ" sz="2000" i="1" baseline="-25000"/>
              <a:t>T</a:t>
            </a:r>
            <a:r>
              <a:rPr lang="en-US" altLang="cs-CZ" sz="2000" i="1"/>
              <a:t> = </a:t>
            </a:r>
            <a:r>
              <a:rPr lang="en-US" altLang="cs-CZ" sz="2000"/>
              <a:t>(</a:t>
            </a:r>
            <a:r>
              <a:rPr lang="en-US" altLang="cs-CZ" sz="2000" i="1"/>
              <a:t>P</a:t>
            </a:r>
            <a:r>
              <a:rPr lang="en-US" altLang="cs-CZ" sz="2000" i="1" baseline="-25000"/>
              <a:t>T</a:t>
            </a:r>
            <a:r>
              <a:rPr lang="en-US" altLang="cs-CZ" sz="2000" i="1"/>
              <a:t> –P</a:t>
            </a:r>
            <a:r>
              <a:rPr lang="en-US" altLang="cs-CZ" sz="2000" i="1" baseline="-25000"/>
              <a:t>T</a:t>
            </a:r>
            <a:r>
              <a:rPr lang="en-US" altLang="cs-CZ" sz="2000" i="1" baseline="30000"/>
              <a:t>*</a:t>
            </a:r>
            <a:r>
              <a:rPr lang="en-US" altLang="cs-CZ" sz="2000"/>
              <a:t> </a:t>
            </a:r>
            <a:r>
              <a:rPr lang="en-US" altLang="cs-CZ" sz="2000" i="1" baseline="30000"/>
              <a:t> </a:t>
            </a:r>
            <a:r>
              <a:rPr lang="en-US" altLang="cs-CZ" sz="2000"/>
              <a:t>) (</a:t>
            </a:r>
            <a:r>
              <a:rPr lang="en-US" altLang="cs-CZ" sz="2000" i="1"/>
              <a:t>D</a:t>
            </a:r>
            <a:r>
              <a:rPr lang="en-US" altLang="cs-CZ" sz="2000" i="1" baseline="-25000"/>
              <a:t>2</a:t>
            </a:r>
            <a:r>
              <a:rPr lang="en-US" altLang="cs-CZ" sz="2000" i="1"/>
              <a:t> – S</a:t>
            </a:r>
            <a:r>
              <a:rPr lang="en-US" altLang="cs-CZ" sz="2000" i="1" baseline="-25000"/>
              <a:t>2</a:t>
            </a:r>
            <a:r>
              <a:rPr lang="en-US" altLang="cs-CZ" sz="2000"/>
              <a:t>)</a:t>
            </a:r>
            <a:endParaRPr lang="en-US" altLang="cs-CZ" sz="2000" i="1"/>
          </a:p>
          <a:p>
            <a:pPr eaLnBrk="1" hangingPunct="1">
              <a:spcBef>
                <a:spcPct val="50000"/>
              </a:spcBef>
            </a:pPr>
            <a:r>
              <a:rPr lang="en-US" altLang="cs-CZ" sz="2400"/>
              <a:t>Change in welfare due to the tariff is </a:t>
            </a:r>
            <a:r>
              <a:rPr lang="en-US" altLang="cs-CZ" sz="2400" i="1"/>
              <a:t>e</a:t>
            </a:r>
            <a:r>
              <a:rPr lang="en-US" altLang="cs-CZ" sz="2400"/>
              <a:t> – (</a:t>
            </a:r>
            <a:r>
              <a:rPr lang="en-US" altLang="cs-CZ" sz="2400" i="1"/>
              <a:t>b</a:t>
            </a:r>
            <a:r>
              <a:rPr lang="en-US" altLang="cs-CZ" sz="2400"/>
              <a:t> + </a:t>
            </a:r>
            <a:r>
              <a:rPr lang="en-US" altLang="cs-CZ" sz="2400" i="1"/>
              <a:t>d</a:t>
            </a:r>
            <a:r>
              <a:rPr lang="en-US" altLang="cs-CZ" sz="2400"/>
              <a:t>).</a:t>
            </a:r>
          </a:p>
          <a:p>
            <a:pPr eaLnBrk="1" hangingPunct="1">
              <a:spcBef>
                <a:spcPct val="50000"/>
              </a:spcBef>
            </a:pPr>
            <a:endParaRPr lang="en-US" altLang="cs-CZ" sz="2400"/>
          </a:p>
        </p:txBody>
      </p:sp>
    </p:spTree>
    <p:extLst>
      <p:ext uri="{BB962C8B-B14F-4D97-AF65-F5344CB8AC3E}">
        <p14:creationId xmlns:p14="http://schemas.microsoft.com/office/powerpoint/2010/main" val="241774929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strips(downRight)">
                                      <p:cBhvr>
                                        <p:cTn id="10" dur="500"/>
                                        <p:tgtEl>
                                          <p:spTgt spid="2">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strips(downRight)">
                                      <p:cBhvr>
                                        <p:cTn id="13" dur="500"/>
                                        <p:tgtEl>
                                          <p:spTgt spid="2">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strips(downRight)">
                                      <p:cBhvr>
                                        <p:cTn id="16" dur="500"/>
                                        <p:tgtEl>
                                          <p:spTgt spid="2">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strips(downRight)">
                                      <p:cBhvr>
                                        <p:cTn id="19" dur="500"/>
                                        <p:tgtEl>
                                          <p:spTgt spid="2">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6" fill="hold" grpId="0"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strips(downRight)">
                                      <p:cBhvr>
                                        <p:cTn id="24"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cs-CZ" sz="2800"/>
              <a:t>Fig. 9-9: Costs and Benefits of a Tariff for the Importing Country</a:t>
            </a:r>
          </a:p>
        </p:txBody>
      </p:sp>
      <p:pic>
        <p:nvPicPr>
          <p:cNvPr id="32770" name="Picture 2" descr="fig09_0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03026"/>
            <a:ext cx="3632886" cy="4240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9740951"/>
      </p:ext>
    </p:extLst>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altLang="cs-CZ" smtClean="0"/>
              <a:t>Measuring the Costs and Benefits of Tariffs (cont.)</a:t>
            </a:r>
          </a:p>
        </p:txBody>
      </p:sp>
      <p:sp>
        <p:nvSpPr>
          <p:cNvPr id="2" name="Rectangle 3"/>
          <p:cNvSpPr>
            <a:spLocks noGrp="1" noChangeArrowheads="1"/>
          </p:cNvSpPr>
          <p:nvPr>
            <p:ph idx="1"/>
          </p:nvPr>
        </p:nvSpPr>
        <p:spPr/>
        <p:txBody>
          <a:bodyPr/>
          <a:lstStyle/>
          <a:p>
            <a:pPr eaLnBrk="1" hangingPunct="1">
              <a:lnSpc>
                <a:spcPct val="90000"/>
              </a:lnSpc>
              <a:spcBef>
                <a:spcPct val="50000"/>
              </a:spcBef>
            </a:pPr>
            <a:r>
              <a:rPr lang="en-US" altLang="cs-CZ" sz="2400"/>
              <a:t>For a </a:t>
            </a:r>
            <a:r>
              <a:rPr lang="ja-JP" altLang="en-US" sz="2400"/>
              <a:t>“</a:t>
            </a:r>
            <a:r>
              <a:rPr lang="en-US" altLang="ja-JP" sz="2400"/>
              <a:t>large</a:t>
            </a:r>
            <a:r>
              <a:rPr lang="ja-JP" altLang="en-US" sz="2400"/>
              <a:t>”</a:t>
            </a:r>
            <a:r>
              <a:rPr lang="en-US" altLang="ja-JP" sz="2400"/>
              <a:t> country, whose imports and exports affect world prices, the welfare effect of a tariff is ambiguous. </a:t>
            </a:r>
          </a:p>
          <a:p>
            <a:pPr eaLnBrk="1" hangingPunct="1">
              <a:lnSpc>
                <a:spcPct val="90000"/>
              </a:lnSpc>
              <a:spcBef>
                <a:spcPct val="50000"/>
              </a:spcBef>
            </a:pPr>
            <a:r>
              <a:rPr lang="en-US" altLang="cs-CZ" sz="2400"/>
              <a:t>The triangles </a:t>
            </a:r>
            <a:r>
              <a:rPr lang="en-US" altLang="cs-CZ" sz="2400" i="1"/>
              <a:t>b</a:t>
            </a:r>
            <a:r>
              <a:rPr lang="en-US" altLang="cs-CZ" sz="2400"/>
              <a:t> and </a:t>
            </a:r>
            <a:r>
              <a:rPr lang="en-US" altLang="cs-CZ" sz="2400" i="1"/>
              <a:t>d</a:t>
            </a:r>
            <a:r>
              <a:rPr lang="en-US" altLang="cs-CZ" sz="2400"/>
              <a:t> represent the </a:t>
            </a:r>
            <a:r>
              <a:rPr lang="en-US" altLang="cs-CZ" sz="2400" b="1"/>
              <a:t>efficiency loss</a:t>
            </a:r>
            <a:r>
              <a:rPr lang="en-US" altLang="cs-CZ" sz="2400"/>
              <a:t>.</a:t>
            </a:r>
          </a:p>
          <a:p>
            <a:pPr lvl="1" eaLnBrk="1" hangingPunct="1">
              <a:lnSpc>
                <a:spcPct val="90000"/>
              </a:lnSpc>
              <a:spcBef>
                <a:spcPct val="50000"/>
              </a:spcBef>
            </a:pPr>
            <a:r>
              <a:rPr lang="en-US" altLang="cs-CZ" sz="2000"/>
              <a:t>The tariff distorts production and consumption decisions: producers produce too much and consumers consume too little.</a:t>
            </a:r>
          </a:p>
          <a:p>
            <a:pPr eaLnBrk="1" hangingPunct="1">
              <a:lnSpc>
                <a:spcPct val="90000"/>
              </a:lnSpc>
              <a:spcBef>
                <a:spcPct val="50000"/>
              </a:spcBef>
            </a:pPr>
            <a:r>
              <a:rPr lang="en-US" altLang="cs-CZ" sz="2400"/>
              <a:t>The rectangle </a:t>
            </a:r>
            <a:r>
              <a:rPr lang="en-US" altLang="cs-CZ" sz="2400" i="1"/>
              <a:t>e</a:t>
            </a:r>
            <a:r>
              <a:rPr lang="en-US" altLang="cs-CZ" sz="2400"/>
              <a:t> represents the </a:t>
            </a:r>
            <a:r>
              <a:rPr lang="en-US" altLang="cs-CZ" sz="2400" b="1"/>
              <a:t>terms of trade gain</a:t>
            </a:r>
            <a:r>
              <a:rPr lang="en-US" altLang="cs-CZ" sz="2400"/>
              <a:t>. </a:t>
            </a:r>
          </a:p>
          <a:p>
            <a:pPr lvl="1" eaLnBrk="1" hangingPunct="1">
              <a:lnSpc>
                <a:spcPct val="90000"/>
              </a:lnSpc>
              <a:spcBef>
                <a:spcPct val="50000"/>
              </a:spcBef>
            </a:pPr>
            <a:r>
              <a:rPr lang="en-US" altLang="cs-CZ" sz="2000"/>
              <a:t>The tariff lowers the Foreign price, allowing Home to buy its imports cheaper.</a:t>
            </a:r>
          </a:p>
        </p:txBody>
      </p:sp>
    </p:spTree>
    <p:extLst>
      <p:ext uri="{BB962C8B-B14F-4D97-AF65-F5344CB8AC3E}">
        <p14:creationId xmlns:p14="http://schemas.microsoft.com/office/powerpoint/2010/main" val="94550680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Righ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tLang="cs-CZ" smtClean="0"/>
              <a:t>Measuring the Costs and Benefits of Tariffs (cont.)</a:t>
            </a:r>
          </a:p>
        </p:txBody>
      </p:sp>
      <p:sp>
        <p:nvSpPr>
          <p:cNvPr id="158723" name="Rectangle 3"/>
          <p:cNvSpPr>
            <a:spLocks noGrp="1" noChangeArrowheads="1"/>
          </p:cNvSpPr>
          <p:nvPr>
            <p:ph idx="1"/>
          </p:nvPr>
        </p:nvSpPr>
        <p:spPr>
          <a:xfrm>
            <a:off x="680321" y="2137719"/>
            <a:ext cx="8339138" cy="4648200"/>
          </a:xfrm>
        </p:spPr>
        <p:txBody>
          <a:bodyPr/>
          <a:lstStyle/>
          <a:p>
            <a:pPr eaLnBrk="1" hangingPunct="1">
              <a:spcBef>
                <a:spcPct val="40000"/>
              </a:spcBef>
            </a:pPr>
            <a:r>
              <a:rPr lang="en-US" altLang="cs-CZ" sz="2400" dirty="0"/>
              <a:t>Part of government revenue (rectangle </a:t>
            </a:r>
            <a:r>
              <a:rPr lang="en-US" altLang="cs-CZ" sz="2400" i="1" dirty="0"/>
              <a:t>e</a:t>
            </a:r>
            <a:r>
              <a:rPr lang="en-US" altLang="cs-CZ" sz="2400" dirty="0"/>
              <a:t>) represents the terms of trade gain, and part (rectangle </a:t>
            </a:r>
            <a:r>
              <a:rPr lang="en-US" altLang="cs-CZ" sz="2400" i="1" dirty="0"/>
              <a:t>c</a:t>
            </a:r>
            <a:r>
              <a:rPr lang="en-US" altLang="cs-CZ" sz="2400" dirty="0"/>
              <a:t>) represents some of the loss in consumer surplus.</a:t>
            </a:r>
          </a:p>
          <a:p>
            <a:pPr lvl="1" eaLnBrk="1" hangingPunct="1"/>
            <a:r>
              <a:rPr lang="en-US" altLang="cs-CZ" sz="2000" dirty="0"/>
              <a:t>The government gains at the expense of consumers and foreigners.</a:t>
            </a:r>
          </a:p>
          <a:p>
            <a:pPr eaLnBrk="1" hangingPunct="1">
              <a:spcBef>
                <a:spcPct val="50000"/>
              </a:spcBef>
            </a:pPr>
            <a:r>
              <a:rPr lang="en-US" altLang="cs-CZ" sz="2400" dirty="0"/>
              <a:t>If the terms of trade gain exceed the efficiency loss, then national welfare will increase under a tariff, at the expense of foreign countries.</a:t>
            </a:r>
          </a:p>
          <a:p>
            <a:pPr lvl="1" eaLnBrk="1" hangingPunct="1">
              <a:spcBef>
                <a:spcPct val="50000"/>
              </a:spcBef>
            </a:pPr>
            <a:r>
              <a:rPr lang="en-US" altLang="cs-CZ" sz="2000" dirty="0"/>
              <a:t>However, foreign countries are apt to retaliate.</a:t>
            </a:r>
            <a:endParaRPr lang="en-US" altLang="cs-CZ" i="1" dirty="0" smtClean="0"/>
          </a:p>
        </p:txBody>
      </p:sp>
    </p:spTree>
    <p:extLst>
      <p:ext uri="{BB962C8B-B14F-4D97-AF65-F5344CB8AC3E}">
        <p14:creationId xmlns:p14="http://schemas.microsoft.com/office/powerpoint/2010/main" val="6790266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strips(downRight)">
                                      <p:cBhvr>
                                        <p:cTn id="7" dur="500"/>
                                        <p:tgtEl>
                                          <p:spTgt spid="158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8723">
                                            <p:txEl>
                                              <p:pRg st="1" end="1"/>
                                            </p:txEl>
                                          </p:spTgt>
                                        </p:tgtEl>
                                        <p:attrNameLst>
                                          <p:attrName>style.visibility</p:attrName>
                                        </p:attrNameLst>
                                      </p:cBhvr>
                                      <p:to>
                                        <p:strVal val="visible"/>
                                      </p:to>
                                    </p:set>
                                    <p:animEffect transition="in" filter="strips(downRight)">
                                      <p:cBhvr>
                                        <p:cTn id="12" dur="500"/>
                                        <p:tgtEl>
                                          <p:spTgt spid="158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8723">
                                            <p:txEl>
                                              <p:pRg st="2" end="2"/>
                                            </p:txEl>
                                          </p:spTgt>
                                        </p:tgtEl>
                                        <p:attrNameLst>
                                          <p:attrName>style.visibility</p:attrName>
                                        </p:attrNameLst>
                                      </p:cBhvr>
                                      <p:to>
                                        <p:strVal val="visible"/>
                                      </p:to>
                                    </p:set>
                                    <p:animEffect transition="in" filter="strips(downRight)">
                                      <p:cBhvr>
                                        <p:cTn id="17" dur="500"/>
                                        <p:tgtEl>
                                          <p:spTgt spid="158723">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58723">
                                            <p:txEl>
                                              <p:pRg st="3" end="3"/>
                                            </p:txEl>
                                          </p:spTgt>
                                        </p:tgtEl>
                                        <p:attrNameLst>
                                          <p:attrName>style.visibility</p:attrName>
                                        </p:attrNameLst>
                                      </p:cBhvr>
                                      <p:to>
                                        <p:strVal val="visible"/>
                                      </p:to>
                                    </p:set>
                                    <p:animEffect transition="in" filter="strips(downRight)">
                                      <p:cBhvr>
                                        <p:cTn id="20" dur="500"/>
                                        <p:tgtEl>
                                          <p:spTgt spid="158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altLang="cs-CZ" sz="2800"/>
              <a:t>Fig. 9-10: Net Welfare Effects of a Tariff</a:t>
            </a:r>
          </a:p>
        </p:txBody>
      </p:sp>
      <p:pic>
        <p:nvPicPr>
          <p:cNvPr id="35842" name="Picture 2" descr="fig09_1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183027"/>
            <a:ext cx="4143949" cy="4353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5061843"/>
      </p:ext>
    </p:extLst>
  </p:cSld>
  <p:clrMapOvr>
    <a:masterClrMapping/>
  </p:clrMapOvr>
  <p:transition spd="med">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tLang="cs-CZ" smtClean="0"/>
              <a:t>Measuring the Costs and Benefits of Tariffs (cont.)</a:t>
            </a:r>
          </a:p>
        </p:txBody>
      </p:sp>
      <p:sp>
        <p:nvSpPr>
          <p:cNvPr id="158723" name="Rectangle 3"/>
          <p:cNvSpPr>
            <a:spLocks noGrp="1" noChangeArrowheads="1"/>
          </p:cNvSpPr>
          <p:nvPr>
            <p:ph idx="1"/>
          </p:nvPr>
        </p:nvSpPr>
        <p:spPr>
          <a:xfrm>
            <a:off x="680321" y="2096529"/>
            <a:ext cx="8339138" cy="4648200"/>
          </a:xfrm>
        </p:spPr>
        <p:txBody>
          <a:bodyPr/>
          <a:lstStyle/>
          <a:p>
            <a:pPr eaLnBrk="1" hangingPunct="1">
              <a:spcBef>
                <a:spcPct val="40000"/>
              </a:spcBef>
            </a:pPr>
            <a:r>
              <a:rPr lang="en-US" altLang="cs-CZ" dirty="0" smtClean="0"/>
              <a:t>Tariffs can lead trading partners to retaliate with their own tariffs, thus hurting exporters in the country that first adopted the tariff.</a:t>
            </a:r>
          </a:p>
          <a:p>
            <a:pPr eaLnBrk="1" hangingPunct="1">
              <a:spcBef>
                <a:spcPct val="40000"/>
              </a:spcBef>
            </a:pPr>
            <a:r>
              <a:rPr lang="en-US" altLang="cs-CZ" dirty="0" smtClean="0"/>
              <a:t>Tariffs can be hard to remove and large tariffs may induce producers to engage in wasteful activities to avoid paying tariffs.</a:t>
            </a:r>
          </a:p>
          <a:p>
            <a:pPr lvl="1" eaLnBrk="1" hangingPunct="1">
              <a:spcBef>
                <a:spcPct val="40000"/>
              </a:spcBef>
            </a:pPr>
            <a:r>
              <a:rPr lang="en-US" altLang="cs-CZ" dirty="0" smtClean="0"/>
              <a:t>Ford and Subaru install (then later remove) seats in vans and pickups trucks to avoid U.S. tariff on imports of light commercial trucks.</a:t>
            </a:r>
          </a:p>
        </p:txBody>
      </p:sp>
    </p:spTree>
    <p:extLst>
      <p:ext uri="{BB962C8B-B14F-4D97-AF65-F5344CB8AC3E}">
        <p14:creationId xmlns:p14="http://schemas.microsoft.com/office/powerpoint/2010/main" val="5325260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strips(downRight)">
                                      <p:cBhvr>
                                        <p:cTn id="7" dur="500"/>
                                        <p:tgtEl>
                                          <p:spTgt spid="158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8723">
                                            <p:txEl>
                                              <p:pRg st="1" end="1"/>
                                            </p:txEl>
                                          </p:spTgt>
                                        </p:tgtEl>
                                        <p:attrNameLst>
                                          <p:attrName>style.visibility</p:attrName>
                                        </p:attrNameLst>
                                      </p:cBhvr>
                                      <p:to>
                                        <p:strVal val="visible"/>
                                      </p:to>
                                    </p:set>
                                    <p:animEffect transition="in" filter="strips(downRight)">
                                      <p:cBhvr>
                                        <p:cTn id="12" dur="500"/>
                                        <p:tgtEl>
                                          <p:spTgt spid="15872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58723">
                                            <p:txEl>
                                              <p:pRg st="2" end="2"/>
                                            </p:txEl>
                                          </p:spTgt>
                                        </p:tgtEl>
                                        <p:attrNameLst>
                                          <p:attrName>style.visibility</p:attrName>
                                        </p:attrNameLst>
                                      </p:cBhvr>
                                      <p:to>
                                        <p:strVal val="visible"/>
                                      </p:to>
                                    </p:set>
                                    <p:animEffect transition="in" filter="strips(downRight)">
                                      <p:cBhvr>
                                        <p:cTn id="15" dur="500"/>
                                        <p:tgtEl>
                                          <p:spTgt spid="158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cs-CZ" smtClean="0"/>
              <a:t>Export Subsidy</a:t>
            </a:r>
          </a:p>
        </p:txBody>
      </p:sp>
      <p:sp>
        <p:nvSpPr>
          <p:cNvPr id="2" name="Rectangle 3"/>
          <p:cNvSpPr>
            <a:spLocks noGrp="1" noChangeArrowheads="1"/>
          </p:cNvSpPr>
          <p:nvPr>
            <p:ph idx="1"/>
          </p:nvPr>
        </p:nvSpPr>
        <p:spPr/>
        <p:txBody>
          <a:bodyPr/>
          <a:lstStyle/>
          <a:p>
            <a:pPr eaLnBrk="1" hangingPunct="1">
              <a:spcBef>
                <a:spcPct val="50000"/>
              </a:spcBef>
            </a:pPr>
            <a:r>
              <a:rPr lang="en-US" altLang="cs-CZ" sz="2400"/>
              <a:t>An export subsidy can also be </a:t>
            </a:r>
            <a:r>
              <a:rPr lang="en-US" altLang="cs-CZ" sz="2400" i="1"/>
              <a:t>specific</a:t>
            </a:r>
            <a:r>
              <a:rPr lang="en-US" altLang="cs-CZ" sz="2400"/>
              <a:t> or </a:t>
            </a:r>
            <a:r>
              <a:rPr lang="en-US" altLang="cs-CZ" sz="2400" i="1"/>
              <a:t>ad valorem:</a:t>
            </a:r>
            <a:endParaRPr lang="en-US" altLang="cs-CZ" sz="2400"/>
          </a:p>
          <a:p>
            <a:pPr lvl="1" eaLnBrk="1" hangingPunct="1">
              <a:spcBef>
                <a:spcPct val="50000"/>
              </a:spcBef>
            </a:pPr>
            <a:r>
              <a:rPr lang="en-US" altLang="cs-CZ" sz="2000"/>
              <a:t>A specific subsidy is a payment per unit exported.</a:t>
            </a:r>
          </a:p>
          <a:p>
            <a:pPr lvl="1" eaLnBrk="1" hangingPunct="1">
              <a:spcBef>
                <a:spcPct val="50000"/>
              </a:spcBef>
            </a:pPr>
            <a:r>
              <a:rPr lang="en-US" altLang="cs-CZ" sz="2000"/>
              <a:t>An ad valorem subsidy is a payment as a proportion of the value exported.</a:t>
            </a:r>
          </a:p>
          <a:p>
            <a:pPr eaLnBrk="1" hangingPunct="1">
              <a:spcBef>
                <a:spcPct val="50000"/>
              </a:spcBef>
            </a:pPr>
            <a:r>
              <a:rPr lang="en-US" altLang="cs-CZ" sz="2400"/>
              <a:t>An export subsidy raises the price in the exporting country, decreasing its consumer surplus (consumers worse off) and increasing its producer surplus (producers better off).</a:t>
            </a:r>
          </a:p>
        </p:txBody>
      </p:sp>
    </p:spTree>
    <p:extLst>
      <p:ext uri="{BB962C8B-B14F-4D97-AF65-F5344CB8AC3E}">
        <p14:creationId xmlns:p14="http://schemas.microsoft.com/office/powerpoint/2010/main" val="265906992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tLang="cs-CZ" smtClean="0"/>
              <a:t>Export Subsidy (cont.)</a:t>
            </a:r>
          </a:p>
        </p:txBody>
      </p:sp>
      <p:sp>
        <p:nvSpPr>
          <p:cNvPr id="2" name="Rectangle 3"/>
          <p:cNvSpPr>
            <a:spLocks noGrp="1" noChangeArrowheads="1"/>
          </p:cNvSpPr>
          <p:nvPr>
            <p:ph idx="1"/>
          </p:nvPr>
        </p:nvSpPr>
        <p:spPr/>
        <p:txBody>
          <a:bodyPr/>
          <a:lstStyle/>
          <a:p>
            <a:pPr eaLnBrk="1" hangingPunct="1">
              <a:spcBef>
                <a:spcPct val="40000"/>
              </a:spcBef>
            </a:pPr>
            <a:r>
              <a:rPr lang="en-US" altLang="cs-CZ" sz="2400"/>
              <a:t>Also, government revenue falls due to paying     </a:t>
            </a:r>
            <a:br>
              <a:rPr lang="en-US" altLang="cs-CZ" sz="2400"/>
            </a:br>
            <a:r>
              <a:rPr lang="en-US" altLang="cs-CZ" sz="2400" i="1"/>
              <a:t>s X</a:t>
            </a:r>
            <a:r>
              <a:rPr lang="en-US" altLang="cs-CZ" sz="2400" i="1" baseline="-25000"/>
              <a:t>S</a:t>
            </a:r>
            <a:r>
              <a:rPr lang="en-US" altLang="cs-CZ" sz="2400" i="1" baseline="30000"/>
              <a:t>* </a:t>
            </a:r>
            <a:r>
              <a:rPr lang="en-US" altLang="cs-CZ" sz="2400"/>
              <a:t> for the export subsidy.</a:t>
            </a:r>
          </a:p>
          <a:p>
            <a:pPr eaLnBrk="1" hangingPunct="1">
              <a:spcBef>
                <a:spcPct val="40000"/>
              </a:spcBef>
            </a:pPr>
            <a:r>
              <a:rPr lang="en-US" altLang="cs-CZ" sz="2400"/>
              <a:t>An export subsidy lowers the price paid in importing countries </a:t>
            </a:r>
            <a:r>
              <a:rPr lang="en-US" altLang="cs-CZ" sz="2400" i="1"/>
              <a:t>P</a:t>
            </a:r>
            <a:r>
              <a:rPr lang="en-US" altLang="cs-CZ" sz="2400" i="1" baseline="-25000"/>
              <a:t>S</a:t>
            </a:r>
            <a:r>
              <a:rPr lang="en-US" altLang="cs-CZ" sz="2400" i="1" baseline="30000"/>
              <a:t>*</a:t>
            </a:r>
            <a:r>
              <a:rPr lang="en-US" altLang="cs-CZ" sz="2400"/>
              <a:t> = </a:t>
            </a:r>
            <a:r>
              <a:rPr lang="en-US" altLang="cs-CZ" sz="2400" i="1"/>
              <a:t>P</a:t>
            </a:r>
            <a:r>
              <a:rPr lang="en-US" altLang="cs-CZ" sz="2400" i="1" baseline="-25000"/>
              <a:t>S</a:t>
            </a:r>
            <a:r>
              <a:rPr lang="en-US" altLang="cs-CZ" sz="2400"/>
              <a:t> – </a:t>
            </a:r>
            <a:r>
              <a:rPr lang="en-US" altLang="cs-CZ" sz="2400" i="1"/>
              <a:t>s</a:t>
            </a:r>
            <a:r>
              <a:rPr lang="en-US" altLang="cs-CZ" sz="2400"/>
              <a:t>.</a:t>
            </a:r>
          </a:p>
          <a:p>
            <a:pPr eaLnBrk="1" hangingPunct="1">
              <a:spcBef>
                <a:spcPct val="40000"/>
              </a:spcBef>
            </a:pPr>
            <a:r>
              <a:rPr lang="en-US" altLang="cs-CZ" sz="2400"/>
              <a:t>In contrast to a tariff, an export subsidy worsens the terms of trade by lowering the price of exports in world markets. </a:t>
            </a:r>
          </a:p>
        </p:txBody>
      </p:sp>
    </p:spTree>
    <p:extLst>
      <p:ext uri="{BB962C8B-B14F-4D97-AF65-F5344CB8AC3E}">
        <p14:creationId xmlns:p14="http://schemas.microsoft.com/office/powerpoint/2010/main" val="190231782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p:txBody>
          <a:bodyPr/>
          <a:lstStyle/>
          <a:p>
            <a:pPr eaLnBrk="1" hangingPunct="1"/>
            <a:r>
              <a:rPr lang="en-US" altLang="cs-CZ" smtClean="0"/>
              <a:t>Types of Tariffs</a:t>
            </a:r>
          </a:p>
        </p:txBody>
      </p:sp>
      <p:sp>
        <p:nvSpPr>
          <p:cNvPr id="7171" name="Rectangle 3"/>
          <p:cNvSpPr>
            <a:spLocks noGrp="1" noChangeArrowheads="1"/>
          </p:cNvSpPr>
          <p:nvPr>
            <p:ph idx="1"/>
          </p:nvPr>
        </p:nvSpPr>
        <p:spPr/>
        <p:txBody>
          <a:bodyPr/>
          <a:lstStyle/>
          <a:p>
            <a:pPr eaLnBrk="1" hangingPunct="1">
              <a:spcBef>
                <a:spcPct val="50000"/>
              </a:spcBef>
            </a:pPr>
            <a:r>
              <a:rPr lang="en-US" altLang="cs-CZ" smtClean="0"/>
              <a:t>A tariff is a tax levied when a good is imported. </a:t>
            </a:r>
          </a:p>
          <a:p>
            <a:pPr eaLnBrk="1" hangingPunct="1">
              <a:spcBef>
                <a:spcPct val="50000"/>
              </a:spcBef>
            </a:pPr>
            <a:r>
              <a:rPr lang="en-US" altLang="cs-CZ" smtClean="0"/>
              <a:t>A </a:t>
            </a:r>
            <a:r>
              <a:rPr lang="en-US" altLang="cs-CZ" b="1" smtClean="0"/>
              <a:t>specific tariff</a:t>
            </a:r>
            <a:r>
              <a:rPr lang="en-US" altLang="cs-CZ" smtClean="0"/>
              <a:t> is levied as a fixed charge for each unit of imported goods.</a:t>
            </a:r>
          </a:p>
          <a:p>
            <a:pPr lvl="1" eaLnBrk="1" hangingPunct="1">
              <a:spcBef>
                <a:spcPct val="40000"/>
              </a:spcBef>
            </a:pPr>
            <a:r>
              <a:rPr lang="en-US" altLang="cs-CZ" smtClean="0"/>
              <a:t>For example, $3 per barrel of oil.</a:t>
            </a:r>
          </a:p>
          <a:p>
            <a:pPr eaLnBrk="1" hangingPunct="1">
              <a:spcBef>
                <a:spcPct val="50000"/>
              </a:spcBef>
            </a:pPr>
            <a:r>
              <a:rPr lang="en-US" altLang="cs-CZ" smtClean="0"/>
              <a:t>An </a:t>
            </a:r>
            <a:r>
              <a:rPr lang="en-US" altLang="cs-CZ" b="1" smtClean="0"/>
              <a:t>ad valorem tariff</a:t>
            </a:r>
            <a:r>
              <a:rPr lang="en-US" altLang="cs-CZ" smtClean="0"/>
              <a:t> is levied as a fraction of the value of imported goods.</a:t>
            </a:r>
          </a:p>
          <a:p>
            <a:pPr lvl="1" eaLnBrk="1" hangingPunct="1">
              <a:spcBef>
                <a:spcPct val="40000"/>
              </a:spcBef>
            </a:pPr>
            <a:r>
              <a:rPr lang="en-US" altLang="cs-CZ" smtClean="0"/>
              <a:t>For example, 25% tariff on the value of imported trucks.</a:t>
            </a:r>
          </a:p>
        </p:txBody>
      </p:sp>
    </p:spTree>
    <p:extLst>
      <p:ext uri="{BB962C8B-B14F-4D97-AF65-F5344CB8AC3E}">
        <p14:creationId xmlns:p14="http://schemas.microsoft.com/office/powerpoint/2010/main" val="23803687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strips(downRight)">
                                      <p:cBhvr>
                                        <p:cTn id="22" dur="500"/>
                                        <p:tgtEl>
                                          <p:spTgt spid="7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strips(downRight)">
                                      <p:cBhvr>
                                        <p:cTn id="27"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tLang="cs-CZ" sz="2800"/>
              <a:t>Fig. 9-11: Effects of an Export Subsidy</a:t>
            </a:r>
          </a:p>
        </p:txBody>
      </p:sp>
      <p:pic>
        <p:nvPicPr>
          <p:cNvPr id="39938" name="Picture 2" descr="fig09_1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3128" y="2343391"/>
            <a:ext cx="4784123" cy="4166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610561"/>
      </p:ext>
    </p:extLst>
  </p:cSld>
  <p:clrMapOvr>
    <a:masterClrMapping/>
  </p:clrMapOvr>
  <p:transition spd="med">
    <p:pull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cs-CZ" smtClean="0"/>
              <a:t>Export Subsidy (cont.)</a:t>
            </a:r>
          </a:p>
        </p:txBody>
      </p:sp>
      <p:sp>
        <p:nvSpPr>
          <p:cNvPr id="2" name="Rectangle 3"/>
          <p:cNvSpPr>
            <a:spLocks noGrp="1" noChangeArrowheads="1"/>
          </p:cNvSpPr>
          <p:nvPr>
            <p:ph idx="1"/>
          </p:nvPr>
        </p:nvSpPr>
        <p:spPr/>
        <p:txBody>
          <a:bodyPr/>
          <a:lstStyle/>
          <a:p>
            <a:pPr eaLnBrk="1" hangingPunct="1">
              <a:spcBef>
                <a:spcPct val="50000"/>
              </a:spcBef>
            </a:pPr>
            <a:r>
              <a:rPr lang="en-US" altLang="cs-CZ" sz="2400"/>
              <a:t>An export subsidy damages national welfare.</a:t>
            </a:r>
          </a:p>
          <a:p>
            <a:pPr eaLnBrk="1" hangingPunct="1">
              <a:spcBef>
                <a:spcPct val="50000"/>
              </a:spcBef>
            </a:pPr>
            <a:r>
              <a:rPr lang="en-US" altLang="cs-CZ" sz="2400"/>
              <a:t>The triangles </a:t>
            </a:r>
            <a:r>
              <a:rPr lang="en-US" altLang="cs-CZ" sz="2400" i="1"/>
              <a:t>b</a:t>
            </a:r>
            <a:r>
              <a:rPr lang="en-US" altLang="cs-CZ" sz="2400"/>
              <a:t> and </a:t>
            </a:r>
            <a:r>
              <a:rPr lang="en-US" altLang="cs-CZ" sz="2400" i="1"/>
              <a:t>d</a:t>
            </a:r>
            <a:r>
              <a:rPr lang="en-US" altLang="cs-CZ" sz="2400"/>
              <a:t> represent the </a:t>
            </a:r>
            <a:r>
              <a:rPr lang="en-US" altLang="cs-CZ" sz="2400" b="1"/>
              <a:t>efficiency loss</a:t>
            </a:r>
            <a:r>
              <a:rPr lang="en-US" altLang="cs-CZ" sz="2400"/>
              <a:t>.</a:t>
            </a:r>
          </a:p>
          <a:p>
            <a:pPr lvl="1" eaLnBrk="1" hangingPunct="1">
              <a:spcBef>
                <a:spcPct val="50000"/>
              </a:spcBef>
            </a:pPr>
            <a:r>
              <a:rPr lang="en-US" altLang="cs-CZ" sz="2000"/>
              <a:t>The export subsidy distorts production and consumption decisions: producers produce too much and consumers consume too little compared to the market outcome.</a:t>
            </a:r>
          </a:p>
          <a:p>
            <a:pPr eaLnBrk="1" hangingPunct="1">
              <a:spcBef>
                <a:spcPct val="50000"/>
              </a:spcBef>
            </a:pPr>
            <a:r>
              <a:rPr lang="en-US" altLang="cs-CZ" sz="2400"/>
              <a:t>The area </a:t>
            </a:r>
            <a:r>
              <a:rPr lang="en-US" altLang="cs-CZ" sz="2400" i="1"/>
              <a:t>b + c + d + f + g </a:t>
            </a:r>
            <a:r>
              <a:rPr lang="en-US" altLang="cs-CZ" sz="2400"/>
              <a:t>represents the </a:t>
            </a:r>
            <a:r>
              <a:rPr lang="en-US" altLang="cs-CZ" sz="2400" b="1"/>
              <a:t>cost of the subsidy paid by the government</a:t>
            </a:r>
            <a:r>
              <a:rPr lang="en-US" altLang="cs-CZ" sz="2400"/>
              <a:t>. </a:t>
            </a:r>
          </a:p>
          <a:p>
            <a:pPr lvl="1" eaLnBrk="1" hangingPunct="1">
              <a:spcBef>
                <a:spcPct val="50000"/>
              </a:spcBef>
            </a:pPr>
            <a:r>
              <a:rPr lang="en-US" altLang="cs-CZ" sz="2000"/>
              <a:t>The terms of trade </a:t>
            </a:r>
            <a:r>
              <a:rPr lang="en-US" altLang="cs-CZ" sz="2000" i="1"/>
              <a:t>decrease</a:t>
            </a:r>
            <a:r>
              <a:rPr lang="en-US" altLang="cs-CZ" sz="2000"/>
              <a:t>, because the price of exports falls.</a:t>
            </a:r>
          </a:p>
        </p:txBody>
      </p:sp>
    </p:spTree>
    <p:extLst>
      <p:ext uri="{BB962C8B-B14F-4D97-AF65-F5344CB8AC3E}">
        <p14:creationId xmlns:p14="http://schemas.microsoft.com/office/powerpoint/2010/main" val="346301515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strips(downRigh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altLang="cs-CZ" smtClean="0"/>
              <a:t>Export Subsidy in Europe</a:t>
            </a:r>
          </a:p>
        </p:txBody>
      </p:sp>
      <p:sp>
        <p:nvSpPr>
          <p:cNvPr id="2" name="Rectangle 3"/>
          <p:cNvSpPr>
            <a:spLocks noGrp="1" noChangeArrowheads="1"/>
          </p:cNvSpPr>
          <p:nvPr>
            <p:ph idx="1"/>
          </p:nvPr>
        </p:nvSpPr>
        <p:spPr/>
        <p:txBody>
          <a:bodyPr/>
          <a:lstStyle/>
          <a:p>
            <a:pPr eaLnBrk="1" hangingPunct="1">
              <a:spcBef>
                <a:spcPct val="50000"/>
              </a:spcBef>
            </a:pPr>
            <a:r>
              <a:rPr lang="en-US" altLang="cs-CZ" sz="2400"/>
              <a:t>The European Union</a:t>
            </a:r>
            <a:r>
              <a:rPr lang="ja-JP" altLang="en-US" sz="2400"/>
              <a:t>’</a:t>
            </a:r>
            <a:r>
              <a:rPr lang="en-US" altLang="ja-JP" sz="2400"/>
              <a:t>s Common Agricultural Policy sets high prices for agricultural products and subsidizes exports to dispose of excess output.</a:t>
            </a:r>
          </a:p>
          <a:p>
            <a:pPr lvl="1" eaLnBrk="1" hangingPunct="1">
              <a:spcBef>
                <a:spcPct val="50000"/>
              </a:spcBef>
            </a:pPr>
            <a:r>
              <a:rPr lang="en-US" altLang="cs-CZ" sz="2000"/>
              <a:t>Subsidized exports reduce world prices of agricultural products.</a:t>
            </a:r>
          </a:p>
          <a:p>
            <a:pPr eaLnBrk="1" hangingPunct="1">
              <a:spcBef>
                <a:spcPct val="50000"/>
              </a:spcBef>
            </a:pPr>
            <a:r>
              <a:rPr lang="en-US" altLang="cs-CZ" sz="2400"/>
              <a:t>The cost of this policy for European taxpayers is almost $30 billion more than its benefits (in 2007). Subsidy payments are about 22% of the value of farm output.</a:t>
            </a:r>
          </a:p>
          <a:p>
            <a:pPr lvl="1" eaLnBrk="1" hangingPunct="1">
              <a:spcBef>
                <a:spcPct val="50000"/>
              </a:spcBef>
            </a:pPr>
            <a:r>
              <a:rPr lang="en-US" altLang="cs-CZ" sz="2000"/>
              <a:t>The EU has proposed that farmers receive direct payments independent of the amount of production to help lower EU prices and reduce production.</a:t>
            </a:r>
          </a:p>
        </p:txBody>
      </p:sp>
    </p:spTree>
    <p:extLst>
      <p:ext uri="{BB962C8B-B14F-4D97-AF65-F5344CB8AC3E}">
        <p14:creationId xmlns:p14="http://schemas.microsoft.com/office/powerpoint/2010/main" val="100613810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strips(downRight)">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tLang="cs-CZ" sz="2800"/>
              <a:t>Fig. 9-12: Europe</a:t>
            </a:r>
            <a:r>
              <a:rPr lang="ja-JP" altLang="en-US" sz="2800"/>
              <a:t>’</a:t>
            </a:r>
            <a:r>
              <a:rPr lang="en-US" altLang="ja-JP" sz="2800"/>
              <a:t>s Common Agricultural Policy</a:t>
            </a:r>
            <a:endParaRPr lang="en-US" altLang="cs-CZ" sz="2800"/>
          </a:p>
        </p:txBody>
      </p:sp>
      <p:pic>
        <p:nvPicPr>
          <p:cNvPr id="43010" name="Picture 2" descr="fig09_1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96442"/>
            <a:ext cx="4221892" cy="412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2344970"/>
      </p:ext>
    </p:extLst>
  </p:cSld>
  <p:clrMapOvr>
    <a:masterClrMapping/>
  </p:clrMapOvr>
  <p:transition spd="med">
    <p:pull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altLang="cs-CZ" smtClean="0"/>
              <a:t>Import Quota</a:t>
            </a:r>
          </a:p>
        </p:txBody>
      </p:sp>
      <p:sp>
        <p:nvSpPr>
          <p:cNvPr id="2" name="Rectangle 3"/>
          <p:cNvSpPr>
            <a:spLocks noGrp="1" noChangeArrowheads="1"/>
          </p:cNvSpPr>
          <p:nvPr>
            <p:ph idx="1"/>
          </p:nvPr>
        </p:nvSpPr>
        <p:spPr/>
        <p:txBody>
          <a:bodyPr/>
          <a:lstStyle/>
          <a:p>
            <a:pPr eaLnBrk="1" hangingPunct="1">
              <a:spcBef>
                <a:spcPct val="50000"/>
              </a:spcBef>
            </a:pPr>
            <a:r>
              <a:rPr lang="en-US" altLang="cs-CZ" sz="2400"/>
              <a:t>An import quota is a restriction on the quantity of a good that may be imported.</a:t>
            </a:r>
          </a:p>
          <a:p>
            <a:pPr eaLnBrk="1" hangingPunct="1">
              <a:spcBef>
                <a:spcPct val="50000"/>
              </a:spcBef>
            </a:pPr>
            <a:r>
              <a:rPr lang="en-US" altLang="cs-CZ" sz="2400"/>
              <a:t>This restriction is usually enforced by issuing licenses or quota rights.</a:t>
            </a:r>
          </a:p>
          <a:p>
            <a:pPr eaLnBrk="1" hangingPunct="1">
              <a:spcBef>
                <a:spcPct val="50000"/>
              </a:spcBef>
            </a:pPr>
            <a:r>
              <a:rPr lang="en-US" altLang="cs-CZ" sz="2400"/>
              <a:t>A binding import quota will push up the price of the import because the quantity demanded will exceed the quantity supplied by Home producers and from imports.</a:t>
            </a:r>
          </a:p>
        </p:txBody>
      </p:sp>
    </p:spTree>
    <p:extLst>
      <p:ext uri="{BB962C8B-B14F-4D97-AF65-F5344CB8AC3E}">
        <p14:creationId xmlns:p14="http://schemas.microsoft.com/office/powerpoint/2010/main" val="151432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tLang="cs-CZ" smtClean="0"/>
              <a:t>Import Quota (cont.)</a:t>
            </a:r>
          </a:p>
        </p:txBody>
      </p:sp>
      <p:sp>
        <p:nvSpPr>
          <p:cNvPr id="2" name="Rectangle 3"/>
          <p:cNvSpPr>
            <a:spLocks noGrp="1" noChangeArrowheads="1"/>
          </p:cNvSpPr>
          <p:nvPr>
            <p:ph idx="1"/>
          </p:nvPr>
        </p:nvSpPr>
        <p:spPr/>
        <p:txBody>
          <a:bodyPr/>
          <a:lstStyle/>
          <a:p>
            <a:pPr eaLnBrk="1" hangingPunct="1">
              <a:spcBef>
                <a:spcPct val="50000"/>
              </a:spcBef>
            </a:pPr>
            <a:r>
              <a:rPr lang="en-US" altLang="cs-CZ" sz="2400"/>
              <a:t>When a quota instead of a tariff is used to restrict imports, the government receives no revenue.</a:t>
            </a:r>
          </a:p>
          <a:p>
            <a:pPr lvl="1" eaLnBrk="1" hangingPunct="1">
              <a:spcBef>
                <a:spcPct val="50000"/>
              </a:spcBef>
            </a:pPr>
            <a:r>
              <a:rPr lang="en-US" altLang="cs-CZ" sz="2000"/>
              <a:t>Instead, the revenue from selling imports at high prices goes to quota license holders.</a:t>
            </a:r>
          </a:p>
          <a:p>
            <a:pPr lvl="1" eaLnBrk="1" hangingPunct="1">
              <a:spcBef>
                <a:spcPct val="50000"/>
              </a:spcBef>
            </a:pPr>
            <a:r>
              <a:rPr lang="en-US" altLang="cs-CZ" sz="2000"/>
              <a:t>These extra revenues are called </a:t>
            </a:r>
            <a:r>
              <a:rPr lang="en-US" altLang="cs-CZ" sz="2000" b="1"/>
              <a:t>quota rents</a:t>
            </a:r>
            <a:r>
              <a:rPr lang="en-US" altLang="cs-CZ" sz="2000"/>
              <a:t>.</a:t>
            </a:r>
          </a:p>
        </p:txBody>
      </p:sp>
    </p:spTree>
    <p:extLst>
      <p:ext uri="{BB962C8B-B14F-4D97-AF65-F5344CB8AC3E}">
        <p14:creationId xmlns:p14="http://schemas.microsoft.com/office/powerpoint/2010/main" val="222313454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strips(downRigh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cs-CZ" sz="2800"/>
              <a:t>Fig. 9-13: U.S. and World Raw Sugar</a:t>
            </a:r>
            <a:br>
              <a:rPr lang="en-US" altLang="cs-CZ" sz="2800"/>
            </a:br>
            <a:r>
              <a:rPr lang="en-US" altLang="cs-CZ" sz="2800"/>
              <a:t>Prices in $ per ton, 1989–2011</a:t>
            </a:r>
          </a:p>
        </p:txBody>
      </p:sp>
      <p:pic>
        <p:nvPicPr>
          <p:cNvPr id="46082" name="Picture 2" descr="fig09_1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223159"/>
            <a:ext cx="5727357" cy="437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7248297"/>
      </p:ext>
    </p:extLst>
  </p:cSld>
  <p:clrMapOvr>
    <a:masterClrMapping/>
  </p:clrMapOvr>
  <p:transition spd="med">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tLang="cs-CZ" sz="2800"/>
              <a:t>Fig. 9-14: Effects of the U.S. Import Quota on Sugar </a:t>
            </a:r>
          </a:p>
        </p:txBody>
      </p:sp>
      <p:pic>
        <p:nvPicPr>
          <p:cNvPr id="47106" name="Picture 2" descr="fig09_1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09255"/>
            <a:ext cx="5620265" cy="427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3550532"/>
      </p:ext>
    </p:extLst>
  </p:cSld>
  <p:clrMapOvr>
    <a:masterClrMapping/>
  </p:clrMapOvr>
  <p:transition spd="med">
    <p:pull dir="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altLang="cs-CZ" smtClean="0"/>
              <a:t>Voluntary Export Restraint</a:t>
            </a:r>
          </a:p>
        </p:txBody>
      </p:sp>
      <p:sp>
        <p:nvSpPr>
          <p:cNvPr id="45059" name="Rectangle 3"/>
          <p:cNvSpPr>
            <a:spLocks noGrp="1" noChangeArrowheads="1"/>
          </p:cNvSpPr>
          <p:nvPr>
            <p:ph idx="1"/>
          </p:nvPr>
        </p:nvSpPr>
        <p:spPr/>
        <p:txBody>
          <a:bodyPr/>
          <a:lstStyle/>
          <a:p>
            <a:pPr eaLnBrk="1" hangingPunct="1">
              <a:spcBef>
                <a:spcPct val="50000"/>
              </a:spcBef>
            </a:pPr>
            <a:r>
              <a:rPr lang="en-US" altLang="cs-CZ" sz="2400"/>
              <a:t>A </a:t>
            </a:r>
            <a:r>
              <a:rPr lang="en-US" altLang="cs-CZ" sz="2400" b="1"/>
              <a:t>voluntary export restraint</a:t>
            </a:r>
            <a:r>
              <a:rPr lang="en-US" altLang="cs-CZ" sz="2400"/>
              <a:t> works like an import quota, except that the quota is imposed by the exporting country rather than the importing country.</a:t>
            </a:r>
          </a:p>
          <a:p>
            <a:pPr eaLnBrk="1" hangingPunct="1">
              <a:spcBef>
                <a:spcPct val="50000"/>
              </a:spcBef>
            </a:pPr>
            <a:r>
              <a:rPr lang="en-US" altLang="cs-CZ" sz="2400"/>
              <a:t>These restraints are usually requested by the importing country.</a:t>
            </a:r>
          </a:p>
          <a:p>
            <a:pPr eaLnBrk="1" hangingPunct="1">
              <a:spcBef>
                <a:spcPct val="50000"/>
              </a:spcBef>
            </a:pPr>
            <a:r>
              <a:rPr lang="en-US" altLang="cs-CZ" sz="2400"/>
              <a:t>The profits or rents from this policy are earned by foreign governments or foreign producers.</a:t>
            </a:r>
          </a:p>
          <a:p>
            <a:pPr lvl="1" eaLnBrk="1" hangingPunct="1">
              <a:spcBef>
                <a:spcPct val="50000"/>
              </a:spcBef>
            </a:pPr>
            <a:r>
              <a:rPr lang="en-US" altLang="cs-CZ" sz="2000"/>
              <a:t>Foreigners sell a restricted quantity at an increased price.</a:t>
            </a:r>
          </a:p>
        </p:txBody>
      </p:sp>
    </p:spTree>
    <p:extLst>
      <p:ext uri="{BB962C8B-B14F-4D97-AF65-F5344CB8AC3E}">
        <p14:creationId xmlns:p14="http://schemas.microsoft.com/office/powerpoint/2010/main" val="354670134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strips(downRight)">
                                      <p:cBhvr>
                                        <p:cTn id="22"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tLang="cs-CZ" smtClean="0"/>
              <a:t>Local Content Requirement</a:t>
            </a:r>
          </a:p>
        </p:txBody>
      </p:sp>
      <p:sp>
        <p:nvSpPr>
          <p:cNvPr id="46083" name="Rectangle 3"/>
          <p:cNvSpPr>
            <a:spLocks noGrp="1" noChangeArrowheads="1"/>
          </p:cNvSpPr>
          <p:nvPr>
            <p:ph idx="1"/>
          </p:nvPr>
        </p:nvSpPr>
        <p:spPr/>
        <p:txBody>
          <a:bodyPr/>
          <a:lstStyle/>
          <a:p>
            <a:pPr eaLnBrk="1" hangingPunct="1">
              <a:spcBef>
                <a:spcPct val="50000"/>
              </a:spcBef>
            </a:pPr>
            <a:r>
              <a:rPr lang="en-US" altLang="cs-CZ" sz="2400"/>
              <a:t>A</a:t>
            </a:r>
            <a:r>
              <a:rPr lang="en-US" altLang="cs-CZ" sz="2400" b="1"/>
              <a:t> local content requirement</a:t>
            </a:r>
            <a:r>
              <a:rPr lang="en-US" altLang="cs-CZ" sz="2400"/>
              <a:t> is a regulation that requires a specified fraction of a final good to be produced domestically.</a:t>
            </a:r>
          </a:p>
          <a:p>
            <a:pPr eaLnBrk="1" hangingPunct="1">
              <a:spcBef>
                <a:spcPct val="50000"/>
              </a:spcBef>
            </a:pPr>
            <a:r>
              <a:rPr lang="en-US" altLang="cs-CZ" sz="2400"/>
              <a:t>It may be specified in value terms, by requiring that some minimum share of the value of a good represent home value added, or in physical units.</a:t>
            </a:r>
          </a:p>
        </p:txBody>
      </p:sp>
    </p:spTree>
    <p:extLst>
      <p:ext uri="{BB962C8B-B14F-4D97-AF65-F5344CB8AC3E}">
        <p14:creationId xmlns:p14="http://schemas.microsoft.com/office/powerpoint/2010/main" val="150274249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strips(downRight)">
                                      <p:cBhvr>
                                        <p:cTn id="7" dur="5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strips(downRight)">
                                      <p:cBhvr>
                                        <p:cTn id="12" dur="500"/>
                                        <p:tgtEl>
                                          <p:spTgt spid="460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p:txBody>
          <a:bodyPr/>
          <a:lstStyle/>
          <a:p>
            <a:pPr eaLnBrk="1" hangingPunct="1"/>
            <a:r>
              <a:rPr lang="en-US" altLang="cs-CZ" sz="2800"/>
              <a:t>Supply, Demand, and Trade in a Single Industry</a:t>
            </a:r>
          </a:p>
        </p:txBody>
      </p:sp>
      <p:sp>
        <p:nvSpPr>
          <p:cNvPr id="8195" name="Rectangle 3"/>
          <p:cNvSpPr>
            <a:spLocks noGrp="1" noChangeArrowheads="1"/>
          </p:cNvSpPr>
          <p:nvPr>
            <p:ph idx="1"/>
          </p:nvPr>
        </p:nvSpPr>
        <p:spPr/>
        <p:txBody>
          <a:bodyPr/>
          <a:lstStyle/>
          <a:p>
            <a:pPr eaLnBrk="1" hangingPunct="1">
              <a:spcBef>
                <a:spcPct val="50000"/>
              </a:spcBef>
            </a:pPr>
            <a:r>
              <a:rPr lang="en-US" altLang="cs-CZ" smtClean="0"/>
              <a:t>Consider how a tariff affects a single market, say that of wheat.</a:t>
            </a:r>
          </a:p>
          <a:p>
            <a:pPr eaLnBrk="1" hangingPunct="1">
              <a:spcBef>
                <a:spcPct val="50000"/>
              </a:spcBef>
            </a:pPr>
            <a:r>
              <a:rPr lang="en-US" altLang="cs-CZ" smtClean="0"/>
              <a:t>Suppose that in the absence of trade the price of wheat is higher in Home than it is in Foreign.</a:t>
            </a:r>
          </a:p>
          <a:p>
            <a:pPr eaLnBrk="1" hangingPunct="1">
              <a:spcBef>
                <a:spcPct val="50000"/>
              </a:spcBef>
            </a:pPr>
            <a:r>
              <a:rPr lang="en-US" altLang="cs-CZ" smtClean="0"/>
              <a:t>With trade, wheat will be shipped from Foreign to Home until the price difference is eliminated.</a:t>
            </a:r>
            <a:endParaRPr lang="en-US" altLang="cs-CZ" sz="2400"/>
          </a:p>
        </p:txBody>
      </p:sp>
    </p:spTree>
    <p:extLst>
      <p:ext uri="{BB962C8B-B14F-4D97-AF65-F5344CB8AC3E}">
        <p14:creationId xmlns:p14="http://schemas.microsoft.com/office/powerpoint/2010/main" val="31530035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trips(downRight)">
                                      <p:cBhvr>
                                        <p:cTn id="17"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altLang="cs-CZ" smtClean="0"/>
              <a:t>Local Content Requirement (cont.)</a:t>
            </a:r>
          </a:p>
        </p:txBody>
      </p:sp>
      <p:sp>
        <p:nvSpPr>
          <p:cNvPr id="47107" name="Rectangle 3"/>
          <p:cNvSpPr>
            <a:spLocks noGrp="1" noChangeArrowheads="1"/>
          </p:cNvSpPr>
          <p:nvPr>
            <p:ph idx="1"/>
          </p:nvPr>
        </p:nvSpPr>
        <p:spPr/>
        <p:txBody>
          <a:bodyPr/>
          <a:lstStyle/>
          <a:p>
            <a:pPr eaLnBrk="1" hangingPunct="1">
              <a:spcBef>
                <a:spcPct val="50000"/>
              </a:spcBef>
            </a:pPr>
            <a:r>
              <a:rPr lang="en-US" altLang="cs-CZ" sz="2400"/>
              <a:t>From the viewpoint of domestic producers of inputs, a local content requirement provides protection in the same way that an import quota would.</a:t>
            </a:r>
          </a:p>
          <a:p>
            <a:pPr eaLnBrk="1" hangingPunct="1">
              <a:spcBef>
                <a:spcPct val="50000"/>
              </a:spcBef>
            </a:pPr>
            <a:r>
              <a:rPr lang="en-US" altLang="cs-CZ" sz="2400"/>
              <a:t>From the viewpoint of firms that must buy home inputs, however, the requirement does not place a strict limit on imports, but allows firms to import more if they also use more home parts.</a:t>
            </a:r>
          </a:p>
        </p:txBody>
      </p:sp>
    </p:spTree>
    <p:extLst>
      <p:ext uri="{BB962C8B-B14F-4D97-AF65-F5344CB8AC3E}">
        <p14:creationId xmlns:p14="http://schemas.microsoft.com/office/powerpoint/2010/main" val="24164989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strips(downRight)">
                                      <p:cBhvr>
                                        <p:cTn id="12" dur="500"/>
                                        <p:tgtEl>
                                          <p:spTgt spid="471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tLang="cs-CZ" smtClean="0"/>
              <a:t>Local Content Requirement (cont.)</a:t>
            </a:r>
          </a:p>
        </p:txBody>
      </p:sp>
      <p:sp>
        <p:nvSpPr>
          <p:cNvPr id="48131" name="Rectangle 3"/>
          <p:cNvSpPr>
            <a:spLocks noGrp="1" noChangeArrowheads="1"/>
          </p:cNvSpPr>
          <p:nvPr>
            <p:ph idx="1"/>
          </p:nvPr>
        </p:nvSpPr>
        <p:spPr/>
        <p:txBody>
          <a:bodyPr/>
          <a:lstStyle/>
          <a:p>
            <a:pPr eaLnBrk="1" hangingPunct="1">
              <a:spcBef>
                <a:spcPct val="50000"/>
              </a:spcBef>
            </a:pPr>
            <a:r>
              <a:rPr lang="en-US" altLang="cs-CZ" sz="2400"/>
              <a:t>Local content requirement provides neither government revenue (as a tariff would) nor quota rents.</a:t>
            </a:r>
          </a:p>
          <a:p>
            <a:pPr eaLnBrk="1" hangingPunct="1">
              <a:spcBef>
                <a:spcPct val="50000"/>
              </a:spcBef>
            </a:pPr>
            <a:r>
              <a:rPr lang="en-US" altLang="cs-CZ" sz="2400"/>
              <a:t>Instead, the difference between the prices of home goods and imports is averaged into the price of the final good and is passed on to consumers.</a:t>
            </a:r>
          </a:p>
        </p:txBody>
      </p:sp>
    </p:spTree>
    <p:extLst>
      <p:ext uri="{BB962C8B-B14F-4D97-AF65-F5344CB8AC3E}">
        <p14:creationId xmlns:p14="http://schemas.microsoft.com/office/powerpoint/2010/main" val="32071197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US" altLang="cs-CZ" smtClean="0"/>
              <a:t>Local Content Requirement (cont.)</a:t>
            </a:r>
          </a:p>
        </p:txBody>
      </p:sp>
      <p:sp>
        <p:nvSpPr>
          <p:cNvPr id="48131" name="Rectangle 3"/>
          <p:cNvSpPr>
            <a:spLocks noGrp="1" noChangeArrowheads="1"/>
          </p:cNvSpPr>
          <p:nvPr>
            <p:ph idx="1"/>
          </p:nvPr>
        </p:nvSpPr>
        <p:spPr/>
        <p:txBody>
          <a:bodyPr>
            <a:normAutofit lnSpcReduction="10000"/>
          </a:bodyPr>
          <a:lstStyle/>
          <a:p>
            <a:pPr eaLnBrk="1" hangingPunct="1">
              <a:spcBef>
                <a:spcPct val="50000"/>
              </a:spcBef>
            </a:pPr>
            <a:r>
              <a:rPr lang="en-US" altLang="cs-CZ" sz="2400"/>
              <a:t>Any public work project funded by the American Recovery and Re-Investment Act of 2009 (ARRA) must use U.S. iron, steel, and manufactured goods (unless foreign bid more than 25% lower).</a:t>
            </a:r>
          </a:p>
          <a:p>
            <a:pPr lvl="1" eaLnBrk="1" hangingPunct="1">
              <a:spcBef>
                <a:spcPct val="50000"/>
              </a:spcBef>
            </a:pPr>
            <a:r>
              <a:rPr lang="en-US" altLang="cs-CZ" sz="2000"/>
              <a:t>The Bay Bridge linking San Francisco and Oakland did not use ARRA funding because some key components would have been 23% ($400 million) more expensive.</a:t>
            </a:r>
          </a:p>
          <a:p>
            <a:pPr eaLnBrk="1" hangingPunct="1">
              <a:spcBef>
                <a:spcPct val="50000"/>
              </a:spcBef>
            </a:pPr>
            <a:r>
              <a:rPr lang="en-US" altLang="cs-CZ" sz="2400"/>
              <a:t>Delays due to having to show that some items are unavailable from U.S. sources.</a:t>
            </a:r>
          </a:p>
          <a:p>
            <a:pPr eaLnBrk="1" hangingPunct="1">
              <a:spcBef>
                <a:spcPct val="50000"/>
              </a:spcBef>
            </a:pPr>
            <a:r>
              <a:rPr lang="en-US" altLang="cs-CZ" sz="2400"/>
              <a:t>Has triggered protectionist clauses that shut U.S. firms out of opportunities abroad.</a:t>
            </a:r>
          </a:p>
        </p:txBody>
      </p:sp>
    </p:spTree>
    <p:extLst>
      <p:ext uri="{BB962C8B-B14F-4D97-AF65-F5344CB8AC3E}">
        <p14:creationId xmlns:p14="http://schemas.microsoft.com/office/powerpoint/2010/main" val="390733241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0" dur="500"/>
                                        <p:tgtEl>
                                          <p:spTgt spid="4813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5" dur="500"/>
                                        <p:tgtEl>
                                          <p:spTgt spid="4813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48131">
                                            <p:txEl>
                                              <p:pRg st="3" end="3"/>
                                            </p:txEl>
                                          </p:spTgt>
                                        </p:tgtEl>
                                        <p:attrNameLst>
                                          <p:attrName>style.visibility</p:attrName>
                                        </p:attrNameLst>
                                      </p:cBhvr>
                                      <p:to>
                                        <p:strVal val="visible"/>
                                      </p:to>
                                    </p:set>
                                    <p:animEffect transition="in" filter="strips(downRight)">
                                      <p:cBhvr>
                                        <p:cTn id="20"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tLang="cs-CZ" smtClean="0"/>
              <a:t>Other Trade Policies</a:t>
            </a:r>
          </a:p>
        </p:txBody>
      </p:sp>
      <p:sp>
        <p:nvSpPr>
          <p:cNvPr id="49155" name="Rectangle 3"/>
          <p:cNvSpPr>
            <a:spLocks noGrp="1" noChangeArrowheads="1"/>
          </p:cNvSpPr>
          <p:nvPr>
            <p:ph idx="1"/>
          </p:nvPr>
        </p:nvSpPr>
        <p:spPr/>
        <p:txBody>
          <a:bodyPr/>
          <a:lstStyle/>
          <a:p>
            <a:pPr eaLnBrk="1" hangingPunct="1"/>
            <a:r>
              <a:rPr lang="en-US" altLang="cs-CZ" sz="2400"/>
              <a:t>Export credit subsidies</a:t>
            </a:r>
          </a:p>
          <a:p>
            <a:pPr lvl="1" eaLnBrk="1" hangingPunct="1"/>
            <a:r>
              <a:rPr lang="en-US" altLang="cs-CZ" sz="2000"/>
              <a:t>A subsidized loan to exporters</a:t>
            </a:r>
          </a:p>
          <a:p>
            <a:pPr lvl="1" eaLnBrk="1" hangingPunct="1"/>
            <a:r>
              <a:rPr lang="en-US" altLang="cs-CZ" sz="2000"/>
              <a:t>U.S. Export-Import Bank subsidizes loans to U.S. exporters.</a:t>
            </a:r>
          </a:p>
          <a:p>
            <a:pPr eaLnBrk="1" hangingPunct="1">
              <a:spcBef>
                <a:spcPct val="40000"/>
              </a:spcBef>
            </a:pPr>
            <a:r>
              <a:rPr lang="en-US" altLang="cs-CZ" sz="2400"/>
              <a:t>Government procurement</a:t>
            </a:r>
          </a:p>
          <a:p>
            <a:pPr lvl="1" eaLnBrk="1" hangingPunct="1"/>
            <a:r>
              <a:rPr lang="en-US" altLang="cs-CZ" sz="2000"/>
              <a:t>Government agencies are obligated to purchase from home suppliers, even when they charge higher prices </a:t>
            </a:r>
            <a:br>
              <a:rPr lang="en-US" altLang="cs-CZ" sz="2000"/>
            </a:br>
            <a:r>
              <a:rPr lang="en-US" altLang="cs-CZ" sz="2000"/>
              <a:t>(or have inferior quality) compared to foreign suppliers.</a:t>
            </a:r>
          </a:p>
          <a:p>
            <a:pPr eaLnBrk="1" hangingPunct="1">
              <a:spcBef>
                <a:spcPct val="40000"/>
              </a:spcBef>
            </a:pPr>
            <a:r>
              <a:rPr lang="en-US" altLang="cs-CZ" sz="2400"/>
              <a:t>Bureaucratic regulations (red tape)</a:t>
            </a:r>
          </a:p>
          <a:p>
            <a:pPr lvl="1" eaLnBrk="1" hangingPunct="1"/>
            <a:r>
              <a:rPr lang="en-US" altLang="cs-CZ" sz="2000"/>
              <a:t>Safety, health, quality, or customs regulations can act as </a:t>
            </a:r>
            <a:br>
              <a:rPr lang="en-US" altLang="cs-CZ" sz="2000"/>
            </a:br>
            <a:r>
              <a:rPr lang="en-US" altLang="cs-CZ" sz="2000"/>
              <a:t>a form of protection and trade restriction.</a:t>
            </a:r>
          </a:p>
        </p:txBody>
      </p:sp>
    </p:spTree>
    <p:extLst>
      <p:ext uri="{BB962C8B-B14F-4D97-AF65-F5344CB8AC3E}">
        <p14:creationId xmlns:p14="http://schemas.microsoft.com/office/powerpoint/2010/main" val="301755465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strips(downRight)">
                                      <p:cBhvr>
                                        <p:cTn id="27" dur="500"/>
                                        <p:tgtEl>
                                          <p:spTgt spid="491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9155">
                                            <p:txEl>
                                              <p:pRg st="5" end="5"/>
                                            </p:txEl>
                                          </p:spTgt>
                                        </p:tgtEl>
                                        <p:attrNameLst>
                                          <p:attrName>style.visibility</p:attrName>
                                        </p:attrNameLst>
                                      </p:cBhvr>
                                      <p:to>
                                        <p:strVal val="visible"/>
                                      </p:to>
                                    </p:set>
                                    <p:animEffect transition="in" filter="strips(downRight)">
                                      <p:cBhvr>
                                        <p:cTn id="32" dur="500"/>
                                        <p:tgtEl>
                                          <p:spTgt spid="4915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9155">
                                            <p:txEl>
                                              <p:pRg st="6" end="6"/>
                                            </p:txEl>
                                          </p:spTgt>
                                        </p:tgtEl>
                                        <p:attrNameLst>
                                          <p:attrName>style.visibility</p:attrName>
                                        </p:attrNameLst>
                                      </p:cBhvr>
                                      <p:to>
                                        <p:strVal val="visible"/>
                                      </p:to>
                                    </p:set>
                                    <p:animEffect transition="in" filter="strips(downRight)">
                                      <p:cBhvr>
                                        <p:cTn id="37" dur="500"/>
                                        <p:tgtEl>
                                          <p:spTgt spid="491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US" altLang="cs-CZ" smtClean="0"/>
              <a:t>The Effects of Trade Policy</a:t>
            </a:r>
          </a:p>
        </p:txBody>
      </p:sp>
      <p:sp>
        <p:nvSpPr>
          <p:cNvPr id="54274" name="Rectangle 185"/>
          <p:cNvSpPr>
            <a:spLocks noGrp="1" noChangeArrowheads="1"/>
          </p:cNvSpPr>
          <p:nvPr>
            <p:ph idx="1"/>
          </p:nvPr>
        </p:nvSpPr>
        <p:spPr/>
        <p:txBody>
          <a:bodyPr>
            <a:normAutofit lnSpcReduction="10000"/>
          </a:bodyPr>
          <a:lstStyle/>
          <a:p>
            <a:pPr eaLnBrk="1" hangingPunct="1"/>
            <a:r>
              <a:rPr lang="en-US" altLang="cs-CZ" sz="2400"/>
              <a:t>For each trade policy, the price rises in the Home country adopting the policy.</a:t>
            </a:r>
          </a:p>
          <a:p>
            <a:pPr lvl="1" eaLnBrk="1" hangingPunct="1"/>
            <a:r>
              <a:rPr lang="en-US" altLang="cs-CZ" sz="2000"/>
              <a:t>Home producers supply more and gain. </a:t>
            </a:r>
          </a:p>
          <a:p>
            <a:pPr lvl="1" eaLnBrk="1" hangingPunct="1"/>
            <a:r>
              <a:rPr lang="en-US" altLang="cs-CZ" sz="2000"/>
              <a:t>Home consumers demand less and lose. </a:t>
            </a:r>
          </a:p>
          <a:p>
            <a:pPr eaLnBrk="1" hangingPunct="1"/>
            <a:r>
              <a:rPr lang="en-US" altLang="cs-CZ" sz="2400"/>
              <a:t>The world price falls when Home is a </a:t>
            </a:r>
            <a:r>
              <a:rPr lang="ja-JP" altLang="en-US" sz="2400"/>
              <a:t>“</a:t>
            </a:r>
            <a:r>
              <a:rPr lang="en-US" altLang="ja-JP" sz="2400"/>
              <a:t>large</a:t>
            </a:r>
            <a:r>
              <a:rPr lang="ja-JP" altLang="en-US" sz="2400"/>
              <a:t>”</a:t>
            </a:r>
            <a:r>
              <a:rPr lang="en-US" altLang="ja-JP" sz="2400"/>
              <a:t> country that affects world prices.</a:t>
            </a:r>
          </a:p>
          <a:p>
            <a:pPr eaLnBrk="1" hangingPunct="1"/>
            <a:r>
              <a:rPr lang="en-US" altLang="cs-CZ" sz="2400"/>
              <a:t>Tariffs generate government revenue; export subsidies drain it; import quotas do not affect government revenue.</a:t>
            </a:r>
          </a:p>
          <a:p>
            <a:pPr eaLnBrk="1" hangingPunct="1"/>
            <a:r>
              <a:rPr lang="en-US" altLang="cs-CZ" sz="2400"/>
              <a:t>All these trade policies create production and consumption distortions.</a:t>
            </a:r>
          </a:p>
        </p:txBody>
      </p:sp>
    </p:spTree>
    <p:extLst>
      <p:ext uri="{BB962C8B-B14F-4D97-AF65-F5344CB8AC3E}">
        <p14:creationId xmlns:p14="http://schemas.microsoft.com/office/powerpoint/2010/main" val="3783404109"/>
      </p:ext>
    </p:extLst>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4"/>
          <p:cNvSpPr>
            <a:spLocks noGrp="1" noChangeArrowheads="1"/>
          </p:cNvSpPr>
          <p:nvPr>
            <p:ph type="title"/>
          </p:nvPr>
        </p:nvSpPr>
        <p:spPr/>
        <p:txBody>
          <a:bodyPr/>
          <a:lstStyle/>
          <a:p>
            <a:pPr eaLnBrk="1" hangingPunct="1"/>
            <a:r>
              <a:rPr lang="en-US" altLang="cs-CZ" sz="2800"/>
              <a:t>Table 9-1: Effects of Alternative Trade Policies</a:t>
            </a:r>
          </a:p>
        </p:txBody>
      </p:sp>
      <p:pic>
        <p:nvPicPr>
          <p:cNvPr id="55298" name="Picture 2" descr="tbl09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739082"/>
            <a:ext cx="8534400" cy="241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8440480"/>
      </p:ext>
    </p:extLst>
  </p:cSld>
  <p:clrMapOvr>
    <a:masterClrMapping/>
  </p:clrMapOvr>
  <p:transition spd="med">
    <p:pull dir="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en-US" altLang="cs-CZ" smtClean="0"/>
              <a:t>Summary</a:t>
            </a:r>
          </a:p>
        </p:txBody>
      </p:sp>
      <p:sp>
        <p:nvSpPr>
          <p:cNvPr id="51203"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a:pPr>
            <a:r>
              <a:rPr lang="en-US" altLang="cs-CZ" sz="2400"/>
              <a:t>A tariff increases the home price and the quantity supplied and reduces the quantity demanded and the quantity traded; also decreases the world price when the country is </a:t>
            </a:r>
            <a:r>
              <a:rPr lang="ja-JP" altLang="en-US" sz="2400"/>
              <a:t>“</a:t>
            </a:r>
            <a:r>
              <a:rPr lang="en-US" altLang="ja-JP" sz="2400"/>
              <a:t>large.</a:t>
            </a:r>
            <a:r>
              <a:rPr lang="ja-JP" altLang="en-US" sz="2400"/>
              <a:t>”</a:t>
            </a:r>
            <a:endParaRPr lang="en-US" altLang="ja-JP" sz="2400"/>
          </a:p>
          <a:p>
            <a:pPr marL="533400" indent="-533400">
              <a:spcBef>
                <a:spcPct val="50000"/>
              </a:spcBef>
              <a:buFont typeface="Times" panose="02020603050405020304" pitchFamily="18" charset="0"/>
              <a:buAutoNum type="arabicPeriod"/>
            </a:pPr>
            <a:r>
              <a:rPr lang="en-US" altLang="cs-CZ" sz="2400"/>
              <a:t>A quota does the same; an export subsidy does the same.</a:t>
            </a:r>
          </a:p>
          <a:p>
            <a:pPr marL="533400" indent="-533400">
              <a:spcBef>
                <a:spcPct val="50000"/>
              </a:spcBef>
              <a:buFont typeface="Times" panose="02020603050405020304" pitchFamily="18" charset="0"/>
              <a:buAutoNum type="arabicPeriod"/>
            </a:pPr>
            <a:r>
              <a:rPr lang="en-US" altLang="cs-CZ" sz="2400"/>
              <a:t>Tariffs generate government revenue; export subsidies drain it; import quotas are revenue neutral.</a:t>
            </a:r>
          </a:p>
        </p:txBody>
      </p:sp>
    </p:spTree>
    <p:extLst>
      <p:ext uri="{BB962C8B-B14F-4D97-AF65-F5344CB8AC3E}">
        <p14:creationId xmlns:p14="http://schemas.microsoft.com/office/powerpoint/2010/main" val="352843191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2" dur="500"/>
                                        <p:tgtEl>
                                          <p:spTgt spid="51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1203">
                                            <p:txEl>
                                              <p:pRg st="2" end="2"/>
                                            </p:txEl>
                                          </p:spTgt>
                                        </p:tgtEl>
                                        <p:attrNameLst>
                                          <p:attrName>style.visibility</p:attrName>
                                        </p:attrNameLst>
                                      </p:cBhvr>
                                      <p:to>
                                        <p:strVal val="visible"/>
                                      </p:to>
                                    </p:set>
                                    <p:animEffect transition="in" filter="strips(downRight)">
                                      <p:cBhvr>
                                        <p:cTn id="17"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altLang="cs-CZ" smtClean="0"/>
              <a:t>Summary (cont.)</a:t>
            </a:r>
          </a:p>
        </p:txBody>
      </p:sp>
      <p:sp>
        <p:nvSpPr>
          <p:cNvPr id="52227" name="Rectangle 3"/>
          <p:cNvSpPr>
            <a:spLocks noGrp="1" noChangeArrowheads="1"/>
          </p:cNvSpPr>
          <p:nvPr>
            <p:ph idx="1"/>
          </p:nvPr>
        </p:nvSpPr>
        <p:spPr/>
        <p:txBody>
          <a:bodyPr/>
          <a:lstStyle/>
          <a:p>
            <a:pPr marL="533400" indent="-533400">
              <a:buFont typeface="Times" panose="02020603050405020304" pitchFamily="18" charset="0"/>
              <a:buAutoNum type="arabicPeriod" startAt="4"/>
            </a:pPr>
            <a:r>
              <a:rPr lang="en-US" altLang="cs-CZ" sz="2400"/>
              <a:t>The welfare effect of a tariff, quota, or export subsidy can be measured by </a:t>
            </a:r>
          </a:p>
          <a:p>
            <a:pPr marL="914400" lvl="1" indent="-457200"/>
            <a:r>
              <a:rPr lang="en-US" altLang="cs-CZ" sz="2000"/>
              <a:t>efficiency loss from consumption and production distortions.</a:t>
            </a:r>
          </a:p>
          <a:p>
            <a:pPr marL="914400" lvl="1" indent="-457200"/>
            <a:r>
              <a:rPr lang="en-US" altLang="cs-CZ" sz="2000"/>
              <a:t>terms of trade gain or loss.</a:t>
            </a:r>
          </a:p>
          <a:p>
            <a:pPr marL="533400" indent="-533400">
              <a:spcBef>
                <a:spcPct val="50000"/>
              </a:spcBef>
              <a:buFont typeface="Times" panose="02020603050405020304" pitchFamily="18" charset="0"/>
              <a:buAutoNum type="arabicPeriod" startAt="4"/>
            </a:pPr>
            <a:r>
              <a:rPr lang="en-US" altLang="cs-CZ" sz="2400"/>
              <a:t>With import quotas, voluntary export restraints, and local content requirements, the government of the importing country receives no revenue.</a:t>
            </a:r>
          </a:p>
          <a:p>
            <a:pPr marL="533400" indent="-533400">
              <a:spcBef>
                <a:spcPct val="50000"/>
              </a:spcBef>
              <a:buFont typeface="Times" panose="02020603050405020304" pitchFamily="18" charset="0"/>
              <a:buAutoNum type="arabicPeriod" startAt="4"/>
            </a:pPr>
            <a:r>
              <a:rPr lang="en-US" altLang="cs-CZ" sz="2400"/>
              <a:t>With voluntary export restraints and occasionally import quotas, quota rents go to foreigners.</a:t>
            </a:r>
          </a:p>
        </p:txBody>
      </p:sp>
    </p:spTree>
    <p:extLst>
      <p:ext uri="{BB962C8B-B14F-4D97-AF65-F5344CB8AC3E}">
        <p14:creationId xmlns:p14="http://schemas.microsoft.com/office/powerpoint/2010/main" val="15237394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trips(downRight)">
                                      <p:cBhvr>
                                        <p:cTn id="7" dur="500"/>
                                        <p:tgtEl>
                                          <p:spTgt spid="5222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52227">
                                            <p:txEl>
                                              <p:pRg st="1" end="1"/>
                                            </p:txEl>
                                          </p:spTgt>
                                        </p:tgtEl>
                                        <p:attrNameLst>
                                          <p:attrName>style.visibility</p:attrName>
                                        </p:attrNameLst>
                                      </p:cBhvr>
                                      <p:to>
                                        <p:strVal val="visible"/>
                                      </p:to>
                                    </p:set>
                                    <p:animEffect transition="in" filter="strips(downRight)">
                                      <p:cBhvr>
                                        <p:cTn id="10" dur="500"/>
                                        <p:tgtEl>
                                          <p:spTgt spid="52227">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52227">
                                            <p:txEl>
                                              <p:pRg st="2" end="2"/>
                                            </p:txEl>
                                          </p:spTgt>
                                        </p:tgtEl>
                                        <p:attrNameLst>
                                          <p:attrName>style.visibility</p:attrName>
                                        </p:attrNameLst>
                                      </p:cBhvr>
                                      <p:to>
                                        <p:strVal val="visible"/>
                                      </p:to>
                                    </p:set>
                                    <p:animEffect transition="in" filter="strips(downRight)">
                                      <p:cBhvr>
                                        <p:cTn id="13" dur="500"/>
                                        <p:tgtEl>
                                          <p:spTgt spid="52227">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52227">
                                            <p:txEl>
                                              <p:pRg st="3" end="3"/>
                                            </p:txEl>
                                          </p:spTgt>
                                        </p:tgtEl>
                                        <p:attrNameLst>
                                          <p:attrName>style.visibility</p:attrName>
                                        </p:attrNameLst>
                                      </p:cBhvr>
                                      <p:to>
                                        <p:strVal val="visible"/>
                                      </p:to>
                                    </p:set>
                                    <p:animEffect transition="in" filter="strips(downRight)">
                                      <p:cBhvr>
                                        <p:cTn id="18" dur="500"/>
                                        <p:tgtEl>
                                          <p:spTgt spid="5222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animEffect transition="in" filter="strips(downRight)">
                                      <p:cBhvr>
                                        <p:cTn id="23" dur="5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ctrTitle"/>
          </p:nvPr>
        </p:nvSpPr>
        <p:spPr/>
        <p:txBody>
          <a:bodyPr/>
          <a:lstStyle/>
          <a:p>
            <a:pPr algn="ctr" eaLnBrk="1" hangingPunct="1"/>
            <a:r>
              <a:rPr lang="en-US" altLang="cs-CZ" sz="2800"/>
              <a:t>Chapter 10</a:t>
            </a:r>
          </a:p>
        </p:txBody>
      </p:sp>
      <p:sp>
        <p:nvSpPr>
          <p:cNvPr id="4098" name="Rectangle 3"/>
          <p:cNvSpPr>
            <a:spLocks noGrp="1" noChangeArrowheads="1"/>
          </p:cNvSpPr>
          <p:nvPr>
            <p:ph type="subTitle" idx="1"/>
          </p:nvPr>
        </p:nvSpPr>
        <p:spPr/>
        <p:txBody>
          <a:bodyPr/>
          <a:lstStyle/>
          <a:p>
            <a:pPr marL="0" indent="0" algn="ctr">
              <a:buNone/>
            </a:pPr>
            <a:r>
              <a:rPr lang="en-US" altLang="cs-CZ" b="1" smtClean="0"/>
              <a:t>The Political Economy of Trade Policy</a:t>
            </a:r>
          </a:p>
        </p:txBody>
      </p:sp>
    </p:spTree>
    <p:extLst>
      <p:ext uri="{BB962C8B-B14F-4D97-AF65-F5344CB8AC3E}">
        <p14:creationId xmlns:p14="http://schemas.microsoft.com/office/powerpoint/2010/main" val="1266516422"/>
      </p:ext>
    </p:extLst>
  </p:cSld>
  <p:clrMapOvr>
    <a:masterClrMapping/>
  </p:clrMapOvr>
  <p:transition spd="med">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p:txBody>
          <a:bodyPr/>
          <a:lstStyle/>
          <a:p>
            <a:pPr eaLnBrk="1" hangingPunct="1"/>
            <a:r>
              <a:rPr lang="en-US" altLang="cs-CZ" smtClean="0"/>
              <a:t>Preview</a:t>
            </a:r>
          </a:p>
        </p:txBody>
      </p:sp>
      <p:sp>
        <p:nvSpPr>
          <p:cNvPr id="6147" name="Rectangle 3"/>
          <p:cNvSpPr>
            <a:spLocks noGrp="1" noChangeArrowheads="1"/>
          </p:cNvSpPr>
          <p:nvPr>
            <p:ph idx="1"/>
          </p:nvPr>
        </p:nvSpPr>
        <p:spPr/>
        <p:txBody>
          <a:bodyPr/>
          <a:lstStyle/>
          <a:p>
            <a:pPr eaLnBrk="1" hangingPunct="1">
              <a:spcBef>
                <a:spcPct val="40000"/>
              </a:spcBef>
            </a:pPr>
            <a:r>
              <a:rPr lang="en-US" altLang="cs-CZ" sz="2400"/>
              <a:t>The cases for free trade</a:t>
            </a:r>
          </a:p>
          <a:p>
            <a:pPr eaLnBrk="1" hangingPunct="1">
              <a:spcBef>
                <a:spcPct val="40000"/>
              </a:spcBef>
            </a:pPr>
            <a:r>
              <a:rPr lang="en-US" altLang="cs-CZ" sz="2400"/>
              <a:t>The cases against free trade</a:t>
            </a:r>
          </a:p>
          <a:p>
            <a:pPr eaLnBrk="1" hangingPunct="1">
              <a:spcBef>
                <a:spcPct val="40000"/>
              </a:spcBef>
            </a:pPr>
            <a:r>
              <a:rPr lang="en-US" altLang="cs-CZ" sz="2400"/>
              <a:t>Political models of trade policy</a:t>
            </a:r>
          </a:p>
          <a:p>
            <a:pPr eaLnBrk="1" hangingPunct="1">
              <a:spcBef>
                <a:spcPct val="40000"/>
              </a:spcBef>
            </a:pPr>
            <a:r>
              <a:rPr lang="en-US" altLang="cs-CZ" sz="2400"/>
              <a:t>International negotiations of trade policy and the World Trade Organization</a:t>
            </a:r>
          </a:p>
        </p:txBody>
      </p:sp>
    </p:spTree>
    <p:extLst>
      <p:ext uri="{BB962C8B-B14F-4D97-AF65-F5344CB8AC3E}">
        <p14:creationId xmlns:p14="http://schemas.microsoft.com/office/powerpoint/2010/main" val="305871913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strips(downRight)">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p:txBody>
          <a:bodyPr/>
          <a:lstStyle/>
          <a:p>
            <a:pPr eaLnBrk="1" hangingPunct="1"/>
            <a:r>
              <a:rPr lang="en-US" altLang="cs-CZ" sz="2800"/>
              <a:t>Supply, Demand, and Trade in a Single Industry (cont.)</a:t>
            </a:r>
          </a:p>
        </p:txBody>
      </p:sp>
      <p:sp>
        <p:nvSpPr>
          <p:cNvPr id="9219" name="Rectangle 3"/>
          <p:cNvSpPr>
            <a:spLocks noGrp="1" noChangeArrowheads="1"/>
          </p:cNvSpPr>
          <p:nvPr>
            <p:ph idx="1"/>
          </p:nvPr>
        </p:nvSpPr>
        <p:spPr>
          <a:xfrm>
            <a:off x="680321" y="2148016"/>
            <a:ext cx="8294688" cy="4800600"/>
          </a:xfrm>
        </p:spPr>
        <p:txBody>
          <a:bodyPr/>
          <a:lstStyle/>
          <a:p>
            <a:pPr eaLnBrk="1" hangingPunct="1">
              <a:spcBef>
                <a:spcPct val="50000"/>
              </a:spcBef>
            </a:pPr>
            <a:r>
              <a:rPr lang="en-US" altLang="cs-CZ" dirty="0" smtClean="0"/>
              <a:t>An </a:t>
            </a:r>
            <a:r>
              <a:rPr lang="en-US" altLang="cs-CZ" b="1" dirty="0" smtClean="0"/>
              <a:t>import demand</a:t>
            </a:r>
            <a:r>
              <a:rPr lang="en-US" altLang="cs-CZ" dirty="0" smtClean="0"/>
              <a:t> curve is the difference between the quantity that Home consumers demand minus the quantity  that Home producers supply, at each price.</a:t>
            </a:r>
          </a:p>
          <a:p>
            <a:pPr eaLnBrk="1" hangingPunct="1"/>
            <a:r>
              <a:rPr lang="en-US" altLang="cs-CZ" dirty="0" smtClean="0"/>
              <a:t>The Home import demand curve </a:t>
            </a:r>
          </a:p>
          <a:p>
            <a:pPr lvl="4" eaLnBrk="1" hangingPunct="1">
              <a:buFontTx/>
              <a:buNone/>
            </a:pPr>
            <a:r>
              <a:rPr lang="en-US" altLang="cs-CZ" sz="2800" i="1" dirty="0"/>
              <a:t>MD = D – S </a:t>
            </a:r>
          </a:p>
          <a:p>
            <a:pPr lvl="1" eaLnBrk="1" hangingPunct="1">
              <a:buFontTx/>
              <a:buNone/>
            </a:pPr>
            <a:r>
              <a:rPr lang="en-US" altLang="cs-CZ" sz="2800" dirty="0"/>
              <a:t>intercepts the price axis at </a:t>
            </a:r>
            <a:r>
              <a:rPr lang="en-US" altLang="cs-CZ" sz="2800" i="1" dirty="0"/>
              <a:t>P</a:t>
            </a:r>
            <a:r>
              <a:rPr lang="en-US" altLang="cs-CZ" sz="2800" i="1" baseline="-25000" dirty="0"/>
              <a:t>A</a:t>
            </a:r>
            <a:r>
              <a:rPr lang="en-US" altLang="cs-CZ" sz="2800" dirty="0"/>
              <a:t> and is downward sloping:</a:t>
            </a:r>
            <a:r>
              <a:rPr lang="en-US" altLang="cs-CZ" dirty="0" smtClean="0"/>
              <a:t> </a:t>
            </a:r>
          </a:p>
          <a:p>
            <a:pPr lvl="1" eaLnBrk="1" hangingPunct="1"/>
            <a:r>
              <a:rPr lang="en-US" altLang="cs-CZ" dirty="0" smtClean="0"/>
              <a:t>As price increases, the quantity of imports demanded declines.</a:t>
            </a:r>
          </a:p>
          <a:p>
            <a:pPr lvl="1" eaLnBrk="1" hangingPunct="1">
              <a:lnSpc>
                <a:spcPct val="90000"/>
              </a:lnSpc>
              <a:buFontTx/>
              <a:buNone/>
            </a:pPr>
            <a:endParaRPr lang="en-US" altLang="cs-CZ" dirty="0" smtClean="0"/>
          </a:p>
        </p:txBody>
      </p:sp>
    </p:spTree>
    <p:extLst>
      <p:ext uri="{BB962C8B-B14F-4D97-AF65-F5344CB8AC3E}">
        <p14:creationId xmlns:p14="http://schemas.microsoft.com/office/powerpoint/2010/main" val="140990378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animEffect transition="in" filter="strips(downRight)">
                                      <p:cBhvr>
                                        <p:cTn id="15" dur="500"/>
                                        <p:tgtEl>
                                          <p:spTgt spid="921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9219">
                                            <p:txEl>
                                              <p:pRg st="3" end="3"/>
                                            </p:txEl>
                                          </p:spTgt>
                                        </p:tgtEl>
                                        <p:attrNameLst>
                                          <p:attrName>style.visibility</p:attrName>
                                        </p:attrNameLst>
                                      </p:cBhvr>
                                      <p:to>
                                        <p:strVal val="visible"/>
                                      </p:to>
                                    </p:set>
                                    <p:animEffect transition="in" filter="strips(downRight)">
                                      <p:cBhvr>
                                        <p:cTn id="18" dur="500"/>
                                        <p:tgtEl>
                                          <p:spTgt spid="9219">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9219">
                                            <p:txEl>
                                              <p:pRg st="4" end="4"/>
                                            </p:txEl>
                                          </p:spTgt>
                                        </p:tgtEl>
                                        <p:attrNameLst>
                                          <p:attrName>style.visibility</p:attrName>
                                        </p:attrNameLst>
                                      </p:cBhvr>
                                      <p:to>
                                        <p:strVal val="visible"/>
                                      </p:to>
                                    </p:set>
                                    <p:animEffect transition="in" filter="strips(downRight)">
                                      <p:cBhvr>
                                        <p:cTn id="21"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p:txBody>
          <a:bodyPr/>
          <a:lstStyle/>
          <a:p>
            <a:pPr eaLnBrk="1" hangingPunct="1"/>
            <a:r>
              <a:rPr lang="en-US" altLang="cs-CZ" smtClean="0"/>
              <a:t>The Cases for Free Trade</a:t>
            </a:r>
          </a:p>
        </p:txBody>
      </p:sp>
      <p:sp>
        <p:nvSpPr>
          <p:cNvPr id="7171" name="Rectangle 3"/>
          <p:cNvSpPr>
            <a:spLocks noGrp="1" noChangeArrowheads="1"/>
          </p:cNvSpPr>
          <p:nvPr>
            <p:ph idx="1"/>
          </p:nvPr>
        </p:nvSpPr>
        <p:spPr>
          <a:xfrm>
            <a:off x="680321" y="2308654"/>
            <a:ext cx="8339138" cy="4724400"/>
          </a:xfrm>
        </p:spPr>
        <p:txBody>
          <a:bodyPr/>
          <a:lstStyle/>
          <a:p>
            <a:pPr eaLnBrk="1" hangingPunct="1">
              <a:spcBef>
                <a:spcPct val="50000"/>
              </a:spcBef>
            </a:pPr>
            <a:r>
              <a:rPr lang="en-US" altLang="cs-CZ" dirty="0" smtClean="0"/>
              <a:t>The first case for free trade is the argument that producers and consumers </a:t>
            </a:r>
            <a:r>
              <a:rPr lang="en-US" altLang="cs-CZ" b="1" dirty="0" smtClean="0"/>
              <a:t>allocate resources most efficiently</a:t>
            </a:r>
            <a:r>
              <a:rPr lang="en-US" altLang="cs-CZ" dirty="0" smtClean="0"/>
              <a:t> when governments do not distort market prices through trade policy.</a:t>
            </a:r>
          </a:p>
          <a:p>
            <a:pPr lvl="1" eaLnBrk="1" hangingPunct="1">
              <a:spcBef>
                <a:spcPct val="50000"/>
              </a:spcBef>
            </a:pPr>
            <a:r>
              <a:rPr lang="en-US" altLang="cs-CZ" dirty="0" smtClean="0"/>
              <a:t>National welfare of a small country is highest with free trade.</a:t>
            </a:r>
          </a:p>
          <a:p>
            <a:pPr lvl="1" eaLnBrk="1" hangingPunct="1">
              <a:spcBef>
                <a:spcPct val="50000"/>
              </a:spcBef>
            </a:pPr>
            <a:r>
              <a:rPr lang="en-US" altLang="cs-CZ" dirty="0" smtClean="0"/>
              <a:t>With restricted trade, consumers pay higher prices and consume too little while firms produce too much.</a:t>
            </a:r>
          </a:p>
        </p:txBody>
      </p:sp>
    </p:spTree>
    <p:extLst>
      <p:ext uri="{BB962C8B-B14F-4D97-AF65-F5344CB8AC3E}">
        <p14:creationId xmlns:p14="http://schemas.microsoft.com/office/powerpoint/2010/main" val="368513871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p:txBody>
          <a:bodyPr/>
          <a:lstStyle/>
          <a:p>
            <a:pPr eaLnBrk="1" hangingPunct="1"/>
            <a:r>
              <a:rPr lang="en-US" altLang="cs-CZ" sz="2800"/>
              <a:t>Fig. 10-1: The Efficiency Case for Free Trade</a:t>
            </a:r>
          </a:p>
        </p:txBody>
      </p:sp>
      <p:pic>
        <p:nvPicPr>
          <p:cNvPr id="7170" name="Picture 2" descr="fig10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463112"/>
            <a:ext cx="4723678" cy="4078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4053181"/>
      </p:ext>
    </p:extLst>
  </p:cSld>
  <p:clrMapOvr>
    <a:masterClrMapping/>
  </p:clrMapOvr>
  <p:transition spd="med">
    <p:pull dir="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p:txBody>
          <a:bodyPr/>
          <a:lstStyle/>
          <a:p>
            <a:pPr eaLnBrk="1" hangingPunct="1"/>
            <a:r>
              <a:rPr lang="en-US" altLang="cs-CZ" smtClean="0"/>
              <a:t>The Cases for Free Trade (cont.)</a:t>
            </a:r>
          </a:p>
        </p:txBody>
      </p:sp>
      <p:sp>
        <p:nvSpPr>
          <p:cNvPr id="9219" name="Rectangle 3"/>
          <p:cNvSpPr>
            <a:spLocks noGrp="1" noChangeArrowheads="1"/>
          </p:cNvSpPr>
          <p:nvPr>
            <p:ph idx="1"/>
          </p:nvPr>
        </p:nvSpPr>
        <p:spPr/>
        <p:txBody>
          <a:bodyPr/>
          <a:lstStyle/>
          <a:p>
            <a:pPr eaLnBrk="1" hangingPunct="1"/>
            <a:r>
              <a:rPr lang="en-US" altLang="cs-CZ" smtClean="0"/>
              <a:t>However, because tariff rates are already low for most countries, the estimated benefits of moving to free trade are only a small fraction of national income for most countries. </a:t>
            </a:r>
          </a:p>
          <a:p>
            <a:pPr lvl="1" eaLnBrk="1" hangingPunct="1"/>
            <a:r>
              <a:rPr lang="en-US" altLang="cs-CZ" smtClean="0"/>
              <a:t>For the world as a whole, protection costs less than 1 percent of GDP. </a:t>
            </a:r>
          </a:p>
          <a:p>
            <a:pPr lvl="1" eaLnBrk="1" hangingPunct="1"/>
            <a:r>
              <a:rPr lang="en-US" altLang="cs-CZ" smtClean="0"/>
              <a:t>The gains from free trade are somewhat smaller for advanced economies such as the United States and Europe and somewhat larger for poorer developing countries.</a:t>
            </a:r>
          </a:p>
        </p:txBody>
      </p:sp>
    </p:spTree>
    <p:extLst>
      <p:ext uri="{BB962C8B-B14F-4D97-AF65-F5344CB8AC3E}">
        <p14:creationId xmlns:p14="http://schemas.microsoft.com/office/powerpoint/2010/main" val="304058653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9219">
                                            <p:txEl>
                                              <p:pRg st="1" end="1"/>
                                            </p:txEl>
                                          </p:spTgt>
                                        </p:tgtEl>
                                        <p:attrNameLst>
                                          <p:attrName>style.visibility</p:attrName>
                                        </p:attrNameLst>
                                      </p:cBhvr>
                                      <p:to>
                                        <p:strVal val="visible"/>
                                      </p:to>
                                    </p:set>
                                    <p:animEffect transition="in" filter="strips(downRight)">
                                      <p:cBhvr>
                                        <p:cTn id="10" dur="500"/>
                                        <p:tgtEl>
                                          <p:spTgt spid="921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animEffect transition="in" filter="strips(downRight)">
                                      <p:cBhvr>
                                        <p:cTn id="13"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a:xfrm>
            <a:off x="500449" y="650790"/>
            <a:ext cx="8001000" cy="1143000"/>
          </a:xfrm>
        </p:spPr>
        <p:txBody>
          <a:bodyPr/>
          <a:lstStyle/>
          <a:p>
            <a:pPr eaLnBrk="1" hangingPunct="1"/>
            <a:r>
              <a:rPr lang="en-US" altLang="cs-CZ" sz="2800" dirty="0"/>
              <a:t>Table 10-1: Benefits of a Move to Worldwide Free Trade (percent of GDP)</a:t>
            </a:r>
          </a:p>
        </p:txBody>
      </p:sp>
      <p:pic>
        <p:nvPicPr>
          <p:cNvPr id="9218" name="Picture 2" descr="tbl10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9027" y="2580504"/>
            <a:ext cx="8534400" cy="22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1345739"/>
      </p:ext>
    </p:extLst>
  </p:cSld>
  <p:clrMapOvr>
    <a:masterClrMapping/>
  </p:clrMapOvr>
  <p:transition spd="med">
    <p:pull dir="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altLang="cs-CZ" smtClean="0"/>
              <a:t>The Cases for Free Trade (cont.)</a:t>
            </a:r>
          </a:p>
        </p:txBody>
      </p:sp>
      <p:sp>
        <p:nvSpPr>
          <p:cNvPr id="11267" name="Rectangle 3"/>
          <p:cNvSpPr>
            <a:spLocks noGrp="1" noChangeArrowheads="1"/>
          </p:cNvSpPr>
          <p:nvPr>
            <p:ph idx="1"/>
          </p:nvPr>
        </p:nvSpPr>
        <p:spPr/>
        <p:txBody>
          <a:bodyPr/>
          <a:lstStyle/>
          <a:p>
            <a:pPr eaLnBrk="1" hangingPunct="1">
              <a:spcBef>
                <a:spcPct val="50000"/>
              </a:spcBef>
            </a:pPr>
            <a:r>
              <a:rPr lang="en-US" altLang="cs-CZ" smtClean="0"/>
              <a:t>Free trade allows firms or industry to take advantage of </a:t>
            </a:r>
            <a:r>
              <a:rPr lang="en-US" altLang="cs-CZ" b="1" smtClean="0"/>
              <a:t>economies of scale</a:t>
            </a:r>
            <a:r>
              <a:rPr lang="en-US" altLang="cs-CZ" smtClean="0"/>
              <a:t>.</a:t>
            </a:r>
          </a:p>
          <a:p>
            <a:pPr eaLnBrk="1" hangingPunct="1"/>
            <a:r>
              <a:rPr lang="en-US" altLang="cs-CZ" smtClean="0"/>
              <a:t>Protected markets limit gains from external economies of scale by inhibiting the concentration of industries: </a:t>
            </a:r>
          </a:p>
          <a:p>
            <a:pPr lvl="1" eaLnBrk="1" hangingPunct="1"/>
            <a:r>
              <a:rPr lang="en-US" altLang="cs-CZ" sz="2800"/>
              <a:t>Too many firms to enter the protected industry. </a:t>
            </a:r>
          </a:p>
          <a:p>
            <a:pPr lvl="1" eaLnBrk="1" hangingPunct="1"/>
            <a:r>
              <a:rPr lang="en-US" altLang="cs-CZ" sz="2800"/>
              <a:t>The scale of production of each firm becomes inefficient.</a:t>
            </a:r>
          </a:p>
        </p:txBody>
      </p:sp>
    </p:spTree>
    <p:extLst>
      <p:ext uri="{BB962C8B-B14F-4D97-AF65-F5344CB8AC3E}">
        <p14:creationId xmlns:p14="http://schemas.microsoft.com/office/powerpoint/2010/main" val="37103562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2" dur="500"/>
                                        <p:tgtEl>
                                          <p:spTgt spid="1126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animEffect transition="in" filter="strips(downRight)">
                                      <p:cBhvr>
                                        <p:cTn id="15" dur="500"/>
                                        <p:tgtEl>
                                          <p:spTgt spid="1126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1267">
                                            <p:txEl>
                                              <p:pRg st="3" end="3"/>
                                            </p:txEl>
                                          </p:spTgt>
                                        </p:tgtEl>
                                        <p:attrNameLst>
                                          <p:attrName>style.visibility</p:attrName>
                                        </p:attrNameLst>
                                      </p:cBhvr>
                                      <p:to>
                                        <p:strVal val="visible"/>
                                      </p:to>
                                    </p:set>
                                    <p:animEffect transition="in" filter="strips(downRight)">
                                      <p:cBhvr>
                                        <p:cTn id="18"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p:txBody>
          <a:bodyPr/>
          <a:lstStyle/>
          <a:p>
            <a:pPr eaLnBrk="1" hangingPunct="1"/>
            <a:r>
              <a:rPr lang="en-US" altLang="cs-CZ" smtClean="0"/>
              <a:t>The Cases for Free Trade (cont.)</a:t>
            </a:r>
          </a:p>
        </p:txBody>
      </p:sp>
      <p:sp>
        <p:nvSpPr>
          <p:cNvPr id="130051" name="Rectangle 3"/>
          <p:cNvSpPr>
            <a:spLocks noGrp="1" noChangeArrowheads="1"/>
          </p:cNvSpPr>
          <p:nvPr>
            <p:ph idx="1"/>
          </p:nvPr>
        </p:nvSpPr>
        <p:spPr/>
        <p:txBody>
          <a:bodyPr/>
          <a:lstStyle/>
          <a:p>
            <a:pPr eaLnBrk="1" hangingPunct="1">
              <a:spcBef>
                <a:spcPct val="50000"/>
              </a:spcBef>
            </a:pPr>
            <a:r>
              <a:rPr lang="en-US" altLang="cs-CZ" dirty="0" smtClean="0"/>
              <a:t>Free trade provides </a:t>
            </a:r>
            <a:r>
              <a:rPr lang="en-US" altLang="cs-CZ" b="1" dirty="0" smtClean="0"/>
              <a:t>competition and opportunities for innovation </a:t>
            </a:r>
            <a:r>
              <a:rPr lang="en-US" altLang="cs-CZ" dirty="0" smtClean="0"/>
              <a:t>(dynamic benefits).</a:t>
            </a:r>
          </a:p>
          <a:p>
            <a:pPr eaLnBrk="1" hangingPunct="1"/>
            <a:r>
              <a:rPr lang="en-US" altLang="cs-CZ" dirty="0" smtClean="0"/>
              <a:t>By providing entrepreneurs with an incentive to seek new ways to export or compete with imports, free trade offers more opportunities for learning and innovation</a:t>
            </a:r>
            <a:r>
              <a:rPr lang="en-US" altLang="cs-CZ" dirty="0" smtClean="0"/>
              <a:t>.</a:t>
            </a:r>
            <a:endParaRPr lang="cs-CZ" altLang="cs-CZ" dirty="0" smtClean="0"/>
          </a:p>
          <a:p>
            <a:r>
              <a:rPr lang="en-US" altLang="cs-CZ" dirty="0"/>
              <a:t>Free trade avoids the loss of resources through </a:t>
            </a:r>
            <a:r>
              <a:rPr lang="en-US" altLang="cs-CZ" b="1" dirty="0"/>
              <a:t>rent seeking</a:t>
            </a:r>
            <a:r>
              <a:rPr lang="en-US" altLang="cs-CZ" dirty="0"/>
              <a:t>.</a:t>
            </a:r>
          </a:p>
          <a:p>
            <a:pPr lvl="1"/>
            <a:r>
              <a:rPr lang="en-US" altLang="cs-CZ" dirty="0"/>
              <a:t>Spend time and other resources seeking quota rights and the profit that they will earn.</a:t>
            </a:r>
          </a:p>
          <a:p>
            <a:pPr eaLnBrk="1" hangingPunct="1"/>
            <a:endParaRPr lang="en-US" altLang="cs-CZ" dirty="0" smtClean="0"/>
          </a:p>
        </p:txBody>
      </p:sp>
    </p:spTree>
    <p:extLst>
      <p:ext uri="{BB962C8B-B14F-4D97-AF65-F5344CB8AC3E}">
        <p14:creationId xmlns:p14="http://schemas.microsoft.com/office/powerpoint/2010/main" val="254971547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Effect transition="in" filter="strips(downRight)">
                                      <p:cBhvr>
                                        <p:cTn id="7" dur="500"/>
                                        <p:tgtEl>
                                          <p:spTgt spid="130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0051">
                                            <p:txEl>
                                              <p:pRg st="1" end="1"/>
                                            </p:txEl>
                                          </p:spTgt>
                                        </p:tgtEl>
                                        <p:attrNameLst>
                                          <p:attrName>style.visibility</p:attrName>
                                        </p:attrNameLst>
                                      </p:cBhvr>
                                      <p:to>
                                        <p:strVal val="visible"/>
                                      </p:to>
                                    </p:set>
                                    <p:animEffect transition="in" filter="strips(downRight)">
                                      <p:cBhvr>
                                        <p:cTn id="12" dur="500"/>
                                        <p:tgtEl>
                                          <p:spTgt spid="130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0051">
                                            <p:txEl>
                                              <p:pRg st="2" end="2"/>
                                            </p:txEl>
                                          </p:spTgt>
                                        </p:tgtEl>
                                        <p:attrNameLst>
                                          <p:attrName>style.visibility</p:attrName>
                                        </p:attrNameLst>
                                      </p:cBhvr>
                                      <p:to>
                                        <p:strVal val="visible"/>
                                      </p:to>
                                    </p:set>
                                    <p:animEffect transition="in" filter="strips(downRight)">
                                      <p:cBhvr>
                                        <p:cTn id="17" dur="500"/>
                                        <p:tgtEl>
                                          <p:spTgt spid="130051">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30051">
                                            <p:txEl>
                                              <p:pRg st="3" end="3"/>
                                            </p:txEl>
                                          </p:spTgt>
                                        </p:tgtEl>
                                        <p:attrNameLst>
                                          <p:attrName>style.visibility</p:attrName>
                                        </p:attrNameLst>
                                      </p:cBhvr>
                                      <p:to>
                                        <p:strVal val="visible"/>
                                      </p:to>
                                    </p:set>
                                    <p:animEffect transition="in" filter="strips(downRight)">
                                      <p:cBhvr>
                                        <p:cTn id="20" dur="500"/>
                                        <p:tgtEl>
                                          <p:spTgt spid="130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altLang="cs-CZ" smtClean="0"/>
              <a:t>The Cases for Free Trade (cont.)</a:t>
            </a:r>
          </a:p>
        </p:txBody>
      </p:sp>
      <p:sp>
        <p:nvSpPr>
          <p:cNvPr id="14339" name="Rectangle 3"/>
          <p:cNvSpPr>
            <a:spLocks noGrp="1" noChangeArrowheads="1"/>
          </p:cNvSpPr>
          <p:nvPr>
            <p:ph idx="1"/>
          </p:nvPr>
        </p:nvSpPr>
        <p:spPr/>
        <p:txBody>
          <a:bodyPr/>
          <a:lstStyle/>
          <a:p>
            <a:pPr eaLnBrk="1" hangingPunct="1">
              <a:spcBef>
                <a:spcPct val="50000"/>
              </a:spcBef>
            </a:pPr>
            <a:r>
              <a:rPr lang="en-US" altLang="cs-CZ" smtClean="0"/>
              <a:t>The </a:t>
            </a:r>
            <a:r>
              <a:rPr lang="en-US" altLang="cs-CZ" b="1" smtClean="0"/>
              <a:t>political argument for free trade</a:t>
            </a:r>
            <a:r>
              <a:rPr lang="en-US" altLang="cs-CZ" smtClean="0"/>
              <a:t> says that free trade is the best </a:t>
            </a:r>
            <a:r>
              <a:rPr lang="en-US" altLang="cs-CZ" i="1" smtClean="0"/>
              <a:t>feasible</a:t>
            </a:r>
            <a:r>
              <a:rPr lang="en-US" altLang="cs-CZ" smtClean="0"/>
              <a:t> political policy, even though there may be better policies in principle.</a:t>
            </a:r>
          </a:p>
          <a:p>
            <a:pPr lvl="1" eaLnBrk="1" hangingPunct="1">
              <a:spcBef>
                <a:spcPct val="50000"/>
              </a:spcBef>
            </a:pPr>
            <a:r>
              <a:rPr lang="en-US" altLang="cs-CZ" smtClean="0"/>
              <a:t>Any policy that deviates from free trade would be quickly manipulated by political groups, leading to decreased national welfare.</a:t>
            </a:r>
            <a:endParaRPr lang="en-US" altLang="cs-CZ" sz="2000"/>
          </a:p>
        </p:txBody>
      </p:sp>
    </p:spTree>
    <p:extLst>
      <p:ext uri="{BB962C8B-B14F-4D97-AF65-F5344CB8AC3E}">
        <p14:creationId xmlns:p14="http://schemas.microsoft.com/office/powerpoint/2010/main" val="22716682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altLang="cs-CZ" smtClean="0"/>
              <a:t>The Cases against Free Trade </a:t>
            </a:r>
          </a:p>
        </p:txBody>
      </p:sp>
      <p:sp>
        <p:nvSpPr>
          <p:cNvPr id="15363" name="Rectangle 3"/>
          <p:cNvSpPr>
            <a:spLocks noGrp="1" noChangeArrowheads="1"/>
          </p:cNvSpPr>
          <p:nvPr>
            <p:ph idx="1"/>
          </p:nvPr>
        </p:nvSpPr>
        <p:spPr/>
        <p:txBody>
          <a:bodyPr/>
          <a:lstStyle/>
          <a:p>
            <a:pPr eaLnBrk="1" hangingPunct="1">
              <a:lnSpc>
                <a:spcPct val="90000"/>
              </a:lnSpc>
            </a:pPr>
            <a:r>
              <a:rPr lang="en-US" altLang="cs-CZ" smtClean="0"/>
              <a:t>For a </a:t>
            </a:r>
            <a:r>
              <a:rPr lang="ja-JP" altLang="en-US" smtClean="0"/>
              <a:t>“</a:t>
            </a:r>
            <a:r>
              <a:rPr lang="en-US" altLang="ja-JP" smtClean="0"/>
              <a:t>large</a:t>
            </a:r>
            <a:r>
              <a:rPr lang="ja-JP" altLang="en-US" smtClean="0"/>
              <a:t>”</a:t>
            </a:r>
            <a:r>
              <a:rPr lang="en-US" altLang="ja-JP" smtClean="0"/>
              <a:t> country, a tariff lowers the price of imports in world markets and generates a </a:t>
            </a:r>
            <a:r>
              <a:rPr lang="en-US" altLang="ja-JP" b="1" smtClean="0"/>
              <a:t>terms of trade gain</a:t>
            </a:r>
            <a:r>
              <a:rPr lang="en-US" altLang="ja-JP" smtClean="0"/>
              <a:t>.</a:t>
            </a:r>
          </a:p>
          <a:p>
            <a:pPr lvl="1" eaLnBrk="1" hangingPunct="1">
              <a:lnSpc>
                <a:spcPct val="90000"/>
              </a:lnSpc>
              <a:spcBef>
                <a:spcPct val="40000"/>
              </a:spcBef>
            </a:pPr>
            <a:r>
              <a:rPr lang="en-US" altLang="cs-CZ" smtClean="0"/>
              <a:t>This benefit may exceed the losses caused by distortions in production and consumption.</a:t>
            </a:r>
          </a:p>
          <a:p>
            <a:pPr eaLnBrk="1" hangingPunct="1">
              <a:lnSpc>
                <a:spcPct val="90000"/>
              </a:lnSpc>
              <a:spcBef>
                <a:spcPct val="70000"/>
              </a:spcBef>
            </a:pPr>
            <a:r>
              <a:rPr lang="en-US" altLang="cs-CZ" smtClean="0"/>
              <a:t>A small tariff will lead to an increase in national welfare for a large country.</a:t>
            </a:r>
          </a:p>
          <a:p>
            <a:pPr lvl="1" eaLnBrk="1" hangingPunct="1">
              <a:lnSpc>
                <a:spcPct val="90000"/>
              </a:lnSpc>
              <a:spcBef>
                <a:spcPct val="40000"/>
              </a:spcBef>
            </a:pPr>
            <a:r>
              <a:rPr lang="en-US" altLang="cs-CZ" smtClean="0"/>
              <a:t>But at some tariff rate, the national welfare will begin to decrease as the economic efficiency loss exceeds the terms of trade gain.</a:t>
            </a:r>
          </a:p>
        </p:txBody>
      </p:sp>
    </p:spTree>
    <p:extLst>
      <p:ext uri="{BB962C8B-B14F-4D97-AF65-F5344CB8AC3E}">
        <p14:creationId xmlns:p14="http://schemas.microsoft.com/office/powerpoint/2010/main" val="2350770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strips(downRight)">
                                      <p:cBhvr>
                                        <p:cTn id="22"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altLang="cs-CZ" smtClean="0"/>
              <a:t>Fig. 10-2: The Optimum Tariff</a:t>
            </a:r>
          </a:p>
        </p:txBody>
      </p:sp>
      <p:pic>
        <p:nvPicPr>
          <p:cNvPr id="15362" name="Picture 2" descr="fig10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479588"/>
            <a:ext cx="4589694" cy="4008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1776073"/>
      </p:ext>
    </p:extLst>
  </p:cSld>
  <p:clrMapOvr>
    <a:masterClrMapping/>
  </p:clrMapOvr>
  <p:transition spd="med">
    <p:pull dir="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altLang="cs-CZ" smtClean="0"/>
              <a:t>The Cases against Free Trade (cont.)</a:t>
            </a:r>
          </a:p>
        </p:txBody>
      </p:sp>
      <p:sp>
        <p:nvSpPr>
          <p:cNvPr id="17411" name="Rectangle 3"/>
          <p:cNvSpPr>
            <a:spLocks noGrp="1" noChangeArrowheads="1"/>
          </p:cNvSpPr>
          <p:nvPr>
            <p:ph idx="1"/>
          </p:nvPr>
        </p:nvSpPr>
        <p:spPr/>
        <p:txBody>
          <a:bodyPr/>
          <a:lstStyle/>
          <a:p>
            <a:pPr eaLnBrk="1" hangingPunct="1"/>
            <a:r>
              <a:rPr lang="en-US" altLang="cs-CZ" smtClean="0"/>
              <a:t>A tariff rate that completely prohibits imports leaves a country worse off, but tariff rate </a:t>
            </a:r>
            <a:r>
              <a:rPr lang="en-US" altLang="cs-CZ" i="1" smtClean="0"/>
              <a:t>t</a:t>
            </a:r>
            <a:r>
              <a:rPr lang="en-US" altLang="cs-CZ" i="1" baseline="-25000" smtClean="0"/>
              <a:t>O</a:t>
            </a:r>
            <a:r>
              <a:rPr lang="en-US" altLang="cs-CZ" smtClean="0"/>
              <a:t> may exist that maximizes national welfare: an </a:t>
            </a:r>
            <a:r>
              <a:rPr lang="en-US" altLang="cs-CZ" b="1" smtClean="0"/>
              <a:t>optimum tariff</a:t>
            </a:r>
            <a:r>
              <a:rPr lang="en-US" altLang="cs-CZ" smtClean="0"/>
              <a:t>.</a:t>
            </a:r>
          </a:p>
        </p:txBody>
      </p:sp>
    </p:spTree>
    <p:extLst>
      <p:ext uri="{BB962C8B-B14F-4D97-AF65-F5344CB8AC3E}">
        <p14:creationId xmlns:p14="http://schemas.microsoft.com/office/powerpoint/2010/main" val="341401737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Right)">
                                      <p:cBhvr>
                                        <p:cTn id="7" dur="500"/>
                                        <p:tgtEl>
                                          <p:spTgt spid="174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lstStyle/>
          <a:p>
            <a:pPr eaLnBrk="1" hangingPunct="1"/>
            <a:r>
              <a:rPr lang="en-US" altLang="cs-CZ" smtClean="0"/>
              <a:t>Fig. 9-1: Deriving Home</a:t>
            </a:r>
            <a:r>
              <a:rPr lang="ja-JP" altLang="en-US" smtClean="0"/>
              <a:t>’</a:t>
            </a:r>
            <a:r>
              <a:rPr lang="en-US" altLang="ja-JP" smtClean="0"/>
              <a:t>s Import Demand Curve</a:t>
            </a:r>
            <a:endParaRPr lang="en-US" altLang="cs-CZ" smtClean="0"/>
          </a:p>
        </p:txBody>
      </p:sp>
      <p:pic>
        <p:nvPicPr>
          <p:cNvPr id="9218" name="Picture 2" descr="fig09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14832"/>
            <a:ext cx="8662988"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9940987"/>
      </p:ext>
    </p:extLst>
  </p:cSld>
  <p:clrMapOvr>
    <a:masterClrMapping/>
  </p:clrMapOvr>
  <p:transition spd="med">
    <p:pull dir="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tLang="cs-CZ" smtClean="0"/>
              <a:t>The Cases against Free Trade (cont.)</a:t>
            </a:r>
          </a:p>
        </p:txBody>
      </p:sp>
      <p:sp>
        <p:nvSpPr>
          <p:cNvPr id="18435" name="Rectangle 3"/>
          <p:cNvSpPr>
            <a:spLocks noGrp="1" noChangeArrowheads="1"/>
          </p:cNvSpPr>
          <p:nvPr>
            <p:ph idx="1"/>
          </p:nvPr>
        </p:nvSpPr>
        <p:spPr/>
        <p:txBody>
          <a:bodyPr/>
          <a:lstStyle/>
          <a:p>
            <a:pPr eaLnBrk="1" hangingPunct="1">
              <a:spcBef>
                <a:spcPct val="50000"/>
              </a:spcBef>
            </a:pPr>
            <a:r>
              <a:rPr lang="en-US" altLang="cs-CZ" smtClean="0"/>
              <a:t>An export </a:t>
            </a:r>
            <a:r>
              <a:rPr lang="en-US" altLang="cs-CZ" i="1" smtClean="0"/>
              <a:t>tax</a:t>
            </a:r>
            <a:r>
              <a:rPr lang="en-US" altLang="cs-CZ" smtClean="0"/>
              <a:t> (a negative export subsidy) that completely prohibits exports leaves a country worse off, but an export tax rate may exist that maximizes national welfare through the terms of trade.</a:t>
            </a:r>
          </a:p>
          <a:p>
            <a:pPr lvl="1" eaLnBrk="1" hangingPunct="1">
              <a:spcBef>
                <a:spcPct val="50000"/>
              </a:spcBef>
            </a:pPr>
            <a:r>
              <a:rPr lang="en-US" altLang="cs-CZ" smtClean="0"/>
              <a:t>An export subsidy lowers the terms of trade for a large country; an export tax raises the terms of trade for a large country.</a:t>
            </a:r>
          </a:p>
          <a:p>
            <a:pPr lvl="1" eaLnBrk="1" hangingPunct="1">
              <a:spcBef>
                <a:spcPct val="50000"/>
              </a:spcBef>
            </a:pPr>
            <a:r>
              <a:rPr lang="en-US" altLang="cs-CZ" smtClean="0"/>
              <a:t>An export tax may raise the price of exports in the world market, increasing the terms of trade.</a:t>
            </a:r>
          </a:p>
        </p:txBody>
      </p:sp>
    </p:spTree>
    <p:extLst>
      <p:ext uri="{BB962C8B-B14F-4D97-AF65-F5344CB8AC3E}">
        <p14:creationId xmlns:p14="http://schemas.microsoft.com/office/powerpoint/2010/main" val="30676240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altLang="cs-CZ" smtClean="0"/>
              <a:t>Counter-Argument</a:t>
            </a:r>
          </a:p>
        </p:txBody>
      </p:sp>
      <p:sp>
        <p:nvSpPr>
          <p:cNvPr id="19459" name="Rectangle 3"/>
          <p:cNvSpPr>
            <a:spLocks noGrp="1" noChangeArrowheads="1"/>
          </p:cNvSpPr>
          <p:nvPr>
            <p:ph idx="1"/>
          </p:nvPr>
        </p:nvSpPr>
        <p:spPr/>
        <p:txBody>
          <a:bodyPr/>
          <a:lstStyle/>
          <a:p>
            <a:pPr eaLnBrk="1" hangingPunct="1">
              <a:spcBef>
                <a:spcPct val="50000"/>
              </a:spcBef>
            </a:pPr>
            <a:r>
              <a:rPr lang="en-US" altLang="cs-CZ" smtClean="0"/>
              <a:t>For some countries like the U.S., an import tariff and/or export tax could improve national welfare at the expense of other countries.</a:t>
            </a:r>
          </a:p>
          <a:p>
            <a:pPr eaLnBrk="1" hangingPunct="1">
              <a:spcBef>
                <a:spcPct val="50000"/>
              </a:spcBef>
            </a:pPr>
            <a:r>
              <a:rPr lang="en-US" altLang="cs-CZ" smtClean="0"/>
              <a:t>But this argument ignores the likelihood that other countries may retaliate against large countries by enacting their own trade restrictions.</a:t>
            </a:r>
          </a:p>
        </p:txBody>
      </p:sp>
    </p:spTree>
    <p:extLst>
      <p:ext uri="{BB962C8B-B14F-4D97-AF65-F5344CB8AC3E}">
        <p14:creationId xmlns:p14="http://schemas.microsoft.com/office/powerpoint/2010/main" val="29236312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cs-CZ" smtClean="0"/>
              <a:t>The Cases against Free Trade (cont.)</a:t>
            </a:r>
          </a:p>
        </p:txBody>
      </p:sp>
      <p:sp>
        <p:nvSpPr>
          <p:cNvPr id="20483" name="Rectangle 3"/>
          <p:cNvSpPr>
            <a:spLocks noGrp="1" noChangeArrowheads="1"/>
          </p:cNvSpPr>
          <p:nvPr>
            <p:ph idx="1"/>
          </p:nvPr>
        </p:nvSpPr>
        <p:spPr/>
        <p:txBody>
          <a:bodyPr/>
          <a:lstStyle/>
          <a:p>
            <a:pPr eaLnBrk="1" hangingPunct="1">
              <a:spcBef>
                <a:spcPct val="50000"/>
              </a:spcBef>
            </a:pPr>
            <a:r>
              <a:rPr lang="en-US" altLang="cs-CZ" smtClean="0"/>
              <a:t>A second argument against free trade is that </a:t>
            </a:r>
            <a:r>
              <a:rPr lang="en-US" altLang="cs-CZ" b="1" smtClean="0"/>
              <a:t>domestic market failures</a:t>
            </a:r>
            <a:r>
              <a:rPr lang="en-US" altLang="cs-CZ" smtClean="0"/>
              <a:t> may exist that cause free trade to be a suboptimal policy.</a:t>
            </a:r>
          </a:p>
          <a:p>
            <a:pPr lvl="1" eaLnBrk="1" hangingPunct="1">
              <a:spcBef>
                <a:spcPct val="50000"/>
              </a:spcBef>
            </a:pPr>
            <a:r>
              <a:rPr lang="en-US" altLang="cs-CZ" smtClean="0"/>
              <a:t>The economic efficiency loss calculations using consumer and producer surplus assume that markets function well.</a:t>
            </a:r>
            <a:endParaRPr lang="en-US" altLang="cs-CZ" sz="2000"/>
          </a:p>
        </p:txBody>
      </p:sp>
    </p:spTree>
    <p:extLst>
      <p:ext uri="{BB962C8B-B14F-4D97-AF65-F5344CB8AC3E}">
        <p14:creationId xmlns:p14="http://schemas.microsoft.com/office/powerpoint/2010/main" val="263726843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altLang="cs-CZ" smtClean="0"/>
              <a:t>The Cases against Free Trade (cont.)</a:t>
            </a:r>
          </a:p>
        </p:txBody>
      </p:sp>
      <p:sp>
        <p:nvSpPr>
          <p:cNvPr id="21507" name="Rectangle 3"/>
          <p:cNvSpPr>
            <a:spLocks noGrp="1" noChangeArrowheads="1"/>
          </p:cNvSpPr>
          <p:nvPr>
            <p:ph idx="1"/>
          </p:nvPr>
        </p:nvSpPr>
        <p:spPr/>
        <p:txBody>
          <a:bodyPr/>
          <a:lstStyle/>
          <a:p>
            <a:pPr eaLnBrk="1" hangingPunct="1">
              <a:spcBef>
                <a:spcPct val="50000"/>
              </a:spcBef>
            </a:pPr>
            <a:r>
              <a:rPr lang="en-US" altLang="cs-CZ" smtClean="0"/>
              <a:t>Types of market failures include</a:t>
            </a:r>
          </a:p>
          <a:p>
            <a:pPr lvl="1" eaLnBrk="1" hangingPunct="1">
              <a:spcBef>
                <a:spcPct val="50000"/>
              </a:spcBef>
            </a:pPr>
            <a:r>
              <a:rPr lang="en-US" altLang="cs-CZ" smtClean="0"/>
              <a:t>Persistently high underemployment of workers</a:t>
            </a:r>
          </a:p>
          <a:p>
            <a:pPr lvl="2" eaLnBrk="1" hangingPunct="1">
              <a:spcBef>
                <a:spcPct val="50000"/>
              </a:spcBef>
            </a:pPr>
            <a:r>
              <a:rPr lang="en-US" altLang="cs-CZ" smtClean="0"/>
              <a:t>surpluses that are not eliminated in the market for labor because wages do not adjust</a:t>
            </a:r>
            <a:endParaRPr lang="en-US" altLang="cs-CZ" sz="2400"/>
          </a:p>
          <a:p>
            <a:pPr lvl="1" eaLnBrk="1" hangingPunct="1">
              <a:spcBef>
                <a:spcPct val="50000"/>
              </a:spcBef>
            </a:pPr>
            <a:r>
              <a:rPr lang="en-US" altLang="cs-CZ" smtClean="0"/>
              <a:t>Persistently high underutilization of structures, equipment, and other forms of capital </a:t>
            </a:r>
          </a:p>
          <a:p>
            <a:pPr lvl="2" eaLnBrk="1" hangingPunct="1">
              <a:spcBef>
                <a:spcPct val="50000"/>
              </a:spcBef>
            </a:pPr>
            <a:r>
              <a:rPr lang="en-US" altLang="cs-CZ" smtClean="0"/>
              <a:t>surpluses that are not eliminated in the market for capital because prices do not adjust</a:t>
            </a:r>
          </a:p>
          <a:p>
            <a:pPr lvl="1" eaLnBrk="1" hangingPunct="1"/>
            <a:r>
              <a:rPr lang="en-US" altLang="cs-CZ" smtClean="0"/>
              <a:t>Property rights not well defined or well enforced</a:t>
            </a:r>
          </a:p>
        </p:txBody>
      </p:sp>
    </p:spTree>
    <p:extLst>
      <p:ext uri="{BB962C8B-B14F-4D97-AF65-F5344CB8AC3E}">
        <p14:creationId xmlns:p14="http://schemas.microsoft.com/office/powerpoint/2010/main" val="76526183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5" dur="500"/>
                                        <p:tgtEl>
                                          <p:spTgt spid="2150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1507">
                                            <p:txEl>
                                              <p:pRg st="3" end="3"/>
                                            </p:txEl>
                                          </p:spTgt>
                                        </p:tgtEl>
                                        <p:attrNameLst>
                                          <p:attrName>style.visibility</p:attrName>
                                        </p:attrNameLst>
                                      </p:cBhvr>
                                      <p:to>
                                        <p:strVal val="visible"/>
                                      </p:to>
                                    </p:set>
                                    <p:animEffect transition="in" filter="strips(downRight)">
                                      <p:cBhvr>
                                        <p:cTn id="20" dur="500"/>
                                        <p:tgtEl>
                                          <p:spTgt spid="21507">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animEffect transition="in" filter="strips(downRight)">
                                      <p:cBhvr>
                                        <p:cTn id="23" dur="500"/>
                                        <p:tgtEl>
                                          <p:spTgt spid="21507">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21507">
                                            <p:txEl>
                                              <p:pRg st="5" end="5"/>
                                            </p:txEl>
                                          </p:spTgt>
                                        </p:tgtEl>
                                        <p:attrNameLst>
                                          <p:attrName>style.visibility</p:attrName>
                                        </p:attrNameLst>
                                      </p:cBhvr>
                                      <p:to>
                                        <p:strVal val="visible"/>
                                      </p:to>
                                    </p:set>
                                    <p:animEffect transition="in" filter="strips(downRight)">
                                      <p:cBhvr>
                                        <p:cTn id="26" dur="5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cs-CZ" smtClean="0"/>
              <a:t>The Cases against Free Trade (cont.)</a:t>
            </a:r>
          </a:p>
        </p:txBody>
      </p:sp>
      <p:sp>
        <p:nvSpPr>
          <p:cNvPr id="89091" name="Rectangle 3"/>
          <p:cNvSpPr>
            <a:spLocks noGrp="1" noChangeArrowheads="1"/>
          </p:cNvSpPr>
          <p:nvPr>
            <p:ph idx="1"/>
          </p:nvPr>
        </p:nvSpPr>
        <p:spPr/>
        <p:txBody>
          <a:bodyPr/>
          <a:lstStyle/>
          <a:p>
            <a:pPr eaLnBrk="1" hangingPunct="1">
              <a:lnSpc>
                <a:spcPct val="90000"/>
              </a:lnSpc>
              <a:spcBef>
                <a:spcPct val="50000"/>
              </a:spcBef>
            </a:pPr>
            <a:r>
              <a:rPr lang="en-US" altLang="cs-CZ" smtClean="0"/>
              <a:t>Types of market failures include</a:t>
            </a:r>
            <a:endParaRPr lang="en-US" altLang="cs-CZ" sz="2400"/>
          </a:p>
          <a:p>
            <a:pPr lvl="1" eaLnBrk="1" hangingPunct="1">
              <a:lnSpc>
                <a:spcPct val="95000"/>
              </a:lnSpc>
              <a:spcBef>
                <a:spcPct val="50000"/>
              </a:spcBef>
            </a:pPr>
            <a:r>
              <a:rPr lang="en-US" altLang="cs-CZ" smtClean="0"/>
              <a:t>technological benefits for society discovered through private production, but from which private firms cannot fully profit</a:t>
            </a:r>
          </a:p>
          <a:p>
            <a:pPr lvl="1" eaLnBrk="1" hangingPunct="1">
              <a:lnSpc>
                <a:spcPct val="95000"/>
              </a:lnSpc>
              <a:spcBef>
                <a:spcPct val="50000"/>
              </a:spcBef>
            </a:pPr>
            <a:r>
              <a:rPr lang="en-US" altLang="cs-CZ" smtClean="0"/>
              <a:t>environmental costs for society caused by private production, but for which private firms do not fully pay</a:t>
            </a:r>
          </a:p>
          <a:p>
            <a:pPr lvl="1" eaLnBrk="1" hangingPunct="1">
              <a:lnSpc>
                <a:spcPct val="95000"/>
              </a:lnSpc>
            </a:pPr>
            <a:r>
              <a:rPr lang="en-US" altLang="cs-CZ" smtClean="0"/>
              <a:t>sellers that are not well informed about the (opportunity) cost of production or buyers that are not well informed about value from consumption</a:t>
            </a:r>
            <a:endParaRPr lang="en-US" altLang="cs-CZ" sz="2000"/>
          </a:p>
        </p:txBody>
      </p:sp>
    </p:spTree>
    <p:extLst>
      <p:ext uri="{BB962C8B-B14F-4D97-AF65-F5344CB8AC3E}">
        <p14:creationId xmlns:p14="http://schemas.microsoft.com/office/powerpoint/2010/main" val="368927916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9091">
                                            <p:txEl>
                                              <p:pRg st="1" end="1"/>
                                            </p:txEl>
                                          </p:spTgt>
                                        </p:tgtEl>
                                        <p:attrNameLst>
                                          <p:attrName>style.visibility</p:attrName>
                                        </p:attrNameLst>
                                      </p:cBhvr>
                                      <p:to>
                                        <p:strVal val="visible"/>
                                      </p:to>
                                    </p:set>
                                    <p:animEffect transition="in" filter="strips(downRight)">
                                      <p:cBhvr>
                                        <p:cTn id="7" dur="500"/>
                                        <p:tgtEl>
                                          <p:spTgt spid="8909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9091">
                                            <p:txEl>
                                              <p:pRg st="2" end="2"/>
                                            </p:txEl>
                                          </p:spTgt>
                                        </p:tgtEl>
                                        <p:attrNameLst>
                                          <p:attrName>style.visibility</p:attrName>
                                        </p:attrNameLst>
                                      </p:cBhvr>
                                      <p:to>
                                        <p:strVal val="visible"/>
                                      </p:to>
                                    </p:set>
                                    <p:animEffect transition="in" filter="strips(downRight)">
                                      <p:cBhvr>
                                        <p:cTn id="12" dur="500"/>
                                        <p:tgtEl>
                                          <p:spTgt spid="8909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9091">
                                            <p:txEl>
                                              <p:pRg st="3" end="3"/>
                                            </p:txEl>
                                          </p:spTgt>
                                        </p:tgtEl>
                                        <p:attrNameLst>
                                          <p:attrName>style.visibility</p:attrName>
                                        </p:attrNameLst>
                                      </p:cBhvr>
                                      <p:to>
                                        <p:strVal val="visible"/>
                                      </p:to>
                                    </p:set>
                                    <p:animEffect transition="in" filter="strips(downRight)">
                                      <p:cBhvr>
                                        <p:cTn id="17" dur="500"/>
                                        <p:tgtEl>
                                          <p:spTgt spid="890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tLang="cs-CZ" smtClean="0"/>
              <a:t>The Cases against Free Trade (cont.)</a:t>
            </a:r>
          </a:p>
        </p:txBody>
      </p:sp>
      <p:sp>
        <p:nvSpPr>
          <p:cNvPr id="22531" name="Rectangle 3"/>
          <p:cNvSpPr>
            <a:spLocks noGrp="1" noChangeArrowheads="1"/>
          </p:cNvSpPr>
          <p:nvPr>
            <p:ph idx="1"/>
          </p:nvPr>
        </p:nvSpPr>
        <p:spPr/>
        <p:txBody>
          <a:bodyPr/>
          <a:lstStyle/>
          <a:p>
            <a:pPr eaLnBrk="1" hangingPunct="1"/>
            <a:r>
              <a:rPr lang="en-US" altLang="cs-CZ" sz="2400"/>
              <a:t>Economists calculate the </a:t>
            </a:r>
            <a:r>
              <a:rPr lang="en-US" altLang="cs-CZ" sz="2400" b="1"/>
              <a:t>marginal social benefit</a:t>
            </a:r>
            <a:r>
              <a:rPr lang="en-US" altLang="cs-CZ" sz="2400"/>
              <a:t> to represent the additional benefit to society from private production. </a:t>
            </a:r>
          </a:p>
          <a:p>
            <a:pPr lvl="1" eaLnBrk="1" hangingPunct="1"/>
            <a:r>
              <a:rPr lang="en-US" altLang="cs-CZ" sz="2000"/>
              <a:t>With a market failure, marginal social benefit is not accurately measured by the producer surplus of private firms, so that economic efficiency loss calculations are misleading.</a:t>
            </a:r>
          </a:p>
          <a:p>
            <a:pPr eaLnBrk="1" hangingPunct="1"/>
            <a:r>
              <a:rPr lang="en-US" altLang="cs-CZ" sz="2400"/>
              <a:t>It</a:t>
            </a:r>
            <a:r>
              <a:rPr lang="ja-JP" altLang="en-US" sz="2400"/>
              <a:t>’</a:t>
            </a:r>
            <a:r>
              <a:rPr lang="en-US" altLang="ja-JP" sz="2400"/>
              <a:t>s possible that when a tariff increases domestic production, the benefit to domestic society will increase due to a market failure.</a:t>
            </a:r>
            <a:endParaRPr lang="en-US" altLang="cs-CZ" sz="2400"/>
          </a:p>
        </p:txBody>
      </p:sp>
    </p:spTree>
    <p:extLst>
      <p:ext uri="{BB962C8B-B14F-4D97-AF65-F5344CB8AC3E}">
        <p14:creationId xmlns:p14="http://schemas.microsoft.com/office/powerpoint/2010/main" val="18561059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7"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203886" y="665207"/>
            <a:ext cx="5815914" cy="1196544"/>
          </a:xfrm>
        </p:spPr>
        <p:txBody>
          <a:bodyPr>
            <a:normAutofit fontScale="90000"/>
          </a:bodyPr>
          <a:lstStyle/>
          <a:p>
            <a:pPr eaLnBrk="1" hangingPunct="1"/>
            <a:r>
              <a:rPr lang="en-US" altLang="cs-CZ" dirty="0" smtClean="0"/>
              <a:t>Fig. 10-3: The Domestic Market Failure Argument for a Tariff</a:t>
            </a:r>
          </a:p>
        </p:txBody>
      </p:sp>
      <p:pic>
        <p:nvPicPr>
          <p:cNvPr id="23554" name="Picture 6" descr="fig10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665207"/>
            <a:ext cx="4146550" cy="608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0552844"/>
      </p:ext>
    </p:extLst>
  </p:cSld>
  <p:clrMapOvr>
    <a:masterClrMapping/>
  </p:clrMapOvr>
  <p:transition spd="med">
    <p:pull dir="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tLang="cs-CZ" smtClean="0"/>
              <a:t>The Cases against Free Trade (cont.)</a:t>
            </a:r>
          </a:p>
        </p:txBody>
      </p:sp>
      <p:sp>
        <p:nvSpPr>
          <p:cNvPr id="24579" name="Rectangle 3"/>
          <p:cNvSpPr>
            <a:spLocks noGrp="1" noChangeArrowheads="1"/>
          </p:cNvSpPr>
          <p:nvPr>
            <p:ph idx="1"/>
          </p:nvPr>
        </p:nvSpPr>
        <p:spPr/>
        <p:txBody>
          <a:bodyPr/>
          <a:lstStyle/>
          <a:p>
            <a:pPr eaLnBrk="1" hangingPunct="1">
              <a:lnSpc>
                <a:spcPct val="90000"/>
              </a:lnSpc>
              <a:spcBef>
                <a:spcPct val="50000"/>
              </a:spcBef>
            </a:pPr>
            <a:r>
              <a:rPr lang="en-US" altLang="cs-CZ" smtClean="0"/>
              <a:t>The domestic market failure argument against free trade is an example of a more general argument called the </a:t>
            </a:r>
            <a:r>
              <a:rPr lang="en-US" altLang="cs-CZ" b="1" smtClean="0"/>
              <a:t>theory of the second best</a:t>
            </a:r>
            <a:r>
              <a:rPr lang="en-US" altLang="cs-CZ" smtClean="0"/>
              <a:t>.</a:t>
            </a:r>
          </a:p>
          <a:p>
            <a:pPr eaLnBrk="1" hangingPunct="1">
              <a:lnSpc>
                <a:spcPct val="90000"/>
              </a:lnSpc>
              <a:spcBef>
                <a:spcPct val="50000"/>
              </a:spcBef>
            </a:pPr>
            <a:r>
              <a:rPr lang="en-US" altLang="cs-CZ" smtClean="0"/>
              <a:t>Government intervention that distorts market incentives in one market may increase national welfare by offsetting the consequences of market failures elsewhere.</a:t>
            </a:r>
          </a:p>
          <a:p>
            <a:pPr lvl="1" eaLnBrk="1" hangingPunct="1">
              <a:lnSpc>
                <a:spcPct val="90000"/>
              </a:lnSpc>
              <a:spcBef>
                <a:spcPct val="50000"/>
              </a:spcBef>
            </a:pPr>
            <a:r>
              <a:rPr lang="en-US" altLang="cs-CZ" sz="2000"/>
              <a:t>If the best policy, fixing the market failures, is not feasible, then government intervention in another market may be the </a:t>
            </a:r>
            <a:r>
              <a:rPr lang="ja-JP" altLang="en-US" sz="2000"/>
              <a:t>“</a:t>
            </a:r>
            <a:r>
              <a:rPr lang="en-US" altLang="ja-JP" sz="2000"/>
              <a:t>second-best</a:t>
            </a:r>
            <a:r>
              <a:rPr lang="ja-JP" altLang="en-US" sz="2000"/>
              <a:t>”</a:t>
            </a:r>
            <a:r>
              <a:rPr lang="en-US" altLang="ja-JP" sz="2000"/>
              <a:t> way of fixing the problem.</a:t>
            </a:r>
            <a:endParaRPr lang="en-US" altLang="cs-CZ" sz="2000"/>
          </a:p>
        </p:txBody>
      </p:sp>
    </p:spTree>
    <p:extLst>
      <p:ext uri="{BB962C8B-B14F-4D97-AF65-F5344CB8AC3E}">
        <p14:creationId xmlns:p14="http://schemas.microsoft.com/office/powerpoint/2010/main" val="283390555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strips(downRight)">
                                      <p:cBhvr>
                                        <p:cTn id="17"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cs-CZ" smtClean="0">
                <a:ea typeface="ＭＳ Ｐゴシック" pitchFamily="-1" charset="-128"/>
              </a:rPr>
              <a:t>Counter-Arguments</a:t>
            </a:r>
            <a:endParaRPr lang="en-US" altLang="cs-CZ" smtClean="0"/>
          </a:p>
        </p:txBody>
      </p:sp>
      <p:sp>
        <p:nvSpPr>
          <p:cNvPr id="25603" name="Rectangle 3"/>
          <p:cNvSpPr>
            <a:spLocks noGrp="1" noChangeArrowheads="1"/>
          </p:cNvSpPr>
          <p:nvPr>
            <p:ph idx="1"/>
          </p:nvPr>
        </p:nvSpPr>
        <p:spPr/>
        <p:txBody>
          <a:bodyPr/>
          <a:lstStyle/>
          <a:p>
            <a:pPr eaLnBrk="1" hangingPunct="1">
              <a:lnSpc>
                <a:spcPct val="90000"/>
              </a:lnSpc>
              <a:spcBef>
                <a:spcPct val="50000"/>
              </a:spcBef>
            </a:pPr>
            <a:r>
              <a:rPr lang="en-US" altLang="cs-CZ" smtClean="0">
                <a:ea typeface="ＭＳ Ｐゴシック" pitchFamily="-1" charset="-128"/>
              </a:rPr>
              <a:t>Economists supporting free trade counter-argue that domestic market failures should be corrected by a </a:t>
            </a:r>
            <a:r>
              <a:rPr lang="ja-JP" altLang="en-US" smtClean="0">
                <a:latin typeface="Times" panose="02020603050405020304" pitchFamily="18" charset="0"/>
                <a:ea typeface="ＭＳ Ｐゴシック" pitchFamily="-1" charset="-128"/>
              </a:rPr>
              <a:t>“</a:t>
            </a:r>
            <a:r>
              <a:rPr lang="en-US" altLang="ja-JP" smtClean="0">
                <a:ea typeface="ＭＳ Ｐゴシック" pitchFamily="-1" charset="-128"/>
              </a:rPr>
              <a:t>first-best</a:t>
            </a:r>
            <a:r>
              <a:rPr lang="ja-JP" altLang="en-US" smtClean="0">
                <a:latin typeface="Times" panose="02020603050405020304" pitchFamily="18" charset="0"/>
                <a:ea typeface="ＭＳ Ｐゴシック" pitchFamily="-1" charset="-128"/>
              </a:rPr>
              <a:t>”</a:t>
            </a:r>
            <a:r>
              <a:rPr lang="en-US" altLang="ja-JP" smtClean="0">
                <a:ea typeface="ＭＳ Ｐゴシック" pitchFamily="-1" charset="-128"/>
              </a:rPr>
              <a:t> policy: a domestic policy aimed directly at the source of the problem.</a:t>
            </a:r>
          </a:p>
          <a:p>
            <a:pPr lvl="1" eaLnBrk="1" hangingPunct="1">
              <a:lnSpc>
                <a:spcPct val="90000"/>
              </a:lnSpc>
              <a:spcBef>
                <a:spcPct val="50000"/>
              </a:spcBef>
            </a:pPr>
            <a:r>
              <a:rPr lang="en-US" altLang="cs-CZ" smtClean="0">
                <a:ea typeface="ＭＳ Ｐゴシック" pitchFamily="-1" charset="-128"/>
              </a:rPr>
              <a:t>If persistently high underemployment of labor is a problem, then the cost of labor or production of labor-intensive products could be subsidized by the government.</a:t>
            </a:r>
          </a:p>
          <a:p>
            <a:pPr lvl="1" eaLnBrk="1" hangingPunct="1">
              <a:lnSpc>
                <a:spcPct val="90000"/>
              </a:lnSpc>
              <a:spcBef>
                <a:spcPct val="50000"/>
              </a:spcBef>
            </a:pPr>
            <a:r>
              <a:rPr lang="en-US" altLang="cs-CZ" smtClean="0">
                <a:ea typeface="ＭＳ Ｐゴシック" pitchFamily="-1" charset="-128"/>
              </a:rPr>
              <a:t>This policy could avoid economic efficiency losses due to a tariff.</a:t>
            </a:r>
            <a:endParaRPr lang="en-US" altLang="cs-CZ" smtClean="0"/>
          </a:p>
        </p:txBody>
      </p:sp>
    </p:spTree>
    <p:extLst>
      <p:ext uri="{BB962C8B-B14F-4D97-AF65-F5344CB8AC3E}">
        <p14:creationId xmlns:p14="http://schemas.microsoft.com/office/powerpoint/2010/main" val="6120228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tLang="cs-CZ" smtClean="0">
                <a:ea typeface="ＭＳ Ｐゴシック" pitchFamily="-1" charset="-128"/>
              </a:rPr>
              <a:t>Counter-Arguments (cont.) </a:t>
            </a:r>
            <a:endParaRPr lang="en-US" altLang="cs-CZ" smtClean="0"/>
          </a:p>
        </p:txBody>
      </p:sp>
      <p:sp>
        <p:nvSpPr>
          <p:cNvPr id="26627" name="Rectangle 3"/>
          <p:cNvSpPr>
            <a:spLocks noGrp="1" noChangeArrowheads="1"/>
          </p:cNvSpPr>
          <p:nvPr>
            <p:ph idx="1"/>
          </p:nvPr>
        </p:nvSpPr>
        <p:spPr>
          <a:xfrm>
            <a:off x="680321" y="2209800"/>
            <a:ext cx="8415338" cy="4648200"/>
          </a:xfrm>
        </p:spPr>
        <p:txBody>
          <a:bodyPr/>
          <a:lstStyle/>
          <a:p>
            <a:pPr eaLnBrk="1" hangingPunct="1">
              <a:spcBef>
                <a:spcPct val="50000"/>
              </a:spcBef>
            </a:pPr>
            <a:r>
              <a:rPr lang="en-US" altLang="cs-CZ" dirty="0" smtClean="0">
                <a:ea typeface="ＭＳ Ｐゴシック" pitchFamily="-1" charset="-128"/>
              </a:rPr>
              <a:t>Unclear when and to what degree a market failure exists in the real world.</a:t>
            </a:r>
          </a:p>
          <a:p>
            <a:pPr eaLnBrk="1" hangingPunct="1">
              <a:spcBef>
                <a:spcPct val="50000"/>
              </a:spcBef>
            </a:pPr>
            <a:r>
              <a:rPr lang="en-US" altLang="cs-CZ" dirty="0" smtClean="0">
                <a:ea typeface="ＭＳ Ｐゴシック" pitchFamily="-1" charset="-128"/>
              </a:rPr>
              <a:t>Government policies to address market failures are likely to be manipulated by politically powerful groups.</a:t>
            </a:r>
          </a:p>
          <a:p>
            <a:pPr eaLnBrk="1" hangingPunct="1">
              <a:spcBef>
                <a:spcPct val="50000"/>
              </a:spcBef>
            </a:pPr>
            <a:r>
              <a:rPr lang="en-US" altLang="cs-CZ" dirty="0" smtClean="0">
                <a:ea typeface="ＭＳ Ｐゴシック" pitchFamily="-1" charset="-128"/>
              </a:rPr>
              <a:t>Due to distorting the incentives of producers and consumers, trade policy may have </a:t>
            </a:r>
            <a:r>
              <a:rPr lang="en-US" altLang="cs-CZ" i="1" dirty="0" smtClean="0">
                <a:ea typeface="ＭＳ Ｐゴシック" pitchFamily="-1" charset="-128"/>
              </a:rPr>
              <a:t>unintended consequences</a:t>
            </a:r>
            <a:r>
              <a:rPr lang="en-US" altLang="cs-CZ" dirty="0" smtClean="0">
                <a:ea typeface="ＭＳ Ｐゴシック" pitchFamily="-1" charset="-128"/>
              </a:rPr>
              <a:t> that make a situation worse, not better.</a:t>
            </a:r>
            <a:endParaRPr lang="en-US" altLang="cs-CZ" dirty="0" smtClean="0"/>
          </a:p>
        </p:txBody>
      </p:sp>
    </p:spTree>
    <p:extLst>
      <p:ext uri="{BB962C8B-B14F-4D97-AF65-F5344CB8AC3E}">
        <p14:creationId xmlns:p14="http://schemas.microsoft.com/office/powerpoint/2010/main" val="24724994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altLang="cs-CZ" sz="2800"/>
              <a:t>Supply, Demand, and Trade in a Single Industry (cont.)</a:t>
            </a:r>
          </a:p>
        </p:txBody>
      </p:sp>
      <p:sp>
        <p:nvSpPr>
          <p:cNvPr id="156675" name="Rectangle 3"/>
          <p:cNvSpPr>
            <a:spLocks noGrp="1" noChangeArrowheads="1"/>
          </p:cNvSpPr>
          <p:nvPr>
            <p:ph idx="1"/>
          </p:nvPr>
        </p:nvSpPr>
        <p:spPr/>
        <p:txBody>
          <a:bodyPr/>
          <a:lstStyle/>
          <a:p>
            <a:pPr eaLnBrk="1" hangingPunct="1">
              <a:spcBef>
                <a:spcPct val="50000"/>
              </a:spcBef>
            </a:pPr>
            <a:r>
              <a:rPr lang="en-US" altLang="cs-CZ" smtClean="0"/>
              <a:t>An </a:t>
            </a:r>
            <a:r>
              <a:rPr lang="en-US" altLang="cs-CZ" b="1" smtClean="0"/>
              <a:t>export supply</a:t>
            </a:r>
            <a:r>
              <a:rPr lang="en-US" altLang="cs-CZ" smtClean="0"/>
              <a:t> curve is the difference between the quantity that Foreign producers supply minus the quantity that Foreign consumers demand, at each price.</a:t>
            </a:r>
          </a:p>
          <a:p>
            <a:pPr eaLnBrk="1" hangingPunct="1"/>
            <a:r>
              <a:rPr lang="en-US" altLang="cs-CZ" smtClean="0"/>
              <a:t>The Foreign export supply curve </a:t>
            </a:r>
          </a:p>
          <a:p>
            <a:pPr lvl="4" eaLnBrk="1" hangingPunct="1">
              <a:buFontTx/>
              <a:buNone/>
            </a:pPr>
            <a:r>
              <a:rPr lang="en-US" altLang="cs-CZ" sz="2800" i="1"/>
              <a:t>XS</a:t>
            </a:r>
            <a:r>
              <a:rPr lang="en-US" altLang="cs-CZ" sz="2800" i="1" baseline="30000"/>
              <a:t>*</a:t>
            </a:r>
            <a:r>
              <a:rPr lang="en-US" altLang="cs-CZ" sz="2800" i="1"/>
              <a:t> = S</a:t>
            </a:r>
            <a:r>
              <a:rPr lang="en-US" altLang="cs-CZ" sz="2800" i="1" baseline="30000"/>
              <a:t>*</a:t>
            </a:r>
            <a:r>
              <a:rPr lang="en-US" altLang="cs-CZ" sz="2800" i="1"/>
              <a:t> – D</a:t>
            </a:r>
            <a:r>
              <a:rPr lang="en-US" altLang="cs-CZ" sz="2800" i="1" baseline="30000"/>
              <a:t>*</a:t>
            </a:r>
            <a:endParaRPr lang="en-US" altLang="cs-CZ" sz="2800" baseline="30000"/>
          </a:p>
          <a:p>
            <a:pPr lvl="1" eaLnBrk="1" hangingPunct="1">
              <a:buFontTx/>
              <a:buNone/>
            </a:pPr>
            <a:r>
              <a:rPr lang="en-US" altLang="cs-CZ" sz="3200" baseline="30000"/>
              <a:t> </a:t>
            </a:r>
            <a:r>
              <a:rPr lang="en-US" altLang="cs-CZ" sz="2800"/>
              <a:t>intersects the price axis at </a:t>
            </a:r>
            <a:r>
              <a:rPr lang="en-US" altLang="cs-CZ" sz="2800" i="1"/>
              <a:t>P</a:t>
            </a:r>
            <a:r>
              <a:rPr lang="en-US" altLang="cs-CZ" sz="2800" i="1" baseline="-25000"/>
              <a:t>A</a:t>
            </a:r>
            <a:r>
              <a:rPr lang="en-US" altLang="cs-CZ" sz="2800" baseline="30000"/>
              <a:t>* </a:t>
            </a:r>
            <a:r>
              <a:rPr lang="en-US" altLang="cs-CZ" sz="2800"/>
              <a:t>and is upward sloping: </a:t>
            </a:r>
          </a:p>
          <a:p>
            <a:pPr lvl="1" eaLnBrk="1" hangingPunct="1"/>
            <a:r>
              <a:rPr lang="en-US" altLang="cs-CZ" smtClean="0"/>
              <a:t>As price increases, the quantity of exports supplied rises.</a:t>
            </a:r>
          </a:p>
        </p:txBody>
      </p:sp>
    </p:spTree>
    <p:extLst>
      <p:ext uri="{BB962C8B-B14F-4D97-AF65-F5344CB8AC3E}">
        <p14:creationId xmlns:p14="http://schemas.microsoft.com/office/powerpoint/2010/main" val="118688516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animEffect transition="in" filter="strips(downRight)">
                                      <p:cBhvr>
                                        <p:cTn id="7" dur="500"/>
                                        <p:tgtEl>
                                          <p:spTgt spid="156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6675">
                                            <p:txEl>
                                              <p:pRg st="1" end="1"/>
                                            </p:txEl>
                                          </p:spTgt>
                                        </p:tgtEl>
                                        <p:attrNameLst>
                                          <p:attrName>style.visibility</p:attrName>
                                        </p:attrNameLst>
                                      </p:cBhvr>
                                      <p:to>
                                        <p:strVal val="visible"/>
                                      </p:to>
                                    </p:set>
                                    <p:animEffect transition="in" filter="strips(downRight)">
                                      <p:cBhvr>
                                        <p:cTn id="12" dur="500"/>
                                        <p:tgtEl>
                                          <p:spTgt spid="15667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56675">
                                            <p:txEl>
                                              <p:pRg st="2" end="2"/>
                                            </p:txEl>
                                          </p:spTgt>
                                        </p:tgtEl>
                                        <p:attrNameLst>
                                          <p:attrName>style.visibility</p:attrName>
                                        </p:attrNameLst>
                                      </p:cBhvr>
                                      <p:to>
                                        <p:strVal val="visible"/>
                                      </p:to>
                                    </p:set>
                                    <p:animEffect transition="in" filter="strips(downRight)">
                                      <p:cBhvr>
                                        <p:cTn id="15" dur="500"/>
                                        <p:tgtEl>
                                          <p:spTgt spid="156675">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156675">
                                            <p:txEl>
                                              <p:pRg st="3" end="3"/>
                                            </p:txEl>
                                          </p:spTgt>
                                        </p:tgtEl>
                                        <p:attrNameLst>
                                          <p:attrName>style.visibility</p:attrName>
                                        </p:attrNameLst>
                                      </p:cBhvr>
                                      <p:to>
                                        <p:strVal val="visible"/>
                                      </p:to>
                                    </p:set>
                                    <p:animEffect transition="in" filter="strips(downRight)">
                                      <p:cBhvr>
                                        <p:cTn id="18" dur="500"/>
                                        <p:tgtEl>
                                          <p:spTgt spid="156675">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156675">
                                            <p:txEl>
                                              <p:pRg st="4" end="4"/>
                                            </p:txEl>
                                          </p:spTgt>
                                        </p:tgtEl>
                                        <p:attrNameLst>
                                          <p:attrName>style.visibility</p:attrName>
                                        </p:attrNameLst>
                                      </p:cBhvr>
                                      <p:to>
                                        <p:strVal val="visible"/>
                                      </p:to>
                                    </p:set>
                                    <p:animEffect transition="in" filter="strips(downRight)">
                                      <p:cBhvr>
                                        <p:cTn id="21" dur="500"/>
                                        <p:tgtEl>
                                          <p:spTgt spid="1566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altLang="cs-CZ" smtClean="0"/>
              <a:t>Political Models of Trade Policy</a:t>
            </a:r>
          </a:p>
        </p:txBody>
      </p:sp>
      <p:sp>
        <p:nvSpPr>
          <p:cNvPr id="27651" name="Rectangle 3"/>
          <p:cNvSpPr>
            <a:spLocks noGrp="1" noChangeArrowheads="1"/>
          </p:cNvSpPr>
          <p:nvPr>
            <p:ph idx="1"/>
          </p:nvPr>
        </p:nvSpPr>
        <p:spPr/>
        <p:txBody>
          <a:bodyPr/>
          <a:lstStyle/>
          <a:p>
            <a:pPr marL="609600" indent="-609600">
              <a:spcBef>
                <a:spcPct val="40000"/>
              </a:spcBef>
            </a:pPr>
            <a:r>
              <a:rPr lang="en-US" altLang="cs-CZ" smtClean="0"/>
              <a:t>How is trade policy determined?</a:t>
            </a:r>
          </a:p>
          <a:p>
            <a:pPr marL="609600" indent="-609600">
              <a:spcBef>
                <a:spcPct val="40000"/>
              </a:spcBef>
            </a:pPr>
            <a:r>
              <a:rPr lang="en-US" altLang="cs-CZ" smtClean="0"/>
              <a:t>Models of governments maximizing political success rather than national welfare:</a:t>
            </a:r>
          </a:p>
          <a:p>
            <a:pPr marL="990600" lvl="1" indent="-533400">
              <a:spcBef>
                <a:spcPct val="40000"/>
              </a:spcBef>
              <a:buFont typeface="Times" panose="02020603050405020304" pitchFamily="18" charset="0"/>
              <a:buAutoNum type="arabicPeriod"/>
            </a:pPr>
            <a:r>
              <a:rPr lang="en-US" altLang="cs-CZ" smtClean="0"/>
              <a:t>Median voter theorem</a:t>
            </a:r>
          </a:p>
          <a:p>
            <a:pPr marL="990600" lvl="1" indent="-533400">
              <a:spcBef>
                <a:spcPct val="40000"/>
              </a:spcBef>
              <a:buFont typeface="Times" panose="02020603050405020304" pitchFamily="18" charset="0"/>
              <a:buAutoNum type="arabicPeriod"/>
            </a:pPr>
            <a:r>
              <a:rPr lang="en-US" altLang="cs-CZ" smtClean="0"/>
              <a:t>Collective action</a:t>
            </a:r>
          </a:p>
          <a:p>
            <a:pPr marL="990600" lvl="1" indent="-533400">
              <a:spcBef>
                <a:spcPct val="40000"/>
              </a:spcBef>
              <a:buFont typeface="Times" panose="02020603050405020304" pitchFamily="18" charset="0"/>
              <a:buAutoNum type="arabicPeriod"/>
            </a:pPr>
            <a:r>
              <a:rPr lang="en-US" altLang="cs-CZ" smtClean="0"/>
              <a:t>A model that combines aspects of collective action and the median voter theorem</a:t>
            </a:r>
          </a:p>
        </p:txBody>
      </p:sp>
    </p:spTree>
    <p:extLst>
      <p:ext uri="{BB962C8B-B14F-4D97-AF65-F5344CB8AC3E}">
        <p14:creationId xmlns:p14="http://schemas.microsoft.com/office/powerpoint/2010/main" val="332871791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5" dur="500"/>
                                        <p:tgtEl>
                                          <p:spTgt spid="2765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27651">
                                            <p:txEl>
                                              <p:pRg st="3" end="3"/>
                                            </p:txEl>
                                          </p:spTgt>
                                        </p:tgtEl>
                                        <p:attrNameLst>
                                          <p:attrName>style.visibility</p:attrName>
                                        </p:attrNameLst>
                                      </p:cBhvr>
                                      <p:to>
                                        <p:strVal val="visible"/>
                                      </p:to>
                                    </p:set>
                                    <p:animEffect transition="in" filter="strips(downRight)">
                                      <p:cBhvr>
                                        <p:cTn id="18" dur="500"/>
                                        <p:tgtEl>
                                          <p:spTgt spid="2765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27651">
                                            <p:txEl>
                                              <p:pRg st="4" end="4"/>
                                            </p:txEl>
                                          </p:spTgt>
                                        </p:tgtEl>
                                        <p:attrNameLst>
                                          <p:attrName>style.visibility</p:attrName>
                                        </p:attrNameLst>
                                      </p:cBhvr>
                                      <p:to>
                                        <p:strVal val="visible"/>
                                      </p:to>
                                    </p:set>
                                    <p:animEffect transition="in" filter="strips(downRight)">
                                      <p:cBhvr>
                                        <p:cTn id="21" dur="500"/>
                                        <p:tgtEl>
                                          <p:spTgt spid="27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altLang="cs-CZ" smtClean="0"/>
              <a:t>Median Voter</a:t>
            </a:r>
          </a:p>
        </p:txBody>
      </p:sp>
      <p:sp>
        <p:nvSpPr>
          <p:cNvPr id="28675" name="Rectangle 3"/>
          <p:cNvSpPr>
            <a:spLocks noGrp="1" noChangeArrowheads="1"/>
          </p:cNvSpPr>
          <p:nvPr>
            <p:ph idx="1"/>
          </p:nvPr>
        </p:nvSpPr>
        <p:spPr/>
        <p:txBody>
          <a:bodyPr/>
          <a:lstStyle/>
          <a:p>
            <a:pPr eaLnBrk="1" hangingPunct="1">
              <a:spcBef>
                <a:spcPct val="50000"/>
              </a:spcBef>
            </a:pPr>
            <a:r>
              <a:rPr lang="en-US" altLang="cs-CZ" smtClean="0"/>
              <a:t>The median voter theorem predicts that democratic political parties pick their policies to court the voter in the middle of the ideological spectrum (i.e., the median voter).</a:t>
            </a:r>
          </a:p>
          <a:p>
            <a:pPr eaLnBrk="1" hangingPunct="1">
              <a:spcBef>
                <a:spcPct val="50000"/>
              </a:spcBef>
            </a:pPr>
            <a:r>
              <a:rPr lang="en-US" altLang="cs-CZ" smtClean="0"/>
              <a:t>Suppose the level of a tariff rate is the policy issue.</a:t>
            </a:r>
          </a:p>
          <a:p>
            <a:pPr lvl="1" eaLnBrk="1" hangingPunct="1">
              <a:spcBef>
                <a:spcPct val="50000"/>
              </a:spcBef>
            </a:pPr>
            <a:r>
              <a:rPr lang="en-US" altLang="cs-CZ" smtClean="0"/>
              <a:t>Line up all the voters according to the tariff rate they prefer, starting with those who favor the lowest rate.</a:t>
            </a:r>
            <a:endParaRPr lang="en-US" altLang="cs-CZ" sz="2000"/>
          </a:p>
        </p:txBody>
      </p:sp>
    </p:spTree>
    <p:extLst>
      <p:ext uri="{BB962C8B-B14F-4D97-AF65-F5344CB8AC3E}">
        <p14:creationId xmlns:p14="http://schemas.microsoft.com/office/powerpoint/2010/main" val="126240841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strips(downRight)">
                                      <p:cBhvr>
                                        <p:cTn id="17"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altLang="cs-CZ" smtClean="0"/>
              <a:t>Median Voter (cont.)</a:t>
            </a:r>
          </a:p>
        </p:txBody>
      </p:sp>
      <p:sp>
        <p:nvSpPr>
          <p:cNvPr id="29699" name="Rectangle 3"/>
          <p:cNvSpPr>
            <a:spLocks noGrp="1" noChangeArrowheads="1"/>
          </p:cNvSpPr>
          <p:nvPr>
            <p:ph idx="1"/>
          </p:nvPr>
        </p:nvSpPr>
        <p:spPr/>
        <p:txBody>
          <a:bodyPr/>
          <a:lstStyle/>
          <a:p>
            <a:pPr marL="533400" indent="-533400"/>
            <a:r>
              <a:rPr lang="en-US" altLang="cs-CZ" smtClean="0"/>
              <a:t>Assumptions of the model:</a:t>
            </a:r>
          </a:p>
          <a:p>
            <a:pPr marL="914400" lvl="1" indent="-457200">
              <a:buFont typeface="Times" panose="02020603050405020304" pitchFamily="18" charset="0"/>
              <a:buAutoNum type="arabicPeriod"/>
            </a:pPr>
            <a:r>
              <a:rPr lang="en-US" altLang="cs-CZ" smtClean="0"/>
              <a:t>There are two competing political parties.</a:t>
            </a:r>
          </a:p>
          <a:p>
            <a:pPr marL="914400" lvl="1" indent="-457200">
              <a:buFont typeface="Times" panose="02020603050405020304" pitchFamily="18" charset="0"/>
              <a:buAutoNum type="arabicPeriod"/>
            </a:pPr>
            <a:r>
              <a:rPr lang="en-US" altLang="cs-CZ" smtClean="0"/>
              <a:t>The objective of each party is to get elected by majority vote.</a:t>
            </a:r>
            <a:endParaRPr lang="en-US" altLang="cs-CZ" sz="2800"/>
          </a:p>
          <a:p>
            <a:pPr marL="533400" indent="-533400">
              <a:spcBef>
                <a:spcPct val="50000"/>
              </a:spcBef>
            </a:pPr>
            <a:r>
              <a:rPr lang="en-US" altLang="cs-CZ" smtClean="0"/>
              <a:t>What policies will the parties promise to follow?</a:t>
            </a:r>
          </a:p>
          <a:p>
            <a:pPr marL="914400" lvl="1" indent="-457200"/>
            <a:r>
              <a:rPr lang="en-US" altLang="cs-CZ" smtClean="0"/>
              <a:t>Both parties will offer the same tariff policy to court the median voter (the voter in the middle of the spectrum) in order to capture the most votes.</a:t>
            </a:r>
          </a:p>
        </p:txBody>
      </p:sp>
    </p:spTree>
    <p:extLst>
      <p:ext uri="{BB962C8B-B14F-4D97-AF65-F5344CB8AC3E}">
        <p14:creationId xmlns:p14="http://schemas.microsoft.com/office/powerpoint/2010/main" val="358677781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0" dur="500"/>
                                        <p:tgtEl>
                                          <p:spTgt spid="296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3" dur="500"/>
                                        <p:tgtEl>
                                          <p:spTgt spid="2969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29699">
                                            <p:txEl>
                                              <p:pRg st="3" end="3"/>
                                            </p:txEl>
                                          </p:spTgt>
                                        </p:tgtEl>
                                        <p:attrNameLst>
                                          <p:attrName>style.visibility</p:attrName>
                                        </p:attrNameLst>
                                      </p:cBhvr>
                                      <p:to>
                                        <p:strVal val="visible"/>
                                      </p:to>
                                    </p:set>
                                    <p:animEffect transition="in" filter="strips(downRight)">
                                      <p:cBhvr>
                                        <p:cTn id="18" dur="500"/>
                                        <p:tgtEl>
                                          <p:spTgt spid="29699">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29699">
                                            <p:txEl>
                                              <p:pRg st="4" end="4"/>
                                            </p:txEl>
                                          </p:spTgt>
                                        </p:tgtEl>
                                        <p:attrNameLst>
                                          <p:attrName>style.visibility</p:attrName>
                                        </p:attrNameLst>
                                      </p:cBhvr>
                                      <p:to>
                                        <p:strVal val="visible"/>
                                      </p:to>
                                    </p:set>
                                    <p:animEffect transition="in" filter="strips(downRight)">
                                      <p:cBhvr>
                                        <p:cTn id="21"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altLang="cs-CZ" smtClean="0"/>
              <a:t>Fig. 10-4: Political Competition</a:t>
            </a:r>
          </a:p>
        </p:txBody>
      </p:sp>
      <p:pic>
        <p:nvPicPr>
          <p:cNvPr id="30722" name="Picture 2" descr="fig10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055340"/>
            <a:ext cx="5435600" cy="459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436227"/>
      </p:ext>
    </p:extLst>
  </p:cSld>
  <p:clrMapOvr>
    <a:masterClrMapping/>
  </p:clrMapOvr>
  <p:transition spd="med">
    <p:pull dir="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altLang="cs-CZ" smtClean="0"/>
              <a:t>Median Voter (cont.)</a:t>
            </a:r>
          </a:p>
        </p:txBody>
      </p:sp>
      <p:sp>
        <p:nvSpPr>
          <p:cNvPr id="31747" name="Rectangle 3"/>
          <p:cNvSpPr>
            <a:spLocks noGrp="1" noChangeArrowheads="1"/>
          </p:cNvSpPr>
          <p:nvPr>
            <p:ph idx="1"/>
          </p:nvPr>
        </p:nvSpPr>
        <p:spPr/>
        <p:txBody>
          <a:bodyPr/>
          <a:lstStyle/>
          <a:p>
            <a:pPr eaLnBrk="1" hangingPunct="1">
              <a:spcBef>
                <a:spcPct val="50000"/>
              </a:spcBef>
            </a:pPr>
            <a:r>
              <a:rPr lang="en-US" altLang="cs-CZ" smtClean="0"/>
              <a:t>Thus, the median voter theorem implies that a two-party democracy should enact trade policy based on how many voters it pleases. </a:t>
            </a:r>
          </a:p>
          <a:p>
            <a:pPr lvl="1" eaLnBrk="1" hangingPunct="1">
              <a:spcBef>
                <a:spcPct val="50000"/>
              </a:spcBef>
            </a:pPr>
            <a:r>
              <a:rPr lang="en-US" altLang="cs-CZ" smtClean="0"/>
              <a:t>A policy that inflicts large losses on a few people (import-competing producers) but benefits a large number of people (consumers) should be chosen. </a:t>
            </a:r>
          </a:p>
          <a:p>
            <a:pPr eaLnBrk="1" hangingPunct="1">
              <a:spcBef>
                <a:spcPct val="50000"/>
              </a:spcBef>
            </a:pPr>
            <a:r>
              <a:rPr lang="en-US" altLang="cs-CZ" smtClean="0"/>
              <a:t>But trade policy doesn</a:t>
            </a:r>
            <a:r>
              <a:rPr lang="ja-JP" altLang="en-US" smtClean="0"/>
              <a:t>’</a:t>
            </a:r>
            <a:r>
              <a:rPr lang="en-US" altLang="ja-JP" smtClean="0"/>
              <a:t>t follow this prediction. </a:t>
            </a:r>
            <a:endParaRPr lang="en-US" altLang="cs-CZ" smtClean="0"/>
          </a:p>
        </p:txBody>
      </p:sp>
    </p:spTree>
    <p:extLst>
      <p:ext uri="{BB962C8B-B14F-4D97-AF65-F5344CB8AC3E}">
        <p14:creationId xmlns:p14="http://schemas.microsoft.com/office/powerpoint/2010/main" val="56509749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strips(downRight)">
                                      <p:cBhvr>
                                        <p:cTn id="17"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cs-CZ" smtClean="0"/>
              <a:t>Collective Action</a:t>
            </a:r>
          </a:p>
        </p:txBody>
      </p:sp>
      <p:sp>
        <p:nvSpPr>
          <p:cNvPr id="32771" name="Rectangle 3"/>
          <p:cNvSpPr>
            <a:spLocks noGrp="1" noChangeArrowheads="1"/>
          </p:cNvSpPr>
          <p:nvPr>
            <p:ph idx="1"/>
          </p:nvPr>
        </p:nvSpPr>
        <p:spPr/>
        <p:txBody>
          <a:bodyPr/>
          <a:lstStyle/>
          <a:p>
            <a:pPr eaLnBrk="1" hangingPunct="1">
              <a:spcBef>
                <a:spcPct val="50000"/>
              </a:spcBef>
            </a:pPr>
            <a:r>
              <a:rPr lang="en-US" altLang="cs-CZ" smtClean="0"/>
              <a:t>Political activity is often described as a </a:t>
            </a:r>
            <a:r>
              <a:rPr lang="en-US" altLang="cs-CZ" b="1" smtClean="0"/>
              <a:t>collective action problem</a:t>
            </a:r>
            <a:r>
              <a:rPr lang="en-US" altLang="cs-CZ" smtClean="0"/>
              <a:t>: </a:t>
            </a:r>
          </a:p>
          <a:p>
            <a:pPr lvl="1" eaLnBrk="1" hangingPunct="1">
              <a:spcBef>
                <a:spcPct val="50000"/>
              </a:spcBef>
            </a:pPr>
            <a:r>
              <a:rPr lang="en-US" altLang="cs-CZ" smtClean="0"/>
              <a:t>While consumers </a:t>
            </a:r>
            <a:r>
              <a:rPr lang="en-US" altLang="cs-CZ" i="1" smtClean="0"/>
              <a:t>as a group</a:t>
            </a:r>
            <a:r>
              <a:rPr lang="en-US" altLang="cs-CZ" smtClean="0"/>
              <a:t> have an incentive to advocate free trade, each </a:t>
            </a:r>
            <a:r>
              <a:rPr lang="en-US" altLang="cs-CZ" i="1" smtClean="0"/>
              <a:t>individual</a:t>
            </a:r>
            <a:r>
              <a:rPr lang="en-US" altLang="cs-CZ" smtClean="0"/>
              <a:t> consumer has no incentive because his benefit is not large compared to the cost and time required to advocate free trade.</a:t>
            </a:r>
          </a:p>
          <a:p>
            <a:pPr lvl="1" eaLnBrk="1" hangingPunct="1">
              <a:spcBef>
                <a:spcPct val="50000"/>
              </a:spcBef>
            </a:pPr>
            <a:r>
              <a:rPr lang="en-US" altLang="cs-CZ" smtClean="0"/>
              <a:t>Policies that impose large losses for society as a whole but small losses on each individual may therefore not face strong opposition.</a:t>
            </a:r>
          </a:p>
        </p:txBody>
      </p:sp>
    </p:spTree>
    <p:extLst>
      <p:ext uri="{BB962C8B-B14F-4D97-AF65-F5344CB8AC3E}">
        <p14:creationId xmlns:p14="http://schemas.microsoft.com/office/powerpoint/2010/main" val="337727705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strips(downRigh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strips(downRigh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strips(downRight)">
                                      <p:cBhvr>
                                        <p:cTn id="17" dur="500"/>
                                        <p:tgtEl>
                                          <p:spTgt spid="32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altLang="cs-CZ" smtClean="0"/>
              <a:t>Collective Action (cont.)</a:t>
            </a:r>
          </a:p>
        </p:txBody>
      </p:sp>
      <p:sp>
        <p:nvSpPr>
          <p:cNvPr id="33795" name="Rectangle 3"/>
          <p:cNvSpPr>
            <a:spLocks noGrp="1" noChangeArrowheads="1"/>
          </p:cNvSpPr>
          <p:nvPr>
            <p:ph idx="1"/>
          </p:nvPr>
        </p:nvSpPr>
        <p:spPr/>
        <p:txBody>
          <a:bodyPr/>
          <a:lstStyle/>
          <a:p>
            <a:pPr eaLnBrk="1" hangingPunct="1"/>
            <a:r>
              <a:rPr lang="en-US" altLang="cs-CZ" smtClean="0"/>
              <a:t>However, for groups who suffer large losses from free trade (for example, unemployment), each individual in that group has a strong incentive to advocate the policy he desires.</a:t>
            </a:r>
          </a:p>
          <a:p>
            <a:pPr lvl="1" eaLnBrk="1" hangingPunct="1"/>
            <a:r>
              <a:rPr lang="en-US" altLang="cs-CZ" smtClean="0"/>
              <a:t>In this case, the cost and time required to advocate restricted trade is small compared to the cost of unemployment.</a:t>
            </a:r>
          </a:p>
        </p:txBody>
      </p:sp>
    </p:spTree>
    <p:extLst>
      <p:ext uri="{BB962C8B-B14F-4D97-AF65-F5344CB8AC3E}">
        <p14:creationId xmlns:p14="http://schemas.microsoft.com/office/powerpoint/2010/main" val="32043278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strips(downRight)">
                                      <p:cBhvr>
                                        <p:cTn id="12" dur="500"/>
                                        <p:tgtEl>
                                          <p:spTgt spid="337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tLang="cs-CZ" smtClean="0"/>
              <a:t>A Model of Trade Policy</a:t>
            </a:r>
          </a:p>
        </p:txBody>
      </p:sp>
      <p:sp>
        <p:nvSpPr>
          <p:cNvPr id="34819" name="Rectangle 3"/>
          <p:cNvSpPr>
            <a:spLocks noGrp="1" noChangeArrowheads="1"/>
          </p:cNvSpPr>
          <p:nvPr>
            <p:ph idx="1"/>
          </p:nvPr>
        </p:nvSpPr>
        <p:spPr/>
        <p:txBody>
          <a:bodyPr/>
          <a:lstStyle/>
          <a:p>
            <a:pPr eaLnBrk="1" hangingPunct="1">
              <a:spcBef>
                <a:spcPct val="50000"/>
              </a:spcBef>
            </a:pPr>
            <a:r>
              <a:rPr lang="en-US" altLang="cs-CZ" sz="2400"/>
              <a:t>While politicians may win elections partly because they advocate popular policies as implied by the median voter theorem, they also require funds to run campaigns.</a:t>
            </a:r>
          </a:p>
          <a:p>
            <a:pPr eaLnBrk="1" hangingPunct="1">
              <a:spcBef>
                <a:spcPct val="50000"/>
              </a:spcBef>
            </a:pPr>
            <a:r>
              <a:rPr lang="en-US" altLang="cs-CZ" sz="2400"/>
              <a:t>These funds may especially come from groups who do not have a collective action problem and are willing to advocate a special interest policy.</a:t>
            </a:r>
          </a:p>
          <a:p>
            <a:pPr eaLnBrk="1" hangingPunct="1">
              <a:spcBef>
                <a:spcPct val="50000"/>
              </a:spcBef>
            </a:pPr>
            <a:r>
              <a:rPr lang="en-US" altLang="cs-CZ" sz="2400"/>
              <a:t>Models of trade restrictions try to measure the trade-off between the reduction in welfare of constituents as a whole and the increase in campaign contributions from special interests.</a:t>
            </a:r>
          </a:p>
        </p:txBody>
      </p:sp>
    </p:spTree>
    <p:extLst>
      <p:ext uri="{BB962C8B-B14F-4D97-AF65-F5344CB8AC3E}">
        <p14:creationId xmlns:p14="http://schemas.microsoft.com/office/powerpoint/2010/main" val="271298424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altLang="cs-CZ" smtClean="0"/>
              <a:t>Which Industries Are Protected?</a:t>
            </a:r>
          </a:p>
        </p:txBody>
      </p:sp>
      <p:sp>
        <p:nvSpPr>
          <p:cNvPr id="35843" name="Rectangle 3"/>
          <p:cNvSpPr>
            <a:spLocks noGrp="1" noChangeArrowheads="1"/>
          </p:cNvSpPr>
          <p:nvPr>
            <p:ph idx="1"/>
          </p:nvPr>
        </p:nvSpPr>
        <p:spPr/>
        <p:txBody>
          <a:bodyPr/>
          <a:lstStyle/>
          <a:p>
            <a:pPr eaLnBrk="1" hangingPunct="1">
              <a:spcBef>
                <a:spcPct val="50000"/>
              </a:spcBef>
            </a:pPr>
            <a:r>
              <a:rPr lang="en-US" altLang="cs-CZ" b="1" smtClean="0"/>
              <a:t>Agriculture</a:t>
            </a:r>
            <a:r>
              <a:rPr lang="en-US" altLang="cs-CZ" smtClean="0"/>
              <a:t>: In the U.S., Europe, and Japan, farmers make up a small fraction of the electorate but receive generous subsidies and trade protection.</a:t>
            </a:r>
          </a:p>
          <a:p>
            <a:pPr lvl="1" eaLnBrk="1" hangingPunct="1">
              <a:spcBef>
                <a:spcPct val="50000"/>
              </a:spcBef>
            </a:pPr>
            <a:r>
              <a:rPr lang="en-US" altLang="cs-CZ" smtClean="0"/>
              <a:t>Examples: European Union</a:t>
            </a:r>
            <a:r>
              <a:rPr lang="ja-JP" altLang="en-US" smtClean="0"/>
              <a:t>’</a:t>
            </a:r>
            <a:r>
              <a:rPr lang="en-US" altLang="ja-JP" smtClean="0"/>
              <a:t>s Common Agricultural Policy, Japan</a:t>
            </a:r>
            <a:r>
              <a:rPr lang="ja-JP" altLang="en-US" smtClean="0"/>
              <a:t>’</a:t>
            </a:r>
            <a:r>
              <a:rPr lang="en-US" altLang="ja-JP" smtClean="0"/>
              <a:t>s 1000% tariff on imported rice, America</a:t>
            </a:r>
            <a:r>
              <a:rPr lang="ja-JP" altLang="en-US" smtClean="0"/>
              <a:t>’</a:t>
            </a:r>
            <a:r>
              <a:rPr lang="en-US" altLang="ja-JP" smtClean="0"/>
              <a:t>s sugar quota.</a:t>
            </a:r>
            <a:endParaRPr lang="en-US" altLang="cs-CZ" smtClean="0"/>
          </a:p>
        </p:txBody>
      </p:sp>
    </p:spTree>
    <p:extLst>
      <p:ext uri="{BB962C8B-B14F-4D97-AF65-F5344CB8AC3E}">
        <p14:creationId xmlns:p14="http://schemas.microsoft.com/office/powerpoint/2010/main" val="219972379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tLang="cs-CZ" sz="2800"/>
              <a:t>Which Industries Are Protected? (cont.)</a:t>
            </a:r>
          </a:p>
        </p:txBody>
      </p:sp>
      <p:sp>
        <p:nvSpPr>
          <p:cNvPr id="36867" name="Rectangle 3"/>
          <p:cNvSpPr>
            <a:spLocks noGrp="1" noChangeArrowheads="1"/>
          </p:cNvSpPr>
          <p:nvPr>
            <p:ph idx="1"/>
          </p:nvPr>
        </p:nvSpPr>
        <p:spPr/>
        <p:txBody>
          <a:bodyPr/>
          <a:lstStyle/>
          <a:p>
            <a:pPr eaLnBrk="1" hangingPunct="1">
              <a:spcBef>
                <a:spcPct val="50000"/>
              </a:spcBef>
            </a:pPr>
            <a:r>
              <a:rPr lang="en-US" altLang="cs-CZ" b="1" smtClean="0"/>
              <a:t>Clothing</a:t>
            </a:r>
            <a:r>
              <a:rPr lang="en-US" altLang="cs-CZ" smtClean="0"/>
              <a:t>: textiles (fabrication of cloth) and apparel (assembly of cloth into clothing).</a:t>
            </a:r>
            <a:endParaRPr lang="en-US" altLang="cs-CZ" sz="2400"/>
          </a:p>
          <a:p>
            <a:pPr lvl="1" eaLnBrk="1" hangingPunct="1">
              <a:spcBef>
                <a:spcPct val="50000"/>
              </a:spcBef>
            </a:pPr>
            <a:r>
              <a:rPr lang="en-US" altLang="cs-CZ" smtClean="0"/>
              <a:t>Until 2005, quota licenses granted to textile and apparel exporters were specified in the Multi-Fiber Agreement between the United States and many other nations.</a:t>
            </a:r>
          </a:p>
          <a:p>
            <a:pPr lvl="1" eaLnBrk="1" hangingPunct="1">
              <a:spcBef>
                <a:spcPct val="50000"/>
              </a:spcBef>
            </a:pPr>
            <a:r>
              <a:rPr lang="en-US" altLang="cs-CZ" smtClean="0"/>
              <a:t>Phase-out of MFA drastically reduced the costs of U.S. protection, from 14.1b in 2002 (11.8b from textiles and apparel) to 2.6b estimate for 2015 (only 0.5b from textiles and apparel).</a:t>
            </a:r>
          </a:p>
        </p:txBody>
      </p:sp>
    </p:spTree>
    <p:extLst>
      <p:ext uri="{BB962C8B-B14F-4D97-AF65-F5344CB8AC3E}">
        <p14:creationId xmlns:p14="http://schemas.microsoft.com/office/powerpoint/2010/main" val="104814320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strips(downRigh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strips(downRight)">
                                      <p:cBhvr>
                                        <p:cTn id="12" dur="500"/>
                                        <p:tgtEl>
                                          <p:spTgt spid="3686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animEffect transition="in" filter="strips(downRight)">
                                      <p:cBhvr>
                                        <p:cTn id="15" dur="500"/>
                                        <p:tgtEl>
                                          <p:spTgt spid="36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p:txBody>
          <a:bodyPr/>
          <a:lstStyle/>
          <a:p>
            <a:pPr eaLnBrk="1" hangingPunct="1"/>
            <a:r>
              <a:rPr lang="en-US" altLang="cs-CZ" smtClean="0"/>
              <a:t>Fig. 9-2: Deriving Foreign</a:t>
            </a:r>
            <a:r>
              <a:rPr lang="ja-JP" altLang="en-US" smtClean="0"/>
              <a:t>’</a:t>
            </a:r>
            <a:r>
              <a:rPr lang="en-US" altLang="ja-JP" smtClean="0"/>
              <a:t>s Export Supply Curve</a:t>
            </a:r>
            <a:endParaRPr lang="en-US" altLang="cs-CZ" smtClean="0"/>
          </a:p>
        </p:txBody>
      </p:sp>
      <p:pic>
        <p:nvPicPr>
          <p:cNvPr id="11266" name="Picture 2" descr="fig09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450757"/>
            <a:ext cx="8610600" cy="387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5219596"/>
      </p:ext>
    </p:extLst>
  </p:cSld>
  <p:clrMapOvr>
    <a:masterClrMapping/>
  </p:clrMapOvr>
  <p:transition spd="med">
    <p:pull dir="rd"/>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cs-CZ" smtClean="0"/>
              <a:t>Table 10-2: Welfare Costs of U.S. Protection ($ billion)</a:t>
            </a:r>
          </a:p>
        </p:txBody>
      </p:sp>
      <p:pic>
        <p:nvPicPr>
          <p:cNvPr id="37890" name="Picture 2" descr="tbl10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590800"/>
            <a:ext cx="81788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7868348"/>
      </p:ext>
    </p:extLst>
  </p:cSld>
  <p:clrMapOvr>
    <a:masterClrMapping/>
  </p:clrMapOvr>
  <p:transition spd="med">
    <p:pull dir="rd"/>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tLang="cs-CZ" sz="2800"/>
              <a:t>International Negotiations of Trade Policy</a:t>
            </a:r>
          </a:p>
        </p:txBody>
      </p:sp>
      <p:sp>
        <p:nvSpPr>
          <p:cNvPr id="38915" name="Rectangle 3"/>
          <p:cNvSpPr>
            <a:spLocks noGrp="1" noChangeAspect="1" noChangeArrowheads="1"/>
          </p:cNvSpPr>
          <p:nvPr>
            <p:ph idx="1"/>
          </p:nvPr>
        </p:nvSpPr>
        <p:spPr>
          <a:xfrm>
            <a:off x="680321" y="2135660"/>
            <a:ext cx="8337550" cy="4502150"/>
          </a:xfrm>
        </p:spPr>
        <p:txBody>
          <a:bodyPr/>
          <a:lstStyle/>
          <a:p>
            <a:pPr eaLnBrk="1" hangingPunct="1">
              <a:lnSpc>
                <a:spcPct val="90000"/>
              </a:lnSpc>
              <a:spcBef>
                <a:spcPct val="50000"/>
              </a:spcBef>
            </a:pPr>
            <a:r>
              <a:rPr lang="en-US" altLang="cs-CZ" dirty="0" smtClean="0"/>
              <a:t>After rising sharply at the beginning of the 1930s, the average U.S. tariff rate has decreased substantially from the mid-1930s to 1998.</a:t>
            </a:r>
          </a:p>
          <a:p>
            <a:pPr eaLnBrk="1" hangingPunct="1">
              <a:lnSpc>
                <a:spcPct val="90000"/>
              </a:lnSpc>
              <a:spcBef>
                <a:spcPct val="50000"/>
              </a:spcBef>
            </a:pPr>
            <a:r>
              <a:rPr lang="en-US" altLang="cs-CZ" dirty="0" smtClean="0"/>
              <a:t>Since 1944, much of the reduction in tariffs and other trade restrictions has come about through international negotiations.</a:t>
            </a:r>
          </a:p>
          <a:p>
            <a:pPr lvl="1" eaLnBrk="1" hangingPunct="1">
              <a:lnSpc>
                <a:spcPct val="90000"/>
              </a:lnSpc>
              <a:spcBef>
                <a:spcPct val="50000"/>
              </a:spcBef>
            </a:pPr>
            <a:r>
              <a:rPr lang="en-US" altLang="cs-CZ" sz="2000" dirty="0"/>
              <a:t>The </a:t>
            </a:r>
            <a:r>
              <a:rPr lang="en-US" altLang="cs-CZ" sz="2000" b="1" dirty="0"/>
              <a:t>General Agreement of Tariffs and Trade</a:t>
            </a:r>
            <a:r>
              <a:rPr lang="en-US" altLang="cs-CZ" sz="2000" dirty="0"/>
              <a:t> was begun in 1947 as a provisional international agreement and was replaced by a more formal international institution called the </a:t>
            </a:r>
            <a:r>
              <a:rPr lang="en-US" altLang="cs-CZ" sz="2000" b="1" dirty="0"/>
              <a:t>World Trade Organization</a:t>
            </a:r>
            <a:r>
              <a:rPr lang="en-US" altLang="cs-CZ" sz="2000" dirty="0"/>
              <a:t> in 1995.</a:t>
            </a:r>
          </a:p>
        </p:txBody>
      </p:sp>
    </p:spTree>
    <p:extLst>
      <p:ext uri="{BB962C8B-B14F-4D97-AF65-F5344CB8AC3E}">
        <p14:creationId xmlns:p14="http://schemas.microsoft.com/office/powerpoint/2010/main" val="321567339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trips(downRight)">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trips(downRight)">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strips(downRight)">
                                      <p:cBhvr>
                                        <p:cTn id="17" dur="500"/>
                                        <p:tgtEl>
                                          <p:spTgt spid="389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tLang="cs-CZ" sz="3600"/>
              <a:t>Fig. 10-5: The U.S. Tariff Rate</a:t>
            </a:r>
          </a:p>
        </p:txBody>
      </p:sp>
      <p:pic>
        <p:nvPicPr>
          <p:cNvPr id="39938" name="Picture 2" descr="fig10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99271"/>
            <a:ext cx="8232775" cy="408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9449375"/>
      </p:ext>
    </p:extLst>
  </p:cSld>
  <p:clrMapOvr>
    <a:masterClrMapping/>
  </p:clrMapOvr>
  <p:transition spd="med">
    <p:pull dir="rd"/>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cs-CZ" sz="2800"/>
              <a:t>International Negotiations of Trade Policy (cont.)</a:t>
            </a:r>
          </a:p>
        </p:txBody>
      </p:sp>
      <p:sp>
        <p:nvSpPr>
          <p:cNvPr id="40963" name="Rectangle 3"/>
          <p:cNvSpPr>
            <a:spLocks noGrp="1" noChangeArrowheads="1"/>
          </p:cNvSpPr>
          <p:nvPr>
            <p:ph idx="1"/>
          </p:nvPr>
        </p:nvSpPr>
        <p:spPr/>
        <p:txBody>
          <a:bodyPr/>
          <a:lstStyle/>
          <a:p>
            <a:pPr eaLnBrk="1" hangingPunct="1">
              <a:spcBef>
                <a:spcPct val="50000"/>
              </a:spcBef>
            </a:pPr>
            <a:r>
              <a:rPr lang="en-US" altLang="cs-CZ" smtClean="0"/>
              <a:t>Multilateral negotiations mobilize exporters to support free trade if they believe export markets will expand.</a:t>
            </a:r>
            <a:endParaRPr lang="en-US" altLang="cs-CZ" sz="2400"/>
          </a:p>
          <a:p>
            <a:pPr lvl="1" eaLnBrk="1" hangingPunct="1">
              <a:spcBef>
                <a:spcPct val="50000"/>
              </a:spcBef>
            </a:pPr>
            <a:r>
              <a:rPr lang="en-US" altLang="cs-CZ" smtClean="0"/>
              <a:t>This support would be lacking in a unilateral push for free trade. The multilateral approach counteracts the support for restricted trade by import-competing groups.</a:t>
            </a:r>
          </a:p>
        </p:txBody>
      </p:sp>
    </p:spTree>
    <p:extLst>
      <p:ext uri="{BB962C8B-B14F-4D97-AF65-F5344CB8AC3E}">
        <p14:creationId xmlns:p14="http://schemas.microsoft.com/office/powerpoint/2010/main" val="5476113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strips(downRight)">
                                      <p:cBhvr>
                                        <p:cTn id="7" dur="500"/>
                                        <p:tgtEl>
                                          <p:spTgt spid="40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strips(downRight)">
                                      <p:cBhvr>
                                        <p:cTn id="12" dur="500"/>
                                        <p:tgtEl>
                                          <p:spTgt spid="409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altLang="cs-CZ" sz="2800"/>
              <a:t>International Negotiations of Trade Policy (cont.)</a:t>
            </a:r>
          </a:p>
        </p:txBody>
      </p:sp>
      <p:sp>
        <p:nvSpPr>
          <p:cNvPr id="41987" name="Rectangle 3"/>
          <p:cNvSpPr>
            <a:spLocks noGrp="1" noChangeArrowheads="1"/>
          </p:cNvSpPr>
          <p:nvPr>
            <p:ph idx="1"/>
          </p:nvPr>
        </p:nvSpPr>
        <p:spPr/>
        <p:txBody>
          <a:bodyPr/>
          <a:lstStyle/>
          <a:p>
            <a:pPr eaLnBrk="1" hangingPunct="1">
              <a:lnSpc>
                <a:spcPct val="90000"/>
              </a:lnSpc>
            </a:pPr>
            <a:r>
              <a:rPr lang="en-US" altLang="cs-CZ" smtClean="0"/>
              <a:t>Multilateral negotiations also help avoid a trade war between countries, where each country enacts trade restrictions.</a:t>
            </a:r>
          </a:p>
          <a:p>
            <a:pPr eaLnBrk="1" hangingPunct="1">
              <a:lnSpc>
                <a:spcPct val="90000"/>
              </a:lnSpc>
              <a:spcBef>
                <a:spcPct val="50000"/>
              </a:spcBef>
            </a:pPr>
            <a:r>
              <a:rPr lang="en-US" altLang="cs-CZ" smtClean="0"/>
              <a:t>A trade war could result if each country has an incentive to adopt protection, </a:t>
            </a:r>
            <a:r>
              <a:rPr lang="en-US" altLang="cs-CZ" i="1" smtClean="0"/>
              <a:t>regardless of what other countries do.</a:t>
            </a:r>
            <a:r>
              <a:rPr lang="en-US" altLang="cs-CZ" smtClean="0"/>
              <a:t> </a:t>
            </a:r>
          </a:p>
          <a:p>
            <a:pPr lvl="1" eaLnBrk="1" hangingPunct="1">
              <a:lnSpc>
                <a:spcPct val="90000"/>
              </a:lnSpc>
              <a:spcBef>
                <a:spcPct val="40000"/>
              </a:spcBef>
            </a:pPr>
            <a:r>
              <a:rPr lang="en-US" altLang="cs-CZ" smtClean="0"/>
              <a:t>All countries could enact trade restrictions, </a:t>
            </a:r>
            <a:r>
              <a:rPr lang="en-US" altLang="cs-CZ" i="1" smtClean="0"/>
              <a:t>even if it is in the interest of all countries to have free trade</a:t>
            </a:r>
            <a:r>
              <a:rPr lang="en-US" altLang="cs-CZ" smtClean="0"/>
              <a:t>.</a:t>
            </a:r>
          </a:p>
          <a:p>
            <a:pPr lvl="1" eaLnBrk="1" hangingPunct="1">
              <a:lnSpc>
                <a:spcPct val="90000"/>
              </a:lnSpc>
              <a:spcBef>
                <a:spcPct val="40000"/>
              </a:spcBef>
            </a:pPr>
            <a:r>
              <a:rPr lang="en-US" altLang="cs-CZ" smtClean="0"/>
              <a:t>Countries need an agreement that prevents a trade war or eliminates the protection from one.</a:t>
            </a:r>
            <a:endParaRPr lang="en-US" altLang="cs-CZ" sz="2000"/>
          </a:p>
        </p:txBody>
      </p:sp>
    </p:spTree>
    <p:extLst>
      <p:ext uri="{BB962C8B-B14F-4D97-AF65-F5344CB8AC3E}">
        <p14:creationId xmlns:p14="http://schemas.microsoft.com/office/powerpoint/2010/main" val="185772897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Righ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Right)">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strips(downRight)">
                                      <p:cBhvr>
                                        <p:cTn id="17" dur="500"/>
                                        <p:tgtEl>
                                          <p:spTgt spid="41987">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41987">
                                            <p:txEl>
                                              <p:pRg st="3" end="3"/>
                                            </p:txEl>
                                          </p:spTgt>
                                        </p:tgtEl>
                                        <p:attrNameLst>
                                          <p:attrName>style.visibility</p:attrName>
                                        </p:attrNameLst>
                                      </p:cBhvr>
                                      <p:to>
                                        <p:strVal val="visible"/>
                                      </p:to>
                                    </p:set>
                                    <p:animEffect transition="in" filter="strips(downRight)">
                                      <p:cBhvr>
                                        <p:cTn id="20"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tLang="cs-CZ" sz="2800"/>
              <a:t>Table 10-3: The Problem of Trade Warfare</a:t>
            </a:r>
          </a:p>
        </p:txBody>
      </p:sp>
      <p:pic>
        <p:nvPicPr>
          <p:cNvPr id="43010" name="Picture 2" descr="tbl10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774092"/>
            <a:ext cx="7645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8777531"/>
      </p:ext>
    </p:extLst>
  </p:cSld>
  <p:clrMapOvr>
    <a:masterClrMapping/>
  </p:clrMapOvr>
  <p:transition spd="med">
    <p:pull dir="rd"/>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altLang="cs-CZ" sz="2800"/>
              <a:t>International Negotiations of Trade Policy (cont.)</a:t>
            </a:r>
          </a:p>
        </p:txBody>
      </p:sp>
      <p:sp>
        <p:nvSpPr>
          <p:cNvPr id="44035" name="Rectangle 3"/>
          <p:cNvSpPr>
            <a:spLocks noGrp="1" noChangeArrowheads="1"/>
          </p:cNvSpPr>
          <p:nvPr>
            <p:ph idx="1"/>
          </p:nvPr>
        </p:nvSpPr>
        <p:spPr>
          <a:xfrm>
            <a:off x="680321" y="2133600"/>
            <a:ext cx="8294688" cy="4724400"/>
          </a:xfrm>
        </p:spPr>
        <p:txBody>
          <a:bodyPr/>
          <a:lstStyle/>
          <a:p>
            <a:pPr eaLnBrk="1" hangingPunct="1">
              <a:lnSpc>
                <a:spcPct val="90000"/>
              </a:lnSpc>
              <a:spcBef>
                <a:spcPct val="50000"/>
              </a:spcBef>
            </a:pPr>
            <a:r>
              <a:rPr lang="en-US" altLang="cs-CZ" dirty="0" smtClean="0"/>
              <a:t>In this example, each country acting individually would be better off with protection (20 &gt; 10), but both would be better off if both chose free trade than if both choose protection (10 &gt; –5).</a:t>
            </a:r>
          </a:p>
          <a:p>
            <a:pPr eaLnBrk="1" hangingPunct="1">
              <a:lnSpc>
                <a:spcPct val="90000"/>
              </a:lnSpc>
              <a:spcBef>
                <a:spcPct val="50000"/>
              </a:spcBef>
            </a:pPr>
            <a:r>
              <a:rPr lang="en-US" altLang="cs-CZ" dirty="0" smtClean="0"/>
              <a:t>If Japan and the U.S. can establish a binding agreement to maintain free trade, both can avoid the temptation of protection and both can be made better off.</a:t>
            </a:r>
          </a:p>
          <a:p>
            <a:pPr lvl="1" eaLnBrk="1" hangingPunct="1">
              <a:lnSpc>
                <a:spcPct val="90000"/>
              </a:lnSpc>
              <a:spcBef>
                <a:spcPct val="50000"/>
              </a:spcBef>
            </a:pPr>
            <a:r>
              <a:rPr lang="en-US" altLang="cs-CZ" dirty="0" smtClean="0"/>
              <a:t>Or if the damage has already been done, both countries can agree to return to free trade.</a:t>
            </a:r>
            <a:endParaRPr lang="en-US" altLang="cs-CZ" sz="2000" dirty="0"/>
          </a:p>
        </p:txBody>
      </p:sp>
    </p:spTree>
    <p:extLst>
      <p:ext uri="{BB962C8B-B14F-4D97-AF65-F5344CB8AC3E}">
        <p14:creationId xmlns:p14="http://schemas.microsoft.com/office/powerpoint/2010/main" val="320819008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strips(downRight)">
                                      <p:cBhvr>
                                        <p:cTn id="12" dur="500"/>
                                        <p:tgtEl>
                                          <p:spTgt spid="4403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animEffect transition="in" filter="strips(downRight)">
                                      <p:cBhvr>
                                        <p:cTn id="15" dur="5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tLang="cs-CZ" sz="2800"/>
              <a:t>International Trade Agreements: </a:t>
            </a:r>
            <a:br>
              <a:rPr lang="en-US" altLang="cs-CZ" sz="2800"/>
            </a:br>
            <a:r>
              <a:rPr lang="en-US" altLang="cs-CZ" sz="2800"/>
              <a:t>A Brief History</a:t>
            </a:r>
          </a:p>
        </p:txBody>
      </p:sp>
      <p:sp>
        <p:nvSpPr>
          <p:cNvPr id="45058" name="Rectangle 3"/>
          <p:cNvSpPr>
            <a:spLocks noGrp="1" noChangeArrowheads="1"/>
          </p:cNvSpPr>
          <p:nvPr>
            <p:ph idx="1"/>
          </p:nvPr>
        </p:nvSpPr>
        <p:spPr/>
        <p:txBody>
          <a:bodyPr>
            <a:normAutofit lnSpcReduction="10000"/>
          </a:bodyPr>
          <a:lstStyle/>
          <a:p>
            <a:pPr eaLnBrk="1" hangingPunct="1"/>
            <a:r>
              <a:rPr lang="en-US" altLang="cs-CZ" sz="2400"/>
              <a:t>In 1930, the United States passed a remarkably irresponsible tariff law, the Smoot-Hawley Act. </a:t>
            </a:r>
          </a:p>
          <a:p>
            <a:pPr lvl="1" eaLnBrk="1" hangingPunct="1"/>
            <a:r>
              <a:rPr lang="en-US" altLang="cs-CZ" sz="2000"/>
              <a:t>Tariff rates rose steeply and U.S. trade fell sharply.</a:t>
            </a:r>
          </a:p>
          <a:p>
            <a:pPr eaLnBrk="1" hangingPunct="1"/>
            <a:r>
              <a:rPr lang="en-US" altLang="cs-CZ" sz="2400"/>
              <a:t>Initial attempts to reduce tariff rates were undertaken through bilateral trade negotiations: </a:t>
            </a:r>
          </a:p>
          <a:p>
            <a:pPr lvl="1" eaLnBrk="1" hangingPunct="1"/>
            <a:r>
              <a:rPr lang="en-US" altLang="cs-CZ" sz="2000"/>
              <a:t>U.S. offered to lower tariffs on some imports if another country would lower its tariffs on some U.S. exports.</a:t>
            </a:r>
          </a:p>
          <a:p>
            <a:pPr eaLnBrk="1" hangingPunct="1"/>
            <a:r>
              <a:rPr lang="en-US" altLang="cs-CZ" sz="2400"/>
              <a:t>Bilateral negotiations, however, do not take full advantage of international coordination.</a:t>
            </a:r>
          </a:p>
          <a:p>
            <a:pPr lvl="1" eaLnBrk="1" hangingPunct="1"/>
            <a:r>
              <a:rPr lang="en-US" altLang="cs-CZ" sz="2000"/>
              <a:t>Benefits can </a:t>
            </a:r>
            <a:r>
              <a:rPr lang="ja-JP" altLang="en-US" sz="2000"/>
              <a:t>“</a:t>
            </a:r>
            <a:r>
              <a:rPr lang="en-US" altLang="ja-JP" sz="2000"/>
              <a:t>spill over</a:t>
            </a:r>
            <a:r>
              <a:rPr lang="ja-JP" altLang="en-US" sz="2000"/>
              <a:t>”</a:t>
            </a:r>
            <a:r>
              <a:rPr lang="en-US" altLang="ja-JP" sz="2000"/>
              <a:t> to countries that have not made any concessions.</a:t>
            </a:r>
            <a:endParaRPr lang="en-US" altLang="cs-CZ" sz="2000"/>
          </a:p>
        </p:txBody>
      </p:sp>
    </p:spTree>
    <p:extLst>
      <p:ext uri="{BB962C8B-B14F-4D97-AF65-F5344CB8AC3E}">
        <p14:creationId xmlns:p14="http://schemas.microsoft.com/office/powerpoint/2010/main" val="4263735550"/>
      </p:ext>
    </p:extLst>
  </p:cSld>
  <p:clrMapOvr>
    <a:masterClrMapping/>
  </p:clrMapOvr>
  <p:transition spd="med">
    <p:pull dir="rd"/>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cs-CZ" smtClean="0"/>
              <a:t>World Trade Organization</a:t>
            </a:r>
          </a:p>
        </p:txBody>
      </p:sp>
      <p:sp>
        <p:nvSpPr>
          <p:cNvPr id="2" name="Rectangle 3"/>
          <p:cNvSpPr>
            <a:spLocks noGrp="1" noChangeArrowheads="1"/>
          </p:cNvSpPr>
          <p:nvPr>
            <p:ph idx="1"/>
          </p:nvPr>
        </p:nvSpPr>
        <p:spPr/>
        <p:txBody>
          <a:bodyPr/>
          <a:lstStyle/>
          <a:p>
            <a:pPr marL="609600" indent="-609600">
              <a:spcBef>
                <a:spcPct val="50000"/>
              </a:spcBef>
            </a:pPr>
            <a:r>
              <a:rPr lang="en-US" altLang="cs-CZ" sz="2400"/>
              <a:t>In 1947, a group of 23 countries began trade negotiations under a provisional set of rules that became known as the General Agreement on Tariffs and Trade, or GATT.</a:t>
            </a:r>
          </a:p>
          <a:p>
            <a:pPr marL="609600" indent="-609600">
              <a:spcBef>
                <a:spcPct val="50000"/>
              </a:spcBef>
            </a:pPr>
            <a:r>
              <a:rPr lang="en-US" altLang="cs-CZ" sz="2400"/>
              <a:t>In 1995, the </a:t>
            </a:r>
            <a:r>
              <a:rPr lang="en-US" altLang="cs-CZ" sz="2400" b="1"/>
              <a:t>World Trade Organization, </a:t>
            </a:r>
            <a:r>
              <a:rPr lang="en-US" altLang="cs-CZ" sz="2400"/>
              <a:t>or </a:t>
            </a:r>
            <a:r>
              <a:rPr lang="en-US" altLang="cs-CZ" sz="2400" b="1"/>
              <a:t>WTO</a:t>
            </a:r>
            <a:r>
              <a:rPr lang="en-US" altLang="cs-CZ" sz="2400"/>
              <a:t>, was established as a formal organization for implementing multilateral trade negotiations (and policing them).</a:t>
            </a:r>
          </a:p>
        </p:txBody>
      </p:sp>
    </p:spTree>
    <p:extLst>
      <p:ext uri="{BB962C8B-B14F-4D97-AF65-F5344CB8AC3E}">
        <p14:creationId xmlns:p14="http://schemas.microsoft.com/office/powerpoint/2010/main" val="205648564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Righ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strips(downRight)">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tLang="cs-CZ" smtClean="0"/>
              <a:t>World Trade Organization (cont.)</a:t>
            </a:r>
          </a:p>
        </p:txBody>
      </p:sp>
      <p:sp>
        <p:nvSpPr>
          <p:cNvPr id="142339" name="Rectangle 3"/>
          <p:cNvSpPr>
            <a:spLocks noGrp="1" noChangeArrowheads="1"/>
          </p:cNvSpPr>
          <p:nvPr>
            <p:ph idx="1"/>
          </p:nvPr>
        </p:nvSpPr>
        <p:spPr/>
        <p:txBody>
          <a:bodyPr/>
          <a:lstStyle/>
          <a:p>
            <a:pPr marL="609600" indent="-609600">
              <a:spcBef>
                <a:spcPct val="50000"/>
              </a:spcBef>
            </a:pPr>
            <a:r>
              <a:rPr lang="en-US" altLang="cs-CZ" smtClean="0"/>
              <a:t>WTO negotiations address trade restrictions in at least 3 ways:</a:t>
            </a:r>
          </a:p>
          <a:p>
            <a:pPr marL="609600" indent="-609600">
              <a:spcBef>
                <a:spcPct val="50000"/>
              </a:spcBef>
              <a:buFont typeface="Times" panose="02020603050405020304" pitchFamily="18" charset="0"/>
              <a:buAutoNum type="arabicPeriod"/>
            </a:pPr>
            <a:r>
              <a:rPr lang="en-US" altLang="cs-CZ" sz="2400" b="1"/>
              <a:t>Reducing tariff rates</a:t>
            </a:r>
            <a:r>
              <a:rPr lang="en-US" altLang="cs-CZ" sz="2400"/>
              <a:t> through multilateral negotiations.</a:t>
            </a:r>
            <a:endParaRPr lang="en-US" altLang="cs-CZ" sz="2400" b="1"/>
          </a:p>
          <a:p>
            <a:pPr marL="609600" indent="-609600">
              <a:spcBef>
                <a:spcPct val="50000"/>
              </a:spcBef>
              <a:buFont typeface="Times" panose="02020603050405020304" pitchFamily="18" charset="0"/>
              <a:buAutoNum type="arabicPeriod"/>
            </a:pPr>
            <a:r>
              <a:rPr lang="en-US" altLang="cs-CZ" sz="2400" b="1"/>
              <a:t>Binding tariff rates</a:t>
            </a:r>
            <a:r>
              <a:rPr lang="en-US" altLang="cs-CZ" sz="2400"/>
              <a:t>: a tariff is </a:t>
            </a:r>
            <a:r>
              <a:rPr lang="ja-JP" altLang="en-US" sz="2400"/>
              <a:t>“</a:t>
            </a:r>
            <a:r>
              <a:rPr lang="en-US" altLang="ja-JP" sz="2400"/>
              <a:t>bound</a:t>
            </a:r>
            <a:r>
              <a:rPr lang="ja-JP" altLang="en-US" sz="2400"/>
              <a:t>”</a:t>
            </a:r>
            <a:r>
              <a:rPr lang="en-US" altLang="ja-JP" sz="2400"/>
              <a:t> by having the imposing country agree not to raise it in the future.</a:t>
            </a:r>
            <a:endParaRPr lang="en-US" altLang="cs-CZ" sz="2400"/>
          </a:p>
        </p:txBody>
      </p:sp>
    </p:spTree>
    <p:extLst>
      <p:ext uri="{BB962C8B-B14F-4D97-AF65-F5344CB8AC3E}">
        <p14:creationId xmlns:p14="http://schemas.microsoft.com/office/powerpoint/2010/main" val="268507624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Effect transition="in" filter="strips(downRight)">
                                      <p:cBhvr>
                                        <p:cTn id="7" dur="500"/>
                                        <p:tgtEl>
                                          <p:spTgt spid="142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2339">
                                            <p:txEl>
                                              <p:pRg st="1" end="1"/>
                                            </p:txEl>
                                          </p:spTgt>
                                        </p:tgtEl>
                                        <p:attrNameLst>
                                          <p:attrName>style.visibility</p:attrName>
                                        </p:attrNameLst>
                                      </p:cBhvr>
                                      <p:to>
                                        <p:strVal val="visible"/>
                                      </p:to>
                                    </p:set>
                                    <p:animEffect transition="in" filter="strips(downRight)">
                                      <p:cBhvr>
                                        <p:cTn id="12" dur="500"/>
                                        <p:tgtEl>
                                          <p:spTgt spid="142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2339">
                                            <p:txEl>
                                              <p:pRg st="2" end="2"/>
                                            </p:txEl>
                                          </p:spTgt>
                                        </p:tgtEl>
                                        <p:attrNameLst>
                                          <p:attrName>style.visibility</p:attrName>
                                        </p:attrNameLst>
                                      </p:cBhvr>
                                      <p:to>
                                        <p:strVal val="visible"/>
                                      </p:to>
                                    </p:set>
                                    <p:animEffect transition="in" filter="strips(downRight)">
                                      <p:cBhvr>
                                        <p:cTn id="17" dur="500"/>
                                        <p:tgtEl>
                                          <p:spTgt spid="142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pPr eaLnBrk="1" hangingPunct="1"/>
            <a:r>
              <a:rPr lang="en-US" altLang="cs-CZ" sz="2800"/>
              <a:t>Supply, Demand, and Trade in a Single Industry (cont.)</a:t>
            </a:r>
          </a:p>
        </p:txBody>
      </p:sp>
      <p:sp>
        <p:nvSpPr>
          <p:cNvPr id="12291" name="Rectangle 3"/>
          <p:cNvSpPr>
            <a:spLocks noGrp="1" noChangeArrowheads="1"/>
          </p:cNvSpPr>
          <p:nvPr>
            <p:ph idx="1"/>
          </p:nvPr>
        </p:nvSpPr>
        <p:spPr/>
        <p:txBody>
          <a:bodyPr>
            <a:normAutofit lnSpcReduction="10000"/>
          </a:bodyPr>
          <a:lstStyle/>
          <a:p>
            <a:pPr eaLnBrk="1" hangingPunct="1"/>
            <a:r>
              <a:rPr lang="en-US" altLang="cs-CZ" smtClean="0"/>
              <a:t>In equilibrium, </a:t>
            </a:r>
          </a:p>
          <a:p>
            <a:pPr algn="ctr" eaLnBrk="1" hangingPunct="1">
              <a:buFontTx/>
              <a:buNone/>
            </a:pPr>
            <a:r>
              <a:rPr lang="en-US" altLang="cs-CZ" sz="2400"/>
              <a:t>import demand = export supply,</a:t>
            </a:r>
          </a:p>
          <a:p>
            <a:pPr algn="ctr" eaLnBrk="1" hangingPunct="1">
              <a:buFontTx/>
              <a:buNone/>
            </a:pPr>
            <a:r>
              <a:rPr lang="en-US" altLang="cs-CZ" sz="2400"/>
              <a:t>home demand – home supply</a:t>
            </a:r>
          </a:p>
          <a:p>
            <a:pPr algn="ctr" eaLnBrk="1" hangingPunct="1">
              <a:buFontTx/>
              <a:buNone/>
            </a:pPr>
            <a:r>
              <a:rPr lang="en-US" altLang="cs-CZ" sz="2400"/>
              <a:t>               = foreign supply – foreign demand,</a:t>
            </a:r>
          </a:p>
          <a:p>
            <a:pPr algn="ctr" eaLnBrk="1" hangingPunct="1">
              <a:buFontTx/>
              <a:buNone/>
            </a:pPr>
            <a:endParaRPr lang="en-US" altLang="cs-CZ" sz="2400"/>
          </a:p>
          <a:p>
            <a:pPr algn="ctr" eaLnBrk="1" hangingPunct="1">
              <a:buFontTx/>
              <a:buNone/>
            </a:pPr>
            <a:r>
              <a:rPr lang="en-US" altLang="cs-CZ" sz="2400"/>
              <a:t>home demand + foreign demand </a:t>
            </a:r>
          </a:p>
          <a:p>
            <a:pPr algn="ctr" eaLnBrk="1" hangingPunct="1">
              <a:buFontTx/>
              <a:buNone/>
            </a:pPr>
            <a:r>
              <a:rPr lang="en-US" altLang="cs-CZ" sz="2400"/>
              <a:t>    = home supply + foreign supply,</a:t>
            </a:r>
          </a:p>
          <a:p>
            <a:pPr algn="ctr" eaLnBrk="1" hangingPunct="1">
              <a:buFontTx/>
              <a:buNone/>
            </a:pPr>
            <a:r>
              <a:rPr lang="en-US" altLang="cs-CZ" sz="2400"/>
              <a:t>world demand = world supply.</a:t>
            </a:r>
          </a:p>
        </p:txBody>
      </p:sp>
    </p:spTree>
    <p:extLst>
      <p:ext uri="{BB962C8B-B14F-4D97-AF65-F5344CB8AC3E}">
        <p14:creationId xmlns:p14="http://schemas.microsoft.com/office/powerpoint/2010/main" val="332424008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strips(downRight)">
                                      <p:cBhvr>
                                        <p:cTn id="17" dur="500"/>
                                        <p:tgtEl>
                                          <p:spTgt spid="122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strips(downRight)">
                                      <p:cBhvr>
                                        <p:cTn id="22" dur="500"/>
                                        <p:tgtEl>
                                          <p:spTgt spid="122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2291">
                                            <p:txEl>
                                              <p:pRg st="5" end="5"/>
                                            </p:txEl>
                                          </p:spTgt>
                                        </p:tgtEl>
                                        <p:attrNameLst>
                                          <p:attrName>style.visibility</p:attrName>
                                        </p:attrNameLst>
                                      </p:cBhvr>
                                      <p:to>
                                        <p:strVal val="visible"/>
                                      </p:to>
                                    </p:set>
                                    <p:animEffect transition="in" filter="strips(downRight)">
                                      <p:cBhvr>
                                        <p:cTn id="27" dur="500"/>
                                        <p:tgtEl>
                                          <p:spTgt spid="12291">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2291">
                                            <p:txEl>
                                              <p:pRg st="6" end="6"/>
                                            </p:txEl>
                                          </p:spTgt>
                                        </p:tgtEl>
                                        <p:attrNameLst>
                                          <p:attrName>style.visibility</p:attrName>
                                        </p:attrNameLst>
                                      </p:cBhvr>
                                      <p:to>
                                        <p:strVal val="visible"/>
                                      </p:to>
                                    </p:set>
                                    <p:animEffect transition="in" filter="strips(downRight)">
                                      <p:cBhvr>
                                        <p:cTn id="32" dur="500"/>
                                        <p:tgtEl>
                                          <p:spTgt spid="1229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2291">
                                            <p:txEl>
                                              <p:pRg st="7" end="7"/>
                                            </p:txEl>
                                          </p:spTgt>
                                        </p:tgtEl>
                                        <p:attrNameLst>
                                          <p:attrName>style.visibility</p:attrName>
                                        </p:attrNameLst>
                                      </p:cBhvr>
                                      <p:to>
                                        <p:strVal val="visible"/>
                                      </p:to>
                                    </p:set>
                                    <p:animEffect transition="in" filter="strips(downRight)">
                                      <p:cBhvr>
                                        <p:cTn id="37" dur="500"/>
                                        <p:tgtEl>
                                          <p:spTgt spid="122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altLang="cs-CZ" smtClean="0"/>
              <a:t>World Trade Organization (cont.)</a:t>
            </a:r>
          </a:p>
        </p:txBody>
      </p:sp>
      <p:sp>
        <p:nvSpPr>
          <p:cNvPr id="46083" name="Rectangle 3"/>
          <p:cNvSpPr>
            <a:spLocks noGrp="1" noChangeArrowheads="1"/>
          </p:cNvSpPr>
          <p:nvPr>
            <p:ph idx="1"/>
          </p:nvPr>
        </p:nvSpPr>
        <p:spPr/>
        <p:txBody>
          <a:bodyPr/>
          <a:lstStyle/>
          <a:p>
            <a:pPr marL="533400" indent="-533400">
              <a:spcBef>
                <a:spcPct val="50000"/>
              </a:spcBef>
              <a:buFont typeface="Times" panose="02020603050405020304" pitchFamily="18" charset="0"/>
              <a:buAutoNum type="arabicPeriod" startAt="3"/>
            </a:pPr>
            <a:r>
              <a:rPr lang="en-US" altLang="cs-CZ" sz="2400" b="1"/>
              <a:t>Eliminating nontariff barriers</a:t>
            </a:r>
            <a:r>
              <a:rPr lang="en-US" altLang="cs-CZ" sz="2400"/>
              <a:t>: quotas and export subsidies are changed to tariffs because the costs of tariff protection are more apparent and easier to negotiate.</a:t>
            </a:r>
            <a:endParaRPr lang="en-US" altLang="cs-CZ" smtClean="0"/>
          </a:p>
          <a:p>
            <a:pPr marL="914400" lvl="1" indent="-457200">
              <a:spcBef>
                <a:spcPct val="50000"/>
              </a:spcBef>
            </a:pPr>
            <a:r>
              <a:rPr lang="en-US" altLang="cs-CZ" smtClean="0"/>
              <a:t>Subsidies for agricultural exports are an exception.</a:t>
            </a:r>
          </a:p>
          <a:p>
            <a:pPr marL="914400" lvl="1" indent="-457200">
              <a:spcBef>
                <a:spcPct val="50000"/>
              </a:spcBef>
            </a:pPr>
            <a:r>
              <a:rPr lang="en-US" altLang="cs-CZ" smtClean="0"/>
              <a:t>Exceptions are also allowed for </a:t>
            </a:r>
            <a:r>
              <a:rPr lang="ja-JP" altLang="en-US" smtClean="0"/>
              <a:t>“</a:t>
            </a:r>
            <a:r>
              <a:rPr lang="en-US" altLang="ja-JP" smtClean="0"/>
              <a:t>market disruptions</a:t>
            </a:r>
            <a:r>
              <a:rPr lang="ja-JP" altLang="en-US" smtClean="0"/>
              <a:t>”</a:t>
            </a:r>
            <a:r>
              <a:rPr lang="en-US" altLang="ja-JP" smtClean="0"/>
              <a:t> caused by a surge in imports.</a:t>
            </a:r>
            <a:endParaRPr lang="en-US" altLang="cs-CZ" smtClean="0"/>
          </a:p>
        </p:txBody>
      </p:sp>
    </p:spTree>
    <p:extLst>
      <p:ext uri="{BB962C8B-B14F-4D97-AF65-F5344CB8AC3E}">
        <p14:creationId xmlns:p14="http://schemas.microsoft.com/office/powerpoint/2010/main" val="400112209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strips(downRight)">
                                      <p:cBhvr>
                                        <p:cTn id="7" dur="500"/>
                                        <p:tgtEl>
                                          <p:spTgt spid="4608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46083">
                                            <p:txEl>
                                              <p:pRg st="1" end="1"/>
                                            </p:txEl>
                                          </p:spTgt>
                                        </p:tgtEl>
                                        <p:attrNameLst>
                                          <p:attrName>style.visibility</p:attrName>
                                        </p:attrNameLst>
                                      </p:cBhvr>
                                      <p:to>
                                        <p:strVal val="visible"/>
                                      </p:to>
                                    </p:set>
                                    <p:animEffect transition="in" filter="strips(downRight)">
                                      <p:cBhvr>
                                        <p:cTn id="10" dur="500"/>
                                        <p:tgtEl>
                                          <p:spTgt spid="4608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46083">
                                            <p:txEl>
                                              <p:pRg st="2" end="2"/>
                                            </p:txEl>
                                          </p:spTgt>
                                        </p:tgtEl>
                                        <p:attrNameLst>
                                          <p:attrName>style.visibility</p:attrName>
                                        </p:attrNameLst>
                                      </p:cBhvr>
                                      <p:to>
                                        <p:strVal val="visible"/>
                                      </p:to>
                                    </p:set>
                                    <p:animEffect transition="in" filter="strips(downRight)">
                                      <p:cBhvr>
                                        <p:cTn id="13" dur="500"/>
                                        <p:tgtEl>
                                          <p:spTgt spid="460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tLang="cs-CZ" smtClean="0"/>
              <a:t>World Trade Organization (cont.)</a:t>
            </a:r>
          </a:p>
        </p:txBody>
      </p:sp>
      <p:sp>
        <p:nvSpPr>
          <p:cNvPr id="47107" name="Rectangle 3"/>
          <p:cNvSpPr>
            <a:spLocks noGrp="1" noChangeArrowheads="1"/>
          </p:cNvSpPr>
          <p:nvPr>
            <p:ph idx="1"/>
          </p:nvPr>
        </p:nvSpPr>
        <p:spPr/>
        <p:txBody>
          <a:bodyPr/>
          <a:lstStyle/>
          <a:p>
            <a:pPr eaLnBrk="1" hangingPunct="1">
              <a:spcBef>
                <a:spcPct val="50000"/>
              </a:spcBef>
            </a:pPr>
            <a:r>
              <a:rPr lang="en-US" altLang="cs-CZ" smtClean="0"/>
              <a:t>The World Trade Organization is based on a number of agreements:</a:t>
            </a:r>
          </a:p>
          <a:p>
            <a:pPr lvl="1" eaLnBrk="1" hangingPunct="1">
              <a:spcBef>
                <a:spcPct val="50000"/>
              </a:spcBef>
            </a:pPr>
            <a:r>
              <a:rPr lang="en-US" altLang="cs-CZ" i="1" smtClean="0"/>
              <a:t>General Agreement on Tariffs and Trade:</a:t>
            </a:r>
            <a:r>
              <a:rPr lang="en-US" altLang="cs-CZ" smtClean="0"/>
              <a:t>  covers trade in goods.</a:t>
            </a:r>
          </a:p>
          <a:p>
            <a:pPr lvl="1" eaLnBrk="1" hangingPunct="1">
              <a:spcBef>
                <a:spcPct val="50000"/>
              </a:spcBef>
            </a:pPr>
            <a:r>
              <a:rPr lang="en-US" altLang="cs-CZ" i="1" smtClean="0"/>
              <a:t>General Agreement on Tariffs and Services:</a:t>
            </a:r>
            <a:r>
              <a:rPr lang="en-US" altLang="cs-CZ" smtClean="0"/>
              <a:t> covers trade in services (ex., insurance, consulting, legal services, banking).</a:t>
            </a:r>
          </a:p>
          <a:p>
            <a:pPr lvl="1" eaLnBrk="1" hangingPunct="1">
              <a:spcBef>
                <a:spcPct val="50000"/>
              </a:spcBef>
            </a:pPr>
            <a:r>
              <a:rPr lang="en-US" altLang="cs-CZ" i="1" smtClean="0"/>
              <a:t>Agreement on Trade-Related Aspects of Intellectual Property:</a:t>
            </a:r>
            <a:r>
              <a:rPr lang="en-US" altLang="cs-CZ" smtClean="0"/>
              <a:t> covers international property rights (ex., patents and copyrights).</a:t>
            </a:r>
          </a:p>
        </p:txBody>
      </p:sp>
    </p:spTree>
    <p:extLst>
      <p:ext uri="{BB962C8B-B14F-4D97-AF65-F5344CB8AC3E}">
        <p14:creationId xmlns:p14="http://schemas.microsoft.com/office/powerpoint/2010/main" val="81113124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strips(downRight)">
                                      <p:cBhvr>
                                        <p:cTn id="12" dur="500"/>
                                        <p:tgtEl>
                                          <p:spTgt spid="47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strips(downRight)">
                                      <p:cBhvr>
                                        <p:cTn id="17" dur="500"/>
                                        <p:tgtEl>
                                          <p:spTgt spid="471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strips(downRight)">
                                      <p:cBhvr>
                                        <p:cTn id="22"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altLang="cs-CZ" smtClean="0"/>
              <a:t>World Trade Organization (cont.)</a:t>
            </a:r>
          </a:p>
        </p:txBody>
      </p:sp>
      <p:sp>
        <p:nvSpPr>
          <p:cNvPr id="48131" name="Rectangle 3"/>
          <p:cNvSpPr>
            <a:spLocks noGrp="1" noChangeArrowheads="1"/>
          </p:cNvSpPr>
          <p:nvPr>
            <p:ph idx="1"/>
          </p:nvPr>
        </p:nvSpPr>
        <p:spPr/>
        <p:txBody>
          <a:bodyPr/>
          <a:lstStyle/>
          <a:p>
            <a:pPr lvl="1" eaLnBrk="1" hangingPunct="1">
              <a:spcBef>
                <a:spcPct val="50000"/>
              </a:spcBef>
            </a:pPr>
            <a:r>
              <a:rPr lang="en-US" altLang="cs-CZ" i="1" smtClean="0"/>
              <a:t>The dispute settlement procedure:</a:t>
            </a:r>
            <a:r>
              <a:rPr lang="en-US" altLang="cs-CZ" smtClean="0"/>
              <a:t> a formal procedure where countries in a trade dispute can bring their case to a panel of WTO experts to rule upon.</a:t>
            </a:r>
          </a:p>
          <a:p>
            <a:pPr lvl="2" eaLnBrk="1" hangingPunct="1">
              <a:spcBef>
                <a:spcPct val="50000"/>
              </a:spcBef>
            </a:pPr>
            <a:r>
              <a:rPr lang="en-US" altLang="cs-CZ" smtClean="0"/>
              <a:t>The panel decides whether member counties are breaking their agreements.</a:t>
            </a:r>
          </a:p>
          <a:p>
            <a:pPr lvl="2" eaLnBrk="1" hangingPunct="1">
              <a:spcBef>
                <a:spcPct val="50000"/>
              </a:spcBef>
            </a:pPr>
            <a:r>
              <a:rPr lang="en-US" altLang="cs-CZ" smtClean="0"/>
              <a:t>A country that refuses to adhere to the panel</a:t>
            </a:r>
            <a:r>
              <a:rPr lang="ja-JP" altLang="en-US" smtClean="0"/>
              <a:t>’</a:t>
            </a:r>
            <a:r>
              <a:rPr lang="en-US" altLang="ja-JP" smtClean="0"/>
              <a:t>s decision may be punished by the WTO allowing other countries to impose trade restrictions on its exports.</a:t>
            </a:r>
            <a:endParaRPr lang="en-US" altLang="cs-CZ" smtClean="0"/>
          </a:p>
        </p:txBody>
      </p:sp>
    </p:spTree>
    <p:extLst>
      <p:ext uri="{BB962C8B-B14F-4D97-AF65-F5344CB8AC3E}">
        <p14:creationId xmlns:p14="http://schemas.microsoft.com/office/powerpoint/2010/main" val="399455614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0" dur="500"/>
                                        <p:tgtEl>
                                          <p:spTgt spid="4813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3" dur="5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tLang="cs-CZ" smtClean="0"/>
              <a:t>World Trade Organization (cont.)</a:t>
            </a:r>
          </a:p>
        </p:txBody>
      </p:sp>
      <p:sp>
        <p:nvSpPr>
          <p:cNvPr id="49155" name="Rectangle 3"/>
          <p:cNvSpPr>
            <a:spLocks noGrp="1" noChangeArrowheads="1"/>
          </p:cNvSpPr>
          <p:nvPr>
            <p:ph idx="1"/>
          </p:nvPr>
        </p:nvSpPr>
        <p:spPr/>
        <p:txBody>
          <a:bodyPr/>
          <a:lstStyle/>
          <a:p>
            <a:pPr eaLnBrk="1" hangingPunct="1"/>
            <a:r>
              <a:rPr lang="en-US" altLang="cs-CZ" smtClean="0"/>
              <a:t>The GATT multilateral negotiations in the Uruguay Round, ratified in 1994:</a:t>
            </a:r>
          </a:p>
          <a:p>
            <a:pPr lvl="1" eaLnBrk="1" hangingPunct="1">
              <a:spcBef>
                <a:spcPct val="40000"/>
              </a:spcBef>
            </a:pPr>
            <a:r>
              <a:rPr lang="en-US" altLang="cs-CZ" smtClean="0"/>
              <a:t>agreed that all quantitative restrictions (ex., quotas) on trade in textiles and clothing as previously specified in the Multi-Fiber Agreement were to be eliminated by 2005.</a:t>
            </a:r>
          </a:p>
          <a:p>
            <a:pPr eaLnBrk="1" hangingPunct="1">
              <a:spcBef>
                <a:spcPct val="50000"/>
              </a:spcBef>
            </a:pPr>
            <a:r>
              <a:rPr lang="en-US" altLang="cs-CZ" smtClean="0"/>
              <a:t>Quotas on imports from China had to be temporarily reimposed due to surge in Chinese clothing exports when MFA expired. </a:t>
            </a:r>
          </a:p>
        </p:txBody>
      </p:sp>
    </p:spTree>
    <p:extLst>
      <p:ext uri="{BB962C8B-B14F-4D97-AF65-F5344CB8AC3E}">
        <p14:creationId xmlns:p14="http://schemas.microsoft.com/office/powerpoint/2010/main" val="381779058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US" altLang="cs-CZ" smtClean="0"/>
              <a:t>World Trade Organization (cont.)</a:t>
            </a:r>
          </a:p>
        </p:txBody>
      </p:sp>
      <p:sp>
        <p:nvSpPr>
          <p:cNvPr id="91139" name="Rectangle 3"/>
          <p:cNvSpPr>
            <a:spLocks noGrp="1" noChangeArrowheads="1"/>
          </p:cNvSpPr>
          <p:nvPr>
            <p:ph idx="1"/>
          </p:nvPr>
        </p:nvSpPr>
        <p:spPr/>
        <p:txBody>
          <a:bodyPr/>
          <a:lstStyle/>
          <a:p>
            <a:pPr eaLnBrk="1" hangingPunct="1"/>
            <a:r>
              <a:rPr lang="en-US" altLang="cs-CZ" smtClean="0"/>
              <a:t>In 2001, a new round of negotiations was started in Doha, Qatar, but these negotiations have not yet produced an agreement.</a:t>
            </a:r>
          </a:p>
          <a:p>
            <a:pPr lvl="1" eaLnBrk="1" hangingPunct="1"/>
            <a:r>
              <a:rPr lang="en-US" altLang="cs-CZ" smtClean="0"/>
              <a:t>Most of the remaining forms of protection are in agriculture, textiles, and clothing—industries that are politically well organized.</a:t>
            </a:r>
          </a:p>
        </p:txBody>
      </p:sp>
    </p:spTree>
    <p:extLst>
      <p:ext uri="{BB962C8B-B14F-4D97-AF65-F5344CB8AC3E}">
        <p14:creationId xmlns:p14="http://schemas.microsoft.com/office/powerpoint/2010/main" val="2323434036"/>
      </p:ext>
    </p:extLst>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strips(downRight)">
                                      <p:cBhvr>
                                        <p:cTn id="7" dur="500"/>
                                        <p:tgtEl>
                                          <p:spTgt spid="911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1139">
                                            <p:txEl>
                                              <p:pRg st="1" end="1"/>
                                            </p:txEl>
                                          </p:spTgt>
                                        </p:tgtEl>
                                        <p:attrNameLst>
                                          <p:attrName>style.visibility</p:attrName>
                                        </p:attrNameLst>
                                      </p:cBhvr>
                                      <p:to>
                                        <p:strVal val="visible"/>
                                      </p:to>
                                    </p:set>
                                    <p:animEffect transition="in" filter="strips(downRight)">
                                      <p:cBhvr>
                                        <p:cTn id="12" dur="500"/>
                                        <p:tgtEl>
                                          <p:spTgt spid="911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tLang="cs-CZ" sz="2800"/>
              <a:t>Table 10-4: Percentage Distribution of Potential Gains from Free Trade</a:t>
            </a:r>
          </a:p>
        </p:txBody>
      </p:sp>
      <p:pic>
        <p:nvPicPr>
          <p:cNvPr id="53250" name="Picture 2" descr="tbl10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386913"/>
            <a:ext cx="84709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0530154"/>
      </p:ext>
    </p:extLst>
  </p:cSld>
  <p:clrMapOvr>
    <a:masterClrMapping/>
  </p:clrMapOvr>
  <p:transition spd="med">
    <p:pull dir="rd"/>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US" altLang="cs-CZ" sz="2800"/>
              <a:t>Do Agricultural Subsidies in Rich Countries Hurt Poor Countries?</a:t>
            </a:r>
          </a:p>
        </p:txBody>
      </p:sp>
      <p:sp>
        <p:nvSpPr>
          <p:cNvPr id="94211" name="Rectangle 3"/>
          <p:cNvSpPr>
            <a:spLocks noGrp="1" noChangeArrowheads="1"/>
          </p:cNvSpPr>
          <p:nvPr>
            <p:ph idx="1"/>
          </p:nvPr>
        </p:nvSpPr>
        <p:spPr/>
        <p:txBody>
          <a:bodyPr/>
          <a:lstStyle/>
          <a:p>
            <a:pPr eaLnBrk="1" hangingPunct="1"/>
            <a:r>
              <a:rPr lang="en-US" altLang="cs-CZ" smtClean="0"/>
              <a:t>We learned in Chapter 9 that subsidies lower the </a:t>
            </a:r>
            <a:r>
              <a:rPr lang="en-US" altLang="cs-CZ" i="1" smtClean="0"/>
              <a:t>world</a:t>
            </a:r>
            <a:r>
              <a:rPr lang="en-US" altLang="cs-CZ" smtClean="0"/>
              <a:t> price of products.</a:t>
            </a:r>
          </a:p>
          <a:p>
            <a:pPr lvl="1" eaLnBrk="1" hangingPunct="1"/>
            <a:r>
              <a:rPr lang="en-US" altLang="cs-CZ" smtClean="0"/>
              <a:t>Since importing countries benefit from cheaper food, why would poor countries want rich countries to remove their agricultural subsidies?</a:t>
            </a:r>
          </a:p>
          <a:p>
            <a:pPr lvl="1" eaLnBrk="1" hangingPunct="1"/>
            <a:r>
              <a:rPr lang="en-US" altLang="cs-CZ" smtClean="0"/>
              <a:t>Subsidies harm farmers in poor countries who compete with farmers in rich countries.</a:t>
            </a:r>
          </a:p>
        </p:txBody>
      </p:sp>
    </p:spTree>
    <p:extLst>
      <p:ext uri="{BB962C8B-B14F-4D97-AF65-F5344CB8AC3E}">
        <p14:creationId xmlns:p14="http://schemas.microsoft.com/office/powerpoint/2010/main" val="265542155"/>
      </p:ext>
    </p:extLst>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strips(downRight)">
                                      <p:cBhvr>
                                        <p:cTn id="7" dur="500"/>
                                        <p:tgtEl>
                                          <p:spTgt spid="942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strips(downRight)">
                                      <p:cBhvr>
                                        <p:cTn id="12" dur="500"/>
                                        <p:tgtEl>
                                          <p:spTgt spid="942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4211">
                                            <p:txEl>
                                              <p:pRg st="2" end="2"/>
                                            </p:txEl>
                                          </p:spTgt>
                                        </p:tgtEl>
                                        <p:attrNameLst>
                                          <p:attrName>style.visibility</p:attrName>
                                        </p:attrNameLst>
                                      </p:cBhvr>
                                      <p:to>
                                        <p:strVal val="visible"/>
                                      </p:to>
                                    </p:set>
                                    <p:animEffect transition="in" filter="strips(downRight)">
                                      <p:cBhvr>
                                        <p:cTn id="17" dur="500"/>
                                        <p:tgtEl>
                                          <p:spTgt spid="942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tLang="cs-CZ" sz="2800"/>
              <a:t>Table 10-5: Percentage Gains in Income under Two Doha Scenarios</a:t>
            </a:r>
          </a:p>
        </p:txBody>
      </p:sp>
      <p:pic>
        <p:nvPicPr>
          <p:cNvPr id="55298" name="Picture 2" descr="tbl10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0321" y="2487828"/>
            <a:ext cx="8356600" cy="257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2538913"/>
      </p:ext>
    </p:extLst>
  </p:cSld>
  <p:clrMapOvr>
    <a:masterClrMapping/>
  </p:clrMapOvr>
  <p:transition spd="med">
    <p:pull dir="rd"/>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en-US" altLang="cs-CZ" smtClean="0"/>
              <a:t>Preferential Trading Agreements</a:t>
            </a:r>
          </a:p>
        </p:txBody>
      </p:sp>
      <p:sp>
        <p:nvSpPr>
          <p:cNvPr id="50179" name="Rectangle 3"/>
          <p:cNvSpPr>
            <a:spLocks noGrp="1" noChangeArrowheads="1"/>
          </p:cNvSpPr>
          <p:nvPr>
            <p:ph idx="1"/>
          </p:nvPr>
        </p:nvSpPr>
        <p:spPr/>
        <p:txBody>
          <a:bodyPr/>
          <a:lstStyle/>
          <a:p>
            <a:pPr eaLnBrk="1" hangingPunct="1">
              <a:spcBef>
                <a:spcPct val="50000"/>
              </a:spcBef>
            </a:pPr>
            <a:r>
              <a:rPr lang="en-US" altLang="cs-CZ" sz="2400"/>
              <a:t>Preferential trading agreements are trade agreements between countries in which they lower tariffs for each other but not for the rest of the world.</a:t>
            </a:r>
          </a:p>
          <a:p>
            <a:pPr eaLnBrk="1" hangingPunct="1">
              <a:spcBef>
                <a:spcPct val="50000"/>
              </a:spcBef>
            </a:pPr>
            <a:r>
              <a:rPr lang="en-US" altLang="cs-CZ" sz="2400"/>
              <a:t>Under the WTO, such discriminatory trade policies are generally not allowed:</a:t>
            </a:r>
          </a:p>
          <a:p>
            <a:pPr lvl="1" eaLnBrk="1" hangingPunct="1">
              <a:spcBef>
                <a:spcPct val="50000"/>
              </a:spcBef>
            </a:pPr>
            <a:r>
              <a:rPr lang="en-US" altLang="cs-CZ" sz="2000"/>
              <a:t>Each country in the WTO promises that all countries will pay tariffs no higher than the nation that pays the lowest: called the </a:t>
            </a:r>
            <a:r>
              <a:rPr lang="ja-JP" altLang="en-US" sz="2000"/>
              <a:t>“</a:t>
            </a:r>
            <a:r>
              <a:rPr lang="en-US" altLang="ja-JP" sz="2000"/>
              <a:t>most favored nation</a:t>
            </a:r>
            <a:r>
              <a:rPr lang="ja-JP" altLang="en-US" sz="2000"/>
              <a:t>”</a:t>
            </a:r>
            <a:r>
              <a:rPr lang="en-US" altLang="ja-JP" sz="2000"/>
              <a:t> (MFN) principle.</a:t>
            </a:r>
          </a:p>
          <a:p>
            <a:pPr lvl="1" eaLnBrk="1" hangingPunct="1">
              <a:spcBef>
                <a:spcPct val="50000"/>
              </a:spcBef>
            </a:pPr>
            <a:r>
              <a:rPr lang="en-US" altLang="cs-CZ" sz="2000"/>
              <a:t>An exception is allowed only if the lowest tariff rate is set at zero. </a:t>
            </a:r>
          </a:p>
        </p:txBody>
      </p:sp>
    </p:spTree>
    <p:extLst>
      <p:ext uri="{BB962C8B-B14F-4D97-AF65-F5344CB8AC3E}">
        <p14:creationId xmlns:p14="http://schemas.microsoft.com/office/powerpoint/2010/main" val="56587663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strips(downRight)">
                                      <p:cBhvr>
                                        <p:cTn id="22" dur="500"/>
                                        <p:tgtEl>
                                          <p:spTgt spid="501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altLang="cs-CZ" sz="2800"/>
              <a:t>Preferential Trading Agreements (cont.)</a:t>
            </a:r>
          </a:p>
        </p:txBody>
      </p:sp>
      <p:sp>
        <p:nvSpPr>
          <p:cNvPr id="51203" name="Rectangle 3"/>
          <p:cNvSpPr>
            <a:spLocks noGrp="1" noChangeArrowheads="1"/>
          </p:cNvSpPr>
          <p:nvPr>
            <p:ph idx="1"/>
          </p:nvPr>
        </p:nvSpPr>
        <p:spPr/>
        <p:txBody>
          <a:bodyPr/>
          <a:lstStyle/>
          <a:p>
            <a:pPr marL="609600" indent="-609600"/>
            <a:r>
              <a:rPr lang="en-US" altLang="cs-CZ" sz="2400"/>
              <a:t>There are two types of preferential trading agreements in which tariff rates are set at or near zero:</a:t>
            </a:r>
          </a:p>
          <a:p>
            <a:pPr marL="609600" indent="-609600">
              <a:buNone/>
            </a:pPr>
            <a:endParaRPr lang="en-US" altLang="cs-CZ" sz="2400"/>
          </a:p>
          <a:p>
            <a:pPr marL="609600" indent="-609600">
              <a:buFont typeface="Times" panose="02020603050405020304" pitchFamily="18" charset="0"/>
              <a:buAutoNum type="arabicPeriod"/>
            </a:pPr>
            <a:r>
              <a:rPr lang="en-US" altLang="cs-CZ" sz="2400"/>
              <a:t>A </a:t>
            </a:r>
            <a:r>
              <a:rPr lang="en-US" altLang="cs-CZ" sz="2400" b="1"/>
              <a:t>free trade area</a:t>
            </a:r>
            <a:r>
              <a:rPr lang="en-US" altLang="cs-CZ" sz="2400"/>
              <a:t>: an agreement that allows free trade among members, but each member can have its own trade policy towards non-member countries.</a:t>
            </a:r>
          </a:p>
          <a:p>
            <a:pPr marL="990600" lvl="1" indent="-533400"/>
            <a:r>
              <a:rPr lang="en-US" altLang="cs-CZ" sz="2000"/>
              <a:t>An example is the North America Free Trade Agreement (NAFTA).</a:t>
            </a:r>
          </a:p>
        </p:txBody>
      </p:sp>
    </p:spTree>
    <p:extLst>
      <p:ext uri="{BB962C8B-B14F-4D97-AF65-F5344CB8AC3E}">
        <p14:creationId xmlns:p14="http://schemas.microsoft.com/office/powerpoint/2010/main" val="10430662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2" end="2"/>
                                            </p:txEl>
                                          </p:spTgt>
                                        </p:tgtEl>
                                        <p:attrNameLst>
                                          <p:attrName>style.visibility</p:attrName>
                                        </p:attrNameLst>
                                      </p:cBhvr>
                                      <p:to>
                                        <p:strVal val="visible"/>
                                      </p:to>
                                    </p:set>
                                    <p:animEffect transition="in" filter="strips(downRight)">
                                      <p:cBhvr>
                                        <p:cTn id="12" dur="500"/>
                                        <p:tgtEl>
                                          <p:spTgt spid="51203">
                                            <p:txEl>
                                              <p:pRg st="2" end="2"/>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1203">
                                            <p:txEl>
                                              <p:pRg st="3" end="3"/>
                                            </p:txEl>
                                          </p:spTgt>
                                        </p:tgtEl>
                                        <p:attrNameLst>
                                          <p:attrName>style.visibility</p:attrName>
                                        </p:attrNameLst>
                                      </p:cBhvr>
                                      <p:to>
                                        <p:strVal val="visible"/>
                                      </p:to>
                                    </p:set>
                                    <p:animEffect transition="in" filter="strips(downRight)">
                                      <p:cBhvr>
                                        <p:cTn id="15"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TM04033917[[fn=Berlín]]</Template>
  <TotalTime>14</TotalTime>
  <Words>5533</Words>
  <Application>Microsoft Office PowerPoint</Application>
  <PresentationFormat>Širokoúhlá obrazovka</PresentationFormat>
  <Paragraphs>399</Paragraphs>
  <Slides>105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105</vt:i4>
      </vt:variant>
    </vt:vector>
  </HeadingPairs>
  <TitlesOfParts>
    <vt:vector size="111" baseType="lpstr">
      <vt:lpstr>ＭＳ Ｐゴシック</vt:lpstr>
      <vt:lpstr>Arial</vt:lpstr>
      <vt:lpstr>Calibri</vt:lpstr>
      <vt:lpstr>Times</vt:lpstr>
      <vt:lpstr>Trebuchet MS</vt:lpstr>
      <vt:lpstr>Berlín</vt:lpstr>
      <vt:lpstr>Chapter 9</vt:lpstr>
      <vt:lpstr>Preview</vt:lpstr>
      <vt:lpstr>Types of Tariffs</vt:lpstr>
      <vt:lpstr>Supply, Demand, and Trade in a Single Industry</vt:lpstr>
      <vt:lpstr>Supply, Demand, and Trade in a Single Industry (cont.)</vt:lpstr>
      <vt:lpstr>Fig. 9-1: Deriving Home’s Import Demand Curve</vt:lpstr>
      <vt:lpstr>Supply, Demand, and Trade in a Single Industry (cont.)</vt:lpstr>
      <vt:lpstr>Fig. 9-2: Deriving Foreign’s Export Supply Curve</vt:lpstr>
      <vt:lpstr>Supply, Demand, and Trade in a Single Industry (cont.)</vt:lpstr>
      <vt:lpstr>Fig. 9-3: World Equilibrium</vt:lpstr>
      <vt:lpstr>Effects of a Tariff</vt:lpstr>
      <vt:lpstr>Fig. 9-4: Effects of a Tariff</vt:lpstr>
      <vt:lpstr>Effects of a Tariff (cont.)</vt:lpstr>
      <vt:lpstr>Effects of a Tariff (cont.)</vt:lpstr>
      <vt:lpstr>Effects of a Tariff (cont.)</vt:lpstr>
      <vt:lpstr>Effects of a Tariff in a Small Country</vt:lpstr>
      <vt:lpstr>Fig. 9-5: A Tariff in a Small Country</vt:lpstr>
      <vt:lpstr>Measuring the Amount of Protection</vt:lpstr>
      <vt:lpstr>Measuring the Amount of Protection (cont.)</vt:lpstr>
      <vt:lpstr>Measuring the Amount of Protection (cont.)</vt:lpstr>
      <vt:lpstr>Costs and Benefits of Tariffs</vt:lpstr>
      <vt:lpstr>Measuring the Costs and Benefits of Tariffs</vt:lpstr>
      <vt:lpstr>Fig. 9-9: Costs and Benefits of a Tariff for the Importing Country</vt:lpstr>
      <vt:lpstr>Measuring the Costs and Benefits of Tariffs (cont.)</vt:lpstr>
      <vt:lpstr>Measuring the Costs and Benefits of Tariffs (cont.)</vt:lpstr>
      <vt:lpstr>Fig. 9-10: Net Welfare Effects of a Tariff</vt:lpstr>
      <vt:lpstr>Measuring the Costs and Benefits of Tariffs (cont.)</vt:lpstr>
      <vt:lpstr>Export Subsidy</vt:lpstr>
      <vt:lpstr>Export Subsidy (cont.)</vt:lpstr>
      <vt:lpstr>Fig. 9-11: Effects of an Export Subsidy</vt:lpstr>
      <vt:lpstr>Export Subsidy (cont.)</vt:lpstr>
      <vt:lpstr>Export Subsidy in Europe</vt:lpstr>
      <vt:lpstr>Fig. 9-12: Europe’s Common Agricultural Policy</vt:lpstr>
      <vt:lpstr>Import Quota</vt:lpstr>
      <vt:lpstr>Import Quota (cont.)</vt:lpstr>
      <vt:lpstr>Fig. 9-13: U.S. and World Raw Sugar Prices in $ per ton, 1989–2011</vt:lpstr>
      <vt:lpstr>Fig. 9-14: Effects of the U.S. Import Quota on Sugar </vt:lpstr>
      <vt:lpstr>Voluntary Export Restraint</vt:lpstr>
      <vt:lpstr>Local Content Requirement</vt:lpstr>
      <vt:lpstr>Local Content Requirement (cont.)</vt:lpstr>
      <vt:lpstr>Local Content Requirement (cont.)</vt:lpstr>
      <vt:lpstr>Local Content Requirement (cont.)</vt:lpstr>
      <vt:lpstr>Other Trade Policies</vt:lpstr>
      <vt:lpstr>The Effects of Trade Policy</vt:lpstr>
      <vt:lpstr>Table 9-1: Effects of Alternative Trade Policies</vt:lpstr>
      <vt:lpstr>Summary</vt:lpstr>
      <vt:lpstr>Summary (cont.)</vt:lpstr>
      <vt:lpstr>Chapter 10</vt:lpstr>
      <vt:lpstr>Preview</vt:lpstr>
      <vt:lpstr>The Cases for Free Trade</vt:lpstr>
      <vt:lpstr>Fig. 10-1: The Efficiency Case for Free Trade</vt:lpstr>
      <vt:lpstr>The Cases for Free Trade (cont.)</vt:lpstr>
      <vt:lpstr>Table 10-1: Benefits of a Move to Worldwide Free Trade (percent of GDP)</vt:lpstr>
      <vt:lpstr>The Cases for Free Trade (cont.)</vt:lpstr>
      <vt:lpstr>The Cases for Free Trade (cont.)</vt:lpstr>
      <vt:lpstr>The Cases for Free Trade (cont.)</vt:lpstr>
      <vt:lpstr>The Cases against Free Trade </vt:lpstr>
      <vt:lpstr>Fig. 10-2: The Optimum Tariff</vt:lpstr>
      <vt:lpstr>The Cases against Free Trade (cont.)</vt:lpstr>
      <vt:lpstr>The Cases against Free Trade (cont.)</vt:lpstr>
      <vt:lpstr>Counter-Argument</vt:lpstr>
      <vt:lpstr>The Cases against Free Trade (cont.)</vt:lpstr>
      <vt:lpstr>The Cases against Free Trade (cont.)</vt:lpstr>
      <vt:lpstr>The Cases against Free Trade (cont.)</vt:lpstr>
      <vt:lpstr>The Cases against Free Trade (cont.)</vt:lpstr>
      <vt:lpstr>Fig. 10-3: The Domestic Market Failure Argument for a Tariff</vt:lpstr>
      <vt:lpstr>The Cases against Free Trade (cont.)</vt:lpstr>
      <vt:lpstr>Counter-Arguments</vt:lpstr>
      <vt:lpstr>Counter-Arguments (cont.) </vt:lpstr>
      <vt:lpstr>Political Models of Trade Policy</vt:lpstr>
      <vt:lpstr>Median Voter</vt:lpstr>
      <vt:lpstr>Median Voter (cont.)</vt:lpstr>
      <vt:lpstr>Fig. 10-4: Political Competition</vt:lpstr>
      <vt:lpstr>Median Voter (cont.)</vt:lpstr>
      <vt:lpstr>Collective Action</vt:lpstr>
      <vt:lpstr>Collective Action (cont.)</vt:lpstr>
      <vt:lpstr>A Model of Trade Policy</vt:lpstr>
      <vt:lpstr>Which Industries Are Protected?</vt:lpstr>
      <vt:lpstr>Which Industries Are Protected? (cont.)</vt:lpstr>
      <vt:lpstr>Table 10-2: Welfare Costs of U.S. Protection ($ billion)</vt:lpstr>
      <vt:lpstr>International Negotiations of Trade Policy</vt:lpstr>
      <vt:lpstr>Fig. 10-5: The U.S. Tariff Rate</vt:lpstr>
      <vt:lpstr>International Negotiations of Trade Policy (cont.)</vt:lpstr>
      <vt:lpstr>International Negotiations of Trade Policy (cont.)</vt:lpstr>
      <vt:lpstr>Table 10-3: The Problem of Trade Warfare</vt:lpstr>
      <vt:lpstr>International Negotiations of Trade Policy (cont.)</vt:lpstr>
      <vt:lpstr>International Trade Agreements:  A Brief History</vt:lpstr>
      <vt:lpstr>World Trade Organization</vt:lpstr>
      <vt:lpstr>World Trade Organization (cont.)</vt:lpstr>
      <vt:lpstr>World Trade Organization (cont.)</vt:lpstr>
      <vt:lpstr>World Trade Organization (cont.)</vt:lpstr>
      <vt:lpstr>World Trade Organization (cont.)</vt:lpstr>
      <vt:lpstr>World Trade Organization (cont.)</vt:lpstr>
      <vt:lpstr>World Trade Organization (cont.)</vt:lpstr>
      <vt:lpstr>Table 10-4: Percentage Distribution of Potential Gains from Free Trade</vt:lpstr>
      <vt:lpstr>Do Agricultural Subsidies in Rich Countries Hurt Poor Countries?</vt:lpstr>
      <vt:lpstr>Table 10-5: Percentage Gains in Income under Two Doha Scenarios</vt:lpstr>
      <vt:lpstr>Preferential Trading Agreements</vt:lpstr>
      <vt:lpstr>Preferential Trading Agreements (cont.)</vt:lpstr>
      <vt:lpstr>Preferential Trading Agreements (cont.)</vt:lpstr>
      <vt:lpstr>Preferential Trading Agreements (cont.)</vt:lpstr>
      <vt:lpstr>Preferential Trading Agreements (cont.)</vt:lpstr>
      <vt:lpstr>Summary</vt:lpstr>
      <vt:lpstr>Summary (cont.)</vt:lpstr>
      <vt:lpstr>Summary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dc:title>
  <dc:creator>TP</dc:creator>
  <cp:lastModifiedBy>TP</cp:lastModifiedBy>
  <cp:revision>3</cp:revision>
  <dcterms:created xsi:type="dcterms:W3CDTF">2015-10-12T10:46:48Z</dcterms:created>
  <dcterms:modified xsi:type="dcterms:W3CDTF">2015-10-12T11:01:20Z</dcterms:modified>
</cp:coreProperties>
</file>