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46C117F-5CCF-4837-BE5F-2B92066CAFAF}"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4EB90BD-B6CE-46B7-997F-7313B992CCDC}"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DB9D11F-B188-461D-B23F-39381795C052}"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2E6D8D9-55A2-4063-B0F3-121F44549695}"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D4B24536-994D-4021-A283-9F449C0DB509}" type="datetimeFigureOut">
              <a:rPr lang="en-US" dirty="0"/>
              <a:t>10/13/2015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3CBBBB78-C96F-47B7-AB17-D852CA960AC9}" type="datetimeFigureOut">
              <a:rPr lang="en-US" dirty="0"/>
              <a:t>10/13/2015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10/13/2015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A1DBF3"/>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gray">
          <a:xfrm>
            <a:off x="0" y="6400800"/>
            <a:ext cx="12192000" cy="457200"/>
          </a:xfrm>
          <a:prstGeom prst="rect">
            <a:avLst/>
          </a:prstGeom>
          <a:solidFill>
            <a:srgbClr val="1A86C6"/>
          </a:solidFill>
          <a:ln w="9525">
            <a:noFill/>
            <a:miter lim="800000"/>
            <a:headEnd/>
            <a:tailEnd/>
          </a:ln>
        </p:spPr>
        <p:txBody>
          <a:bodyPr wrap="none" lIns="0" tIns="0" rIns="0" bIns="0" anchor="ctr"/>
          <a:lstStyle/>
          <a:p>
            <a:pPr>
              <a:defRPr/>
            </a:pPr>
            <a:r>
              <a:rPr lang="en-US" sz="1800">
                <a:latin typeface="Adobe Jenson Italic" charset="0"/>
                <a:ea typeface="Arial" pitchFamily="-1" charset="0"/>
                <a:cs typeface="Arial" pitchFamily="-1" charset="0"/>
              </a:rPr>
              <a:t> </a:t>
            </a:r>
          </a:p>
        </p:txBody>
      </p:sp>
      <p:pic>
        <p:nvPicPr>
          <p:cNvPr id="3" name="Picture 3" descr="Pearson_Bound_Whi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84317" y="6356351"/>
            <a:ext cx="220768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Pearson_Strap_Bound_Whi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356351"/>
            <a:ext cx="254423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4" descr="krugman_10e_cover.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33" y="0"/>
            <a:ext cx="64516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6412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30578ACC-22D6-47C1-A373-4FD133E34F3C}" type="datetimeFigureOut">
              <a:rPr lang="en-US" dirty="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10/13/2015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10/13/2015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31444B-B92B-4E27-8C94-BB93EAF5CB18}"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63EFA5E-FA76-400D-B3DC-F0BA90E6D107}"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10/13/2015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 id="2147483669" r:id="rId18"/>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pPr algn="ctr" eaLnBrk="1" hangingPunct="1"/>
            <a:r>
              <a:rPr lang="en-US" altLang="cs-CZ" sz="2800"/>
              <a:t>Chapter 11</a:t>
            </a:r>
          </a:p>
        </p:txBody>
      </p:sp>
      <p:sp>
        <p:nvSpPr>
          <p:cNvPr id="14339" name="Rectangle 3"/>
          <p:cNvSpPr>
            <a:spLocks noGrp="1" noChangeArrowheads="1"/>
          </p:cNvSpPr>
          <p:nvPr>
            <p:ph type="subTitle" idx="1"/>
          </p:nvPr>
        </p:nvSpPr>
        <p:spPr/>
        <p:txBody>
          <a:bodyPr/>
          <a:lstStyle/>
          <a:p>
            <a:pPr marL="0" indent="0" algn="ctr">
              <a:buNone/>
            </a:pPr>
            <a:r>
              <a:rPr lang="en-US" altLang="cs-CZ" b="1" smtClean="0"/>
              <a:t>Trade Policy in Developing Countries</a:t>
            </a:r>
          </a:p>
        </p:txBody>
      </p:sp>
    </p:spTree>
    <p:extLst>
      <p:ext uri="{BB962C8B-B14F-4D97-AF65-F5344CB8AC3E}">
        <p14:creationId xmlns:p14="http://schemas.microsoft.com/office/powerpoint/2010/main" val="3120864939"/>
      </p:ext>
    </p:extLst>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cs-CZ" sz="2800"/>
              <a:t>Infant Industries </a:t>
            </a:r>
            <a:br>
              <a:rPr lang="en-US" altLang="cs-CZ" sz="2800"/>
            </a:br>
            <a:r>
              <a:rPr lang="en-US" altLang="cs-CZ" sz="2800"/>
              <a:t>and Market Failures (cont.)</a:t>
            </a:r>
          </a:p>
        </p:txBody>
      </p:sp>
      <p:sp>
        <p:nvSpPr>
          <p:cNvPr id="13315" name="Rectangle 3"/>
          <p:cNvSpPr>
            <a:spLocks noGrp="1" noChangeArrowheads="1"/>
          </p:cNvSpPr>
          <p:nvPr>
            <p:ph idx="1"/>
          </p:nvPr>
        </p:nvSpPr>
        <p:spPr/>
        <p:txBody>
          <a:bodyPr/>
          <a:lstStyle/>
          <a:p>
            <a:pPr marL="533400" indent="-533400">
              <a:spcBef>
                <a:spcPct val="50000"/>
              </a:spcBef>
              <a:buFont typeface="Times" panose="02020603050405020304" pitchFamily="18" charset="0"/>
              <a:buAutoNum type="arabicPeriod" startAt="2"/>
            </a:pPr>
            <a:r>
              <a:rPr lang="en-US" altLang="cs-CZ"/>
              <a:t>The problem of appropriability </a:t>
            </a:r>
          </a:p>
          <a:p>
            <a:pPr marL="914400" lvl="1" indent="-457200">
              <a:spcBef>
                <a:spcPct val="50000"/>
              </a:spcBef>
            </a:pPr>
            <a:r>
              <a:rPr lang="en-US" altLang="cs-CZ"/>
              <a:t>Firms may not be able to privately appropriate the benefits of their investment in new industries because those benefits are public goods.</a:t>
            </a:r>
          </a:p>
          <a:p>
            <a:pPr marL="914400" lvl="1" indent="-457200">
              <a:spcBef>
                <a:spcPct val="50000"/>
              </a:spcBef>
            </a:pPr>
            <a:r>
              <a:rPr lang="en-US" altLang="cs-CZ"/>
              <a:t>The knowledge created when starting an industry may not be appropriable (may be a public good) because of a lack of property rights.</a:t>
            </a:r>
          </a:p>
          <a:p>
            <a:pPr marL="914400" lvl="1" indent="-457200">
              <a:spcBef>
                <a:spcPct val="50000"/>
              </a:spcBef>
            </a:pPr>
            <a:r>
              <a:rPr lang="en-US" altLang="cs-CZ"/>
              <a:t>If establishing a system of property rights is not feasible, then high tariffs would be a second-best policy to encourage growth in new industries.</a:t>
            </a:r>
          </a:p>
        </p:txBody>
      </p:sp>
    </p:spTree>
    <p:extLst>
      <p:ext uri="{BB962C8B-B14F-4D97-AF65-F5344CB8AC3E}">
        <p14:creationId xmlns:p14="http://schemas.microsoft.com/office/powerpoint/2010/main" val="345707045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strips(downRight)">
                                      <p:cBhvr>
                                        <p:cTn id="7" dur="500"/>
                                        <p:tgtEl>
                                          <p:spTgt spid="1331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3315">
                                            <p:txEl>
                                              <p:pRg st="1" end="1"/>
                                            </p:txEl>
                                          </p:spTgt>
                                        </p:tgtEl>
                                        <p:attrNameLst>
                                          <p:attrName>style.visibility</p:attrName>
                                        </p:attrNameLst>
                                      </p:cBhvr>
                                      <p:to>
                                        <p:strVal val="visible"/>
                                      </p:to>
                                    </p:set>
                                    <p:animEffect transition="in" filter="strips(downRight)">
                                      <p:cBhvr>
                                        <p:cTn id="10" dur="500"/>
                                        <p:tgtEl>
                                          <p:spTgt spid="13315">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3315">
                                            <p:txEl>
                                              <p:pRg st="2" end="2"/>
                                            </p:txEl>
                                          </p:spTgt>
                                        </p:tgtEl>
                                        <p:attrNameLst>
                                          <p:attrName>style.visibility</p:attrName>
                                        </p:attrNameLst>
                                      </p:cBhvr>
                                      <p:to>
                                        <p:strVal val="visible"/>
                                      </p:to>
                                    </p:set>
                                    <p:animEffect transition="in" filter="strips(downRight)">
                                      <p:cBhvr>
                                        <p:cTn id="13" dur="500"/>
                                        <p:tgtEl>
                                          <p:spTgt spid="13315">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3315">
                                            <p:txEl>
                                              <p:pRg st="3" end="3"/>
                                            </p:txEl>
                                          </p:spTgt>
                                        </p:tgtEl>
                                        <p:attrNameLst>
                                          <p:attrName>style.visibility</p:attrName>
                                        </p:attrNameLst>
                                      </p:cBhvr>
                                      <p:to>
                                        <p:strVal val="visible"/>
                                      </p:to>
                                    </p:set>
                                    <p:animEffect transition="in" filter="strips(downRight)">
                                      <p:cBhvr>
                                        <p:cTn id="16" dur="5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cs-CZ" smtClean="0"/>
              <a:t>Import-Substituting Industrialization (cont.)</a:t>
            </a:r>
          </a:p>
        </p:txBody>
      </p:sp>
      <p:sp>
        <p:nvSpPr>
          <p:cNvPr id="14339" name="Rectangle 3"/>
          <p:cNvSpPr>
            <a:spLocks noGrp="1" noChangeArrowheads="1"/>
          </p:cNvSpPr>
          <p:nvPr>
            <p:ph idx="1"/>
          </p:nvPr>
        </p:nvSpPr>
        <p:spPr/>
        <p:txBody>
          <a:bodyPr/>
          <a:lstStyle/>
          <a:p>
            <a:pPr eaLnBrk="1" hangingPunct="1"/>
            <a:r>
              <a:rPr lang="en-US" altLang="cs-CZ"/>
              <a:t>Import-substituting industrialization in Latin American countries worked to encourage manufacturing industries in the 1950s and 1960s.</a:t>
            </a:r>
          </a:p>
          <a:p>
            <a:pPr eaLnBrk="1" hangingPunct="1">
              <a:spcBef>
                <a:spcPct val="50000"/>
              </a:spcBef>
            </a:pPr>
            <a:r>
              <a:rPr lang="en-US" altLang="cs-CZ"/>
              <a:t>But economic development, not encouraging manufacturing, was the ultimate goal of the policy.</a:t>
            </a:r>
          </a:p>
          <a:p>
            <a:pPr eaLnBrk="1" hangingPunct="1">
              <a:spcBef>
                <a:spcPct val="50000"/>
              </a:spcBef>
            </a:pPr>
            <a:r>
              <a:rPr lang="en-US" altLang="cs-CZ"/>
              <a:t>Did import-substituting industrialization promote economic development?</a:t>
            </a:r>
          </a:p>
          <a:p>
            <a:pPr lvl="1" eaLnBrk="1" hangingPunct="1">
              <a:spcBef>
                <a:spcPct val="50000"/>
              </a:spcBef>
            </a:pPr>
            <a:r>
              <a:rPr lang="en-US" altLang="cs-CZ"/>
              <a:t>No, countries adopting these policies grew more slowly than others.</a:t>
            </a:r>
          </a:p>
          <a:p>
            <a:pPr eaLnBrk="1" hangingPunct="1"/>
            <a:endParaRPr lang="en-US" altLang="cs-CZ"/>
          </a:p>
        </p:txBody>
      </p:sp>
    </p:spTree>
    <p:extLst>
      <p:ext uri="{BB962C8B-B14F-4D97-AF65-F5344CB8AC3E}">
        <p14:creationId xmlns:p14="http://schemas.microsoft.com/office/powerpoint/2010/main" val="384105455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trips(downRight)">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strips(downRight)">
                                      <p:cBhvr>
                                        <p:cTn id="12" dur="500"/>
                                        <p:tgtEl>
                                          <p:spTgt spid="143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strips(downRight)">
                                      <p:cBhvr>
                                        <p:cTn id="17" dur="500"/>
                                        <p:tgtEl>
                                          <p:spTgt spid="14339">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14339">
                                            <p:txEl>
                                              <p:pRg st="3" end="3"/>
                                            </p:txEl>
                                          </p:spTgt>
                                        </p:tgtEl>
                                        <p:attrNameLst>
                                          <p:attrName>style.visibility</p:attrName>
                                        </p:attrNameLst>
                                      </p:cBhvr>
                                      <p:to>
                                        <p:strVal val="visible"/>
                                      </p:to>
                                    </p:set>
                                    <p:animEffect transition="in" filter="strips(downRight)">
                                      <p:cBhvr>
                                        <p:cTn id="20" dur="500"/>
                                        <p:tgtEl>
                                          <p:spTgt spid="14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cs-CZ" sz="2800"/>
              <a:t>Import-Substituting Industrialization (cont.)</a:t>
            </a:r>
          </a:p>
        </p:txBody>
      </p:sp>
      <p:sp>
        <p:nvSpPr>
          <p:cNvPr id="16387" name="Rectangle 3"/>
          <p:cNvSpPr>
            <a:spLocks noGrp="1" noChangeArrowheads="1"/>
          </p:cNvSpPr>
          <p:nvPr>
            <p:ph idx="1"/>
          </p:nvPr>
        </p:nvSpPr>
        <p:spPr/>
        <p:txBody>
          <a:bodyPr>
            <a:normAutofit fontScale="92500" lnSpcReduction="10000"/>
          </a:bodyPr>
          <a:lstStyle/>
          <a:p>
            <a:pPr eaLnBrk="1" hangingPunct="1">
              <a:spcBef>
                <a:spcPct val="50000"/>
              </a:spcBef>
            </a:pPr>
            <a:r>
              <a:rPr lang="en-US" altLang="cs-CZ"/>
              <a:t>It appeared that the infant industry argument was not as valid as some had initially believed.</a:t>
            </a:r>
          </a:p>
          <a:p>
            <a:pPr eaLnBrk="1" hangingPunct="1">
              <a:spcBef>
                <a:spcPct val="50000"/>
              </a:spcBef>
            </a:pPr>
            <a:r>
              <a:rPr lang="en-US" altLang="cs-CZ"/>
              <a:t>New industries did not become competitive despite or because of trade restrictions.</a:t>
            </a:r>
          </a:p>
          <a:p>
            <a:pPr eaLnBrk="1" hangingPunct="1">
              <a:spcBef>
                <a:spcPct val="50000"/>
              </a:spcBef>
            </a:pPr>
            <a:r>
              <a:rPr lang="en-US" altLang="cs-CZ"/>
              <a:t>Import-substitution industrialization involved costs and promoted wasteful use of resources:</a:t>
            </a:r>
          </a:p>
          <a:p>
            <a:pPr lvl="1" eaLnBrk="1" hangingPunct="1">
              <a:spcBef>
                <a:spcPct val="50000"/>
              </a:spcBef>
            </a:pPr>
            <a:r>
              <a:rPr lang="en-US" altLang="cs-CZ"/>
              <a:t>It involved complex, time-consuming regulations.</a:t>
            </a:r>
          </a:p>
          <a:p>
            <a:pPr lvl="1" eaLnBrk="1" hangingPunct="1">
              <a:spcBef>
                <a:spcPct val="50000"/>
              </a:spcBef>
            </a:pPr>
            <a:r>
              <a:rPr lang="en-US" altLang="cs-CZ"/>
              <a:t>It set high tariff rates for consumers, including firms that needed to buy imported inputs for their products.</a:t>
            </a:r>
          </a:p>
          <a:p>
            <a:pPr lvl="1" eaLnBrk="1" hangingPunct="1">
              <a:spcBef>
                <a:spcPct val="50000"/>
              </a:spcBef>
            </a:pPr>
            <a:r>
              <a:rPr lang="en-US" altLang="cs-CZ"/>
              <a:t>It promoted inefficiently small industries.</a:t>
            </a:r>
          </a:p>
        </p:txBody>
      </p:sp>
    </p:spTree>
    <p:extLst>
      <p:ext uri="{BB962C8B-B14F-4D97-AF65-F5344CB8AC3E}">
        <p14:creationId xmlns:p14="http://schemas.microsoft.com/office/powerpoint/2010/main" val="394456275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strips(downRight)">
                                      <p:cBhvr>
                                        <p:cTn id="7" dur="5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strips(downRight)">
                                      <p:cBhvr>
                                        <p:cTn id="12" dur="500"/>
                                        <p:tgtEl>
                                          <p:spTgt spid="163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strips(downRight)">
                                      <p:cBhvr>
                                        <p:cTn id="17" dur="500"/>
                                        <p:tgtEl>
                                          <p:spTgt spid="163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strips(downRight)">
                                      <p:cBhvr>
                                        <p:cTn id="22" dur="500"/>
                                        <p:tgtEl>
                                          <p:spTgt spid="1638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strips(downRight)">
                                      <p:cBhvr>
                                        <p:cTn id="27" dur="500"/>
                                        <p:tgtEl>
                                          <p:spTgt spid="1638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6387">
                                            <p:txEl>
                                              <p:pRg st="5" end="5"/>
                                            </p:txEl>
                                          </p:spTgt>
                                        </p:tgtEl>
                                        <p:attrNameLst>
                                          <p:attrName>style.visibility</p:attrName>
                                        </p:attrNameLst>
                                      </p:cBhvr>
                                      <p:to>
                                        <p:strVal val="visible"/>
                                      </p:to>
                                    </p:set>
                                    <p:animEffect transition="in" filter="strips(downRight)">
                                      <p:cBhvr>
                                        <p:cTn id="32" dur="500"/>
                                        <p:tgtEl>
                                          <p:spTgt spid="163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cs-CZ" smtClean="0"/>
              <a:t>Trade Liberalization</a:t>
            </a:r>
          </a:p>
        </p:txBody>
      </p:sp>
      <p:sp>
        <p:nvSpPr>
          <p:cNvPr id="17411" name="Rectangle 3"/>
          <p:cNvSpPr>
            <a:spLocks noGrp="1" noChangeArrowheads="1"/>
          </p:cNvSpPr>
          <p:nvPr>
            <p:ph idx="1"/>
          </p:nvPr>
        </p:nvSpPr>
        <p:spPr/>
        <p:txBody>
          <a:bodyPr/>
          <a:lstStyle/>
          <a:p>
            <a:pPr eaLnBrk="1" hangingPunct="1">
              <a:spcBef>
                <a:spcPct val="50000"/>
              </a:spcBef>
            </a:pPr>
            <a:r>
              <a:rPr lang="en-US" altLang="cs-CZ"/>
              <a:t>Some low- and middle-income countries that had relatively free trade had higher average economic growth than those that followed import substitution.</a:t>
            </a:r>
          </a:p>
          <a:p>
            <a:pPr eaLnBrk="1" hangingPunct="1">
              <a:spcBef>
                <a:spcPct val="50000"/>
              </a:spcBef>
            </a:pPr>
            <a:r>
              <a:rPr lang="en-US" altLang="cs-CZ"/>
              <a:t>By the mid-1980s, many governments had lost faith in import substitution and began to liberalize trade.</a:t>
            </a:r>
          </a:p>
          <a:p>
            <a:pPr lvl="1" eaLnBrk="1" hangingPunct="1"/>
            <a:r>
              <a:rPr lang="en-US" altLang="cs-CZ" sz="1800"/>
              <a:t>Dramatic fall in tariff rates in India and Brazil, and less drastic reductions in many other developing countries.</a:t>
            </a:r>
            <a:endParaRPr lang="en-US" altLang="cs-CZ"/>
          </a:p>
        </p:txBody>
      </p:sp>
    </p:spTree>
    <p:extLst>
      <p:ext uri="{BB962C8B-B14F-4D97-AF65-F5344CB8AC3E}">
        <p14:creationId xmlns:p14="http://schemas.microsoft.com/office/powerpoint/2010/main" val="285507546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strips(downRight)">
                                      <p:cBhvr>
                                        <p:cTn id="7" dur="5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strips(downRight)">
                                      <p:cBhvr>
                                        <p:cTn id="12" dur="500"/>
                                        <p:tgtEl>
                                          <p:spTgt spid="1741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animEffect transition="in" filter="strips(downRight)">
                                      <p:cBhvr>
                                        <p:cTn id="15" dur="5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cs-CZ" smtClean="0"/>
              <a:t>Trade Liberalization (cont.)</a:t>
            </a:r>
          </a:p>
        </p:txBody>
      </p:sp>
      <p:sp>
        <p:nvSpPr>
          <p:cNvPr id="65539" name="Rectangle 3"/>
          <p:cNvSpPr>
            <a:spLocks noGrp="1" noChangeArrowheads="1"/>
          </p:cNvSpPr>
          <p:nvPr>
            <p:ph idx="1"/>
          </p:nvPr>
        </p:nvSpPr>
        <p:spPr/>
        <p:txBody>
          <a:bodyPr/>
          <a:lstStyle/>
          <a:p>
            <a:pPr eaLnBrk="1" hangingPunct="1"/>
            <a:r>
              <a:rPr lang="en-US" altLang="cs-CZ"/>
              <a:t>Trade liberalization in developing countries occurred along with a dramatic increase in the volume of trade.</a:t>
            </a:r>
          </a:p>
          <a:p>
            <a:pPr lvl="1" eaLnBrk="1" hangingPunct="1"/>
            <a:r>
              <a:rPr lang="en-US" altLang="cs-CZ"/>
              <a:t>The share of trade in GDP has tripled over 1970–1998, with most of the growth happening after 1985. </a:t>
            </a:r>
          </a:p>
          <a:p>
            <a:pPr lvl="1" eaLnBrk="1" hangingPunct="1"/>
            <a:r>
              <a:rPr lang="en-US" altLang="cs-CZ"/>
              <a:t>The share of manufactured goods in developing-country exports surged, coming to dominate the exports of the biggest developing economies.</a:t>
            </a:r>
          </a:p>
          <a:p>
            <a:pPr eaLnBrk="1" hangingPunct="1"/>
            <a:r>
              <a:rPr lang="en-US" altLang="cs-CZ"/>
              <a:t>A number of developing countries have achieved extraordinary growth while becoming more, not less, open to trade.</a:t>
            </a:r>
          </a:p>
        </p:txBody>
      </p:sp>
    </p:spTree>
    <p:extLst>
      <p:ext uri="{BB962C8B-B14F-4D97-AF65-F5344CB8AC3E}">
        <p14:creationId xmlns:p14="http://schemas.microsoft.com/office/powerpoint/2010/main" val="86583697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strips(downRight)">
                                      <p:cBhvr>
                                        <p:cTn id="7" dur="500"/>
                                        <p:tgtEl>
                                          <p:spTgt spid="6553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65539">
                                            <p:txEl>
                                              <p:pRg st="1" end="1"/>
                                            </p:txEl>
                                          </p:spTgt>
                                        </p:tgtEl>
                                        <p:attrNameLst>
                                          <p:attrName>style.visibility</p:attrName>
                                        </p:attrNameLst>
                                      </p:cBhvr>
                                      <p:to>
                                        <p:strVal val="visible"/>
                                      </p:to>
                                    </p:set>
                                    <p:animEffect transition="in" filter="strips(downRight)">
                                      <p:cBhvr>
                                        <p:cTn id="10" dur="500"/>
                                        <p:tgtEl>
                                          <p:spTgt spid="6553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65539">
                                            <p:txEl>
                                              <p:pRg st="2" end="2"/>
                                            </p:txEl>
                                          </p:spTgt>
                                        </p:tgtEl>
                                        <p:attrNameLst>
                                          <p:attrName>style.visibility</p:attrName>
                                        </p:attrNameLst>
                                      </p:cBhvr>
                                      <p:to>
                                        <p:strVal val="visible"/>
                                      </p:to>
                                    </p:set>
                                    <p:animEffect transition="in" filter="strips(downRight)">
                                      <p:cBhvr>
                                        <p:cTn id="13" dur="500"/>
                                        <p:tgtEl>
                                          <p:spTgt spid="65539">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65539">
                                            <p:txEl>
                                              <p:pRg st="3" end="3"/>
                                            </p:txEl>
                                          </p:spTgt>
                                        </p:tgtEl>
                                        <p:attrNameLst>
                                          <p:attrName>style.visibility</p:attrName>
                                        </p:attrNameLst>
                                      </p:cBhvr>
                                      <p:to>
                                        <p:strVal val="visible"/>
                                      </p:to>
                                    </p:set>
                                    <p:animEffect transition="in" filter="strips(downRight)">
                                      <p:cBhvr>
                                        <p:cTn id="18" dur="500"/>
                                        <p:tgtEl>
                                          <p:spTgt spid="655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cs-CZ" sz="2800"/>
              <a:t>Fig. 11-1: Tariff Rates in Developing Countries</a:t>
            </a:r>
          </a:p>
        </p:txBody>
      </p:sp>
      <p:pic>
        <p:nvPicPr>
          <p:cNvPr id="28675" name="Picture 2" descr="fig11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073876"/>
            <a:ext cx="818832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2093883"/>
      </p:ext>
    </p:extLst>
  </p:cSld>
  <p:clrMapOvr>
    <a:masterClrMapping/>
  </p:clrMapOvr>
  <p:transition spd="med">
    <p:pull dir="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cs-CZ" sz="2800"/>
              <a:t>Fig. 11-2: The Growth of Developing-Country Trade</a:t>
            </a:r>
          </a:p>
        </p:txBody>
      </p:sp>
      <p:pic>
        <p:nvPicPr>
          <p:cNvPr id="29699" name="Picture 2" descr="fig11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075935"/>
            <a:ext cx="6797965" cy="4623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9646871"/>
      </p:ext>
    </p:extLst>
  </p:cSld>
  <p:clrMapOvr>
    <a:masterClrMapping/>
  </p:clrMapOvr>
  <p:transition spd="med">
    <p:pull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cs-CZ" smtClean="0"/>
              <a:t>Trade Liberalization (cont.)</a:t>
            </a:r>
          </a:p>
        </p:txBody>
      </p:sp>
      <p:sp>
        <p:nvSpPr>
          <p:cNvPr id="20483" name="Rectangle 3"/>
          <p:cNvSpPr>
            <a:spLocks noGrp="1" noChangeArrowheads="1"/>
          </p:cNvSpPr>
          <p:nvPr>
            <p:ph idx="1"/>
          </p:nvPr>
        </p:nvSpPr>
        <p:spPr/>
        <p:txBody>
          <a:bodyPr/>
          <a:lstStyle/>
          <a:p>
            <a:pPr eaLnBrk="1" hangingPunct="1">
              <a:spcBef>
                <a:spcPct val="50000"/>
              </a:spcBef>
            </a:pPr>
            <a:r>
              <a:rPr lang="en-US" altLang="cs-CZ"/>
              <a:t>Has trade liberalization promoted development? The evidence is mixed.</a:t>
            </a:r>
          </a:p>
          <a:p>
            <a:pPr lvl="1" eaLnBrk="1" hangingPunct="1">
              <a:spcBef>
                <a:spcPct val="50000"/>
              </a:spcBef>
            </a:pPr>
            <a:r>
              <a:rPr lang="en-US" altLang="cs-CZ"/>
              <a:t>Growth rates in Brazil and other Latin American countries have been slower since trade liberalization than they were during import-substituting industrialization. </a:t>
            </a:r>
          </a:p>
          <a:p>
            <a:pPr lvl="2" eaLnBrk="1" hangingPunct="1">
              <a:spcBef>
                <a:spcPct val="50000"/>
              </a:spcBef>
            </a:pPr>
            <a:r>
              <a:rPr lang="en-US" altLang="cs-CZ" smtClean="0"/>
              <a:t>But unstable macroeconomic policies and financial crises contributed to slower growth since the 1980s.</a:t>
            </a:r>
            <a:endParaRPr lang="en-US" altLang="cs-CZ"/>
          </a:p>
        </p:txBody>
      </p:sp>
    </p:spTree>
    <p:extLst>
      <p:ext uri="{BB962C8B-B14F-4D97-AF65-F5344CB8AC3E}">
        <p14:creationId xmlns:p14="http://schemas.microsoft.com/office/powerpoint/2010/main" val="170203592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trips(downRight)">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strips(downRight)">
                                      <p:cBhvr>
                                        <p:cTn id="12" dur="500"/>
                                        <p:tgtEl>
                                          <p:spTgt spid="20483">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animEffect transition="in" filter="strips(downRight)">
                                      <p:cBhvr>
                                        <p:cTn id="15" dur="5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cs-CZ" smtClean="0"/>
              <a:t>Trade Liberalization (cont.)</a:t>
            </a:r>
          </a:p>
        </p:txBody>
      </p:sp>
      <p:sp>
        <p:nvSpPr>
          <p:cNvPr id="21507" name="Rectangle 3"/>
          <p:cNvSpPr>
            <a:spLocks noGrp="1" noChangeArrowheads="1"/>
          </p:cNvSpPr>
          <p:nvPr>
            <p:ph idx="1"/>
          </p:nvPr>
        </p:nvSpPr>
        <p:spPr/>
        <p:txBody>
          <a:bodyPr/>
          <a:lstStyle/>
          <a:p>
            <a:pPr lvl="1" eaLnBrk="1" hangingPunct="1">
              <a:spcBef>
                <a:spcPct val="50000"/>
              </a:spcBef>
            </a:pPr>
            <a:r>
              <a:rPr lang="en-US" altLang="cs-CZ"/>
              <a:t>Other countries like India have grown rapidly since liberalizing trade in the 1980s, but it is unclear to what degree liberalized trade contributed to growth. </a:t>
            </a:r>
          </a:p>
          <a:p>
            <a:pPr lvl="1" eaLnBrk="1" hangingPunct="1">
              <a:spcBef>
                <a:spcPct val="50000"/>
              </a:spcBef>
            </a:pPr>
            <a:r>
              <a:rPr lang="en-US" altLang="cs-CZ"/>
              <a:t>Some economists also argue that trade liberalization has contributed to income inequality, as the Heckscher-Ohlin model predicts.</a:t>
            </a:r>
            <a:r>
              <a:rPr lang="en-US" altLang="cs-CZ" smtClean="0"/>
              <a:t> </a:t>
            </a:r>
          </a:p>
        </p:txBody>
      </p:sp>
    </p:spTree>
    <p:extLst>
      <p:ext uri="{BB962C8B-B14F-4D97-AF65-F5344CB8AC3E}">
        <p14:creationId xmlns:p14="http://schemas.microsoft.com/office/powerpoint/2010/main" val="418997096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strips(downRight)">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strips(downRight)">
                                      <p:cBhvr>
                                        <p:cTn id="12" dur="500"/>
                                        <p:tgtEl>
                                          <p:spTgt spid="215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cs-CZ" smtClean="0"/>
              <a:t>Trade and Growth: Takeoff in Asia</a:t>
            </a:r>
          </a:p>
        </p:txBody>
      </p:sp>
      <p:sp>
        <p:nvSpPr>
          <p:cNvPr id="22531" name="Rectangle 3"/>
          <p:cNvSpPr>
            <a:spLocks noGrp="1" noChangeArrowheads="1"/>
          </p:cNvSpPr>
          <p:nvPr>
            <p:ph idx="1"/>
          </p:nvPr>
        </p:nvSpPr>
        <p:spPr>
          <a:xfrm>
            <a:off x="680321" y="2185086"/>
            <a:ext cx="8458200" cy="4572000"/>
          </a:xfrm>
        </p:spPr>
        <p:txBody>
          <a:bodyPr/>
          <a:lstStyle/>
          <a:p>
            <a:pPr eaLnBrk="1" hangingPunct="1">
              <a:spcBef>
                <a:spcPct val="50000"/>
              </a:spcBef>
            </a:pPr>
            <a:r>
              <a:rPr lang="en-US" altLang="cs-CZ" dirty="0"/>
              <a:t>Instead of import substitution, several countries in East Asia adopted trade policies that promoted exports in targeted industries.</a:t>
            </a:r>
          </a:p>
          <a:p>
            <a:pPr lvl="1" eaLnBrk="1" hangingPunct="1">
              <a:spcBef>
                <a:spcPct val="40000"/>
              </a:spcBef>
            </a:pPr>
            <a:r>
              <a:rPr lang="en-US" altLang="cs-CZ" dirty="0"/>
              <a:t>Japan, Hong Kong, Taiwan, South Korea, Singapore, Malaysia, Thailand, Indonesia, and China have experienced rapid growth in various export sectors and rapid economic growth in general.</a:t>
            </a:r>
            <a:endParaRPr lang="en-US" altLang="cs-CZ" dirty="0" smtClean="0"/>
          </a:p>
        </p:txBody>
      </p:sp>
    </p:spTree>
    <p:extLst>
      <p:ext uri="{BB962C8B-B14F-4D97-AF65-F5344CB8AC3E}">
        <p14:creationId xmlns:p14="http://schemas.microsoft.com/office/powerpoint/2010/main" val="157200036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strips(downRight)">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strips(downRight)">
                                      <p:cBhvr>
                                        <p:cTn id="12" dur="500"/>
                                        <p:tgtEl>
                                          <p:spTgt spid="225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cs-CZ" smtClean="0"/>
              <a:t>Preview</a:t>
            </a:r>
          </a:p>
        </p:txBody>
      </p:sp>
      <p:sp>
        <p:nvSpPr>
          <p:cNvPr id="6147" name="Rectangle 3"/>
          <p:cNvSpPr>
            <a:spLocks noGrp="1" noChangeArrowheads="1"/>
          </p:cNvSpPr>
          <p:nvPr>
            <p:ph idx="1"/>
          </p:nvPr>
        </p:nvSpPr>
        <p:spPr/>
        <p:txBody>
          <a:bodyPr/>
          <a:lstStyle/>
          <a:p>
            <a:pPr eaLnBrk="1" hangingPunct="1"/>
            <a:r>
              <a:rPr lang="en-US" altLang="cs-CZ" smtClean="0"/>
              <a:t>Import-substituting industrialization</a:t>
            </a:r>
          </a:p>
          <a:p>
            <a:pPr eaLnBrk="1" hangingPunct="1"/>
            <a:r>
              <a:rPr lang="en-US" altLang="cs-CZ" smtClean="0"/>
              <a:t>Trade liberalization since 1985</a:t>
            </a:r>
          </a:p>
          <a:p>
            <a:pPr eaLnBrk="1" hangingPunct="1"/>
            <a:r>
              <a:rPr lang="en-US" altLang="cs-CZ" smtClean="0"/>
              <a:t>Trade and growth: takeoff in Asia</a:t>
            </a:r>
          </a:p>
          <a:p>
            <a:pPr eaLnBrk="1" hangingPunct="1"/>
            <a:endParaRPr lang="en-US" altLang="cs-CZ" smtClean="0"/>
          </a:p>
        </p:txBody>
      </p:sp>
    </p:spTree>
    <p:extLst>
      <p:ext uri="{BB962C8B-B14F-4D97-AF65-F5344CB8AC3E}">
        <p14:creationId xmlns:p14="http://schemas.microsoft.com/office/powerpoint/2010/main" val="322818115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trips(downRight)">
                                      <p:cBhvr>
                                        <p:cTn id="17"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cs-CZ" sz="2800"/>
              <a:t>Trade and Growth: Takeoff in Asia (cont.)</a:t>
            </a:r>
          </a:p>
        </p:txBody>
      </p:sp>
      <p:sp>
        <p:nvSpPr>
          <p:cNvPr id="23555" name="Rectangle 3"/>
          <p:cNvSpPr>
            <a:spLocks noGrp="1" noChangeArrowheads="1"/>
          </p:cNvSpPr>
          <p:nvPr>
            <p:ph idx="1"/>
          </p:nvPr>
        </p:nvSpPr>
        <p:spPr/>
        <p:txBody>
          <a:bodyPr>
            <a:normAutofit fontScale="92500" lnSpcReduction="10000"/>
          </a:bodyPr>
          <a:lstStyle/>
          <a:p>
            <a:pPr eaLnBrk="1" hangingPunct="1">
              <a:spcBef>
                <a:spcPct val="10000"/>
              </a:spcBef>
            </a:pPr>
            <a:r>
              <a:rPr lang="en-US" altLang="cs-CZ" sz="2000"/>
              <a:t>These high-performance Asian economies generated a high volume of exports and imports relative to total production.</a:t>
            </a:r>
          </a:p>
          <a:p>
            <a:pPr eaLnBrk="1" hangingPunct="1">
              <a:spcBef>
                <a:spcPct val="10000"/>
              </a:spcBef>
            </a:pPr>
            <a:endParaRPr lang="en-US" altLang="cs-CZ" sz="2000"/>
          </a:p>
          <a:p>
            <a:pPr eaLnBrk="1" hangingPunct="1">
              <a:spcBef>
                <a:spcPct val="10000"/>
              </a:spcBef>
            </a:pPr>
            <a:r>
              <a:rPr lang="en-US" altLang="cs-CZ" sz="2000"/>
              <a:t>Their policy reforms were followed by a large increase in openness, as measured by their share of exports in GDP.</a:t>
            </a:r>
          </a:p>
          <a:p>
            <a:pPr eaLnBrk="1" hangingPunct="1">
              <a:spcBef>
                <a:spcPct val="10000"/>
              </a:spcBef>
            </a:pPr>
            <a:endParaRPr lang="en-US" altLang="cs-CZ" sz="2000"/>
          </a:p>
          <a:p>
            <a:pPr eaLnBrk="1" hangingPunct="1">
              <a:spcBef>
                <a:spcPct val="10000"/>
              </a:spcBef>
            </a:pPr>
            <a:r>
              <a:rPr lang="en-US" altLang="cs-CZ" sz="2000"/>
              <a:t>So it is possible to develop through export-oriented growth.</a:t>
            </a:r>
          </a:p>
          <a:p>
            <a:pPr eaLnBrk="1" hangingPunct="1">
              <a:spcBef>
                <a:spcPct val="10000"/>
              </a:spcBef>
            </a:pPr>
            <a:endParaRPr lang="en-US" altLang="cs-CZ" sz="2000"/>
          </a:p>
          <a:p>
            <a:pPr eaLnBrk="1" hangingPunct="1">
              <a:spcBef>
                <a:spcPct val="10000"/>
              </a:spcBef>
            </a:pPr>
            <a:r>
              <a:rPr lang="en-US" altLang="cs-CZ" sz="2000"/>
              <a:t>However, Latin American nations such as Mexico and Brazil, which also sharply liberalized trade and shifted toward exports, did not see comparable economic takeoffs.</a:t>
            </a:r>
          </a:p>
          <a:p>
            <a:pPr eaLnBrk="1" hangingPunct="1">
              <a:spcBef>
                <a:spcPct val="10000"/>
              </a:spcBef>
            </a:pPr>
            <a:endParaRPr lang="en-US" altLang="cs-CZ" sz="2000"/>
          </a:p>
          <a:p>
            <a:pPr eaLnBrk="1" hangingPunct="1">
              <a:spcBef>
                <a:spcPct val="10000"/>
              </a:spcBef>
            </a:pPr>
            <a:r>
              <a:rPr lang="en-US" altLang="cs-CZ" sz="2000"/>
              <a:t>These Latin American results suggest that other factors must have played a crucial role in the Asian miracle.</a:t>
            </a:r>
          </a:p>
        </p:txBody>
      </p:sp>
    </p:spTree>
    <p:extLst>
      <p:ext uri="{BB962C8B-B14F-4D97-AF65-F5344CB8AC3E}">
        <p14:creationId xmlns:p14="http://schemas.microsoft.com/office/powerpoint/2010/main" val="50328611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strips(downRight)">
                                      <p:cBhvr>
                                        <p:cTn id="7" dur="500"/>
                                        <p:tgtEl>
                                          <p:spTgt spid="23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3555">
                                            <p:txEl>
                                              <p:pRg st="2" end="2"/>
                                            </p:txEl>
                                          </p:spTgt>
                                        </p:tgtEl>
                                        <p:attrNameLst>
                                          <p:attrName>style.visibility</p:attrName>
                                        </p:attrNameLst>
                                      </p:cBhvr>
                                      <p:to>
                                        <p:strVal val="visible"/>
                                      </p:to>
                                    </p:set>
                                    <p:animEffect transition="in" filter="strips(downRight)">
                                      <p:cBhvr>
                                        <p:cTn id="12" dur="500"/>
                                        <p:tgtEl>
                                          <p:spTgt spid="2355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3555">
                                            <p:txEl>
                                              <p:pRg st="4" end="4"/>
                                            </p:txEl>
                                          </p:spTgt>
                                        </p:tgtEl>
                                        <p:attrNameLst>
                                          <p:attrName>style.visibility</p:attrName>
                                        </p:attrNameLst>
                                      </p:cBhvr>
                                      <p:to>
                                        <p:strVal val="visible"/>
                                      </p:to>
                                    </p:set>
                                    <p:animEffect transition="in" filter="strips(downRight)">
                                      <p:cBhvr>
                                        <p:cTn id="17" dur="500"/>
                                        <p:tgtEl>
                                          <p:spTgt spid="23555">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3555">
                                            <p:txEl>
                                              <p:pRg st="6" end="6"/>
                                            </p:txEl>
                                          </p:spTgt>
                                        </p:tgtEl>
                                        <p:attrNameLst>
                                          <p:attrName>style.visibility</p:attrName>
                                        </p:attrNameLst>
                                      </p:cBhvr>
                                      <p:to>
                                        <p:strVal val="visible"/>
                                      </p:to>
                                    </p:set>
                                    <p:animEffect transition="in" filter="strips(downRight)">
                                      <p:cBhvr>
                                        <p:cTn id="22" dur="500"/>
                                        <p:tgtEl>
                                          <p:spTgt spid="23555">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3555">
                                            <p:txEl>
                                              <p:pRg st="8" end="8"/>
                                            </p:txEl>
                                          </p:spTgt>
                                        </p:tgtEl>
                                        <p:attrNameLst>
                                          <p:attrName>style.visibility</p:attrName>
                                        </p:attrNameLst>
                                      </p:cBhvr>
                                      <p:to>
                                        <p:strVal val="visible"/>
                                      </p:to>
                                    </p:set>
                                    <p:animEffect transition="in" filter="strips(downRight)">
                                      <p:cBhvr>
                                        <p:cTn id="27" dur="500"/>
                                        <p:tgtEl>
                                          <p:spTgt spid="2355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cs-CZ" smtClean="0"/>
              <a:t>Fig. 11-3: The Asian Takeoff</a:t>
            </a:r>
          </a:p>
        </p:txBody>
      </p:sp>
      <p:pic>
        <p:nvPicPr>
          <p:cNvPr id="34819" name="Picture 2" descr="fig11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30253"/>
            <a:ext cx="7079722" cy="429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1583475"/>
      </p:ext>
    </p:extLst>
  </p:cSld>
  <p:clrMapOvr>
    <a:masterClrMapping/>
  </p:clrMapOvr>
  <p:transition spd="med">
    <p:pull dir="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cs-CZ" smtClean="0"/>
              <a:t>Fig. 11-4: Asia</a:t>
            </a:r>
            <a:r>
              <a:rPr lang="ja-JP" altLang="en-US" smtClean="0"/>
              <a:t>’</a:t>
            </a:r>
            <a:r>
              <a:rPr lang="en-US" altLang="ja-JP" smtClean="0"/>
              <a:t>s Surging Trade</a:t>
            </a:r>
            <a:endParaRPr lang="en-US" altLang="cs-CZ" smtClean="0"/>
          </a:p>
        </p:txBody>
      </p:sp>
      <p:pic>
        <p:nvPicPr>
          <p:cNvPr id="35843" name="Picture 2" descr="fig11_0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291182"/>
            <a:ext cx="6421394" cy="430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4" name="Picture 3" descr="MEL_RTD_logo.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34762" y="2708189"/>
            <a:ext cx="281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7968934"/>
      </p:ext>
    </p:extLst>
  </p:cSld>
  <p:clrMapOvr>
    <a:masterClrMapping/>
  </p:clrMapOvr>
  <p:transition spd="med">
    <p:pull dir="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cs-CZ" sz="2800"/>
              <a:t>Trade and Growth: Takeoff in Asia (cont.)</a:t>
            </a:r>
          </a:p>
        </p:txBody>
      </p:sp>
      <p:sp>
        <p:nvSpPr>
          <p:cNvPr id="2" name="Rectangle 3"/>
          <p:cNvSpPr>
            <a:spLocks noGrp="1" noChangeArrowheads="1"/>
          </p:cNvSpPr>
          <p:nvPr>
            <p:ph idx="1"/>
          </p:nvPr>
        </p:nvSpPr>
        <p:spPr/>
        <p:txBody>
          <a:bodyPr/>
          <a:lstStyle/>
          <a:p>
            <a:pPr eaLnBrk="1" hangingPunct="1">
              <a:spcBef>
                <a:spcPct val="50000"/>
              </a:spcBef>
            </a:pPr>
            <a:r>
              <a:rPr lang="en-US" altLang="cs-CZ"/>
              <a:t>It</a:t>
            </a:r>
            <a:r>
              <a:rPr lang="ja-JP" altLang="en-US"/>
              <a:t>’</a:t>
            </a:r>
            <a:r>
              <a:rPr lang="en-US" altLang="ja-JP"/>
              <a:t>s unclear if the high volume of exports and imports </a:t>
            </a:r>
            <a:r>
              <a:rPr lang="en-US" altLang="ja-JP" i="1"/>
              <a:t>caused </a:t>
            </a:r>
            <a:r>
              <a:rPr lang="en-US" altLang="ja-JP"/>
              <a:t>rapid economic growth or was merely </a:t>
            </a:r>
            <a:r>
              <a:rPr lang="en-US" altLang="ja-JP" i="1"/>
              <a:t>correlated</a:t>
            </a:r>
            <a:r>
              <a:rPr lang="en-US" altLang="ja-JP"/>
              <a:t> with rapid economic growth.</a:t>
            </a:r>
          </a:p>
          <a:p>
            <a:pPr lvl="1" eaLnBrk="1" hangingPunct="1">
              <a:spcBef>
                <a:spcPct val="50000"/>
              </a:spcBef>
            </a:pPr>
            <a:r>
              <a:rPr lang="en-US" altLang="cs-CZ"/>
              <a:t>High saving and investment rates could have led to both rapid economic growth in general and rapid economic growth in export sectors. </a:t>
            </a:r>
          </a:p>
          <a:p>
            <a:pPr lvl="1" eaLnBrk="1" hangingPunct="1">
              <a:spcBef>
                <a:spcPct val="50000"/>
              </a:spcBef>
            </a:pPr>
            <a:r>
              <a:rPr lang="en-US" altLang="cs-CZ"/>
              <a:t>Rapid growth in education led to high literacy and numeracy rates important for a productive labor force.</a:t>
            </a:r>
          </a:p>
          <a:p>
            <a:pPr lvl="1" eaLnBrk="1" hangingPunct="1"/>
            <a:r>
              <a:rPr lang="en-US" altLang="cs-CZ"/>
              <a:t>These nations also undertook other economic reforms.</a:t>
            </a:r>
          </a:p>
        </p:txBody>
      </p:sp>
    </p:spTree>
    <p:extLst>
      <p:ext uri="{BB962C8B-B14F-4D97-AF65-F5344CB8AC3E}">
        <p14:creationId xmlns:p14="http://schemas.microsoft.com/office/powerpoint/2010/main" val="282678218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strips(downRight)">
                                      <p:cBhvr>
                                        <p:cTn id="20"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cs-CZ" smtClean="0"/>
              <a:t>Summary</a:t>
            </a:r>
          </a:p>
        </p:txBody>
      </p:sp>
      <p:sp>
        <p:nvSpPr>
          <p:cNvPr id="28675" name="Rectangle 3"/>
          <p:cNvSpPr>
            <a:spLocks noGrp="1" noChangeArrowheads="1"/>
          </p:cNvSpPr>
          <p:nvPr>
            <p:ph idx="1"/>
          </p:nvPr>
        </p:nvSpPr>
        <p:spPr>
          <a:xfrm>
            <a:off x="680321" y="2082113"/>
            <a:ext cx="8382000" cy="4572000"/>
          </a:xfrm>
        </p:spPr>
        <p:txBody>
          <a:bodyPr/>
          <a:lstStyle/>
          <a:p>
            <a:pPr marL="533400" indent="-533400">
              <a:spcBef>
                <a:spcPct val="40000"/>
              </a:spcBef>
              <a:buFont typeface="Times" panose="02020603050405020304" pitchFamily="18" charset="0"/>
              <a:buAutoNum type="arabicPeriod"/>
            </a:pPr>
            <a:r>
              <a:rPr lang="en-US" altLang="cs-CZ" dirty="0"/>
              <a:t>Import-substituting industrialization aimed to promote economic growth by restricting imports that competed with domestic products in low- and middle-income countries. </a:t>
            </a:r>
          </a:p>
          <a:p>
            <a:pPr marL="533400" indent="-533400">
              <a:spcBef>
                <a:spcPct val="40000"/>
              </a:spcBef>
              <a:buFont typeface="Times" panose="02020603050405020304" pitchFamily="18" charset="0"/>
              <a:buAutoNum type="arabicPeriod"/>
            </a:pPr>
            <a:r>
              <a:rPr lang="en-US" altLang="cs-CZ" dirty="0"/>
              <a:t>The infant industry argument says that new industries need temporary trade protection due to market failures:</a:t>
            </a:r>
          </a:p>
          <a:p>
            <a:pPr marL="914400" lvl="1" indent="-457200">
              <a:spcBef>
                <a:spcPct val="40000"/>
              </a:spcBef>
            </a:pPr>
            <a:r>
              <a:rPr lang="en-US" altLang="cs-CZ" dirty="0"/>
              <a:t>imperfect asset markets that restrict saving, borrowing,</a:t>
            </a:r>
            <a:r>
              <a:rPr lang="en-US" altLang="cs-CZ" sz="1800" dirty="0"/>
              <a:t> </a:t>
            </a:r>
            <a:r>
              <a:rPr lang="en-US" altLang="cs-CZ" dirty="0"/>
              <a:t>and</a:t>
            </a:r>
            <a:r>
              <a:rPr lang="en-US" altLang="cs-CZ" sz="1800" dirty="0"/>
              <a:t> </a:t>
            </a:r>
            <a:r>
              <a:rPr lang="en-US" altLang="cs-CZ" dirty="0"/>
              <a:t>investment</a:t>
            </a:r>
            <a:r>
              <a:rPr lang="en-US" altLang="cs-CZ" sz="1800" dirty="0"/>
              <a:t> </a:t>
            </a:r>
            <a:r>
              <a:rPr lang="en-US" altLang="cs-CZ" dirty="0"/>
              <a:t>in</a:t>
            </a:r>
            <a:r>
              <a:rPr lang="en-US" altLang="cs-CZ" sz="1800" dirty="0"/>
              <a:t> </a:t>
            </a:r>
            <a:r>
              <a:rPr lang="en-US" altLang="cs-CZ" dirty="0"/>
              <a:t>production</a:t>
            </a:r>
            <a:r>
              <a:rPr lang="en-US" altLang="cs-CZ" sz="1800" dirty="0"/>
              <a:t> </a:t>
            </a:r>
            <a:r>
              <a:rPr lang="en-US" altLang="cs-CZ" dirty="0"/>
              <a:t>processes</a:t>
            </a:r>
          </a:p>
          <a:p>
            <a:pPr marL="914400" lvl="1" indent="-457200">
              <a:spcBef>
                <a:spcPct val="40000"/>
              </a:spcBef>
            </a:pPr>
            <a:r>
              <a:rPr lang="en-US" altLang="cs-CZ" dirty="0"/>
              <a:t>problems of appropriating gains from private investment in production processes</a:t>
            </a:r>
          </a:p>
        </p:txBody>
      </p:sp>
    </p:spTree>
    <p:extLst>
      <p:ext uri="{BB962C8B-B14F-4D97-AF65-F5344CB8AC3E}">
        <p14:creationId xmlns:p14="http://schemas.microsoft.com/office/powerpoint/2010/main" val="386521135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strips(downRight)">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strips(downRight)">
                                      <p:cBhvr>
                                        <p:cTn id="12" dur="500"/>
                                        <p:tgtEl>
                                          <p:spTgt spid="28675">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animEffect transition="in" filter="strips(downRight)">
                                      <p:cBhvr>
                                        <p:cTn id="15" dur="500"/>
                                        <p:tgtEl>
                                          <p:spTgt spid="28675">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28675">
                                            <p:txEl>
                                              <p:pRg st="3" end="3"/>
                                            </p:txEl>
                                          </p:spTgt>
                                        </p:tgtEl>
                                        <p:attrNameLst>
                                          <p:attrName>style.visibility</p:attrName>
                                        </p:attrNameLst>
                                      </p:cBhvr>
                                      <p:to>
                                        <p:strVal val="visible"/>
                                      </p:to>
                                    </p:set>
                                    <p:animEffect transition="in" filter="strips(downRight)">
                                      <p:cBhvr>
                                        <p:cTn id="18" dur="500"/>
                                        <p:tgtEl>
                                          <p:spTgt spid="28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cs-CZ" smtClean="0"/>
              <a:t>Summary (cont.)</a:t>
            </a:r>
          </a:p>
        </p:txBody>
      </p:sp>
      <p:sp>
        <p:nvSpPr>
          <p:cNvPr id="29699" name="Rectangle 3"/>
          <p:cNvSpPr>
            <a:spLocks noGrp="1" noChangeArrowheads="1"/>
          </p:cNvSpPr>
          <p:nvPr>
            <p:ph idx="1"/>
          </p:nvPr>
        </p:nvSpPr>
        <p:spPr>
          <a:xfrm>
            <a:off x="680321" y="2248930"/>
            <a:ext cx="7932738" cy="4419600"/>
          </a:xfrm>
        </p:spPr>
        <p:txBody>
          <a:bodyPr/>
          <a:lstStyle/>
          <a:p>
            <a:pPr marL="533400" indent="-533400">
              <a:spcBef>
                <a:spcPct val="40000"/>
              </a:spcBef>
              <a:buFont typeface="Times" panose="02020603050405020304" pitchFamily="18" charset="0"/>
              <a:buAutoNum type="arabicPeriod" startAt="3"/>
            </a:pPr>
            <a:r>
              <a:rPr lang="en-US" altLang="cs-CZ" dirty="0"/>
              <a:t>Import-substituting industrialization was tried in the 1950s and 1960s but by the mid-1980s it was abandoned for trade liberalization.</a:t>
            </a:r>
          </a:p>
          <a:p>
            <a:pPr marL="533400" indent="-533400">
              <a:spcBef>
                <a:spcPct val="40000"/>
              </a:spcBef>
              <a:buFont typeface="Times" panose="02020603050405020304" pitchFamily="18" charset="0"/>
              <a:buAutoNum type="arabicPeriod" startAt="3"/>
            </a:pPr>
            <a:r>
              <a:rPr lang="en-US" altLang="cs-CZ" dirty="0"/>
              <a:t>The effect of liberalized trade on national welfare is still being debated.</a:t>
            </a:r>
          </a:p>
          <a:p>
            <a:pPr marL="914400" lvl="1" indent="-457200">
              <a:spcBef>
                <a:spcPct val="40000"/>
              </a:spcBef>
            </a:pPr>
            <a:r>
              <a:rPr lang="en-US" altLang="cs-CZ" dirty="0"/>
              <a:t>Trade helped growth in some sectors, but saying that trade </a:t>
            </a:r>
            <a:r>
              <a:rPr lang="en-US" altLang="cs-CZ" i="1" dirty="0"/>
              <a:t>caused</a:t>
            </a:r>
            <a:r>
              <a:rPr lang="en-US" altLang="cs-CZ" dirty="0"/>
              <a:t> higher overall economic growth has attracted some skepticism. </a:t>
            </a:r>
          </a:p>
          <a:p>
            <a:pPr marL="914400" lvl="1" indent="-457200">
              <a:spcBef>
                <a:spcPct val="40000"/>
              </a:spcBef>
            </a:pPr>
            <a:r>
              <a:rPr lang="en-US" altLang="cs-CZ" dirty="0"/>
              <a:t>Some argue that trade has caused increased income inequality.</a:t>
            </a:r>
          </a:p>
        </p:txBody>
      </p:sp>
    </p:spTree>
    <p:extLst>
      <p:ext uri="{BB962C8B-B14F-4D97-AF65-F5344CB8AC3E}">
        <p14:creationId xmlns:p14="http://schemas.microsoft.com/office/powerpoint/2010/main" val="119928096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strips(downRight)">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strips(downRight)">
                                      <p:cBhvr>
                                        <p:cTn id="12" dur="500"/>
                                        <p:tgtEl>
                                          <p:spTgt spid="29699">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animEffect transition="in" filter="strips(downRight)">
                                      <p:cBhvr>
                                        <p:cTn id="15" dur="500"/>
                                        <p:tgtEl>
                                          <p:spTgt spid="29699">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29699">
                                            <p:txEl>
                                              <p:pRg st="3" end="3"/>
                                            </p:txEl>
                                          </p:spTgt>
                                        </p:tgtEl>
                                        <p:attrNameLst>
                                          <p:attrName>style.visibility</p:attrName>
                                        </p:attrNameLst>
                                      </p:cBhvr>
                                      <p:to>
                                        <p:strVal val="visible"/>
                                      </p:to>
                                    </p:set>
                                    <p:animEffect transition="in" filter="strips(downRight)">
                                      <p:cBhvr>
                                        <p:cTn id="18"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cs-CZ" smtClean="0"/>
              <a:t>Summary (cont.)</a:t>
            </a:r>
          </a:p>
        </p:txBody>
      </p:sp>
      <p:sp>
        <p:nvSpPr>
          <p:cNvPr id="30723" name="Rectangle 3"/>
          <p:cNvSpPr>
            <a:spLocks noGrp="1" noChangeArrowheads="1"/>
          </p:cNvSpPr>
          <p:nvPr>
            <p:ph idx="1"/>
          </p:nvPr>
        </p:nvSpPr>
        <p:spPr/>
        <p:txBody>
          <a:bodyPr/>
          <a:lstStyle/>
          <a:p>
            <a:pPr marL="533400" indent="-533400">
              <a:buFont typeface="Times" panose="02020603050405020304" pitchFamily="18" charset="0"/>
              <a:buAutoNum type="arabicPeriod" startAt="5"/>
            </a:pPr>
            <a:r>
              <a:rPr lang="en-US" altLang="cs-CZ"/>
              <a:t>Several East Asian economies adopted export- oriented instead of import-substituting industrialization.</a:t>
            </a:r>
          </a:p>
          <a:p>
            <a:pPr marL="914400" lvl="1" indent="-457200"/>
            <a:r>
              <a:rPr lang="en-US" altLang="cs-CZ"/>
              <a:t>High export and import volumes and relatively low trade restrictions were characteristics of this policy.</a:t>
            </a:r>
          </a:p>
          <a:p>
            <a:pPr marL="914400" lvl="1" indent="-457200"/>
            <a:r>
              <a:rPr lang="en-US" altLang="cs-CZ"/>
              <a:t>It</a:t>
            </a:r>
            <a:r>
              <a:rPr lang="ja-JP" altLang="en-US"/>
              <a:t>’</a:t>
            </a:r>
            <a:r>
              <a:rPr lang="en-US" altLang="ja-JP"/>
              <a:t>s unclear to what degree this policy contributed to overall economic growth, especially since other countries have not had similar successes.</a:t>
            </a:r>
            <a:endParaRPr lang="en-US" altLang="cs-CZ"/>
          </a:p>
        </p:txBody>
      </p:sp>
    </p:spTree>
    <p:extLst>
      <p:ext uri="{BB962C8B-B14F-4D97-AF65-F5344CB8AC3E}">
        <p14:creationId xmlns:p14="http://schemas.microsoft.com/office/powerpoint/2010/main" val="304076636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strips(downRight)">
                                      <p:cBhvr>
                                        <p:cTn id="7" dur="500"/>
                                        <p:tgtEl>
                                          <p:spTgt spid="3072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30723">
                                            <p:txEl>
                                              <p:pRg st="1" end="1"/>
                                            </p:txEl>
                                          </p:spTgt>
                                        </p:tgtEl>
                                        <p:attrNameLst>
                                          <p:attrName>style.visibility</p:attrName>
                                        </p:attrNameLst>
                                      </p:cBhvr>
                                      <p:to>
                                        <p:strVal val="visible"/>
                                      </p:to>
                                    </p:set>
                                    <p:animEffect transition="in" filter="strips(downRight)">
                                      <p:cBhvr>
                                        <p:cTn id="10" dur="500"/>
                                        <p:tgtEl>
                                          <p:spTgt spid="30723">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30723">
                                            <p:txEl>
                                              <p:pRg st="2" end="2"/>
                                            </p:txEl>
                                          </p:spTgt>
                                        </p:tgtEl>
                                        <p:attrNameLst>
                                          <p:attrName>style.visibility</p:attrName>
                                        </p:attrNameLst>
                                      </p:cBhvr>
                                      <p:to>
                                        <p:strVal val="visible"/>
                                      </p:to>
                                    </p:set>
                                    <p:animEffect transition="in" filter="strips(downRight)">
                                      <p:cBhvr>
                                        <p:cTn id="13" dur="500"/>
                                        <p:tgtEl>
                                          <p:spTgt spid="307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algn="ctr" eaLnBrk="1" hangingPunct="1"/>
            <a:r>
              <a:rPr lang="en-US" altLang="cs-CZ" sz="2800"/>
              <a:t>Chapter 12</a:t>
            </a:r>
          </a:p>
        </p:txBody>
      </p:sp>
      <p:sp>
        <p:nvSpPr>
          <p:cNvPr id="15363" name="Rectangle 3"/>
          <p:cNvSpPr>
            <a:spLocks noGrp="1" noChangeArrowheads="1"/>
          </p:cNvSpPr>
          <p:nvPr>
            <p:ph type="subTitle" idx="1"/>
          </p:nvPr>
        </p:nvSpPr>
        <p:spPr/>
        <p:txBody>
          <a:bodyPr/>
          <a:lstStyle/>
          <a:p>
            <a:pPr marL="0" indent="0" algn="ctr">
              <a:buNone/>
            </a:pPr>
            <a:r>
              <a:rPr lang="en-US" altLang="cs-CZ" b="1" smtClean="0"/>
              <a:t>Controversies in Trade Policy</a:t>
            </a:r>
          </a:p>
        </p:txBody>
      </p:sp>
    </p:spTree>
    <p:extLst>
      <p:ext uri="{BB962C8B-B14F-4D97-AF65-F5344CB8AC3E}">
        <p14:creationId xmlns:p14="http://schemas.microsoft.com/office/powerpoint/2010/main" val="733569255"/>
      </p:ext>
    </p:extLst>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cs-CZ" smtClean="0"/>
              <a:t>Preview</a:t>
            </a:r>
          </a:p>
        </p:txBody>
      </p:sp>
      <p:sp>
        <p:nvSpPr>
          <p:cNvPr id="6147" name="Rectangle 3"/>
          <p:cNvSpPr>
            <a:spLocks noGrp="1" noChangeArrowheads="1"/>
          </p:cNvSpPr>
          <p:nvPr>
            <p:ph idx="1"/>
          </p:nvPr>
        </p:nvSpPr>
        <p:spPr/>
        <p:txBody>
          <a:bodyPr/>
          <a:lstStyle/>
          <a:p>
            <a:pPr eaLnBrk="1" hangingPunct="1"/>
            <a:r>
              <a:rPr lang="en-US" altLang="cs-CZ" smtClean="0"/>
              <a:t>Arguments for </a:t>
            </a:r>
            <a:r>
              <a:rPr lang="ja-JP" altLang="en-US" smtClean="0"/>
              <a:t>“</a:t>
            </a:r>
            <a:r>
              <a:rPr lang="en-US" altLang="ja-JP" smtClean="0"/>
              <a:t>activist</a:t>
            </a:r>
            <a:r>
              <a:rPr lang="ja-JP" altLang="en-US" smtClean="0"/>
              <a:t>”</a:t>
            </a:r>
            <a:r>
              <a:rPr lang="en-US" altLang="ja-JP" smtClean="0"/>
              <a:t> trade policies</a:t>
            </a:r>
          </a:p>
          <a:p>
            <a:pPr lvl="1" eaLnBrk="1" hangingPunct="1"/>
            <a:r>
              <a:rPr lang="en-US" altLang="cs-CZ" smtClean="0"/>
              <a:t>Externality or appropriability problem</a:t>
            </a:r>
          </a:p>
          <a:p>
            <a:pPr lvl="1" eaLnBrk="1" hangingPunct="1"/>
            <a:r>
              <a:rPr lang="en-US" altLang="cs-CZ" smtClean="0"/>
              <a:t>Strategic trade policy with imperfect competition</a:t>
            </a:r>
          </a:p>
          <a:p>
            <a:pPr eaLnBrk="1" hangingPunct="1">
              <a:spcBef>
                <a:spcPct val="50000"/>
              </a:spcBef>
            </a:pPr>
            <a:r>
              <a:rPr lang="en-US" altLang="cs-CZ" smtClean="0"/>
              <a:t>Arguments concerning trade and people</a:t>
            </a:r>
          </a:p>
          <a:p>
            <a:pPr lvl="1" eaLnBrk="1" hangingPunct="1"/>
            <a:r>
              <a:rPr lang="en-US" altLang="cs-CZ" smtClean="0"/>
              <a:t>Trade and low-wage labor</a:t>
            </a:r>
          </a:p>
          <a:p>
            <a:pPr lvl="1" eaLnBrk="1" hangingPunct="1"/>
            <a:r>
              <a:rPr lang="en-US" altLang="cs-CZ" smtClean="0"/>
              <a:t>Trade and the environment</a:t>
            </a:r>
          </a:p>
          <a:p>
            <a:pPr lvl="1" eaLnBrk="1" hangingPunct="1"/>
            <a:r>
              <a:rPr lang="en-US" altLang="cs-CZ" smtClean="0"/>
              <a:t>Trade and culture</a:t>
            </a:r>
          </a:p>
        </p:txBody>
      </p:sp>
    </p:spTree>
    <p:extLst>
      <p:ext uri="{BB962C8B-B14F-4D97-AF65-F5344CB8AC3E}">
        <p14:creationId xmlns:p14="http://schemas.microsoft.com/office/powerpoint/2010/main" val="283945171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trips(downRight)">
                                      <p:cBhvr>
                                        <p:cTn id="17" dur="500"/>
                                        <p:tgtEl>
                                          <p:spTgt spid="6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strips(downRight)">
                                      <p:cBhvr>
                                        <p:cTn id="22" dur="500"/>
                                        <p:tgtEl>
                                          <p:spTgt spid="61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strips(downRight)">
                                      <p:cBhvr>
                                        <p:cTn id="27" dur="500"/>
                                        <p:tgtEl>
                                          <p:spTgt spid="61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6147">
                                            <p:txEl>
                                              <p:pRg st="5" end="5"/>
                                            </p:txEl>
                                          </p:spTgt>
                                        </p:tgtEl>
                                        <p:attrNameLst>
                                          <p:attrName>style.visibility</p:attrName>
                                        </p:attrNameLst>
                                      </p:cBhvr>
                                      <p:to>
                                        <p:strVal val="visible"/>
                                      </p:to>
                                    </p:set>
                                    <p:animEffect transition="in" filter="strips(downRight)">
                                      <p:cBhvr>
                                        <p:cTn id="32" dur="500"/>
                                        <p:tgtEl>
                                          <p:spTgt spid="614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6147">
                                            <p:txEl>
                                              <p:pRg st="6" end="6"/>
                                            </p:txEl>
                                          </p:spTgt>
                                        </p:tgtEl>
                                        <p:attrNameLst>
                                          <p:attrName>style.visibility</p:attrName>
                                        </p:attrNameLst>
                                      </p:cBhvr>
                                      <p:to>
                                        <p:strVal val="visible"/>
                                      </p:to>
                                    </p:set>
                                    <p:animEffect transition="in" filter="strips(downRight)">
                                      <p:cBhvr>
                                        <p:cTn id="37" dur="500"/>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cs-CZ" sz="2800"/>
              <a:t>Arguments for an Activist Trade Policy</a:t>
            </a:r>
          </a:p>
        </p:txBody>
      </p:sp>
      <p:sp>
        <p:nvSpPr>
          <p:cNvPr id="7171" name="Rectangle 3"/>
          <p:cNvSpPr>
            <a:spLocks noGrp="1" noChangeArrowheads="1"/>
          </p:cNvSpPr>
          <p:nvPr>
            <p:ph idx="1"/>
          </p:nvPr>
        </p:nvSpPr>
        <p:spPr/>
        <p:txBody>
          <a:bodyPr>
            <a:normAutofit lnSpcReduction="10000"/>
          </a:bodyPr>
          <a:lstStyle/>
          <a:p>
            <a:pPr eaLnBrk="1" hangingPunct="1">
              <a:spcBef>
                <a:spcPct val="40000"/>
              </a:spcBef>
            </a:pPr>
            <a:r>
              <a:rPr lang="en-US" altLang="cs-CZ"/>
              <a:t>An activist trade policy usually means government policies that actively support export industries </a:t>
            </a:r>
            <a:br>
              <a:rPr lang="en-US" altLang="cs-CZ"/>
            </a:br>
            <a:r>
              <a:rPr lang="en-US" altLang="cs-CZ"/>
              <a:t>through subsidies.</a:t>
            </a:r>
          </a:p>
          <a:p>
            <a:pPr eaLnBrk="1" hangingPunct="1">
              <a:spcBef>
                <a:spcPct val="50000"/>
              </a:spcBef>
            </a:pPr>
            <a:r>
              <a:rPr lang="en-US" altLang="cs-CZ"/>
              <a:t>Arguments for activist trade policies use an assumption that import-substituting industrialization (Econ/Trade Chapter 11) and the cases against free trade (Econ/Trade Chapter 10) used: market failure.</a:t>
            </a:r>
          </a:p>
          <a:p>
            <a:pPr lvl="1" eaLnBrk="1" hangingPunct="1">
              <a:spcBef>
                <a:spcPct val="40000"/>
              </a:spcBef>
            </a:pPr>
            <a:r>
              <a:rPr lang="en-US" altLang="cs-CZ"/>
              <a:t>Externalities or an appropriability problem</a:t>
            </a:r>
          </a:p>
          <a:p>
            <a:pPr lvl="1" eaLnBrk="1" hangingPunct="1">
              <a:spcBef>
                <a:spcPct val="40000"/>
              </a:spcBef>
            </a:pPr>
            <a:r>
              <a:rPr lang="en-US" altLang="cs-CZ"/>
              <a:t>Imperfect competition that results in revenues that exceed all (opportunity) costs: </a:t>
            </a:r>
            <a:r>
              <a:rPr lang="ja-JP" altLang="en-US"/>
              <a:t>“</a:t>
            </a:r>
            <a:r>
              <a:rPr lang="en-US" altLang="ja-JP"/>
              <a:t>excess</a:t>
            </a:r>
            <a:r>
              <a:rPr lang="ja-JP" altLang="en-US"/>
              <a:t>”</a:t>
            </a:r>
            <a:r>
              <a:rPr lang="en-US" altLang="ja-JP"/>
              <a:t> profits.</a:t>
            </a:r>
            <a:endParaRPr lang="en-US" altLang="cs-CZ"/>
          </a:p>
        </p:txBody>
      </p:sp>
    </p:spTree>
    <p:extLst>
      <p:ext uri="{BB962C8B-B14F-4D97-AF65-F5344CB8AC3E}">
        <p14:creationId xmlns:p14="http://schemas.microsoft.com/office/powerpoint/2010/main" val="133428664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trips(downRight)">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trips(downRight)">
                                      <p:cBhvr>
                                        <p:cTn id="17" dur="5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strips(downRight)">
                                      <p:cBhvr>
                                        <p:cTn id="22"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cs-CZ" smtClean="0"/>
              <a:t>Introduction</a:t>
            </a:r>
          </a:p>
        </p:txBody>
      </p:sp>
      <p:sp>
        <p:nvSpPr>
          <p:cNvPr id="41987" name="Rectangle 3"/>
          <p:cNvSpPr>
            <a:spLocks noGrp="1" noChangeArrowheads="1"/>
          </p:cNvSpPr>
          <p:nvPr>
            <p:ph idx="1"/>
          </p:nvPr>
        </p:nvSpPr>
        <p:spPr/>
        <p:txBody>
          <a:bodyPr/>
          <a:lstStyle/>
          <a:p>
            <a:pPr eaLnBrk="1" hangingPunct="1"/>
            <a:r>
              <a:rPr lang="en-US" altLang="cs-CZ"/>
              <a:t>Which countries are </a:t>
            </a:r>
            <a:r>
              <a:rPr lang="ja-JP" altLang="en-US"/>
              <a:t>“</a:t>
            </a:r>
            <a:r>
              <a:rPr lang="en-US" altLang="ja-JP"/>
              <a:t>developing countries</a:t>
            </a:r>
            <a:r>
              <a:rPr lang="ja-JP" altLang="en-US"/>
              <a:t>”</a:t>
            </a:r>
            <a:r>
              <a:rPr lang="en-US" altLang="ja-JP"/>
              <a:t>?</a:t>
            </a:r>
          </a:p>
          <a:p>
            <a:pPr eaLnBrk="1" hangingPunct="1"/>
            <a:r>
              <a:rPr lang="en-US" altLang="cs-CZ"/>
              <a:t>The term </a:t>
            </a:r>
            <a:r>
              <a:rPr lang="ja-JP" altLang="en-US"/>
              <a:t>“</a:t>
            </a:r>
            <a:r>
              <a:rPr lang="en-US" altLang="ja-JP"/>
              <a:t>developing countries</a:t>
            </a:r>
            <a:r>
              <a:rPr lang="ja-JP" altLang="en-US"/>
              <a:t>”</a:t>
            </a:r>
            <a:r>
              <a:rPr lang="en-US" altLang="ja-JP"/>
              <a:t> does not have a precise definition, but it is a name given to many low- and middle-income countries.</a:t>
            </a:r>
            <a:endParaRPr lang="en-US" altLang="cs-CZ"/>
          </a:p>
        </p:txBody>
      </p:sp>
    </p:spTree>
    <p:extLst>
      <p:ext uri="{BB962C8B-B14F-4D97-AF65-F5344CB8AC3E}">
        <p14:creationId xmlns:p14="http://schemas.microsoft.com/office/powerpoint/2010/main" val="211593871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strips(downRight)">
                                      <p:cBhvr>
                                        <p:cTn id="7" dur="500"/>
                                        <p:tgtEl>
                                          <p:spTgt spid="41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strips(downRight)">
                                      <p:cBhvr>
                                        <p:cTn id="12" dur="500"/>
                                        <p:tgtEl>
                                          <p:spTgt spid="419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cs-CZ" smtClean="0"/>
              <a:t>Technology and Externalities</a:t>
            </a:r>
          </a:p>
        </p:txBody>
      </p:sp>
      <p:sp>
        <p:nvSpPr>
          <p:cNvPr id="8195" name="Rectangle 3"/>
          <p:cNvSpPr>
            <a:spLocks noGrp="1" noChangeArrowheads="1"/>
          </p:cNvSpPr>
          <p:nvPr>
            <p:ph idx="1"/>
          </p:nvPr>
        </p:nvSpPr>
        <p:spPr/>
        <p:txBody>
          <a:bodyPr/>
          <a:lstStyle/>
          <a:p>
            <a:pPr eaLnBrk="1" hangingPunct="1">
              <a:spcBef>
                <a:spcPct val="50000"/>
              </a:spcBef>
            </a:pPr>
            <a:r>
              <a:rPr lang="en-US" altLang="cs-CZ"/>
              <a:t>Firms that invest in new technology generally create knowledge that other firms can use without paying for it: an appropriability problem.</a:t>
            </a:r>
          </a:p>
          <a:p>
            <a:pPr lvl="1" eaLnBrk="1" hangingPunct="1">
              <a:spcBef>
                <a:spcPct val="50000"/>
              </a:spcBef>
            </a:pPr>
            <a:r>
              <a:rPr lang="en-US" altLang="cs-CZ"/>
              <a:t>By investing in new technology, firms are creating an extra benefit for society that is easily used by others.</a:t>
            </a:r>
          </a:p>
          <a:p>
            <a:pPr lvl="1" eaLnBrk="1" hangingPunct="1">
              <a:spcBef>
                <a:spcPct val="50000"/>
              </a:spcBef>
            </a:pPr>
            <a:r>
              <a:rPr lang="en-US" altLang="cs-CZ"/>
              <a:t>An appropriability problem is an example of an </a:t>
            </a:r>
            <a:r>
              <a:rPr lang="en-US" altLang="cs-CZ" b="1"/>
              <a:t>externality</a:t>
            </a:r>
            <a:r>
              <a:rPr lang="en-US" altLang="cs-CZ"/>
              <a:t>: benefits or costs that accrue to parties other than the one that generates it.</a:t>
            </a:r>
          </a:p>
          <a:p>
            <a:pPr lvl="1" eaLnBrk="1" hangingPunct="1">
              <a:spcBef>
                <a:spcPct val="50000"/>
              </a:spcBef>
            </a:pPr>
            <a:r>
              <a:rPr lang="en-US" altLang="cs-CZ"/>
              <a:t>An externality implies that the marginal social benefit of investment is not represented by producer surplus.</a:t>
            </a:r>
          </a:p>
        </p:txBody>
      </p:sp>
    </p:spTree>
    <p:extLst>
      <p:ext uri="{BB962C8B-B14F-4D97-AF65-F5344CB8AC3E}">
        <p14:creationId xmlns:p14="http://schemas.microsoft.com/office/powerpoint/2010/main" val="124098503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strips(downRight)">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strips(downRight)">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strips(downRight)">
                                      <p:cBhvr>
                                        <p:cTn id="17" dur="500"/>
                                        <p:tgtEl>
                                          <p:spTgt spid="81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strips(downRight)">
                                      <p:cBhvr>
                                        <p:cTn id="22" dur="5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cs-CZ" smtClean="0"/>
              <a:t>Technology and Externalities (cont.)</a:t>
            </a:r>
          </a:p>
        </p:txBody>
      </p:sp>
      <p:sp>
        <p:nvSpPr>
          <p:cNvPr id="9219" name="Rectangle 3"/>
          <p:cNvSpPr>
            <a:spLocks noGrp="1" noChangeArrowheads="1"/>
          </p:cNvSpPr>
          <p:nvPr>
            <p:ph idx="1"/>
          </p:nvPr>
        </p:nvSpPr>
        <p:spPr/>
        <p:txBody>
          <a:bodyPr/>
          <a:lstStyle/>
          <a:p>
            <a:pPr eaLnBrk="1" hangingPunct="1"/>
            <a:r>
              <a:rPr lang="en-US" altLang="cs-CZ"/>
              <a:t>Governments may want to actively encourage investment in technology when externalities in new technologies create a high marginal social benefit.</a:t>
            </a:r>
          </a:p>
          <a:p>
            <a:pPr eaLnBrk="1" hangingPunct="1">
              <a:spcBef>
                <a:spcPct val="70000"/>
              </a:spcBef>
            </a:pPr>
            <a:r>
              <a:rPr lang="en-US" altLang="cs-CZ"/>
              <a:t>Should the U.S. government subsidize high- technology industries?</a:t>
            </a:r>
          </a:p>
        </p:txBody>
      </p:sp>
    </p:spTree>
    <p:extLst>
      <p:ext uri="{BB962C8B-B14F-4D97-AF65-F5344CB8AC3E}">
        <p14:creationId xmlns:p14="http://schemas.microsoft.com/office/powerpoint/2010/main" val="149829516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trips(downRight)">
                                      <p:cBhvr>
                                        <p:cTn id="12" dur="5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cs-CZ" smtClean="0"/>
              <a:t>Technology and Externalities (cont.)</a:t>
            </a:r>
          </a:p>
        </p:txBody>
      </p:sp>
      <p:sp>
        <p:nvSpPr>
          <p:cNvPr id="10243" name="Rectangle 3"/>
          <p:cNvSpPr>
            <a:spLocks noGrp="1" noChangeArrowheads="1"/>
          </p:cNvSpPr>
          <p:nvPr>
            <p:ph idx="1"/>
          </p:nvPr>
        </p:nvSpPr>
        <p:spPr>
          <a:xfrm>
            <a:off x="680321" y="2248930"/>
            <a:ext cx="8339138" cy="4800600"/>
          </a:xfrm>
        </p:spPr>
        <p:txBody>
          <a:bodyPr/>
          <a:lstStyle/>
          <a:p>
            <a:pPr marL="533400" indent="-533400">
              <a:spcBef>
                <a:spcPct val="40000"/>
              </a:spcBef>
            </a:pPr>
            <a:r>
              <a:rPr lang="en-US" altLang="cs-CZ" dirty="0"/>
              <a:t>When considering whether a government should subsidize high-technology industries, consider:</a:t>
            </a:r>
          </a:p>
          <a:p>
            <a:pPr marL="533400" indent="-533400">
              <a:spcBef>
                <a:spcPct val="40000"/>
              </a:spcBef>
              <a:buFontTx/>
              <a:buAutoNum type="arabicPeriod"/>
            </a:pPr>
            <a:r>
              <a:rPr lang="en-US" altLang="cs-CZ" sz="2000" dirty="0"/>
              <a:t>The ability of governments to subsidize the right activity.</a:t>
            </a:r>
            <a:endParaRPr lang="en-US" altLang="cs-CZ" dirty="0"/>
          </a:p>
          <a:p>
            <a:pPr marL="1295400" lvl="2" indent="-381000">
              <a:spcBef>
                <a:spcPct val="40000"/>
              </a:spcBef>
              <a:buFont typeface="Times" panose="02020603050405020304" pitchFamily="18" charset="0"/>
              <a:buChar char="–"/>
            </a:pPr>
            <a:r>
              <a:rPr lang="en-US" altLang="cs-CZ" dirty="0"/>
              <a:t>Much activity by high technology firms has nothing to do with generating knowledge: subsidizing equipment purchases or non-technical workers generally does not create new technology.</a:t>
            </a:r>
          </a:p>
          <a:p>
            <a:pPr marL="1295400" lvl="2" indent="-381000">
              <a:spcBef>
                <a:spcPct val="40000"/>
              </a:spcBef>
              <a:buFont typeface="Times" panose="02020603050405020304" pitchFamily="18" charset="0"/>
              <a:buChar char="–"/>
            </a:pPr>
            <a:r>
              <a:rPr lang="en-US" altLang="cs-CZ" dirty="0"/>
              <a:t>Knowledge and innovation are created in industries that are not usually classified as high tech.</a:t>
            </a:r>
          </a:p>
          <a:p>
            <a:pPr marL="1295400" lvl="2" indent="-381000">
              <a:spcBef>
                <a:spcPct val="40000"/>
              </a:spcBef>
              <a:buNone/>
            </a:pPr>
            <a:endParaRPr lang="en-US" altLang="cs-CZ" dirty="0"/>
          </a:p>
        </p:txBody>
      </p:sp>
    </p:spTree>
    <p:extLst>
      <p:ext uri="{BB962C8B-B14F-4D97-AF65-F5344CB8AC3E}">
        <p14:creationId xmlns:p14="http://schemas.microsoft.com/office/powerpoint/2010/main" val="86144472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strips(downRight)">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strips(downRight)">
                                      <p:cBhvr>
                                        <p:cTn id="12" dur="500"/>
                                        <p:tgtEl>
                                          <p:spTgt spid="10243">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Effect transition="in" filter="strips(downRight)">
                                      <p:cBhvr>
                                        <p:cTn id="15" dur="500"/>
                                        <p:tgtEl>
                                          <p:spTgt spid="10243">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0243">
                                            <p:txEl>
                                              <p:pRg st="3" end="3"/>
                                            </p:txEl>
                                          </p:spTgt>
                                        </p:tgtEl>
                                        <p:attrNameLst>
                                          <p:attrName>style.visibility</p:attrName>
                                        </p:attrNameLst>
                                      </p:cBhvr>
                                      <p:to>
                                        <p:strVal val="visible"/>
                                      </p:to>
                                    </p:set>
                                    <p:animEffect transition="in" filter="strips(downRight)">
                                      <p:cBhvr>
                                        <p:cTn id="18" dur="5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cs-CZ" smtClean="0"/>
              <a:t>Technology and Externalities (cont.)</a:t>
            </a:r>
          </a:p>
        </p:txBody>
      </p:sp>
      <p:sp>
        <p:nvSpPr>
          <p:cNvPr id="11267" name="Rectangle 3"/>
          <p:cNvSpPr>
            <a:spLocks noGrp="1" noChangeArrowheads="1"/>
          </p:cNvSpPr>
          <p:nvPr>
            <p:ph idx="1"/>
          </p:nvPr>
        </p:nvSpPr>
        <p:spPr>
          <a:xfrm>
            <a:off x="680321" y="2150075"/>
            <a:ext cx="8294688" cy="4572000"/>
          </a:xfrm>
        </p:spPr>
        <p:txBody>
          <a:bodyPr>
            <a:normAutofit lnSpcReduction="10000"/>
          </a:bodyPr>
          <a:lstStyle/>
          <a:p>
            <a:pPr marL="533400" indent="-533400">
              <a:spcBef>
                <a:spcPct val="40000"/>
              </a:spcBef>
              <a:buNone/>
            </a:pPr>
            <a:r>
              <a:rPr lang="en-US" altLang="cs-CZ" sz="2000" dirty="0"/>
              <a:t>2. Instead of subsidizing specific industries, the U.S. subsidizes research and development through the tax code. </a:t>
            </a:r>
          </a:p>
          <a:p>
            <a:pPr marL="1295400" lvl="2" indent="-381000">
              <a:spcBef>
                <a:spcPct val="50000"/>
              </a:spcBef>
              <a:buFont typeface="Arial" panose="020B0604020202020204" pitchFamily="34" charset="0"/>
              <a:buChar char="–"/>
            </a:pPr>
            <a:r>
              <a:rPr lang="en-US" altLang="cs-CZ" dirty="0"/>
              <a:t>Research and development expenses can be deducted from corporate taxable income.</a:t>
            </a:r>
          </a:p>
          <a:p>
            <a:pPr marL="1295400" lvl="2" indent="-381000">
              <a:spcBef>
                <a:spcPct val="50000"/>
              </a:spcBef>
              <a:buFont typeface="Arial" panose="020B0604020202020204" pitchFamily="34" charset="0"/>
              <a:buChar char="–"/>
            </a:pPr>
            <a:endParaRPr lang="en-US" altLang="cs-CZ" sz="1600" dirty="0"/>
          </a:p>
          <a:p>
            <a:pPr marL="533400" indent="-533400">
              <a:buNone/>
            </a:pPr>
            <a:r>
              <a:rPr lang="en-US" altLang="cs-CZ" sz="2000" dirty="0"/>
              <a:t>3. The economic importance of externalities.</a:t>
            </a:r>
          </a:p>
          <a:p>
            <a:pPr marL="1295400" lvl="2" indent="-381000">
              <a:buFontTx/>
              <a:buChar char="–"/>
            </a:pPr>
            <a:r>
              <a:rPr lang="en-US" altLang="cs-CZ" dirty="0"/>
              <a:t>It is difficult to determine the quantitative importance that externalities have on the economy.</a:t>
            </a:r>
          </a:p>
          <a:p>
            <a:pPr marL="1295400" lvl="2" indent="-381000">
              <a:buFontTx/>
              <a:buChar char="–"/>
            </a:pPr>
            <a:r>
              <a:rPr lang="en-US" altLang="cs-CZ" dirty="0"/>
              <a:t>Therefore, it is difficult to say </a:t>
            </a:r>
            <a:r>
              <a:rPr lang="en-US" altLang="cs-CZ" i="1" dirty="0"/>
              <a:t>how much</a:t>
            </a:r>
            <a:r>
              <a:rPr lang="en-US" altLang="cs-CZ" dirty="0"/>
              <a:t> to subsidize activities that create externalities.</a:t>
            </a:r>
          </a:p>
          <a:p>
            <a:pPr marL="1295400" lvl="2" indent="-381000">
              <a:buFontTx/>
              <a:buChar char="–"/>
            </a:pPr>
            <a:endParaRPr lang="en-US" altLang="cs-CZ" dirty="0"/>
          </a:p>
          <a:p>
            <a:pPr marL="533400" indent="-533400">
              <a:buNone/>
            </a:pPr>
            <a:r>
              <a:rPr lang="en-US" altLang="cs-CZ" sz="2000" dirty="0"/>
              <a:t>4. Externalities may occur across countries as well.</a:t>
            </a:r>
            <a:endParaRPr lang="en-US" altLang="cs-CZ" sz="1800" dirty="0"/>
          </a:p>
          <a:p>
            <a:pPr marL="1295400" lvl="2" indent="-381000">
              <a:buFontTx/>
              <a:buChar char="–"/>
            </a:pPr>
            <a:r>
              <a:rPr lang="en-US" altLang="cs-CZ" dirty="0"/>
              <a:t>No individual country has an incentive to subsidize industries if all countries could take advantage of the externalities generated in a country.</a:t>
            </a:r>
          </a:p>
          <a:p>
            <a:pPr marL="533400" indent="-533400">
              <a:buNone/>
            </a:pPr>
            <a:endParaRPr lang="en-US" altLang="cs-CZ" sz="2000" dirty="0"/>
          </a:p>
          <a:p>
            <a:pPr marL="533400" indent="-533400">
              <a:buNone/>
            </a:pPr>
            <a:endParaRPr lang="en-US" altLang="cs-CZ" sz="1800" dirty="0"/>
          </a:p>
        </p:txBody>
      </p:sp>
    </p:spTree>
    <p:extLst>
      <p:ext uri="{BB962C8B-B14F-4D97-AF65-F5344CB8AC3E}">
        <p14:creationId xmlns:p14="http://schemas.microsoft.com/office/powerpoint/2010/main" val="277481745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strips(downRight)">
                                      <p:cBhvr>
                                        <p:cTn id="7" dur="500"/>
                                        <p:tgtEl>
                                          <p:spTgt spid="1126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1267">
                                            <p:txEl>
                                              <p:pRg st="1" end="1"/>
                                            </p:txEl>
                                          </p:spTgt>
                                        </p:tgtEl>
                                        <p:attrNameLst>
                                          <p:attrName>style.visibility</p:attrName>
                                        </p:attrNameLst>
                                      </p:cBhvr>
                                      <p:to>
                                        <p:strVal val="visible"/>
                                      </p:to>
                                    </p:set>
                                    <p:animEffect transition="in" filter="strips(downRight)">
                                      <p:cBhvr>
                                        <p:cTn id="10" dur="500"/>
                                        <p:tgtEl>
                                          <p:spTgt spid="1126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1267">
                                            <p:txEl>
                                              <p:pRg st="3" end="3"/>
                                            </p:txEl>
                                          </p:spTgt>
                                        </p:tgtEl>
                                        <p:attrNameLst>
                                          <p:attrName>style.visibility</p:attrName>
                                        </p:attrNameLst>
                                      </p:cBhvr>
                                      <p:to>
                                        <p:strVal val="visible"/>
                                      </p:to>
                                    </p:set>
                                    <p:animEffect transition="in" filter="strips(downRight)">
                                      <p:cBhvr>
                                        <p:cTn id="15" dur="500"/>
                                        <p:tgtEl>
                                          <p:spTgt spid="11267">
                                            <p:txEl>
                                              <p:pRg st="3" end="3"/>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1267">
                                            <p:txEl>
                                              <p:pRg st="4" end="4"/>
                                            </p:txEl>
                                          </p:spTgt>
                                        </p:tgtEl>
                                        <p:attrNameLst>
                                          <p:attrName>style.visibility</p:attrName>
                                        </p:attrNameLst>
                                      </p:cBhvr>
                                      <p:to>
                                        <p:strVal val="visible"/>
                                      </p:to>
                                    </p:set>
                                    <p:animEffect transition="in" filter="strips(downRight)">
                                      <p:cBhvr>
                                        <p:cTn id="18" dur="500"/>
                                        <p:tgtEl>
                                          <p:spTgt spid="11267">
                                            <p:txEl>
                                              <p:pRg st="4" end="4"/>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11267">
                                            <p:txEl>
                                              <p:pRg st="5" end="5"/>
                                            </p:txEl>
                                          </p:spTgt>
                                        </p:tgtEl>
                                        <p:attrNameLst>
                                          <p:attrName>style.visibility</p:attrName>
                                        </p:attrNameLst>
                                      </p:cBhvr>
                                      <p:to>
                                        <p:strVal val="visible"/>
                                      </p:to>
                                    </p:set>
                                    <p:animEffect transition="in" filter="strips(downRight)">
                                      <p:cBhvr>
                                        <p:cTn id="21" dur="500"/>
                                        <p:tgtEl>
                                          <p:spTgt spid="11267">
                                            <p:txEl>
                                              <p:pRg st="5" end="5"/>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6" fill="hold" grpId="0" nodeType="clickEffect">
                                  <p:stCondLst>
                                    <p:cond delay="0"/>
                                  </p:stCondLst>
                                  <p:childTnLst>
                                    <p:set>
                                      <p:cBhvr>
                                        <p:cTn id="25" dur="1" fill="hold">
                                          <p:stCondLst>
                                            <p:cond delay="0"/>
                                          </p:stCondLst>
                                        </p:cTn>
                                        <p:tgtEl>
                                          <p:spTgt spid="11267">
                                            <p:txEl>
                                              <p:pRg st="7" end="7"/>
                                            </p:txEl>
                                          </p:spTgt>
                                        </p:tgtEl>
                                        <p:attrNameLst>
                                          <p:attrName>style.visibility</p:attrName>
                                        </p:attrNameLst>
                                      </p:cBhvr>
                                      <p:to>
                                        <p:strVal val="visible"/>
                                      </p:to>
                                    </p:set>
                                    <p:animEffect transition="in" filter="strips(downRight)">
                                      <p:cBhvr>
                                        <p:cTn id="26" dur="500"/>
                                        <p:tgtEl>
                                          <p:spTgt spid="11267">
                                            <p:txEl>
                                              <p:pRg st="7" end="7"/>
                                            </p:txEl>
                                          </p:spTgt>
                                        </p:tgtEl>
                                      </p:cBhvr>
                                    </p:animEffect>
                                  </p:childTnLst>
                                </p:cTn>
                              </p:par>
                              <p:par>
                                <p:cTn id="27" presetID="18" presetClass="entr" presetSubtype="6" fill="hold" grpId="0" nodeType="withEffect">
                                  <p:stCondLst>
                                    <p:cond delay="0"/>
                                  </p:stCondLst>
                                  <p:childTnLst>
                                    <p:set>
                                      <p:cBhvr>
                                        <p:cTn id="28" dur="1" fill="hold">
                                          <p:stCondLst>
                                            <p:cond delay="0"/>
                                          </p:stCondLst>
                                        </p:cTn>
                                        <p:tgtEl>
                                          <p:spTgt spid="11267">
                                            <p:txEl>
                                              <p:pRg st="8" end="8"/>
                                            </p:txEl>
                                          </p:spTgt>
                                        </p:tgtEl>
                                        <p:attrNameLst>
                                          <p:attrName>style.visibility</p:attrName>
                                        </p:attrNameLst>
                                      </p:cBhvr>
                                      <p:to>
                                        <p:strVal val="visible"/>
                                      </p:to>
                                    </p:set>
                                    <p:animEffect transition="in" filter="strips(downRight)">
                                      <p:cBhvr>
                                        <p:cTn id="29" dur="500"/>
                                        <p:tgtEl>
                                          <p:spTgt spid="1126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cs-CZ" smtClean="0"/>
              <a:t>Technology and Externalities (cont.)</a:t>
            </a:r>
          </a:p>
        </p:txBody>
      </p:sp>
      <p:sp>
        <p:nvSpPr>
          <p:cNvPr id="12291" name="Rectangle 3"/>
          <p:cNvSpPr>
            <a:spLocks noGrp="1" noChangeArrowheads="1"/>
          </p:cNvSpPr>
          <p:nvPr>
            <p:ph idx="1"/>
          </p:nvPr>
        </p:nvSpPr>
        <p:spPr>
          <a:xfrm>
            <a:off x="680321" y="2273643"/>
            <a:ext cx="8339138" cy="4800600"/>
          </a:xfrm>
        </p:spPr>
        <p:txBody>
          <a:bodyPr/>
          <a:lstStyle/>
          <a:p>
            <a:pPr marL="533400" indent="-533400">
              <a:spcBef>
                <a:spcPct val="40000"/>
              </a:spcBef>
            </a:pPr>
            <a:r>
              <a:rPr lang="en-US" altLang="cs-CZ" dirty="0"/>
              <a:t>Some argue that the United States should have a deliberate policy of promoting high-technology industries and helping them compete against foreign rivals.</a:t>
            </a:r>
          </a:p>
          <a:p>
            <a:pPr marL="533400" indent="-533400">
              <a:spcBef>
                <a:spcPct val="40000"/>
              </a:spcBef>
              <a:buNone/>
            </a:pPr>
            <a:endParaRPr lang="en-US" altLang="cs-CZ" dirty="0"/>
          </a:p>
          <a:p>
            <a:pPr marL="533400" indent="-533400">
              <a:spcBef>
                <a:spcPct val="40000"/>
              </a:spcBef>
            </a:pPr>
            <a:r>
              <a:rPr lang="en-US" altLang="cs-CZ" dirty="0"/>
              <a:t>Fear in the 1980s that Japan</a:t>
            </a:r>
            <a:r>
              <a:rPr lang="ja-JP" altLang="en-US" dirty="0"/>
              <a:t>’</a:t>
            </a:r>
            <a:r>
              <a:rPr lang="en-US" altLang="ja-JP" dirty="0"/>
              <a:t>s dominance of the semiconductor memory market would translate into a broader dominance of computers and related technologies proved to be unfounded.</a:t>
            </a:r>
          </a:p>
          <a:p>
            <a:pPr marL="1295400" lvl="2" indent="-381000">
              <a:buNone/>
            </a:pPr>
            <a:endParaRPr lang="en-US" altLang="cs-CZ" sz="1600" dirty="0"/>
          </a:p>
        </p:txBody>
      </p:sp>
    </p:spTree>
    <p:extLst>
      <p:ext uri="{BB962C8B-B14F-4D97-AF65-F5344CB8AC3E}">
        <p14:creationId xmlns:p14="http://schemas.microsoft.com/office/powerpoint/2010/main" val="2259079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1">
                                            <p:txEl>
                                              <p:pRg st="2" end="2"/>
                                            </p:txEl>
                                          </p:spTgt>
                                        </p:tgtEl>
                                        <p:attrNameLst>
                                          <p:attrName>style.visibility</p:attrName>
                                        </p:attrNameLst>
                                      </p:cBhvr>
                                      <p:to>
                                        <p:strVal val="visible"/>
                                      </p:to>
                                    </p:set>
                                    <p:animEffect transition="in" filter="strips(downRight)">
                                      <p:cBhvr>
                                        <p:cTn id="12"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cs-CZ" smtClean="0"/>
              <a:t>Technology and Externalities (cont.)</a:t>
            </a:r>
          </a:p>
        </p:txBody>
      </p:sp>
      <p:sp>
        <p:nvSpPr>
          <p:cNvPr id="23555" name="Rectangle 3"/>
          <p:cNvSpPr>
            <a:spLocks noGrp="1" noChangeArrowheads="1"/>
          </p:cNvSpPr>
          <p:nvPr>
            <p:ph idx="1"/>
          </p:nvPr>
        </p:nvSpPr>
        <p:spPr/>
        <p:txBody>
          <a:bodyPr/>
          <a:lstStyle/>
          <a:p>
            <a:pPr eaLnBrk="1" hangingPunct="1">
              <a:spcBef>
                <a:spcPct val="40000"/>
              </a:spcBef>
            </a:pPr>
            <a:r>
              <a:rPr lang="en-US" altLang="cs-CZ"/>
              <a:t>More recently, the decline in U.S. employment in the information, communication, and technology (ICT) industries, which are at the heart of the information technology revolution, and large U.S. trade deficits in ICT goods have renewed fears.</a:t>
            </a:r>
          </a:p>
        </p:txBody>
      </p:sp>
    </p:spTree>
    <p:extLst>
      <p:ext uri="{BB962C8B-B14F-4D97-AF65-F5344CB8AC3E}">
        <p14:creationId xmlns:p14="http://schemas.microsoft.com/office/powerpoint/2010/main" val="1344163192"/>
      </p:ext>
    </p:extLst>
  </p:cSld>
  <p:clrMapOvr>
    <a:masterClrMapping/>
  </p:clrMapOvr>
  <p:transition spd="med">
    <p:pull dir="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cs-CZ" sz="2800"/>
              <a:t>Fig. 12-1: The U.S. Trade Balance in Information Goods</a:t>
            </a:r>
          </a:p>
        </p:txBody>
      </p:sp>
      <p:pic>
        <p:nvPicPr>
          <p:cNvPr id="24579" name="Picture 2" descr="fig12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39532"/>
            <a:ext cx="7186814" cy="4509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3739182"/>
      </p:ext>
    </p:extLst>
  </p:cSld>
  <p:clrMapOvr>
    <a:masterClrMapping/>
  </p:clrMapOvr>
  <p:transition spd="med">
    <p:pull dir="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cs-CZ" sz="2800"/>
              <a:t>Fig. 12-2: U.S. Manufacturing Employment</a:t>
            </a:r>
          </a:p>
        </p:txBody>
      </p:sp>
      <p:pic>
        <p:nvPicPr>
          <p:cNvPr id="25603" name="Picture 2" descr="fig12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300138"/>
            <a:ext cx="6678826" cy="44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Picture 3" descr="MEL_RTD_logo.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49811" y="6438538"/>
            <a:ext cx="281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934953"/>
      </p:ext>
    </p:extLst>
  </p:cSld>
  <p:clrMapOvr>
    <a:masterClrMapping/>
  </p:clrMapOvr>
  <p:transition spd="med">
    <p:pull dir="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cs-CZ" sz="2800"/>
              <a:t>Imperfect Competition and Strategic Trade Policy</a:t>
            </a:r>
          </a:p>
        </p:txBody>
      </p:sp>
      <p:sp>
        <p:nvSpPr>
          <p:cNvPr id="13315" name="Rectangle 3"/>
          <p:cNvSpPr>
            <a:spLocks noGrp="1" noChangeArrowheads="1"/>
          </p:cNvSpPr>
          <p:nvPr>
            <p:ph idx="1"/>
          </p:nvPr>
        </p:nvSpPr>
        <p:spPr/>
        <p:txBody>
          <a:bodyPr/>
          <a:lstStyle/>
          <a:p>
            <a:pPr eaLnBrk="1" hangingPunct="1"/>
            <a:r>
              <a:rPr lang="en-US" altLang="cs-CZ"/>
              <a:t>Imperfectly competitive industries are typically dominated by a few firms that generate monopoly profits or </a:t>
            </a:r>
            <a:r>
              <a:rPr lang="en-US" altLang="cs-CZ" b="1"/>
              <a:t>excess profits</a:t>
            </a:r>
            <a:r>
              <a:rPr lang="en-US" altLang="cs-CZ"/>
              <a:t>.</a:t>
            </a:r>
          </a:p>
          <a:p>
            <a:pPr lvl="1" eaLnBrk="1" hangingPunct="1">
              <a:spcBef>
                <a:spcPct val="40000"/>
              </a:spcBef>
            </a:pPr>
            <a:r>
              <a:rPr lang="en-US" altLang="cs-CZ"/>
              <a:t>Excess profits are revenues that exceed all opportunity costs:  profits higher than what equally risky investments elsewhere in the economy earn.</a:t>
            </a:r>
          </a:p>
          <a:p>
            <a:pPr eaLnBrk="1" hangingPunct="1">
              <a:spcBef>
                <a:spcPct val="50000"/>
              </a:spcBef>
            </a:pPr>
            <a:r>
              <a:rPr lang="en-US" altLang="cs-CZ"/>
              <a:t>In an imperfectly competitive industry, government subsidies can shift excess profits  from a foreign firm to a domestic firm.</a:t>
            </a:r>
          </a:p>
        </p:txBody>
      </p:sp>
    </p:spTree>
    <p:extLst>
      <p:ext uri="{BB962C8B-B14F-4D97-AF65-F5344CB8AC3E}">
        <p14:creationId xmlns:p14="http://schemas.microsoft.com/office/powerpoint/2010/main" val="92106247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strips(downRight)">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strips(downRight)">
                                      <p:cBhvr>
                                        <p:cTn id="12" dur="500"/>
                                        <p:tgtEl>
                                          <p:spTgt spid="13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strips(downRight)">
                                      <p:cBhvr>
                                        <p:cTn id="17" dur="5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cs-CZ" sz="2800"/>
              <a:t>Imperfect Competition and Strategic Trade Policy (cont.)</a:t>
            </a:r>
          </a:p>
        </p:txBody>
      </p:sp>
      <p:sp>
        <p:nvSpPr>
          <p:cNvPr id="14339" name="Rectangle 3"/>
          <p:cNvSpPr>
            <a:spLocks noGrp="1" noChangeArrowheads="1"/>
          </p:cNvSpPr>
          <p:nvPr>
            <p:ph idx="1"/>
          </p:nvPr>
        </p:nvSpPr>
        <p:spPr/>
        <p:txBody>
          <a:bodyPr/>
          <a:lstStyle/>
          <a:p>
            <a:pPr eaLnBrk="1" hangingPunct="1">
              <a:spcBef>
                <a:spcPct val="50000"/>
              </a:spcBef>
            </a:pPr>
            <a:r>
              <a:rPr lang="en-US" altLang="cs-CZ"/>
              <a:t>Example (called the Brander-Spencer analysis):</a:t>
            </a:r>
          </a:p>
          <a:p>
            <a:pPr lvl="1" eaLnBrk="1" hangingPunct="1">
              <a:spcBef>
                <a:spcPct val="50000"/>
              </a:spcBef>
            </a:pPr>
            <a:r>
              <a:rPr lang="en-US" altLang="cs-CZ"/>
              <a:t>Two firms (Boeing and Airbus) compete in the international market but are located in two different countries (U.S. and EU).</a:t>
            </a:r>
          </a:p>
          <a:p>
            <a:pPr lvl="1" eaLnBrk="1" hangingPunct="1">
              <a:spcBef>
                <a:spcPct val="50000"/>
              </a:spcBef>
            </a:pPr>
            <a:r>
              <a:rPr lang="en-US" altLang="cs-CZ"/>
              <a:t>Both firms manufacture airplanes, but each firm</a:t>
            </a:r>
            <a:r>
              <a:rPr lang="ja-JP" altLang="en-US"/>
              <a:t>’</a:t>
            </a:r>
            <a:r>
              <a:rPr lang="en-US" altLang="ja-JP"/>
              <a:t>s profits depends on the actions of the other. </a:t>
            </a:r>
          </a:p>
          <a:p>
            <a:pPr lvl="1" eaLnBrk="1" hangingPunct="1">
              <a:spcBef>
                <a:spcPct val="50000"/>
              </a:spcBef>
            </a:pPr>
            <a:r>
              <a:rPr lang="en-US" altLang="cs-CZ"/>
              <a:t>Each firm decides to produce or not depending on profit levels.</a:t>
            </a:r>
          </a:p>
        </p:txBody>
      </p:sp>
    </p:spTree>
    <p:extLst>
      <p:ext uri="{BB962C8B-B14F-4D97-AF65-F5344CB8AC3E}">
        <p14:creationId xmlns:p14="http://schemas.microsoft.com/office/powerpoint/2010/main" val="198587138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trips(downRight)">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strips(downRight)">
                                      <p:cBhvr>
                                        <p:cTn id="12" dur="500"/>
                                        <p:tgtEl>
                                          <p:spTgt spid="143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strips(downRight)">
                                      <p:cBhvr>
                                        <p:cTn id="17" dur="500"/>
                                        <p:tgtEl>
                                          <p:spTgt spid="143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4339">
                                            <p:txEl>
                                              <p:pRg st="3" end="3"/>
                                            </p:txEl>
                                          </p:spTgt>
                                        </p:tgtEl>
                                        <p:attrNameLst>
                                          <p:attrName>style.visibility</p:attrName>
                                        </p:attrNameLst>
                                      </p:cBhvr>
                                      <p:to>
                                        <p:strVal val="visible"/>
                                      </p:to>
                                    </p:set>
                                    <p:animEffect transition="in" filter="strips(downRight)">
                                      <p:cBhvr>
                                        <p:cTn id="22" dur="500"/>
                                        <p:tgtEl>
                                          <p:spTgt spid="14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cs-CZ" sz="2800"/>
              <a:t>Table 11-1: Gross Domestic Product Per Capita, 2009 (dollars)</a:t>
            </a:r>
          </a:p>
        </p:txBody>
      </p:sp>
      <p:pic>
        <p:nvPicPr>
          <p:cNvPr id="17411" name="Picture 2" descr="tbl11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629930"/>
            <a:ext cx="8051800" cy="298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3" descr="MEL_RTD_logo.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12721" y="5198075"/>
            <a:ext cx="281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8388423"/>
      </p:ext>
    </p:extLst>
  </p:cSld>
  <p:clrMapOvr>
    <a:masterClrMapping/>
  </p:clrMapOvr>
  <p:transition spd="med">
    <p:pull dir="r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p:txBody>
          <a:bodyPr/>
          <a:lstStyle/>
          <a:p>
            <a:pPr eaLnBrk="1" hangingPunct="1"/>
            <a:r>
              <a:rPr lang="en-US" altLang="cs-CZ" smtClean="0"/>
              <a:t>Table 12-1: Two-Firm Competition</a:t>
            </a:r>
          </a:p>
        </p:txBody>
      </p:sp>
      <p:pic>
        <p:nvPicPr>
          <p:cNvPr id="28675" name="Picture 2" descr="tbl12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2362200"/>
            <a:ext cx="8013700" cy="245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0560672"/>
      </p:ext>
    </p:extLst>
  </p:cSld>
  <p:clrMapOvr>
    <a:masterClrMapping/>
  </p:clrMapOvr>
  <p:transition spd="med">
    <p:pull dir="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cs-CZ" sz="2800"/>
              <a:t>Imperfect Competition and Strategic Trade Policy (cont.)</a:t>
            </a:r>
          </a:p>
        </p:txBody>
      </p:sp>
      <p:sp>
        <p:nvSpPr>
          <p:cNvPr id="16387" name="Rectangle 3"/>
          <p:cNvSpPr>
            <a:spLocks noGrp="1" noChangeArrowheads="1"/>
          </p:cNvSpPr>
          <p:nvPr>
            <p:ph idx="1"/>
          </p:nvPr>
        </p:nvSpPr>
        <p:spPr/>
        <p:txBody>
          <a:bodyPr/>
          <a:lstStyle/>
          <a:p>
            <a:pPr eaLnBrk="1" hangingPunct="1">
              <a:spcBef>
                <a:spcPct val="40000"/>
              </a:spcBef>
            </a:pPr>
            <a:r>
              <a:rPr lang="en-US" altLang="cs-CZ"/>
              <a:t>The predicted outcome depends on which firms invest/produce first.</a:t>
            </a:r>
          </a:p>
          <a:p>
            <a:pPr lvl="1" eaLnBrk="1" hangingPunct="1">
              <a:spcBef>
                <a:spcPct val="40000"/>
              </a:spcBef>
            </a:pPr>
            <a:r>
              <a:rPr lang="en-US" altLang="cs-CZ"/>
              <a:t>If Boeing produces first, then Airbus will not find it profitable to produce.</a:t>
            </a:r>
          </a:p>
          <a:p>
            <a:pPr lvl="1" eaLnBrk="1" hangingPunct="1">
              <a:spcBef>
                <a:spcPct val="40000"/>
              </a:spcBef>
            </a:pPr>
            <a:r>
              <a:rPr lang="en-US" altLang="cs-CZ"/>
              <a:t>If Airbus produces first, then Boeing will not find it profitable to produce.</a:t>
            </a:r>
          </a:p>
          <a:p>
            <a:pPr eaLnBrk="1" hangingPunct="1">
              <a:spcBef>
                <a:spcPct val="50000"/>
              </a:spcBef>
            </a:pPr>
            <a:r>
              <a:rPr lang="en-US" altLang="cs-CZ"/>
              <a:t>But a subsidy by the European Union can alter the outcome by making it profitable for Airbus to produce </a:t>
            </a:r>
            <a:r>
              <a:rPr lang="en-US" altLang="cs-CZ" i="1"/>
              <a:t>regardless of Boeing</a:t>
            </a:r>
            <a:r>
              <a:rPr lang="ja-JP" altLang="en-US" i="1"/>
              <a:t>’</a:t>
            </a:r>
            <a:r>
              <a:rPr lang="en-US" altLang="ja-JP" i="1"/>
              <a:t>s action.</a:t>
            </a:r>
            <a:endParaRPr lang="en-US" altLang="cs-CZ" i="1"/>
          </a:p>
        </p:txBody>
      </p:sp>
    </p:spTree>
    <p:extLst>
      <p:ext uri="{BB962C8B-B14F-4D97-AF65-F5344CB8AC3E}">
        <p14:creationId xmlns:p14="http://schemas.microsoft.com/office/powerpoint/2010/main" val="161064782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strips(downRight)">
                                      <p:cBhvr>
                                        <p:cTn id="7" dur="5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strips(downRight)">
                                      <p:cBhvr>
                                        <p:cTn id="12" dur="500"/>
                                        <p:tgtEl>
                                          <p:spTgt spid="163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strips(downRight)">
                                      <p:cBhvr>
                                        <p:cTn id="17" dur="500"/>
                                        <p:tgtEl>
                                          <p:spTgt spid="163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strips(downRight)">
                                      <p:cBhvr>
                                        <p:cTn id="22"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title"/>
          </p:nvPr>
        </p:nvSpPr>
        <p:spPr/>
        <p:txBody>
          <a:bodyPr/>
          <a:lstStyle/>
          <a:p>
            <a:pPr eaLnBrk="1" hangingPunct="1"/>
            <a:r>
              <a:rPr lang="en-US" altLang="cs-CZ" sz="2800"/>
              <a:t>Table 12-2: Effects of a Subsidy to Airbus</a:t>
            </a:r>
          </a:p>
        </p:txBody>
      </p:sp>
      <p:pic>
        <p:nvPicPr>
          <p:cNvPr id="30723" name="Picture 2" descr="tbl12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438400"/>
            <a:ext cx="7975600" cy="241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4979942"/>
      </p:ext>
    </p:extLst>
  </p:cSld>
  <p:clrMapOvr>
    <a:masterClrMapping/>
  </p:clrMapOvr>
  <p:transition spd="med">
    <p:pull dir="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cs-CZ" sz="2800"/>
              <a:t>Imperfect Competition and Strategic Trade Policy (cont.)</a:t>
            </a:r>
          </a:p>
        </p:txBody>
      </p:sp>
      <p:sp>
        <p:nvSpPr>
          <p:cNvPr id="18435" name="Rectangle 3"/>
          <p:cNvSpPr>
            <a:spLocks noGrp="1" noChangeArrowheads="1"/>
          </p:cNvSpPr>
          <p:nvPr>
            <p:ph idx="1"/>
          </p:nvPr>
        </p:nvSpPr>
        <p:spPr/>
        <p:txBody>
          <a:bodyPr/>
          <a:lstStyle/>
          <a:p>
            <a:pPr eaLnBrk="1" hangingPunct="1">
              <a:spcBef>
                <a:spcPct val="50000"/>
              </a:spcBef>
            </a:pPr>
            <a:r>
              <a:rPr lang="en-US" altLang="cs-CZ"/>
              <a:t>If Boeing expects that the European Union will subsidize Airbus, Boeing will be deterred from entering the industry.</a:t>
            </a:r>
          </a:p>
          <a:p>
            <a:pPr lvl="1" eaLnBrk="1" hangingPunct="1">
              <a:spcBef>
                <a:spcPct val="50000"/>
              </a:spcBef>
            </a:pPr>
            <a:r>
              <a:rPr lang="en-US" altLang="cs-CZ"/>
              <a:t>Thus, the subsidy of 25 will generate profits of 125 for Airbus. </a:t>
            </a:r>
          </a:p>
          <a:p>
            <a:pPr lvl="1" eaLnBrk="1" hangingPunct="1">
              <a:spcBef>
                <a:spcPct val="50000"/>
              </a:spcBef>
            </a:pPr>
            <a:r>
              <a:rPr lang="en-US" altLang="cs-CZ"/>
              <a:t>The subsidy raises profits more than the amount of the subsidy itself due to its deterrent effect on foreign competition.</a:t>
            </a:r>
          </a:p>
        </p:txBody>
      </p:sp>
    </p:spTree>
    <p:extLst>
      <p:ext uri="{BB962C8B-B14F-4D97-AF65-F5344CB8AC3E}">
        <p14:creationId xmlns:p14="http://schemas.microsoft.com/office/powerpoint/2010/main" val="150042427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trips(downRight)">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strips(downRight)">
                                      <p:cBhvr>
                                        <p:cTn id="17"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cs-CZ" sz="2800"/>
              <a:t>Imperfect Competition and Strategic Trade Policy (cont.)</a:t>
            </a:r>
          </a:p>
        </p:txBody>
      </p:sp>
      <p:sp>
        <p:nvSpPr>
          <p:cNvPr id="19459" name="Rectangle 3"/>
          <p:cNvSpPr>
            <a:spLocks noGrp="1" noChangeArrowheads="1"/>
          </p:cNvSpPr>
          <p:nvPr>
            <p:ph idx="1"/>
          </p:nvPr>
        </p:nvSpPr>
        <p:spPr/>
        <p:txBody>
          <a:bodyPr/>
          <a:lstStyle/>
          <a:p>
            <a:pPr eaLnBrk="1" hangingPunct="1"/>
            <a:r>
              <a:rPr lang="en-US" altLang="cs-CZ"/>
              <a:t>A government policy to give a domestic firm a strategic advantage in production is called a </a:t>
            </a:r>
            <a:r>
              <a:rPr lang="en-US" altLang="cs-CZ" b="1"/>
              <a:t>strategic trade policy</a:t>
            </a:r>
            <a:r>
              <a:rPr lang="en-US" altLang="cs-CZ"/>
              <a:t>.</a:t>
            </a:r>
            <a:endParaRPr lang="en-US" altLang="cs-CZ" smtClean="0"/>
          </a:p>
        </p:txBody>
      </p:sp>
    </p:spTree>
    <p:extLst>
      <p:ext uri="{BB962C8B-B14F-4D97-AF65-F5344CB8AC3E}">
        <p14:creationId xmlns:p14="http://schemas.microsoft.com/office/powerpoint/2010/main" val="360375304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strips(downRight)">
                                      <p:cBhvr>
                                        <p:cTn id="7" dur="500"/>
                                        <p:tgtEl>
                                          <p:spTgt spid="194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cs-CZ" sz="2800"/>
              <a:t>Imperfect Competition and Strategic Trade Policy (cont.)</a:t>
            </a:r>
          </a:p>
        </p:txBody>
      </p:sp>
      <p:sp>
        <p:nvSpPr>
          <p:cNvPr id="20483" name="Rectangle 3"/>
          <p:cNvSpPr>
            <a:spLocks noGrp="1" noChangeArrowheads="1"/>
          </p:cNvSpPr>
          <p:nvPr>
            <p:ph idx="1"/>
          </p:nvPr>
        </p:nvSpPr>
        <p:spPr/>
        <p:txBody>
          <a:bodyPr/>
          <a:lstStyle/>
          <a:p>
            <a:pPr marL="533400" indent="-533400">
              <a:spcBef>
                <a:spcPct val="50000"/>
              </a:spcBef>
            </a:pPr>
            <a:r>
              <a:rPr lang="en-US" altLang="cs-CZ"/>
              <a:t>Criticisms of this analysis include:</a:t>
            </a:r>
          </a:p>
          <a:p>
            <a:pPr marL="533400" indent="-533400">
              <a:spcBef>
                <a:spcPct val="50000"/>
              </a:spcBef>
              <a:buFont typeface="Times" panose="02020603050405020304" pitchFamily="18" charset="0"/>
              <a:buAutoNum type="arabicPeriod"/>
            </a:pPr>
            <a:r>
              <a:rPr lang="en-US" altLang="cs-CZ"/>
              <a:t>Practical use of strategic trade policy requires more information about firms than is likely available.</a:t>
            </a:r>
          </a:p>
          <a:p>
            <a:pPr marL="914400" lvl="1" indent="-457200">
              <a:spcBef>
                <a:spcPct val="50000"/>
              </a:spcBef>
            </a:pPr>
            <a:r>
              <a:rPr lang="en-US" altLang="cs-CZ"/>
              <a:t>The predictions from the simple example differ if the numbers are slightly different.</a:t>
            </a:r>
          </a:p>
          <a:p>
            <a:pPr marL="914400" lvl="1" indent="-457200">
              <a:spcBef>
                <a:spcPct val="50000"/>
              </a:spcBef>
            </a:pPr>
            <a:r>
              <a:rPr lang="en-US" altLang="cs-CZ"/>
              <a:t>What if governments or economists are not exactly right when predicting the profits of firms?</a:t>
            </a:r>
          </a:p>
          <a:p>
            <a:pPr marL="1295400" lvl="2" indent="-381000">
              <a:spcBef>
                <a:spcPct val="50000"/>
              </a:spcBef>
            </a:pPr>
            <a:r>
              <a:rPr lang="en-US" altLang="cs-CZ"/>
              <a:t>For example, what if Boeing has a better technology that only it can recognize, so that even if Airbus produces, Boeing still finds it profitable to produce?</a:t>
            </a:r>
          </a:p>
        </p:txBody>
      </p:sp>
    </p:spTree>
    <p:extLst>
      <p:ext uri="{BB962C8B-B14F-4D97-AF65-F5344CB8AC3E}">
        <p14:creationId xmlns:p14="http://schemas.microsoft.com/office/powerpoint/2010/main" val="375694663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trips(downRight)">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strips(downRight)">
                                      <p:cBhvr>
                                        <p:cTn id="12" dur="500"/>
                                        <p:tgtEl>
                                          <p:spTgt spid="20483">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animEffect transition="in" filter="strips(downRight)">
                                      <p:cBhvr>
                                        <p:cTn id="15" dur="500"/>
                                        <p:tgtEl>
                                          <p:spTgt spid="20483">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20483">
                                            <p:txEl>
                                              <p:pRg st="3" end="3"/>
                                            </p:txEl>
                                          </p:spTgt>
                                        </p:tgtEl>
                                        <p:attrNameLst>
                                          <p:attrName>style.visibility</p:attrName>
                                        </p:attrNameLst>
                                      </p:cBhvr>
                                      <p:to>
                                        <p:strVal val="visible"/>
                                      </p:to>
                                    </p:set>
                                    <p:animEffect transition="in" filter="strips(downRight)">
                                      <p:cBhvr>
                                        <p:cTn id="18" dur="500"/>
                                        <p:tgtEl>
                                          <p:spTgt spid="20483">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20483">
                                            <p:txEl>
                                              <p:pRg st="4" end="4"/>
                                            </p:txEl>
                                          </p:spTgt>
                                        </p:tgtEl>
                                        <p:attrNameLst>
                                          <p:attrName>style.visibility</p:attrName>
                                        </p:attrNameLst>
                                      </p:cBhvr>
                                      <p:to>
                                        <p:strVal val="visible"/>
                                      </p:to>
                                    </p:set>
                                    <p:animEffect transition="in" filter="strips(downRight)">
                                      <p:cBhvr>
                                        <p:cTn id="21" dur="500"/>
                                        <p:tgtEl>
                                          <p:spTgt spid="204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cs-CZ" sz="2800"/>
              <a:t>Imperfect Competition and Strategic Trade Policy (cont.)</a:t>
            </a:r>
          </a:p>
        </p:txBody>
      </p:sp>
      <p:sp>
        <p:nvSpPr>
          <p:cNvPr id="24579" name="Rectangle 3"/>
          <p:cNvSpPr>
            <a:spLocks noGrp="1" noChangeArrowheads="1"/>
          </p:cNvSpPr>
          <p:nvPr>
            <p:ph idx="1"/>
          </p:nvPr>
        </p:nvSpPr>
        <p:spPr/>
        <p:txBody>
          <a:bodyPr/>
          <a:lstStyle/>
          <a:p>
            <a:pPr marL="533400" indent="-533400">
              <a:buFont typeface="Times" panose="02020603050405020304" pitchFamily="18" charset="0"/>
              <a:buAutoNum type="arabicPeriod" startAt="2"/>
            </a:pPr>
            <a:r>
              <a:rPr lang="en-US" altLang="cs-CZ"/>
              <a:t>Foreign retaliation also could result: </a:t>
            </a:r>
          </a:p>
          <a:p>
            <a:pPr marL="914400" lvl="1" indent="-457200">
              <a:spcBef>
                <a:spcPct val="40000"/>
              </a:spcBef>
            </a:pPr>
            <a:r>
              <a:rPr lang="en-US" altLang="cs-CZ"/>
              <a:t>If the European Union subsidizes Airbus, the U.S. could subsidize Boeing, which would deter neither firm from producing, start a trade war, and waste taxpayer funds.</a:t>
            </a:r>
          </a:p>
          <a:p>
            <a:pPr marL="533400" indent="-533400">
              <a:spcBef>
                <a:spcPct val="50000"/>
              </a:spcBef>
              <a:buFont typeface="Times" panose="02020603050405020304" pitchFamily="18" charset="0"/>
              <a:buAutoNum type="arabicPeriod" startAt="2"/>
            </a:pPr>
            <a:r>
              <a:rPr lang="en-US" altLang="cs-CZ"/>
              <a:t>Strategic trade policy, like any trade policy, could be manipulated by politically powerful groups. </a:t>
            </a:r>
          </a:p>
        </p:txBody>
      </p:sp>
    </p:spTree>
    <p:extLst>
      <p:ext uri="{BB962C8B-B14F-4D97-AF65-F5344CB8AC3E}">
        <p14:creationId xmlns:p14="http://schemas.microsoft.com/office/powerpoint/2010/main" val="162259687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strips(downRight)">
                                      <p:cBhvr>
                                        <p:cTn id="7" dur="500"/>
                                        <p:tgtEl>
                                          <p:spTgt spid="2457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4579">
                                            <p:txEl>
                                              <p:pRg st="1" end="1"/>
                                            </p:txEl>
                                          </p:spTgt>
                                        </p:tgtEl>
                                        <p:attrNameLst>
                                          <p:attrName>style.visibility</p:attrName>
                                        </p:attrNameLst>
                                      </p:cBhvr>
                                      <p:to>
                                        <p:strVal val="visible"/>
                                      </p:to>
                                    </p:set>
                                    <p:animEffect transition="in" filter="strips(downRight)">
                                      <p:cBhvr>
                                        <p:cTn id="10" dur="500"/>
                                        <p:tgtEl>
                                          <p:spTgt spid="2457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animEffect transition="in" filter="strips(downRight)">
                                      <p:cBhvr>
                                        <p:cTn id="15" dur="5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cs-CZ" smtClean="0"/>
              <a:t>Trade and Low-Wage Labor</a:t>
            </a:r>
          </a:p>
        </p:txBody>
      </p:sp>
      <p:sp>
        <p:nvSpPr>
          <p:cNvPr id="25603" name="Rectangle 3"/>
          <p:cNvSpPr>
            <a:spLocks noGrp="1" noChangeArrowheads="1"/>
          </p:cNvSpPr>
          <p:nvPr>
            <p:ph idx="1"/>
          </p:nvPr>
        </p:nvSpPr>
        <p:spPr/>
        <p:txBody>
          <a:bodyPr/>
          <a:lstStyle/>
          <a:p>
            <a:pPr eaLnBrk="1" hangingPunct="1">
              <a:spcBef>
                <a:spcPct val="50000"/>
              </a:spcBef>
            </a:pPr>
            <a:r>
              <a:rPr lang="en-US" altLang="cs-CZ"/>
              <a:t>Manufactured exports from low- and middle- income countries have been increasing. </a:t>
            </a:r>
          </a:p>
          <a:p>
            <a:pPr eaLnBrk="1" hangingPunct="1">
              <a:spcBef>
                <a:spcPct val="50000"/>
              </a:spcBef>
            </a:pPr>
            <a:r>
              <a:rPr lang="en-US" altLang="cs-CZ"/>
              <a:t>Compared to rich-country standards, workers who produce these goods are paid low wages and may work under poor conditions.</a:t>
            </a:r>
          </a:p>
          <a:p>
            <a:pPr eaLnBrk="1" hangingPunct="1">
              <a:spcBef>
                <a:spcPct val="50000"/>
              </a:spcBef>
            </a:pPr>
            <a:r>
              <a:rPr lang="en-US" altLang="cs-CZ"/>
              <a:t>Some have opposed free trade for this reason. </a:t>
            </a:r>
          </a:p>
        </p:txBody>
      </p:sp>
    </p:spTree>
    <p:extLst>
      <p:ext uri="{BB962C8B-B14F-4D97-AF65-F5344CB8AC3E}">
        <p14:creationId xmlns:p14="http://schemas.microsoft.com/office/powerpoint/2010/main" val="71619805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strips(downRight)">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strips(downRight)">
                                      <p:cBhvr>
                                        <p:cTn id="12" dur="5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strips(downRight)">
                                      <p:cBhvr>
                                        <p:cTn id="17" dur="500"/>
                                        <p:tgtEl>
                                          <p:spTgt spid="25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cs-CZ" smtClean="0"/>
              <a:t>Trade and Low-Wage Labor (cont.)</a:t>
            </a:r>
          </a:p>
        </p:txBody>
      </p:sp>
      <p:sp>
        <p:nvSpPr>
          <p:cNvPr id="26627" name="Rectangle 3"/>
          <p:cNvSpPr>
            <a:spLocks noGrp="1" noChangeArrowheads="1"/>
          </p:cNvSpPr>
          <p:nvPr>
            <p:ph idx="1"/>
          </p:nvPr>
        </p:nvSpPr>
        <p:spPr/>
        <p:txBody>
          <a:bodyPr/>
          <a:lstStyle/>
          <a:p>
            <a:pPr eaLnBrk="1" hangingPunct="1">
              <a:spcBef>
                <a:spcPct val="50000"/>
              </a:spcBef>
            </a:pPr>
            <a:r>
              <a:rPr lang="en-US" altLang="cs-CZ"/>
              <a:t>One example of this situation is the </a:t>
            </a:r>
            <a:r>
              <a:rPr lang="en-US" altLang="cs-CZ" i="1"/>
              <a:t>maquiladora</a:t>
            </a:r>
            <a:r>
              <a:rPr lang="en-US" altLang="cs-CZ"/>
              <a:t> sector: Mexican firms that produce for export to the U.S.</a:t>
            </a:r>
          </a:p>
          <a:p>
            <a:pPr eaLnBrk="1" hangingPunct="1">
              <a:spcBef>
                <a:spcPct val="50000"/>
              </a:spcBef>
            </a:pPr>
            <a:r>
              <a:rPr lang="en-US" altLang="cs-CZ"/>
              <a:t>Opponents of the North American Free Trade Agreement have argued that it is now easier for employers to replace high-wage workers in the U.S. with low-wage workers in Mexico.</a:t>
            </a:r>
          </a:p>
        </p:txBody>
      </p:sp>
    </p:spTree>
    <p:extLst>
      <p:ext uri="{BB962C8B-B14F-4D97-AF65-F5344CB8AC3E}">
        <p14:creationId xmlns:p14="http://schemas.microsoft.com/office/powerpoint/2010/main" val="143410101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trips(downRigh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trips(downRight)">
                                      <p:cBhvr>
                                        <p:cTn id="12" dur="500"/>
                                        <p:tgtEl>
                                          <p:spTgt spid="266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cs-CZ" smtClean="0"/>
              <a:t>Trade and Low-Wage Labor (cont.)</a:t>
            </a:r>
          </a:p>
        </p:txBody>
      </p:sp>
      <p:sp>
        <p:nvSpPr>
          <p:cNvPr id="27651" name="Rectangle 3"/>
          <p:cNvSpPr>
            <a:spLocks noGrp="1" noChangeArrowheads="1"/>
          </p:cNvSpPr>
          <p:nvPr>
            <p:ph idx="1"/>
          </p:nvPr>
        </p:nvSpPr>
        <p:spPr/>
        <p:txBody>
          <a:bodyPr/>
          <a:lstStyle/>
          <a:p>
            <a:pPr eaLnBrk="1" hangingPunct="1">
              <a:spcBef>
                <a:spcPct val="50000"/>
              </a:spcBef>
            </a:pPr>
            <a:r>
              <a:rPr lang="en-US" altLang="cs-CZ"/>
              <a:t>The above claim can be true, but we cannot conclude that trade hurts workers.</a:t>
            </a:r>
          </a:p>
          <a:p>
            <a:pPr eaLnBrk="1" hangingPunct="1">
              <a:spcBef>
                <a:spcPct val="50000"/>
              </a:spcBef>
            </a:pPr>
            <a:r>
              <a:rPr lang="en-US" altLang="cs-CZ"/>
              <a:t>A Ricardian model predicts that while wages in Mexico should remain lower than those in the U.S. due to low productivity in Mexico, they will rise relative to their pretrade level.</a:t>
            </a:r>
          </a:p>
          <a:p>
            <a:pPr eaLnBrk="1" hangingPunct="1">
              <a:spcBef>
                <a:spcPct val="50000"/>
              </a:spcBef>
            </a:pPr>
            <a:r>
              <a:rPr lang="en-US" altLang="cs-CZ"/>
              <a:t>A Heckscher-Ohlin model does predict that unskilled workers in the U.S. will lose from NAFTA, but it also predicts that unskilled workers in Mexico will gain.</a:t>
            </a:r>
          </a:p>
        </p:txBody>
      </p:sp>
    </p:spTree>
    <p:extLst>
      <p:ext uri="{BB962C8B-B14F-4D97-AF65-F5344CB8AC3E}">
        <p14:creationId xmlns:p14="http://schemas.microsoft.com/office/powerpoint/2010/main" val="211263753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Righ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strips(downRight)">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strips(downRight)">
                                      <p:cBhvr>
                                        <p:cTn id="17" dur="500"/>
                                        <p:tgtEl>
                                          <p:spTgt spid="276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cs-CZ" smtClean="0"/>
              <a:t>Import-Substituting Industrialization</a:t>
            </a:r>
          </a:p>
        </p:txBody>
      </p:sp>
      <p:sp>
        <p:nvSpPr>
          <p:cNvPr id="2" name="Rectangle 3"/>
          <p:cNvSpPr>
            <a:spLocks noGrp="1" noChangeArrowheads="1"/>
          </p:cNvSpPr>
          <p:nvPr>
            <p:ph idx="1"/>
          </p:nvPr>
        </p:nvSpPr>
        <p:spPr/>
        <p:txBody>
          <a:bodyPr/>
          <a:lstStyle/>
          <a:p>
            <a:pPr eaLnBrk="1" hangingPunct="1">
              <a:spcBef>
                <a:spcPct val="50000"/>
              </a:spcBef>
            </a:pPr>
            <a:r>
              <a:rPr lang="en-US" altLang="cs-CZ"/>
              <a:t>Import-substituting industrialization was a trade policy adopted by many low- and middle-income countries before the 1980s.</a:t>
            </a:r>
          </a:p>
          <a:p>
            <a:pPr eaLnBrk="1" hangingPunct="1">
              <a:spcBef>
                <a:spcPct val="50000"/>
              </a:spcBef>
            </a:pPr>
            <a:r>
              <a:rPr lang="en-US" altLang="cs-CZ"/>
              <a:t>The policy aimed to encourage domestic industries by limiting competing imports.</a:t>
            </a:r>
          </a:p>
        </p:txBody>
      </p:sp>
    </p:spTree>
    <p:extLst>
      <p:ext uri="{BB962C8B-B14F-4D97-AF65-F5344CB8AC3E}">
        <p14:creationId xmlns:p14="http://schemas.microsoft.com/office/powerpoint/2010/main" val="264418893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cs-CZ" smtClean="0"/>
              <a:t>Trade and Low-Wage Labor (cont.)</a:t>
            </a:r>
          </a:p>
        </p:txBody>
      </p:sp>
      <p:sp>
        <p:nvSpPr>
          <p:cNvPr id="28675" name="Rectangle 3"/>
          <p:cNvSpPr>
            <a:spLocks noGrp="1" noChangeArrowheads="1"/>
          </p:cNvSpPr>
          <p:nvPr>
            <p:ph idx="1"/>
          </p:nvPr>
        </p:nvSpPr>
        <p:spPr/>
        <p:txBody>
          <a:bodyPr/>
          <a:lstStyle/>
          <a:p>
            <a:pPr eaLnBrk="1" hangingPunct="1">
              <a:spcBef>
                <a:spcPct val="50000"/>
              </a:spcBef>
            </a:pPr>
            <a:r>
              <a:rPr lang="en-US" altLang="cs-CZ"/>
              <a:t>Despite the low wages earned by workers in Mexico, both theories predict that those workers are better off with trade than they would be if trade had not taken place. </a:t>
            </a:r>
          </a:p>
          <a:p>
            <a:pPr lvl="1" eaLnBrk="1" hangingPunct="1">
              <a:spcBef>
                <a:spcPct val="50000"/>
              </a:spcBef>
            </a:pPr>
            <a:r>
              <a:rPr lang="en-US" altLang="cs-CZ"/>
              <a:t>Evidence consistent with these predictions would show that wages in </a:t>
            </a:r>
            <a:r>
              <a:rPr lang="en-US" altLang="cs-CZ" i="1"/>
              <a:t>maquiladoras</a:t>
            </a:r>
            <a:r>
              <a:rPr lang="en-US" altLang="cs-CZ"/>
              <a:t> have risen relative to wages in other Mexican sectors. </a:t>
            </a:r>
          </a:p>
          <a:p>
            <a:pPr lvl="1" eaLnBrk="1" hangingPunct="1">
              <a:spcBef>
                <a:spcPct val="50000"/>
              </a:spcBef>
            </a:pPr>
            <a:r>
              <a:rPr lang="en-US" altLang="cs-CZ"/>
              <a:t>One could also compare working conditions in </a:t>
            </a:r>
            <a:r>
              <a:rPr lang="en-US" altLang="cs-CZ" i="1"/>
              <a:t>maquiladoras</a:t>
            </a:r>
            <a:r>
              <a:rPr lang="en-US" altLang="cs-CZ"/>
              <a:t> with the working conditions in other Mexican sectors, rather than with those in the U.S.</a:t>
            </a:r>
          </a:p>
        </p:txBody>
      </p:sp>
    </p:spTree>
    <p:extLst>
      <p:ext uri="{BB962C8B-B14F-4D97-AF65-F5344CB8AC3E}">
        <p14:creationId xmlns:p14="http://schemas.microsoft.com/office/powerpoint/2010/main" val="244734052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strips(downRight)">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strips(downRight)">
                                      <p:cBhvr>
                                        <p:cTn id="12" dur="500"/>
                                        <p:tgtEl>
                                          <p:spTgt spid="286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strips(downRight)">
                                      <p:cBhvr>
                                        <p:cTn id="17" dur="500"/>
                                        <p:tgtEl>
                                          <p:spTgt spid="28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p:txBody>
          <a:bodyPr/>
          <a:lstStyle/>
          <a:p>
            <a:pPr eaLnBrk="1" hangingPunct="1"/>
            <a:r>
              <a:rPr lang="en-US" altLang="cs-CZ" smtClean="0"/>
              <a:t>Table 12-3: Real Wages</a:t>
            </a:r>
          </a:p>
        </p:txBody>
      </p:sp>
      <p:pic>
        <p:nvPicPr>
          <p:cNvPr id="39939" name="Picture 2" descr="tbl12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133601"/>
            <a:ext cx="8610600" cy="314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3324695"/>
      </p:ext>
    </p:extLst>
  </p:cSld>
  <p:clrMapOvr>
    <a:masterClrMapping/>
  </p:clrMapOvr>
  <p:transition spd="med">
    <p:pull dir="r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cs-CZ" smtClean="0"/>
              <a:t>Trade and Low-Wage Labor (cont.)</a:t>
            </a:r>
          </a:p>
        </p:txBody>
      </p:sp>
      <p:sp>
        <p:nvSpPr>
          <p:cNvPr id="29699" name="Rectangle 3"/>
          <p:cNvSpPr>
            <a:spLocks noGrp="1" noChangeArrowheads="1"/>
          </p:cNvSpPr>
          <p:nvPr>
            <p:ph idx="1"/>
          </p:nvPr>
        </p:nvSpPr>
        <p:spPr/>
        <p:txBody>
          <a:bodyPr/>
          <a:lstStyle/>
          <a:p>
            <a:pPr eaLnBrk="1" hangingPunct="1">
              <a:spcBef>
                <a:spcPct val="50000"/>
              </a:spcBef>
            </a:pPr>
            <a:r>
              <a:rPr lang="en-US" altLang="cs-CZ"/>
              <a:t>Some labor activists want to include labor standards in trade negotiations.</a:t>
            </a:r>
          </a:p>
          <a:p>
            <a:pPr lvl="1" eaLnBrk="1" hangingPunct="1">
              <a:spcBef>
                <a:spcPct val="50000"/>
              </a:spcBef>
            </a:pPr>
            <a:r>
              <a:rPr lang="en-US" altLang="cs-CZ"/>
              <a:t>However, labor standards imposed by foreign countries are opposed by governments of low- and middle-income countries.</a:t>
            </a:r>
          </a:p>
          <a:p>
            <a:pPr lvl="1" eaLnBrk="1" hangingPunct="1">
              <a:spcBef>
                <a:spcPct val="50000"/>
              </a:spcBef>
            </a:pPr>
            <a:r>
              <a:rPr lang="en-US" altLang="cs-CZ"/>
              <a:t>International standards could be used as a protectionist policy or a basis for lawsuits when domestic producers did not meet them.</a:t>
            </a:r>
          </a:p>
          <a:p>
            <a:pPr lvl="1" eaLnBrk="1" hangingPunct="1">
              <a:spcBef>
                <a:spcPct val="50000"/>
              </a:spcBef>
            </a:pPr>
            <a:r>
              <a:rPr lang="en-US" altLang="cs-CZ"/>
              <a:t>Standards set by high-income countries would be expensive for low- and middle-income producers.</a:t>
            </a:r>
          </a:p>
        </p:txBody>
      </p:sp>
    </p:spTree>
    <p:extLst>
      <p:ext uri="{BB962C8B-B14F-4D97-AF65-F5344CB8AC3E}">
        <p14:creationId xmlns:p14="http://schemas.microsoft.com/office/powerpoint/2010/main" val="369272263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strips(downRight)">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strips(downRight)">
                                      <p:cBhvr>
                                        <p:cTn id="12" dur="5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strips(downRight)">
                                      <p:cBhvr>
                                        <p:cTn id="17" dur="500"/>
                                        <p:tgtEl>
                                          <p:spTgt spid="296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strips(downRight)">
                                      <p:cBhvr>
                                        <p:cTn id="22"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cs-CZ" smtClean="0"/>
              <a:t>Trade and Low-Wage Labor (cont.)</a:t>
            </a:r>
          </a:p>
        </p:txBody>
      </p:sp>
      <p:sp>
        <p:nvSpPr>
          <p:cNvPr id="30723" name="Rectangle 3"/>
          <p:cNvSpPr>
            <a:spLocks noGrp="1" noChangeArrowheads="1"/>
          </p:cNvSpPr>
          <p:nvPr>
            <p:ph idx="1"/>
          </p:nvPr>
        </p:nvSpPr>
        <p:spPr/>
        <p:txBody>
          <a:bodyPr/>
          <a:lstStyle/>
          <a:p>
            <a:pPr eaLnBrk="1" hangingPunct="1">
              <a:spcBef>
                <a:spcPct val="50000"/>
              </a:spcBef>
            </a:pPr>
            <a:r>
              <a:rPr lang="en-US" altLang="cs-CZ"/>
              <a:t>A policy that could be agreeable for governments of low- and middle-income countries is a system that monitors wages and working conditions and makes this information available to consumers.</a:t>
            </a:r>
          </a:p>
          <a:p>
            <a:pPr lvl="1" eaLnBrk="1" hangingPunct="1">
              <a:spcBef>
                <a:spcPct val="50000"/>
              </a:spcBef>
            </a:pPr>
            <a:r>
              <a:rPr lang="en-US" altLang="cs-CZ"/>
              <a:t>Products could be certified as made with acceptable wage rates and working conditions.</a:t>
            </a:r>
          </a:p>
          <a:p>
            <a:pPr lvl="1" eaLnBrk="1" hangingPunct="1">
              <a:spcBef>
                <a:spcPct val="50000"/>
              </a:spcBef>
            </a:pPr>
            <a:r>
              <a:rPr lang="en-US" altLang="cs-CZ"/>
              <a:t>But this policy would have a limited effect, since a large majority of workers in low- and middle-income countries do not work in the export sector.</a:t>
            </a:r>
          </a:p>
        </p:txBody>
      </p:sp>
    </p:spTree>
    <p:extLst>
      <p:ext uri="{BB962C8B-B14F-4D97-AF65-F5344CB8AC3E}">
        <p14:creationId xmlns:p14="http://schemas.microsoft.com/office/powerpoint/2010/main" val="198169866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strips(downRight)">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strips(downRight)">
                                      <p:cBhvr>
                                        <p:cTn id="12" dur="5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strips(downRight)">
                                      <p:cBhvr>
                                        <p:cTn id="17" dur="500"/>
                                        <p:tgtEl>
                                          <p:spTgt spid="307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cs-CZ" smtClean="0"/>
              <a:t>Trade and the Environment </a:t>
            </a:r>
          </a:p>
        </p:txBody>
      </p:sp>
      <p:sp>
        <p:nvSpPr>
          <p:cNvPr id="31747" name="Rectangle 3"/>
          <p:cNvSpPr>
            <a:spLocks noGrp="1" noChangeArrowheads="1"/>
          </p:cNvSpPr>
          <p:nvPr>
            <p:ph idx="1"/>
          </p:nvPr>
        </p:nvSpPr>
        <p:spPr/>
        <p:txBody>
          <a:bodyPr/>
          <a:lstStyle/>
          <a:p>
            <a:pPr eaLnBrk="1" hangingPunct="1">
              <a:spcBef>
                <a:spcPct val="50000"/>
              </a:spcBef>
            </a:pPr>
            <a:r>
              <a:rPr lang="en-US" altLang="cs-CZ"/>
              <a:t>Compared to rich-country standards, environmental standards in low- and middle-  income countries are lax.</a:t>
            </a:r>
          </a:p>
          <a:p>
            <a:pPr eaLnBrk="1" hangingPunct="1">
              <a:spcBef>
                <a:spcPct val="50000"/>
              </a:spcBef>
            </a:pPr>
            <a:r>
              <a:rPr lang="en-US" altLang="cs-CZ"/>
              <a:t>Some have opposed free trade for this reason.</a:t>
            </a:r>
          </a:p>
          <a:p>
            <a:pPr eaLnBrk="1" hangingPunct="1">
              <a:spcBef>
                <a:spcPct val="50000"/>
              </a:spcBef>
            </a:pPr>
            <a:r>
              <a:rPr lang="en-US" altLang="cs-CZ"/>
              <a:t>But we cannot conclude that trade hurts the environment, since consumption and production  in the absence of trade have degraded the environment.</a:t>
            </a:r>
          </a:p>
        </p:txBody>
      </p:sp>
    </p:spTree>
    <p:extLst>
      <p:ext uri="{BB962C8B-B14F-4D97-AF65-F5344CB8AC3E}">
        <p14:creationId xmlns:p14="http://schemas.microsoft.com/office/powerpoint/2010/main" val="227738151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strips(downRight)">
                                      <p:cBhvr>
                                        <p:cTn id="7" dur="500"/>
                                        <p:tgtEl>
                                          <p:spTgt spid="31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strips(downRight)">
                                      <p:cBhvr>
                                        <p:cTn id="12" dur="500"/>
                                        <p:tgtEl>
                                          <p:spTgt spid="317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strips(downRight)">
                                      <p:cBhvr>
                                        <p:cTn id="17" dur="500"/>
                                        <p:tgtEl>
                                          <p:spTgt spid="31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cs-CZ" smtClean="0"/>
              <a:t>Trade and the Environment (cont.)</a:t>
            </a:r>
          </a:p>
        </p:txBody>
      </p:sp>
      <p:sp>
        <p:nvSpPr>
          <p:cNvPr id="32771" name="Rectangle 3"/>
          <p:cNvSpPr>
            <a:spLocks noGrp="1" noChangeArrowheads="1"/>
          </p:cNvSpPr>
          <p:nvPr>
            <p:ph idx="1"/>
          </p:nvPr>
        </p:nvSpPr>
        <p:spPr/>
        <p:txBody>
          <a:bodyPr/>
          <a:lstStyle/>
          <a:p>
            <a:pPr eaLnBrk="1" hangingPunct="1">
              <a:spcBef>
                <a:spcPct val="50000"/>
              </a:spcBef>
            </a:pPr>
            <a:r>
              <a:rPr lang="en-US" altLang="cs-CZ"/>
              <a:t>Some environmental activists want to include environmental standards in trade</a:t>
            </a:r>
            <a:r>
              <a:rPr lang="en-US" altLang="cs-CZ" sz="2000"/>
              <a:t> </a:t>
            </a:r>
            <a:r>
              <a:rPr lang="en-US" altLang="cs-CZ"/>
              <a:t>negotiations.</a:t>
            </a:r>
          </a:p>
          <a:p>
            <a:pPr lvl="1" eaLnBrk="1" hangingPunct="1">
              <a:spcBef>
                <a:spcPct val="50000"/>
              </a:spcBef>
            </a:pPr>
            <a:r>
              <a:rPr lang="en-US" altLang="cs-CZ"/>
              <a:t>However, environmental standards imposed by foreign countries are opposed by governments of low- and middle-income countries.</a:t>
            </a:r>
          </a:p>
          <a:p>
            <a:pPr lvl="1" eaLnBrk="1" hangingPunct="1">
              <a:spcBef>
                <a:spcPct val="50000"/>
              </a:spcBef>
            </a:pPr>
            <a:r>
              <a:rPr lang="en-US" altLang="cs-CZ"/>
              <a:t>International standards could be used as a protectionist policy or a basis for lawsuits when domestic producers did not meet them.</a:t>
            </a:r>
          </a:p>
          <a:p>
            <a:pPr lvl="1" eaLnBrk="1" hangingPunct="1">
              <a:spcBef>
                <a:spcPct val="50000"/>
              </a:spcBef>
            </a:pPr>
            <a:r>
              <a:rPr lang="en-US" altLang="cs-CZ"/>
              <a:t>Standards set by high-income countries would be expensive for low- and middle-income producers.</a:t>
            </a:r>
          </a:p>
        </p:txBody>
      </p:sp>
    </p:spTree>
    <p:extLst>
      <p:ext uri="{BB962C8B-B14F-4D97-AF65-F5344CB8AC3E}">
        <p14:creationId xmlns:p14="http://schemas.microsoft.com/office/powerpoint/2010/main" val="225275789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strips(downRight)">
                                      <p:cBhvr>
                                        <p:cTn id="7" dur="500"/>
                                        <p:tgtEl>
                                          <p:spTgt spid="32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strips(downRight)">
                                      <p:cBhvr>
                                        <p:cTn id="12" dur="500"/>
                                        <p:tgtEl>
                                          <p:spTgt spid="327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strips(downRight)">
                                      <p:cBhvr>
                                        <p:cTn id="17" dur="500"/>
                                        <p:tgtEl>
                                          <p:spTgt spid="327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2771">
                                            <p:txEl>
                                              <p:pRg st="3" end="3"/>
                                            </p:txEl>
                                          </p:spTgt>
                                        </p:tgtEl>
                                        <p:attrNameLst>
                                          <p:attrName>style.visibility</p:attrName>
                                        </p:attrNameLst>
                                      </p:cBhvr>
                                      <p:to>
                                        <p:strVal val="visible"/>
                                      </p:to>
                                    </p:set>
                                    <p:animEffect transition="in" filter="strips(downRight)">
                                      <p:cBhvr>
                                        <p:cTn id="22" dur="500"/>
                                        <p:tgtEl>
                                          <p:spTgt spid="327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cs-CZ" smtClean="0"/>
              <a:t>Trade and the Environment (cont.)</a:t>
            </a:r>
          </a:p>
        </p:txBody>
      </p:sp>
      <p:sp>
        <p:nvSpPr>
          <p:cNvPr id="54275" name="Rectangle 3"/>
          <p:cNvSpPr>
            <a:spLocks noGrp="1" noChangeArrowheads="1"/>
          </p:cNvSpPr>
          <p:nvPr>
            <p:ph idx="1"/>
          </p:nvPr>
        </p:nvSpPr>
        <p:spPr/>
        <p:txBody>
          <a:bodyPr/>
          <a:lstStyle/>
          <a:p>
            <a:pPr eaLnBrk="1" hangingPunct="1">
              <a:spcBef>
                <a:spcPct val="30000"/>
              </a:spcBef>
            </a:pPr>
            <a:r>
              <a:rPr lang="en-US" altLang="cs-CZ"/>
              <a:t>As poor countries grow richer, possibly partly due to trade, they produce more and can consume more, leading to more environmental degradation.</a:t>
            </a:r>
          </a:p>
          <a:p>
            <a:pPr eaLnBrk="1" hangingPunct="1">
              <a:spcBef>
                <a:spcPct val="30000"/>
              </a:spcBef>
            </a:pPr>
            <a:r>
              <a:rPr lang="en-US" altLang="cs-CZ"/>
              <a:t>But as countries grow richer, they want to pay for more stringent environment protection.</a:t>
            </a:r>
          </a:p>
          <a:p>
            <a:pPr eaLnBrk="1" hangingPunct="1">
              <a:spcBef>
                <a:spcPct val="30000"/>
              </a:spcBef>
            </a:pPr>
            <a:r>
              <a:rPr lang="en-US" altLang="cs-CZ"/>
              <a:t>Both of these ideas are represented as an </a:t>
            </a:r>
            <a:r>
              <a:rPr lang="en-US" altLang="cs-CZ" b="1"/>
              <a:t>environmental Kuznets curve</a:t>
            </a:r>
            <a:r>
              <a:rPr lang="en-US" altLang="cs-CZ"/>
              <a:t>:</a:t>
            </a:r>
          </a:p>
          <a:p>
            <a:pPr lvl="1" eaLnBrk="1" hangingPunct="1">
              <a:spcBef>
                <a:spcPct val="30000"/>
              </a:spcBef>
            </a:pPr>
            <a:r>
              <a:rPr lang="en-US" altLang="cs-CZ"/>
              <a:t>an inverted </a:t>
            </a:r>
            <a:r>
              <a:rPr lang="ja-JP" altLang="en-US"/>
              <a:t>“</a:t>
            </a:r>
            <a:r>
              <a:rPr lang="en-US" altLang="ja-JP"/>
              <a:t>U-shaped</a:t>
            </a:r>
            <a:r>
              <a:rPr lang="ja-JP" altLang="en-US"/>
              <a:t>”</a:t>
            </a:r>
            <a:r>
              <a:rPr lang="en-US" altLang="ja-JP"/>
              <a:t> relationship between environmental degradation and income per person</a:t>
            </a:r>
            <a:endParaRPr lang="en-US" altLang="cs-CZ"/>
          </a:p>
        </p:txBody>
      </p:sp>
    </p:spTree>
    <p:extLst>
      <p:ext uri="{BB962C8B-B14F-4D97-AF65-F5344CB8AC3E}">
        <p14:creationId xmlns:p14="http://schemas.microsoft.com/office/powerpoint/2010/main" val="4124935416"/>
      </p:ext>
    </p:extLst>
  </p:cSld>
  <p:clrMapOvr>
    <a:masterClrMapping/>
  </p:clrMapOvr>
  <p:transition spd="med">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strips(downRight)">
                                      <p:cBhvr>
                                        <p:cTn id="7" dur="500"/>
                                        <p:tgtEl>
                                          <p:spTgt spid="542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strips(downRight)">
                                      <p:cBhvr>
                                        <p:cTn id="12" dur="500"/>
                                        <p:tgtEl>
                                          <p:spTgt spid="542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4275">
                                            <p:txEl>
                                              <p:pRg st="2" end="2"/>
                                            </p:txEl>
                                          </p:spTgt>
                                        </p:tgtEl>
                                        <p:attrNameLst>
                                          <p:attrName>style.visibility</p:attrName>
                                        </p:attrNameLst>
                                      </p:cBhvr>
                                      <p:to>
                                        <p:strVal val="visible"/>
                                      </p:to>
                                    </p:set>
                                    <p:animEffect transition="in" filter="strips(downRight)">
                                      <p:cBhvr>
                                        <p:cTn id="17" dur="500"/>
                                        <p:tgtEl>
                                          <p:spTgt spid="54275">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54275">
                                            <p:txEl>
                                              <p:pRg st="3" end="3"/>
                                            </p:txEl>
                                          </p:spTgt>
                                        </p:tgtEl>
                                        <p:attrNameLst>
                                          <p:attrName>style.visibility</p:attrName>
                                        </p:attrNameLst>
                                      </p:cBhvr>
                                      <p:to>
                                        <p:strVal val="visible"/>
                                      </p:to>
                                    </p:set>
                                    <p:animEffect transition="in" filter="strips(downRight)">
                                      <p:cBhvr>
                                        <p:cTn id="20" dur="500"/>
                                        <p:tgtEl>
                                          <p:spTgt spid="542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cs-CZ" sz="2800"/>
              <a:t>Fig. 12-3: The Environmental Kuznets Curve</a:t>
            </a:r>
          </a:p>
        </p:txBody>
      </p:sp>
      <p:pic>
        <p:nvPicPr>
          <p:cNvPr id="46083" name="Picture 2" descr="fig12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93324"/>
            <a:ext cx="5969000" cy="455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1706166"/>
      </p:ext>
    </p:extLst>
  </p:cSld>
  <p:clrMapOvr>
    <a:masterClrMapping/>
  </p:clrMapOvr>
  <p:transition spd="med">
    <p:pull dir="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cs-CZ" smtClean="0"/>
              <a:t>Trade and the Environment (cont.)</a:t>
            </a:r>
          </a:p>
        </p:txBody>
      </p:sp>
      <p:sp>
        <p:nvSpPr>
          <p:cNvPr id="56323" name="Rectangle 3"/>
          <p:cNvSpPr>
            <a:spLocks noGrp="1" noChangeArrowheads="1"/>
          </p:cNvSpPr>
          <p:nvPr>
            <p:ph idx="1"/>
          </p:nvPr>
        </p:nvSpPr>
        <p:spPr/>
        <p:txBody>
          <a:bodyPr/>
          <a:lstStyle/>
          <a:p>
            <a:pPr eaLnBrk="1" hangingPunct="1"/>
            <a:r>
              <a:rPr lang="en-US" altLang="cs-CZ"/>
              <a:t>Because rich countries usually have strict environmental regulations and poor countries do not, environmentally hazardous activities may be moved to poor countries.</a:t>
            </a:r>
          </a:p>
          <a:p>
            <a:pPr lvl="1" eaLnBrk="1" hangingPunct="1"/>
            <a:r>
              <a:rPr lang="en-US" altLang="cs-CZ"/>
              <a:t>A </a:t>
            </a:r>
            <a:r>
              <a:rPr lang="en-US" altLang="cs-CZ" b="1"/>
              <a:t>pollution haven</a:t>
            </a:r>
            <a:r>
              <a:rPr lang="en-US" altLang="cs-CZ"/>
              <a:t> is a place where an economic activity that is subject to strict environmental controls in some countries is moved to (sold to) other countries with less strict regulation.</a:t>
            </a:r>
          </a:p>
          <a:p>
            <a:pPr lvl="1" eaLnBrk="1" hangingPunct="1"/>
            <a:r>
              <a:rPr lang="en-US" altLang="cs-CZ"/>
              <a:t>Yet, there is evidence that pollution havens are insignificant relative to the pollution that occurs without international trade.</a:t>
            </a:r>
          </a:p>
        </p:txBody>
      </p:sp>
    </p:spTree>
    <p:extLst>
      <p:ext uri="{BB962C8B-B14F-4D97-AF65-F5344CB8AC3E}">
        <p14:creationId xmlns:p14="http://schemas.microsoft.com/office/powerpoint/2010/main" val="286418696"/>
      </p:ext>
    </p:extLst>
  </p:cSld>
  <p:clrMapOvr>
    <a:masterClrMapping/>
  </p:clrMapOvr>
  <p:transition spd="med">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strips(downRight)">
                                      <p:cBhvr>
                                        <p:cTn id="7" dur="500"/>
                                        <p:tgtEl>
                                          <p:spTgt spid="563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6323">
                                            <p:txEl>
                                              <p:pRg st="1" end="1"/>
                                            </p:txEl>
                                          </p:spTgt>
                                        </p:tgtEl>
                                        <p:attrNameLst>
                                          <p:attrName>style.visibility</p:attrName>
                                        </p:attrNameLst>
                                      </p:cBhvr>
                                      <p:to>
                                        <p:strVal val="visible"/>
                                      </p:to>
                                    </p:set>
                                    <p:animEffect transition="in" filter="strips(downRight)">
                                      <p:cBhvr>
                                        <p:cTn id="12" dur="500"/>
                                        <p:tgtEl>
                                          <p:spTgt spid="563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6323">
                                            <p:txEl>
                                              <p:pRg st="2" end="2"/>
                                            </p:txEl>
                                          </p:spTgt>
                                        </p:tgtEl>
                                        <p:attrNameLst>
                                          <p:attrName>style.visibility</p:attrName>
                                        </p:attrNameLst>
                                      </p:cBhvr>
                                      <p:to>
                                        <p:strVal val="visible"/>
                                      </p:to>
                                    </p:set>
                                    <p:animEffect transition="in" filter="strips(downRight)">
                                      <p:cBhvr>
                                        <p:cTn id="17" dur="500"/>
                                        <p:tgtEl>
                                          <p:spTgt spid="563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p:cNvSpPr>
            <a:spLocks noGrp="1" noChangeArrowheads="1"/>
          </p:cNvSpPr>
          <p:nvPr>
            <p:ph type="title"/>
          </p:nvPr>
        </p:nvSpPr>
        <p:spPr/>
        <p:txBody>
          <a:bodyPr/>
          <a:lstStyle/>
          <a:p>
            <a:pPr eaLnBrk="1" hangingPunct="1"/>
            <a:r>
              <a:rPr lang="fr-FR" altLang="cs-CZ" smtClean="0"/>
              <a:t>Fig. 12-4: Carbon Dioxide Emissions</a:t>
            </a:r>
            <a:endParaRPr lang="en-US" altLang="cs-CZ" smtClean="0"/>
          </a:p>
        </p:txBody>
      </p:sp>
      <p:pic>
        <p:nvPicPr>
          <p:cNvPr id="48131" name="Picture 2" descr="fig12_0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268093"/>
            <a:ext cx="5679290" cy="4345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5312726"/>
      </p:ext>
    </p:extLst>
  </p:cSld>
  <p:clrMapOvr>
    <a:masterClrMapping/>
  </p:clrMapOvr>
  <p:transition spd="med">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cs-CZ" sz="2400"/>
              <a:t>Table 11-2: Effective Protection of Manufacturing in Some Developing Countries (percent) </a:t>
            </a:r>
          </a:p>
        </p:txBody>
      </p:sp>
      <p:pic>
        <p:nvPicPr>
          <p:cNvPr id="19459" name="Picture 2" descr="tbl11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321011"/>
            <a:ext cx="6934200" cy="270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4360093"/>
      </p:ext>
    </p:extLst>
  </p:cSld>
  <p:clrMapOvr>
    <a:masterClrMapping/>
  </p:clrMapOvr>
  <p:transition spd="med">
    <p:pull dir="rd"/>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cs-CZ" smtClean="0"/>
              <a:t>Trade and the Environment (cont.)</a:t>
            </a:r>
          </a:p>
        </p:txBody>
      </p:sp>
      <p:sp>
        <p:nvSpPr>
          <p:cNvPr id="57347" name="Rectangle 3"/>
          <p:cNvSpPr>
            <a:spLocks noGrp="1" noChangeArrowheads="1"/>
          </p:cNvSpPr>
          <p:nvPr>
            <p:ph idx="1"/>
          </p:nvPr>
        </p:nvSpPr>
        <p:spPr/>
        <p:txBody>
          <a:bodyPr/>
          <a:lstStyle/>
          <a:p>
            <a:pPr eaLnBrk="1" hangingPunct="1"/>
            <a:r>
              <a:rPr lang="en-US" altLang="cs-CZ"/>
              <a:t>Pollution in some countries may cause a negative externality for other countries.</a:t>
            </a:r>
            <a:endParaRPr lang="en-US" altLang="cs-CZ" smtClean="0"/>
          </a:p>
          <a:p>
            <a:pPr lvl="1" eaLnBrk="1" hangingPunct="1">
              <a:spcBef>
                <a:spcPct val="30000"/>
              </a:spcBef>
            </a:pPr>
            <a:r>
              <a:rPr lang="en-US" altLang="cs-CZ"/>
              <a:t>For example, production in China could cause air pollution in Korea (or on the West Coast of the U.S.).</a:t>
            </a:r>
          </a:p>
          <a:p>
            <a:pPr lvl="1" eaLnBrk="1" hangingPunct="1">
              <a:spcBef>
                <a:spcPct val="30000"/>
              </a:spcBef>
            </a:pPr>
            <a:r>
              <a:rPr lang="en-US" altLang="cs-CZ"/>
              <a:t>To the degree that pollution causes negative externalities for other countries, they should want to include it in international negotiations. </a:t>
            </a:r>
          </a:p>
          <a:p>
            <a:pPr lvl="1" eaLnBrk="1" hangingPunct="1">
              <a:spcBef>
                <a:spcPct val="30000"/>
              </a:spcBef>
            </a:pPr>
            <a:r>
              <a:rPr lang="en-US" altLang="cs-CZ"/>
              <a:t>Emissions of carbon dioxide is an example of pollution that causes a negative externality and that has been included in international negotiations.</a:t>
            </a:r>
            <a:r>
              <a:rPr lang="en-US" altLang="cs-CZ" smtClean="0"/>
              <a:t> </a:t>
            </a:r>
          </a:p>
        </p:txBody>
      </p:sp>
    </p:spTree>
    <p:extLst>
      <p:ext uri="{BB962C8B-B14F-4D97-AF65-F5344CB8AC3E}">
        <p14:creationId xmlns:p14="http://schemas.microsoft.com/office/powerpoint/2010/main" val="2339191548"/>
      </p:ext>
    </p:extLst>
  </p:cSld>
  <p:clrMapOvr>
    <a:masterClrMapping/>
  </p:clrMapOvr>
  <p:transition spd="med">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strips(downRight)">
                                      <p:cBhvr>
                                        <p:cTn id="7" dur="500"/>
                                        <p:tgtEl>
                                          <p:spTgt spid="573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strips(downRight)">
                                      <p:cBhvr>
                                        <p:cTn id="12" dur="500"/>
                                        <p:tgtEl>
                                          <p:spTgt spid="573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Effect transition="in" filter="strips(downRight)">
                                      <p:cBhvr>
                                        <p:cTn id="17" dur="500"/>
                                        <p:tgtEl>
                                          <p:spTgt spid="573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7347">
                                            <p:txEl>
                                              <p:pRg st="3" end="3"/>
                                            </p:txEl>
                                          </p:spTgt>
                                        </p:tgtEl>
                                        <p:attrNameLst>
                                          <p:attrName>style.visibility</p:attrName>
                                        </p:attrNameLst>
                                      </p:cBhvr>
                                      <p:to>
                                        <p:strVal val="visible"/>
                                      </p:to>
                                    </p:set>
                                    <p:animEffect transition="in" filter="strips(downRight)">
                                      <p:cBhvr>
                                        <p:cTn id="22" dur="500"/>
                                        <p:tgtEl>
                                          <p:spTgt spid="57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cs-CZ" smtClean="0"/>
              <a:t>Trade and Culture</a:t>
            </a:r>
          </a:p>
        </p:txBody>
      </p:sp>
      <p:sp>
        <p:nvSpPr>
          <p:cNvPr id="33795" name="Rectangle 3"/>
          <p:cNvSpPr>
            <a:spLocks noGrp="1" noChangeArrowheads="1"/>
          </p:cNvSpPr>
          <p:nvPr>
            <p:ph idx="1"/>
          </p:nvPr>
        </p:nvSpPr>
        <p:spPr/>
        <p:txBody>
          <a:bodyPr/>
          <a:lstStyle/>
          <a:p>
            <a:pPr eaLnBrk="1" hangingPunct="1">
              <a:spcBef>
                <a:spcPct val="50000"/>
              </a:spcBef>
            </a:pPr>
            <a:r>
              <a:rPr lang="en-US" altLang="cs-CZ"/>
              <a:t>Some activists believe that trade destroys culture in other countries.</a:t>
            </a:r>
          </a:p>
          <a:p>
            <a:pPr lvl="1" eaLnBrk="1" hangingPunct="1">
              <a:spcBef>
                <a:spcPct val="50000"/>
              </a:spcBef>
            </a:pPr>
            <a:r>
              <a:rPr lang="en-US" altLang="cs-CZ"/>
              <a:t>This belief neglects the principle that we should allow people to define their culture through the choices that </a:t>
            </a:r>
            <a:r>
              <a:rPr lang="en-US" altLang="cs-CZ" i="1"/>
              <a:t>they</a:t>
            </a:r>
            <a:r>
              <a:rPr lang="en-US" altLang="cs-CZ"/>
              <a:t> make, not through standards set by others.</a:t>
            </a:r>
          </a:p>
          <a:p>
            <a:pPr lvl="1" eaLnBrk="1" hangingPunct="1">
              <a:spcBef>
                <a:spcPct val="50000"/>
              </a:spcBef>
            </a:pPr>
            <a:r>
              <a:rPr lang="en-US" altLang="cs-CZ"/>
              <a:t>Also, any economic change, not just trade, leads to changes in everyday life.</a:t>
            </a:r>
          </a:p>
        </p:txBody>
      </p:sp>
    </p:spTree>
    <p:extLst>
      <p:ext uri="{BB962C8B-B14F-4D97-AF65-F5344CB8AC3E}">
        <p14:creationId xmlns:p14="http://schemas.microsoft.com/office/powerpoint/2010/main" val="102819736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strips(downRight)">
                                      <p:cBhvr>
                                        <p:cTn id="7" dur="500"/>
                                        <p:tgtEl>
                                          <p:spTgt spid="33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strips(downRight)">
                                      <p:cBhvr>
                                        <p:cTn id="12" dur="500"/>
                                        <p:tgtEl>
                                          <p:spTgt spid="337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Effect transition="in" filter="strips(downRight)">
                                      <p:cBhvr>
                                        <p:cTn id="17" dur="500"/>
                                        <p:tgtEl>
                                          <p:spTgt spid="337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cs-CZ" smtClean="0"/>
              <a:t>Summary</a:t>
            </a:r>
          </a:p>
        </p:txBody>
      </p:sp>
      <p:sp>
        <p:nvSpPr>
          <p:cNvPr id="34819" name="Rectangle 3"/>
          <p:cNvSpPr>
            <a:spLocks noGrp="1" noChangeArrowheads="1"/>
          </p:cNvSpPr>
          <p:nvPr>
            <p:ph idx="1"/>
          </p:nvPr>
        </p:nvSpPr>
        <p:spPr/>
        <p:txBody>
          <a:bodyPr/>
          <a:lstStyle/>
          <a:p>
            <a:pPr marL="533400" indent="-533400">
              <a:buFont typeface="Times" panose="02020603050405020304" pitchFamily="18" charset="0"/>
              <a:buAutoNum type="arabicPeriod"/>
            </a:pPr>
            <a:r>
              <a:rPr lang="en-US" altLang="cs-CZ"/>
              <a:t>One argument for an activist trade policy is that investment in high-technology industries produces externalities for the economy.</a:t>
            </a:r>
          </a:p>
          <a:p>
            <a:pPr marL="914400" lvl="1" indent="-457200"/>
            <a:r>
              <a:rPr lang="en-US" altLang="cs-CZ"/>
              <a:t>But it is hard to identify which activities produce externalities and if so, to what degree they do.</a:t>
            </a:r>
          </a:p>
          <a:p>
            <a:pPr marL="533400" indent="-533400">
              <a:spcBef>
                <a:spcPct val="50000"/>
              </a:spcBef>
              <a:buFont typeface="Times" panose="02020603050405020304" pitchFamily="18" charset="0"/>
              <a:buAutoNum type="arabicPeriod"/>
            </a:pPr>
            <a:r>
              <a:rPr lang="en-US" altLang="cs-CZ"/>
              <a:t>A second argument for an activist trade policy is that governments can give domestic firms a strategic advantage in industries with excess profits.</a:t>
            </a:r>
          </a:p>
          <a:p>
            <a:pPr marL="914400" lvl="1" indent="-457200"/>
            <a:r>
              <a:rPr lang="en-US" altLang="cs-CZ"/>
              <a:t>But it is unclear if such a policy would succeed at giving a firm a strategic advantage or if it would be worthwhile.</a:t>
            </a:r>
          </a:p>
        </p:txBody>
      </p:sp>
    </p:spTree>
    <p:extLst>
      <p:ext uri="{BB962C8B-B14F-4D97-AF65-F5344CB8AC3E}">
        <p14:creationId xmlns:p14="http://schemas.microsoft.com/office/powerpoint/2010/main" val="239473453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strips(downRight)">
                                      <p:cBhvr>
                                        <p:cTn id="7" dur="500"/>
                                        <p:tgtEl>
                                          <p:spTgt spid="3481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34819">
                                            <p:txEl>
                                              <p:pRg st="1" end="1"/>
                                            </p:txEl>
                                          </p:spTgt>
                                        </p:tgtEl>
                                        <p:attrNameLst>
                                          <p:attrName>style.visibility</p:attrName>
                                        </p:attrNameLst>
                                      </p:cBhvr>
                                      <p:to>
                                        <p:strVal val="visible"/>
                                      </p:to>
                                    </p:set>
                                    <p:animEffect transition="in" filter="strips(downRight)">
                                      <p:cBhvr>
                                        <p:cTn id="10" dur="500"/>
                                        <p:tgtEl>
                                          <p:spTgt spid="3481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34819">
                                            <p:txEl>
                                              <p:pRg st="2" end="2"/>
                                            </p:txEl>
                                          </p:spTgt>
                                        </p:tgtEl>
                                        <p:attrNameLst>
                                          <p:attrName>style.visibility</p:attrName>
                                        </p:attrNameLst>
                                      </p:cBhvr>
                                      <p:to>
                                        <p:strVal val="visible"/>
                                      </p:to>
                                    </p:set>
                                    <p:animEffect transition="in" filter="strips(downRight)">
                                      <p:cBhvr>
                                        <p:cTn id="15" dur="500"/>
                                        <p:tgtEl>
                                          <p:spTgt spid="34819">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34819">
                                            <p:txEl>
                                              <p:pRg st="3" end="3"/>
                                            </p:txEl>
                                          </p:spTgt>
                                        </p:tgtEl>
                                        <p:attrNameLst>
                                          <p:attrName>style.visibility</p:attrName>
                                        </p:attrNameLst>
                                      </p:cBhvr>
                                      <p:to>
                                        <p:strVal val="visible"/>
                                      </p:to>
                                    </p:set>
                                    <p:animEffect transition="in" filter="strips(downRight)">
                                      <p:cBhvr>
                                        <p:cTn id="18" dur="500"/>
                                        <p:tgtEl>
                                          <p:spTgt spid="34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cs-CZ" smtClean="0"/>
              <a:t>Summary (cont.)</a:t>
            </a:r>
          </a:p>
        </p:txBody>
      </p:sp>
      <p:sp>
        <p:nvSpPr>
          <p:cNvPr id="35843" name="Rectangle 3"/>
          <p:cNvSpPr>
            <a:spLocks noGrp="1" noChangeArrowheads="1"/>
          </p:cNvSpPr>
          <p:nvPr>
            <p:ph idx="1"/>
          </p:nvPr>
        </p:nvSpPr>
        <p:spPr/>
        <p:txBody>
          <a:bodyPr/>
          <a:lstStyle/>
          <a:p>
            <a:pPr marL="533400" indent="-533400">
              <a:buFont typeface="Times" panose="02020603050405020304" pitchFamily="18" charset="0"/>
              <a:buAutoNum type="arabicPeriod" startAt="3"/>
            </a:pPr>
            <a:r>
              <a:rPr lang="en-US" altLang="cs-CZ"/>
              <a:t>Some have opposed free trade because of the fact that workers in low- and middle-income countries earn lower wages and have worse working conditions than workers in high-income countries.</a:t>
            </a:r>
          </a:p>
          <a:p>
            <a:pPr marL="914400" lvl="1" indent="-457200">
              <a:spcBef>
                <a:spcPct val="40000"/>
              </a:spcBef>
            </a:pPr>
            <a:r>
              <a:rPr lang="en-US" altLang="cs-CZ"/>
              <a:t>But workers in low- and middle-income countries are predicted to have lower wages due to lower productivity, yet still have higher wages compared to their situation without trade.</a:t>
            </a:r>
          </a:p>
        </p:txBody>
      </p:sp>
    </p:spTree>
    <p:extLst>
      <p:ext uri="{BB962C8B-B14F-4D97-AF65-F5344CB8AC3E}">
        <p14:creationId xmlns:p14="http://schemas.microsoft.com/office/powerpoint/2010/main" val="352374476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strips(downRight)">
                                      <p:cBhvr>
                                        <p:cTn id="7" dur="500"/>
                                        <p:tgtEl>
                                          <p:spTgt spid="3584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35843">
                                            <p:txEl>
                                              <p:pRg st="1" end="1"/>
                                            </p:txEl>
                                          </p:spTgt>
                                        </p:tgtEl>
                                        <p:attrNameLst>
                                          <p:attrName>style.visibility</p:attrName>
                                        </p:attrNameLst>
                                      </p:cBhvr>
                                      <p:to>
                                        <p:strVal val="visible"/>
                                      </p:to>
                                    </p:set>
                                    <p:animEffect transition="in" filter="strips(downRight)">
                                      <p:cBhvr>
                                        <p:cTn id="10" dur="500"/>
                                        <p:tgtEl>
                                          <p:spTgt spid="358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cs-CZ" smtClean="0"/>
              <a:t>Summary (cont.)</a:t>
            </a:r>
          </a:p>
        </p:txBody>
      </p:sp>
      <p:sp>
        <p:nvSpPr>
          <p:cNvPr id="36867" name="Rectangle 3"/>
          <p:cNvSpPr>
            <a:spLocks noGrp="1" noChangeArrowheads="1"/>
          </p:cNvSpPr>
          <p:nvPr>
            <p:ph idx="1"/>
          </p:nvPr>
        </p:nvSpPr>
        <p:spPr/>
        <p:txBody>
          <a:bodyPr/>
          <a:lstStyle/>
          <a:p>
            <a:pPr marL="609600" indent="-609600">
              <a:buFont typeface="Times" panose="02020603050405020304" pitchFamily="18" charset="0"/>
              <a:buAutoNum type="arabicPeriod" startAt="4"/>
            </a:pPr>
            <a:r>
              <a:rPr lang="en-US" altLang="cs-CZ"/>
              <a:t>Some have proposed that trade negotiations should involve labor, environmental, or </a:t>
            </a:r>
            <a:r>
              <a:rPr lang="ja-JP" altLang="en-US"/>
              <a:t>“</a:t>
            </a:r>
            <a:r>
              <a:rPr lang="en-US" altLang="ja-JP"/>
              <a:t>cultural</a:t>
            </a:r>
            <a:r>
              <a:rPr lang="ja-JP" altLang="en-US"/>
              <a:t>”</a:t>
            </a:r>
            <a:r>
              <a:rPr lang="en-US" altLang="ja-JP"/>
              <a:t> standards, but these standards are generally opposed by governments of low- and middle- income countries.</a:t>
            </a:r>
            <a:endParaRPr lang="en-US" altLang="cs-CZ"/>
          </a:p>
        </p:txBody>
      </p:sp>
    </p:spTree>
    <p:extLst>
      <p:ext uri="{BB962C8B-B14F-4D97-AF65-F5344CB8AC3E}">
        <p14:creationId xmlns:p14="http://schemas.microsoft.com/office/powerpoint/2010/main" val="70866462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strips(downRight)">
                                      <p:cBhvr>
                                        <p:cTn id="7" dur="500"/>
                                        <p:tgtEl>
                                          <p:spTgt spid="368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cs-CZ" sz="2800"/>
              <a:t>Import-Substituting Industrialization (cont.)</a:t>
            </a:r>
          </a:p>
        </p:txBody>
      </p:sp>
      <p:sp>
        <p:nvSpPr>
          <p:cNvPr id="10243" name="Rectangle 3"/>
          <p:cNvSpPr>
            <a:spLocks noGrp="1" noChangeArrowheads="1"/>
          </p:cNvSpPr>
          <p:nvPr>
            <p:ph idx="1"/>
          </p:nvPr>
        </p:nvSpPr>
        <p:spPr/>
        <p:txBody>
          <a:bodyPr/>
          <a:lstStyle/>
          <a:p>
            <a:pPr eaLnBrk="1" hangingPunct="1">
              <a:spcBef>
                <a:spcPct val="50000"/>
              </a:spcBef>
            </a:pPr>
            <a:r>
              <a:rPr lang="en-US" altLang="cs-CZ"/>
              <a:t>The principal justification of this policy was/is the </a:t>
            </a:r>
            <a:r>
              <a:rPr lang="en-US" altLang="cs-CZ" i="1"/>
              <a:t>infant industry argument:</a:t>
            </a:r>
            <a:r>
              <a:rPr lang="en-US" altLang="cs-CZ" i="1" smtClean="0"/>
              <a:t> </a:t>
            </a:r>
          </a:p>
          <a:p>
            <a:pPr lvl="1" eaLnBrk="1" hangingPunct="1">
              <a:spcBef>
                <a:spcPct val="50000"/>
              </a:spcBef>
            </a:pPr>
            <a:r>
              <a:rPr lang="en-US" altLang="cs-CZ"/>
              <a:t>Countries may have a potential comparative advantage in some industries, but these industries cannot initially compete with well-established industries in other countries.</a:t>
            </a:r>
          </a:p>
          <a:p>
            <a:pPr lvl="1" eaLnBrk="1" hangingPunct="1">
              <a:spcBef>
                <a:spcPct val="50000"/>
              </a:spcBef>
            </a:pPr>
            <a:r>
              <a:rPr lang="en-US" altLang="cs-CZ"/>
              <a:t>To allow these industries to establish themselves, governments should temporarily support them until they have grown strong enough to compete internationally.</a:t>
            </a:r>
          </a:p>
        </p:txBody>
      </p:sp>
    </p:spTree>
    <p:extLst>
      <p:ext uri="{BB962C8B-B14F-4D97-AF65-F5344CB8AC3E}">
        <p14:creationId xmlns:p14="http://schemas.microsoft.com/office/powerpoint/2010/main" val="191913257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strips(downRight)">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strips(downRight)">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strips(downRight)">
                                      <p:cBhvr>
                                        <p:cTn id="17" dur="5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cs-CZ" sz="2800"/>
              <a:t>Problems with the </a:t>
            </a:r>
            <a:br>
              <a:rPr lang="en-US" altLang="cs-CZ" sz="2800"/>
            </a:br>
            <a:r>
              <a:rPr lang="en-US" altLang="cs-CZ" sz="2800"/>
              <a:t>Infant Industry Argument</a:t>
            </a:r>
          </a:p>
        </p:txBody>
      </p:sp>
      <p:sp>
        <p:nvSpPr>
          <p:cNvPr id="11267" name="Rectangle 3"/>
          <p:cNvSpPr>
            <a:spLocks noGrp="1" noChangeArrowheads="1"/>
          </p:cNvSpPr>
          <p:nvPr>
            <p:ph idx="1"/>
          </p:nvPr>
        </p:nvSpPr>
        <p:spPr/>
        <p:txBody>
          <a:bodyPr/>
          <a:lstStyle/>
          <a:p>
            <a:pPr marL="609600" indent="-609600">
              <a:spcBef>
                <a:spcPct val="50000"/>
              </a:spcBef>
              <a:buFont typeface="Times" panose="02020603050405020304" pitchFamily="18" charset="0"/>
              <a:buAutoNum type="arabicPeriod"/>
            </a:pPr>
            <a:r>
              <a:rPr lang="en-US" altLang="cs-CZ"/>
              <a:t>It may be wasteful to support industries now that will have a comparative advantage in the future.</a:t>
            </a:r>
          </a:p>
          <a:p>
            <a:pPr marL="609600" indent="-609600">
              <a:spcBef>
                <a:spcPct val="50000"/>
              </a:spcBef>
              <a:buFont typeface="Times" panose="02020603050405020304" pitchFamily="18" charset="0"/>
              <a:buAutoNum type="arabicPeriod"/>
            </a:pPr>
            <a:r>
              <a:rPr lang="en-US" altLang="cs-CZ"/>
              <a:t>With protection, infant industries may never </a:t>
            </a:r>
            <a:r>
              <a:rPr lang="ja-JP" altLang="en-US"/>
              <a:t>“</a:t>
            </a:r>
            <a:r>
              <a:rPr lang="en-US" altLang="ja-JP"/>
              <a:t>grow up</a:t>
            </a:r>
            <a:r>
              <a:rPr lang="ja-JP" altLang="en-US"/>
              <a:t>”</a:t>
            </a:r>
            <a:r>
              <a:rPr lang="en-US" altLang="ja-JP"/>
              <a:t> or become competitive.</a:t>
            </a:r>
          </a:p>
          <a:p>
            <a:pPr marL="609600" indent="-609600">
              <a:spcBef>
                <a:spcPct val="50000"/>
              </a:spcBef>
              <a:buFont typeface="Times" panose="02020603050405020304" pitchFamily="18" charset="0"/>
              <a:buAutoNum type="arabicPeriod"/>
            </a:pPr>
            <a:r>
              <a:rPr lang="en-US" altLang="cs-CZ"/>
              <a:t>There is no justification for government intervention unless there is a market failure that prevents the private sector from investing in the infant industry.</a:t>
            </a:r>
          </a:p>
        </p:txBody>
      </p:sp>
    </p:spTree>
    <p:extLst>
      <p:ext uri="{BB962C8B-B14F-4D97-AF65-F5344CB8AC3E}">
        <p14:creationId xmlns:p14="http://schemas.microsoft.com/office/powerpoint/2010/main" val="135769476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strips(downRight)">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strips(downRight)">
                                      <p:cBhvr>
                                        <p:cTn id="12" dur="500"/>
                                        <p:tgtEl>
                                          <p:spTgt spid="11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strips(downRight)">
                                      <p:cBhvr>
                                        <p:cTn id="17" dur="500"/>
                                        <p:tgtEl>
                                          <p:spTgt spid="112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cs-CZ" smtClean="0"/>
              <a:t>Infant Industries and Market Failures</a:t>
            </a:r>
          </a:p>
        </p:txBody>
      </p:sp>
      <p:sp>
        <p:nvSpPr>
          <p:cNvPr id="12291" name="Rectangle 3"/>
          <p:cNvSpPr>
            <a:spLocks noGrp="1" noChangeArrowheads="1"/>
          </p:cNvSpPr>
          <p:nvPr>
            <p:ph idx="1"/>
          </p:nvPr>
        </p:nvSpPr>
        <p:spPr>
          <a:xfrm>
            <a:off x="680321" y="2248930"/>
            <a:ext cx="7835900" cy="4724400"/>
          </a:xfrm>
        </p:spPr>
        <p:txBody>
          <a:bodyPr/>
          <a:lstStyle/>
          <a:p>
            <a:pPr marL="533400" indent="-533400"/>
            <a:r>
              <a:rPr lang="en-US" altLang="cs-CZ" dirty="0"/>
              <a:t>Two arguments for how market failures prevent infant industries from becoming competitive:</a:t>
            </a:r>
          </a:p>
          <a:p>
            <a:pPr marL="533400" indent="-533400">
              <a:spcBef>
                <a:spcPct val="40000"/>
              </a:spcBef>
              <a:buFont typeface="Times" panose="02020603050405020304" pitchFamily="18" charset="0"/>
              <a:buAutoNum type="arabicPeriod"/>
            </a:pPr>
            <a:r>
              <a:rPr lang="en-US" altLang="cs-CZ" dirty="0"/>
              <a:t>Imperfect financial asset markets</a:t>
            </a:r>
          </a:p>
          <a:p>
            <a:pPr marL="914400" lvl="1" indent="-457200">
              <a:spcBef>
                <a:spcPct val="50000"/>
              </a:spcBef>
            </a:pPr>
            <a:r>
              <a:rPr lang="en-US" altLang="cs-CZ" dirty="0"/>
              <a:t>Because of poorly working financial laws and markets (and more generally, a lack of property rights), firms cannot or do not save and borrow to invest sufficiently in their production processes.</a:t>
            </a:r>
          </a:p>
          <a:p>
            <a:pPr marL="914400" lvl="1" indent="-457200">
              <a:spcBef>
                <a:spcPct val="50000"/>
              </a:spcBef>
            </a:pPr>
            <a:r>
              <a:rPr lang="en-US" altLang="cs-CZ" dirty="0"/>
              <a:t>If creating better functioning markets and enforcing laws is not feasible, then high tariffs would be a second-best policy to increase profits in new industries, leading to more rapid growth.</a:t>
            </a:r>
          </a:p>
        </p:txBody>
      </p:sp>
    </p:spTree>
    <p:extLst>
      <p:ext uri="{BB962C8B-B14F-4D97-AF65-F5344CB8AC3E}">
        <p14:creationId xmlns:p14="http://schemas.microsoft.com/office/powerpoint/2010/main" val="183240282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strips(downRight)">
                                      <p:cBhvr>
                                        <p:cTn id="12" dur="500"/>
                                        <p:tgtEl>
                                          <p:spTgt spid="1229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strips(downRight)">
                                      <p:cBhvr>
                                        <p:cTn id="15" dur="500"/>
                                        <p:tgtEl>
                                          <p:spTgt spid="1229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2291">
                                            <p:txEl>
                                              <p:pRg st="3" end="3"/>
                                            </p:txEl>
                                          </p:spTgt>
                                        </p:tgtEl>
                                        <p:attrNameLst>
                                          <p:attrName>style.visibility</p:attrName>
                                        </p:attrNameLst>
                                      </p:cBhvr>
                                      <p:to>
                                        <p:strVal val="visible"/>
                                      </p:to>
                                    </p:set>
                                    <p:animEffect transition="in" filter="strips(downRight)">
                                      <p:cBhvr>
                                        <p:cTn id="18"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Berlín</Template>
  <TotalTime>7</TotalTime>
  <Words>3311</Words>
  <Application>Microsoft Office PowerPoint</Application>
  <PresentationFormat>Širokoúhlá obrazovka</PresentationFormat>
  <Paragraphs>238</Paragraphs>
  <Slides>64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64</vt:i4>
      </vt:variant>
    </vt:vector>
  </HeadingPairs>
  <TitlesOfParts>
    <vt:vector size="70" baseType="lpstr">
      <vt:lpstr>ＭＳ Ｐゴシック</vt:lpstr>
      <vt:lpstr>Adobe Jenson Italic</vt:lpstr>
      <vt:lpstr>Arial</vt:lpstr>
      <vt:lpstr>Times</vt:lpstr>
      <vt:lpstr>Trebuchet MS</vt:lpstr>
      <vt:lpstr>Berlín</vt:lpstr>
      <vt:lpstr>Chapter 11</vt:lpstr>
      <vt:lpstr>Preview</vt:lpstr>
      <vt:lpstr>Introduction</vt:lpstr>
      <vt:lpstr>Table 11-1: Gross Domestic Product Per Capita, 2009 (dollars)</vt:lpstr>
      <vt:lpstr>Import-Substituting Industrialization</vt:lpstr>
      <vt:lpstr>Table 11-2: Effective Protection of Manufacturing in Some Developing Countries (percent) </vt:lpstr>
      <vt:lpstr>Import-Substituting Industrialization (cont.)</vt:lpstr>
      <vt:lpstr>Problems with the  Infant Industry Argument</vt:lpstr>
      <vt:lpstr>Infant Industries and Market Failures</vt:lpstr>
      <vt:lpstr>Infant Industries  and Market Failures (cont.)</vt:lpstr>
      <vt:lpstr>Import-Substituting Industrialization (cont.)</vt:lpstr>
      <vt:lpstr>Import-Substituting Industrialization (cont.)</vt:lpstr>
      <vt:lpstr>Trade Liberalization</vt:lpstr>
      <vt:lpstr>Trade Liberalization (cont.)</vt:lpstr>
      <vt:lpstr>Fig. 11-1: Tariff Rates in Developing Countries</vt:lpstr>
      <vt:lpstr>Fig. 11-2: The Growth of Developing-Country Trade</vt:lpstr>
      <vt:lpstr>Trade Liberalization (cont.)</vt:lpstr>
      <vt:lpstr>Trade Liberalization (cont.)</vt:lpstr>
      <vt:lpstr>Trade and Growth: Takeoff in Asia</vt:lpstr>
      <vt:lpstr>Trade and Growth: Takeoff in Asia (cont.)</vt:lpstr>
      <vt:lpstr>Fig. 11-3: The Asian Takeoff</vt:lpstr>
      <vt:lpstr>Fig. 11-4: Asia’s Surging Trade</vt:lpstr>
      <vt:lpstr>Trade and Growth: Takeoff in Asia (cont.)</vt:lpstr>
      <vt:lpstr>Summary</vt:lpstr>
      <vt:lpstr>Summary (cont.)</vt:lpstr>
      <vt:lpstr>Summary (cont.)</vt:lpstr>
      <vt:lpstr>Chapter 12</vt:lpstr>
      <vt:lpstr>Preview</vt:lpstr>
      <vt:lpstr>Arguments for an Activist Trade Policy</vt:lpstr>
      <vt:lpstr>Technology and Externalities</vt:lpstr>
      <vt:lpstr>Technology and Externalities (cont.)</vt:lpstr>
      <vt:lpstr>Technology and Externalities (cont.)</vt:lpstr>
      <vt:lpstr>Technology and Externalities (cont.)</vt:lpstr>
      <vt:lpstr>Technology and Externalities (cont.)</vt:lpstr>
      <vt:lpstr>Technology and Externalities (cont.)</vt:lpstr>
      <vt:lpstr>Fig. 12-1: The U.S. Trade Balance in Information Goods</vt:lpstr>
      <vt:lpstr>Fig. 12-2: U.S. Manufacturing Employment</vt:lpstr>
      <vt:lpstr>Imperfect Competition and Strategic Trade Policy</vt:lpstr>
      <vt:lpstr>Imperfect Competition and Strategic Trade Policy (cont.)</vt:lpstr>
      <vt:lpstr>Table 12-1: Two-Firm Competition</vt:lpstr>
      <vt:lpstr>Imperfect Competition and Strategic Trade Policy (cont.)</vt:lpstr>
      <vt:lpstr>Table 12-2: Effects of a Subsidy to Airbus</vt:lpstr>
      <vt:lpstr>Imperfect Competition and Strategic Trade Policy (cont.)</vt:lpstr>
      <vt:lpstr>Imperfect Competition and Strategic Trade Policy (cont.)</vt:lpstr>
      <vt:lpstr>Imperfect Competition and Strategic Trade Policy (cont.)</vt:lpstr>
      <vt:lpstr>Imperfect Competition and Strategic Trade Policy (cont.)</vt:lpstr>
      <vt:lpstr>Trade and Low-Wage Labor</vt:lpstr>
      <vt:lpstr>Trade and Low-Wage Labor (cont.)</vt:lpstr>
      <vt:lpstr>Trade and Low-Wage Labor (cont.)</vt:lpstr>
      <vt:lpstr>Trade and Low-Wage Labor (cont.)</vt:lpstr>
      <vt:lpstr>Table 12-3: Real Wages</vt:lpstr>
      <vt:lpstr>Trade and Low-Wage Labor (cont.)</vt:lpstr>
      <vt:lpstr>Trade and Low-Wage Labor (cont.)</vt:lpstr>
      <vt:lpstr>Trade and the Environment </vt:lpstr>
      <vt:lpstr>Trade and the Environment (cont.)</vt:lpstr>
      <vt:lpstr>Trade and the Environment (cont.)</vt:lpstr>
      <vt:lpstr>Fig. 12-3: The Environmental Kuznets Curve</vt:lpstr>
      <vt:lpstr>Trade and the Environment (cont.)</vt:lpstr>
      <vt:lpstr>Fig. 12-4: Carbon Dioxide Emissions</vt:lpstr>
      <vt:lpstr>Trade and the Environment (cont.)</vt:lpstr>
      <vt:lpstr>Trade and Culture</vt:lpstr>
      <vt:lpstr>Summary</vt:lpstr>
      <vt:lpstr>Summary (cont.)</vt:lpstr>
      <vt:lpstr>Summary (cont.)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11</dc:title>
  <dc:creator>TP</dc:creator>
  <cp:lastModifiedBy>TP</cp:lastModifiedBy>
  <cp:revision>1</cp:revision>
  <dcterms:created xsi:type="dcterms:W3CDTF">2015-10-13T10:36:21Z</dcterms:created>
  <dcterms:modified xsi:type="dcterms:W3CDTF">2015-10-13T10:43:52Z</dcterms:modified>
</cp:coreProperties>
</file>