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1"/>
  </p:notesMasterIdLst>
  <p:sldIdLst>
    <p:sldId id="323" r:id="rId2"/>
    <p:sldId id="324" r:id="rId3"/>
    <p:sldId id="325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  <p:sldId id="354" r:id="rId32"/>
    <p:sldId id="355" r:id="rId33"/>
    <p:sldId id="356" r:id="rId34"/>
    <p:sldId id="357" r:id="rId35"/>
    <p:sldId id="358" r:id="rId36"/>
    <p:sldId id="359" r:id="rId37"/>
    <p:sldId id="360" r:id="rId38"/>
    <p:sldId id="361" r:id="rId39"/>
    <p:sldId id="362" r:id="rId40"/>
    <p:sldId id="363" r:id="rId41"/>
    <p:sldId id="364" r:id="rId42"/>
    <p:sldId id="365" r:id="rId43"/>
    <p:sldId id="366" r:id="rId44"/>
    <p:sldId id="367" r:id="rId45"/>
    <p:sldId id="368" r:id="rId46"/>
    <p:sldId id="369" r:id="rId47"/>
    <p:sldId id="370" r:id="rId48"/>
    <p:sldId id="371" r:id="rId49"/>
    <p:sldId id="372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C3B09-B920-4288-9B22-68750C077602}" type="datetimeFigureOut">
              <a:rPr lang="cs-CZ" smtClean="0"/>
              <a:t>13. 10. 2015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4F77D-0DD0-4543-9E70-3D7C8AE87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30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1pPr>
            <a:lvl2pPr marL="37931725" indent="-37474525" defTabSz="966788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9pPr>
          </a:lstStyle>
          <a:p>
            <a:fld id="{F5138433-A645-4068-B698-7B13FEA20FA7}" type="slidenum">
              <a:rPr lang="en-US" altLang="cs-CZ" sz="1300"/>
              <a:pPr/>
              <a:t>31</a:t>
            </a:fld>
            <a:endParaRPr lang="en-US" altLang="cs-CZ" sz="130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370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1pPr>
            <a:lvl2pPr marL="37931725" indent="-37474525" defTabSz="966788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9pPr>
          </a:lstStyle>
          <a:p>
            <a:fld id="{5DE16079-23C9-44B0-858B-61CB26C31794}" type="slidenum">
              <a:rPr lang="en-US" altLang="cs-CZ" sz="1300"/>
              <a:pPr/>
              <a:t>32</a:t>
            </a:fld>
            <a:endParaRPr lang="en-US" altLang="cs-CZ" sz="130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30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1pPr>
            <a:lvl2pPr marL="37931725" indent="-37474525" defTabSz="966788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9pPr>
          </a:lstStyle>
          <a:p>
            <a:fld id="{F9A201C7-CCB9-40B1-9EA7-327CAF8BA0C8}" type="slidenum">
              <a:rPr lang="en-US" altLang="cs-CZ" sz="1300"/>
              <a:pPr/>
              <a:t>33</a:t>
            </a:fld>
            <a:endParaRPr lang="en-US" altLang="cs-CZ" sz="130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84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A1DB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12192000" cy="457200"/>
          </a:xfrm>
          <a:prstGeom prst="rect">
            <a:avLst/>
          </a:prstGeom>
          <a:solidFill>
            <a:srgbClr val="1A86C6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r>
              <a:rPr lang="en-US" sz="1800">
                <a:latin typeface="Adobe Jenson Italic" charset="0"/>
                <a:ea typeface="Arial" pitchFamily="-1" charset="0"/>
                <a:cs typeface="Arial" pitchFamily="-1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317" y="6356351"/>
            <a:ext cx="220768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56351"/>
            <a:ext cx="254423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krugman_10e_co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0"/>
            <a:ext cx="64516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41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cs-CZ" sz="2800"/>
              <a:t>Chapter 14 (3)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cs-CZ" b="1" smtClean="0"/>
              <a:t>Exchange Rates </a:t>
            </a:r>
            <a:br>
              <a:rPr lang="en-US" altLang="cs-CZ" b="1" smtClean="0"/>
            </a:br>
            <a:r>
              <a:rPr lang="en-US" altLang="cs-CZ" b="1" smtClean="0"/>
              <a:t>and the Foreign Exchange Market: </a:t>
            </a:r>
            <a:br>
              <a:rPr lang="en-US" altLang="cs-CZ" b="1" smtClean="0"/>
            </a:br>
            <a:r>
              <a:rPr lang="en-US" altLang="cs-CZ" b="1" smtClean="0"/>
              <a:t>An Asset Approach</a:t>
            </a:r>
          </a:p>
        </p:txBody>
      </p:sp>
    </p:spTree>
    <p:extLst>
      <p:ext uri="{BB962C8B-B14F-4D97-AF65-F5344CB8AC3E}">
        <p14:creationId xmlns:p14="http://schemas.microsoft.com/office/powerpoint/2010/main" val="54856901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Foreign Exchange Markets (cont.)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lnSpc>
                <a:spcPct val="80000"/>
              </a:lnSpc>
              <a:spcBef>
                <a:spcPct val="50000"/>
              </a:spcBef>
              <a:buNone/>
            </a:pPr>
            <a:r>
              <a:rPr lang="en-US" altLang="cs-CZ" sz="2300"/>
              <a:t>The participants:</a:t>
            </a:r>
          </a:p>
          <a:p>
            <a:pPr marL="533400" indent="-533400">
              <a:lnSpc>
                <a:spcPct val="80000"/>
              </a:lnSpc>
              <a:spcBef>
                <a:spcPct val="70000"/>
              </a:spcBef>
              <a:buFont typeface="Times" panose="02020603050405020304" pitchFamily="18" charset="0"/>
              <a:buAutoNum type="arabicPeriod"/>
            </a:pPr>
            <a:r>
              <a:rPr lang="en-US" altLang="cs-CZ" sz="2300"/>
              <a:t>Commercial banks and other depository institutions: transactions involve buying/selling of deposits in different currencies for investment purposes.</a:t>
            </a:r>
          </a:p>
          <a:p>
            <a:pPr marL="533400" indent="-533400">
              <a:lnSpc>
                <a:spcPct val="80000"/>
              </a:lnSpc>
              <a:spcBef>
                <a:spcPct val="50000"/>
              </a:spcBef>
              <a:buFont typeface="Times" panose="02020603050405020304" pitchFamily="18" charset="0"/>
              <a:buAutoNum type="arabicPeriod"/>
            </a:pPr>
            <a:r>
              <a:rPr lang="en-US" altLang="cs-CZ" sz="2300"/>
              <a:t>Non-bank financial institutions (mutual funds, hedge funds, securities firms, insurance companies, pension funds) may buy/sell foreign assets for investment.</a:t>
            </a:r>
          </a:p>
          <a:p>
            <a:pPr marL="533400" indent="-533400">
              <a:lnSpc>
                <a:spcPct val="80000"/>
              </a:lnSpc>
              <a:spcBef>
                <a:spcPct val="50000"/>
              </a:spcBef>
              <a:buFont typeface="Times" panose="02020603050405020304" pitchFamily="18" charset="0"/>
              <a:buAutoNum type="arabicPeriod"/>
            </a:pPr>
            <a:r>
              <a:rPr lang="en-US" altLang="cs-CZ" sz="2300"/>
              <a:t>Non-financial businesses conduct foreign currency transactions to buy/sell goods, services and assets.</a:t>
            </a:r>
          </a:p>
          <a:p>
            <a:pPr marL="533400" indent="-533400">
              <a:lnSpc>
                <a:spcPct val="80000"/>
              </a:lnSpc>
              <a:spcBef>
                <a:spcPct val="50000"/>
              </a:spcBef>
              <a:buFont typeface="Times" panose="02020603050405020304" pitchFamily="18" charset="0"/>
              <a:buAutoNum type="arabicPeriod"/>
            </a:pPr>
            <a:r>
              <a:rPr lang="en-US" altLang="cs-CZ" sz="2300"/>
              <a:t>Central banks: conduct official international </a:t>
            </a:r>
            <a:br>
              <a:rPr lang="en-US" altLang="cs-CZ" sz="2300"/>
            </a:br>
            <a:r>
              <a:rPr lang="en-US" altLang="cs-CZ" sz="2300"/>
              <a:t>reserves transactions.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769361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Foreign Exchange Markets 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Buying and selling in the foreign exchange market are dominated by commercial and investment banks.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Inter-bank transactions of deposits in foreign currencies occur in amounts $1 million or more </a:t>
            </a:r>
            <a:br>
              <a:rPr lang="en-US" altLang="cs-CZ" smtClean="0"/>
            </a:br>
            <a:r>
              <a:rPr lang="en-US" altLang="cs-CZ" smtClean="0"/>
              <a:t>per transaction.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Central banks sometimes intervene, but the direct effects of their transactions are small and transitory in many countries.</a:t>
            </a:r>
          </a:p>
        </p:txBody>
      </p:sp>
    </p:spTree>
    <p:extLst>
      <p:ext uri="{BB962C8B-B14F-4D97-AF65-F5344CB8AC3E}">
        <p14:creationId xmlns:p14="http://schemas.microsoft.com/office/powerpoint/2010/main" val="25428706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Foreign Exchange Markets (cont.)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80321" y="2286000"/>
            <a:ext cx="849788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Computer and telecommunications technology transmit information rapidly and have integrated markets.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The integration of financial markets implies that there can be no significant differences in exchange rates across locations.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dirty="0" smtClean="0"/>
              <a:t>Arbitrage: buy at low price and sell at higher price for a profit.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If the euro were to sell for $1.1 in New York and $1.2 in London, could buy euros in New York (where cheaper) and sell them in London at a profit.</a:t>
            </a:r>
          </a:p>
        </p:txBody>
      </p:sp>
    </p:spTree>
    <p:extLst>
      <p:ext uri="{BB962C8B-B14F-4D97-AF65-F5344CB8AC3E}">
        <p14:creationId xmlns:p14="http://schemas.microsoft.com/office/powerpoint/2010/main" val="357975560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Spot Rates and Forward Rates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b="1" smtClean="0"/>
              <a:t>Spot rates</a:t>
            </a:r>
            <a:r>
              <a:rPr lang="en-US" altLang="cs-CZ" smtClean="0"/>
              <a:t> are exchange rates for currency exchanges </a:t>
            </a:r>
            <a:r>
              <a:rPr lang="ja-JP" altLang="en-US" smtClean="0"/>
              <a:t>“</a:t>
            </a:r>
            <a:r>
              <a:rPr lang="en-US" altLang="ja-JP" smtClean="0"/>
              <a:t>on the spot,</a:t>
            </a:r>
            <a:r>
              <a:rPr lang="ja-JP" altLang="en-US" smtClean="0"/>
              <a:t>”</a:t>
            </a:r>
            <a:r>
              <a:rPr lang="en-US" altLang="ja-JP" smtClean="0"/>
              <a:t> or when trading is executed in the present.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b="1" smtClean="0"/>
              <a:t>Forward rates</a:t>
            </a:r>
            <a:r>
              <a:rPr lang="en-US" altLang="cs-CZ" smtClean="0"/>
              <a:t> are exchange rates for currency exchanges that will occur at a future (</a:t>
            </a:r>
            <a:r>
              <a:rPr lang="ja-JP" altLang="en-US" smtClean="0"/>
              <a:t>“</a:t>
            </a:r>
            <a:r>
              <a:rPr lang="en-US" altLang="ja-JP" smtClean="0"/>
              <a:t>forward</a:t>
            </a:r>
            <a:r>
              <a:rPr lang="ja-JP" altLang="en-US" smtClean="0"/>
              <a:t>”</a:t>
            </a:r>
            <a:r>
              <a:rPr lang="en-US" altLang="ja-JP" smtClean="0"/>
              <a:t>) date.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smtClean="0"/>
              <a:t>Forward dates are typically 30, 90, 180, or 360 days in the future.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smtClean="0"/>
              <a:t>Rates are negotiated between two parties in the present, but the exchange occurs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25395097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Fig. 14-1: Dollar/Pound Spot and Forward Exchange Rates, 1983–2013 </a:t>
            </a:r>
          </a:p>
        </p:txBody>
      </p:sp>
      <p:pic>
        <p:nvPicPr>
          <p:cNvPr id="29699" name="Picture 1" descr="fig14_0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372497"/>
            <a:ext cx="8597900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3" descr="MEL_RTD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241" y="2997200"/>
            <a:ext cx="281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996373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Other Methods of Currency Exchange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b="1"/>
              <a:t>Foreign exchange swaps</a:t>
            </a:r>
            <a:r>
              <a:rPr lang="en-US" altLang="cs-CZ"/>
              <a:t>:  a combination of a spot sale with a forward repurchase.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cs-CZ"/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Swaps allow parties to meet each other</a:t>
            </a:r>
            <a:r>
              <a:rPr lang="ja-JP" altLang="en-US"/>
              <a:t>’</a:t>
            </a:r>
            <a:r>
              <a:rPr lang="en-US" altLang="ja-JP"/>
              <a:t>s needs for a temporary amount of time and often cost less in fees than separate transactions.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cs-CZ"/>
          </a:p>
          <a:p>
            <a:pPr lvl="1" eaLnBrk="1" hangingPunct="1"/>
            <a:r>
              <a:rPr lang="en-US" altLang="cs-CZ"/>
              <a:t>For example, suppose Toyota receives $1 million from American sales, plans to use it to pay its California suppliers in three months, but wants to invest the money in euro bonds in the meantime.</a:t>
            </a:r>
          </a:p>
        </p:txBody>
      </p:sp>
    </p:spTree>
    <p:extLst>
      <p:ext uri="{BB962C8B-B14F-4D97-AF65-F5344CB8AC3E}">
        <p14:creationId xmlns:p14="http://schemas.microsoft.com/office/powerpoint/2010/main" val="32608231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Other Methods of Currency Exchange (cont.)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b="1"/>
              <a:t>Futures contracts</a:t>
            </a:r>
            <a:r>
              <a:rPr lang="en-US" altLang="cs-CZ"/>
              <a:t>:  a contract designed by a </a:t>
            </a:r>
            <a:r>
              <a:rPr lang="en-US" altLang="cs-CZ" i="1"/>
              <a:t>third party</a:t>
            </a:r>
            <a:r>
              <a:rPr lang="en-US" altLang="cs-CZ"/>
              <a:t> for a </a:t>
            </a:r>
            <a:r>
              <a:rPr lang="en-US" altLang="cs-CZ" i="1"/>
              <a:t>standard</a:t>
            </a:r>
            <a:r>
              <a:rPr lang="en-US" altLang="cs-CZ"/>
              <a:t> amount of foreign currency delivered/received on a </a:t>
            </a:r>
            <a:r>
              <a:rPr lang="en-US" altLang="cs-CZ" i="1"/>
              <a:t>standard</a:t>
            </a:r>
            <a:r>
              <a:rPr lang="en-US" altLang="cs-CZ"/>
              <a:t> date.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Contracts can be bought and sold in markets, and only the current owner is obliged to fulfill the contract.</a:t>
            </a:r>
          </a:p>
        </p:txBody>
      </p:sp>
    </p:spTree>
    <p:extLst>
      <p:ext uri="{BB962C8B-B14F-4D97-AF65-F5344CB8AC3E}">
        <p14:creationId xmlns:p14="http://schemas.microsoft.com/office/powerpoint/2010/main" val="298841753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Other Methods of Currency Exchange 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 b="1"/>
              <a:t>Options contracts</a:t>
            </a:r>
            <a:r>
              <a:rPr lang="en-US" altLang="cs-CZ"/>
              <a:t>: a contract designed by a </a:t>
            </a:r>
            <a:r>
              <a:rPr lang="en-US" altLang="cs-CZ" i="1"/>
              <a:t>third party</a:t>
            </a:r>
            <a:r>
              <a:rPr lang="en-US" altLang="cs-CZ"/>
              <a:t> for a</a:t>
            </a:r>
            <a:r>
              <a:rPr lang="en-US" altLang="cs-CZ" i="1"/>
              <a:t> standard</a:t>
            </a:r>
            <a:r>
              <a:rPr lang="en-US" altLang="cs-CZ"/>
              <a:t> amount of foreign currency delivered/received on or before a </a:t>
            </a:r>
            <a:r>
              <a:rPr lang="en-US" altLang="cs-CZ" i="1"/>
              <a:t>standard</a:t>
            </a:r>
            <a:r>
              <a:rPr lang="en-US" altLang="cs-CZ"/>
              <a:t> date. 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/>
              <a:t>Contracts can be bought and sold in markets.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/>
              <a:t>A contract gives the owner the option, but not obligation, of buying or selling currency if the need arises.</a:t>
            </a:r>
          </a:p>
        </p:txBody>
      </p:sp>
    </p:spTree>
    <p:extLst>
      <p:ext uri="{BB962C8B-B14F-4D97-AF65-F5344CB8AC3E}">
        <p14:creationId xmlns:p14="http://schemas.microsoft.com/office/powerpoint/2010/main" val="11095160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The Demand of Currency Deposits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80000"/>
              </a:spcBef>
            </a:pPr>
            <a:r>
              <a:rPr lang="en-US" altLang="cs-CZ"/>
              <a:t>What influences the demand of (willingness to buy) deposits denominated in domestic or foreign currency?</a:t>
            </a:r>
          </a:p>
          <a:p>
            <a:pPr eaLnBrk="1" hangingPunct="1">
              <a:spcBef>
                <a:spcPct val="80000"/>
              </a:spcBef>
            </a:pPr>
            <a:r>
              <a:rPr lang="en-US" altLang="cs-CZ"/>
              <a:t>Factors that influence the return on assets determine the demand of those assets.</a:t>
            </a:r>
          </a:p>
        </p:txBody>
      </p:sp>
    </p:spTree>
    <p:extLst>
      <p:ext uri="{BB962C8B-B14F-4D97-AF65-F5344CB8AC3E}">
        <p14:creationId xmlns:p14="http://schemas.microsoft.com/office/powerpoint/2010/main" val="9152655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0321" y="2185087"/>
            <a:ext cx="8532813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b="1" dirty="0"/>
              <a:t>Rate of return</a:t>
            </a:r>
            <a:r>
              <a:rPr lang="en-US" altLang="cs-CZ" dirty="0"/>
              <a:t>: the percentage change in value that an asset offers during a time period.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dirty="0"/>
              <a:t>The annual return for $100 savings deposit with an interest rate of 2% is $100 x 1.02 = $102, so that the rate of return = ($102 – $100)/$100 = 2%.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b="1" dirty="0"/>
              <a:t>Real rate of return</a:t>
            </a:r>
            <a:r>
              <a:rPr lang="en-US" altLang="cs-CZ" dirty="0"/>
              <a:t>: inflation-adjusted rate of return,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dirty="0"/>
              <a:t>which represents the additional amount of goods &amp; services that can be purchased with earnings from the asset.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 dirty="0"/>
              <a:t>The real rate of return for the above savings deposit when inflation is 1.5% is  2% – 1.5% = 0.5%.  After accounting for the rise in the prices of goods and services, the asset can purchase 0.5% more goods and services after 1 year.</a:t>
            </a:r>
          </a:p>
        </p:txBody>
      </p:sp>
    </p:spTree>
    <p:extLst>
      <p:ext uri="{BB962C8B-B14F-4D97-AF65-F5344CB8AC3E}">
        <p14:creationId xmlns:p14="http://schemas.microsoft.com/office/powerpoint/2010/main" val="369532206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Preview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The basics of exchange rates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Exchange rates and the prices of goods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The foreign exchange markets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The demand of currency and other assets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A model of foreign exchange markets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 smtClean="0"/>
              <a:t>role of interest rates on currency deposits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 smtClean="0"/>
              <a:t>role of expectations of exchange rates</a:t>
            </a:r>
          </a:p>
        </p:txBody>
      </p:sp>
    </p:spTree>
    <p:extLst>
      <p:ext uri="{BB962C8B-B14F-4D97-AF65-F5344CB8AC3E}">
        <p14:creationId xmlns:p14="http://schemas.microsoft.com/office/powerpoint/2010/main" val="85599805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/>
              <a:t>If prices are fixed, the inflation rate is 0% and (nominal) rates of return = real rates of return.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Because trading of deposits in different currencies occurs on a daily basis, we often assume that prices do not change from day to day.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/>
              <a:t>A good assumption to make for the short run.</a:t>
            </a:r>
          </a:p>
        </p:txBody>
      </p:sp>
    </p:spTree>
    <p:extLst>
      <p:ext uri="{BB962C8B-B14F-4D97-AF65-F5344CB8AC3E}">
        <p14:creationId xmlns:p14="http://schemas.microsoft.com/office/powerpoint/2010/main" val="42064540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b="1"/>
              <a:t>Risk</a:t>
            </a:r>
            <a:r>
              <a:rPr lang="en-US" altLang="cs-CZ"/>
              <a:t> of holding assets also influences decisions about whether to buy them.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b="1"/>
              <a:t>Liquidity</a:t>
            </a:r>
            <a:r>
              <a:rPr lang="en-US" altLang="cs-CZ"/>
              <a:t> of an asset, or ease of using the asset to buy goods and services, also influences the willingness to buy assets.</a:t>
            </a:r>
          </a:p>
        </p:txBody>
      </p:sp>
    </p:spTree>
    <p:extLst>
      <p:ext uri="{BB962C8B-B14F-4D97-AF65-F5344CB8AC3E}">
        <p14:creationId xmlns:p14="http://schemas.microsoft.com/office/powerpoint/2010/main" val="214744550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But we assume that risk and liquidity of currency </a:t>
            </a:r>
            <a:br>
              <a:rPr lang="en-US" altLang="cs-CZ"/>
            </a:br>
            <a:r>
              <a:rPr lang="en-US" altLang="cs-CZ"/>
              <a:t>deposits in foreign exchange markets are essentially the same, regardless of their currency denomination.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Risk and liquidity are only of secondary importance when deciding to buy or sell currency deposits.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Importers and exporters may be concerned about risk and liquidity, but they make up a small fraction of the market.</a:t>
            </a:r>
          </a:p>
        </p:txBody>
      </p:sp>
    </p:spTree>
    <p:extLst>
      <p:ext uri="{BB962C8B-B14F-4D97-AF65-F5344CB8AC3E}">
        <p14:creationId xmlns:p14="http://schemas.microsoft.com/office/powerpoint/2010/main" val="5913201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/>
              <a:t>We therefore say that investors are primarily concerned about the rates of return on currency deposits.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Rates of return that investors expect to earn are determined by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/>
              <a:t>interest rates that the assets will earn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expectations about appreciation or depreciation</a:t>
            </a:r>
          </a:p>
        </p:txBody>
      </p:sp>
    </p:spTree>
    <p:extLst>
      <p:ext uri="{BB962C8B-B14F-4D97-AF65-F5344CB8AC3E}">
        <p14:creationId xmlns:p14="http://schemas.microsoft.com/office/powerpoint/2010/main" val="18667322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A currency deposit</a:t>
            </a:r>
            <a:r>
              <a:rPr lang="ja-JP" altLang="en-US"/>
              <a:t>’</a:t>
            </a:r>
            <a:r>
              <a:rPr lang="en-US" altLang="ja-JP"/>
              <a:t>s </a:t>
            </a:r>
            <a:r>
              <a:rPr lang="en-US" altLang="ja-JP" b="1"/>
              <a:t>interest rate</a:t>
            </a:r>
            <a:r>
              <a:rPr lang="en-US" altLang="ja-JP"/>
              <a:t> is the amount of a currency that an individual or institution can earn by lending a unit of the currency for a year.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The rate of return for a deposit in domestic currency is the interest rate that the deposit earns.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To compare the rate of return on a deposit in domestic currency with one in foreign currency, consider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the interest rate for the foreign currency deposit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the expected rate of appreciation or depreciation of the foreign currency relative to the domestic currency.</a:t>
            </a:r>
          </a:p>
        </p:txBody>
      </p:sp>
    </p:spTree>
    <p:extLst>
      <p:ext uri="{BB962C8B-B14F-4D97-AF65-F5344CB8AC3E}">
        <p14:creationId xmlns:p14="http://schemas.microsoft.com/office/powerpoint/2010/main" val="27217001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Fig. 14-2: Interest Rates on Dollar and Yen Deposits, 1978–2013</a:t>
            </a:r>
          </a:p>
        </p:txBody>
      </p:sp>
      <p:pic>
        <p:nvPicPr>
          <p:cNvPr id="40963" name="Picture 1" descr="fig14_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184400"/>
            <a:ext cx="8242300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845519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Suppose the interest rate on a dollar deposit is 2%.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Suppose the interest rate on a euro deposit is 4%.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Does a euro deposit yield a higher expected rate </a:t>
            </a:r>
            <a:br>
              <a:rPr lang="en-US" altLang="cs-CZ"/>
            </a:br>
            <a:r>
              <a:rPr lang="en-US" altLang="cs-CZ"/>
              <a:t>of return?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Suppose today the exchange rate is $1/€1, and the expected rate one year in the future is $0.97/€1.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$100 can be exchanged today for €100.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These €100 will yield €104 after one year.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These €104 are expected to be worth $0.97/€1 x €104 = $100.88 in one year.</a:t>
            </a:r>
          </a:p>
        </p:txBody>
      </p:sp>
    </p:spTree>
    <p:extLst>
      <p:ext uri="{BB962C8B-B14F-4D97-AF65-F5344CB8AC3E}">
        <p14:creationId xmlns:p14="http://schemas.microsoft.com/office/powerpoint/2010/main" val="91893711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/>
              <a:t>The rate of return in terms of dollars from investing in euro deposits is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cs-CZ"/>
              <a:t>($100.88 – $100)/$100 = 0.88%.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Let</a:t>
            </a:r>
            <a:r>
              <a:rPr lang="ja-JP" altLang="en-US"/>
              <a:t>’</a:t>
            </a:r>
            <a:r>
              <a:rPr lang="en-US" altLang="ja-JP"/>
              <a:t>s compare this rate of return with the rate of return from a dollar deposit.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The rate of return is simply the interest rate.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After 1 year the $100 is expected to yield $102: </a:t>
            </a:r>
            <a:br>
              <a:rPr lang="en-US" altLang="cs-CZ"/>
            </a:br>
            <a:r>
              <a:rPr lang="en-US" altLang="cs-CZ"/>
              <a:t>($102 – $100)/$100 = 2%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The euro deposit has a lower expected rate of return: thus, </a:t>
            </a:r>
            <a:r>
              <a:rPr lang="en-US" altLang="cs-CZ" i="1"/>
              <a:t>all</a:t>
            </a:r>
            <a:r>
              <a:rPr lang="en-US" altLang="cs-CZ"/>
              <a:t> investors should be willing to dollar deposits and </a:t>
            </a:r>
            <a:r>
              <a:rPr lang="en-US" altLang="cs-CZ" i="1"/>
              <a:t>none</a:t>
            </a:r>
            <a:r>
              <a:rPr lang="en-US" altLang="cs-CZ"/>
              <a:t> should be willing to hold euro deposits.</a:t>
            </a:r>
          </a:p>
        </p:txBody>
      </p:sp>
    </p:spTree>
    <p:extLst>
      <p:ext uri="{BB962C8B-B14F-4D97-AF65-F5344CB8AC3E}">
        <p14:creationId xmlns:p14="http://schemas.microsoft.com/office/powerpoint/2010/main" val="40728608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Note that the expected rate of appreciation of the euro was ($0.97 – $1)/$1 = –0.03 = –3%.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We simplify the analysis by saying that the dollar rate of return on euro deposits approximately equals </a:t>
            </a:r>
          </a:p>
          <a:p>
            <a:pPr lvl="1" eaLnBrk="1" hangingPunct="1"/>
            <a:r>
              <a:rPr lang="en-US" altLang="cs-CZ"/>
              <a:t>the interest rate on euro deposits </a:t>
            </a:r>
          </a:p>
          <a:p>
            <a:pPr lvl="1" eaLnBrk="1" hangingPunct="1"/>
            <a:r>
              <a:rPr lang="en-US" altLang="cs-CZ"/>
              <a:t>plus the expected rate of appreciation of euro deposits </a:t>
            </a:r>
          </a:p>
          <a:p>
            <a:pPr lvl="1" eaLnBrk="1" hangingPunct="1"/>
            <a:r>
              <a:rPr lang="en-US" altLang="cs-CZ"/>
              <a:t>4% + –3% = 1% ≈ 0.88%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i="1"/>
              <a:t>R</a:t>
            </a:r>
            <a:r>
              <a:rPr lang="en-US" altLang="cs-CZ" i="1" baseline="-25000"/>
              <a:t>€</a:t>
            </a:r>
            <a:r>
              <a:rPr lang="en-US" altLang="cs-CZ"/>
              <a:t> + (</a:t>
            </a:r>
            <a:r>
              <a:rPr lang="en-US" altLang="cs-CZ" i="1"/>
              <a:t>E</a:t>
            </a:r>
            <a:r>
              <a:rPr lang="en-US" altLang="cs-CZ" i="1" baseline="30000"/>
              <a:t>e</a:t>
            </a:r>
            <a:r>
              <a:rPr lang="en-US" altLang="cs-CZ" i="1" baseline="-25000"/>
              <a:t>$/€</a:t>
            </a:r>
            <a:r>
              <a:rPr lang="en-US" altLang="cs-CZ" i="1"/>
              <a:t> </a:t>
            </a:r>
            <a:r>
              <a:rPr lang="en-US" altLang="cs-CZ"/>
              <a:t>–</a:t>
            </a:r>
            <a:r>
              <a:rPr lang="en-US" altLang="cs-CZ" i="1"/>
              <a:t> E</a:t>
            </a:r>
            <a:r>
              <a:rPr lang="en-US" altLang="cs-CZ" i="1" baseline="-25000"/>
              <a:t>$/€</a:t>
            </a:r>
            <a:r>
              <a:rPr lang="en-US" altLang="cs-CZ"/>
              <a:t>)/</a:t>
            </a:r>
            <a:r>
              <a:rPr lang="en-US" altLang="cs-CZ" i="1"/>
              <a:t>E</a:t>
            </a:r>
            <a:r>
              <a:rPr lang="en-US" altLang="cs-CZ" i="1" baseline="-25000"/>
              <a:t>$/€</a:t>
            </a:r>
            <a:r>
              <a:rPr lang="en-US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675312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Demand of Currency Deposits (cont.)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The difference in the rate of return on dollar deposits and euro deposits is </a:t>
            </a:r>
          </a:p>
          <a:p>
            <a:pPr lvl="1" eaLnBrk="1" hangingPunct="1">
              <a:buFontTx/>
              <a:buNone/>
            </a:pPr>
            <a:r>
              <a:rPr lang="en-US" altLang="cs-CZ" i="1" dirty="0" smtClean="0"/>
              <a:t>R</a:t>
            </a:r>
            <a:r>
              <a:rPr lang="en-US" altLang="cs-CZ" i="1" baseline="-25000" dirty="0" smtClean="0"/>
              <a:t>$ </a:t>
            </a:r>
            <a:r>
              <a:rPr lang="en-US" altLang="cs-CZ" dirty="0" smtClean="0"/>
              <a:t>– (</a:t>
            </a:r>
            <a:r>
              <a:rPr lang="en-US" altLang="cs-CZ" i="1" dirty="0" smtClean="0"/>
              <a:t>R</a:t>
            </a:r>
            <a:r>
              <a:rPr lang="en-US" altLang="cs-CZ" i="1" baseline="-25000" dirty="0" smtClean="0"/>
              <a:t>€</a:t>
            </a:r>
            <a:r>
              <a:rPr lang="en-US" altLang="cs-CZ" dirty="0" smtClean="0"/>
              <a:t> + (</a:t>
            </a:r>
            <a:r>
              <a:rPr lang="en-US" altLang="cs-CZ" i="1" dirty="0" err="1" smtClean="0"/>
              <a:t>E</a:t>
            </a:r>
            <a:r>
              <a:rPr lang="en-US" altLang="cs-CZ" i="1" baseline="30000" dirty="0" err="1" smtClean="0"/>
              <a:t>e</a:t>
            </a:r>
            <a:r>
              <a:rPr lang="en-US" altLang="cs-CZ" i="1" baseline="-25000" dirty="0" smtClean="0"/>
              <a:t>$/€</a:t>
            </a:r>
            <a:r>
              <a:rPr lang="en-US" altLang="cs-CZ" i="1" dirty="0" smtClean="0"/>
              <a:t> </a:t>
            </a:r>
            <a:r>
              <a:rPr lang="en-US" altLang="cs-CZ" dirty="0" smtClean="0"/>
              <a:t>–</a:t>
            </a:r>
            <a:r>
              <a:rPr lang="en-US" altLang="cs-CZ" i="1" dirty="0" smtClean="0"/>
              <a:t> E</a:t>
            </a:r>
            <a:r>
              <a:rPr lang="en-US" altLang="cs-CZ" i="1" baseline="-25000" dirty="0" smtClean="0"/>
              <a:t>$/€</a:t>
            </a:r>
            <a:r>
              <a:rPr lang="en-US" altLang="cs-CZ" dirty="0" smtClean="0"/>
              <a:t>)/</a:t>
            </a:r>
            <a:r>
              <a:rPr lang="en-US" altLang="cs-CZ" i="1" dirty="0" smtClean="0"/>
              <a:t>E</a:t>
            </a:r>
            <a:r>
              <a:rPr lang="en-US" altLang="cs-CZ" i="1" baseline="-25000" dirty="0" smtClean="0"/>
              <a:t>$/€</a:t>
            </a:r>
            <a:r>
              <a:rPr lang="en-US" altLang="cs-CZ" dirty="0" smtClean="0"/>
              <a:t> ) </a:t>
            </a:r>
            <a:r>
              <a:rPr lang="en-US" altLang="cs-CZ" dirty="0" smtClean="0"/>
              <a:t>=</a:t>
            </a:r>
            <a:r>
              <a:rPr lang="en-US" altLang="cs-CZ" i="1" dirty="0" smtClean="0"/>
              <a:t>R</a:t>
            </a:r>
            <a:r>
              <a:rPr lang="en-US" altLang="cs-CZ" i="1" baseline="-25000" dirty="0" smtClean="0"/>
              <a:t>$</a:t>
            </a:r>
            <a:r>
              <a:rPr lang="en-US" altLang="cs-CZ" dirty="0" smtClean="0"/>
              <a:t>   </a:t>
            </a:r>
            <a:r>
              <a:rPr lang="en-US" altLang="cs-CZ" dirty="0" smtClean="0"/>
              <a:t>–</a:t>
            </a:r>
            <a:r>
              <a:rPr lang="en-US" altLang="cs-CZ" i="1" dirty="0"/>
              <a:t>R</a:t>
            </a:r>
            <a:r>
              <a:rPr lang="en-US" altLang="cs-CZ" i="1" baseline="-25000" dirty="0"/>
              <a:t>€</a:t>
            </a:r>
            <a:r>
              <a:rPr lang="en-US" altLang="cs-CZ" dirty="0"/>
              <a:t>    </a:t>
            </a:r>
            <a:r>
              <a:rPr lang="en-US" altLang="cs-CZ" dirty="0" smtClean="0"/>
              <a:t>–</a:t>
            </a:r>
            <a:r>
              <a:rPr lang="en-US" altLang="cs-CZ" dirty="0"/>
              <a:t>(</a:t>
            </a:r>
            <a:r>
              <a:rPr lang="en-US" altLang="cs-CZ" i="1" dirty="0" err="1"/>
              <a:t>E</a:t>
            </a:r>
            <a:r>
              <a:rPr lang="en-US" altLang="cs-CZ" i="1" baseline="30000" dirty="0" err="1"/>
              <a:t>e</a:t>
            </a:r>
            <a:r>
              <a:rPr lang="en-US" altLang="cs-CZ" i="1" baseline="-25000" dirty="0"/>
              <a:t>$/€</a:t>
            </a:r>
            <a:r>
              <a:rPr lang="en-US" altLang="cs-CZ" i="1" dirty="0"/>
              <a:t> </a:t>
            </a:r>
            <a:r>
              <a:rPr lang="en-US" altLang="cs-CZ" dirty="0" smtClean="0"/>
              <a:t>–</a:t>
            </a:r>
            <a:r>
              <a:rPr lang="en-US" altLang="cs-CZ" i="1" dirty="0"/>
              <a:t> E</a:t>
            </a:r>
            <a:r>
              <a:rPr lang="en-US" altLang="cs-CZ" i="1" baseline="-25000" dirty="0"/>
              <a:t>$/€</a:t>
            </a:r>
            <a:r>
              <a:rPr lang="en-US" altLang="cs-CZ" dirty="0"/>
              <a:t>)/</a:t>
            </a:r>
            <a:r>
              <a:rPr lang="en-US" altLang="cs-CZ" i="1" dirty="0"/>
              <a:t>E</a:t>
            </a:r>
            <a:r>
              <a:rPr lang="en-US" altLang="cs-CZ" i="1" baseline="-25000" dirty="0"/>
              <a:t>$/€</a:t>
            </a:r>
            <a:r>
              <a:rPr lang="en-US" altLang="cs-CZ" dirty="0"/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28097" y="3434613"/>
            <a:ext cx="2330450" cy="2403475"/>
            <a:chOff x="323" y="2015"/>
            <a:chExt cx="1468" cy="1514"/>
          </a:xfrm>
        </p:grpSpPr>
        <p:sp>
          <p:nvSpPr>
            <p:cNvPr id="45077" name="Text Box 5"/>
            <p:cNvSpPr txBox="1">
              <a:spLocks noChangeArrowheads="1"/>
            </p:cNvSpPr>
            <p:nvPr/>
          </p:nvSpPr>
          <p:spPr bwMode="auto">
            <a:xfrm>
              <a:off x="323" y="2600"/>
              <a:ext cx="1012" cy="9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9pPr>
            </a:lstStyle>
            <a:p>
              <a:pPr algn="l"/>
              <a:r>
                <a:rPr lang="en-US" altLang="cs-CZ" sz="1800">
                  <a:latin typeface="Franklin Gothic Book" panose="020B0503020102020204" pitchFamily="34" charset="0"/>
                </a:rPr>
                <a:t>expected rate of return = interest rate on dollar deposits</a:t>
              </a:r>
            </a:p>
          </p:txBody>
        </p:sp>
        <p:sp>
          <p:nvSpPr>
            <p:cNvPr id="45078" name="Line 6"/>
            <p:cNvSpPr>
              <a:spLocks noChangeShapeType="1"/>
            </p:cNvSpPr>
            <p:nvPr/>
          </p:nvSpPr>
          <p:spPr bwMode="auto">
            <a:xfrm flipV="1">
              <a:off x="641" y="2015"/>
              <a:ext cx="1150" cy="5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420596" y="3428263"/>
            <a:ext cx="1531937" cy="1376362"/>
            <a:chOff x="1704" y="2294"/>
            <a:chExt cx="965" cy="867"/>
          </a:xfrm>
        </p:grpSpPr>
        <p:sp>
          <p:nvSpPr>
            <p:cNvPr id="45075" name="Text Box 8"/>
            <p:cNvSpPr txBox="1">
              <a:spLocks noChangeArrowheads="1"/>
            </p:cNvSpPr>
            <p:nvPr/>
          </p:nvSpPr>
          <p:spPr bwMode="auto">
            <a:xfrm>
              <a:off x="1704" y="2578"/>
              <a:ext cx="965" cy="5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9pPr>
            </a:lstStyle>
            <a:p>
              <a:pPr algn="l"/>
              <a:r>
                <a:rPr lang="en-US" altLang="cs-CZ" sz="1800" dirty="0">
                  <a:latin typeface="Franklin Gothic Book" panose="020B0503020102020204" pitchFamily="34" charset="0"/>
                </a:rPr>
                <a:t>interest rate</a:t>
              </a:r>
            </a:p>
            <a:p>
              <a:pPr algn="l"/>
              <a:r>
                <a:rPr lang="en-US" altLang="cs-CZ" sz="1800" dirty="0">
                  <a:latin typeface="Franklin Gothic Book" panose="020B0503020102020204" pitchFamily="34" charset="0"/>
                </a:rPr>
                <a:t>on euro deposits</a:t>
              </a:r>
            </a:p>
          </p:txBody>
        </p:sp>
        <p:sp>
          <p:nvSpPr>
            <p:cNvPr id="45076" name="Line 9"/>
            <p:cNvSpPr>
              <a:spLocks noChangeShapeType="1"/>
            </p:cNvSpPr>
            <p:nvPr/>
          </p:nvSpPr>
          <p:spPr bwMode="auto">
            <a:xfrm flipV="1">
              <a:off x="2118" y="2294"/>
              <a:ext cx="0" cy="2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016843" y="5149851"/>
            <a:ext cx="4644683" cy="823913"/>
            <a:chOff x="1626" y="3297"/>
            <a:chExt cx="3466" cy="443"/>
          </a:xfrm>
        </p:grpSpPr>
        <p:sp>
          <p:nvSpPr>
            <p:cNvPr id="45073" name="Text Box 11"/>
            <p:cNvSpPr txBox="1">
              <a:spLocks noChangeArrowheads="1"/>
            </p:cNvSpPr>
            <p:nvPr/>
          </p:nvSpPr>
          <p:spPr bwMode="auto">
            <a:xfrm>
              <a:off x="1966" y="3554"/>
              <a:ext cx="2703" cy="18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9pPr>
            </a:lstStyle>
            <a:p>
              <a:pPr algn="l"/>
              <a:r>
                <a:rPr lang="en-US" altLang="cs-CZ" sz="1600" b="1">
                  <a:latin typeface="Franklin Gothic Book" panose="020B0503020102020204" pitchFamily="34" charset="0"/>
                </a:rPr>
                <a:t>expected rate of return on euro deposits</a:t>
              </a:r>
              <a:endParaRPr lang="en-US" altLang="cs-CZ" sz="1800" b="1">
                <a:latin typeface="Franklin Gothic Book" panose="020B0503020102020204" pitchFamily="34" charset="0"/>
              </a:endParaRPr>
            </a:p>
          </p:txBody>
        </p:sp>
        <p:sp>
          <p:nvSpPr>
            <p:cNvPr id="45074" name="AutoShape 12"/>
            <p:cNvSpPr>
              <a:spLocks/>
            </p:cNvSpPr>
            <p:nvPr/>
          </p:nvSpPr>
          <p:spPr bwMode="auto">
            <a:xfrm rot="-5400000">
              <a:off x="3228" y="1695"/>
              <a:ext cx="261" cy="3466"/>
            </a:xfrm>
            <a:prstGeom prst="leftBrace">
              <a:avLst>
                <a:gd name="adj1" fmla="val 11066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6002339" y="3424241"/>
            <a:ext cx="1550987" cy="865188"/>
            <a:chOff x="2814" y="2210"/>
            <a:chExt cx="977" cy="545"/>
          </a:xfrm>
        </p:grpSpPr>
        <p:sp>
          <p:nvSpPr>
            <p:cNvPr id="45071" name="Text Box 14"/>
            <p:cNvSpPr txBox="1">
              <a:spLocks noChangeArrowheads="1"/>
            </p:cNvSpPr>
            <p:nvPr/>
          </p:nvSpPr>
          <p:spPr bwMode="auto">
            <a:xfrm>
              <a:off x="2814" y="2348"/>
              <a:ext cx="977" cy="4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9pPr>
            </a:lstStyle>
            <a:p>
              <a:pPr algn="l"/>
              <a:r>
                <a:rPr lang="en-US" altLang="cs-CZ" sz="1800">
                  <a:latin typeface="Franklin Gothic Book" panose="020B0503020102020204" pitchFamily="34" charset="0"/>
                </a:rPr>
                <a:t>expected </a:t>
              </a:r>
            </a:p>
            <a:p>
              <a:pPr algn="l"/>
              <a:r>
                <a:rPr lang="en-US" altLang="cs-CZ" sz="1800">
                  <a:latin typeface="Franklin Gothic Book" panose="020B0503020102020204" pitchFamily="34" charset="0"/>
                </a:rPr>
                <a:t>exchange rate</a:t>
              </a:r>
            </a:p>
          </p:txBody>
        </p:sp>
        <p:sp>
          <p:nvSpPr>
            <p:cNvPr id="45072" name="Line 15"/>
            <p:cNvSpPr>
              <a:spLocks noChangeShapeType="1"/>
            </p:cNvSpPr>
            <p:nvPr/>
          </p:nvSpPr>
          <p:spPr bwMode="auto">
            <a:xfrm flipH="1" flipV="1">
              <a:off x="2942" y="2210"/>
              <a:ext cx="254" cy="1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6795873" y="3424244"/>
            <a:ext cx="2354263" cy="865189"/>
            <a:chOff x="3429" y="2207"/>
            <a:chExt cx="1483" cy="545"/>
          </a:xfrm>
        </p:grpSpPr>
        <p:sp>
          <p:nvSpPr>
            <p:cNvPr id="45068" name="Text Box 17"/>
            <p:cNvSpPr txBox="1">
              <a:spLocks noChangeArrowheads="1"/>
            </p:cNvSpPr>
            <p:nvPr/>
          </p:nvSpPr>
          <p:spPr bwMode="auto">
            <a:xfrm>
              <a:off x="3935" y="2345"/>
              <a:ext cx="977" cy="4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9pPr>
            </a:lstStyle>
            <a:p>
              <a:pPr algn="l"/>
              <a:r>
                <a:rPr lang="en-US" altLang="cs-CZ" sz="1800">
                  <a:latin typeface="Franklin Gothic Book" panose="020B0503020102020204" pitchFamily="34" charset="0"/>
                </a:rPr>
                <a:t>current</a:t>
              </a:r>
            </a:p>
            <a:p>
              <a:pPr algn="l"/>
              <a:r>
                <a:rPr lang="en-US" altLang="cs-CZ" sz="1800">
                  <a:latin typeface="Franklin Gothic Book" panose="020B0503020102020204" pitchFamily="34" charset="0"/>
                </a:rPr>
                <a:t>exchange rate</a:t>
              </a:r>
            </a:p>
          </p:txBody>
        </p:sp>
        <p:sp>
          <p:nvSpPr>
            <p:cNvPr id="45069" name="Line 18"/>
            <p:cNvSpPr>
              <a:spLocks noChangeShapeType="1"/>
            </p:cNvSpPr>
            <p:nvPr/>
          </p:nvSpPr>
          <p:spPr bwMode="auto">
            <a:xfrm flipH="1" flipV="1">
              <a:off x="3850" y="2207"/>
              <a:ext cx="37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070" name="Line 19"/>
            <p:cNvSpPr>
              <a:spLocks noChangeShapeType="1"/>
            </p:cNvSpPr>
            <p:nvPr/>
          </p:nvSpPr>
          <p:spPr bwMode="auto">
            <a:xfrm flipH="1" flipV="1">
              <a:off x="3429" y="2214"/>
              <a:ext cx="750" cy="1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922964" y="4243389"/>
            <a:ext cx="3513137" cy="904875"/>
            <a:chOff x="2737" y="2735"/>
            <a:chExt cx="2435" cy="570"/>
          </a:xfrm>
        </p:grpSpPr>
        <p:sp>
          <p:nvSpPr>
            <p:cNvPr id="45066" name="Text Box 21"/>
            <p:cNvSpPr txBox="1">
              <a:spLocks noChangeArrowheads="1"/>
            </p:cNvSpPr>
            <p:nvPr/>
          </p:nvSpPr>
          <p:spPr bwMode="auto">
            <a:xfrm>
              <a:off x="2933" y="2895"/>
              <a:ext cx="1987" cy="4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9pPr>
            </a:lstStyle>
            <a:p>
              <a:pPr algn="l"/>
              <a:r>
                <a:rPr lang="en-US" altLang="cs-CZ" sz="1800">
                  <a:latin typeface="Franklin Gothic Book" panose="020B0503020102020204" pitchFamily="34" charset="0"/>
                </a:rPr>
                <a:t>expected rate of appreciation of the euro</a:t>
              </a:r>
            </a:p>
          </p:txBody>
        </p:sp>
        <p:sp>
          <p:nvSpPr>
            <p:cNvPr id="45067" name="AutoShape 22"/>
            <p:cNvSpPr>
              <a:spLocks/>
            </p:cNvSpPr>
            <p:nvPr/>
          </p:nvSpPr>
          <p:spPr bwMode="auto">
            <a:xfrm rot="-5400000">
              <a:off x="3871" y="1601"/>
              <a:ext cx="168" cy="2435"/>
            </a:xfrm>
            <a:prstGeom prst="leftBrace">
              <a:avLst>
                <a:gd name="adj1" fmla="val 12078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  <a:ea typeface="ＭＳ Ｐゴシック" pitchFamily="-1" charset="-128"/>
                </a:defRPr>
              </a:lvl9pPr>
            </a:lstStyle>
            <a:p>
              <a:endParaRPr lang="cs-CZ" altLang="cs-CZ"/>
            </a:p>
          </p:txBody>
        </p:sp>
      </p:grpSp>
    </p:spTree>
    <p:extLst>
      <p:ext uri="{BB962C8B-B14F-4D97-AF65-F5344CB8AC3E}">
        <p14:creationId xmlns:p14="http://schemas.microsoft.com/office/powerpoint/2010/main" val="20543891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Definitions of Exchange Rates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Exchange rates are quoted as foreign currency per unit of domestic currency or domestic currency per unit of foreign currency.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How much can be exchanged for one dollar? ¥97.385/$</a:t>
            </a:r>
          </a:p>
          <a:p>
            <a:pPr lvl="1" eaLnBrk="1" hangingPunct="1"/>
            <a:r>
              <a:rPr lang="en-US" altLang="cs-CZ"/>
              <a:t>How much can be exchanged for one yen? $$0.01027/¥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cs-CZ"/>
              <a:t>Exchange rates allow us to denominate the cost or price of a good or service in a common currency.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How much does a Nissan cost? ¥2,500,000</a:t>
            </a:r>
          </a:p>
          <a:p>
            <a:pPr lvl="1" eaLnBrk="1" hangingPunct="1"/>
            <a:r>
              <a:rPr lang="en-US" altLang="cs-CZ"/>
              <a:t>Or, ¥2,500,000 x $0.01027/¥ = $25,672.50</a:t>
            </a:r>
          </a:p>
        </p:txBody>
      </p:sp>
    </p:spTree>
    <p:extLst>
      <p:ext uri="{BB962C8B-B14F-4D97-AF65-F5344CB8AC3E}">
        <p14:creationId xmlns:p14="http://schemas.microsoft.com/office/powerpoint/2010/main" val="64298394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Table 14-3: Comparing Dollar Rates of Return on Dollar and Euro Deposits</a:t>
            </a:r>
          </a:p>
        </p:txBody>
      </p:sp>
      <p:pic>
        <p:nvPicPr>
          <p:cNvPr id="46083" name="Picture 1" descr="tbl14_0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542059"/>
            <a:ext cx="8250238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2174322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Model of Foreign Exchange Markets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/>
              <a:t>We use the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demand of (rate of return on) dollar denominated deposits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and the demand of (rate of return on) foreign currency denominated deposits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/>
              <a:t>	to construct a model of foreign exchange markets.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cs-CZ"/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This model is in equilibrium when deposits of all currencies offer the same expected rate of return:  </a:t>
            </a:r>
            <a:r>
              <a:rPr lang="en-US" altLang="cs-CZ" b="1"/>
              <a:t>interest parity</a:t>
            </a:r>
            <a:r>
              <a:rPr lang="en-US" altLang="cs-CZ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Interest parity implies that deposits in all currencies are  equally desirable assets.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Interest parity implies that arbitrage in the foreign exchange market is not possible.</a:t>
            </a:r>
          </a:p>
        </p:txBody>
      </p:sp>
    </p:spTree>
    <p:extLst>
      <p:ext uri="{BB962C8B-B14F-4D97-AF65-F5344CB8AC3E}">
        <p14:creationId xmlns:p14="http://schemas.microsoft.com/office/powerpoint/2010/main" val="340467976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Model of Foreign Exchange Markets (cont.)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0321" y="2053281"/>
            <a:ext cx="8656638" cy="4572000"/>
          </a:xfrm>
        </p:spPr>
        <p:txBody>
          <a:bodyPr/>
          <a:lstStyle/>
          <a:p>
            <a:pPr eaLnBrk="1" hangingPunct="1"/>
            <a:r>
              <a:rPr lang="en-US" altLang="cs-CZ" dirty="0"/>
              <a:t>Interest parity says:</a:t>
            </a:r>
          </a:p>
          <a:p>
            <a:pPr eaLnBrk="1" hangingPunct="1">
              <a:buFontTx/>
              <a:buNone/>
            </a:pPr>
            <a:r>
              <a:rPr lang="en-US" altLang="cs-CZ" dirty="0"/>
              <a:t>	</a:t>
            </a:r>
            <a:r>
              <a:rPr lang="en-US" altLang="cs-CZ" i="1" dirty="0"/>
              <a:t>R</a:t>
            </a:r>
            <a:r>
              <a:rPr lang="en-US" altLang="cs-CZ" i="1" baseline="-25000" dirty="0"/>
              <a:t>$  </a:t>
            </a:r>
            <a:r>
              <a:rPr lang="en-US" altLang="cs-CZ" dirty="0"/>
              <a:t> = </a:t>
            </a:r>
            <a:r>
              <a:rPr lang="en-US" altLang="cs-CZ" i="1" dirty="0"/>
              <a:t>R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dirty="0"/>
              <a:t> + (</a:t>
            </a:r>
            <a:r>
              <a:rPr lang="en-US" altLang="cs-CZ" i="1" dirty="0" err="1"/>
              <a:t>E</a:t>
            </a:r>
            <a:r>
              <a:rPr lang="en-US" altLang="cs-CZ" i="1" baseline="30000" dirty="0" err="1"/>
              <a:t>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i="1" dirty="0"/>
              <a:t> </a:t>
            </a:r>
            <a:r>
              <a:rPr lang="en-US" altLang="cs-CZ" dirty="0"/>
              <a:t>–</a:t>
            </a:r>
            <a:r>
              <a:rPr lang="en-US" altLang="cs-CZ" i="1" dirty="0"/>
              <a:t> 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dirty="0"/>
              <a:t>)/</a:t>
            </a:r>
            <a:r>
              <a:rPr lang="en-US" altLang="cs-CZ" i="1" dirty="0"/>
              <a:t>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dirty="0"/>
              <a:t>  </a:t>
            </a:r>
            <a:endParaRPr lang="en-US" altLang="cs-CZ" sz="1200" dirty="0"/>
          </a:p>
          <a:p>
            <a:pPr eaLnBrk="1" hangingPunct="1"/>
            <a:r>
              <a:rPr lang="en-US" altLang="cs-CZ" dirty="0"/>
              <a:t>Why should this condition hold?  Suppose it </a:t>
            </a:r>
            <a:r>
              <a:rPr lang="en-US" altLang="cs-CZ" dirty="0" err="1"/>
              <a:t>didn</a:t>
            </a:r>
            <a:r>
              <a:rPr lang="ja-JP" altLang="en-US" dirty="0"/>
              <a:t>’</a:t>
            </a:r>
            <a:r>
              <a:rPr lang="en-US" altLang="ja-JP" dirty="0"/>
              <a:t>t.  </a:t>
            </a:r>
          </a:p>
          <a:p>
            <a:pPr lvl="1" eaLnBrk="1" hangingPunct="1"/>
            <a:r>
              <a:rPr lang="en-US" altLang="cs-CZ" dirty="0"/>
              <a:t>Suppose </a:t>
            </a:r>
            <a:r>
              <a:rPr lang="en-US" altLang="cs-CZ" i="1" dirty="0"/>
              <a:t>R</a:t>
            </a:r>
            <a:r>
              <a:rPr lang="en-US" altLang="cs-CZ" i="1" baseline="-25000" dirty="0"/>
              <a:t>$  </a:t>
            </a:r>
            <a:r>
              <a:rPr lang="en-US" altLang="cs-CZ" dirty="0"/>
              <a:t> &gt; </a:t>
            </a:r>
            <a:r>
              <a:rPr lang="en-US" altLang="cs-CZ" i="1" dirty="0"/>
              <a:t>R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dirty="0"/>
              <a:t> + (</a:t>
            </a:r>
            <a:r>
              <a:rPr lang="en-US" altLang="cs-CZ" i="1" dirty="0" err="1"/>
              <a:t>E</a:t>
            </a:r>
            <a:r>
              <a:rPr lang="en-US" altLang="cs-CZ" i="1" baseline="30000" dirty="0" err="1"/>
              <a:t>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i="1" dirty="0"/>
              <a:t> </a:t>
            </a:r>
            <a:r>
              <a:rPr lang="en-US" altLang="cs-CZ" dirty="0"/>
              <a:t>–</a:t>
            </a:r>
            <a:r>
              <a:rPr lang="en-US" altLang="cs-CZ" i="1" dirty="0"/>
              <a:t> 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dirty="0"/>
              <a:t>)/</a:t>
            </a:r>
            <a:r>
              <a:rPr lang="en-US" altLang="cs-CZ" i="1" dirty="0"/>
              <a:t>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dirty="0"/>
              <a:t> </a:t>
            </a:r>
          </a:p>
          <a:p>
            <a:pPr lvl="1" eaLnBrk="1" hangingPunct="1"/>
            <a:r>
              <a:rPr lang="en-US" altLang="cs-CZ" dirty="0"/>
              <a:t>Then no investor would want to hold euro deposits, driving down the demand and price of euros.</a:t>
            </a:r>
          </a:p>
          <a:p>
            <a:pPr lvl="1" eaLnBrk="1" hangingPunct="1"/>
            <a:r>
              <a:rPr lang="en-US" altLang="cs-CZ" dirty="0"/>
              <a:t>Then all investors would want to hold dollar deposits, driving up the demand and price of dollars.</a:t>
            </a:r>
          </a:p>
          <a:p>
            <a:pPr lvl="1" eaLnBrk="1" hangingPunct="1"/>
            <a:r>
              <a:rPr lang="en-US" altLang="cs-CZ" dirty="0"/>
              <a:t>The dollar would appreciate and the euro would depreciate, increasing the right side until equality was achieved:</a:t>
            </a:r>
          </a:p>
          <a:p>
            <a:pPr lvl="1" algn="ctr" eaLnBrk="1" hangingPunct="1">
              <a:buFontTx/>
              <a:buNone/>
            </a:pPr>
            <a:r>
              <a:rPr lang="en-US" altLang="cs-CZ" i="1" dirty="0"/>
              <a:t>R</a:t>
            </a:r>
            <a:r>
              <a:rPr lang="en-US" altLang="cs-CZ" i="1" baseline="-25000" dirty="0"/>
              <a:t>$  </a:t>
            </a:r>
            <a:r>
              <a:rPr lang="en-US" altLang="cs-CZ" dirty="0"/>
              <a:t> &gt; </a:t>
            </a:r>
            <a:r>
              <a:rPr lang="en-US" altLang="cs-CZ" i="1" dirty="0"/>
              <a:t>R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dirty="0"/>
              <a:t> + (</a:t>
            </a:r>
            <a:r>
              <a:rPr lang="en-US" altLang="cs-CZ" i="1" dirty="0" err="1"/>
              <a:t>E</a:t>
            </a:r>
            <a:r>
              <a:rPr lang="en-US" altLang="cs-CZ" i="1" baseline="30000" dirty="0" err="1"/>
              <a:t>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i="1" dirty="0"/>
              <a:t> </a:t>
            </a:r>
            <a:r>
              <a:rPr lang="en-US" altLang="cs-CZ" dirty="0"/>
              <a:t>–</a:t>
            </a:r>
            <a:r>
              <a:rPr lang="en-US" altLang="cs-CZ" i="1" dirty="0"/>
              <a:t> 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dirty="0"/>
              <a:t>)/</a:t>
            </a:r>
            <a:r>
              <a:rPr lang="en-US" altLang="cs-CZ" i="1" dirty="0"/>
              <a:t>E</a:t>
            </a:r>
            <a:r>
              <a:rPr lang="en-US" altLang="cs-CZ" i="1" baseline="-25000" dirty="0"/>
              <a:t>$/</a:t>
            </a:r>
            <a:r>
              <a:rPr lang="en-US" altLang="cs-CZ" i="1" baseline="-25000" dirty="0">
                <a:latin typeface="Times" panose="02020603050405020304" pitchFamily="18" charset="0"/>
              </a:rPr>
              <a:t>€</a:t>
            </a:r>
            <a:r>
              <a:rPr lang="en-US" altLang="cs-CZ" i="1" baseline="-25000" dirty="0"/>
              <a:t>  </a:t>
            </a:r>
            <a:r>
              <a:rPr lang="en-US" altLang="cs-CZ" dirty="0"/>
              <a:t>  </a:t>
            </a:r>
          </a:p>
          <a:p>
            <a:pPr lvl="1" eaLnBrk="1" hangingPunct="1"/>
            <a:endParaRPr lang="en-US" altLang="cs-CZ" dirty="0"/>
          </a:p>
        </p:txBody>
      </p:sp>
      <p:sp>
        <p:nvSpPr>
          <p:cNvPr id="68614" name="AutoShape 6"/>
          <p:cNvSpPr>
            <a:spLocks/>
          </p:cNvSpPr>
          <p:nvPr/>
        </p:nvSpPr>
        <p:spPr bwMode="auto">
          <a:xfrm rot="-5400000">
            <a:off x="5923834" y="4983805"/>
            <a:ext cx="290512" cy="2120900"/>
          </a:xfrm>
          <a:prstGeom prst="leftBrace">
            <a:avLst>
              <a:gd name="adj1" fmla="val 6083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9pPr>
          </a:lstStyle>
          <a:p>
            <a:endParaRPr lang="cs-CZ" altLang="cs-CZ"/>
          </a:p>
        </p:txBody>
      </p:sp>
      <p:sp>
        <p:nvSpPr>
          <p:cNvPr id="68616" name="AutoShape 8"/>
          <p:cNvSpPr>
            <a:spLocks/>
          </p:cNvSpPr>
          <p:nvPr/>
        </p:nvSpPr>
        <p:spPr bwMode="auto">
          <a:xfrm rot="-5400000">
            <a:off x="5603875" y="5049836"/>
            <a:ext cx="463550" cy="2933700"/>
          </a:xfrm>
          <a:prstGeom prst="leftBrace">
            <a:avLst>
              <a:gd name="adj1" fmla="val 5274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itchFamily="-1" charset="-128"/>
              </a:defRPr>
            </a:lvl9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25878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  <p:bldP spid="68614" grpId="0" animBg="1"/>
      <p:bldP spid="686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Model of Foreign Exchange Markets (cont.)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How do changes in the current exchange rate affect the expected rate of return of foreign currency deposits?</a:t>
            </a:r>
          </a:p>
        </p:txBody>
      </p:sp>
    </p:spTree>
    <p:extLst>
      <p:ext uri="{BB962C8B-B14F-4D97-AF65-F5344CB8AC3E}">
        <p14:creationId xmlns:p14="http://schemas.microsoft.com/office/powerpoint/2010/main" val="27123604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Model of Foreign Exchange Markets (cont.)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Depreciation of the domestic currency today lowers the expected rate of return on foreign currency deposits.  Why?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 smtClean="0"/>
              <a:t>When the domestic currency depreciates, the initial cost of investing in foreign currency deposits increases, thereby lowering the expected rate of return of foreign currency deposits.</a:t>
            </a:r>
          </a:p>
        </p:txBody>
      </p:sp>
    </p:spTree>
    <p:extLst>
      <p:ext uri="{BB962C8B-B14F-4D97-AF65-F5344CB8AC3E}">
        <p14:creationId xmlns:p14="http://schemas.microsoft.com/office/powerpoint/2010/main" val="2384032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Model of Foreign Exchange Markets (cont.)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/>
              <a:t>Appreciation of the domestic currency today raises the expected return of deposits on foreign currency deposits.  Why?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When the domestic currency appreciates, the initial cost of investing in foreign currency deposits decreases, thereby lowering the expected rate of return of foreign currency deposits.</a:t>
            </a:r>
          </a:p>
        </p:txBody>
      </p:sp>
    </p:spTree>
    <p:extLst>
      <p:ext uri="{BB962C8B-B14F-4D97-AF65-F5344CB8AC3E}">
        <p14:creationId xmlns:p14="http://schemas.microsoft.com/office/powerpoint/2010/main" val="145538454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400"/>
              <a:t>Table 14-4: Today</a:t>
            </a:r>
            <a:r>
              <a:rPr lang="ja-JP" altLang="en-US" sz="2400"/>
              <a:t>’</a:t>
            </a:r>
            <a:r>
              <a:rPr lang="en-US" altLang="ja-JP" sz="2400"/>
              <a:t>s Dollar/Euro Exchange Rate and the Expected Dollar Return on Euro Deposits When </a:t>
            </a:r>
            <a:r>
              <a:rPr lang="en-US" altLang="ja-JP" sz="2400" i="1"/>
              <a:t>E</a:t>
            </a:r>
            <a:r>
              <a:rPr lang="en-US" altLang="ja-JP" sz="2400" baseline="30000"/>
              <a:t>e</a:t>
            </a:r>
            <a:r>
              <a:rPr lang="en-US" altLang="ja-JP" sz="2400" baseline="-25000"/>
              <a:t>$/€</a:t>
            </a:r>
            <a:r>
              <a:rPr lang="en-US" altLang="ja-JP" sz="2400"/>
              <a:t> = $1.05 per Euro </a:t>
            </a:r>
            <a:endParaRPr lang="en-US" altLang="cs-CZ" sz="2400"/>
          </a:p>
        </p:txBody>
      </p:sp>
      <p:pic>
        <p:nvPicPr>
          <p:cNvPr id="55299" name="Picture 1" descr="tbl14_0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794344"/>
            <a:ext cx="838835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982347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4432" y="736600"/>
            <a:ext cx="9286790" cy="118281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cs-CZ" sz="2400" dirty="0"/>
              <a:t>Fig. 14-3: The Relation between the Current Dollar/Euro Exchange Rate and the Expected Dollar Return on Euro Deposits</a:t>
            </a:r>
          </a:p>
        </p:txBody>
      </p:sp>
      <p:pic>
        <p:nvPicPr>
          <p:cNvPr id="56323" name="Picture 1" descr="fig14_03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32" y="2409253"/>
            <a:ext cx="3543600" cy="4170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946291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5119" y="700216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cs-CZ" sz="2800" dirty="0"/>
              <a:t>Fig. 14-4: Determination of the Equilibrium Dollar/Euro Exchange Rate</a:t>
            </a:r>
          </a:p>
        </p:txBody>
      </p:sp>
      <p:pic>
        <p:nvPicPr>
          <p:cNvPr id="57347" name="Picture 1" descr="fig14_04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16" y="2438400"/>
            <a:ext cx="4158567" cy="408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688971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Model of Foreign Exchange Markets (cont.)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cs-CZ" smtClean="0"/>
              <a:t>The effects of changing interest rates: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an increase in the interest rate paid on deposits denominated in a particular currency will increase the rate of return on those deposits.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This leads to an appreciation of the currency.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Higher interest rates on dollar-denominated assets cause the dollar to appreciate.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cs-CZ" smtClean="0"/>
              <a:t>Higher interest rates on euro-denominated assets cause the dollar to depreciate.</a:t>
            </a:r>
          </a:p>
        </p:txBody>
      </p:sp>
    </p:spTree>
    <p:extLst>
      <p:ext uri="{BB962C8B-B14F-4D97-AF65-F5344CB8AC3E}">
        <p14:creationId xmlns:p14="http://schemas.microsoft.com/office/powerpoint/2010/main" val="68280992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Depreciation and Appreciation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b="1" smtClean="0"/>
              <a:t>Depreciation</a:t>
            </a:r>
            <a:r>
              <a:rPr lang="en-US" altLang="cs-CZ" smtClean="0"/>
              <a:t> is a decrease in the value of a currency relative to another currency.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A depreciated currency is </a:t>
            </a:r>
            <a:r>
              <a:rPr lang="en-US" altLang="cs-CZ" i="1" smtClean="0"/>
              <a:t>less valuable</a:t>
            </a:r>
            <a:r>
              <a:rPr lang="en-US" altLang="cs-CZ" smtClean="0"/>
              <a:t> (less expensive) and therefore can be exchanged for (can buy) a smaller amount of foreign currency.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$1/€ </a:t>
            </a:r>
            <a:r>
              <a:rPr lang="en-US" altLang="cs-CZ" smtClean="0">
                <a:ea typeface="ＭＳ Ｐゴシック" pitchFamily="-1" charset="-128"/>
              </a:rPr>
              <a:t>→ </a:t>
            </a:r>
            <a:r>
              <a:rPr lang="en-US" altLang="cs-CZ" smtClean="0"/>
              <a:t>$1.20/€ means that the dollar has depreciated relative to the euro. It now takes $1.20 to buy one euro, so that the dollar is less valuable.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The euro has appreciated relative to the dollar: </a:t>
            </a:r>
            <a:br>
              <a:rPr lang="en-US" altLang="cs-CZ" smtClean="0"/>
            </a:br>
            <a:r>
              <a:rPr lang="en-US" altLang="cs-CZ" smtClean="0"/>
              <a:t>it is now more valuable.</a:t>
            </a:r>
          </a:p>
        </p:txBody>
      </p:sp>
    </p:spTree>
    <p:extLst>
      <p:ext uri="{BB962C8B-B14F-4D97-AF65-F5344CB8AC3E}">
        <p14:creationId xmlns:p14="http://schemas.microsoft.com/office/powerpoint/2010/main" val="216920208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Fig. 14-5: Effect of a Rise in the Dollar Interest Rate</a:t>
            </a:r>
          </a:p>
        </p:txBody>
      </p:sp>
      <p:pic>
        <p:nvPicPr>
          <p:cNvPr id="59395" name="Picture 1" descr="fig14_0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356022"/>
            <a:ext cx="4387167" cy="435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211281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Fig. 14-6: Effect of a Rise in the Euro Interest Rate</a:t>
            </a:r>
          </a:p>
        </p:txBody>
      </p:sp>
      <p:pic>
        <p:nvPicPr>
          <p:cNvPr id="60419" name="Picture 1" descr="fig14_0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356021"/>
            <a:ext cx="4336379" cy="411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048574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/>
              <a:t>The Effect of an Expected Appreciation of the Euro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If people expect the euro to appreciate in the future, then euro-denominated assets will pay in valuable euros, so that these future euros will be able to buy many dollars and many dollar-denominated goods.</a:t>
            </a:r>
          </a:p>
          <a:p>
            <a:pPr lvl="1" eaLnBrk="1" hangingPunct="1"/>
            <a:r>
              <a:rPr lang="en-US" altLang="cs-CZ"/>
              <a:t>The expected rate of return on euros therefore increases.</a:t>
            </a:r>
          </a:p>
          <a:p>
            <a:pPr lvl="1" eaLnBrk="1" hangingPunct="1"/>
            <a:r>
              <a:rPr lang="en-US" altLang="cs-CZ"/>
              <a:t>An expected appreciation of a currency leads to an actual appreciation (a self-fulfilling prophecy).</a:t>
            </a:r>
          </a:p>
          <a:p>
            <a:pPr lvl="1" eaLnBrk="1" hangingPunct="1"/>
            <a:r>
              <a:rPr lang="en-US" altLang="cs-CZ"/>
              <a:t>An expected depreciation of a currency leads to an actual depreciation (a self-fulfilling prophecy).</a:t>
            </a:r>
          </a:p>
        </p:txBody>
      </p:sp>
    </p:spTree>
    <p:extLst>
      <p:ext uri="{BB962C8B-B14F-4D97-AF65-F5344CB8AC3E}">
        <p14:creationId xmlns:p14="http://schemas.microsoft.com/office/powerpoint/2010/main" val="23807361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400"/>
              <a:t>Fig. 14-7: Cumulative Total Investment Return in Australian Dollar Compared to Japanese Yen, 2003-2013</a:t>
            </a:r>
          </a:p>
        </p:txBody>
      </p:sp>
      <p:pic>
        <p:nvPicPr>
          <p:cNvPr id="62467" name="Picture 1" descr="fig14_0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286748"/>
            <a:ext cx="7425711" cy="436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082700"/>
      </p:ext>
    </p:extLst>
  </p:cSld>
  <p:clrMapOvr>
    <a:masterClrMapping/>
  </p:clrMapOvr>
  <p:transition spd="med">
    <p:pull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Covered Interest Parity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/>
              <a:t>Covered interest parity relates interest rates across countries and the rate of change between forward exchange rates and the spot exchange rate:</a:t>
            </a:r>
          </a:p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cs-CZ" i="1"/>
              <a:t>R</a:t>
            </a:r>
            <a:r>
              <a:rPr lang="en-US" altLang="cs-CZ" i="1" baseline="-25000"/>
              <a:t>$ </a:t>
            </a:r>
            <a:r>
              <a:rPr lang="en-US" altLang="cs-CZ"/>
              <a:t> = </a:t>
            </a:r>
            <a:r>
              <a:rPr lang="en-US" altLang="cs-CZ" i="1"/>
              <a:t>R</a:t>
            </a:r>
            <a:r>
              <a:rPr lang="en-US" altLang="cs-CZ" i="1" baseline="-25000"/>
              <a:t>€</a:t>
            </a:r>
            <a:r>
              <a:rPr lang="en-US" altLang="cs-CZ"/>
              <a:t> + (</a:t>
            </a:r>
            <a:r>
              <a:rPr lang="en-US" altLang="cs-CZ" i="1"/>
              <a:t>F</a:t>
            </a:r>
            <a:r>
              <a:rPr lang="en-US" altLang="cs-CZ" i="1" baseline="-25000"/>
              <a:t>$/€</a:t>
            </a:r>
            <a:r>
              <a:rPr lang="en-US" altLang="cs-CZ" i="1"/>
              <a:t> </a:t>
            </a:r>
            <a:r>
              <a:rPr lang="en-US" altLang="cs-CZ"/>
              <a:t>–</a:t>
            </a:r>
            <a:r>
              <a:rPr lang="en-US" altLang="cs-CZ" i="1"/>
              <a:t> E</a:t>
            </a:r>
            <a:r>
              <a:rPr lang="en-US" altLang="cs-CZ" i="1" baseline="-25000"/>
              <a:t>$/€</a:t>
            </a:r>
            <a:r>
              <a:rPr lang="en-US" altLang="cs-CZ"/>
              <a:t>)/</a:t>
            </a:r>
            <a:r>
              <a:rPr lang="en-US" altLang="cs-CZ" i="1"/>
              <a:t>E</a:t>
            </a:r>
            <a:r>
              <a:rPr lang="en-US" altLang="cs-CZ" i="1" baseline="-25000"/>
              <a:t>$/€</a:t>
            </a:r>
            <a:r>
              <a:rPr lang="en-US" altLang="cs-CZ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cs-CZ"/>
              <a:t>	where </a:t>
            </a:r>
            <a:r>
              <a:rPr lang="en-US" altLang="cs-CZ" i="1"/>
              <a:t>F</a:t>
            </a:r>
            <a:r>
              <a:rPr lang="en-US" altLang="cs-CZ" i="1" baseline="-25000"/>
              <a:t>$/€</a:t>
            </a:r>
            <a:r>
              <a:rPr lang="en-US" altLang="cs-CZ" i="1"/>
              <a:t> </a:t>
            </a:r>
            <a:r>
              <a:rPr lang="en-US" altLang="cs-CZ"/>
              <a:t>is the forward exchange rate.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/>
              <a:t>It says that rates of return on dollar deposits and </a:t>
            </a:r>
            <a:r>
              <a:rPr lang="ja-JP" altLang="en-US"/>
              <a:t>“</a:t>
            </a:r>
            <a:r>
              <a:rPr lang="en-US" altLang="ja-JP"/>
              <a:t>covered</a:t>
            </a:r>
            <a:r>
              <a:rPr lang="ja-JP" altLang="en-US"/>
              <a:t>”</a:t>
            </a:r>
            <a:r>
              <a:rPr lang="en-US" altLang="ja-JP"/>
              <a:t> foreign currency deposits are the same.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cs-CZ"/>
              <a:t>How could you earn a risk-free return in the foreign exchange markets if covered interest parity did not hold?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Covered positions using the forward rate involve little risk.</a:t>
            </a:r>
          </a:p>
        </p:txBody>
      </p:sp>
    </p:spTree>
    <p:extLst>
      <p:ext uri="{BB962C8B-B14F-4D97-AF65-F5344CB8AC3E}">
        <p14:creationId xmlns:p14="http://schemas.microsoft.com/office/powerpoint/2010/main" val="34509685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spcBef>
                <a:spcPct val="50000"/>
              </a:spcBef>
              <a:buFont typeface="Times" panose="02020603050405020304" pitchFamily="18" charset="0"/>
              <a:buAutoNum type="arabicPeriod"/>
            </a:pPr>
            <a:r>
              <a:rPr lang="en-US" altLang="cs-CZ"/>
              <a:t>An exchange rate is the price of one country</a:t>
            </a:r>
            <a:r>
              <a:rPr lang="ja-JP" altLang="en-US"/>
              <a:t>’</a:t>
            </a:r>
            <a:r>
              <a:rPr lang="en-US" altLang="ja-JP"/>
              <a:t>s currency in terms of another country</a:t>
            </a:r>
            <a:r>
              <a:rPr lang="ja-JP" altLang="en-US"/>
              <a:t>’</a:t>
            </a:r>
            <a:r>
              <a:rPr lang="en-US" altLang="ja-JP"/>
              <a:t>s currency.</a:t>
            </a:r>
          </a:p>
          <a:p>
            <a:pPr marL="914400" lvl="1" indent="-457200">
              <a:spcBef>
                <a:spcPct val="50000"/>
              </a:spcBef>
              <a:buFont typeface="Times" panose="02020603050405020304" pitchFamily="18" charset="0"/>
              <a:buChar char="•"/>
            </a:pPr>
            <a:r>
              <a:rPr lang="en-US" altLang="cs-CZ"/>
              <a:t>It enables us to translate different countries</a:t>
            </a:r>
            <a:r>
              <a:rPr lang="ja-JP" altLang="en-US"/>
              <a:t>’</a:t>
            </a:r>
            <a:r>
              <a:rPr lang="en-US" altLang="ja-JP"/>
              <a:t> prices into comparable terms.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401794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 (cont.)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Bef>
                <a:spcPct val="50000"/>
              </a:spcBef>
              <a:buFont typeface="Times" panose="02020603050405020304" pitchFamily="18" charset="0"/>
              <a:buAutoNum type="arabicPeriod" startAt="2"/>
            </a:pPr>
            <a:r>
              <a:rPr lang="en-US" altLang="cs-CZ"/>
              <a:t>Depreciation of a currency means that it becomes less valuable and goods denominated in it are less expensive: exports are cheaper and imports more expensive.</a:t>
            </a:r>
          </a:p>
          <a:p>
            <a:pPr marL="609600" indent="-609600">
              <a:spcBef>
                <a:spcPct val="50000"/>
              </a:spcBef>
              <a:buFont typeface="Times" panose="02020603050405020304" pitchFamily="18" charset="0"/>
              <a:buAutoNum type="arabicPeriod" startAt="3"/>
            </a:pPr>
            <a:r>
              <a:rPr lang="en-US" altLang="cs-CZ"/>
              <a:t>Appreciation of a currency means that it becomes more valuable and goods denominated in it are more expensive: exports are more expensive and imports cheaper.</a:t>
            </a:r>
          </a:p>
        </p:txBody>
      </p:sp>
    </p:spTree>
    <p:extLst>
      <p:ext uri="{BB962C8B-B14F-4D97-AF65-F5344CB8AC3E}">
        <p14:creationId xmlns:p14="http://schemas.microsoft.com/office/powerpoint/2010/main" val="1278011969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 (cont.)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Bef>
                <a:spcPct val="60000"/>
              </a:spcBef>
              <a:buFont typeface="Times" panose="02020603050405020304" pitchFamily="18" charset="0"/>
              <a:buAutoNum type="arabicPeriod" startAt="4"/>
            </a:pPr>
            <a:r>
              <a:rPr lang="en-US" altLang="cs-CZ"/>
              <a:t>Commercial and investment banks that invest in deposits of different currencies dominate the foreign exchange market.</a:t>
            </a:r>
          </a:p>
          <a:p>
            <a:pPr marL="990600" lvl="1" indent="-533400">
              <a:spcBef>
                <a:spcPct val="40000"/>
              </a:spcBef>
            </a:pPr>
            <a:r>
              <a:rPr lang="en-US" altLang="cs-CZ"/>
              <a:t>Expected rates of return are most important in determining the willingness to hold these deposits.</a:t>
            </a:r>
          </a:p>
          <a:p>
            <a:pPr marL="609600" indent="-609600">
              <a:spcBef>
                <a:spcPct val="40000"/>
              </a:spcBef>
              <a:buFont typeface="Times" panose="02020603050405020304" pitchFamily="18" charset="0"/>
              <a:buAutoNum type="arabicPeriod" startAt="5"/>
            </a:pPr>
            <a:r>
              <a:rPr lang="en-US" altLang="cs-CZ"/>
              <a:t>Rates of return on currency deposits in the foreign exchange market are influenced by interest rates and expected exchange rates.</a:t>
            </a:r>
          </a:p>
        </p:txBody>
      </p:sp>
    </p:spTree>
    <p:extLst>
      <p:ext uri="{BB962C8B-B14F-4D97-AF65-F5344CB8AC3E}">
        <p14:creationId xmlns:p14="http://schemas.microsoft.com/office/powerpoint/2010/main" val="1349663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 (cont.)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0321" y="2133600"/>
            <a:ext cx="8461375" cy="4724400"/>
          </a:xfrm>
        </p:spPr>
        <p:txBody>
          <a:bodyPr/>
          <a:lstStyle/>
          <a:p>
            <a:pPr marL="609600" indent="-609600">
              <a:spcBef>
                <a:spcPct val="40000"/>
              </a:spcBef>
              <a:buFont typeface="Times" panose="02020603050405020304" pitchFamily="18" charset="0"/>
              <a:buAutoNum type="arabicPeriod" startAt="6"/>
            </a:pPr>
            <a:r>
              <a:rPr lang="en-US" altLang="cs-CZ"/>
              <a:t>Equilibrium in the foreign exchange market occurs when rates of returns on deposits in domestic currency and in foreign currency are equal: </a:t>
            </a:r>
            <a:r>
              <a:rPr lang="en-US" altLang="cs-CZ" i="1"/>
              <a:t>interest rate parity</a:t>
            </a:r>
            <a:r>
              <a:rPr lang="en-US" altLang="cs-CZ"/>
              <a:t>.</a:t>
            </a:r>
          </a:p>
          <a:p>
            <a:pPr marL="609600" indent="-609600">
              <a:spcBef>
                <a:spcPct val="40000"/>
              </a:spcBef>
              <a:buFont typeface="Times" panose="02020603050405020304" pitchFamily="18" charset="0"/>
              <a:buAutoNum type="arabicPeriod" startAt="6"/>
            </a:pPr>
            <a:r>
              <a:rPr lang="en-US" altLang="cs-CZ"/>
              <a:t>An increase in the interest rate on a currency</a:t>
            </a:r>
            <a:r>
              <a:rPr lang="ja-JP" altLang="en-US"/>
              <a:t>’</a:t>
            </a:r>
            <a:r>
              <a:rPr lang="en-US" altLang="ja-JP"/>
              <a:t>s deposit leads to an increase in its expected rate of return and to an appreciation of the currency.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1515286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Summary (cont.)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Bef>
                <a:spcPct val="50000"/>
              </a:spcBef>
              <a:buFont typeface="Times" panose="02020603050405020304" pitchFamily="18" charset="0"/>
              <a:buAutoNum type="arabicPeriod" startAt="8"/>
            </a:pPr>
            <a:r>
              <a:rPr lang="en-US" altLang="cs-CZ"/>
              <a:t>An expected appreciation of a currency leads to an increase in the expected rate of return for that currency, and leads to an actual appreciation. </a:t>
            </a:r>
          </a:p>
          <a:p>
            <a:pPr marL="609600" indent="-609600">
              <a:spcBef>
                <a:spcPct val="50000"/>
              </a:spcBef>
              <a:buFont typeface="Times" panose="02020603050405020304" pitchFamily="18" charset="0"/>
              <a:buAutoNum type="arabicPeriod" startAt="8"/>
            </a:pPr>
            <a:r>
              <a:rPr lang="en-US" altLang="cs-CZ"/>
              <a:t>Covered interest parity says that rates of return on domestic currency deposits and </a:t>
            </a:r>
            <a:r>
              <a:rPr lang="ja-JP" altLang="en-US"/>
              <a:t>“</a:t>
            </a:r>
            <a:r>
              <a:rPr lang="en-US" altLang="ja-JP"/>
              <a:t>covered</a:t>
            </a:r>
            <a:r>
              <a:rPr lang="ja-JP" altLang="en-US"/>
              <a:t>”</a:t>
            </a:r>
            <a:r>
              <a:rPr lang="en-US" altLang="ja-JP"/>
              <a:t> foreign currency deposits using the forward exchange rate are the same.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2864939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Depreciation and Appreciation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b="1" smtClean="0"/>
              <a:t>Appreciation</a:t>
            </a:r>
            <a:r>
              <a:rPr lang="en-US" altLang="cs-CZ" smtClean="0"/>
              <a:t> is an increase in the value of a currency relative to another currency.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An appreciated currency is </a:t>
            </a:r>
            <a:r>
              <a:rPr lang="en-US" altLang="cs-CZ" i="1" smtClean="0"/>
              <a:t>more valuable</a:t>
            </a:r>
            <a:r>
              <a:rPr lang="en-US" altLang="cs-CZ" smtClean="0"/>
              <a:t> (more expensive) and therefore can be exchanged for (can buy) a larger amount of foreign currency.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$1/€ </a:t>
            </a:r>
            <a:r>
              <a:rPr lang="en-US" altLang="cs-CZ" smtClean="0">
                <a:ea typeface="ＭＳ Ｐゴシック" pitchFamily="-1" charset="-128"/>
              </a:rPr>
              <a:t>→</a:t>
            </a:r>
            <a:r>
              <a:rPr lang="en-US" altLang="cs-CZ" smtClean="0"/>
              <a:t> $0.90/€ means that the dollar has appreciated relative to the euro. It now takes </a:t>
            </a:r>
            <a:br>
              <a:rPr lang="en-US" altLang="cs-CZ" smtClean="0"/>
            </a:br>
            <a:r>
              <a:rPr lang="en-US" altLang="cs-CZ" smtClean="0"/>
              <a:t>only $0.90 to buy one euro, so that the dollar is more valuable.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mtClean="0"/>
              <a:t>The euro has depreciated relative to the dollar: </a:t>
            </a:r>
            <a:br>
              <a:rPr lang="en-US" altLang="cs-CZ" smtClean="0"/>
            </a:br>
            <a:r>
              <a:rPr lang="en-US" altLang="cs-CZ" smtClean="0"/>
              <a:t>it is now less valuable.</a:t>
            </a:r>
          </a:p>
        </p:txBody>
      </p:sp>
    </p:spTree>
    <p:extLst>
      <p:ext uri="{BB962C8B-B14F-4D97-AF65-F5344CB8AC3E}">
        <p14:creationId xmlns:p14="http://schemas.microsoft.com/office/powerpoint/2010/main" val="21563815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Depreciation and Appreciation (cont.)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A depreciated currency is less valuable, and therefore it can buy fewer foreign produced goods that are denominated in foreign currency.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A Nissan costs ¥2,500,000 x $0.01027/¥ = $25,672.50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cs-CZ"/>
              <a:t>Less expensive than $27,962.50 at $0.011185/¥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A depreciated currency means that imports are more expensive and domestically produced goods and exports are less expensive.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A depreciated currency lowers the price of exports relative to the price of imports.</a:t>
            </a:r>
          </a:p>
        </p:txBody>
      </p:sp>
    </p:spTree>
    <p:extLst>
      <p:ext uri="{BB962C8B-B14F-4D97-AF65-F5344CB8AC3E}">
        <p14:creationId xmlns:p14="http://schemas.microsoft.com/office/powerpoint/2010/main" val="137249191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Depreciation and Appreciation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An appreciated currency is more valuable, and therefore it can buy more foreign produced goods that are denominated in foreign currency.</a:t>
            </a:r>
          </a:p>
          <a:p>
            <a:pPr lvl="1" eaLnBrk="1" hangingPunct="1"/>
            <a:r>
              <a:rPr lang="en-US" altLang="cs-CZ"/>
              <a:t>A Nissan costs ¥2,500,000 = $27,962.50 at $0.011185/¥ </a:t>
            </a:r>
          </a:p>
          <a:p>
            <a:pPr lvl="1" eaLnBrk="1" hangingPunct="1"/>
            <a:r>
              <a:rPr lang="en-US" altLang="cs-CZ"/>
              <a:t>becomes less expensive $25,000 at $0.010/¥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An appreciated currency means that imports are less expensive and domestically produced goods and exports are more expensive.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cs-CZ"/>
              <a:t>An appreciated currency raises the price of exports relative to the price of imports.</a:t>
            </a:r>
          </a:p>
        </p:txBody>
      </p:sp>
    </p:spTree>
    <p:extLst>
      <p:ext uri="{BB962C8B-B14F-4D97-AF65-F5344CB8AC3E}">
        <p14:creationId xmlns:p14="http://schemas.microsoft.com/office/powerpoint/2010/main" val="42044044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400"/>
              <a:t>Table 14-2:  $/£ Exchange Rates and the Relative Price of American Designer Jeans and British Sweaters</a:t>
            </a:r>
          </a:p>
        </p:txBody>
      </p:sp>
      <p:pic>
        <p:nvPicPr>
          <p:cNvPr id="23555" name="Picture 1" descr="tbl14_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809446"/>
            <a:ext cx="82296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819775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Foreign Exchange Markets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smtClean="0"/>
              <a:t>The set of markets where foreign currencies and other assets are exchanged for domestic 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mtClean="0"/>
              <a:t>Institutions buy and sell deposits of currencies or other assets for investment purposes.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mtClean="0"/>
              <a:t>The </a:t>
            </a:r>
            <a:r>
              <a:rPr lang="en-US" altLang="cs-CZ" i="1" smtClean="0"/>
              <a:t>daily</a:t>
            </a:r>
            <a:r>
              <a:rPr lang="en-US" altLang="cs-CZ" smtClean="0"/>
              <a:t> volume of foreign exchange transactions was $4.0 trillion in April 2010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smtClean="0"/>
              <a:t>up from $500 billion in 1989.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mtClean="0"/>
              <a:t>Most transactions (85% in April 2010) exchange foreign currencies for U.S. dollars.</a:t>
            </a:r>
          </a:p>
        </p:txBody>
      </p:sp>
    </p:spTree>
    <p:extLst>
      <p:ext uri="{BB962C8B-B14F-4D97-AF65-F5344CB8AC3E}">
        <p14:creationId xmlns:p14="http://schemas.microsoft.com/office/powerpoint/2010/main" val="3309417948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22</TotalTime>
  <Words>2608</Words>
  <Application>Microsoft Office PowerPoint</Application>
  <PresentationFormat>Širokoúhlá obrazovka</PresentationFormat>
  <Paragraphs>217</Paragraphs>
  <Slides>49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7" baseType="lpstr">
      <vt:lpstr>ＭＳ Ｐゴシック</vt:lpstr>
      <vt:lpstr>Adobe Jenson Italic</vt:lpstr>
      <vt:lpstr>Arial</vt:lpstr>
      <vt:lpstr>Calibri</vt:lpstr>
      <vt:lpstr>Franklin Gothic Book</vt:lpstr>
      <vt:lpstr>Times</vt:lpstr>
      <vt:lpstr>Trebuchet MS</vt:lpstr>
      <vt:lpstr>Berlín</vt:lpstr>
      <vt:lpstr>Chapter 14 (3)</vt:lpstr>
      <vt:lpstr>Preview</vt:lpstr>
      <vt:lpstr>Definitions of Exchange Rates</vt:lpstr>
      <vt:lpstr>Depreciation and Appreciation</vt:lpstr>
      <vt:lpstr>Depreciation and Appreciation (cont.)</vt:lpstr>
      <vt:lpstr>Depreciation and Appreciation (cont.)</vt:lpstr>
      <vt:lpstr>Depreciation and Appreciation (cont.)</vt:lpstr>
      <vt:lpstr>Table 14-2:  $/£ Exchange Rates and the Relative Price of American Designer Jeans and British Sweaters</vt:lpstr>
      <vt:lpstr>Foreign Exchange Markets</vt:lpstr>
      <vt:lpstr>Foreign Exchange Markets (cont.) </vt:lpstr>
      <vt:lpstr>Foreign Exchange Markets (cont.)</vt:lpstr>
      <vt:lpstr>Foreign Exchange Markets (cont.)</vt:lpstr>
      <vt:lpstr>Spot Rates and Forward Rates</vt:lpstr>
      <vt:lpstr>Fig. 14-1: Dollar/Pound Spot and Forward Exchange Rates, 1983–2013 </vt:lpstr>
      <vt:lpstr>Other Methods of Currency Exchange</vt:lpstr>
      <vt:lpstr>Other Methods of Currency Exchange (cont.)</vt:lpstr>
      <vt:lpstr>Other Methods of Currency Exchange (cont.)</vt:lpstr>
      <vt:lpstr>The Demand of Currency Deposits</vt:lpstr>
      <vt:lpstr>The Demand of Currency Deposits (cont.)</vt:lpstr>
      <vt:lpstr>The Demand of Currency Deposits (cont.)</vt:lpstr>
      <vt:lpstr>The Demand of Currency Deposits (cont.)</vt:lpstr>
      <vt:lpstr>The Demand of Currency Deposits (cont.)</vt:lpstr>
      <vt:lpstr>The Demand of Currency Deposits (cont.)</vt:lpstr>
      <vt:lpstr>The Demand of Currency Deposits (cont.)</vt:lpstr>
      <vt:lpstr>Fig. 14-2: Interest Rates on Dollar and Yen Deposits, 1978–2013</vt:lpstr>
      <vt:lpstr>The Demand of Currency Deposits (cont.)</vt:lpstr>
      <vt:lpstr>The Demand of Currency Deposits (cont.)</vt:lpstr>
      <vt:lpstr>The Demand of Currency Deposits (cont.)</vt:lpstr>
      <vt:lpstr>The Demand of Currency Deposits (cont.)</vt:lpstr>
      <vt:lpstr>Table 14-3: Comparing Dollar Rates of Return on Dollar and Euro Deposits</vt:lpstr>
      <vt:lpstr>Model of Foreign Exchange Markets</vt:lpstr>
      <vt:lpstr>Model of Foreign Exchange Markets (cont.)</vt:lpstr>
      <vt:lpstr>Model of Foreign Exchange Markets (cont.)</vt:lpstr>
      <vt:lpstr>Model of Foreign Exchange Markets (cont.)</vt:lpstr>
      <vt:lpstr>Model of Foreign Exchange Markets (cont.)</vt:lpstr>
      <vt:lpstr>Table 14-4: Today’s Dollar/Euro Exchange Rate and the Expected Dollar Return on Euro Deposits When Ee$/€ = $1.05 per Euro </vt:lpstr>
      <vt:lpstr>Fig. 14-3: The Relation between the Current Dollar/Euro Exchange Rate and the Expected Dollar Return on Euro Deposits</vt:lpstr>
      <vt:lpstr>Fig. 14-4: Determination of the Equilibrium Dollar/Euro Exchange Rate</vt:lpstr>
      <vt:lpstr>Model of Foreign Exchange Markets (cont.) </vt:lpstr>
      <vt:lpstr>Fig. 14-5: Effect of a Rise in the Dollar Interest Rate</vt:lpstr>
      <vt:lpstr>Fig. 14-6: Effect of a Rise in the Euro Interest Rate</vt:lpstr>
      <vt:lpstr>The Effect of an Expected Appreciation of the Euro</vt:lpstr>
      <vt:lpstr>Fig. 14-7: Cumulative Total Investment Return in Australian Dollar Compared to Japanese Yen, 2003-2013</vt:lpstr>
      <vt:lpstr>Covered Interest Parity</vt:lpstr>
      <vt:lpstr>Summary</vt:lpstr>
      <vt:lpstr>Summary (cont.)</vt:lpstr>
      <vt:lpstr>Summary (cont.)</vt:lpstr>
      <vt:lpstr>Summary (cont.)</vt:lpstr>
      <vt:lpstr>Summary (cont.)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TP</dc:creator>
  <cp:lastModifiedBy>TP</cp:lastModifiedBy>
  <cp:revision>2</cp:revision>
  <dcterms:created xsi:type="dcterms:W3CDTF">2015-10-13T10:36:21Z</dcterms:created>
  <dcterms:modified xsi:type="dcterms:W3CDTF">2015-10-13T10:58:41Z</dcterms:modified>
</cp:coreProperties>
</file>