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5"/>
  </p:notesMasterIdLst>
  <p:sldIdLst>
    <p:sldId id="373" r:id="rId2"/>
    <p:sldId id="374" r:id="rId3"/>
    <p:sldId id="375" r:id="rId4"/>
    <p:sldId id="376" r:id="rId5"/>
    <p:sldId id="377" r:id="rId6"/>
    <p:sldId id="378" r:id="rId7"/>
    <p:sldId id="379" r:id="rId8"/>
    <p:sldId id="380" r:id="rId9"/>
    <p:sldId id="381" r:id="rId10"/>
    <p:sldId id="382" r:id="rId11"/>
    <p:sldId id="383" r:id="rId12"/>
    <p:sldId id="384" r:id="rId13"/>
    <p:sldId id="385" r:id="rId14"/>
    <p:sldId id="386" r:id="rId15"/>
    <p:sldId id="387" r:id="rId16"/>
    <p:sldId id="388" r:id="rId17"/>
    <p:sldId id="389" r:id="rId18"/>
    <p:sldId id="390" r:id="rId19"/>
    <p:sldId id="391" r:id="rId20"/>
    <p:sldId id="392" r:id="rId21"/>
    <p:sldId id="393" r:id="rId22"/>
    <p:sldId id="394" r:id="rId23"/>
    <p:sldId id="395" r:id="rId24"/>
    <p:sldId id="396" r:id="rId25"/>
    <p:sldId id="397" r:id="rId26"/>
    <p:sldId id="398" r:id="rId27"/>
    <p:sldId id="399" r:id="rId28"/>
    <p:sldId id="400" r:id="rId29"/>
    <p:sldId id="401" r:id="rId30"/>
    <p:sldId id="402" r:id="rId31"/>
    <p:sldId id="403" r:id="rId32"/>
    <p:sldId id="404" r:id="rId33"/>
    <p:sldId id="405" r:id="rId34"/>
    <p:sldId id="406" r:id="rId35"/>
    <p:sldId id="407" r:id="rId36"/>
    <p:sldId id="408" r:id="rId37"/>
    <p:sldId id="409" r:id="rId38"/>
    <p:sldId id="410" r:id="rId39"/>
    <p:sldId id="411" r:id="rId40"/>
    <p:sldId id="412" r:id="rId41"/>
    <p:sldId id="413" r:id="rId42"/>
    <p:sldId id="414" r:id="rId43"/>
    <p:sldId id="415"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9C3B09-B920-4288-9B22-68750C077602}" type="datetimeFigureOut">
              <a:rPr lang="cs-CZ" smtClean="0"/>
              <a:t>13. 10. 2015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C4F77D-0DD0-4543-9E70-3D7C8AE875F7}" type="slidenum">
              <a:rPr lang="cs-CZ" smtClean="0"/>
              <a:t>‹#›</a:t>
            </a:fld>
            <a:endParaRPr lang="cs-CZ"/>
          </a:p>
        </p:txBody>
      </p:sp>
    </p:spTree>
    <p:extLst>
      <p:ext uri="{BB962C8B-B14F-4D97-AF65-F5344CB8AC3E}">
        <p14:creationId xmlns:p14="http://schemas.microsoft.com/office/powerpoint/2010/main" val="664302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46C117F-5CCF-4837-BE5F-2B92066CAFAF}"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4EB90BD-B6CE-46B7-997F-7313B992CCDC}"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DB9D11F-B188-461D-B23F-39381795C052}"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2E6D8D9-55A2-4063-B0F3-121F44549695}"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D4B24536-994D-4021-A283-9F449C0DB509}" type="datetimeFigureOut">
              <a:rPr lang="en-US" dirty="0"/>
              <a:t>10/13/2015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3CBBBB78-C96F-47B7-AB17-D852CA960AC9}" type="datetimeFigureOut">
              <a:rPr lang="en-US" dirty="0"/>
              <a:t>10/13/2015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10/13/2015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A1DBF3"/>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gray">
          <a:xfrm>
            <a:off x="0" y="6400800"/>
            <a:ext cx="12192000" cy="457200"/>
          </a:xfrm>
          <a:prstGeom prst="rect">
            <a:avLst/>
          </a:prstGeom>
          <a:solidFill>
            <a:srgbClr val="1A86C6"/>
          </a:solidFill>
          <a:ln w="9525">
            <a:noFill/>
            <a:miter lim="800000"/>
            <a:headEnd/>
            <a:tailEnd/>
          </a:ln>
        </p:spPr>
        <p:txBody>
          <a:bodyPr wrap="none" lIns="0" tIns="0" rIns="0" bIns="0" anchor="ctr"/>
          <a:lstStyle/>
          <a:p>
            <a:pPr>
              <a:defRPr/>
            </a:pPr>
            <a:r>
              <a:rPr lang="en-US" sz="1800">
                <a:latin typeface="Adobe Jenson Italic" charset="0"/>
                <a:ea typeface="Arial" pitchFamily="-1" charset="0"/>
                <a:cs typeface="Arial" pitchFamily="-1" charset="0"/>
              </a:rPr>
              <a:t> </a:t>
            </a:r>
          </a:p>
        </p:txBody>
      </p:sp>
      <p:pic>
        <p:nvPicPr>
          <p:cNvPr id="3" name="Picture 3" descr="Pearson_Bound_Whi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84317" y="6356351"/>
            <a:ext cx="220768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Pearson_Strap_Bound_Whi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6356351"/>
            <a:ext cx="254423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4" descr="krugman_10e_cover.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33" y="0"/>
            <a:ext cx="64516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6412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30578ACC-22D6-47C1-A373-4FD133E34F3C}" type="datetimeFigureOut">
              <a:rPr lang="en-US" dirty="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10/13/2015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10/13/2015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31444B-B92B-4E27-8C94-BB93EAF5CB18}"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63EFA5E-FA76-400D-B3DC-F0BA90E6D107}" type="datetimeFigureOut">
              <a:rPr lang="en-US" dirty="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10/13/2015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 id="2147483669" r:id="rId18"/>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algn="ctr" eaLnBrk="1" hangingPunct="1"/>
            <a:r>
              <a:rPr lang="en-US" altLang="cs-CZ" sz="2800"/>
              <a:t>Chapter 15 (4)</a:t>
            </a:r>
          </a:p>
        </p:txBody>
      </p:sp>
      <p:sp>
        <p:nvSpPr>
          <p:cNvPr id="15363" name="Rectangle 3"/>
          <p:cNvSpPr>
            <a:spLocks noGrp="1" noChangeArrowheads="1"/>
          </p:cNvSpPr>
          <p:nvPr>
            <p:ph type="subTitle" idx="1"/>
          </p:nvPr>
        </p:nvSpPr>
        <p:spPr/>
        <p:txBody>
          <a:bodyPr/>
          <a:lstStyle/>
          <a:p>
            <a:pPr marL="0" indent="0" algn="ctr">
              <a:buNone/>
            </a:pPr>
            <a:r>
              <a:rPr lang="en-US" altLang="cs-CZ" b="1" smtClean="0"/>
              <a:t>Money, Interest Rates, and </a:t>
            </a:r>
            <a:br>
              <a:rPr lang="en-US" altLang="cs-CZ" b="1" smtClean="0"/>
            </a:br>
            <a:r>
              <a:rPr lang="en-US" altLang="cs-CZ" b="1" smtClean="0"/>
              <a:t>Exchange Rates</a:t>
            </a:r>
          </a:p>
        </p:txBody>
      </p:sp>
    </p:spTree>
    <p:extLst>
      <p:ext uri="{BB962C8B-B14F-4D97-AF65-F5344CB8AC3E}">
        <p14:creationId xmlns:p14="http://schemas.microsoft.com/office/powerpoint/2010/main" val="2251635954"/>
      </p:ext>
    </p:extLst>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cs-CZ" sz="2800"/>
              <a:t>What Influences Aggregate </a:t>
            </a:r>
            <a:br>
              <a:rPr lang="en-US" altLang="cs-CZ" sz="2800"/>
            </a:br>
            <a:r>
              <a:rPr lang="en-US" altLang="cs-CZ" sz="2800"/>
              <a:t>Demand of Money? (cont.)</a:t>
            </a:r>
          </a:p>
        </p:txBody>
      </p:sp>
      <p:sp>
        <p:nvSpPr>
          <p:cNvPr id="15363" name="Rectangle 3"/>
          <p:cNvSpPr>
            <a:spLocks noGrp="1" noChangeArrowheads="1"/>
          </p:cNvSpPr>
          <p:nvPr>
            <p:ph idx="1"/>
          </p:nvPr>
        </p:nvSpPr>
        <p:spPr/>
        <p:txBody>
          <a:bodyPr/>
          <a:lstStyle/>
          <a:p>
            <a:pPr marL="609600" indent="-609600">
              <a:buFont typeface="Times" panose="02020603050405020304" pitchFamily="18" charset="0"/>
              <a:buAutoNum type="arabicPeriod" startAt="3"/>
            </a:pPr>
            <a:r>
              <a:rPr lang="en-US" altLang="cs-CZ" sz="2000" b="1"/>
              <a:t>Income</a:t>
            </a:r>
            <a:r>
              <a:rPr lang="en-US" altLang="cs-CZ" sz="2000"/>
              <a:t>: greater income implies more goods and services can be bought, so that more money is needed to conduct transactions.</a:t>
            </a:r>
          </a:p>
          <a:p>
            <a:pPr marL="990600" lvl="1" indent="-533400"/>
            <a:r>
              <a:rPr lang="en-US" altLang="cs-CZ" sz="1800"/>
              <a:t>A higher real national income (GNP) means more goods and services are being produced and bought in transactions, increasing the need for liquidity </a:t>
            </a:r>
            <a:r>
              <a:rPr lang="en-US" altLang="cs-CZ" sz="1800">
                <a:sym typeface="Symbol" panose="05050102010706020507" pitchFamily="18" charset="2"/>
              </a:rPr>
              <a:t></a:t>
            </a:r>
            <a:r>
              <a:rPr lang="en-US" altLang="cs-CZ"/>
              <a:t> </a:t>
            </a:r>
            <a:r>
              <a:rPr lang="en-US" altLang="cs-CZ" sz="1800"/>
              <a:t>higher demand of money.</a:t>
            </a:r>
          </a:p>
        </p:txBody>
      </p:sp>
    </p:spTree>
    <p:extLst>
      <p:ext uri="{BB962C8B-B14F-4D97-AF65-F5344CB8AC3E}">
        <p14:creationId xmlns:p14="http://schemas.microsoft.com/office/powerpoint/2010/main" val="297005972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trips(downRight)">
                                      <p:cBhvr>
                                        <p:cTn id="7" dur="500"/>
                                        <p:tgtEl>
                                          <p:spTgt spid="1536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363">
                                            <p:txEl>
                                              <p:pRg st="1" end="1"/>
                                            </p:txEl>
                                          </p:spTgt>
                                        </p:tgtEl>
                                        <p:attrNameLst>
                                          <p:attrName>style.visibility</p:attrName>
                                        </p:attrNameLst>
                                      </p:cBhvr>
                                      <p:to>
                                        <p:strVal val="visible"/>
                                      </p:to>
                                    </p:set>
                                    <p:animEffect transition="in" filter="strips(downRight)">
                                      <p:cBhvr>
                                        <p:cTn id="10" dur="500"/>
                                        <p:tgtEl>
                                          <p:spTgt spid="153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cs-CZ" sz="2800"/>
              <a:t>A Model of Aggregate Money Demand</a:t>
            </a:r>
          </a:p>
        </p:txBody>
      </p:sp>
      <p:sp>
        <p:nvSpPr>
          <p:cNvPr id="16387" name="Rectangle 3"/>
          <p:cNvSpPr>
            <a:spLocks noGrp="1" noChangeArrowheads="1"/>
          </p:cNvSpPr>
          <p:nvPr>
            <p:ph idx="1"/>
          </p:nvPr>
        </p:nvSpPr>
        <p:spPr/>
        <p:txBody>
          <a:bodyPr>
            <a:normAutofit fontScale="92500" lnSpcReduction="20000"/>
          </a:bodyPr>
          <a:lstStyle/>
          <a:p>
            <a:pPr marL="0" indent="0">
              <a:buNone/>
            </a:pPr>
            <a:r>
              <a:rPr lang="en-US" altLang="cs-CZ"/>
              <a:t>The aggregate demand of money can be expressed as:</a:t>
            </a:r>
          </a:p>
          <a:p>
            <a:pPr marL="0" indent="0" algn="ctr">
              <a:buNone/>
            </a:pPr>
            <a:r>
              <a:rPr lang="en-US" altLang="cs-CZ" i="1"/>
              <a:t>M</a:t>
            </a:r>
            <a:r>
              <a:rPr lang="en-US" altLang="cs-CZ" i="1" baseline="30000"/>
              <a:t>d</a:t>
            </a:r>
            <a:r>
              <a:rPr lang="en-US" altLang="cs-CZ" i="1"/>
              <a:t> = P x L</a:t>
            </a:r>
            <a:r>
              <a:rPr lang="en-US" altLang="cs-CZ"/>
              <a:t>(</a:t>
            </a:r>
            <a:r>
              <a:rPr lang="en-US" altLang="cs-CZ" i="1"/>
              <a:t>R,Y</a:t>
            </a:r>
            <a:r>
              <a:rPr lang="en-US" altLang="cs-CZ"/>
              <a:t>)</a:t>
            </a:r>
          </a:p>
          <a:p>
            <a:pPr marL="0" indent="0">
              <a:buNone/>
            </a:pPr>
            <a:r>
              <a:rPr lang="en-US" altLang="cs-CZ"/>
              <a:t>where:</a:t>
            </a:r>
          </a:p>
          <a:p>
            <a:pPr marL="460375" lvl="1" indent="-3175">
              <a:buNone/>
            </a:pPr>
            <a:r>
              <a:rPr lang="en-US" altLang="cs-CZ" i="1"/>
              <a:t>P</a:t>
            </a:r>
            <a:r>
              <a:rPr lang="en-US" altLang="cs-CZ"/>
              <a:t> is the price level</a:t>
            </a:r>
          </a:p>
          <a:p>
            <a:pPr marL="460375" lvl="1" indent="-3175">
              <a:buNone/>
            </a:pPr>
            <a:r>
              <a:rPr lang="en-US" altLang="cs-CZ" i="1"/>
              <a:t>Y</a:t>
            </a:r>
            <a:r>
              <a:rPr lang="en-US" altLang="cs-CZ"/>
              <a:t> is real national income</a:t>
            </a:r>
          </a:p>
          <a:p>
            <a:pPr marL="460375" lvl="1" indent="-3175">
              <a:buNone/>
            </a:pPr>
            <a:r>
              <a:rPr lang="en-US" altLang="cs-CZ" i="1"/>
              <a:t>R</a:t>
            </a:r>
            <a:r>
              <a:rPr lang="en-US" altLang="cs-CZ"/>
              <a:t> is a measure of interest rates on nonmonetary assets</a:t>
            </a:r>
          </a:p>
          <a:p>
            <a:pPr marL="460375" lvl="1" indent="-3175">
              <a:buNone/>
            </a:pPr>
            <a:r>
              <a:rPr lang="en-US" altLang="cs-CZ" i="1"/>
              <a:t>L</a:t>
            </a:r>
            <a:r>
              <a:rPr lang="en-US" altLang="cs-CZ"/>
              <a:t>(</a:t>
            </a:r>
            <a:r>
              <a:rPr lang="en-US" altLang="cs-CZ" i="1"/>
              <a:t>R,Y</a:t>
            </a:r>
            <a:r>
              <a:rPr lang="en-US" altLang="cs-CZ"/>
              <a:t>) is the aggregate demand of real monetary assets</a:t>
            </a:r>
          </a:p>
          <a:p>
            <a:pPr marL="0" indent="0">
              <a:spcBef>
                <a:spcPct val="50000"/>
              </a:spcBef>
              <a:buNone/>
            </a:pPr>
            <a:r>
              <a:rPr lang="en-US" altLang="cs-CZ"/>
              <a:t>Alternatively:</a:t>
            </a:r>
          </a:p>
          <a:p>
            <a:pPr marL="0" indent="0" algn="ctr">
              <a:buNone/>
            </a:pPr>
            <a:r>
              <a:rPr lang="en-US" altLang="cs-CZ" i="1"/>
              <a:t>M</a:t>
            </a:r>
            <a:r>
              <a:rPr lang="en-US" altLang="cs-CZ" i="1" baseline="30000"/>
              <a:t>d</a:t>
            </a:r>
            <a:r>
              <a:rPr lang="en-US" altLang="cs-CZ" i="1"/>
              <a:t>/P = L</a:t>
            </a:r>
            <a:r>
              <a:rPr lang="en-US" altLang="cs-CZ"/>
              <a:t>(</a:t>
            </a:r>
            <a:r>
              <a:rPr lang="en-US" altLang="cs-CZ" i="1"/>
              <a:t>R,Y</a:t>
            </a:r>
            <a:r>
              <a:rPr lang="en-US" altLang="cs-CZ"/>
              <a:t>)</a:t>
            </a:r>
            <a:endParaRPr lang="en-US" altLang="cs-CZ" i="1"/>
          </a:p>
          <a:p>
            <a:pPr marL="460375" lvl="1" indent="-3175">
              <a:buNone/>
            </a:pPr>
            <a:r>
              <a:rPr lang="en-US" altLang="cs-CZ"/>
              <a:t>Aggregate demand of real monetary assets is a function of national income and interest rates.</a:t>
            </a:r>
          </a:p>
        </p:txBody>
      </p:sp>
    </p:spTree>
    <p:extLst>
      <p:ext uri="{BB962C8B-B14F-4D97-AF65-F5344CB8AC3E}">
        <p14:creationId xmlns:p14="http://schemas.microsoft.com/office/powerpoint/2010/main" val="237514729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strips(downRight)">
                                      <p:cBhvr>
                                        <p:cTn id="7" dur="5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strips(downRight)">
                                      <p:cBhvr>
                                        <p:cTn id="12" dur="500"/>
                                        <p:tgtEl>
                                          <p:spTgt spid="163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strips(downRight)">
                                      <p:cBhvr>
                                        <p:cTn id="17" dur="500"/>
                                        <p:tgtEl>
                                          <p:spTgt spid="16387">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16387">
                                            <p:txEl>
                                              <p:pRg st="3" end="3"/>
                                            </p:txEl>
                                          </p:spTgt>
                                        </p:tgtEl>
                                        <p:attrNameLst>
                                          <p:attrName>style.visibility</p:attrName>
                                        </p:attrNameLst>
                                      </p:cBhvr>
                                      <p:to>
                                        <p:strVal val="visible"/>
                                      </p:to>
                                    </p:set>
                                    <p:animEffect transition="in" filter="strips(downRight)">
                                      <p:cBhvr>
                                        <p:cTn id="20" dur="500"/>
                                        <p:tgtEl>
                                          <p:spTgt spid="16387">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16387">
                                            <p:txEl>
                                              <p:pRg st="4" end="4"/>
                                            </p:txEl>
                                          </p:spTgt>
                                        </p:tgtEl>
                                        <p:attrNameLst>
                                          <p:attrName>style.visibility</p:attrName>
                                        </p:attrNameLst>
                                      </p:cBhvr>
                                      <p:to>
                                        <p:strVal val="visible"/>
                                      </p:to>
                                    </p:set>
                                    <p:animEffect transition="in" filter="strips(downRight)">
                                      <p:cBhvr>
                                        <p:cTn id="23" dur="500"/>
                                        <p:tgtEl>
                                          <p:spTgt spid="16387">
                                            <p:txEl>
                                              <p:pRg st="4" end="4"/>
                                            </p:txEl>
                                          </p:spTgt>
                                        </p:tgtEl>
                                      </p:cBhvr>
                                    </p:animEffect>
                                  </p:childTnLst>
                                </p:cTn>
                              </p:par>
                              <p:par>
                                <p:cTn id="24" presetID="18" presetClass="entr" presetSubtype="6" fill="hold" grpId="0" nodeType="withEffect">
                                  <p:stCondLst>
                                    <p:cond delay="0"/>
                                  </p:stCondLst>
                                  <p:childTnLst>
                                    <p:set>
                                      <p:cBhvr>
                                        <p:cTn id="25" dur="1" fill="hold">
                                          <p:stCondLst>
                                            <p:cond delay="0"/>
                                          </p:stCondLst>
                                        </p:cTn>
                                        <p:tgtEl>
                                          <p:spTgt spid="16387">
                                            <p:txEl>
                                              <p:pRg st="5" end="5"/>
                                            </p:txEl>
                                          </p:spTgt>
                                        </p:tgtEl>
                                        <p:attrNameLst>
                                          <p:attrName>style.visibility</p:attrName>
                                        </p:attrNameLst>
                                      </p:cBhvr>
                                      <p:to>
                                        <p:strVal val="visible"/>
                                      </p:to>
                                    </p:set>
                                    <p:animEffect transition="in" filter="strips(downRight)">
                                      <p:cBhvr>
                                        <p:cTn id="26" dur="500"/>
                                        <p:tgtEl>
                                          <p:spTgt spid="16387">
                                            <p:txEl>
                                              <p:pRg st="5" end="5"/>
                                            </p:txEl>
                                          </p:spTgt>
                                        </p:tgtEl>
                                      </p:cBhvr>
                                    </p:animEffect>
                                  </p:childTnLst>
                                </p:cTn>
                              </p:par>
                              <p:par>
                                <p:cTn id="27" presetID="18" presetClass="entr" presetSubtype="6" fill="hold" grpId="0" nodeType="withEffect">
                                  <p:stCondLst>
                                    <p:cond delay="0"/>
                                  </p:stCondLst>
                                  <p:childTnLst>
                                    <p:set>
                                      <p:cBhvr>
                                        <p:cTn id="28" dur="1" fill="hold">
                                          <p:stCondLst>
                                            <p:cond delay="0"/>
                                          </p:stCondLst>
                                        </p:cTn>
                                        <p:tgtEl>
                                          <p:spTgt spid="16387">
                                            <p:txEl>
                                              <p:pRg st="6" end="6"/>
                                            </p:txEl>
                                          </p:spTgt>
                                        </p:tgtEl>
                                        <p:attrNameLst>
                                          <p:attrName>style.visibility</p:attrName>
                                        </p:attrNameLst>
                                      </p:cBhvr>
                                      <p:to>
                                        <p:strVal val="visible"/>
                                      </p:to>
                                    </p:set>
                                    <p:animEffect transition="in" filter="strips(downRight)">
                                      <p:cBhvr>
                                        <p:cTn id="29" dur="500"/>
                                        <p:tgtEl>
                                          <p:spTgt spid="16387">
                                            <p:txEl>
                                              <p:pRg st="6" end="6"/>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8" presetClass="entr" presetSubtype="6" fill="hold" grpId="0" nodeType="clickEffect">
                                  <p:stCondLst>
                                    <p:cond delay="0"/>
                                  </p:stCondLst>
                                  <p:childTnLst>
                                    <p:set>
                                      <p:cBhvr>
                                        <p:cTn id="33" dur="1" fill="hold">
                                          <p:stCondLst>
                                            <p:cond delay="0"/>
                                          </p:stCondLst>
                                        </p:cTn>
                                        <p:tgtEl>
                                          <p:spTgt spid="16387">
                                            <p:txEl>
                                              <p:pRg st="7" end="7"/>
                                            </p:txEl>
                                          </p:spTgt>
                                        </p:tgtEl>
                                        <p:attrNameLst>
                                          <p:attrName>style.visibility</p:attrName>
                                        </p:attrNameLst>
                                      </p:cBhvr>
                                      <p:to>
                                        <p:strVal val="visible"/>
                                      </p:to>
                                    </p:set>
                                    <p:animEffect transition="in" filter="strips(downRight)">
                                      <p:cBhvr>
                                        <p:cTn id="34" dur="500"/>
                                        <p:tgtEl>
                                          <p:spTgt spid="16387">
                                            <p:txEl>
                                              <p:pRg st="7" end="7"/>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8" presetClass="entr" presetSubtype="6" fill="hold" grpId="0" nodeType="clickEffect">
                                  <p:stCondLst>
                                    <p:cond delay="0"/>
                                  </p:stCondLst>
                                  <p:childTnLst>
                                    <p:set>
                                      <p:cBhvr>
                                        <p:cTn id="38" dur="1" fill="hold">
                                          <p:stCondLst>
                                            <p:cond delay="0"/>
                                          </p:stCondLst>
                                        </p:cTn>
                                        <p:tgtEl>
                                          <p:spTgt spid="16387">
                                            <p:txEl>
                                              <p:pRg st="8" end="8"/>
                                            </p:txEl>
                                          </p:spTgt>
                                        </p:tgtEl>
                                        <p:attrNameLst>
                                          <p:attrName>style.visibility</p:attrName>
                                        </p:attrNameLst>
                                      </p:cBhvr>
                                      <p:to>
                                        <p:strVal val="visible"/>
                                      </p:to>
                                    </p:set>
                                    <p:animEffect transition="in" filter="strips(downRight)">
                                      <p:cBhvr>
                                        <p:cTn id="39" dur="500"/>
                                        <p:tgtEl>
                                          <p:spTgt spid="16387">
                                            <p:txEl>
                                              <p:pRg st="8" end="8"/>
                                            </p:txEl>
                                          </p:spTgt>
                                        </p:tgtEl>
                                      </p:cBhvr>
                                    </p:animEffect>
                                  </p:childTnLst>
                                </p:cTn>
                              </p:par>
                              <p:par>
                                <p:cTn id="40" presetID="18" presetClass="entr" presetSubtype="6" fill="hold" grpId="0" nodeType="withEffect">
                                  <p:stCondLst>
                                    <p:cond delay="0"/>
                                  </p:stCondLst>
                                  <p:childTnLst>
                                    <p:set>
                                      <p:cBhvr>
                                        <p:cTn id="41" dur="1" fill="hold">
                                          <p:stCondLst>
                                            <p:cond delay="0"/>
                                          </p:stCondLst>
                                        </p:cTn>
                                        <p:tgtEl>
                                          <p:spTgt spid="16387">
                                            <p:txEl>
                                              <p:pRg st="9" end="9"/>
                                            </p:txEl>
                                          </p:spTgt>
                                        </p:tgtEl>
                                        <p:attrNameLst>
                                          <p:attrName>style.visibility</p:attrName>
                                        </p:attrNameLst>
                                      </p:cBhvr>
                                      <p:to>
                                        <p:strVal val="visible"/>
                                      </p:to>
                                    </p:set>
                                    <p:animEffect transition="in" filter="strips(downRight)">
                                      <p:cBhvr>
                                        <p:cTn id="42" dur="500"/>
                                        <p:tgtEl>
                                          <p:spTgt spid="1638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cs-CZ" sz="2800"/>
              <a:t>Fig. 15-1: Aggregate Real Money </a:t>
            </a:r>
            <a:br>
              <a:rPr lang="en-US" altLang="cs-CZ" sz="2800"/>
            </a:br>
            <a:r>
              <a:rPr lang="en-US" altLang="cs-CZ" sz="2800"/>
              <a:t>Demand and the Interest Rate</a:t>
            </a:r>
          </a:p>
        </p:txBody>
      </p:sp>
      <p:pic>
        <p:nvPicPr>
          <p:cNvPr id="26627" name="Picture 2" descr="fig15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427290"/>
            <a:ext cx="4210022" cy="4105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1313293"/>
      </p:ext>
    </p:extLst>
  </p:cSld>
  <p:clrMapOvr>
    <a:masterClrMapping/>
  </p:clrMapOvr>
  <p:transition spd="med">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cs-CZ" sz="2400"/>
              <a:t>Fig. 15-2: Effect on the Aggregate Real Money Demand Schedule of a Rise in Real Income</a:t>
            </a:r>
          </a:p>
        </p:txBody>
      </p:sp>
      <p:pic>
        <p:nvPicPr>
          <p:cNvPr id="27651" name="Picture 2" descr="fig15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339546"/>
            <a:ext cx="4335002" cy="4254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1011851"/>
      </p:ext>
    </p:extLst>
  </p:cSld>
  <p:clrMapOvr>
    <a:masterClrMapping/>
  </p:clrMapOvr>
  <p:transition spd="med">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cs-CZ" smtClean="0"/>
              <a:t>A Model of the Money Market</a:t>
            </a:r>
          </a:p>
        </p:txBody>
      </p:sp>
      <p:sp>
        <p:nvSpPr>
          <p:cNvPr id="19459" name="Rectangle 3"/>
          <p:cNvSpPr>
            <a:spLocks noGrp="1" noChangeArrowheads="1"/>
          </p:cNvSpPr>
          <p:nvPr>
            <p:ph idx="1"/>
          </p:nvPr>
        </p:nvSpPr>
        <p:spPr/>
        <p:txBody>
          <a:bodyPr/>
          <a:lstStyle/>
          <a:p>
            <a:pPr eaLnBrk="1" hangingPunct="1">
              <a:spcBef>
                <a:spcPct val="50000"/>
              </a:spcBef>
            </a:pPr>
            <a:r>
              <a:rPr lang="en-US" altLang="cs-CZ" smtClean="0"/>
              <a:t>The money market is where monetary or liquid assets, which are loosely called </a:t>
            </a:r>
            <a:r>
              <a:rPr lang="ja-JP" altLang="en-US" smtClean="0"/>
              <a:t>“</a:t>
            </a:r>
            <a:r>
              <a:rPr lang="en-US" altLang="ja-JP" smtClean="0"/>
              <a:t>money,</a:t>
            </a:r>
            <a:r>
              <a:rPr lang="ja-JP" altLang="en-US" smtClean="0"/>
              <a:t>”</a:t>
            </a:r>
            <a:r>
              <a:rPr lang="en-US" altLang="ja-JP" smtClean="0"/>
              <a:t> are lent and borrowed.</a:t>
            </a:r>
          </a:p>
          <a:p>
            <a:pPr lvl="1" eaLnBrk="1" hangingPunct="1">
              <a:spcBef>
                <a:spcPct val="50000"/>
              </a:spcBef>
            </a:pPr>
            <a:r>
              <a:rPr lang="en-US" altLang="cs-CZ" smtClean="0"/>
              <a:t>Monetary assets in the money market generally  have low interest rates compared to interest rates on bonds, loans, and deposits of currency in the foreign exchange markets.</a:t>
            </a:r>
          </a:p>
          <a:p>
            <a:pPr lvl="1" eaLnBrk="1" hangingPunct="1">
              <a:spcBef>
                <a:spcPct val="50000"/>
              </a:spcBef>
            </a:pPr>
            <a:r>
              <a:rPr lang="en-US" altLang="cs-CZ" smtClean="0"/>
              <a:t>Domestic interest rates directly affect rates of return on domestic currency deposits in the foreign exchange markets.</a:t>
            </a:r>
          </a:p>
        </p:txBody>
      </p:sp>
    </p:spTree>
    <p:extLst>
      <p:ext uri="{BB962C8B-B14F-4D97-AF65-F5344CB8AC3E}">
        <p14:creationId xmlns:p14="http://schemas.microsoft.com/office/powerpoint/2010/main" val="298403706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strips(downRight)">
                                      <p:cBhvr>
                                        <p:cTn id="7" dur="500"/>
                                        <p:tgtEl>
                                          <p:spTgt spid="19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strips(downRight)">
                                      <p:cBhvr>
                                        <p:cTn id="12" dur="500"/>
                                        <p:tgtEl>
                                          <p:spTgt spid="194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strips(downRight)">
                                      <p:cBhvr>
                                        <p:cTn id="17" dur="500"/>
                                        <p:tgtEl>
                                          <p:spTgt spid="194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cs-CZ" smtClean="0"/>
              <a:t>A Model of the Money Market (cont.)</a:t>
            </a:r>
          </a:p>
        </p:txBody>
      </p:sp>
      <p:sp>
        <p:nvSpPr>
          <p:cNvPr id="117763" name="Rectangle 3"/>
          <p:cNvSpPr>
            <a:spLocks noGrp="1" noChangeArrowheads="1"/>
          </p:cNvSpPr>
          <p:nvPr>
            <p:ph idx="1"/>
          </p:nvPr>
        </p:nvSpPr>
        <p:spPr/>
        <p:txBody>
          <a:bodyPr/>
          <a:lstStyle/>
          <a:p>
            <a:pPr eaLnBrk="1" hangingPunct="1">
              <a:spcBef>
                <a:spcPct val="50000"/>
              </a:spcBef>
            </a:pPr>
            <a:r>
              <a:rPr lang="en-US" altLang="cs-CZ"/>
              <a:t>When no shortages (excess demand) or surpluses (excess supply) of monetary assets exist, the model achieves an equilibrium:</a:t>
            </a:r>
          </a:p>
          <a:p>
            <a:pPr algn="ctr" eaLnBrk="1" hangingPunct="1">
              <a:spcBef>
                <a:spcPct val="50000"/>
              </a:spcBef>
              <a:buFontTx/>
              <a:buNone/>
            </a:pPr>
            <a:r>
              <a:rPr lang="en-US" altLang="cs-CZ" i="1"/>
              <a:t>M</a:t>
            </a:r>
            <a:r>
              <a:rPr lang="en-US" altLang="cs-CZ" i="1" baseline="30000"/>
              <a:t>s</a:t>
            </a:r>
            <a:r>
              <a:rPr lang="en-US" altLang="cs-CZ" i="1"/>
              <a:t> = M</a:t>
            </a:r>
            <a:r>
              <a:rPr lang="en-US" altLang="cs-CZ" i="1" baseline="30000"/>
              <a:t>d</a:t>
            </a:r>
            <a:endParaRPr lang="en-US" altLang="cs-CZ"/>
          </a:p>
          <a:p>
            <a:pPr eaLnBrk="1" hangingPunct="1">
              <a:spcBef>
                <a:spcPct val="50000"/>
              </a:spcBef>
            </a:pPr>
            <a:r>
              <a:rPr lang="en-US" altLang="cs-CZ"/>
              <a:t>Alternatively, when the quantity of real monetary assets supplied matches the quantity of real monetary assets demanded, the model achieves an equilibrium: </a:t>
            </a:r>
          </a:p>
          <a:p>
            <a:pPr algn="ctr" eaLnBrk="1" hangingPunct="1">
              <a:spcBef>
                <a:spcPct val="50000"/>
              </a:spcBef>
              <a:buFontTx/>
              <a:buNone/>
            </a:pPr>
            <a:r>
              <a:rPr lang="en-US" altLang="cs-CZ" i="1"/>
              <a:t>M</a:t>
            </a:r>
            <a:r>
              <a:rPr lang="en-US" altLang="cs-CZ" i="1" baseline="30000"/>
              <a:t>s</a:t>
            </a:r>
            <a:r>
              <a:rPr lang="en-US" altLang="cs-CZ" i="1"/>
              <a:t>/P = L</a:t>
            </a:r>
            <a:r>
              <a:rPr lang="en-US" altLang="cs-CZ"/>
              <a:t>(</a:t>
            </a:r>
            <a:r>
              <a:rPr lang="en-US" altLang="cs-CZ" i="1"/>
              <a:t>R,Y</a:t>
            </a:r>
            <a:r>
              <a:rPr lang="en-US" altLang="cs-CZ"/>
              <a:t>) </a:t>
            </a:r>
          </a:p>
        </p:txBody>
      </p:sp>
    </p:spTree>
    <p:extLst>
      <p:ext uri="{BB962C8B-B14F-4D97-AF65-F5344CB8AC3E}">
        <p14:creationId xmlns:p14="http://schemas.microsoft.com/office/powerpoint/2010/main" val="409071937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7763">
                                            <p:txEl>
                                              <p:pRg st="0" end="0"/>
                                            </p:txEl>
                                          </p:spTgt>
                                        </p:tgtEl>
                                        <p:attrNameLst>
                                          <p:attrName>style.visibility</p:attrName>
                                        </p:attrNameLst>
                                      </p:cBhvr>
                                      <p:to>
                                        <p:strVal val="visible"/>
                                      </p:to>
                                    </p:set>
                                    <p:animEffect transition="in" filter="strips(downRight)">
                                      <p:cBhvr>
                                        <p:cTn id="7" dur="500"/>
                                        <p:tgtEl>
                                          <p:spTgt spid="1177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7763">
                                            <p:txEl>
                                              <p:pRg st="1" end="1"/>
                                            </p:txEl>
                                          </p:spTgt>
                                        </p:tgtEl>
                                        <p:attrNameLst>
                                          <p:attrName>style.visibility</p:attrName>
                                        </p:attrNameLst>
                                      </p:cBhvr>
                                      <p:to>
                                        <p:strVal val="visible"/>
                                      </p:to>
                                    </p:set>
                                    <p:animEffect transition="in" filter="strips(downRight)">
                                      <p:cBhvr>
                                        <p:cTn id="12" dur="500"/>
                                        <p:tgtEl>
                                          <p:spTgt spid="1177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17763">
                                            <p:txEl>
                                              <p:pRg st="2" end="2"/>
                                            </p:txEl>
                                          </p:spTgt>
                                        </p:tgtEl>
                                        <p:attrNameLst>
                                          <p:attrName>style.visibility</p:attrName>
                                        </p:attrNameLst>
                                      </p:cBhvr>
                                      <p:to>
                                        <p:strVal val="visible"/>
                                      </p:to>
                                    </p:set>
                                    <p:animEffect transition="in" filter="strips(downRight)">
                                      <p:cBhvr>
                                        <p:cTn id="17" dur="500"/>
                                        <p:tgtEl>
                                          <p:spTgt spid="1177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17763">
                                            <p:txEl>
                                              <p:pRg st="3" end="3"/>
                                            </p:txEl>
                                          </p:spTgt>
                                        </p:tgtEl>
                                        <p:attrNameLst>
                                          <p:attrName>style.visibility</p:attrName>
                                        </p:attrNameLst>
                                      </p:cBhvr>
                                      <p:to>
                                        <p:strVal val="visible"/>
                                      </p:to>
                                    </p:set>
                                    <p:animEffect transition="in" filter="strips(downRight)">
                                      <p:cBhvr>
                                        <p:cTn id="22" dur="500"/>
                                        <p:tgtEl>
                                          <p:spTgt spid="1177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cs-CZ" smtClean="0"/>
              <a:t>A Model of the Money Market (cont.)</a:t>
            </a:r>
          </a:p>
        </p:txBody>
      </p:sp>
      <p:sp>
        <p:nvSpPr>
          <p:cNvPr id="20483" name="Rectangle 3"/>
          <p:cNvSpPr>
            <a:spLocks noGrp="1" noChangeArrowheads="1"/>
          </p:cNvSpPr>
          <p:nvPr>
            <p:ph idx="1"/>
          </p:nvPr>
        </p:nvSpPr>
        <p:spPr/>
        <p:txBody>
          <a:bodyPr/>
          <a:lstStyle/>
          <a:p>
            <a:pPr eaLnBrk="1" hangingPunct="1">
              <a:spcBef>
                <a:spcPct val="50000"/>
              </a:spcBef>
            </a:pPr>
            <a:r>
              <a:rPr lang="en-US" altLang="cs-CZ"/>
              <a:t>When there is an excess supply of monetary assets, there is an excess demand for interest- bearing assets like bonds, loans, and deposits.</a:t>
            </a:r>
          </a:p>
          <a:p>
            <a:pPr lvl="1" eaLnBrk="1" hangingPunct="1">
              <a:spcBef>
                <a:spcPct val="50000"/>
              </a:spcBef>
            </a:pPr>
            <a:r>
              <a:rPr lang="en-US" altLang="cs-CZ"/>
              <a:t>People with an excess supply of monetary assets are willing to offer or accept interest-bearing assets (by giving up their money) at lower interest rates.</a:t>
            </a:r>
          </a:p>
          <a:p>
            <a:pPr lvl="1" eaLnBrk="1" hangingPunct="1">
              <a:spcBef>
                <a:spcPct val="50000"/>
              </a:spcBef>
            </a:pPr>
            <a:r>
              <a:rPr lang="en-US" altLang="cs-CZ"/>
              <a:t>Others are more willing to hold additional monetary assets as interest rates (the opportunity cost of holding monetary assets) fall.</a:t>
            </a:r>
          </a:p>
        </p:txBody>
      </p:sp>
    </p:spTree>
    <p:extLst>
      <p:ext uri="{BB962C8B-B14F-4D97-AF65-F5344CB8AC3E}">
        <p14:creationId xmlns:p14="http://schemas.microsoft.com/office/powerpoint/2010/main" val="248029488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trips(downRight)">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strips(downRight)">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strips(downRight)">
                                      <p:cBhvr>
                                        <p:cTn id="17" dur="5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cs-CZ" smtClean="0"/>
              <a:t>A Model of the Money Market (cont.)</a:t>
            </a:r>
          </a:p>
        </p:txBody>
      </p:sp>
      <p:sp>
        <p:nvSpPr>
          <p:cNvPr id="21507" name="Rectangle 3"/>
          <p:cNvSpPr>
            <a:spLocks noGrp="1" noChangeArrowheads="1"/>
          </p:cNvSpPr>
          <p:nvPr>
            <p:ph idx="1"/>
          </p:nvPr>
        </p:nvSpPr>
        <p:spPr>
          <a:xfrm>
            <a:off x="680321" y="2178823"/>
            <a:ext cx="7835900" cy="4572000"/>
          </a:xfrm>
        </p:spPr>
        <p:txBody>
          <a:bodyPr/>
          <a:lstStyle/>
          <a:p>
            <a:pPr eaLnBrk="1" hangingPunct="1">
              <a:spcBef>
                <a:spcPct val="50000"/>
              </a:spcBef>
            </a:pPr>
            <a:r>
              <a:rPr lang="en-US" altLang="cs-CZ" dirty="0"/>
              <a:t>When there is an excess demand of monetary assets, there is an excess supply of interest- bearing assets like bonds, loans, and deposits.</a:t>
            </a:r>
          </a:p>
          <a:p>
            <a:pPr lvl="1" eaLnBrk="1" hangingPunct="1">
              <a:spcBef>
                <a:spcPct val="50000"/>
              </a:spcBef>
            </a:pPr>
            <a:r>
              <a:rPr lang="en-US" altLang="cs-CZ" dirty="0"/>
              <a:t>People who desire monetary assets but do not have access to them are willing to sell nonmonetary assets in return for the monetary assets that they desire.</a:t>
            </a:r>
          </a:p>
          <a:p>
            <a:pPr lvl="1" eaLnBrk="1" hangingPunct="1">
              <a:spcBef>
                <a:spcPct val="50000"/>
              </a:spcBef>
            </a:pPr>
            <a:r>
              <a:rPr lang="en-US" altLang="cs-CZ" dirty="0"/>
              <a:t>Those with monetary assets are more willing to give them up in return for interest-bearing assets as interest rates (the opportunity cost of holding money) rise.   </a:t>
            </a:r>
          </a:p>
        </p:txBody>
      </p:sp>
    </p:spTree>
    <p:extLst>
      <p:ext uri="{BB962C8B-B14F-4D97-AF65-F5344CB8AC3E}">
        <p14:creationId xmlns:p14="http://schemas.microsoft.com/office/powerpoint/2010/main" val="3361768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strips(downRight)">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strips(downRight)">
                                      <p:cBhvr>
                                        <p:cTn id="12" dur="500"/>
                                        <p:tgtEl>
                                          <p:spTgt spid="215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strips(downRight)">
                                      <p:cBhvr>
                                        <p:cTn id="17"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cs-CZ" sz="2800"/>
              <a:t>Fig. 15-3: Determination of the Equilibrium Interest Rate</a:t>
            </a:r>
          </a:p>
        </p:txBody>
      </p:sp>
      <p:pic>
        <p:nvPicPr>
          <p:cNvPr id="32771" name="Picture 2" descr="fig15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257168"/>
            <a:ext cx="4926444" cy="4246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47688"/>
      </p:ext>
    </p:extLst>
  </p:cSld>
  <p:clrMapOvr>
    <a:masterClrMapping/>
  </p:clrMapOvr>
  <p:transition spd="med">
    <p:pull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cs-CZ" sz="2800"/>
              <a:t>Fig. 15-4: Effect of an Increase in the Money Supply on the Interest Rate</a:t>
            </a:r>
          </a:p>
        </p:txBody>
      </p:sp>
      <p:pic>
        <p:nvPicPr>
          <p:cNvPr id="33795" name="Picture 2" descr="fig15_0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446638"/>
            <a:ext cx="4921925" cy="4027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7830426"/>
      </p:ext>
    </p:extLst>
  </p:cSld>
  <p:clrMapOvr>
    <a:masterClrMapping/>
  </p:clrMapOvr>
  <p:transition spd="med">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cs-CZ" smtClean="0"/>
              <a:t>Preview</a:t>
            </a:r>
          </a:p>
        </p:txBody>
      </p:sp>
      <p:sp>
        <p:nvSpPr>
          <p:cNvPr id="8195" name="Rectangle 3"/>
          <p:cNvSpPr>
            <a:spLocks noGrp="1" noChangeArrowheads="1"/>
          </p:cNvSpPr>
          <p:nvPr>
            <p:ph idx="1"/>
          </p:nvPr>
        </p:nvSpPr>
        <p:spPr/>
        <p:txBody>
          <a:bodyPr>
            <a:normAutofit lnSpcReduction="10000"/>
          </a:bodyPr>
          <a:lstStyle/>
          <a:p>
            <a:pPr eaLnBrk="1" hangingPunct="1">
              <a:lnSpc>
                <a:spcPct val="90000"/>
              </a:lnSpc>
              <a:spcBef>
                <a:spcPct val="40000"/>
              </a:spcBef>
            </a:pPr>
            <a:r>
              <a:rPr lang="en-US" altLang="cs-CZ" smtClean="0"/>
              <a:t>What is money?</a:t>
            </a:r>
          </a:p>
          <a:p>
            <a:pPr eaLnBrk="1" hangingPunct="1">
              <a:lnSpc>
                <a:spcPct val="90000"/>
              </a:lnSpc>
              <a:spcBef>
                <a:spcPct val="40000"/>
              </a:spcBef>
            </a:pPr>
            <a:r>
              <a:rPr lang="en-US" altLang="cs-CZ" smtClean="0"/>
              <a:t>Control of the supply of money</a:t>
            </a:r>
          </a:p>
          <a:p>
            <a:pPr eaLnBrk="1" hangingPunct="1">
              <a:lnSpc>
                <a:spcPct val="90000"/>
              </a:lnSpc>
              <a:spcBef>
                <a:spcPct val="40000"/>
              </a:spcBef>
            </a:pPr>
            <a:r>
              <a:rPr lang="en-US" altLang="cs-CZ" smtClean="0"/>
              <a:t>The willingness to hold monetary assets</a:t>
            </a:r>
          </a:p>
          <a:p>
            <a:pPr eaLnBrk="1" hangingPunct="1">
              <a:lnSpc>
                <a:spcPct val="90000"/>
              </a:lnSpc>
              <a:spcBef>
                <a:spcPct val="40000"/>
              </a:spcBef>
            </a:pPr>
            <a:r>
              <a:rPr lang="en-US" altLang="cs-CZ" smtClean="0"/>
              <a:t>A model of real monetary assets and </a:t>
            </a:r>
            <a:br>
              <a:rPr lang="en-US" altLang="cs-CZ" smtClean="0"/>
            </a:br>
            <a:r>
              <a:rPr lang="en-US" altLang="cs-CZ" smtClean="0"/>
              <a:t>interest rates</a:t>
            </a:r>
          </a:p>
          <a:p>
            <a:pPr eaLnBrk="1" hangingPunct="1">
              <a:lnSpc>
                <a:spcPct val="90000"/>
              </a:lnSpc>
              <a:spcBef>
                <a:spcPct val="40000"/>
              </a:spcBef>
            </a:pPr>
            <a:r>
              <a:rPr lang="en-US" altLang="cs-CZ" smtClean="0"/>
              <a:t>A model of real monetary assets, interest rates, and exchange rates</a:t>
            </a:r>
          </a:p>
          <a:p>
            <a:pPr eaLnBrk="1" hangingPunct="1">
              <a:lnSpc>
                <a:spcPct val="90000"/>
              </a:lnSpc>
              <a:spcBef>
                <a:spcPct val="40000"/>
              </a:spcBef>
            </a:pPr>
            <a:r>
              <a:rPr lang="en-US" altLang="cs-CZ" smtClean="0"/>
              <a:t>Long-run effects of changes in money on prices, interest rates, and exchange rates</a:t>
            </a:r>
          </a:p>
        </p:txBody>
      </p:sp>
    </p:spTree>
    <p:extLst>
      <p:ext uri="{BB962C8B-B14F-4D97-AF65-F5344CB8AC3E}">
        <p14:creationId xmlns:p14="http://schemas.microsoft.com/office/powerpoint/2010/main" val="127294985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strips(downRight)">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strips(downRight)">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strips(downRight)">
                                      <p:cBhvr>
                                        <p:cTn id="17" dur="500"/>
                                        <p:tgtEl>
                                          <p:spTgt spid="81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strips(downRight)">
                                      <p:cBhvr>
                                        <p:cTn id="22" dur="500"/>
                                        <p:tgtEl>
                                          <p:spTgt spid="81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strips(downRight)">
                                      <p:cBhvr>
                                        <p:cTn id="27" dur="500"/>
                                        <p:tgtEl>
                                          <p:spTgt spid="819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8195">
                                            <p:txEl>
                                              <p:pRg st="5" end="5"/>
                                            </p:txEl>
                                          </p:spTgt>
                                        </p:tgtEl>
                                        <p:attrNameLst>
                                          <p:attrName>style.visibility</p:attrName>
                                        </p:attrNameLst>
                                      </p:cBhvr>
                                      <p:to>
                                        <p:strVal val="visible"/>
                                      </p:to>
                                    </p:set>
                                    <p:animEffect transition="in" filter="strips(downRight)">
                                      <p:cBhvr>
                                        <p:cTn id="32" dur="500"/>
                                        <p:tgtEl>
                                          <p:spTgt spid="81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cs-CZ" sz="2800"/>
              <a:t>Fig. 15-5: Effect on the Interest </a:t>
            </a:r>
            <a:br>
              <a:rPr lang="en-US" altLang="cs-CZ" sz="2800"/>
            </a:br>
            <a:r>
              <a:rPr lang="en-US" altLang="cs-CZ" sz="2800"/>
              <a:t>Rate of a Rise in Real Income</a:t>
            </a:r>
          </a:p>
        </p:txBody>
      </p:sp>
      <p:pic>
        <p:nvPicPr>
          <p:cNvPr id="34819" name="Picture 2" descr="fig15_05.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619632"/>
            <a:ext cx="4533331" cy="3914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1648591"/>
      </p:ext>
    </p:extLst>
  </p:cSld>
  <p:clrMapOvr>
    <a:masterClrMapping/>
  </p:clrMapOvr>
  <p:transition spd="med">
    <p:pull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14184" y="686593"/>
            <a:ext cx="5316494" cy="1323439"/>
          </a:xfrm>
        </p:spPr>
        <p:txBody>
          <a:bodyPr anchor="t"/>
          <a:lstStyle/>
          <a:p>
            <a:pPr eaLnBrk="1" hangingPunct="1"/>
            <a:r>
              <a:rPr lang="en-US" altLang="cs-CZ" sz="2400" dirty="0"/>
              <a:t>Fig. 15-6: Simultaneous Equilibrium in the U.S. Money Market and the Foreign Exchange Market</a:t>
            </a:r>
          </a:p>
        </p:txBody>
      </p:sp>
      <p:pic>
        <p:nvPicPr>
          <p:cNvPr id="35843" name="Picture 2" descr="fig15_06.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30678" y="560387"/>
            <a:ext cx="4935538" cy="629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2958051"/>
      </p:ext>
    </p:extLst>
  </p:cSld>
  <p:clrMapOvr>
    <a:masterClrMapping/>
  </p:clrMapOvr>
  <p:transition spd="med">
    <p:pull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cs-CZ" sz="2800"/>
              <a:t>Fig. 15-7: Money Market/Exchange Rate Linkages</a:t>
            </a:r>
          </a:p>
        </p:txBody>
      </p:sp>
      <p:pic>
        <p:nvPicPr>
          <p:cNvPr id="36867" name="Picture 2" descr="fig15_07.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45837" y="1998119"/>
            <a:ext cx="5189493" cy="473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8247403"/>
      </p:ext>
    </p:extLst>
  </p:cSld>
  <p:clrMapOvr>
    <a:masterClrMapping/>
  </p:clrMapOvr>
  <p:transition spd="med">
    <p:pull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22421" y="623332"/>
            <a:ext cx="5906529" cy="1773880"/>
          </a:xfrm>
        </p:spPr>
        <p:txBody>
          <a:bodyPr anchor="t"/>
          <a:lstStyle/>
          <a:p>
            <a:pPr eaLnBrk="1" hangingPunct="1"/>
            <a:r>
              <a:rPr lang="en-US" altLang="cs-CZ" sz="2400" dirty="0"/>
              <a:t>Fig. 15-8: Effect on the Dollar/Euro Exchange Rate and Dollar Interest Rate of an Increase in the U.S. Money Supply</a:t>
            </a:r>
          </a:p>
        </p:txBody>
      </p:sp>
      <p:pic>
        <p:nvPicPr>
          <p:cNvPr id="37891" name="Picture 2" descr="fig15_08.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7530" y="738488"/>
            <a:ext cx="3921125" cy="612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504097"/>
      </p:ext>
    </p:extLst>
  </p:cSld>
  <p:clrMapOvr>
    <a:masterClrMapping/>
  </p:clrMapOvr>
  <p:transition spd="med">
    <p:pull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cs-CZ" sz="2800"/>
              <a:t>Changes in the Domestic Money Supply</a:t>
            </a:r>
          </a:p>
        </p:txBody>
      </p:sp>
      <p:sp>
        <p:nvSpPr>
          <p:cNvPr id="29699" name="Rectangle 3"/>
          <p:cNvSpPr>
            <a:spLocks noGrp="1" noChangeArrowheads="1"/>
          </p:cNvSpPr>
          <p:nvPr>
            <p:ph idx="1"/>
          </p:nvPr>
        </p:nvSpPr>
        <p:spPr/>
        <p:txBody>
          <a:bodyPr/>
          <a:lstStyle/>
          <a:p>
            <a:pPr eaLnBrk="1" hangingPunct="1">
              <a:spcBef>
                <a:spcPct val="50000"/>
              </a:spcBef>
            </a:pPr>
            <a:r>
              <a:rPr lang="en-US" altLang="cs-CZ" smtClean="0"/>
              <a:t>An increase in a country</a:t>
            </a:r>
            <a:r>
              <a:rPr lang="ja-JP" altLang="en-US" smtClean="0"/>
              <a:t>’</a:t>
            </a:r>
            <a:r>
              <a:rPr lang="en-US" altLang="ja-JP" smtClean="0"/>
              <a:t>s money supply causes interest rates to fall, rates of return on domestic currency deposits to fall, and the domestic currency to depreciate.</a:t>
            </a:r>
          </a:p>
          <a:p>
            <a:pPr eaLnBrk="1" hangingPunct="1">
              <a:spcBef>
                <a:spcPct val="50000"/>
              </a:spcBef>
            </a:pPr>
            <a:r>
              <a:rPr lang="en-US" altLang="cs-CZ" smtClean="0"/>
              <a:t>A decrease in a country</a:t>
            </a:r>
            <a:r>
              <a:rPr lang="ja-JP" altLang="en-US" smtClean="0"/>
              <a:t>’</a:t>
            </a:r>
            <a:r>
              <a:rPr lang="en-US" altLang="ja-JP" smtClean="0"/>
              <a:t>s money supply causes interest rates to rise, rates of return on domestic currency deposits to rise, and the domestic currency to appreciate.</a:t>
            </a:r>
            <a:endParaRPr lang="en-US" altLang="cs-CZ" smtClean="0"/>
          </a:p>
        </p:txBody>
      </p:sp>
    </p:spTree>
    <p:extLst>
      <p:ext uri="{BB962C8B-B14F-4D97-AF65-F5344CB8AC3E}">
        <p14:creationId xmlns:p14="http://schemas.microsoft.com/office/powerpoint/2010/main" val="312012442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strips(downRight)">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strips(downRight)">
                                      <p:cBhvr>
                                        <p:cTn id="12" dur="500"/>
                                        <p:tgtEl>
                                          <p:spTgt spid="296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cs-CZ" sz="2800"/>
              <a:t>Changes in the Foreign Money Supply</a:t>
            </a:r>
          </a:p>
        </p:txBody>
      </p:sp>
      <p:sp>
        <p:nvSpPr>
          <p:cNvPr id="30723" name="Rectangle 3"/>
          <p:cNvSpPr>
            <a:spLocks noGrp="1" noChangeArrowheads="1"/>
          </p:cNvSpPr>
          <p:nvPr>
            <p:ph idx="1"/>
          </p:nvPr>
        </p:nvSpPr>
        <p:spPr/>
        <p:txBody>
          <a:bodyPr/>
          <a:lstStyle/>
          <a:p>
            <a:pPr eaLnBrk="1" hangingPunct="1"/>
            <a:r>
              <a:rPr lang="en-US" altLang="cs-CZ" smtClean="0"/>
              <a:t>How would a change in the supply of euros  affect the U.S. money market and foreign exchange markets?</a:t>
            </a:r>
          </a:p>
          <a:p>
            <a:pPr eaLnBrk="1" hangingPunct="1">
              <a:spcBef>
                <a:spcPct val="70000"/>
              </a:spcBef>
            </a:pPr>
            <a:r>
              <a:rPr lang="en-US" altLang="cs-CZ" smtClean="0"/>
              <a:t>An increase in the supply of euros causes a depreciation of the euro (an appreciation of </a:t>
            </a:r>
            <a:br>
              <a:rPr lang="en-US" altLang="cs-CZ" smtClean="0"/>
            </a:br>
            <a:r>
              <a:rPr lang="en-US" altLang="cs-CZ" smtClean="0"/>
              <a:t>the dollar).</a:t>
            </a:r>
          </a:p>
          <a:p>
            <a:pPr eaLnBrk="1" hangingPunct="1">
              <a:spcBef>
                <a:spcPct val="40000"/>
              </a:spcBef>
            </a:pPr>
            <a:r>
              <a:rPr lang="en-US" altLang="cs-CZ" smtClean="0"/>
              <a:t>A decrease in the supply of euros causes an appreciation of the euro (a depreciation of the dollar).</a:t>
            </a:r>
          </a:p>
        </p:txBody>
      </p:sp>
    </p:spTree>
    <p:extLst>
      <p:ext uri="{BB962C8B-B14F-4D97-AF65-F5344CB8AC3E}">
        <p14:creationId xmlns:p14="http://schemas.microsoft.com/office/powerpoint/2010/main" val="223563175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strips(downRight)">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strips(downRight)">
                                      <p:cBhvr>
                                        <p:cTn id="12" dur="5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strips(downRight)">
                                      <p:cBhvr>
                                        <p:cTn id="17" dur="500"/>
                                        <p:tgtEl>
                                          <p:spTgt spid="307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14184" y="663620"/>
            <a:ext cx="6046916" cy="3887787"/>
          </a:xfrm>
        </p:spPr>
        <p:txBody>
          <a:bodyPr anchor="t"/>
          <a:lstStyle/>
          <a:p>
            <a:pPr eaLnBrk="1" hangingPunct="1"/>
            <a:r>
              <a:rPr lang="en-US" altLang="cs-CZ" sz="2400" dirty="0"/>
              <a:t>Fig. 15-9: Effect of an Increase in the European Money Supply on the Dollar/Euro Exchange Rate</a:t>
            </a:r>
          </a:p>
        </p:txBody>
      </p:sp>
      <p:pic>
        <p:nvPicPr>
          <p:cNvPr id="40963" name="Picture 2" descr="fig15_09.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61100" y="663620"/>
            <a:ext cx="4019550" cy="621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859865"/>
      </p:ext>
    </p:extLst>
  </p:cSld>
  <p:clrMapOvr>
    <a:masterClrMapping/>
  </p:clrMapOvr>
  <p:transition spd="med">
    <p:pull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cs-CZ" sz="2800"/>
              <a:t>Changes in the Foreign Money Supply (cont.)</a:t>
            </a:r>
          </a:p>
        </p:txBody>
      </p:sp>
      <p:sp>
        <p:nvSpPr>
          <p:cNvPr id="32771" name="Rectangle 3"/>
          <p:cNvSpPr>
            <a:spLocks noGrp="1" noChangeArrowheads="1"/>
          </p:cNvSpPr>
          <p:nvPr>
            <p:ph idx="1"/>
          </p:nvPr>
        </p:nvSpPr>
        <p:spPr/>
        <p:txBody>
          <a:bodyPr/>
          <a:lstStyle/>
          <a:p>
            <a:pPr eaLnBrk="1" hangingPunct="1">
              <a:spcBef>
                <a:spcPct val="50000"/>
              </a:spcBef>
            </a:pPr>
            <a:r>
              <a:rPr lang="en-US" altLang="cs-CZ" smtClean="0"/>
              <a:t>The increase in the supply of euros reduces interest rates in the EU, reducing the expected rate of return on euro deposits.</a:t>
            </a:r>
          </a:p>
          <a:p>
            <a:pPr eaLnBrk="1" hangingPunct="1">
              <a:spcBef>
                <a:spcPct val="50000"/>
              </a:spcBef>
            </a:pPr>
            <a:r>
              <a:rPr lang="en-US" altLang="cs-CZ" smtClean="0"/>
              <a:t>This reduction in the expected rate of return on euro deposits causes the euro to depreciate.</a:t>
            </a:r>
          </a:p>
          <a:p>
            <a:pPr eaLnBrk="1" hangingPunct="1">
              <a:spcBef>
                <a:spcPct val="50000"/>
              </a:spcBef>
            </a:pPr>
            <a:r>
              <a:rPr lang="en-US" altLang="cs-CZ" smtClean="0"/>
              <a:t>We predict no change in the U.S. money market due to the change in the supply of euros.</a:t>
            </a:r>
          </a:p>
        </p:txBody>
      </p:sp>
    </p:spTree>
    <p:extLst>
      <p:ext uri="{BB962C8B-B14F-4D97-AF65-F5344CB8AC3E}">
        <p14:creationId xmlns:p14="http://schemas.microsoft.com/office/powerpoint/2010/main" val="58225112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strips(downRight)">
                                      <p:cBhvr>
                                        <p:cTn id="7" dur="500"/>
                                        <p:tgtEl>
                                          <p:spTgt spid="32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strips(downRight)">
                                      <p:cBhvr>
                                        <p:cTn id="12" dur="500"/>
                                        <p:tgtEl>
                                          <p:spTgt spid="327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strips(downRight)">
                                      <p:cBhvr>
                                        <p:cTn id="17" dur="500"/>
                                        <p:tgtEl>
                                          <p:spTgt spid="327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cs-CZ" smtClean="0"/>
              <a:t>Long Run and Short Run</a:t>
            </a:r>
          </a:p>
        </p:txBody>
      </p:sp>
      <p:sp>
        <p:nvSpPr>
          <p:cNvPr id="33795" name="Rectangle 3"/>
          <p:cNvSpPr>
            <a:spLocks noGrp="1" noChangeArrowheads="1"/>
          </p:cNvSpPr>
          <p:nvPr>
            <p:ph idx="1"/>
          </p:nvPr>
        </p:nvSpPr>
        <p:spPr>
          <a:xfrm>
            <a:off x="680321" y="2134630"/>
            <a:ext cx="8551862" cy="4648200"/>
          </a:xfrm>
        </p:spPr>
        <p:txBody>
          <a:bodyPr/>
          <a:lstStyle/>
          <a:p>
            <a:pPr eaLnBrk="1" hangingPunct="1">
              <a:lnSpc>
                <a:spcPct val="90000"/>
              </a:lnSpc>
              <a:spcBef>
                <a:spcPct val="40000"/>
              </a:spcBef>
            </a:pPr>
            <a:r>
              <a:rPr lang="en-US" altLang="cs-CZ" dirty="0"/>
              <a:t>In the </a:t>
            </a:r>
            <a:r>
              <a:rPr lang="en-US" altLang="cs-CZ" i="1" dirty="0"/>
              <a:t>short run</a:t>
            </a:r>
            <a:r>
              <a:rPr lang="en-US" altLang="cs-CZ" dirty="0"/>
              <a:t>, prices do not have sufficient time to adjust to market conditions. </a:t>
            </a:r>
          </a:p>
          <a:p>
            <a:pPr lvl="1" eaLnBrk="1" hangingPunct="1">
              <a:lnSpc>
                <a:spcPct val="90000"/>
              </a:lnSpc>
              <a:spcBef>
                <a:spcPct val="40000"/>
              </a:spcBef>
            </a:pPr>
            <a:r>
              <a:rPr lang="en-US" altLang="cs-CZ" dirty="0"/>
              <a:t>The analysis heretofore has been a short-run analysis. </a:t>
            </a:r>
          </a:p>
          <a:p>
            <a:pPr eaLnBrk="1" hangingPunct="1">
              <a:lnSpc>
                <a:spcPct val="90000"/>
              </a:lnSpc>
              <a:spcBef>
                <a:spcPct val="50000"/>
              </a:spcBef>
            </a:pPr>
            <a:r>
              <a:rPr lang="en-US" altLang="cs-CZ" dirty="0"/>
              <a:t>In the </a:t>
            </a:r>
            <a:r>
              <a:rPr lang="en-US" altLang="cs-CZ" i="1" dirty="0"/>
              <a:t>long run</a:t>
            </a:r>
            <a:r>
              <a:rPr lang="en-US" altLang="cs-CZ" dirty="0"/>
              <a:t>, prices of factors of production and of output have sufficient time to adjust to market conditions.</a:t>
            </a:r>
          </a:p>
          <a:p>
            <a:pPr lvl="1" eaLnBrk="1" hangingPunct="1">
              <a:lnSpc>
                <a:spcPct val="90000"/>
              </a:lnSpc>
              <a:spcBef>
                <a:spcPct val="40000"/>
              </a:spcBef>
            </a:pPr>
            <a:r>
              <a:rPr lang="en-US" altLang="cs-CZ" dirty="0"/>
              <a:t>Wages adjust to the demand and supply of labor.</a:t>
            </a:r>
          </a:p>
          <a:p>
            <a:pPr lvl="1" eaLnBrk="1" hangingPunct="1">
              <a:lnSpc>
                <a:spcPct val="90000"/>
              </a:lnSpc>
              <a:spcBef>
                <a:spcPct val="40000"/>
              </a:spcBef>
            </a:pPr>
            <a:r>
              <a:rPr lang="en-US" altLang="cs-CZ" dirty="0"/>
              <a:t>Real output and income are determined by the amount of workers and other factors of production—by the economy</a:t>
            </a:r>
            <a:r>
              <a:rPr lang="ja-JP" altLang="en-US" dirty="0"/>
              <a:t>’</a:t>
            </a:r>
            <a:r>
              <a:rPr lang="en-US" altLang="ja-JP" dirty="0"/>
              <a:t>s productive capacity—not by the quantity of money supplied. </a:t>
            </a:r>
          </a:p>
          <a:p>
            <a:pPr lvl="1" eaLnBrk="1" hangingPunct="1">
              <a:lnSpc>
                <a:spcPct val="90000"/>
              </a:lnSpc>
              <a:spcBef>
                <a:spcPct val="40000"/>
              </a:spcBef>
            </a:pPr>
            <a:r>
              <a:rPr lang="en-US" altLang="cs-CZ" dirty="0"/>
              <a:t>(Real) interest rates depend on the supply of saved funds and the demand of saved funds.</a:t>
            </a:r>
          </a:p>
        </p:txBody>
      </p:sp>
    </p:spTree>
    <p:extLst>
      <p:ext uri="{BB962C8B-B14F-4D97-AF65-F5344CB8AC3E}">
        <p14:creationId xmlns:p14="http://schemas.microsoft.com/office/powerpoint/2010/main" val="41152337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strips(downRight)">
                                      <p:cBhvr>
                                        <p:cTn id="7" dur="500"/>
                                        <p:tgtEl>
                                          <p:spTgt spid="33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strips(downRight)">
                                      <p:cBhvr>
                                        <p:cTn id="12" dur="500"/>
                                        <p:tgtEl>
                                          <p:spTgt spid="337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Effect transition="in" filter="strips(downRight)">
                                      <p:cBhvr>
                                        <p:cTn id="17" dur="500"/>
                                        <p:tgtEl>
                                          <p:spTgt spid="337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3795">
                                            <p:txEl>
                                              <p:pRg st="3" end="3"/>
                                            </p:txEl>
                                          </p:spTgt>
                                        </p:tgtEl>
                                        <p:attrNameLst>
                                          <p:attrName>style.visibility</p:attrName>
                                        </p:attrNameLst>
                                      </p:cBhvr>
                                      <p:to>
                                        <p:strVal val="visible"/>
                                      </p:to>
                                    </p:set>
                                    <p:animEffect transition="in" filter="strips(downRight)">
                                      <p:cBhvr>
                                        <p:cTn id="22" dur="500"/>
                                        <p:tgtEl>
                                          <p:spTgt spid="337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33795">
                                            <p:txEl>
                                              <p:pRg st="4" end="4"/>
                                            </p:txEl>
                                          </p:spTgt>
                                        </p:tgtEl>
                                        <p:attrNameLst>
                                          <p:attrName>style.visibility</p:attrName>
                                        </p:attrNameLst>
                                      </p:cBhvr>
                                      <p:to>
                                        <p:strVal val="visible"/>
                                      </p:to>
                                    </p:set>
                                    <p:animEffect transition="in" filter="strips(downRight)">
                                      <p:cBhvr>
                                        <p:cTn id="27" dur="500"/>
                                        <p:tgtEl>
                                          <p:spTgt spid="3379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33795">
                                            <p:txEl>
                                              <p:pRg st="5" end="5"/>
                                            </p:txEl>
                                          </p:spTgt>
                                        </p:tgtEl>
                                        <p:attrNameLst>
                                          <p:attrName>style.visibility</p:attrName>
                                        </p:attrNameLst>
                                      </p:cBhvr>
                                      <p:to>
                                        <p:strVal val="visible"/>
                                      </p:to>
                                    </p:set>
                                    <p:animEffect transition="in" filter="strips(downRight)">
                                      <p:cBhvr>
                                        <p:cTn id="32" dur="500"/>
                                        <p:tgtEl>
                                          <p:spTgt spid="337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cs-CZ" smtClean="0"/>
              <a:t>Long Run and Short Run (cont.)</a:t>
            </a:r>
          </a:p>
        </p:txBody>
      </p:sp>
      <p:sp>
        <p:nvSpPr>
          <p:cNvPr id="34819" name="Rectangle 3"/>
          <p:cNvSpPr>
            <a:spLocks noGrp="1" noChangeArrowheads="1"/>
          </p:cNvSpPr>
          <p:nvPr>
            <p:ph idx="1"/>
          </p:nvPr>
        </p:nvSpPr>
        <p:spPr/>
        <p:txBody>
          <a:bodyPr/>
          <a:lstStyle/>
          <a:p>
            <a:pPr eaLnBrk="1" hangingPunct="1">
              <a:lnSpc>
                <a:spcPct val="90000"/>
              </a:lnSpc>
              <a:spcBef>
                <a:spcPct val="50000"/>
              </a:spcBef>
            </a:pPr>
            <a:r>
              <a:rPr lang="en-US" altLang="cs-CZ" smtClean="0"/>
              <a:t>In the long run, the quantity of money supplied is predicted not to influence the amount of output, (real) interest rates, and the aggregate demand of real monetary assets </a:t>
            </a:r>
            <a:r>
              <a:rPr lang="en-US" altLang="cs-CZ" i="1" smtClean="0"/>
              <a:t>L</a:t>
            </a:r>
            <a:r>
              <a:rPr lang="en-US" altLang="cs-CZ" smtClean="0"/>
              <a:t>(</a:t>
            </a:r>
            <a:r>
              <a:rPr lang="en-US" altLang="cs-CZ" i="1" smtClean="0"/>
              <a:t>R,Y</a:t>
            </a:r>
            <a:r>
              <a:rPr lang="en-US" altLang="cs-CZ" smtClean="0"/>
              <a:t>).</a:t>
            </a:r>
          </a:p>
          <a:p>
            <a:pPr eaLnBrk="1" hangingPunct="1">
              <a:lnSpc>
                <a:spcPct val="90000"/>
              </a:lnSpc>
              <a:spcBef>
                <a:spcPct val="50000"/>
              </a:spcBef>
            </a:pPr>
            <a:r>
              <a:rPr lang="en-US" altLang="cs-CZ" smtClean="0"/>
              <a:t>However, the quantity of money supplied is predicted to make the level of average prices </a:t>
            </a:r>
            <a:r>
              <a:rPr lang="en-US" altLang="cs-CZ" i="1" smtClean="0"/>
              <a:t>adjust proportionally</a:t>
            </a:r>
            <a:r>
              <a:rPr lang="en-US" altLang="cs-CZ" smtClean="0"/>
              <a:t> in the long run.</a:t>
            </a:r>
          </a:p>
          <a:p>
            <a:pPr lvl="1" eaLnBrk="1" hangingPunct="1">
              <a:lnSpc>
                <a:spcPct val="90000"/>
              </a:lnSpc>
              <a:spcBef>
                <a:spcPct val="50000"/>
              </a:spcBef>
            </a:pPr>
            <a:r>
              <a:rPr lang="en-US" altLang="cs-CZ" smtClean="0"/>
              <a:t>The equilibrium condition </a:t>
            </a:r>
            <a:r>
              <a:rPr lang="en-US" altLang="cs-CZ" i="1" smtClean="0"/>
              <a:t>M</a:t>
            </a:r>
            <a:r>
              <a:rPr lang="en-US" altLang="cs-CZ" i="1" baseline="30000" smtClean="0"/>
              <a:t>s</a:t>
            </a:r>
            <a:r>
              <a:rPr lang="en-US" altLang="cs-CZ" i="1" smtClean="0"/>
              <a:t>/P = L</a:t>
            </a:r>
            <a:r>
              <a:rPr lang="en-US" altLang="cs-CZ" smtClean="0"/>
              <a:t>(</a:t>
            </a:r>
            <a:r>
              <a:rPr lang="en-US" altLang="cs-CZ" i="1" smtClean="0"/>
              <a:t>R,Y</a:t>
            </a:r>
            <a:r>
              <a:rPr lang="en-US" altLang="cs-CZ" smtClean="0"/>
              <a:t>) shows that </a:t>
            </a:r>
            <a:r>
              <a:rPr lang="en-US" altLang="cs-CZ" i="1" smtClean="0"/>
              <a:t>P</a:t>
            </a:r>
            <a:r>
              <a:rPr lang="en-US" altLang="cs-CZ" smtClean="0"/>
              <a:t> is predicted to adjust proportionally when </a:t>
            </a:r>
            <a:r>
              <a:rPr lang="en-US" altLang="cs-CZ" i="1" smtClean="0"/>
              <a:t>M</a:t>
            </a:r>
            <a:r>
              <a:rPr lang="en-US" altLang="cs-CZ" i="1" baseline="30000" smtClean="0"/>
              <a:t>s</a:t>
            </a:r>
            <a:r>
              <a:rPr lang="en-US" altLang="cs-CZ" baseline="30000" smtClean="0"/>
              <a:t> </a:t>
            </a:r>
            <a:r>
              <a:rPr lang="en-US" altLang="cs-CZ" smtClean="0"/>
              <a:t>adjusts, because </a:t>
            </a:r>
            <a:r>
              <a:rPr lang="en-US" altLang="cs-CZ" i="1" smtClean="0"/>
              <a:t>L(R,Y</a:t>
            </a:r>
            <a:r>
              <a:rPr lang="en-US" altLang="cs-CZ" smtClean="0"/>
              <a:t>) does not change. </a:t>
            </a:r>
            <a:endParaRPr lang="en-US" altLang="cs-CZ" i="1" smtClean="0"/>
          </a:p>
        </p:txBody>
      </p:sp>
    </p:spTree>
    <p:extLst>
      <p:ext uri="{BB962C8B-B14F-4D97-AF65-F5344CB8AC3E}">
        <p14:creationId xmlns:p14="http://schemas.microsoft.com/office/powerpoint/2010/main" val="132375832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strips(downRight)">
                                      <p:cBhvr>
                                        <p:cTn id="7" dur="500"/>
                                        <p:tgtEl>
                                          <p:spTgt spid="34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strips(downRight)">
                                      <p:cBhvr>
                                        <p:cTn id="12" dur="500"/>
                                        <p:tgtEl>
                                          <p:spTgt spid="348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strips(downRight)">
                                      <p:cBhvr>
                                        <p:cTn id="17" dur="5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cs-CZ" smtClean="0"/>
              <a:t>What Is Money?</a:t>
            </a:r>
          </a:p>
        </p:txBody>
      </p:sp>
      <p:sp>
        <p:nvSpPr>
          <p:cNvPr id="9219" name="Rectangle 3"/>
          <p:cNvSpPr>
            <a:spLocks noGrp="1" noChangeArrowheads="1"/>
          </p:cNvSpPr>
          <p:nvPr>
            <p:ph idx="1"/>
          </p:nvPr>
        </p:nvSpPr>
        <p:spPr/>
        <p:txBody>
          <a:bodyPr/>
          <a:lstStyle/>
          <a:p>
            <a:pPr eaLnBrk="1" hangingPunct="1">
              <a:spcBef>
                <a:spcPct val="50000"/>
              </a:spcBef>
            </a:pPr>
            <a:r>
              <a:rPr lang="en-US" altLang="cs-CZ" smtClean="0"/>
              <a:t>Money is an asset that is widely used as a means of payment.</a:t>
            </a:r>
          </a:p>
          <a:p>
            <a:pPr lvl="1" eaLnBrk="1" hangingPunct="1">
              <a:spcBef>
                <a:spcPct val="50000"/>
              </a:spcBef>
            </a:pPr>
            <a:r>
              <a:rPr lang="en-US" altLang="cs-CZ" smtClean="0"/>
              <a:t>Different groups of assets may be classified as money.</a:t>
            </a:r>
          </a:p>
          <a:p>
            <a:pPr lvl="2" eaLnBrk="1" hangingPunct="1">
              <a:spcBef>
                <a:spcPct val="50000"/>
              </a:spcBef>
            </a:pPr>
            <a:r>
              <a:rPr lang="en-US" altLang="cs-CZ" smtClean="0"/>
              <a:t>Money can be defined narrowly or broadly.</a:t>
            </a:r>
          </a:p>
          <a:p>
            <a:pPr lvl="2" eaLnBrk="1" hangingPunct="1">
              <a:spcBef>
                <a:spcPct val="50000"/>
              </a:spcBef>
            </a:pPr>
            <a:r>
              <a:rPr lang="en-US" altLang="cs-CZ" smtClean="0"/>
              <a:t>Currency in circulation, checking deposits, and debit card accounts form a narrow definition of money.</a:t>
            </a:r>
          </a:p>
          <a:p>
            <a:pPr lvl="2" eaLnBrk="1" hangingPunct="1">
              <a:spcBef>
                <a:spcPct val="50000"/>
              </a:spcBef>
            </a:pPr>
            <a:r>
              <a:rPr lang="en-US" altLang="cs-CZ" smtClean="0"/>
              <a:t>Deposits of currency are excluded from this narrow definition, although they may act as a substitute for money in a broader definition.</a:t>
            </a:r>
          </a:p>
        </p:txBody>
      </p:sp>
    </p:spTree>
    <p:extLst>
      <p:ext uri="{BB962C8B-B14F-4D97-AF65-F5344CB8AC3E}">
        <p14:creationId xmlns:p14="http://schemas.microsoft.com/office/powerpoint/2010/main" val="320998639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trips(downRight)">
                                      <p:cBhvr>
                                        <p:cTn id="12" dur="500"/>
                                        <p:tgtEl>
                                          <p:spTgt spid="92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strips(downRight)">
                                      <p:cBhvr>
                                        <p:cTn id="17" dur="500"/>
                                        <p:tgtEl>
                                          <p:spTgt spid="92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strips(downRight)">
                                      <p:cBhvr>
                                        <p:cTn id="22" dur="500"/>
                                        <p:tgtEl>
                                          <p:spTgt spid="921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9219">
                                            <p:txEl>
                                              <p:pRg st="4" end="4"/>
                                            </p:txEl>
                                          </p:spTgt>
                                        </p:tgtEl>
                                        <p:attrNameLst>
                                          <p:attrName>style.visibility</p:attrName>
                                        </p:attrNameLst>
                                      </p:cBhvr>
                                      <p:to>
                                        <p:strVal val="visible"/>
                                      </p:to>
                                    </p:set>
                                    <p:animEffect transition="in" filter="strips(downRight)">
                                      <p:cBhvr>
                                        <p:cTn id="27" dur="5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cs-CZ" smtClean="0"/>
              <a:t>Long Run and Short Run (cont.)</a:t>
            </a:r>
          </a:p>
        </p:txBody>
      </p:sp>
      <p:sp>
        <p:nvSpPr>
          <p:cNvPr id="35843" name="Rectangle 3"/>
          <p:cNvSpPr>
            <a:spLocks noGrp="1" noChangeArrowheads="1"/>
          </p:cNvSpPr>
          <p:nvPr>
            <p:ph idx="1"/>
          </p:nvPr>
        </p:nvSpPr>
        <p:spPr/>
        <p:txBody>
          <a:bodyPr/>
          <a:lstStyle/>
          <a:p>
            <a:pPr eaLnBrk="1" hangingPunct="1">
              <a:spcBef>
                <a:spcPct val="50000"/>
              </a:spcBef>
            </a:pPr>
            <a:r>
              <a:rPr lang="en-US" altLang="cs-CZ" smtClean="0"/>
              <a:t>In the long run, there is a direct relationship between the inflation rate and changes in the money supply.</a:t>
            </a:r>
          </a:p>
          <a:p>
            <a:pPr lvl="2" eaLnBrk="1" hangingPunct="1">
              <a:spcBef>
                <a:spcPct val="50000"/>
              </a:spcBef>
              <a:buFontTx/>
              <a:buNone/>
            </a:pPr>
            <a:r>
              <a:rPr lang="en-US" altLang="cs-CZ" sz="2400" i="1"/>
              <a:t>M</a:t>
            </a:r>
            <a:r>
              <a:rPr lang="en-US" altLang="cs-CZ" sz="2400" i="1" baseline="30000"/>
              <a:t>s</a:t>
            </a:r>
            <a:r>
              <a:rPr lang="en-US" altLang="cs-CZ" sz="2400" i="1"/>
              <a:t> = P x L</a:t>
            </a:r>
            <a:r>
              <a:rPr lang="en-US" altLang="cs-CZ" sz="2400"/>
              <a:t>(</a:t>
            </a:r>
            <a:r>
              <a:rPr lang="en-US" altLang="cs-CZ" sz="2400" i="1"/>
              <a:t>R,Y</a:t>
            </a:r>
            <a:r>
              <a:rPr lang="en-US" altLang="cs-CZ" sz="2400"/>
              <a:t>)</a:t>
            </a:r>
          </a:p>
          <a:p>
            <a:pPr lvl="2" eaLnBrk="1" hangingPunct="1">
              <a:spcBef>
                <a:spcPct val="50000"/>
              </a:spcBef>
              <a:buFontTx/>
              <a:buNone/>
            </a:pPr>
            <a:r>
              <a:rPr lang="en-US" altLang="cs-CZ" sz="2400" i="1"/>
              <a:t>P = M</a:t>
            </a:r>
            <a:r>
              <a:rPr lang="en-US" altLang="cs-CZ" sz="2400" i="1" baseline="30000"/>
              <a:t>s</a:t>
            </a:r>
            <a:r>
              <a:rPr lang="en-US" altLang="cs-CZ" sz="2400" i="1"/>
              <a:t>/L</a:t>
            </a:r>
            <a:r>
              <a:rPr lang="en-US" altLang="cs-CZ" sz="2400"/>
              <a:t>(</a:t>
            </a:r>
            <a:r>
              <a:rPr lang="en-US" altLang="cs-CZ" sz="2400" i="1"/>
              <a:t>R,Y</a:t>
            </a:r>
            <a:r>
              <a:rPr lang="en-US" altLang="cs-CZ" sz="2400"/>
              <a:t>)</a:t>
            </a:r>
          </a:p>
          <a:p>
            <a:pPr lvl="2" eaLnBrk="1" hangingPunct="1">
              <a:spcBef>
                <a:spcPct val="50000"/>
              </a:spcBef>
              <a:buFontTx/>
              <a:buNone/>
            </a:pPr>
            <a:r>
              <a:rPr lang="en-US" altLang="cs-CZ" sz="2400" i="1">
                <a:latin typeface="Symbol" panose="05050102010706020507" pitchFamily="18" charset="2"/>
                <a:sym typeface="Symbol" panose="05050102010706020507" pitchFamily="18" charset="2"/>
              </a:rPr>
              <a:t></a:t>
            </a:r>
            <a:r>
              <a:rPr lang="en-US" altLang="cs-CZ" sz="2400" i="1"/>
              <a:t>P/P = </a:t>
            </a:r>
            <a:r>
              <a:rPr lang="en-US" altLang="cs-CZ" sz="2400" i="1">
                <a:latin typeface="Symbol" panose="05050102010706020507" pitchFamily="18" charset="2"/>
                <a:sym typeface="Symbol" panose="05050102010706020507" pitchFamily="18" charset="2"/>
              </a:rPr>
              <a:t></a:t>
            </a:r>
            <a:r>
              <a:rPr lang="en-US" altLang="cs-CZ" sz="2400" i="1"/>
              <a:t>M</a:t>
            </a:r>
            <a:r>
              <a:rPr lang="en-US" altLang="cs-CZ" sz="2400" i="1" baseline="30000"/>
              <a:t>s</a:t>
            </a:r>
            <a:r>
              <a:rPr lang="en-US" altLang="cs-CZ" sz="2400" i="1"/>
              <a:t>/M</a:t>
            </a:r>
            <a:r>
              <a:rPr lang="en-US" altLang="cs-CZ" sz="2400" i="1" baseline="30000"/>
              <a:t>s</a:t>
            </a:r>
            <a:r>
              <a:rPr lang="en-US" altLang="cs-CZ" sz="2400" i="1"/>
              <a:t> – </a:t>
            </a:r>
            <a:r>
              <a:rPr lang="en-US" altLang="cs-CZ" sz="2400" i="1">
                <a:latin typeface="Symbol" panose="05050102010706020507" pitchFamily="18" charset="2"/>
                <a:sym typeface="Symbol" panose="05050102010706020507" pitchFamily="18" charset="2"/>
              </a:rPr>
              <a:t></a:t>
            </a:r>
            <a:r>
              <a:rPr lang="en-US" altLang="cs-CZ" sz="2400" i="1"/>
              <a:t>L/L</a:t>
            </a:r>
          </a:p>
          <a:p>
            <a:pPr lvl="1" eaLnBrk="1" hangingPunct="1">
              <a:spcBef>
                <a:spcPct val="50000"/>
              </a:spcBef>
            </a:pPr>
            <a:r>
              <a:rPr lang="en-US" altLang="cs-CZ" smtClean="0"/>
              <a:t>The inflation rate is predicted to equal the growth rate in money supply minus the growth rate in money demand.</a:t>
            </a:r>
          </a:p>
        </p:txBody>
      </p:sp>
    </p:spTree>
    <p:extLst>
      <p:ext uri="{BB962C8B-B14F-4D97-AF65-F5344CB8AC3E}">
        <p14:creationId xmlns:p14="http://schemas.microsoft.com/office/powerpoint/2010/main" val="272909272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strips(downRight)">
                                      <p:cBhvr>
                                        <p:cTn id="7" dur="500"/>
                                        <p:tgtEl>
                                          <p:spTgt spid="3584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35843">
                                            <p:txEl>
                                              <p:pRg st="1" end="1"/>
                                            </p:txEl>
                                          </p:spTgt>
                                        </p:tgtEl>
                                        <p:attrNameLst>
                                          <p:attrName>style.visibility</p:attrName>
                                        </p:attrNameLst>
                                      </p:cBhvr>
                                      <p:to>
                                        <p:strVal val="visible"/>
                                      </p:to>
                                    </p:set>
                                    <p:animEffect transition="in" filter="strips(downRight)">
                                      <p:cBhvr>
                                        <p:cTn id="10" dur="500"/>
                                        <p:tgtEl>
                                          <p:spTgt spid="35843">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35843">
                                            <p:txEl>
                                              <p:pRg st="2" end="2"/>
                                            </p:txEl>
                                          </p:spTgt>
                                        </p:tgtEl>
                                        <p:attrNameLst>
                                          <p:attrName>style.visibility</p:attrName>
                                        </p:attrNameLst>
                                      </p:cBhvr>
                                      <p:to>
                                        <p:strVal val="visible"/>
                                      </p:to>
                                    </p:set>
                                    <p:animEffect transition="in" filter="strips(downRight)">
                                      <p:cBhvr>
                                        <p:cTn id="13" dur="500"/>
                                        <p:tgtEl>
                                          <p:spTgt spid="35843">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35843">
                                            <p:txEl>
                                              <p:pRg st="3" end="3"/>
                                            </p:txEl>
                                          </p:spTgt>
                                        </p:tgtEl>
                                        <p:attrNameLst>
                                          <p:attrName>style.visibility</p:attrName>
                                        </p:attrNameLst>
                                      </p:cBhvr>
                                      <p:to>
                                        <p:strVal val="visible"/>
                                      </p:to>
                                    </p:set>
                                    <p:animEffect transition="in" filter="strips(downRight)">
                                      <p:cBhvr>
                                        <p:cTn id="16" dur="500"/>
                                        <p:tgtEl>
                                          <p:spTgt spid="35843">
                                            <p:txEl>
                                              <p:pRg st="3" end="3"/>
                                            </p:txEl>
                                          </p:spTgt>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35843">
                                            <p:txEl>
                                              <p:pRg st="4" end="4"/>
                                            </p:txEl>
                                          </p:spTgt>
                                        </p:tgtEl>
                                        <p:attrNameLst>
                                          <p:attrName>style.visibility</p:attrName>
                                        </p:attrNameLst>
                                      </p:cBhvr>
                                      <p:to>
                                        <p:strVal val="visible"/>
                                      </p:to>
                                    </p:set>
                                    <p:animEffect transition="in" filter="strips(downRight)">
                                      <p:cBhvr>
                                        <p:cTn id="19" dur="500"/>
                                        <p:tgtEl>
                                          <p:spTgt spid="358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08004" y="230188"/>
            <a:ext cx="5706763" cy="2084644"/>
          </a:xfrm>
        </p:spPr>
        <p:txBody>
          <a:bodyPr/>
          <a:lstStyle/>
          <a:p>
            <a:pPr eaLnBrk="1" hangingPunct="1"/>
            <a:r>
              <a:rPr lang="en-US" altLang="cs-CZ" sz="2400" dirty="0"/>
              <a:t>Fig. 15-10: Average Money Growth </a:t>
            </a:r>
            <a:br>
              <a:rPr lang="en-US" altLang="cs-CZ" sz="2400" dirty="0"/>
            </a:br>
            <a:r>
              <a:rPr lang="en-US" altLang="cs-CZ" sz="2400" dirty="0"/>
              <a:t>and Inflation in Western Hemisphere Developing Countries, by Year, 1987–2007</a:t>
            </a:r>
          </a:p>
        </p:txBody>
      </p:sp>
      <p:pic>
        <p:nvPicPr>
          <p:cNvPr id="46083" name="Picture 2" descr="fig15_10.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91635" y="642080"/>
            <a:ext cx="4886325" cy="606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1637851"/>
      </p:ext>
    </p:extLst>
  </p:cSld>
  <p:clrMapOvr>
    <a:masterClrMapping/>
  </p:clrMapOvr>
  <p:transition spd="med">
    <p:pull dir="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cs-CZ" smtClean="0"/>
              <a:t>Money and Prices in the Long Run </a:t>
            </a:r>
          </a:p>
        </p:txBody>
      </p:sp>
      <p:sp>
        <p:nvSpPr>
          <p:cNvPr id="37891" name="Rectangle 3"/>
          <p:cNvSpPr>
            <a:spLocks noGrp="1" noChangeArrowheads="1"/>
          </p:cNvSpPr>
          <p:nvPr>
            <p:ph idx="1"/>
          </p:nvPr>
        </p:nvSpPr>
        <p:spPr/>
        <p:txBody>
          <a:bodyPr/>
          <a:lstStyle/>
          <a:p>
            <a:pPr marL="533400" indent="-533400">
              <a:spcBef>
                <a:spcPct val="50000"/>
              </a:spcBef>
            </a:pPr>
            <a:r>
              <a:rPr lang="en-US" altLang="cs-CZ"/>
              <a:t>How does a change in the money supply cause prices of output and inputs to change?</a:t>
            </a:r>
          </a:p>
          <a:p>
            <a:pPr marL="533400" indent="-533400">
              <a:spcBef>
                <a:spcPct val="50000"/>
              </a:spcBef>
              <a:buFont typeface="Times" panose="02020603050405020304" pitchFamily="18" charset="0"/>
              <a:buAutoNum type="arabicPeriod"/>
            </a:pPr>
            <a:r>
              <a:rPr lang="en-US" altLang="cs-CZ" sz="2000" b="1"/>
              <a:t>Excess demand of goods and services</a:t>
            </a:r>
            <a:r>
              <a:rPr lang="en-US" altLang="cs-CZ" sz="2000"/>
              <a:t>: a higher quantity of money supplied implies that people have more funds available to pay for goods and services. </a:t>
            </a:r>
          </a:p>
          <a:p>
            <a:pPr marL="914400" lvl="1" indent="-457200">
              <a:spcBef>
                <a:spcPct val="50000"/>
              </a:spcBef>
            </a:pPr>
            <a:r>
              <a:rPr lang="en-US" altLang="cs-CZ" sz="1800"/>
              <a:t>To meet high demand, producers hire more workers, creating a strong demand of labor services, or make existing employees work harder. </a:t>
            </a:r>
          </a:p>
          <a:p>
            <a:pPr marL="914400" lvl="1" indent="-457200">
              <a:spcBef>
                <a:spcPct val="50000"/>
              </a:spcBef>
            </a:pPr>
            <a:r>
              <a:rPr lang="en-US" altLang="cs-CZ" sz="1800"/>
              <a:t>Wages rise to attract more workers or to compensate workers for overtime.</a:t>
            </a:r>
          </a:p>
          <a:p>
            <a:pPr marL="914400" lvl="1" indent="-457200">
              <a:spcBef>
                <a:spcPct val="50000"/>
              </a:spcBef>
            </a:pPr>
            <a:r>
              <a:rPr lang="en-US" altLang="cs-CZ" sz="1800"/>
              <a:t>Prices of output will eventually rise to compensate for higher costs. </a:t>
            </a:r>
          </a:p>
        </p:txBody>
      </p:sp>
    </p:spTree>
    <p:extLst>
      <p:ext uri="{BB962C8B-B14F-4D97-AF65-F5344CB8AC3E}">
        <p14:creationId xmlns:p14="http://schemas.microsoft.com/office/powerpoint/2010/main" val="100346912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strips(downRight)">
                                      <p:cBhvr>
                                        <p:cTn id="7" dur="500"/>
                                        <p:tgtEl>
                                          <p:spTgt spid="378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7891">
                                            <p:txEl>
                                              <p:pRg st="1" end="1"/>
                                            </p:txEl>
                                          </p:spTgt>
                                        </p:tgtEl>
                                        <p:attrNameLst>
                                          <p:attrName>style.visibility</p:attrName>
                                        </p:attrNameLst>
                                      </p:cBhvr>
                                      <p:to>
                                        <p:strVal val="visible"/>
                                      </p:to>
                                    </p:set>
                                    <p:animEffect transition="in" filter="strips(downRight)">
                                      <p:cBhvr>
                                        <p:cTn id="12" dur="500"/>
                                        <p:tgtEl>
                                          <p:spTgt spid="3789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animEffect transition="in" filter="strips(downRight)">
                                      <p:cBhvr>
                                        <p:cTn id="15" dur="500"/>
                                        <p:tgtEl>
                                          <p:spTgt spid="3789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37891">
                                            <p:txEl>
                                              <p:pRg st="3" end="3"/>
                                            </p:txEl>
                                          </p:spTgt>
                                        </p:tgtEl>
                                        <p:attrNameLst>
                                          <p:attrName>style.visibility</p:attrName>
                                        </p:attrNameLst>
                                      </p:cBhvr>
                                      <p:to>
                                        <p:strVal val="visible"/>
                                      </p:to>
                                    </p:set>
                                    <p:animEffect transition="in" filter="strips(downRight)">
                                      <p:cBhvr>
                                        <p:cTn id="18" dur="500"/>
                                        <p:tgtEl>
                                          <p:spTgt spid="37891">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37891">
                                            <p:txEl>
                                              <p:pRg st="4" end="4"/>
                                            </p:txEl>
                                          </p:spTgt>
                                        </p:tgtEl>
                                        <p:attrNameLst>
                                          <p:attrName>style.visibility</p:attrName>
                                        </p:attrNameLst>
                                      </p:cBhvr>
                                      <p:to>
                                        <p:strVal val="visible"/>
                                      </p:to>
                                    </p:set>
                                    <p:animEffect transition="in" filter="strips(downRight)">
                                      <p:cBhvr>
                                        <p:cTn id="21" dur="500"/>
                                        <p:tgtEl>
                                          <p:spTgt spid="378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cs-CZ" sz="2800"/>
              <a:t>Money and Prices in the Long Run (cont.) </a:t>
            </a:r>
          </a:p>
        </p:txBody>
      </p:sp>
      <p:sp>
        <p:nvSpPr>
          <p:cNvPr id="38915" name="Rectangle 3"/>
          <p:cNvSpPr>
            <a:spLocks noGrp="1" noChangeArrowheads="1"/>
          </p:cNvSpPr>
          <p:nvPr>
            <p:ph idx="1"/>
          </p:nvPr>
        </p:nvSpPr>
        <p:spPr>
          <a:xfrm>
            <a:off x="680321" y="2092111"/>
            <a:ext cx="8359775" cy="4495800"/>
          </a:xfrm>
        </p:spPr>
        <p:txBody>
          <a:bodyPr/>
          <a:lstStyle/>
          <a:p>
            <a:pPr marL="914400" lvl="1" indent="-457200">
              <a:spcBef>
                <a:spcPct val="50000"/>
              </a:spcBef>
            </a:pPr>
            <a:r>
              <a:rPr lang="en-US" altLang="cs-CZ" sz="1800" dirty="0"/>
              <a:t>Alternatively, for a fixed amount of output and inputs, producers can charge higher prices and still sell all of their output due to the high demand.</a:t>
            </a:r>
            <a:endParaRPr lang="en-US" altLang="cs-CZ" sz="1800" b="1" dirty="0"/>
          </a:p>
          <a:p>
            <a:pPr marL="533400" indent="-533400">
              <a:spcBef>
                <a:spcPct val="50000"/>
              </a:spcBef>
              <a:buFont typeface="Times" panose="02020603050405020304" pitchFamily="18" charset="0"/>
              <a:buAutoNum type="arabicPeriod" startAt="2"/>
            </a:pPr>
            <a:r>
              <a:rPr lang="en-US" altLang="cs-CZ" sz="2000" b="1" dirty="0"/>
              <a:t>Inflationary expectations</a:t>
            </a:r>
            <a:r>
              <a:rPr lang="en-US" altLang="cs-CZ" sz="2000" dirty="0"/>
              <a:t>: </a:t>
            </a:r>
          </a:p>
          <a:p>
            <a:pPr marL="914400" lvl="1" indent="-457200">
              <a:spcBef>
                <a:spcPct val="50000"/>
              </a:spcBef>
            </a:pPr>
            <a:r>
              <a:rPr lang="en-US" altLang="cs-CZ" sz="1800" dirty="0"/>
              <a:t>If workers expect future prices to rise due to an expected money supply increase, they will want to be compensated. </a:t>
            </a:r>
          </a:p>
          <a:p>
            <a:pPr marL="914400" lvl="1" indent="-457200">
              <a:spcBef>
                <a:spcPct val="50000"/>
              </a:spcBef>
            </a:pPr>
            <a:r>
              <a:rPr lang="en-US" altLang="cs-CZ" sz="1800" dirty="0"/>
              <a:t>And if producers expect the same, they are more willing to raise wages. </a:t>
            </a:r>
          </a:p>
          <a:p>
            <a:pPr marL="914400" lvl="1" indent="-457200">
              <a:spcBef>
                <a:spcPct val="50000"/>
              </a:spcBef>
            </a:pPr>
            <a:r>
              <a:rPr lang="en-US" altLang="cs-CZ" sz="1800" dirty="0"/>
              <a:t>Producers will be able to match higher costs if they expect to raise prices.</a:t>
            </a:r>
          </a:p>
          <a:p>
            <a:pPr marL="914400" lvl="1" indent="-457200">
              <a:spcBef>
                <a:spcPct val="50000"/>
              </a:spcBef>
            </a:pPr>
            <a:r>
              <a:rPr lang="en-US" altLang="cs-CZ" sz="1800" dirty="0"/>
              <a:t>Result: expectations about inflation caused by an expected increase in the money supply causes actual inflation.</a:t>
            </a:r>
          </a:p>
        </p:txBody>
      </p:sp>
    </p:spTree>
    <p:extLst>
      <p:ext uri="{BB962C8B-B14F-4D97-AF65-F5344CB8AC3E}">
        <p14:creationId xmlns:p14="http://schemas.microsoft.com/office/powerpoint/2010/main" val="189977922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strips(downRight)">
                                      <p:cBhvr>
                                        <p:cTn id="7" dur="500"/>
                                        <p:tgtEl>
                                          <p:spTgt spid="38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strips(downRight)">
                                      <p:cBhvr>
                                        <p:cTn id="12" dur="500"/>
                                        <p:tgtEl>
                                          <p:spTgt spid="38915">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38915">
                                            <p:txEl>
                                              <p:pRg st="2" end="2"/>
                                            </p:txEl>
                                          </p:spTgt>
                                        </p:tgtEl>
                                        <p:attrNameLst>
                                          <p:attrName>style.visibility</p:attrName>
                                        </p:attrNameLst>
                                      </p:cBhvr>
                                      <p:to>
                                        <p:strVal val="visible"/>
                                      </p:to>
                                    </p:set>
                                    <p:animEffect transition="in" filter="strips(downRight)">
                                      <p:cBhvr>
                                        <p:cTn id="15" dur="500"/>
                                        <p:tgtEl>
                                          <p:spTgt spid="38915">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38915">
                                            <p:txEl>
                                              <p:pRg st="3" end="3"/>
                                            </p:txEl>
                                          </p:spTgt>
                                        </p:tgtEl>
                                        <p:attrNameLst>
                                          <p:attrName>style.visibility</p:attrName>
                                        </p:attrNameLst>
                                      </p:cBhvr>
                                      <p:to>
                                        <p:strVal val="visible"/>
                                      </p:to>
                                    </p:set>
                                    <p:animEffect transition="in" filter="strips(downRight)">
                                      <p:cBhvr>
                                        <p:cTn id="18" dur="500"/>
                                        <p:tgtEl>
                                          <p:spTgt spid="38915">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38915">
                                            <p:txEl>
                                              <p:pRg st="4" end="4"/>
                                            </p:txEl>
                                          </p:spTgt>
                                        </p:tgtEl>
                                        <p:attrNameLst>
                                          <p:attrName>style.visibility</p:attrName>
                                        </p:attrNameLst>
                                      </p:cBhvr>
                                      <p:to>
                                        <p:strVal val="visible"/>
                                      </p:to>
                                    </p:set>
                                    <p:animEffect transition="in" filter="strips(downRight)">
                                      <p:cBhvr>
                                        <p:cTn id="21" dur="500"/>
                                        <p:tgtEl>
                                          <p:spTgt spid="38915">
                                            <p:txEl>
                                              <p:pRg st="4" end="4"/>
                                            </p:txEl>
                                          </p:spTgt>
                                        </p:tgtEl>
                                      </p:cBhvr>
                                    </p:animEffect>
                                  </p:childTnLst>
                                </p:cTn>
                              </p:par>
                              <p:par>
                                <p:cTn id="22" presetID="18" presetClass="entr" presetSubtype="6" fill="hold" grpId="0" nodeType="withEffect">
                                  <p:stCondLst>
                                    <p:cond delay="0"/>
                                  </p:stCondLst>
                                  <p:childTnLst>
                                    <p:set>
                                      <p:cBhvr>
                                        <p:cTn id="23" dur="1" fill="hold">
                                          <p:stCondLst>
                                            <p:cond delay="0"/>
                                          </p:stCondLst>
                                        </p:cTn>
                                        <p:tgtEl>
                                          <p:spTgt spid="38915">
                                            <p:txEl>
                                              <p:pRg st="5" end="5"/>
                                            </p:txEl>
                                          </p:spTgt>
                                        </p:tgtEl>
                                        <p:attrNameLst>
                                          <p:attrName>style.visibility</p:attrName>
                                        </p:attrNameLst>
                                      </p:cBhvr>
                                      <p:to>
                                        <p:strVal val="visible"/>
                                      </p:to>
                                    </p:set>
                                    <p:animEffect transition="in" filter="strips(downRight)">
                                      <p:cBhvr>
                                        <p:cTn id="24" dur="500"/>
                                        <p:tgtEl>
                                          <p:spTgt spid="389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cs-CZ" sz="2400"/>
              <a:t>Fig. 15-11: Month-to-Month Variability of the Dollar/Yen Exchange Rate and of the U.S./Japan Price Level Ratio, 1980–2013</a:t>
            </a:r>
          </a:p>
        </p:txBody>
      </p:sp>
      <p:pic>
        <p:nvPicPr>
          <p:cNvPr id="49155" name="Picture 2" descr="fig15_1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75137" y="1982788"/>
            <a:ext cx="6656388" cy="487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6" name="Picture 3" descr="MEL_RTD_logo.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13400" y="2064951"/>
            <a:ext cx="281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7956874"/>
      </p:ext>
    </p:extLst>
  </p:cSld>
  <p:clrMapOvr>
    <a:masterClrMapping/>
  </p:clrMapOvr>
  <p:transition spd="med">
    <p:pull dir="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cs-CZ" sz="2800"/>
              <a:t>Money, Prices, Exchange Rates, and Expectations </a:t>
            </a:r>
          </a:p>
        </p:txBody>
      </p:sp>
      <p:sp>
        <p:nvSpPr>
          <p:cNvPr id="39939" name="Rectangle 3"/>
          <p:cNvSpPr>
            <a:spLocks noGrp="1" noChangeArrowheads="1"/>
          </p:cNvSpPr>
          <p:nvPr>
            <p:ph idx="1"/>
          </p:nvPr>
        </p:nvSpPr>
        <p:spPr/>
        <p:txBody>
          <a:bodyPr/>
          <a:lstStyle/>
          <a:p>
            <a:pPr eaLnBrk="1" hangingPunct="1">
              <a:spcBef>
                <a:spcPct val="70000"/>
              </a:spcBef>
            </a:pPr>
            <a:r>
              <a:rPr lang="en-US" altLang="cs-CZ"/>
              <a:t>When we consider price changes in the long run, inflationary expectations will have an effect in foreign exchange markets. </a:t>
            </a:r>
          </a:p>
          <a:p>
            <a:pPr eaLnBrk="1" hangingPunct="1">
              <a:spcBef>
                <a:spcPct val="70000"/>
              </a:spcBef>
            </a:pPr>
            <a:r>
              <a:rPr lang="en-US" altLang="cs-CZ"/>
              <a:t>Suppose that expectations about inflation change as people change their minds, but actual adjustment of prices occurs afterwards.</a:t>
            </a:r>
          </a:p>
        </p:txBody>
      </p:sp>
    </p:spTree>
    <p:extLst>
      <p:ext uri="{BB962C8B-B14F-4D97-AF65-F5344CB8AC3E}">
        <p14:creationId xmlns:p14="http://schemas.microsoft.com/office/powerpoint/2010/main" val="225037929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strips(downRight)">
                                      <p:cBhvr>
                                        <p:cTn id="7" dur="500"/>
                                        <p:tgtEl>
                                          <p:spTgt spid="399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strips(downRight)">
                                      <p:cBhvr>
                                        <p:cTn id="12" dur="500"/>
                                        <p:tgtEl>
                                          <p:spTgt spid="399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cs-CZ" sz="2400"/>
              <a:t>Fig. 15-12: Short-Run and Long-Run Effects of an Increase in the U.S. Money Supply (Given Real Output, </a:t>
            </a:r>
            <a:r>
              <a:rPr lang="en-US" altLang="cs-CZ" sz="2400" i="1"/>
              <a:t>Y</a:t>
            </a:r>
            <a:r>
              <a:rPr lang="en-US" altLang="cs-CZ" sz="2400"/>
              <a:t>)</a:t>
            </a:r>
          </a:p>
        </p:txBody>
      </p:sp>
      <p:pic>
        <p:nvPicPr>
          <p:cNvPr id="51203" name="Picture 2" descr="fig15_1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89021" y="2006149"/>
            <a:ext cx="5444017" cy="4720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1464465"/>
      </p:ext>
    </p:extLst>
  </p:cSld>
  <p:clrMapOvr>
    <a:masterClrMapping/>
  </p:clrMapOvr>
  <p:transition spd="med">
    <p:pull dir="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cs-CZ" sz="2800"/>
              <a:t>Money, Prices, and Exchange Rates in the Long Run</a:t>
            </a:r>
          </a:p>
        </p:txBody>
      </p:sp>
      <p:sp>
        <p:nvSpPr>
          <p:cNvPr id="43011" name="Rectangle 3"/>
          <p:cNvSpPr>
            <a:spLocks noGrp="1" noChangeArrowheads="1"/>
          </p:cNvSpPr>
          <p:nvPr>
            <p:ph idx="1"/>
          </p:nvPr>
        </p:nvSpPr>
        <p:spPr/>
        <p:txBody>
          <a:bodyPr/>
          <a:lstStyle/>
          <a:p>
            <a:pPr eaLnBrk="1" hangingPunct="1">
              <a:spcBef>
                <a:spcPct val="50000"/>
              </a:spcBef>
            </a:pPr>
            <a:r>
              <a:rPr lang="en-US" altLang="cs-CZ"/>
              <a:t>A permanent increase in a country</a:t>
            </a:r>
            <a:r>
              <a:rPr lang="ja-JP" altLang="en-US"/>
              <a:t>’</a:t>
            </a:r>
            <a:r>
              <a:rPr lang="en-US" altLang="ja-JP"/>
              <a:t>s money supply causes a proportional long-run depreciation of its currency.</a:t>
            </a:r>
          </a:p>
          <a:p>
            <a:pPr lvl="1" eaLnBrk="1" hangingPunct="1">
              <a:spcBef>
                <a:spcPct val="50000"/>
              </a:spcBef>
            </a:pPr>
            <a:r>
              <a:rPr lang="en-US" altLang="cs-CZ"/>
              <a:t>However, the dynamics of the model predict a large depreciation first and a smaller </a:t>
            </a:r>
            <a:r>
              <a:rPr lang="en-US" altLang="cs-CZ" i="1"/>
              <a:t>subsequent appreciation</a:t>
            </a:r>
            <a:r>
              <a:rPr lang="en-US" altLang="cs-CZ"/>
              <a:t>.</a:t>
            </a:r>
          </a:p>
          <a:p>
            <a:pPr eaLnBrk="1" hangingPunct="1">
              <a:spcBef>
                <a:spcPct val="70000"/>
              </a:spcBef>
            </a:pPr>
            <a:r>
              <a:rPr lang="en-US" altLang="cs-CZ"/>
              <a:t>A permanent decrease in a country</a:t>
            </a:r>
            <a:r>
              <a:rPr lang="ja-JP" altLang="en-US"/>
              <a:t>’</a:t>
            </a:r>
            <a:r>
              <a:rPr lang="en-US" altLang="ja-JP"/>
              <a:t>s money supply causes a proportional long-run appreciation of its currency.</a:t>
            </a:r>
          </a:p>
          <a:p>
            <a:pPr lvl="1" eaLnBrk="1" hangingPunct="1">
              <a:spcBef>
                <a:spcPct val="50000"/>
              </a:spcBef>
            </a:pPr>
            <a:r>
              <a:rPr lang="en-US" altLang="cs-CZ"/>
              <a:t>However, the dynamics of the model predict a large appreciation first and a smaller </a:t>
            </a:r>
            <a:r>
              <a:rPr lang="en-US" altLang="cs-CZ" i="1"/>
              <a:t>subsequent depreciation</a:t>
            </a:r>
            <a:r>
              <a:rPr lang="en-US" altLang="cs-CZ"/>
              <a:t>.</a:t>
            </a:r>
          </a:p>
        </p:txBody>
      </p:sp>
    </p:spTree>
    <p:extLst>
      <p:ext uri="{BB962C8B-B14F-4D97-AF65-F5344CB8AC3E}">
        <p14:creationId xmlns:p14="http://schemas.microsoft.com/office/powerpoint/2010/main" val="83862595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strips(downRight)">
                                      <p:cBhvr>
                                        <p:cTn id="7" dur="500"/>
                                        <p:tgtEl>
                                          <p:spTgt spid="430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Effect transition="in" filter="strips(downRight)">
                                      <p:cBhvr>
                                        <p:cTn id="12" dur="500"/>
                                        <p:tgtEl>
                                          <p:spTgt spid="430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3011">
                                            <p:txEl>
                                              <p:pRg st="2" end="2"/>
                                            </p:txEl>
                                          </p:spTgt>
                                        </p:tgtEl>
                                        <p:attrNameLst>
                                          <p:attrName>style.visibility</p:attrName>
                                        </p:attrNameLst>
                                      </p:cBhvr>
                                      <p:to>
                                        <p:strVal val="visible"/>
                                      </p:to>
                                    </p:set>
                                    <p:animEffect transition="in" filter="strips(downRight)">
                                      <p:cBhvr>
                                        <p:cTn id="17" dur="500"/>
                                        <p:tgtEl>
                                          <p:spTgt spid="430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3011">
                                            <p:txEl>
                                              <p:pRg st="3" end="3"/>
                                            </p:txEl>
                                          </p:spTgt>
                                        </p:tgtEl>
                                        <p:attrNameLst>
                                          <p:attrName>style.visibility</p:attrName>
                                        </p:attrNameLst>
                                      </p:cBhvr>
                                      <p:to>
                                        <p:strVal val="visible"/>
                                      </p:to>
                                    </p:set>
                                    <p:animEffect transition="in" filter="strips(downRight)">
                                      <p:cBhvr>
                                        <p:cTn id="22" dur="500"/>
                                        <p:tgtEl>
                                          <p:spTgt spid="430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592094" y="624359"/>
            <a:ext cx="7696200" cy="1143000"/>
          </a:xfrm>
        </p:spPr>
        <p:txBody>
          <a:bodyPr>
            <a:normAutofit fontScale="90000"/>
          </a:bodyPr>
          <a:lstStyle/>
          <a:p>
            <a:pPr eaLnBrk="1" hangingPunct="1"/>
            <a:r>
              <a:rPr lang="en-US" altLang="cs-CZ" sz="2800" dirty="0"/>
              <a:t>Fig. 15-13: Time Paths of U.S. Economic Variables after a Permanent Increase in the U.S. Money Supply</a:t>
            </a:r>
          </a:p>
        </p:txBody>
      </p:sp>
      <p:pic>
        <p:nvPicPr>
          <p:cNvPr id="53251" name="Picture 2" descr="fig15_1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2094" y="2235587"/>
            <a:ext cx="6858000" cy="454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6301121"/>
      </p:ext>
    </p:extLst>
  </p:cSld>
  <p:clrMapOvr>
    <a:masterClrMapping/>
  </p:clrMapOvr>
  <p:transition spd="med">
    <p:pull dir="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cs-CZ" smtClean="0"/>
              <a:t>Exchange Rate Overshooting</a:t>
            </a:r>
          </a:p>
        </p:txBody>
      </p:sp>
      <p:sp>
        <p:nvSpPr>
          <p:cNvPr id="45059" name="Rectangle 3"/>
          <p:cNvSpPr>
            <a:spLocks noGrp="1" noChangeArrowheads="1"/>
          </p:cNvSpPr>
          <p:nvPr>
            <p:ph idx="1"/>
          </p:nvPr>
        </p:nvSpPr>
        <p:spPr>
          <a:xfrm>
            <a:off x="680321" y="2134286"/>
            <a:ext cx="8394700" cy="4572000"/>
          </a:xfrm>
        </p:spPr>
        <p:txBody>
          <a:bodyPr/>
          <a:lstStyle/>
          <a:p>
            <a:pPr eaLnBrk="1" hangingPunct="1">
              <a:spcBef>
                <a:spcPct val="50000"/>
              </a:spcBef>
            </a:pPr>
            <a:r>
              <a:rPr lang="en-US" altLang="cs-CZ" dirty="0"/>
              <a:t>The exchange rate is said to </a:t>
            </a:r>
            <a:r>
              <a:rPr lang="en-US" altLang="cs-CZ" b="1" dirty="0"/>
              <a:t>overshoot</a:t>
            </a:r>
            <a:r>
              <a:rPr lang="en-US" altLang="cs-CZ" dirty="0"/>
              <a:t> when its immediate response to a change is greater than its long-run response.</a:t>
            </a:r>
          </a:p>
          <a:p>
            <a:pPr eaLnBrk="1" hangingPunct="1">
              <a:spcBef>
                <a:spcPct val="50000"/>
              </a:spcBef>
            </a:pPr>
            <a:r>
              <a:rPr lang="en-US" altLang="cs-CZ" dirty="0"/>
              <a:t>Overshooting is predicted to occur when monetary policy has an immediate effect on interest rates, but not on prices and (expected) inflation.</a:t>
            </a:r>
          </a:p>
          <a:p>
            <a:pPr eaLnBrk="1" hangingPunct="1">
              <a:spcBef>
                <a:spcPct val="50000"/>
              </a:spcBef>
            </a:pPr>
            <a:r>
              <a:rPr lang="en-US" altLang="cs-CZ" dirty="0"/>
              <a:t>Overshooting helps explain why exchange rates are so </a:t>
            </a:r>
            <a:r>
              <a:rPr lang="en-US" altLang="cs-CZ" i="1" dirty="0"/>
              <a:t>volatile</a:t>
            </a:r>
            <a:r>
              <a:rPr lang="en-US" altLang="cs-CZ" dirty="0"/>
              <a:t>.</a:t>
            </a:r>
          </a:p>
        </p:txBody>
      </p:sp>
    </p:spTree>
    <p:extLst>
      <p:ext uri="{BB962C8B-B14F-4D97-AF65-F5344CB8AC3E}">
        <p14:creationId xmlns:p14="http://schemas.microsoft.com/office/powerpoint/2010/main" val="382189172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strips(downRight)">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strips(downRight)">
                                      <p:cBhvr>
                                        <p:cTn id="12" dur="5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strips(downRight)">
                                      <p:cBhvr>
                                        <p:cTn id="17" dur="5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cs-CZ" smtClean="0"/>
              <a:t>What Is Money? (cont.)</a:t>
            </a:r>
          </a:p>
        </p:txBody>
      </p:sp>
      <p:sp>
        <p:nvSpPr>
          <p:cNvPr id="10243" name="Rectangle 3"/>
          <p:cNvSpPr>
            <a:spLocks noGrp="1" noChangeArrowheads="1"/>
          </p:cNvSpPr>
          <p:nvPr>
            <p:ph idx="1"/>
          </p:nvPr>
        </p:nvSpPr>
        <p:spPr/>
        <p:txBody>
          <a:bodyPr/>
          <a:lstStyle/>
          <a:p>
            <a:pPr eaLnBrk="1" hangingPunct="1"/>
            <a:r>
              <a:rPr lang="en-US" altLang="cs-CZ"/>
              <a:t>Money is a </a:t>
            </a:r>
            <a:r>
              <a:rPr lang="en-US" altLang="cs-CZ" i="1"/>
              <a:t>liquid </a:t>
            </a:r>
            <a:r>
              <a:rPr lang="en-US" altLang="cs-CZ"/>
              <a:t>asset: it can be easily used to pay for goods and services or to repay debt without substantial transaction costs. </a:t>
            </a:r>
          </a:p>
          <a:p>
            <a:pPr lvl="1" eaLnBrk="1" hangingPunct="1"/>
            <a:r>
              <a:rPr lang="en-US" altLang="cs-CZ"/>
              <a:t>But monetary or liquid assets earn </a:t>
            </a:r>
            <a:r>
              <a:rPr lang="en-US" altLang="cs-CZ" i="1"/>
              <a:t>little or no interest</a:t>
            </a:r>
            <a:r>
              <a:rPr lang="en-US" altLang="cs-CZ"/>
              <a:t>.</a:t>
            </a:r>
          </a:p>
          <a:p>
            <a:pPr eaLnBrk="1" hangingPunct="1"/>
            <a:r>
              <a:rPr lang="en-US" altLang="cs-CZ"/>
              <a:t>Illiquid assets require substantial transaction costs in terms of time, effort, or fees to convert them to funds for payment. </a:t>
            </a:r>
          </a:p>
          <a:p>
            <a:pPr lvl="1" eaLnBrk="1" hangingPunct="1"/>
            <a:r>
              <a:rPr lang="en-US" altLang="cs-CZ"/>
              <a:t>But they generally earn a higher interest rate or rate of return than monetary assets.</a:t>
            </a:r>
          </a:p>
        </p:txBody>
      </p:sp>
    </p:spTree>
    <p:extLst>
      <p:ext uri="{BB962C8B-B14F-4D97-AF65-F5344CB8AC3E}">
        <p14:creationId xmlns:p14="http://schemas.microsoft.com/office/powerpoint/2010/main" val="269883872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strips(downRight)">
                                      <p:cBhvr>
                                        <p:cTn id="7" dur="500"/>
                                        <p:tgtEl>
                                          <p:spTgt spid="1024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0243">
                                            <p:txEl>
                                              <p:pRg st="1" end="1"/>
                                            </p:txEl>
                                          </p:spTgt>
                                        </p:tgtEl>
                                        <p:attrNameLst>
                                          <p:attrName>style.visibility</p:attrName>
                                        </p:attrNameLst>
                                      </p:cBhvr>
                                      <p:to>
                                        <p:strVal val="visible"/>
                                      </p:to>
                                    </p:set>
                                    <p:animEffect transition="in" filter="strips(downRight)">
                                      <p:cBhvr>
                                        <p:cTn id="10" dur="500"/>
                                        <p:tgtEl>
                                          <p:spTgt spid="1024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Effect transition="in" filter="strips(downRight)">
                                      <p:cBhvr>
                                        <p:cTn id="15" dur="500"/>
                                        <p:tgtEl>
                                          <p:spTgt spid="10243">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0243">
                                            <p:txEl>
                                              <p:pRg st="3" end="3"/>
                                            </p:txEl>
                                          </p:spTgt>
                                        </p:tgtEl>
                                        <p:attrNameLst>
                                          <p:attrName>style.visibility</p:attrName>
                                        </p:attrNameLst>
                                      </p:cBhvr>
                                      <p:to>
                                        <p:strVal val="visible"/>
                                      </p:to>
                                    </p:set>
                                    <p:animEffect transition="in" filter="strips(downRight)">
                                      <p:cBhvr>
                                        <p:cTn id="18" dur="5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ltLang="cs-CZ" smtClean="0"/>
              <a:t>Summary</a:t>
            </a:r>
          </a:p>
        </p:txBody>
      </p:sp>
      <p:sp>
        <p:nvSpPr>
          <p:cNvPr id="47107" name="Rectangle 3"/>
          <p:cNvSpPr>
            <a:spLocks noGrp="1" noChangeArrowheads="1"/>
          </p:cNvSpPr>
          <p:nvPr>
            <p:ph idx="1"/>
          </p:nvPr>
        </p:nvSpPr>
        <p:spPr>
          <a:xfrm>
            <a:off x="680321" y="2200790"/>
            <a:ext cx="8469313" cy="4419600"/>
          </a:xfrm>
        </p:spPr>
        <p:txBody>
          <a:bodyPr/>
          <a:lstStyle/>
          <a:p>
            <a:pPr marL="533400" indent="-533400">
              <a:spcBef>
                <a:spcPct val="50000"/>
              </a:spcBef>
              <a:buFont typeface="Times" panose="02020603050405020304" pitchFamily="18" charset="0"/>
              <a:buAutoNum type="arabicPeriod"/>
            </a:pPr>
            <a:r>
              <a:rPr lang="en-US" altLang="cs-CZ" sz="2000" dirty="0"/>
              <a:t>Money demand for individuals and institutions is primarily determined by interest rates and the need for liquidity, the latter of which is influenced by prices and income. </a:t>
            </a:r>
          </a:p>
          <a:p>
            <a:pPr marL="533400" indent="-533400">
              <a:spcBef>
                <a:spcPct val="50000"/>
              </a:spcBef>
              <a:buFont typeface="Times" panose="02020603050405020304" pitchFamily="18" charset="0"/>
              <a:buAutoNum type="arabicPeriod"/>
            </a:pPr>
            <a:r>
              <a:rPr lang="en-US" altLang="cs-CZ" sz="2000" dirty="0"/>
              <a:t>Aggregate money demand is primarily determined by interest rates, the level of average prices, and national income.</a:t>
            </a:r>
          </a:p>
          <a:p>
            <a:pPr marL="914400" lvl="1" indent="-457200">
              <a:spcBef>
                <a:spcPct val="50000"/>
              </a:spcBef>
              <a:buFont typeface="Times" panose="02020603050405020304" pitchFamily="18" charset="0"/>
              <a:buChar char="•"/>
            </a:pPr>
            <a:r>
              <a:rPr lang="en-US" altLang="cs-CZ" sz="1800" dirty="0"/>
              <a:t>Aggregate demand of real monetary assets depends negatively on the interest rate and positively on real national income.</a:t>
            </a:r>
          </a:p>
        </p:txBody>
      </p:sp>
    </p:spTree>
    <p:extLst>
      <p:ext uri="{BB962C8B-B14F-4D97-AF65-F5344CB8AC3E}">
        <p14:creationId xmlns:p14="http://schemas.microsoft.com/office/powerpoint/2010/main" val="290696597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strips(downRight)">
                                      <p:cBhvr>
                                        <p:cTn id="7" dur="500"/>
                                        <p:tgtEl>
                                          <p:spTgt spid="471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strips(downRight)">
                                      <p:cBhvr>
                                        <p:cTn id="12" dur="500"/>
                                        <p:tgtEl>
                                          <p:spTgt spid="47107">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47107">
                                            <p:txEl>
                                              <p:pRg st="2" end="2"/>
                                            </p:txEl>
                                          </p:spTgt>
                                        </p:tgtEl>
                                        <p:attrNameLst>
                                          <p:attrName>style.visibility</p:attrName>
                                        </p:attrNameLst>
                                      </p:cBhvr>
                                      <p:to>
                                        <p:strVal val="visible"/>
                                      </p:to>
                                    </p:set>
                                    <p:animEffect transition="in" filter="strips(downRight)">
                                      <p:cBhvr>
                                        <p:cTn id="15" dur="500"/>
                                        <p:tgtEl>
                                          <p:spTgt spid="471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cs-CZ" smtClean="0"/>
              <a:t>Summary (cont.)</a:t>
            </a:r>
          </a:p>
        </p:txBody>
      </p:sp>
      <p:sp>
        <p:nvSpPr>
          <p:cNvPr id="48131" name="Rectangle 3"/>
          <p:cNvSpPr>
            <a:spLocks noGrp="1" noChangeArrowheads="1"/>
          </p:cNvSpPr>
          <p:nvPr>
            <p:ph idx="1"/>
          </p:nvPr>
        </p:nvSpPr>
        <p:spPr/>
        <p:txBody>
          <a:bodyPr/>
          <a:lstStyle/>
          <a:p>
            <a:pPr marL="533400" indent="-533400">
              <a:spcBef>
                <a:spcPct val="50000"/>
              </a:spcBef>
              <a:buFont typeface="Times" panose="02020603050405020304" pitchFamily="18" charset="0"/>
              <a:buAutoNum type="arabicPeriod" startAt="3"/>
            </a:pPr>
            <a:r>
              <a:rPr lang="en-US" altLang="cs-CZ" sz="2000"/>
              <a:t>When the money market is in equilibrium, there are no surpluses or shortages of monetary assets:  the quantity of real monetary assets supplied matches the quantity of real monetary assets demanded.  </a:t>
            </a:r>
          </a:p>
          <a:p>
            <a:pPr marL="533400" indent="-533400">
              <a:spcBef>
                <a:spcPct val="50000"/>
              </a:spcBef>
              <a:buFont typeface="Times" panose="02020603050405020304" pitchFamily="18" charset="0"/>
              <a:buAutoNum type="arabicPeriod" startAt="4"/>
            </a:pPr>
            <a:r>
              <a:rPr lang="en-US" altLang="cs-CZ" sz="2000"/>
              <a:t>Short-run scenario: changes in the money supply affect domestic interest rates, as well as the exchange rate. An increase in the domestic money supply</a:t>
            </a:r>
          </a:p>
          <a:p>
            <a:pPr marL="914400" lvl="1" indent="-457200">
              <a:spcBef>
                <a:spcPct val="50000"/>
              </a:spcBef>
              <a:buFont typeface="Times" panose="02020603050405020304" pitchFamily="18" charset="0"/>
              <a:buAutoNum type="arabicPeriod"/>
            </a:pPr>
            <a:r>
              <a:rPr lang="en-US" altLang="cs-CZ" sz="1800"/>
              <a:t>lowers domestic interest rates, </a:t>
            </a:r>
          </a:p>
          <a:p>
            <a:pPr marL="914400" lvl="1" indent="-457200">
              <a:spcBef>
                <a:spcPct val="50000"/>
              </a:spcBef>
              <a:buFont typeface="Times" panose="02020603050405020304" pitchFamily="18" charset="0"/>
              <a:buAutoNum type="arabicPeriod"/>
            </a:pPr>
            <a:r>
              <a:rPr lang="en-US" altLang="cs-CZ" sz="1800"/>
              <a:t>thus lowering the rate of return on deposits of domestic currency, </a:t>
            </a:r>
          </a:p>
          <a:p>
            <a:pPr marL="914400" lvl="1" indent="-457200">
              <a:spcBef>
                <a:spcPct val="50000"/>
              </a:spcBef>
              <a:buFont typeface="Times" panose="02020603050405020304" pitchFamily="18" charset="0"/>
              <a:buAutoNum type="arabicPeriod"/>
            </a:pPr>
            <a:r>
              <a:rPr lang="en-US" altLang="cs-CZ" sz="1800"/>
              <a:t>thus causing the domestic currency to depreciate.</a:t>
            </a:r>
          </a:p>
        </p:txBody>
      </p:sp>
    </p:spTree>
    <p:extLst>
      <p:ext uri="{BB962C8B-B14F-4D97-AF65-F5344CB8AC3E}">
        <p14:creationId xmlns:p14="http://schemas.microsoft.com/office/powerpoint/2010/main" val="147649551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strips(downRight)">
                                      <p:cBhvr>
                                        <p:cTn id="7" dur="5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strips(downRight)">
                                      <p:cBhvr>
                                        <p:cTn id="12" dur="500"/>
                                        <p:tgtEl>
                                          <p:spTgt spid="4813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48131">
                                            <p:txEl>
                                              <p:pRg st="2" end="2"/>
                                            </p:txEl>
                                          </p:spTgt>
                                        </p:tgtEl>
                                        <p:attrNameLst>
                                          <p:attrName>style.visibility</p:attrName>
                                        </p:attrNameLst>
                                      </p:cBhvr>
                                      <p:to>
                                        <p:strVal val="visible"/>
                                      </p:to>
                                    </p:set>
                                    <p:animEffect transition="in" filter="strips(downRight)">
                                      <p:cBhvr>
                                        <p:cTn id="15" dur="500"/>
                                        <p:tgtEl>
                                          <p:spTgt spid="4813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48131">
                                            <p:txEl>
                                              <p:pRg st="3" end="3"/>
                                            </p:txEl>
                                          </p:spTgt>
                                        </p:tgtEl>
                                        <p:attrNameLst>
                                          <p:attrName>style.visibility</p:attrName>
                                        </p:attrNameLst>
                                      </p:cBhvr>
                                      <p:to>
                                        <p:strVal val="visible"/>
                                      </p:to>
                                    </p:set>
                                    <p:animEffect transition="in" filter="strips(downRight)">
                                      <p:cBhvr>
                                        <p:cTn id="18" dur="500"/>
                                        <p:tgtEl>
                                          <p:spTgt spid="48131">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48131">
                                            <p:txEl>
                                              <p:pRg st="4" end="4"/>
                                            </p:txEl>
                                          </p:spTgt>
                                        </p:tgtEl>
                                        <p:attrNameLst>
                                          <p:attrName>style.visibility</p:attrName>
                                        </p:attrNameLst>
                                      </p:cBhvr>
                                      <p:to>
                                        <p:strVal val="visible"/>
                                      </p:to>
                                    </p:set>
                                    <p:animEffect transition="in" filter="strips(downRight)">
                                      <p:cBhvr>
                                        <p:cTn id="21" dur="500"/>
                                        <p:tgtEl>
                                          <p:spTgt spid="481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cs-CZ" smtClean="0"/>
              <a:t>Summary (cont.)</a:t>
            </a:r>
          </a:p>
        </p:txBody>
      </p:sp>
      <p:sp>
        <p:nvSpPr>
          <p:cNvPr id="49155" name="Rectangle 3"/>
          <p:cNvSpPr>
            <a:spLocks noGrp="1" noChangeArrowheads="1"/>
          </p:cNvSpPr>
          <p:nvPr>
            <p:ph idx="1"/>
          </p:nvPr>
        </p:nvSpPr>
        <p:spPr/>
        <p:txBody>
          <a:bodyPr/>
          <a:lstStyle/>
          <a:p>
            <a:pPr marL="533400" indent="-533400">
              <a:buFont typeface="Times" panose="02020603050405020304" pitchFamily="18" charset="0"/>
              <a:buAutoNum type="arabicPeriod" startAt="5"/>
            </a:pPr>
            <a:r>
              <a:rPr lang="en-US" altLang="cs-CZ" sz="2000"/>
              <a:t>Long-run scenario: changes in the quantity of money supplied are matched by a proportional change in prices, and do not affect real income and real interest rates. An increase in the money supply</a:t>
            </a:r>
          </a:p>
          <a:p>
            <a:pPr marL="914400" lvl="1" indent="-457200">
              <a:spcBef>
                <a:spcPct val="50000"/>
              </a:spcBef>
              <a:buFontTx/>
              <a:buAutoNum type="arabicPeriod"/>
            </a:pPr>
            <a:r>
              <a:rPr lang="en-US" altLang="cs-CZ" sz="1800"/>
              <a:t>causes expectations about inflation to adjust,</a:t>
            </a:r>
          </a:p>
          <a:p>
            <a:pPr marL="914400" lvl="1" indent="-457200">
              <a:buFontTx/>
              <a:buAutoNum type="arabicPeriod"/>
            </a:pPr>
            <a:r>
              <a:rPr lang="en-US" altLang="cs-CZ" sz="1800"/>
              <a:t>thus causing the domestic currency to depreciate further,</a:t>
            </a:r>
          </a:p>
          <a:p>
            <a:pPr marL="914400" lvl="1" indent="-457200">
              <a:buFontTx/>
              <a:buAutoNum type="arabicPeriod"/>
            </a:pPr>
            <a:r>
              <a:rPr lang="en-US" altLang="cs-CZ" sz="1800"/>
              <a:t>and causes prices to adjust proportionally in the long run,</a:t>
            </a:r>
          </a:p>
          <a:p>
            <a:pPr marL="914400" lvl="1" indent="-457200">
              <a:buFontTx/>
              <a:buAutoNum type="arabicPeriod"/>
            </a:pPr>
            <a:r>
              <a:rPr lang="en-US" altLang="cs-CZ" sz="1800"/>
              <a:t>thus causing interest rates to return to their long-run values,</a:t>
            </a:r>
          </a:p>
          <a:p>
            <a:pPr marL="914400" lvl="1" indent="-457200">
              <a:buFontTx/>
              <a:buAutoNum type="arabicPeriod"/>
            </a:pPr>
            <a:r>
              <a:rPr lang="en-US" altLang="cs-CZ" sz="1800"/>
              <a:t>and causes a proportional </a:t>
            </a:r>
            <a:r>
              <a:rPr lang="en-US" altLang="cs-CZ" sz="1800" i="1"/>
              <a:t>long-run</a:t>
            </a:r>
            <a:r>
              <a:rPr lang="en-US" altLang="cs-CZ" sz="1800"/>
              <a:t> depreciation in the domestic currency.</a:t>
            </a:r>
          </a:p>
        </p:txBody>
      </p:sp>
    </p:spTree>
    <p:extLst>
      <p:ext uri="{BB962C8B-B14F-4D97-AF65-F5344CB8AC3E}">
        <p14:creationId xmlns:p14="http://schemas.microsoft.com/office/powerpoint/2010/main" val="293511042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0" dur="500"/>
                                        <p:tgtEl>
                                          <p:spTgt spid="49155">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49155">
                                            <p:txEl>
                                              <p:pRg st="2" end="2"/>
                                            </p:txEl>
                                          </p:spTgt>
                                        </p:tgtEl>
                                        <p:attrNameLst>
                                          <p:attrName>style.visibility</p:attrName>
                                        </p:attrNameLst>
                                      </p:cBhvr>
                                      <p:to>
                                        <p:strVal val="visible"/>
                                      </p:to>
                                    </p:set>
                                    <p:animEffect transition="in" filter="strips(downRight)">
                                      <p:cBhvr>
                                        <p:cTn id="13" dur="500"/>
                                        <p:tgtEl>
                                          <p:spTgt spid="49155">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49155">
                                            <p:txEl>
                                              <p:pRg st="3" end="3"/>
                                            </p:txEl>
                                          </p:spTgt>
                                        </p:tgtEl>
                                        <p:attrNameLst>
                                          <p:attrName>style.visibility</p:attrName>
                                        </p:attrNameLst>
                                      </p:cBhvr>
                                      <p:to>
                                        <p:strVal val="visible"/>
                                      </p:to>
                                    </p:set>
                                    <p:animEffect transition="in" filter="strips(downRight)">
                                      <p:cBhvr>
                                        <p:cTn id="16" dur="500"/>
                                        <p:tgtEl>
                                          <p:spTgt spid="49155">
                                            <p:txEl>
                                              <p:pRg st="3" end="3"/>
                                            </p:txEl>
                                          </p:spTgt>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49155">
                                            <p:txEl>
                                              <p:pRg st="4" end="4"/>
                                            </p:txEl>
                                          </p:spTgt>
                                        </p:tgtEl>
                                        <p:attrNameLst>
                                          <p:attrName>style.visibility</p:attrName>
                                        </p:attrNameLst>
                                      </p:cBhvr>
                                      <p:to>
                                        <p:strVal val="visible"/>
                                      </p:to>
                                    </p:set>
                                    <p:animEffect transition="in" filter="strips(downRight)">
                                      <p:cBhvr>
                                        <p:cTn id="19" dur="500"/>
                                        <p:tgtEl>
                                          <p:spTgt spid="49155">
                                            <p:txEl>
                                              <p:pRg st="4" end="4"/>
                                            </p:txEl>
                                          </p:spTgt>
                                        </p:tgtEl>
                                      </p:cBhvr>
                                    </p:animEffect>
                                  </p:childTnLst>
                                </p:cTn>
                              </p:par>
                              <p:par>
                                <p:cTn id="20" presetID="18" presetClass="entr" presetSubtype="6" fill="hold" grpId="0" nodeType="withEffect">
                                  <p:stCondLst>
                                    <p:cond delay="0"/>
                                  </p:stCondLst>
                                  <p:childTnLst>
                                    <p:set>
                                      <p:cBhvr>
                                        <p:cTn id="21" dur="1" fill="hold">
                                          <p:stCondLst>
                                            <p:cond delay="0"/>
                                          </p:stCondLst>
                                        </p:cTn>
                                        <p:tgtEl>
                                          <p:spTgt spid="49155">
                                            <p:txEl>
                                              <p:pRg st="5" end="5"/>
                                            </p:txEl>
                                          </p:spTgt>
                                        </p:tgtEl>
                                        <p:attrNameLst>
                                          <p:attrName>style.visibility</p:attrName>
                                        </p:attrNameLst>
                                      </p:cBhvr>
                                      <p:to>
                                        <p:strVal val="visible"/>
                                      </p:to>
                                    </p:set>
                                    <p:animEffect transition="in" filter="strips(downRight)">
                                      <p:cBhvr>
                                        <p:cTn id="22" dur="500"/>
                                        <p:tgtEl>
                                          <p:spTgt spid="491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cs-CZ" smtClean="0"/>
              <a:t>Summary (cont.)</a:t>
            </a:r>
          </a:p>
        </p:txBody>
      </p:sp>
      <p:sp>
        <p:nvSpPr>
          <p:cNvPr id="50179" name="Rectangle 3"/>
          <p:cNvSpPr>
            <a:spLocks noGrp="1" noChangeArrowheads="1"/>
          </p:cNvSpPr>
          <p:nvPr>
            <p:ph idx="1"/>
          </p:nvPr>
        </p:nvSpPr>
        <p:spPr/>
        <p:txBody>
          <a:bodyPr/>
          <a:lstStyle/>
          <a:p>
            <a:pPr marL="609600" indent="-609600">
              <a:buNone/>
            </a:pPr>
            <a:r>
              <a:rPr lang="en-US" altLang="cs-CZ" sz="2000"/>
              <a:t>6.    Interest rates adjust immediately to changes in monetary policy, but prices and (expected) inflation may adjust only in the long run, which results in overshooting of the exchange rate.</a:t>
            </a:r>
          </a:p>
          <a:p>
            <a:pPr marL="990600" lvl="1" indent="-533400">
              <a:buFont typeface="Times" panose="02020603050405020304" pitchFamily="18" charset="0"/>
              <a:buChar char="•"/>
            </a:pPr>
            <a:r>
              <a:rPr lang="en-US" altLang="cs-CZ" sz="1800"/>
              <a:t>Overshooting occurs when the immediate response of the exchange rate due to a change is greater than its long-run response.</a:t>
            </a:r>
          </a:p>
          <a:p>
            <a:pPr marL="990600" lvl="1" indent="-533400">
              <a:buFont typeface="Times" panose="02020603050405020304" pitchFamily="18" charset="0"/>
              <a:buChar char="•"/>
            </a:pPr>
            <a:r>
              <a:rPr lang="en-US" altLang="cs-CZ" sz="1800"/>
              <a:t>Overshooting helps explain why exchange rates are so volatile.</a:t>
            </a:r>
          </a:p>
        </p:txBody>
      </p:sp>
    </p:spTree>
    <p:extLst>
      <p:ext uri="{BB962C8B-B14F-4D97-AF65-F5344CB8AC3E}">
        <p14:creationId xmlns:p14="http://schemas.microsoft.com/office/powerpoint/2010/main" val="303387807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strips(downRight)">
                                      <p:cBhvr>
                                        <p:cTn id="7" dur="500"/>
                                        <p:tgtEl>
                                          <p:spTgt spid="5017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0179">
                                            <p:txEl>
                                              <p:pRg st="1" end="1"/>
                                            </p:txEl>
                                          </p:spTgt>
                                        </p:tgtEl>
                                        <p:attrNameLst>
                                          <p:attrName>style.visibility</p:attrName>
                                        </p:attrNameLst>
                                      </p:cBhvr>
                                      <p:to>
                                        <p:strVal val="visible"/>
                                      </p:to>
                                    </p:set>
                                    <p:animEffect transition="in" filter="strips(downRight)">
                                      <p:cBhvr>
                                        <p:cTn id="10" dur="500"/>
                                        <p:tgtEl>
                                          <p:spTgt spid="5017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50179">
                                            <p:txEl>
                                              <p:pRg st="2" end="2"/>
                                            </p:txEl>
                                          </p:spTgt>
                                        </p:tgtEl>
                                        <p:attrNameLst>
                                          <p:attrName>style.visibility</p:attrName>
                                        </p:attrNameLst>
                                      </p:cBhvr>
                                      <p:to>
                                        <p:strVal val="visible"/>
                                      </p:to>
                                    </p:set>
                                    <p:animEffect transition="in" filter="strips(downRight)">
                                      <p:cBhvr>
                                        <p:cTn id="13" dur="500"/>
                                        <p:tgtEl>
                                          <p:spTgt spid="501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cs-CZ" smtClean="0"/>
              <a:t>What Is Money? (cont.)</a:t>
            </a:r>
          </a:p>
        </p:txBody>
      </p:sp>
      <p:sp>
        <p:nvSpPr>
          <p:cNvPr id="101379" name="Rectangle 3"/>
          <p:cNvSpPr>
            <a:spLocks noGrp="1" noChangeArrowheads="1"/>
          </p:cNvSpPr>
          <p:nvPr>
            <p:ph idx="1"/>
          </p:nvPr>
        </p:nvSpPr>
        <p:spPr/>
        <p:txBody>
          <a:bodyPr/>
          <a:lstStyle/>
          <a:p>
            <a:pPr eaLnBrk="1" hangingPunct="1">
              <a:lnSpc>
                <a:spcPct val="90000"/>
              </a:lnSpc>
            </a:pPr>
            <a:r>
              <a:rPr lang="en-US" altLang="cs-CZ" smtClean="0"/>
              <a:t>Let</a:t>
            </a:r>
            <a:r>
              <a:rPr lang="ja-JP" altLang="en-US" smtClean="0"/>
              <a:t>’</a:t>
            </a:r>
            <a:r>
              <a:rPr lang="en-US" altLang="ja-JP" smtClean="0"/>
              <a:t>s group assets into monetary assets (or liquid assets) and nonmonetary assets (or illiquid assets). </a:t>
            </a:r>
          </a:p>
          <a:p>
            <a:pPr eaLnBrk="1" hangingPunct="1">
              <a:lnSpc>
                <a:spcPct val="90000"/>
              </a:lnSpc>
            </a:pPr>
            <a:r>
              <a:rPr lang="en-US" altLang="cs-CZ" smtClean="0"/>
              <a:t>The demarcation between the two is arbitrary, </a:t>
            </a:r>
          </a:p>
          <a:p>
            <a:pPr lvl="1" eaLnBrk="1" hangingPunct="1">
              <a:lnSpc>
                <a:spcPct val="90000"/>
              </a:lnSpc>
            </a:pPr>
            <a:r>
              <a:rPr lang="en-US" altLang="cs-CZ" smtClean="0"/>
              <a:t>but currency in circulation, checking deposits, debit card accounts, savings deposits, and time deposits are generally more liquid than bonds, loans, deposits of currency in the foreign exchange markets, stocks, real estate, and other assets.</a:t>
            </a:r>
          </a:p>
        </p:txBody>
      </p:sp>
    </p:spTree>
    <p:extLst>
      <p:ext uri="{BB962C8B-B14F-4D97-AF65-F5344CB8AC3E}">
        <p14:creationId xmlns:p14="http://schemas.microsoft.com/office/powerpoint/2010/main" val="28023112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animEffect transition="in" filter="strips(downRight)">
                                      <p:cBhvr>
                                        <p:cTn id="7" dur="500"/>
                                        <p:tgtEl>
                                          <p:spTgt spid="1013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1379">
                                            <p:txEl>
                                              <p:pRg st="1" end="1"/>
                                            </p:txEl>
                                          </p:spTgt>
                                        </p:tgtEl>
                                        <p:attrNameLst>
                                          <p:attrName>style.visibility</p:attrName>
                                        </p:attrNameLst>
                                      </p:cBhvr>
                                      <p:to>
                                        <p:strVal val="visible"/>
                                      </p:to>
                                    </p:set>
                                    <p:animEffect transition="in" filter="strips(downRight)">
                                      <p:cBhvr>
                                        <p:cTn id="12" dur="500"/>
                                        <p:tgtEl>
                                          <p:spTgt spid="1013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1379">
                                            <p:txEl>
                                              <p:pRg st="2" end="2"/>
                                            </p:txEl>
                                          </p:spTgt>
                                        </p:tgtEl>
                                        <p:attrNameLst>
                                          <p:attrName>style.visibility</p:attrName>
                                        </p:attrNameLst>
                                      </p:cBhvr>
                                      <p:to>
                                        <p:strVal val="visible"/>
                                      </p:to>
                                    </p:set>
                                    <p:animEffect transition="in" filter="strips(downRight)">
                                      <p:cBhvr>
                                        <p:cTn id="17" dur="500"/>
                                        <p:tgtEl>
                                          <p:spTgt spid="1013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cs-CZ" smtClean="0"/>
              <a:t>Money Supply</a:t>
            </a:r>
          </a:p>
        </p:txBody>
      </p:sp>
      <p:sp>
        <p:nvSpPr>
          <p:cNvPr id="11267" name="Rectangle 3"/>
          <p:cNvSpPr>
            <a:spLocks noGrp="1" noChangeArrowheads="1"/>
          </p:cNvSpPr>
          <p:nvPr>
            <p:ph idx="1"/>
          </p:nvPr>
        </p:nvSpPr>
        <p:spPr/>
        <p:txBody>
          <a:bodyPr/>
          <a:lstStyle/>
          <a:p>
            <a:pPr eaLnBrk="1" hangingPunct="1">
              <a:spcBef>
                <a:spcPct val="50000"/>
              </a:spcBef>
            </a:pPr>
            <a:r>
              <a:rPr lang="en-US" altLang="cs-CZ" smtClean="0"/>
              <a:t>The central bank substantially controls the quantity of money that circulates in an economy, the </a:t>
            </a:r>
            <a:r>
              <a:rPr lang="en-US" altLang="cs-CZ" b="1" smtClean="0"/>
              <a:t>money supply</a:t>
            </a:r>
            <a:r>
              <a:rPr lang="en-US" altLang="cs-CZ" smtClean="0"/>
              <a:t>.</a:t>
            </a:r>
          </a:p>
          <a:p>
            <a:pPr lvl="1" eaLnBrk="1" hangingPunct="1">
              <a:spcBef>
                <a:spcPct val="50000"/>
              </a:spcBef>
            </a:pPr>
            <a:r>
              <a:rPr lang="en-US" altLang="cs-CZ" smtClean="0"/>
              <a:t>In the U.S., the central banking system is the Federal Reserve System.</a:t>
            </a:r>
          </a:p>
          <a:p>
            <a:pPr lvl="2" eaLnBrk="1" hangingPunct="1">
              <a:spcBef>
                <a:spcPct val="50000"/>
              </a:spcBef>
            </a:pPr>
            <a:r>
              <a:rPr lang="en-US" altLang="cs-CZ" smtClean="0"/>
              <a:t>The Federal Reserve System directly regulates the amount of currency in circulation.</a:t>
            </a:r>
          </a:p>
          <a:p>
            <a:pPr lvl="2" eaLnBrk="1" hangingPunct="1">
              <a:spcBef>
                <a:spcPct val="50000"/>
              </a:spcBef>
            </a:pPr>
            <a:r>
              <a:rPr lang="en-US" altLang="cs-CZ" smtClean="0"/>
              <a:t>It indirectly influences the amount of checking deposits, debit card accounts, and other monetary assets. </a:t>
            </a:r>
          </a:p>
        </p:txBody>
      </p:sp>
    </p:spTree>
    <p:extLst>
      <p:ext uri="{BB962C8B-B14F-4D97-AF65-F5344CB8AC3E}">
        <p14:creationId xmlns:p14="http://schemas.microsoft.com/office/powerpoint/2010/main" val="119046589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strips(downRight)">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strips(downRight)">
                                      <p:cBhvr>
                                        <p:cTn id="12" dur="500"/>
                                        <p:tgtEl>
                                          <p:spTgt spid="11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strips(downRight)">
                                      <p:cBhvr>
                                        <p:cTn id="17" dur="500"/>
                                        <p:tgtEl>
                                          <p:spTgt spid="112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animEffect transition="in" filter="strips(downRight)">
                                      <p:cBhvr>
                                        <p:cTn id="22" dur="500"/>
                                        <p:tgtEl>
                                          <p:spTgt spid="1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cs-CZ" smtClean="0"/>
              <a:t>Money Demand</a:t>
            </a:r>
          </a:p>
        </p:txBody>
      </p:sp>
      <p:sp>
        <p:nvSpPr>
          <p:cNvPr id="12291" name="Rectangle 3"/>
          <p:cNvSpPr>
            <a:spLocks noGrp="1" noChangeArrowheads="1"/>
          </p:cNvSpPr>
          <p:nvPr>
            <p:ph idx="1"/>
          </p:nvPr>
        </p:nvSpPr>
        <p:spPr/>
        <p:txBody>
          <a:bodyPr/>
          <a:lstStyle/>
          <a:p>
            <a:pPr eaLnBrk="1" hangingPunct="1">
              <a:spcBef>
                <a:spcPct val="50000"/>
              </a:spcBef>
            </a:pPr>
            <a:r>
              <a:rPr lang="en-US" altLang="cs-CZ" b="1" smtClean="0"/>
              <a:t>Money demand</a:t>
            </a:r>
            <a:r>
              <a:rPr lang="en-US" altLang="cs-CZ" smtClean="0"/>
              <a:t> represents the amount of monetary assets that people are willing to hold (instead of illiquid assets).</a:t>
            </a:r>
          </a:p>
          <a:p>
            <a:pPr lvl="1" eaLnBrk="1" hangingPunct="1">
              <a:spcBef>
                <a:spcPct val="50000"/>
              </a:spcBef>
            </a:pPr>
            <a:r>
              <a:rPr lang="en-US" altLang="cs-CZ" smtClean="0"/>
              <a:t>What influences willingness to hold monetary assets?</a:t>
            </a:r>
          </a:p>
          <a:p>
            <a:pPr lvl="1" eaLnBrk="1" hangingPunct="1">
              <a:spcBef>
                <a:spcPct val="50000"/>
              </a:spcBef>
            </a:pPr>
            <a:r>
              <a:rPr lang="en-US" altLang="cs-CZ" smtClean="0"/>
              <a:t>We consider individual demand of money and aggregate demand of money.</a:t>
            </a:r>
          </a:p>
        </p:txBody>
      </p:sp>
    </p:spTree>
    <p:extLst>
      <p:ext uri="{BB962C8B-B14F-4D97-AF65-F5344CB8AC3E}">
        <p14:creationId xmlns:p14="http://schemas.microsoft.com/office/powerpoint/2010/main" val="276707544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strips(downRight)">
                                      <p:cBhvr>
                                        <p:cTn id="12" dur="500"/>
                                        <p:tgtEl>
                                          <p:spTgt spid="122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strips(downRight)">
                                      <p:cBhvr>
                                        <p:cTn id="17"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cs-CZ" sz="2800"/>
              <a:t>What Influences Demand of Money for Individuals and Institutions?</a:t>
            </a:r>
          </a:p>
        </p:txBody>
      </p:sp>
      <p:sp>
        <p:nvSpPr>
          <p:cNvPr id="13315" name="Rectangle 3"/>
          <p:cNvSpPr>
            <a:spLocks noGrp="1" noChangeArrowheads="1"/>
          </p:cNvSpPr>
          <p:nvPr>
            <p:ph idx="1"/>
          </p:nvPr>
        </p:nvSpPr>
        <p:spPr/>
        <p:txBody>
          <a:bodyPr/>
          <a:lstStyle/>
          <a:p>
            <a:pPr marL="533400" indent="-533400">
              <a:spcBef>
                <a:spcPct val="50000"/>
              </a:spcBef>
              <a:buFont typeface="Times" panose="02020603050405020304" pitchFamily="18" charset="0"/>
              <a:buAutoNum type="arabicPeriod"/>
            </a:pPr>
            <a:r>
              <a:rPr lang="en-US" altLang="cs-CZ" sz="2000" b="1"/>
              <a:t>Interest rates/expected rates of return</a:t>
            </a:r>
            <a:r>
              <a:rPr lang="en-US" altLang="cs-CZ" sz="2000"/>
              <a:t> on monetary assets relative to the expected rates of returns on non-monetary assets.</a:t>
            </a:r>
          </a:p>
          <a:p>
            <a:pPr marL="533400" indent="-533400">
              <a:spcBef>
                <a:spcPct val="50000"/>
              </a:spcBef>
              <a:buFont typeface="Times" panose="02020603050405020304" pitchFamily="18" charset="0"/>
              <a:buAutoNum type="arabicPeriod"/>
            </a:pPr>
            <a:r>
              <a:rPr lang="en-US" altLang="cs-CZ" sz="2000" b="1"/>
              <a:t>Risk</a:t>
            </a:r>
            <a:r>
              <a:rPr lang="en-US" altLang="cs-CZ" sz="2000"/>
              <a:t>: the risk of holding monetary assets principally comes from unexpected inflation, which reduces the purchasing power of money.</a:t>
            </a:r>
          </a:p>
          <a:p>
            <a:pPr marL="914400" lvl="1" indent="-457200">
              <a:spcBef>
                <a:spcPct val="50000"/>
              </a:spcBef>
            </a:pPr>
            <a:r>
              <a:rPr lang="en-US" altLang="cs-CZ" sz="1800"/>
              <a:t>But many other assets have this risk too, so this risk is not very important in defining the demand of monetary assets versus nonmonetary assets.</a:t>
            </a:r>
          </a:p>
          <a:p>
            <a:pPr marL="533400" indent="-533400">
              <a:spcBef>
                <a:spcPct val="50000"/>
              </a:spcBef>
              <a:buFont typeface="Times" panose="02020603050405020304" pitchFamily="18" charset="0"/>
              <a:buAutoNum type="arabicPeriod"/>
            </a:pPr>
            <a:r>
              <a:rPr lang="en-US" altLang="cs-CZ" sz="2000" b="1"/>
              <a:t>Liquidity</a:t>
            </a:r>
            <a:r>
              <a:rPr lang="en-US" altLang="cs-CZ" sz="2000"/>
              <a:t>: A need for greater liquidity occurs when the price of transactions increases or the quantity of goods bought in transactions increases.</a:t>
            </a:r>
          </a:p>
        </p:txBody>
      </p:sp>
    </p:spTree>
    <p:extLst>
      <p:ext uri="{BB962C8B-B14F-4D97-AF65-F5344CB8AC3E}">
        <p14:creationId xmlns:p14="http://schemas.microsoft.com/office/powerpoint/2010/main" val="63846066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strips(downRight)">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strips(downRight)">
                                      <p:cBhvr>
                                        <p:cTn id="12" dur="500"/>
                                        <p:tgtEl>
                                          <p:spTgt spid="13315">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animEffect transition="in" filter="strips(downRight)">
                                      <p:cBhvr>
                                        <p:cTn id="15" dur="500"/>
                                        <p:tgtEl>
                                          <p:spTgt spid="13315">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13315">
                                            <p:txEl>
                                              <p:pRg st="3" end="3"/>
                                            </p:txEl>
                                          </p:spTgt>
                                        </p:tgtEl>
                                        <p:attrNameLst>
                                          <p:attrName>style.visibility</p:attrName>
                                        </p:attrNameLst>
                                      </p:cBhvr>
                                      <p:to>
                                        <p:strVal val="visible"/>
                                      </p:to>
                                    </p:set>
                                    <p:animEffect transition="in" filter="strips(downRight)">
                                      <p:cBhvr>
                                        <p:cTn id="20" dur="500"/>
                                        <p:tgtEl>
                                          <p:spTgt spid="13315">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xit" presetSubtype="0" fill="hold" nodeType="clickEffect">
                                  <p:stCondLst>
                                    <p:cond delay="0"/>
                                  </p:stCondLst>
                                  <p:childTnLst>
                                    <p:animEffect transition="out" filter="fade">
                                      <p:cBhvr>
                                        <p:cTn id="24" dur="2000"/>
                                        <p:tgtEl>
                                          <p:spTgt spid="13315">
                                            <p:txEl>
                                              <p:pRg st="1" end="1"/>
                                            </p:txEl>
                                          </p:spTgt>
                                        </p:tgtEl>
                                      </p:cBhvr>
                                    </p:animEffect>
                                    <p:set>
                                      <p:cBhvr>
                                        <p:cTn id="25" dur="1" fill="hold">
                                          <p:stCondLst>
                                            <p:cond delay="1999"/>
                                          </p:stCondLst>
                                        </p:cTn>
                                        <p:tgtEl>
                                          <p:spTgt spid="13315">
                                            <p:txEl>
                                              <p:pRg st="1" end="1"/>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2000"/>
                                        <p:tgtEl>
                                          <p:spTgt spid="13315">
                                            <p:txEl>
                                              <p:pRg st="2" end="2"/>
                                            </p:txEl>
                                          </p:spTgt>
                                        </p:tgtEl>
                                      </p:cBhvr>
                                    </p:animEffect>
                                    <p:set>
                                      <p:cBhvr>
                                        <p:cTn id="28" dur="1" fill="hold">
                                          <p:stCondLst>
                                            <p:cond delay="1999"/>
                                          </p:stCondLst>
                                        </p:cTn>
                                        <p:tgtEl>
                                          <p:spTgt spid="13315">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cs-CZ" sz="2800"/>
              <a:t>What Influences Aggregate </a:t>
            </a:r>
            <a:br>
              <a:rPr lang="en-US" altLang="cs-CZ" sz="2800"/>
            </a:br>
            <a:r>
              <a:rPr lang="en-US" altLang="cs-CZ" sz="2800"/>
              <a:t>Demand of Money?</a:t>
            </a:r>
          </a:p>
        </p:txBody>
      </p:sp>
      <p:sp>
        <p:nvSpPr>
          <p:cNvPr id="14339" name="Rectangle 3"/>
          <p:cNvSpPr>
            <a:spLocks noGrp="1" noChangeArrowheads="1"/>
          </p:cNvSpPr>
          <p:nvPr>
            <p:ph idx="1"/>
          </p:nvPr>
        </p:nvSpPr>
        <p:spPr>
          <a:xfrm>
            <a:off x="1862139" y="1600200"/>
            <a:ext cx="8294687" cy="4572000"/>
          </a:xfrm>
        </p:spPr>
        <p:txBody>
          <a:bodyPr/>
          <a:lstStyle/>
          <a:p>
            <a:pPr marL="533400" indent="-533400">
              <a:buFont typeface="Times" panose="02020603050405020304" pitchFamily="18" charset="0"/>
              <a:buAutoNum type="arabicPeriod"/>
            </a:pPr>
            <a:r>
              <a:rPr lang="en-US" altLang="cs-CZ" sz="2000" b="1"/>
              <a:t>Interest rates/expected rates of return</a:t>
            </a:r>
            <a:r>
              <a:rPr lang="en-US" altLang="cs-CZ" sz="2000"/>
              <a:t>: monetary assets pay little or no interest, so the interest rate on non-monetary assets like bonds, loans, and deposits is the opportunity cost of holding monetary assets.</a:t>
            </a:r>
          </a:p>
          <a:p>
            <a:pPr marL="914400" lvl="1" indent="-457200"/>
            <a:r>
              <a:rPr lang="en-US" altLang="cs-CZ" sz="1800"/>
              <a:t>A higher interest rate means a higher opportunity cost of holding monetary assets </a:t>
            </a:r>
            <a:r>
              <a:rPr lang="en-US" altLang="cs-CZ" sz="1800">
                <a:sym typeface="Symbol" panose="05050102010706020507" pitchFamily="18" charset="2"/>
              </a:rPr>
              <a:t></a:t>
            </a:r>
            <a:r>
              <a:rPr lang="en-US" altLang="cs-CZ" sz="1800"/>
              <a:t> lower demand of money.</a:t>
            </a:r>
          </a:p>
          <a:p>
            <a:pPr marL="533400" indent="-533400">
              <a:spcBef>
                <a:spcPct val="40000"/>
              </a:spcBef>
              <a:buFont typeface="Times" panose="02020603050405020304" pitchFamily="18" charset="0"/>
              <a:buAutoNum type="arabicPeriod"/>
            </a:pPr>
            <a:r>
              <a:rPr lang="en-US" altLang="cs-CZ" sz="2000" b="1"/>
              <a:t>Prices</a:t>
            </a:r>
            <a:r>
              <a:rPr lang="en-US" altLang="cs-CZ" sz="2000"/>
              <a:t>: the prices of goods and services bought in transactions will influence the willingness to hold money to conduct those transactions. </a:t>
            </a:r>
          </a:p>
          <a:p>
            <a:pPr marL="914400" lvl="1" indent="-457200"/>
            <a:r>
              <a:rPr lang="en-US" altLang="cs-CZ" sz="1800"/>
              <a:t>A higher level of average prices means a greater need for liquidity to buy the same amount of goods and services </a:t>
            </a:r>
            <a:r>
              <a:rPr lang="en-US" altLang="cs-CZ" sz="1800">
                <a:sym typeface="Symbol" panose="05050102010706020507" pitchFamily="18" charset="2"/>
              </a:rPr>
              <a:t></a:t>
            </a:r>
            <a:r>
              <a:rPr lang="en-US" altLang="cs-CZ" sz="1800"/>
              <a:t> higher demand of money.</a:t>
            </a:r>
          </a:p>
        </p:txBody>
      </p:sp>
    </p:spTree>
    <p:extLst>
      <p:ext uri="{BB962C8B-B14F-4D97-AF65-F5344CB8AC3E}">
        <p14:creationId xmlns:p14="http://schemas.microsoft.com/office/powerpoint/2010/main" val="249435273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trips(downRight)">
                                      <p:cBhvr>
                                        <p:cTn id="7" dur="500"/>
                                        <p:tgtEl>
                                          <p:spTgt spid="1433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4339">
                                            <p:txEl>
                                              <p:pRg st="1" end="1"/>
                                            </p:txEl>
                                          </p:spTgt>
                                        </p:tgtEl>
                                        <p:attrNameLst>
                                          <p:attrName>style.visibility</p:attrName>
                                        </p:attrNameLst>
                                      </p:cBhvr>
                                      <p:to>
                                        <p:strVal val="visible"/>
                                      </p:to>
                                    </p:set>
                                    <p:animEffect transition="in" filter="strips(downRight)">
                                      <p:cBhvr>
                                        <p:cTn id="10" dur="500"/>
                                        <p:tgtEl>
                                          <p:spTgt spid="1433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Effect transition="in" filter="strips(downRight)">
                                      <p:cBhvr>
                                        <p:cTn id="15" dur="500"/>
                                        <p:tgtEl>
                                          <p:spTgt spid="14339">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4339">
                                            <p:txEl>
                                              <p:pRg st="3" end="3"/>
                                            </p:txEl>
                                          </p:spTgt>
                                        </p:tgtEl>
                                        <p:attrNameLst>
                                          <p:attrName>style.visibility</p:attrName>
                                        </p:attrNameLst>
                                      </p:cBhvr>
                                      <p:to>
                                        <p:strVal val="visible"/>
                                      </p:to>
                                    </p:set>
                                    <p:animEffect transition="in" filter="strips(downRight)">
                                      <p:cBhvr>
                                        <p:cTn id="18" dur="500"/>
                                        <p:tgtEl>
                                          <p:spTgt spid="14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Berlín</Template>
  <TotalTime>83</TotalTime>
  <Words>2433</Words>
  <Application>Microsoft Office PowerPoint</Application>
  <PresentationFormat>Širokoúhlá obrazovka</PresentationFormat>
  <Paragraphs>161</Paragraphs>
  <Slides>43</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43</vt:i4>
      </vt:variant>
    </vt:vector>
  </HeadingPairs>
  <TitlesOfParts>
    <vt:vector size="51" baseType="lpstr">
      <vt:lpstr>ＭＳ Ｐゴシック</vt:lpstr>
      <vt:lpstr>Adobe Jenson Italic</vt:lpstr>
      <vt:lpstr>Arial</vt:lpstr>
      <vt:lpstr>Calibri</vt:lpstr>
      <vt:lpstr>Symbol</vt:lpstr>
      <vt:lpstr>Times</vt:lpstr>
      <vt:lpstr>Trebuchet MS</vt:lpstr>
      <vt:lpstr>Berlín</vt:lpstr>
      <vt:lpstr>Chapter 15 (4)</vt:lpstr>
      <vt:lpstr>Preview</vt:lpstr>
      <vt:lpstr>What Is Money?</vt:lpstr>
      <vt:lpstr>What Is Money? (cont.)</vt:lpstr>
      <vt:lpstr>What Is Money? (cont.)</vt:lpstr>
      <vt:lpstr>Money Supply</vt:lpstr>
      <vt:lpstr>Money Demand</vt:lpstr>
      <vt:lpstr>What Influences Demand of Money for Individuals and Institutions?</vt:lpstr>
      <vt:lpstr>What Influences Aggregate  Demand of Money?</vt:lpstr>
      <vt:lpstr>What Influences Aggregate  Demand of Money? (cont.)</vt:lpstr>
      <vt:lpstr>A Model of Aggregate Money Demand</vt:lpstr>
      <vt:lpstr>Fig. 15-1: Aggregate Real Money  Demand and the Interest Rate</vt:lpstr>
      <vt:lpstr>Fig. 15-2: Effect on the Aggregate Real Money Demand Schedule of a Rise in Real Income</vt:lpstr>
      <vt:lpstr>A Model of the Money Market</vt:lpstr>
      <vt:lpstr>A Model of the Money Market (cont.)</vt:lpstr>
      <vt:lpstr>A Model of the Money Market (cont.)</vt:lpstr>
      <vt:lpstr>A Model of the Money Market (cont.)</vt:lpstr>
      <vt:lpstr>Fig. 15-3: Determination of the Equilibrium Interest Rate</vt:lpstr>
      <vt:lpstr>Fig. 15-4: Effect of an Increase in the Money Supply on the Interest Rate</vt:lpstr>
      <vt:lpstr>Fig. 15-5: Effect on the Interest  Rate of a Rise in Real Income</vt:lpstr>
      <vt:lpstr>Fig. 15-6: Simultaneous Equilibrium in the U.S. Money Market and the Foreign Exchange Market</vt:lpstr>
      <vt:lpstr>Fig. 15-7: Money Market/Exchange Rate Linkages</vt:lpstr>
      <vt:lpstr>Fig. 15-8: Effect on the Dollar/Euro Exchange Rate and Dollar Interest Rate of an Increase in the U.S. Money Supply</vt:lpstr>
      <vt:lpstr>Changes in the Domestic Money Supply</vt:lpstr>
      <vt:lpstr>Changes in the Foreign Money Supply</vt:lpstr>
      <vt:lpstr>Fig. 15-9: Effect of an Increase in the European Money Supply on the Dollar/Euro Exchange Rate</vt:lpstr>
      <vt:lpstr>Changes in the Foreign Money Supply (cont.)</vt:lpstr>
      <vt:lpstr>Long Run and Short Run</vt:lpstr>
      <vt:lpstr>Long Run and Short Run (cont.)</vt:lpstr>
      <vt:lpstr>Long Run and Short Run (cont.)</vt:lpstr>
      <vt:lpstr>Fig. 15-10: Average Money Growth  and Inflation in Western Hemisphere Developing Countries, by Year, 1987–2007</vt:lpstr>
      <vt:lpstr>Money and Prices in the Long Run </vt:lpstr>
      <vt:lpstr>Money and Prices in the Long Run (cont.) </vt:lpstr>
      <vt:lpstr>Fig. 15-11: Month-to-Month Variability of the Dollar/Yen Exchange Rate and of the U.S./Japan Price Level Ratio, 1980–2013</vt:lpstr>
      <vt:lpstr>Money, Prices, Exchange Rates, and Expectations </vt:lpstr>
      <vt:lpstr>Fig. 15-12: Short-Run and Long-Run Effects of an Increase in the U.S. Money Supply (Given Real Output, Y)</vt:lpstr>
      <vt:lpstr>Money, Prices, and Exchange Rates in the Long Run</vt:lpstr>
      <vt:lpstr>Fig. 15-13: Time Paths of U.S. Economic Variables after a Permanent Increase in the U.S. Money Supply</vt:lpstr>
      <vt:lpstr>Exchange Rate Overshooting</vt:lpstr>
      <vt:lpstr>Summary</vt:lpstr>
      <vt:lpstr>Summary (cont.)</vt:lpstr>
      <vt:lpstr>Summary (cont.)</vt:lpstr>
      <vt:lpstr>Summary (cont.)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11</dc:title>
  <dc:creator>TP</dc:creator>
  <cp:lastModifiedBy>TP</cp:lastModifiedBy>
  <cp:revision>4</cp:revision>
  <dcterms:created xsi:type="dcterms:W3CDTF">2015-10-13T10:36:21Z</dcterms:created>
  <dcterms:modified xsi:type="dcterms:W3CDTF">2015-10-13T11:59:28Z</dcterms:modified>
</cp:coreProperties>
</file>