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54"/>
  </p:notesMasterIdLst>
  <p:sldIdLst>
    <p:sldId id="416" r:id="rId2"/>
    <p:sldId id="417" r:id="rId3"/>
    <p:sldId id="418" r:id="rId4"/>
    <p:sldId id="419" r:id="rId5"/>
    <p:sldId id="420" r:id="rId6"/>
    <p:sldId id="421" r:id="rId7"/>
    <p:sldId id="422" r:id="rId8"/>
    <p:sldId id="423" r:id="rId9"/>
    <p:sldId id="424" r:id="rId10"/>
    <p:sldId id="425" r:id="rId11"/>
    <p:sldId id="426" r:id="rId12"/>
    <p:sldId id="427" r:id="rId13"/>
    <p:sldId id="428" r:id="rId14"/>
    <p:sldId id="429" r:id="rId15"/>
    <p:sldId id="430" r:id="rId16"/>
    <p:sldId id="431" r:id="rId17"/>
    <p:sldId id="432" r:id="rId18"/>
    <p:sldId id="433" r:id="rId19"/>
    <p:sldId id="434" r:id="rId20"/>
    <p:sldId id="435" r:id="rId21"/>
    <p:sldId id="436" r:id="rId22"/>
    <p:sldId id="437" r:id="rId23"/>
    <p:sldId id="438" r:id="rId24"/>
    <p:sldId id="439" r:id="rId25"/>
    <p:sldId id="440" r:id="rId26"/>
    <p:sldId id="441" r:id="rId27"/>
    <p:sldId id="442" r:id="rId28"/>
    <p:sldId id="443" r:id="rId29"/>
    <p:sldId id="444" r:id="rId30"/>
    <p:sldId id="445" r:id="rId31"/>
    <p:sldId id="446" r:id="rId32"/>
    <p:sldId id="447" r:id="rId33"/>
    <p:sldId id="448" r:id="rId34"/>
    <p:sldId id="449" r:id="rId35"/>
    <p:sldId id="450" r:id="rId36"/>
    <p:sldId id="451" r:id="rId37"/>
    <p:sldId id="452" r:id="rId38"/>
    <p:sldId id="453" r:id="rId39"/>
    <p:sldId id="454" r:id="rId40"/>
    <p:sldId id="455" r:id="rId41"/>
    <p:sldId id="456" r:id="rId42"/>
    <p:sldId id="457" r:id="rId43"/>
    <p:sldId id="458" r:id="rId44"/>
    <p:sldId id="459" r:id="rId45"/>
    <p:sldId id="460" r:id="rId46"/>
    <p:sldId id="461" r:id="rId47"/>
    <p:sldId id="462" r:id="rId48"/>
    <p:sldId id="463" r:id="rId49"/>
    <p:sldId id="464" r:id="rId50"/>
    <p:sldId id="465" r:id="rId51"/>
    <p:sldId id="466" r:id="rId52"/>
    <p:sldId id="467" r:id="rId5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6" d="100"/>
          <a:sy n="116" d="100"/>
        </p:scale>
        <p:origin x="336"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tableStyles" Target="tableStyles.xml"/><Relationship Id="rId5" Type="http://schemas.openxmlformats.org/officeDocument/2006/relationships/slide" Target="slides/slide4.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heme" Target="theme/theme1.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59C3B09-B920-4288-9B22-68750C077602}" type="datetimeFigureOut">
              <a:rPr lang="cs-CZ" smtClean="0"/>
              <a:t>13. 10. 2015</a:t>
            </a:fld>
            <a:endParaRPr lang="cs-CZ"/>
          </a:p>
        </p:txBody>
      </p:sp>
      <p:sp>
        <p:nvSpPr>
          <p:cNvPr id="4" name="Zástupný symbol pro obrázek snímk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AC4F77D-0DD0-4543-9E70-3D7C8AE875F7}" type="slidenum">
              <a:rPr lang="cs-CZ" smtClean="0"/>
              <a:t>‹#›</a:t>
            </a:fld>
            <a:endParaRPr lang="cs-CZ"/>
          </a:p>
        </p:txBody>
      </p:sp>
    </p:spTree>
    <p:extLst>
      <p:ext uri="{BB962C8B-B14F-4D97-AF65-F5344CB8AC3E}">
        <p14:creationId xmlns:p14="http://schemas.microsoft.com/office/powerpoint/2010/main" val="6643021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a:defRPr sz="2400">
                <a:solidFill>
                  <a:schemeClr val="tx1"/>
                </a:solidFill>
                <a:latin typeface="Times" panose="02020603050405020304" pitchFamily="18" charset="0"/>
                <a:ea typeface="ＭＳ Ｐゴシック" pitchFamily="-1" charset="-128"/>
              </a:defRPr>
            </a:lvl1pPr>
            <a:lvl2pPr marL="37931725" indent="-37474525" defTabSz="966788">
              <a:defRPr sz="2400">
                <a:solidFill>
                  <a:schemeClr val="tx1"/>
                </a:solidFill>
                <a:latin typeface="Times" panose="02020603050405020304" pitchFamily="18" charset="0"/>
                <a:ea typeface="ＭＳ Ｐゴシック" pitchFamily="-1" charset="-128"/>
              </a:defRPr>
            </a:lvl2pPr>
            <a:lvl3pPr>
              <a:defRPr sz="2400">
                <a:solidFill>
                  <a:schemeClr val="tx1"/>
                </a:solidFill>
                <a:latin typeface="Times" panose="02020603050405020304" pitchFamily="18" charset="0"/>
                <a:ea typeface="ＭＳ Ｐゴシック" pitchFamily="-1" charset="-128"/>
              </a:defRPr>
            </a:lvl3pPr>
            <a:lvl4pPr>
              <a:defRPr sz="2400">
                <a:solidFill>
                  <a:schemeClr val="tx1"/>
                </a:solidFill>
                <a:latin typeface="Times" panose="02020603050405020304" pitchFamily="18" charset="0"/>
                <a:ea typeface="ＭＳ Ｐゴシック" pitchFamily="-1" charset="-128"/>
              </a:defRPr>
            </a:lvl4pPr>
            <a:lvl5pPr>
              <a:defRPr sz="2400">
                <a:solidFill>
                  <a:schemeClr val="tx1"/>
                </a:solidFill>
                <a:latin typeface="Times" panose="02020603050405020304" pitchFamily="18" charset="0"/>
                <a:ea typeface="ＭＳ Ｐゴシック" pitchFamily="-1" charset="-128"/>
              </a:defRPr>
            </a:lvl5pPr>
            <a:lvl6pPr marL="457200" eaLnBrk="0" fontAlgn="base" hangingPunct="0">
              <a:spcBef>
                <a:spcPct val="0"/>
              </a:spcBef>
              <a:spcAft>
                <a:spcPct val="0"/>
              </a:spcAft>
              <a:defRPr sz="2400">
                <a:solidFill>
                  <a:schemeClr val="tx1"/>
                </a:solidFill>
                <a:latin typeface="Times" panose="02020603050405020304" pitchFamily="18" charset="0"/>
                <a:ea typeface="ＭＳ Ｐゴシック" pitchFamily="-1" charset="-128"/>
              </a:defRPr>
            </a:lvl6pPr>
            <a:lvl7pPr marL="914400" eaLnBrk="0" fontAlgn="base" hangingPunct="0">
              <a:spcBef>
                <a:spcPct val="0"/>
              </a:spcBef>
              <a:spcAft>
                <a:spcPct val="0"/>
              </a:spcAft>
              <a:defRPr sz="2400">
                <a:solidFill>
                  <a:schemeClr val="tx1"/>
                </a:solidFill>
                <a:latin typeface="Times" panose="02020603050405020304" pitchFamily="18" charset="0"/>
                <a:ea typeface="ＭＳ Ｐゴシック" pitchFamily="-1" charset="-128"/>
              </a:defRPr>
            </a:lvl7pPr>
            <a:lvl8pPr marL="1371600" eaLnBrk="0" fontAlgn="base" hangingPunct="0">
              <a:spcBef>
                <a:spcPct val="0"/>
              </a:spcBef>
              <a:spcAft>
                <a:spcPct val="0"/>
              </a:spcAft>
              <a:defRPr sz="2400">
                <a:solidFill>
                  <a:schemeClr val="tx1"/>
                </a:solidFill>
                <a:latin typeface="Times" panose="02020603050405020304" pitchFamily="18" charset="0"/>
                <a:ea typeface="ＭＳ Ｐゴシック" pitchFamily="-1" charset="-128"/>
              </a:defRPr>
            </a:lvl8pPr>
            <a:lvl9pPr marL="1828800" eaLnBrk="0" fontAlgn="base" hangingPunct="0">
              <a:spcBef>
                <a:spcPct val="0"/>
              </a:spcBef>
              <a:spcAft>
                <a:spcPct val="0"/>
              </a:spcAft>
              <a:defRPr sz="2400">
                <a:solidFill>
                  <a:schemeClr val="tx1"/>
                </a:solidFill>
                <a:latin typeface="Times" panose="02020603050405020304" pitchFamily="18" charset="0"/>
                <a:ea typeface="ＭＳ Ｐゴシック" pitchFamily="-1" charset="-128"/>
              </a:defRPr>
            </a:lvl9pPr>
          </a:lstStyle>
          <a:p>
            <a:fld id="{3942A661-A1F4-4B5E-A512-8900349D23BF}" type="slidenum">
              <a:rPr lang="en-US" altLang="cs-CZ" sz="1300"/>
              <a:pPr/>
              <a:t>38</a:t>
            </a:fld>
            <a:endParaRPr lang="en-US" altLang="cs-CZ" sz="1300"/>
          </a:p>
        </p:txBody>
      </p:sp>
      <p:sp>
        <p:nvSpPr>
          <p:cNvPr id="54275" name="Rectangle 2"/>
          <p:cNvSpPr>
            <a:spLocks noChangeArrowheads="1" noTextEdit="1"/>
          </p:cNvSpPr>
          <p:nvPr>
            <p:ph type="sldImg"/>
          </p:nvPr>
        </p:nvSpPr>
        <p:spPr>
          <a:ln/>
        </p:spPr>
      </p:sp>
      <p:sp>
        <p:nvSpPr>
          <p:cNvPr id="54276"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cs-CZ" smtClean="0">
                <a:latin typeface="Times" panose="02020603050405020304" pitchFamily="18" charset="0"/>
              </a:rPr>
              <a:t>Suppose the supply of long run output in the US economy is equal to </a:t>
            </a:r>
            <a:r>
              <a:rPr lang="en-US" altLang="cs-CZ" sz="1600" smtClean="0">
                <a:latin typeface="Times" panose="02020603050405020304" pitchFamily="18" charset="0"/>
              </a:rPr>
              <a:t>Y</a:t>
            </a:r>
            <a:r>
              <a:rPr lang="en-US" altLang="cs-CZ" sz="1600" baseline="30000" smtClean="0">
                <a:latin typeface="Times" panose="02020603050405020304" pitchFamily="18" charset="0"/>
              </a:rPr>
              <a:t>1</a:t>
            </a:r>
            <a:r>
              <a:rPr lang="en-US" altLang="cs-CZ" sz="1600" baseline="-25000" smtClean="0">
                <a:latin typeface="Times" panose="02020603050405020304" pitchFamily="18" charset="0"/>
              </a:rPr>
              <a:t>US</a:t>
            </a:r>
            <a:r>
              <a:rPr lang="en-US" altLang="cs-CZ" sz="1600" smtClean="0">
                <a:latin typeface="Times" panose="02020603050405020304" pitchFamily="18" charset="0"/>
              </a:rPr>
              <a:t> and the supply of long run output in the EU is equal to Y</a:t>
            </a:r>
            <a:r>
              <a:rPr lang="en-US" altLang="cs-CZ" sz="1600" baseline="30000" smtClean="0">
                <a:latin typeface="Times" panose="02020603050405020304" pitchFamily="18" charset="0"/>
              </a:rPr>
              <a:t>1</a:t>
            </a:r>
            <a:r>
              <a:rPr lang="en-US" altLang="cs-CZ" sz="1600" baseline="-25000" smtClean="0">
                <a:latin typeface="Times" panose="02020603050405020304" pitchFamily="18" charset="0"/>
              </a:rPr>
              <a:t>EU</a:t>
            </a:r>
            <a:r>
              <a:rPr lang="en-US" altLang="cs-CZ" sz="1600" smtClean="0">
                <a:latin typeface="Times" panose="02020603050405020304" pitchFamily="18" charset="0"/>
              </a:rPr>
              <a:t>.  In the long run, these two quantities depend on the productive capacity of the respective economy--on factors of production like labor, physical capital, technology, natural resources, and so on.  They do not depend on the real exchange rate.  That is, they do not depend on the nominal exchange rate, nor the price levels in either economy.  Thus, the relative supply of US products, (Y</a:t>
            </a:r>
            <a:r>
              <a:rPr lang="en-US" altLang="cs-CZ" sz="1600" baseline="-25000" smtClean="0">
                <a:latin typeface="Times" panose="02020603050405020304" pitchFamily="18" charset="0"/>
              </a:rPr>
              <a:t>US</a:t>
            </a:r>
            <a:r>
              <a:rPr lang="en-US" altLang="cs-CZ" sz="1600" smtClean="0">
                <a:latin typeface="Times" panose="02020603050405020304" pitchFamily="18" charset="0"/>
              </a:rPr>
              <a:t>/Y</a:t>
            </a:r>
            <a:r>
              <a:rPr lang="en-US" altLang="cs-CZ" sz="1600" baseline="-25000" smtClean="0">
                <a:latin typeface="Times" panose="02020603050405020304" pitchFamily="18" charset="0"/>
              </a:rPr>
              <a:t>EU</a:t>
            </a:r>
            <a:r>
              <a:rPr lang="en-US" altLang="cs-CZ" sz="1600" baseline="30000" smtClean="0">
                <a:latin typeface="Times" panose="02020603050405020304" pitchFamily="18" charset="0"/>
              </a:rPr>
              <a:t>)1</a:t>
            </a:r>
            <a:r>
              <a:rPr lang="en-US" altLang="cs-CZ" sz="1600" smtClean="0">
                <a:latin typeface="Times" panose="02020603050405020304" pitchFamily="18" charset="0"/>
              </a:rPr>
              <a:t>, is also independent of the real exchange rate.  We represent this independence by drawing a vertical line in the graph.</a:t>
            </a:r>
            <a:endParaRPr lang="en-US" altLang="cs-CZ" sz="1600" baseline="30000" smtClean="0">
              <a:latin typeface="Times" panose="02020603050405020304" pitchFamily="18" charset="0"/>
            </a:endParaRPr>
          </a:p>
          <a:p>
            <a:pPr eaLnBrk="1" hangingPunct="1"/>
            <a:endParaRPr lang="en-US" altLang="cs-CZ" smtClean="0">
              <a:latin typeface="Times" panose="02020603050405020304" pitchFamily="18" charset="0"/>
            </a:endParaRPr>
          </a:p>
        </p:txBody>
      </p:sp>
    </p:spTree>
    <p:extLst>
      <p:ext uri="{BB962C8B-B14F-4D97-AF65-F5344CB8AC3E}">
        <p14:creationId xmlns:p14="http://schemas.microsoft.com/office/powerpoint/2010/main" val="804762035"/>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image" Target="../media/image4.emf"/><Relationship Id="rId1" Type="http://schemas.openxmlformats.org/officeDocument/2006/relationships/slideMaster" Target="../slideMasters/slideMaster1.xml"/><Relationship Id="rId4" Type="http://schemas.openxmlformats.org/officeDocument/2006/relationships/image" Target="../media/image6.jpeg"/></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242851"/>
            <a:ext cx="8968084" cy="275942"/>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11716" y="4243845"/>
            <a:ext cx="3077108" cy="276940"/>
          </a:xfrm>
          <a:prstGeom prst="rect">
            <a:avLst/>
          </a:prstGeom>
        </p:spPr>
      </p:pic>
      <p:sp>
        <p:nvSpPr>
          <p:cNvPr id="9" name="Rectangle 8"/>
          <p:cNvSpPr/>
          <p:nvPr/>
        </p:nvSpPr>
        <p:spPr>
          <a:xfrm>
            <a:off x="0" y="2590078"/>
            <a:ext cx="8968085" cy="1660332"/>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9111715" y="2590078"/>
            <a:ext cx="3077109" cy="166033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680322" y="2733709"/>
            <a:ext cx="8144134" cy="1373070"/>
          </a:xfrm>
        </p:spPr>
        <p:txBody>
          <a:bodyPr anchor="b">
            <a:noAutofit/>
          </a:bodyPr>
          <a:lstStyle>
            <a:lvl1pPr algn="r">
              <a:defRPr sz="5400"/>
            </a:lvl1pPr>
          </a:lstStyle>
          <a:p>
            <a:r>
              <a:rPr lang="cs-CZ" smtClean="0"/>
              <a:t>Kliknutím lze upravit styl.</a:t>
            </a:r>
            <a:endParaRPr lang="en-US" dirty="0"/>
          </a:p>
        </p:txBody>
      </p:sp>
      <p:sp>
        <p:nvSpPr>
          <p:cNvPr id="3" name="Subtitle 2"/>
          <p:cNvSpPr>
            <a:spLocks noGrp="1"/>
          </p:cNvSpPr>
          <p:nvPr>
            <p:ph type="subTitle" idx="1"/>
          </p:nvPr>
        </p:nvSpPr>
        <p:spPr>
          <a:xfrm>
            <a:off x="680322" y="4394039"/>
            <a:ext cx="8144134" cy="1117687"/>
          </a:xfrm>
        </p:spPr>
        <p:txBody>
          <a:bodyPr>
            <a:normAutofit/>
          </a:bodyPr>
          <a:lstStyle>
            <a:lvl1pPr marL="0" indent="0" algn="r">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smtClean="0"/>
              <a:t>Kliknutím lze upravit styl předlohy.</a:t>
            </a:r>
            <a:endParaRPr lang="en-US" dirty="0"/>
          </a:p>
        </p:txBody>
      </p:sp>
      <p:sp>
        <p:nvSpPr>
          <p:cNvPr id="4" name="Date Placeholder 3"/>
          <p:cNvSpPr>
            <a:spLocks noGrp="1"/>
          </p:cNvSpPr>
          <p:nvPr>
            <p:ph type="dt" sz="half" idx="10"/>
          </p:nvPr>
        </p:nvSpPr>
        <p:spPr/>
        <p:txBody>
          <a:bodyPr/>
          <a:lstStyle/>
          <a:p>
            <a:fld id="{78ABE3C1-DBE1-495D-B57B-2849774B866A}" type="datetimeFigureOut">
              <a:rPr lang="en-US" dirty="0"/>
              <a:t>10/13/2015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9255346" y="2750337"/>
            <a:ext cx="1171888" cy="1356442"/>
          </a:xfrm>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atický obrázek s popiskem">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4711616"/>
            <a:ext cx="9613859" cy="453051"/>
          </a:xfrm>
        </p:spPr>
        <p:txBody>
          <a:bodyPr anchor="b">
            <a:normAutofit/>
          </a:bodyPr>
          <a:lstStyle>
            <a:lvl1pPr>
              <a:defRPr sz="2400"/>
            </a:lvl1pPr>
          </a:lstStyle>
          <a:p>
            <a:r>
              <a:rPr lang="cs-CZ" smtClean="0"/>
              <a:t>Kliknutím lze upravit styl.</a:t>
            </a:r>
            <a:endParaRPr lang="en-US" dirty="0"/>
          </a:p>
        </p:txBody>
      </p:sp>
      <p:sp>
        <p:nvSpPr>
          <p:cNvPr id="3" name="Picture Placeholder 2"/>
          <p:cNvSpPr>
            <a:spLocks noGrp="1" noChangeAspect="1"/>
          </p:cNvSpPr>
          <p:nvPr>
            <p:ph type="pic" idx="1"/>
          </p:nvPr>
        </p:nvSpPr>
        <p:spPr>
          <a:xfrm>
            <a:off x="680322" y="609597"/>
            <a:ext cx="9613859" cy="3589575"/>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cs-CZ" smtClean="0"/>
              <a:t>Kliknutím na ikonu přidáte obrázek.</a:t>
            </a:r>
            <a:endParaRPr lang="en-US" dirty="0"/>
          </a:p>
        </p:txBody>
      </p:sp>
      <p:sp>
        <p:nvSpPr>
          <p:cNvPr id="4" name="Text Placeholder 3"/>
          <p:cNvSpPr>
            <a:spLocks noGrp="1"/>
          </p:cNvSpPr>
          <p:nvPr>
            <p:ph type="body" sz="half" idx="2"/>
          </p:nvPr>
        </p:nvSpPr>
        <p:spPr>
          <a:xfrm>
            <a:off x="680319" y="5169583"/>
            <a:ext cx="9613862" cy="62297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Kliknutím lze upravit styly předlohy textu.</a:t>
            </a:r>
          </a:p>
        </p:txBody>
      </p:sp>
      <p:sp>
        <p:nvSpPr>
          <p:cNvPr id="5" name="Date Placeholder 4"/>
          <p:cNvSpPr>
            <a:spLocks noGrp="1"/>
          </p:cNvSpPr>
          <p:nvPr>
            <p:ph type="dt" sz="half" idx="10"/>
          </p:nvPr>
        </p:nvSpPr>
        <p:spPr/>
        <p:txBody>
          <a:bodyPr/>
          <a:lstStyle/>
          <a:p>
            <a:fld id="{446C117F-5CCF-4837-BE5F-2B92066CAFAF}" type="datetimeFigureOut">
              <a:rPr lang="en-US" dirty="0"/>
              <a:t>10/13/2015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11309"/>
            <a:ext cx="1154151" cy="1090789"/>
          </a:xfrm>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Název a popisek">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609597"/>
            <a:ext cx="9613858" cy="3592750"/>
          </a:xfrm>
        </p:spPr>
        <p:txBody>
          <a:bodyPr anchor="ctr"/>
          <a:lstStyle>
            <a:lvl1pPr>
              <a:defRPr sz="3200"/>
            </a:lvl1pPr>
          </a:lstStyle>
          <a:p>
            <a:r>
              <a:rPr lang="cs-CZ" smtClean="0"/>
              <a:t>Kliknutím lze upravit styl.</a:t>
            </a:r>
            <a:endParaRPr lang="en-US" dirty="0"/>
          </a:p>
        </p:txBody>
      </p:sp>
      <p:sp>
        <p:nvSpPr>
          <p:cNvPr id="4" name="Text Placeholder 3"/>
          <p:cNvSpPr>
            <a:spLocks noGrp="1"/>
          </p:cNvSpPr>
          <p:nvPr>
            <p:ph type="body" sz="half" idx="2"/>
          </p:nvPr>
        </p:nvSpPr>
        <p:spPr>
          <a:xfrm>
            <a:off x="680322" y="4711615"/>
            <a:ext cx="9613859" cy="1090789"/>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Kliknutím lze upravit styly předlohy textu.</a:t>
            </a:r>
          </a:p>
        </p:txBody>
      </p:sp>
      <p:sp>
        <p:nvSpPr>
          <p:cNvPr id="5" name="Date Placeholder 4"/>
          <p:cNvSpPr>
            <a:spLocks noGrp="1"/>
          </p:cNvSpPr>
          <p:nvPr>
            <p:ph type="dt" sz="half" idx="10"/>
          </p:nvPr>
        </p:nvSpPr>
        <p:spPr/>
        <p:txBody>
          <a:bodyPr/>
          <a:lstStyle/>
          <a:p>
            <a:fld id="{84EB90BD-B6CE-46B7-997F-7313B992CCDC}" type="datetimeFigureOut">
              <a:rPr lang="en-US" dirty="0"/>
              <a:t>10/13/2015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11615"/>
            <a:ext cx="1154151" cy="1090789"/>
          </a:xfrm>
        </p:spPr>
        <p:txBody>
          <a:bodyPr/>
          <a:lstStyle/>
          <a:p>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ce s popiskem">
    <p:spTree>
      <p:nvGrpSpPr>
        <p:cNvPr id="1" name=""/>
        <p:cNvGrpSpPr/>
        <p:nvPr/>
      </p:nvGrpSpPr>
      <p:grpSpPr>
        <a:xfrm>
          <a:off x="0" y="0"/>
          <a:ext cx="0" cy="0"/>
          <a:chOff x="0" y="0"/>
          <a:chExt cx="0" cy="0"/>
        </a:xfrm>
      </p:grpSpPr>
      <p:pic>
        <p:nvPicPr>
          <p:cNvPr id="11" name="Picture 10"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3" name="Picture 12"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4" name="Rectangle 13"/>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127856" y="609598"/>
            <a:ext cx="8718877" cy="3036061"/>
          </a:xfrm>
        </p:spPr>
        <p:txBody>
          <a:bodyPr anchor="ctr"/>
          <a:lstStyle>
            <a:lvl1pPr>
              <a:defRPr sz="3200"/>
            </a:lvl1pPr>
          </a:lstStyle>
          <a:p>
            <a:r>
              <a:rPr lang="cs-CZ" smtClean="0"/>
              <a:t>Kliknutím lze upravit styl.</a:t>
            </a:r>
            <a:endParaRPr lang="en-US" dirty="0"/>
          </a:p>
        </p:txBody>
      </p:sp>
      <p:sp>
        <p:nvSpPr>
          <p:cNvPr id="12" name="Text Placeholder 3"/>
          <p:cNvSpPr>
            <a:spLocks noGrp="1"/>
          </p:cNvSpPr>
          <p:nvPr>
            <p:ph type="body" sz="half" idx="13"/>
          </p:nvPr>
        </p:nvSpPr>
        <p:spPr>
          <a:xfrm>
            <a:off x="1402288" y="3653379"/>
            <a:ext cx="815657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Kliknutím lze upravit styly předlohy textu.</a:t>
            </a:r>
          </a:p>
        </p:txBody>
      </p:sp>
      <p:sp>
        <p:nvSpPr>
          <p:cNvPr id="4" name="Text Placeholder 3"/>
          <p:cNvSpPr>
            <a:spLocks noGrp="1"/>
          </p:cNvSpPr>
          <p:nvPr>
            <p:ph type="body" sz="half" idx="2"/>
          </p:nvPr>
        </p:nvSpPr>
        <p:spPr>
          <a:xfrm>
            <a:off x="680322" y="4711615"/>
            <a:ext cx="9613859" cy="1090789"/>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Kliknutím lze upravit styly předlohy textu.</a:t>
            </a:r>
          </a:p>
        </p:txBody>
      </p:sp>
      <p:sp>
        <p:nvSpPr>
          <p:cNvPr id="5" name="Date Placeholder 4"/>
          <p:cNvSpPr>
            <a:spLocks noGrp="1"/>
          </p:cNvSpPr>
          <p:nvPr>
            <p:ph type="dt" sz="half" idx="10"/>
          </p:nvPr>
        </p:nvSpPr>
        <p:spPr/>
        <p:txBody>
          <a:bodyPr/>
          <a:lstStyle/>
          <a:p>
            <a:fld id="{CDB9D11F-B188-461D-B23F-39381795C052}" type="datetimeFigureOut">
              <a:rPr lang="en-US" dirty="0"/>
              <a:t>10/13/2015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09925"/>
            <a:ext cx="1154151" cy="1090789"/>
          </a:xfrm>
        </p:spPr>
        <p:txBody>
          <a:bodyPr/>
          <a:lstStyle/>
          <a:p>
            <a:fld id="{6D22F896-40B5-4ADD-8801-0D06FADFA095}" type="slidenum">
              <a:rPr lang="en-US" dirty="0"/>
              <a:t>‹#›</a:t>
            </a:fld>
            <a:endParaRPr lang="en-US" dirty="0"/>
          </a:p>
        </p:txBody>
      </p:sp>
      <p:sp>
        <p:nvSpPr>
          <p:cNvPr id="16" name="TextBox 15"/>
          <p:cNvSpPr txBox="1"/>
          <p:nvPr/>
        </p:nvSpPr>
        <p:spPr>
          <a:xfrm>
            <a:off x="583572" y="74811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7200" dirty="0">
                <a:solidFill>
                  <a:schemeClr val="tx1"/>
                </a:solidFill>
                <a:effectLst/>
              </a:rPr>
              <a:t>“</a:t>
            </a:r>
          </a:p>
        </p:txBody>
      </p:sp>
      <p:sp>
        <p:nvSpPr>
          <p:cNvPr id="17" name="TextBox 16"/>
          <p:cNvSpPr txBox="1"/>
          <p:nvPr/>
        </p:nvSpPr>
        <p:spPr>
          <a:xfrm>
            <a:off x="9662809" y="303352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72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Jmenovka">
    <p:spTree>
      <p:nvGrpSpPr>
        <p:cNvPr id="1" name=""/>
        <p:cNvGrpSpPr/>
        <p:nvPr/>
      </p:nvGrpSpPr>
      <p:grpSpPr>
        <a:xfrm>
          <a:off x="0" y="0"/>
          <a:ext cx="0" cy="0"/>
          <a:chOff x="0" y="0"/>
          <a:chExt cx="0" cy="0"/>
        </a:xfrm>
      </p:grpSpPr>
      <p:pic>
        <p:nvPicPr>
          <p:cNvPr id="9" name="Picture 8"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0" name="Picture 9"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1" name="Rectangle 10"/>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4711615"/>
            <a:ext cx="9613862" cy="588535"/>
          </a:xfrm>
        </p:spPr>
        <p:txBody>
          <a:bodyPr anchor="b"/>
          <a:lstStyle>
            <a:lvl1pPr>
              <a:defRPr sz="3200"/>
            </a:lvl1pPr>
          </a:lstStyle>
          <a:p>
            <a:r>
              <a:rPr lang="cs-CZ" smtClean="0"/>
              <a:t>Kliknutím lze upravit styl.</a:t>
            </a:r>
            <a:endParaRPr lang="en-US" dirty="0"/>
          </a:p>
        </p:txBody>
      </p:sp>
      <p:sp>
        <p:nvSpPr>
          <p:cNvPr id="4" name="Text Placeholder 3"/>
          <p:cNvSpPr>
            <a:spLocks noGrp="1"/>
          </p:cNvSpPr>
          <p:nvPr>
            <p:ph type="body" sz="half" idx="2"/>
          </p:nvPr>
        </p:nvSpPr>
        <p:spPr>
          <a:xfrm>
            <a:off x="680320" y="5300149"/>
            <a:ext cx="9613862" cy="50225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Kliknutím lze upravit styly předlohy textu.</a:t>
            </a:r>
          </a:p>
        </p:txBody>
      </p:sp>
      <p:sp>
        <p:nvSpPr>
          <p:cNvPr id="5" name="Date Placeholder 4"/>
          <p:cNvSpPr>
            <a:spLocks noGrp="1"/>
          </p:cNvSpPr>
          <p:nvPr>
            <p:ph type="dt" sz="half" idx="10"/>
          </p:nvPr>
        </p:nvSpPr>
        <p:spPr/>
        <p:txBody>
          <a:bodyPr/>
          <a:lstStyle/>
          <a:p>
            <a:fld id="{52E6D8D9-55A2-4063-B0F3-121F44549695}" type="datetimeFigureOut">
              <a:rPr lang="en-US" dirty="0"/>
              <a:t>10/13/2015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09925"/>
            <a:ext cx="1154151" cy="1090789"/>
          </a:xfrm>
        </p:spPr>
        <p:txBody>
          <a:bodyPr/>
          <a:lstStyle/>
          <a:p>
            <a:fld id="{6D22F896-40B5-4ADD-8801-0D06FADFA09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sloupce">
    <p:spTree>
      <p:nvGrpSpPr>
        <p:cNvPr id="1" name=""/>
        <p:cNvGrpSpPr/>
        <p:nvPr/>
      </p:nvGrpSpPr>
      <p:grpSpPr>
        <a:xfrm>
          <a:off x="0" y="0"/>
          <a:ext cx="0" cy="0"/>
          <a:chOff x="0" y="0"/>
          <a:chExt cx="0" cy="0"/>
        </a:xfrm>
      </p:grpSpPr>
      <p:pic>
        <p:nvPicPr>
          <p:cNvPr id="13" name="Picture 12"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4" name="Picture 13"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6" name="Rectangle 15"/>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Rectangle 16"/>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Title 1"/>
          <p:cNvSpPr>
            <a:spLocks noGrp="1"/>
          </p:cNvSpPr>
          <p:nvPr>
            <p:ph type="title"/>
          </p:nvPr>
        </p:nvSpPr>
        <p:spPr>
          <a:xfrm>
            <a:off x="669222" y="753228"/>
            <a:ext cx="9624960" cy="1080938"/>
          </a:xfrm>
        </p:spPr>
        <p:txBody>
          <a:bodyPr/>
          <a:lstStyle/>
          <a:p>
            <a:r>
              <a:rPr lang="cs-CZ" smtClean="0"/>
              <a:t>Kliknutím lze upravit styl.</a:t>
            </a:r>
            <a:endParaRPr lang="en-US" dirty="0"/>
          </a:p>
        </p:txBody>
      </p:sp>
      <p:sp>
        <p:nvSpPr>
          <p:cNvPr id="7" name="Text Placeholder 2"/>
          <p:cNvSpPr>
            <a:spLocks noGrp="1"/>
          </p:cNvSpPr>
          <p:nvPr>
            <p:ph type="body" idx="1"/>
          </p:nvPr>
        </p:nvSpPr>
        <p:spPr>
          <a:xfrm>
            <a:off x="660946" y="2336873"/>
            <a:ext cx="3070034"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8" name="Text Placeholder 3"/>
          <p:cNvSpPr>
            <a:spLocks noGrp="1"/>
          </p:cNvSpPr>
          <p:nvPr>
            <p:ph type="body" sz="half" idx="15"/>
          </p:nvPr>
        </p:nvSpPr>
        <p:spPr>
          <a:xfrm>
            <a:off x="680322" y="3022673"/>
            <a:ext cx="3049702"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9" name="Text Placeholder 4"/>
          <p:cNvSpPr>
            <a:spLocks noGrp="1"/>
          </p:cNvSpPr>
          <p:nvPr>
            <p:ph type="body" sz="quarter" idx="3"/>
          </p:nvPr>
        </p:nvSpPr>
        <p:spPr>
          <a:xfrm>
            <a:off x="3956025" y="233687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10" name="Text Placeholder 3"/>
          <p:cNvSpPr>
            <a:spLocks noGrp="1"/>
          </p:cNvSpPr>
          <p:nvPr>
            <p:ph type="body" sz="half" idx="16"/>
          </p:nvPr>
        </p:nvSpPr>
        <p:spPr>
          <a:xfrm>
            <a:off x="3945470" y="3022673"/>
            <a:ext cx="3063240"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11" name="Text Placeholder 4"/>
          <p:cNvSpPr>
            <a:spLocks noGrp="1"/>
          </p:cNvSpPr>
          <p:nvPr>
            <p:ph type="body" sz="quarter" idx="13"/>
          </p:nvPr>
        </p:nvSpPr>
        <p:spPr>
          <a:xfrm>
            <a:off x="7224156" y="2336873"/>
            <a:ext cx="307002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12" name="Text Placeholder 3"/>
          <p:cNvSpPr>
            <a:spLocks noGrp="1"/>
          </p:cNvSpPr>
          <p:nvPr>
            <p:ph type="body" sz="half" idx="17"/>
          </p:nvPr>
        </p:nvSpPr>
        <p:spPr>
          <a:xfrm>
            <a:off x="7224156" y="3022673"/>
            <a:ext cx="3070025"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3" name="Date Placeholder 2"/>
          <p:cNvSpPr>
            <a:spLocks noGrp="1"/>
          </p:cNvSpPr>
          <p:nvPr>
            <p:ph type="dt" sz="half" idx="10"/>
          </p:nvPr>
        </p:nvSpPr>
        <p:spPr/>
        <p:txBody>
          <a:bodyPr/>
          <a:lstStyle/>
          <a:p>
            <a:fld id="{D4B24536-994D-4021-A283-9F449C0DB509}" type="datetimeFigureOut">
              <a:rPr lang="en-US" dirty="0"/>
              <a:t>10/13/2015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sloupce s obrázky">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Title 1"/>
          <p:cNvSpPr>
            <a:spLocks noGrp="1"/>
          </p:cNvSpPr>
          <p:nvPr>
            <p:ph type="title"/>
          </p:nvPr>
        </p:nvSpPr>
        <p:spPr>
          <a:xfrm>
            <a:off x="680322" y="753228"/>
            <a:ext cx="9613860" cy="1080938"/>
          </a:xfrm>
        </p:spPr>
        <p:txBody>
          <a:bodyPr/>
          <a:lstStyle/>
          <a:p>
            <a:r>
              <a:rPr lang="cs-CZ" smtClean="0"/>
              <a:t>Kliknutím lze upravit styl.</a:t>
            </a:r>
            <a:endParaRPr lang="en-US" dirty="0"/>
          </a:p>
        </p:txBody>
      </p:sp>
      <p:sp>
        <p:nvSpPr>
          <p:cNvPr id="19" name="Text Placeholder 2"/>
          <p:cNvSpPr>
            <a:spLocks noGrp="1"/>
          </p:cNvSpPr>
          <p:nvPr>
            <p:ph type="body" idx="1"/>
          </p:nvPr>
        </p:nvSpPr>
        <p:spPr>
          <a:xfrm>
            <a:off x="680318" y="4297503"/>
            <a:ext cx="30497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20" name="Picture Placeholder 2"/>
          <p:cNvSpPr>
            <a:spLocks noGrp="1" noChangeAspect="1"/>
          </p:cNvSpPr>
          <p:nvPr>
            <p:ph type="pic" idx="15"/>
          </p:nvPr>
        </p:nvSpPr>
        <p:spPr>
          <a:xfrm>
            <a:off x="680318" y="2336873"/>
            <a:ext cx="30497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cs-CZ" smtClean="0"/>
              <a:t>Kliknutím na ikonu přidáte obrázek.</a:t>
            </a:r>
            <a:endParaRPr lang="en-US" dirty="0"/>
          </a:p>
        </p:txBody>
      </p:sp>
      <p:sp>
        <p:nvSpPr>
          <p:cNvPr id="21" name="Text Placeholder 3"/>
          <p:cNvSpPr>
            <a:spLocks noGrp="1"/>
          </p:cNvSpPr>
          <p:nvPr>
            <p:ph type="body" sz="half" idx="18"/>
          </p:nvPr>
        </p:nvSpPr>
        <p:spPr>
          <a:xfrm>
            <a:off x="680318" y="4873765"/>
            <a:ext cx="3049705"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22" name="Text Placeholder 4"/>
          <p:cNvSpPr>
            <a:spLocks noGrp="1"/>
          </p:cNvSpPr>
          <p:nvPr>
            <p:ph type="body" sz="quarter" idx="3"/>
          </p:nvPr>
        </p:nvSpPr>
        <p:spPr>
          <a:xfrm>
            <a:off x="3945471" y="429750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23" name="Picture Placeholder 2"/>
          <p:cNvSpPr>
            <a:spLocks noGrp="1" noChangeAspect="1"/>
          </p:cNvSpPr>
          <p:nvPr>
            <p:ph type="pic" idx="21"/>
          </p:nvPr>
        </p:nvSpPr>
        <p:spPr>
          <a:xfrm>
            <a:off x="3945470" y="2336873"/>
            <a:ext cx="3063240"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cs-CZ" smtClean="0"/>
              <a:t>Kliknutím na ikonu přidáte obrázek.</a:t>
            </a:r>
            <a:endParaRPr lang="en-US" dirty="0"/>
          </a:p>
        </p:txBody>
      </p:sp>
      <p:sp>
        <p:nvSpPr>
          <p:cNvPr id="24" name="Text Placeholder 3"/>
          <p:cNvSpPr>
            <a:spLocks noGrp="1"/>
          </p:cNvSpPr>
          <p:nvPr>
            <p:ph type="body" sz="half" idx="19"/>
          </p:nvPr>
        </p:nvSpPr>
        <p:spPr>
          <a:xfrm>
            <a:off x="3944117" y="4873764"/>
            <a:ext cx="3067297"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25" name="Text Placeholder 4"/>
          <p:cNvSpPr>
            <a:spLocks noGrp="1"/>
          </p:cNvSpPr>
          <p:nvPr>
            <p:ph type="body" sz="quarter" idx="13"/>
          </p:nvPr>
        </p:nvSpPr>
        <p:spPr>
          <a:xfrm>
            <a:off x="7230678" y="4297503"/>
            <a:ext cx="30635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26" name="Picture Placeholder 2"/>
          <p:cNvSpPr>
            <a:spLocks noGrp="1" noChangeAspect="1"/>
          </p:cNvSpPr>
          <p:nvPr>
            <p:ph type="pic" idx="22"/>
          </p:nvPr>
        </p:nvSpPr>
        <p:spPr>
          <a:xfrm>
            <a:off x="7230677" y="2336873"/>
            <a:ext cx="30635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cs-CZ" smtClean="0"/>
              <a:t>Kliknutím na ikonu přidáte obrázek.</a:t>
            </a:r>
            <a:endParaRPr lang="en-US" dirty="0"/>
          </a:p>
        </p:txBody>
      </p:sp>
      <p:sp>
        <p:nvSpPr>
          <p:cNvPr id="27" name="Text Placeholder 3"/>
          <p:cNvSpPr>
            <a:spLocks noGrp="1"/>
          </p:cNvSpPr>
          <p:nvPr>
            <p:ph type="body" sz="half" idx="20"/>
          </p:nvPr>
        </p:nvSpPr>
        <p:spPr>
          <a:xfrm>
            <a:off x="7230553" y="4873762"/>
            <a:ext cx="3067563"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3" name="Date Placeholder 2"/>
          <p:cNvSpPr>
            <a:spLocks noGrp="1"/>
          </p:cNvSpPr>
          <p:nvPr>
            <p:ph type="dt" sz="half" idx="10"/>
          </p:nvPr>
        </p:nvSpPr>
        <p:spPr/>
        <p:txBody>
          <a:bodyPr/>
          <a:lstStyle/>
          <a:p>
            <a:fld id="{3CBBBB78-C96F-47B7-AB17-D852CA960AC9}" type="datetimeFigureOut">
              <a:rPr lang="en-US" dirty="0"/>
              <a:t>10/13/2015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9" name="Rectangle 8"/>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lvl1pPr algn="r">
              <a:defRPr/>
            </a:lvl1pPr>
          </a:lstStyle>
          <a:p>
            <a:r>
              <a:rPr lang="cs-CZ" smtClean="0"/>
              <a:t>Kliknutím lze upravit styl.</a:t>
            </a:r>
            <a:endParaRPr lang="en-US" dirty="0"/>
          </a:p>
        </p:txBody>
      </p:sp>
      <p:sp>
        <p:nvSpPr>
          <p:cNvPr id="3" name="Vertical Text Placeholder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10"/>
          </p:nvPr>
        </p:nvSpPr>
        <p:spPr/>
        <p:txBody>
          <a:bodyPr/>
          <a:lstStyle/>
          <a:p>
            <a:fld id="{1FA3F48C-C7C6-4055-9F49-3777875E72AE}" type="datetimeFigureOut">
              <a:rPr lang="en-US" dirty="0"/>
              <a:t>10/13/2015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7" name="Rectangle 6"/>
          <p:cNvSpPr/>
          <p:nvPr/>
        </p:nvSpPr>
        <p:spPr>
          <a:xfrm rot="5400000">
            <a:off x="8116207" y="1869395"/>
            <a:ext cx="5106988"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rot="5400000">
            <a:off x="9868202" y="5372403"/>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10129231" y="609597"/>
            <a:ext cx="1073802" cy="4353760"/>
          </a:xfrm>
        </p:spPr>
        <p:txBody>
          <a:bodyPr vert="eaVert"/>
          <a:lstStyle/>
          <a:p>
            <a:r>
              <a:rPr lang="cs-CZ" smtClean="0"/>
              <a:t>Kliknutím lze upravit styl.</a:t>
            </a:r>
            <a:endParaRPr lang="en-US" dirty="0"/>
          </a:p>
        </p:txBody>
      </p:sp>
      <p:sp>
        <p:nvSpPr>
          <p:cNvPr id="3" name="Vertical Text Placeholder 2"/>
          <p:cNvSpPr>
            <a:spLocks noGrp="1"/>
          </p:cNvSpPr>
          <p:nvPr>
            <p:ph type="body" orient="vert" idx="1"/>
          </p:nvPr>
        </p:nvSpPr>
        <p:spPr>
          <a:xfrm>
            <a:off x="680322" y="609597"/>
            <a:ext cx="8870004" cy="5326589"/>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10"/>
          </p:nvPr>
        </p:nvSpPr>
        <p:spPr>
          <a:xfrm>
            <a:off x="6807126" y="5936187"/>
            <a:ext cx="2743200" cy="365125"/>
          </a:xfrm>
        </p:spPr>
        <p:txBody>
          <a:bodyPr/>
          <a:lstStyle/>
          <a:p>
            <a:fld id="{6178E61D-D431-422C-9764-11DAFE33AB63}" type="datetimeFigureOut">
              <a:rPr lang="en-US" dirty="0"/>
              <a:t>10/13/2015</a:t>
            </a:fld>
            <a:endParaRPr lang="en-US" dirty="0"/>
          </a:p>
        </p:txBody>
      </p:sp>
      <p:sp>
        <p:nvSpPr>
          <p:cNvPr id="5" name="Footer Placeholder 4"/>
          <p:cNvSpPr>
            <a:spLocks noGrp="1"/>
          </p:cNvSpPr>
          <p:nvPr>
            <p:ph type="ftr" sz="quarter" idx="11"/>
          </p:nvPr>
        </p:nvSpPr>
        <p:spPr>
          <a:xfrm>
            <a:off x="680321" y="5936188"/>
            <a:ext cx="6126805" cy="365125"/>
          </a:xfrm>
        </p:spPr>
        <p:txBody>
          <a:bodyPr/>
          <a:lstStyle/>
          <a:p>
            <a:endParaRPr lang="en-US" dirty="0"/>
          </a:p>
        </p:txBody>
      </p:sp>
      <p:sp>
        <p:nvSpPr>
          <p:cNvPr id="6" name="Slide Number Placeholder 5"/>
          <p:cNvSpPr>
            <a:spLocks noGrp="1"/>
          </p:cNvSpPr>
          <p:nvPr>
            <p:ph type="sldNum" sz="quarter" idx="12"/>
          </p:nvPr>
        </p:nvSpPr>
        <p:spPr>
          <a:xfrm>
            <a:off x="10097550" y="5398633"/>
            <a:ext cx="1154151" cy="1090789"/>
          </a:xfrm>
        </p:spPr>
        <p:txBody>
          <a:bodyPr anchor="t"/>
          <a:lstStyle>
            <a:lvl1pPr algn="ctr">
              <a:defRPr/>
            </a:lvl1pPr>
          </a:lstStyle>
          <a:p>
            <a:fld id="{6D22F896-40B5-4ADD-8801-0D06FADFA095}" type="slidenum">
              <a:rPr lang="en-US" dirty="0"/>
              <a:pPr/>
              <a:t>‹#›</a:t>
            </a:fld>
            <a:endParaRPr lang="en-US" dirty="0"/>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title">
  <p:cSld name="Title Slide">
    <p:bg>
      <p:bgPr>
        <a:solidFill>
          <a:srgbClr val="A1DBF3"/>
        </a:solidFill>
        <a:effectLst/>
      </p:bgPr>
    </p:bg>
    <p:spTree>
      <p:nvGrpSpPr>
        <p:cNvPr id="1" name=""/>
        <p:cNvGrpSpPr/>
        <p:nvPr/>
      </p:nvGrpSpPr>
      <p:grpSpPr>
        <a:xfrm>
          <a:off x="0" y="0"/>
          <a:ext cx="0" cy="0"/>
          <a:chOff x="0" y="0"/>
          <a:chExt cx="0" cy="0"/>
        </a:xfrm>
      </p:grpSpPr>
      <p:sp>
        <p:nvSpPr>
          <p:cNvPr id="2" name="Rectangle 2"/>
          <p:cNvSpPr>
            <a:spLocks noChangeArrowheads="1"/>
          </p:cNvSpPr>
          <p:nvPr/>
        </p:nvSpPr>
        <p:spPr bwMode="gray">
          <a:xfrm>
            <a:off x="0" y="6400800"/>
            <a:ext cx="12192000" cy="457200"/>
          </a:xfrm>
          <a:prstGeom prst="rect">
            <a:avLst/>
          </a:prstGeom>
          <a:solidFill>
            <a:srgbClr val="1A86C6"/>
          </a:solidFill>
          <a:ln w="9525">
            <a:noFill/>
            <a:miter lim="800000"/>
            <a:headEnd/>
            <a:tailEnd/>
          </a:ln>
        </p:spPr>
        <p:txBody>
          <a:bodyPr wrap="none" lIns="0" tIns="0" rIns="0" bIns="0" anchor="ctr"/>
          <a:lstStyle/>
          <a:p>
            <a:pPr>
              <a:defRPr/>
            </a:pPr>
            <a:r>
              <a:rPr lang="en-US" sz="1800">
                <a:latin typeface="Adobe Jenson Italic" charset="0"/>
                <a:ea typeface="Arial" pitchFamily="-1" charset="0"/>
                <a:cs typeface="Arial" pitchFamily="-1" charset="0"/>
              </a:rPr>
              <a:t> </a:t>
            </a:r>
          </a:p>
        </p:txBody>
      </p:sp>
      <p:pic>
        <p:nvPicPr>
          <p:cNvPr id="3" name="Picture 3" descr="Pearson_Bound_Whit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984317" y="6356351"/>
            <a:ext cx="2207683" cy="493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 name="Picture 4" descr="Pearson_Strap_Bound_Whit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 y="6356351"/>
            <a:ext cx="2544233" cy="493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14" descr="krugman_10e_cover.jpg"/>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4233" y="0"/>
            <a:ext cx="6451600" cy="6400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0864125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cs-CZ" smtClean="0"/>
              <a:t>Kliknutím lze upravit styl.</a:t>
            </a:r>
            <a:endParaRPr lang="en-US" dirty="0"/>
          </a:p>
        </p:txBody>
      </p:sp>
      <p:sp>
        <p:nvSpPr>
          <p:cNvPr id="3" name="Content Placeholder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10"/>
          </p:nvPr>
        </p:nvSpPr>
        <p:spPr/>
        <p:txBody>
          <a:bodyPr/>
          <a:lstStyle/>
          <a:p>
            <a:fld id="{12DE42F4-6EEF-4EF7-8ED4-2208F0F89A08}" type="datetimeFigureOut">
              <a:rPr lang="en-US" dirty="0"/>
              <a:t>10/13/2015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086907"/>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4" y="4087901"/>
            <a:ext cx="1602997" cy="144270"/>
          </a:xfrm>
          <a:prstGeom prst="rect">
            <a:avLst/>
          </a:prstGeom>
        </p:spPr>
      </p:pic>
      <p:sp>
        <p:nvSpPr>
          <p:cNvPr id="9" name="Rectangle 8"/>
          <p:cNvSpPr/>
          <p:nvPr/>
        </p:nvSpPr>
        <p:spPr>
          <a:xfrm>
            <a:off x="-2" y="2726267"/>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5" y="2726267"/>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2869895"/>
            <a:ext cx="9613860" cy="1090788"/>
          </a:xfrm>
        </p:spPr>
        <p:txBody>
          <a:bodyPr anchor="ctr">
            <a:normAutofit/>
          </a:bodyPr>
          <a:lstStyle>
            <a:lvl1pPr algn="r">
              <a:defRPr sz="3600"/>
            </a:lvl1pPr>
          </a:lstStyle>
          <a:p>
            <a:r>
              <a:rPr lang="cs-CZ" smtClean="0"/>
              <a:t>Kliknutím lze upravit styl.</a:t>
            </a:r>
            <a:endParaRPr lang="en-US" dirty="0"/>
          </a:p>
        </p:txBody>
      </p:sp>
      <p:sp>
        <p:nvSpPr>
          <p:cNvPr id="3" name="Text Placeholder 2"/>
          <p:cNvSpPr>
            <a:spLocks noGrp="1"/>
          </p:cNvSpPr>
          <p:nvPr>
            <p:ph type="body" idx="1"/>
          </p:nvPr>
        </p:nvSpPr>
        <p:spPr>
          <a:xfrm>
            <a:off x="680322" y="4232171"/>
            <a:ext cx="9613860" cy="1704017"/>
          </a:xfrm>
        </p:spPr>
        <p:txBody>
          <a:bodyPr>
            <a:normAutofit/>
          </a:bodyPr>
          <a:lstStyle>
            <a:lvl1pPr marL="0" indent="0" algn="r">
              <a:buNone/>
              <a:defRPr sz="20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smtClean="0"/>
              <a:t>Kliknutím lze upravit styly předlohy textu.</a:t>
            </a:r>
          </a:p>
        </p:txBody>
      </p:sp>
      <p:sp>
        <p:nvSpPr>
          <p:cNvPr id="4" name="Date Placeholder 3"/>
          <p:cNvSpPr>
            <a:spLocks noGrp="1"/>
          </p:cNvSpPr>
          <p:nvPr>
            <p:ph type="dt" sz="half" idx="10"/>
          </p:nvPr>
        </p:nvSpPr>
        <p:spPr/>
        <p:txBody>
          <a:bodyPr/>
          <a:lstStyle/>
          <a:p>
            <a:fld id="{30578ACC-22D6-47C1-A373-4FD133E34F3C}" type="datetimeFigureOut">
              <a:rPr lang="en-US" dirty="0"/>
              <a:t>10/13/2015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729455" y="2869895"/>
            <a:ext cx="1154151" cy="1090789"/>
          </a:xfrm>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cs-CZ" smtClean="0"/>
              <a:t>Kliknutím lze upravit styl.</a:t>
            </a:r>
            <a:endParaRPr lang="en-US" dirty="0"/>
          </a:p>
        </p:txBody>
      </p:sp>
      <p:sp>
        <p:nvSpPr>
          <p:cNvPr id="3" name="Content Placeholder 2"/>
          <p:cNvSpPr>
            <a:spLocks noGrp="1"/>
          </p:cNvSpPr>
          <p:nvPr>
            <p:ph sz="half" idx="1"/>
          </p:nvPr>
        </p:nvSpPr>
        <p:spPr>
          <a:xfrm>
            <a:off x="680320" y="2336873"/>
            <a:ext cx="4698358" cy="3599316"/>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Content Placeholder 3"/>
          <p:cNvSpPr>
            <a:spLocks noGrp="1"/>
          </p:cNvSpPr>
          <p:nvPr>
            <p:ph sz="half" idx="2"/>
          </p:nvPr>
        </p:nvSpPr>
        <p:spPr>
          <a:xfrm>
            <a:off x="5594123" y="2336873"/>
            <a:ext cx="4700058" cy="3599316"/>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5" name="Date Placeholder 4"/>
          <p:cNvSpPr>
            <a:spLocks noGrp="1"/>
          </p:cNvSpPr>
          <p:nvPr>
            <p:ph type="dt" sz="half" idx="10"/>
          </p:nvPr>
        </p:nvSpPr>
        <p:spPr/>
        <p:txBody>
          <a:bodyPr/>
          <a:lstStyle/>
          <a:p>
            <a:fld id="{4E5A6C69-6797-4E8A-BF37-F2C3751466E9}" type="datetimeFigureOut">
              <a:rPr lang="en-US" dirty="0"/>
              <a:t>10/13/2015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pic>
        <p:nvPicPr>
          <p:cNvPr id="10" name="Picture 9"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1" name="Picture 10"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2" name="Rectangle 11"/>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753229"/>
            <a:ext cx="9613863" cy="1080937"/>
          </a:xfrm>
        </p:spPr>
        <p:txBody>
          <a:bodyPr/>
          <a:lstStyle/>
          <a:p>
            <a:r>
              <a:rPr lang="cs-CZ" smtClean="0"/>
              <a:t>Kliknutím lze upravit styl.</a:t>
            </a:r>
            <a:endParaRPr lang="en-US" dirty="0"/>
          </a:p>
        </p:txBody>
      </p:sp>
      <p:sp>
        <p:nvSpPr>
          <p:cNvPr id="3" name="Text Placeholder 2"/>
          <p:cNvSpPr>
            <a:spLocks noGrp="1"/>
          </p:cNvSpPr>
          <p:nvPr>
            <p:ph type="body" idx="1"/>
          </p:nvPr>
        </p:nvSpPr>
        <p:spPr>
          <a:xfrm>
            <a:off x="906350" y="2336873"/>
            <a:ext cx="4472327" cy="69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Content Placeholder 3"/>
          <p:cNvSpPr>
            <a:spLocks noGrp="1"/>
          </p:cNvSpPr>
          <p:nvPr>
            <p:ph sz="half" idx="2"/>
          </p:nvPr>
        </p:nvSpPr>
        <p:spPr>
          <a:xfrm>
            <a:off x="680322" y="3030008"/>
            <a:ext cx="4698355" cy="2906179"/>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5" name="Text Placeholder 4"/>
          <p:cNvSpPr>
            <a:spLocks noGrp="1"/>
          </p:cNvSpPr>
          <p:nvPr>
            <p:ph type="body" sz="quarter" idx="3"/>
          </p:nvPr>
        </p:nvSpPr>
        <p:spPr>
          <a:xfrm>
            <a:off x="5820154" y="2336873"/>
            <a:ext cx="4474028" cy="69207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Content Placeholder 5"/>
          <p:cNvSpPr>
            <a:spLocks noGrp="1"/>
          </p:cNvSpPr>
          <p:nvPr>
            <p:ph sz="quarter" idx="4"/>
          </p:nvPr>
        </p:nvSpPr>
        <p:spPr>
          <a:xfrm>
            <a:off x="5594123" y="3030008"/>
            <a:ext cx="4700059" cy="2906179"/>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7" name="Date Placeholder 6"/>
          <p:cNvSpPr>
            <a:spLocks noGrp="1"/>
          </p:cNvSpPr>
          <p:nvPr>
            <p:ph type="dt" sz="half" idx="10"/>
          </p:nvPr>
        </p:nvSpPr>
        <p:spPr/>
        <p:txBody>
          <a:bodyPr/>
          <a:lstStyle/>
          <a:p>
            <a:fld id="{D82014A1-A632-4878-A0D3-F52BA7563730}" type="datetimeFigureOut">
              <a:rPr lang="en-US" dirty="0"/>
              <a:t>10/13/2015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pic>
        <p:nvPicPr>
          <p:cNvPr id="6" name="Picture 5"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7" name="Picture 6"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8" name="Rectangle 7"/>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cs-CZ" smtClean="0"/>
              <a:t>Kliknutím lze upravit styl.</a:t>
            </a:r>
            <a:endParaRPr lang="en-US" dirty="0"/>
          </a:p>
        </p:txBody>
      </p:sp>
      <p:sp>
        <p:nvSpPr>
          <p:cNvPr id="3" name="Date Placeholder 2"/>
          <p:cNvSpPr>
            <a:spLocks noGrp="1"/>
          </p:cNvSpPr>
          <p:nvPr>
            <p:ph type="dt" sz="half" idx="10"/>
          </p:nvPr>
        </p:nvSpPr>
        <p:spPr/>
        <p:txBody>
          <a:bodyPr/>
          <a:lstStyle/>
          <a:p>
            <a:fld id="{CE99F462-093F-4566-844B-4C71F2739DA5}" type="datetimeFigureOut">
              <a:rPr lang="en-US" dirty="0"/>
              <a:t>10/13/2015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pic>
        <p:nvPicPr>
          <p:cNvPr id="5" name="Picture 4" descr="HD-ShadowShor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6" name="Rectangle 5"/>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fld id="{3D24A7AC-904D-4781-85BA-7D10C17ED021}" type="datetimeFigureOut">
              <a:rPr lang="en-US" dirty="0"/>
              <a:t>10/13/2015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1" y="753227"/>
            <a:ext cx="9613859" cy="1080940"/>
          </a:xfrm>
        </p:spPr>
        <p:txBody>
          <a:bodyPr anchor="ctr">
            <a:normAutofit/>
          </a:bodyPr>
          <a:lstStyle>
            <a:lvl1pPr>
              <a:defRPr sz="3600"/>
            </a:lvl1pPr>
          </a:lstStyle>
          <a:p>
            <a:r>
              <a:rPr lang="cs-CZ" smtClean="0"/>
              <a:t>Kliknutím lze upravit styl.</a:t>
            </a:r>
            <a:endParaRPr lang="en-US" dirty="0"/>
          </a:p>
        </p:txBody>
      </p:sp>
      <p:sp>
        <p:nvSpPr>
          <p:cNvPr id="3" name="Content Placeholder 2"/>
          <p:cNvSpPr>
            <a:spLocks noGrp="1"/>
          </p:cNvSpPr>
          <p:nvPr>
            <p:ph idx="1"/>
          </p:nvPr>
        </p:nvSpPr>
        <p:spPr>
          <a:xfrm>
            <a:off x="4685846" y="2336873"/>
            <a:ext cx="5608336" cy="3599313"/>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Text Placeholder 3"/>
          <p:cNvSpPr>
            <a:spLocks noGrp="1"/>
          </p:cNvSpPr>
          <p:nvPr>
            <p:ph type="body" sz="half" idx="2"/>
          </p:nvPr>
        </p:nvSpPr>
        <p:spPr>
          <a:xfrm>
            <a:off x="680322" y="2336872"/>
            <a:ext cx="3790078" cy="359931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Kliknutím lze upravit styly předlohy textu.</a:t>
            </a:r>
          </a:p>
        </p:txBody>
      </p:sp>
      <p:sp>
        <p:nvSpPr>
          <p:cNvPr id="5" name="Date Placeholder 4"/>
          <p:cNvSpPr>
            <a:spLocks noGrp="1"/>
          </p:cNvSpPr>
          <p:nvPr>
            <p:ph type="dt" sz="half" idx="10"/>
          </p:nvPr>
        </p:nvSpPr>
        <p:spPr/>
        <p:txBody>
          <a:bodyPr/>
          <a:lstStyle/>
          <a:p>
            <a:fld id="{E331444B-B92B-4E27-8C94-BB93EAF5CB18}" type="datetimeFigureOut">
              <a:rPr lang="en-US" dirty="0"/>
              <a:t>10/13/2015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3" y="753228"/>
            <a:ext cx="9613857" cy="1080938"/>
          </a:xfrm>
        </p:spPr>
        <p:txBody>
          <a:bodyPr anchor="ctr">
            <a:normAutofit/>
          </a:bodyPr>
          <a:lstStyle>
            <a:lvl1pPr>
              <a:defRPr sz="3600"/>
            </a:lvl1pPr>
          </a:lstStyle>
          <a:p>
            <a:r>
              <a:rPr lang="cs-CZ" smtClean="0"/>
              <a:t>Kliknutím lze upravit styl.</a:t>
            </a:r>
            <a:endParaRPr lang="en-US" dirty="0"/>
          </a:p>
        </p:txBody>
      </p:sp>
      <p:sp>
        <p:nvSpPr>
          <p:cNvPr id="3" name="Picture Placeholder 2"/>
          <p:cNvSpPr>
            <a:spLocks noGrp="1" noChangeAspect="1"/>
          </p:cNvSpPr>
          <p:nvPr>
            <p:ph type="pic" idx="1"/>
          </p:nvPr>
        </p:nvSpPr>
        <p:spPr>
          <a:xfrm>
            <a:off x="4868333" y="2336874"/>
            <a:ext cx="5425849" cy="3599312"/>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cs-CZ" smtClean="0"/>
              <a:t>Kliknutím na ikonu přidáte obrázek.</a:t>
            </a:r>
            <a:endParaRPr lang="en-US" dirty="0"/>
          </a:p>
        </p:txBody>
      </p:sp>
      <p:sp>
        <p:nvSpPr>
          <p:cNvPr id="4" name="Text Placeholder 3"/>
          <p:cNvSpPr>
            <a:spLocks noGrp="1"/>
          </p:cNvSpPr>
          <p:nvPr>
            <p:ph type="body" sz="half" idx="2"/>
          </p:nvPr>
        </p:nvSpPr>
        <p:spPr>
          <a:xfrm>
            <a:off x="680323" y="2336873"/>
            <a:ext cx="3876256" cy="3599315"/>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Kliknutím lze upravit styly předlohy textu.</a:t>
            </a:r>
          </a:p>
        </p:txBody>
      </p:sp>
      <p:sp>
        <p:nvSpPr>
          <p:cNvPr id="5" name="Date Placeholder 4"/>
          <p:cNvSpPr>
            <a:spLocks noGrp="1"/>
          </p:cNvSpPr>
          <p:nvPr>
            <p:ph type="dt" sz="half" idx="10"/>
          </p:nvPr>
        </p:nvSpPr>
        <p:spPr/>
        <p:txBody>
          <a:bodyPr/>
          <a:lstStyle/>
          <a:p>
            <a:fld id="{363EFA5E-FA76-400D-B3DC-F0BA90E6D107}" type="datetimeFigureOut">
              <a:rPr lang="en-US" dirty="0"/>
              <a:t>10/13/2015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6" descr="hashOverlay-FullResolve.png"/>
          <p:cNvPicPr>
            <a:picLocks noChangeAspect="1"/>
          </p:cNvPicPr>
          <p:nvPr/>
        </p:nvPicPr>
        <p:blipFill>
          <a:blip r:embed="rId20">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Placeholder 1"/>
          <p:cNvSpPr>
            <a:spLocks noGrp="1"/>
          </p:cNvSpPr>
          <p:nvPr>
            <p:ph type="title"/>
          </p:nvPr>
        </p:nvSpPr>
        <p:spPr>
          <a:xfrm>
            <a:off x="680321" y="753228"/>
            <a:ext cx="9613861" cy="1080938"/>
          </a:xfrm>
          <a:prstGeom prst="rect">
            <a:avLst/>
          </a:prstGeom>
        </p:spPr>
        <p:txBody>
          <a:bodyPr vert="horz" lIns="91440" tIns="45720" rIns="91440" bIns="45720" rtlCol="0" anchor="ctr">
            <a:normAutofit/>
          </a:bodyPr>
          <a:lstStyle/>
          <a:p>
            <a:r>
              <a:rPr lang="cs-CZ" smtClean="0"/>
              <a:t>Kliknutím lze upravit styl.</a:t>
            </a:r>
            <a:endParaRPr lang="en-US" dirty="0"/>
          </a:p>
        </p:txBody>
      </p:sp>
      <p:sp>
        <p:nvSpPr>
          <p:cNvPr id="3" name="Text Placeholder 2"/>
          <p:cNvSpPr>
            <a:spLocks noGrp="1"/>
          </p:cNvSpPr>
          <p:nvPr>
            <p:ph type="body" idx="1"/>
          </p:nvPr>
        </p:nvSpPr>
        <p:spPr>
          <a:xfrm>
            <a:off x="680321" y="2336873"/>
            <a:ext cx="9613861" cy="3599316"/>
          </a:xfrm>
          <a:prstGeom prst="rect">
            <a:avLst/>
          </a:prstGeom>
        </p:spPr>
        <p:txBody>
          <a:bodyPr vert="horz" lIns="91440" tIns="45720" rIns="91440" bIns="45720" rtlCol="0">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2"/>
          </p:nvPr>
        </p:nvSpPr>
        <p:spPr>
          <a:xfrm>
            <a:off x="7550981" y="5936187"/>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9D6E9DEC-419B-4CC5-A080-3B06BD5A8291}" type="datetimeFigureOut">
              <a:rPr lang="en-US" dirty="0"/>
              <a:t>10/13/2015</a:t>
            </a:fld>
            <a:endParaRPr lang="en-US" dirty="0"/>
          </a:p>
        </p:txBody>
      </p:sp>
      <p:sp>
        <p:nvSpPr>
          <p:cNvPr id="5" name="Footer Placeholder 4"/>
          <p:cNvSpPr>
            <a:spLocks noGrp="1"/>
          </p:cNvSpPr>
          <p:nvPr>
            <p:ph type="ftr" sz="quarter" idx="3"/>
          </p:nvPr>
        </p:nvSpPr>
        <p:spPr>
          <a:xfrm>
            <a:off x="680321" y="5936188"/>
            <a:ext cx="687066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729455" y="753227"/>
            <a:ext cx="1154151" cy="1090789"/>
          </a:xfrm>
          <a:prstGeom prst="rect">
            <a:avLst/>
          </a:prstGeom>
        </p:spPr>
        <p:txBody>
          <a:bodyPr vert="horz" lIns="91440" tIns="45720" rIns="91440" bIns="45720" rtlCol="0" anchor="ctr"/>
          <a:lstStyle>
            <a:lvl1pPr algn="l">
              <a:defRPr sz="3600">
                <a:solidFill>
                  <a:schemeClr val="tx1">
                    <a:tint val="75000"/>
                  </a:schemeClr>
                </a:solidFill>
              </a:defRPr>
            </a:lvl1pPr>
          </a:lstStyle>
          <a:p>
            <a:fld id="{6D22F896-40B5-4ADD-8801-0D06FADFA09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 id="2147483669" r:id="rId18"/>
  </p:sldLayoutIdLst>
  <p:hf sldNum="0" hdr="0" ftr="0" dt="0"/>
  <p:txStyles>
    <p:titleStyle>
      <a:lvl1pPr algn="l" defTabSz="914400" rtl="0" eaLnBrk="1" latinLnBrk="0" hangingPunct="1">
        <a:lnSpc>
          <a:spcPct val="90000"/>
        </a:lnSpc>
        <a:spcBef>
          <a:spcPct val="0"/>
        </a:spcBef>
        <a:buNone/>
        <a:defRPr sz="36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ctrTitle"/>
          </p:nvPr>
        </p:nvSpPr>
        <p:spPr/>
        <p:txBody>
          <a:bodyPr/>
          <a:lstStyle/>
          <a:p>
            <a:pPr algn="ctr" eaLnBrk="1" hangingPunct="1"/>
            <a:r>
              <a:rPr lang="en-US" altLang="cs-CZ" sz="2800"/>
              <a:t>Chapter 16 (5)</a:t>
            </a:r>
          </a:p>
        </p:txBody>
      </p:sp>
      <p:sp>
        <p:nvSpPr>
          <p:cNvPr id="15363" name="Rectangle 3"/>
          <p:cNvSpPr>
            <a:spLocks noGrp="1" noChangeArrowheads="1"/>
          </p:cNvSpPr>
          <p:nvPr>
            <p:ph type="subTitle" idx="1"/>
          </p:nvPr>
        </p:nvSpPr>
        <p:spPr/>
        <p:txBody>
          <a:bodyPr/>
          <a:lstStyle/>
          <a:p>
            <a:pPr marL="0" indent="0" algn="ctr">
              <a:buNone/>
            </a:pPr>
            <a:r>
              <a:rPr lang="en-US" altLang="cs-CZ" b="1" smtClean="0"/>
              <a:t>Price Levels </a:t>
            </a:r>
            <a:br>
              <a:rPr lang="en-US" altLang="cs-CZ" b="1" smtClean="0"/>
            </a:br>
            <a:r>
              <a:rPr lang="en-US" altLang="cs-CZ" b="1" smtClean="0"/>
              <a:t>and the Exchange Rate in the Long Run</a:t>
            </a:r>
          </a:p>
        </p:txBody>
      </p:sp>
    </p:spTree>
    <p:extLst>
      <p:ext uri="{BB962C8B-B14F-4D97-AF65-F5344CB8AC3E}">
        <p14:creationId xmlns:p14="http://schemas.microsoft.com/office/powerpoint/2010/main" val="2105151376"/>
      </p:ext>
    </p:extLst>
  </p:cSld>
  <p:clrMapOvr>
    <a:masterClrMapping/>
  </p:clrMapOvr>
  <p:transition spd="med">
    <p:fade thruBlk="1"/>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pPr eaLnBrk="1" hangingPunct="1"/>
            <a:r>
              <a:rPr lang="en-US" altLang="cs-CZ" smtClean="0"/>
              <a:t>Purchasing Power Parity (cont.)</a:t>
            </a:r>
          </a:p>
        </p:txBody>
      </p:sp>
      <p:sp>
        <p:nvSpPr>
          <p:cNvPr id="14339" name="Rectangle 3"/>
          <p:cNvSpPr>
            <a:spLocks noGrp="1" noChangeArrowheads="1"/>
          </p:cNvSpPr>
          <p:nvPr>
            <p:ph idx="1"/>
          </p:nvPr>
        </p:nvSpPr>
        <p:spPr>
          <a:xfrm>
            <a:off x="680321" y="2233141"/>
            <a:ext cx="8343900" cy="4495800"/>
          </a:xfrm>
        </p:spPr>
        <p:txBody>
          <a:bodyPr/>
          <a:lstStyle/>
          <a:p>
            <a:pPr eaLnBrk="1" hangingPunct="1"/>
            <a:r>
              <a:rPr lang="en-US" altLang="cs-CZ" dirty="0" smtClean="0"/>
              <a:t>Purchasing power parity (PPP) comes in 2 forms:</a:t>
            </a:r>
          </a:p>
          <a:p>
            <a:pPr eaLnBrk="1" hangingPunct="1">
              <a:spcBef>
                <a:spcPct val="50000"/>
              </a:spcBef>
            </a:pPr>
            <a:r>
              <a:rPr lang="en-US" altLang="cs-CZ" b="1" dirty="0"/>
              <a:t>Absolute PPP</a:t>
            </a:r>
            <a:r>
              <a:rPr lang="en-US" altLang="cs-CZ" dirty="0"/>
              <a:t>: purchasing power parity that has already been discussed. Exchange rates equal the </a:t>
            </a:r>
            <a:r>
              <a:rPr lang="en-US" altLang="cs-CZ" i="1" dirty="0"/>
              <a:t>level </a:t>
            </a:r>
            <a:r>
              <a:rPr lang="en-US" altLang="cs-CZ" dirty="0"/>
              <a:t>of relative average prices across countries.</a:t>
            </a:r>
          </a:p>
          <a:p>
            <a:pPr algn="ctr" eaLnBrk="1" hangingPunct="1">
              <a:buFontTx/>
              <a:buNone/>
            </a:pPr>
            <a:r>
              <a:rPr lang="en-US" altLang="cs-CZ" i="1" dirty="0"/>
              <a:t>E</a:t>
            </a:r>
            <a:r>
              <a:rPr lang="en-US" altLang="cs-CZ" baseline="-25000" dirty="0"/>
              <a:t>$/€</a:t>
            </a:r>
            <a:r>
              <a:rPr lang="en-US" altLang="cs-CZ" dirty="0"/>
              <a:t> = </a:t>
            </a:r>
            <a:r>
              <a:rPr lang="en-US" altLang="cs-CZ" i="1" dirty="0"/>
              <a:t>P</a:t>
            </a:r>
            <a:r>
              <a:rPr lang="en-US" altLang="cs-CZ" baseline="-25000" dirty="0"/>
              <a:t>US</a:t>
            </a:r>
            <a:r>
              <a:rPr lang="en-US" altLang="cs-CZ" dirty="0"/>
              <a:t>/</a:t>
            </a:r>
            <a:r>
              <a:rPr lang="en-US" altLang="cs-CZ" i="1" dirty="0"/>
              <a:t>P</a:t>
            </a:r>
            <a:r>
              <a:rPr lang="en-US" altLang="cs-CZ" baseline="-25000" dirty="0"/>
              <a:t>EU</a:t>
            </a:r>
            <a:endParaRPr lang="en-US" altLang="cs-CZ" dirty="0"/>
          </a:p>
          <a:p>
            <a:pPr eaLnBrk="1" hangingPunct="1">
              <a:spcBef>
                <a:spcPct val="50000"/>
              </a:spcBef>
            </a:pPr>
            <a:r>
              <a:rPr lang="en-US" altLang="cs-CZ" b="1" dirty="0"/>
              <a:t>Relative PPP</a:t>
            </a:r>
            <a:r>
              <a:rPr lang="en-US" altLang="cs-CZ" dirty="0"/>
              <a:t>: </a:t>
            </a:r>
            <a:r>
              <a:rPr lang="en-US" altLang="cs-CZ" i="1" dirty="0"/>
              <a:t>changes</a:t>
            </a:r>
            <a:r>
              <a:rPr lang="en-US" altLang="cs-CZ" dirty="0"/>
              <a:t> in exchange rates equal </a:t>
            </a:r>
            <a:r>
              <a:rPr lang="en-US" altLang="cs-CZ" i="1" dirty="0"/>
              <a:t>changes</a:t>
            </a:r>
            <a:r>
              <a:rPr lang="en-US" altLang="cs-CZ" dirty="0"/>
              <a:t> in prices (inflation) between two periods:</a:t>
            </a:r>
          </a:p>
          <a:p>
            <a:pPr lvl="3" algn="ctr" eaLnBrk="1" hangingPunct="1">
              <a:buFontTx/>
              <a:buNone/>
            </a:pPr>
            <a:r>
              <a:rPr lang="en-US" altLang="cs-CZ" sz="2000" dirty="0"/>
              <a:t>(</a:t>
            </a:r>
            <a:r>
              <a:rPr lang="en-US" altLang="cs-CZ" sz="2000" i="1" dirty="0"/>
              <a:t>E</a:t>
            </a:r>
            <a:r>
              <a:rPr lang="en-US" altLang="cs-CZ" sz="2000" baseline="-25000" dirty="0"/>
              <a:t>$/€,</a:t>
            </a:r>
            <a:r>
              <a:rPr lang="en-US" altLang="cs-CZ" sz="2000" i="1" baseline="-25000" dirty="0"/>
              <a:t>t </a:t>
            </a:r>
            <a:r>
              <a:rPr lang="en-US" altLang="cs-CZ" sz="2000" i="1" dirty="0"/>
              <a:t>– E</a:t>
            </a:r>
            <a:r>
              <a:rPr lang="en-US" altLang="cs-CZ" sz="2000" baseline="-25000" dirty="0"/>
              <a:t>$/€, </a:t>
            </a:r>
            <a:r>
              <a:rPr lang="en-US" altLang="cs-CZ" sz="2000" i="1" baseline="-25000" dirty="0"/>
              <a:t>t –1</a:t>
            </a:r>
            <a:r>
              <a:rPr lang="en-US" altLang="cs-CZ" sz="2000" dirty="0"/>
              <a:t>)/</a:t>
            </a:r>
            <a:r>
              <a:rPr lang="en-US" altLang="cs-CZ" sz="2000" i="1" dirty="0"/>
              <a:t>E</a:t>
            </a:r>
            <a:r>
              <a:rPr lang="en-US" altLang="cs-CZ" sz="2000" baseline="-25000" dirty="0"/>
              <a:t>$/€, </a:t>
            </a:r>
            <a:r>
              <a:rPr lang="en-US" altLang="cs-CZ" sz="2000" i="1" baseline="-25000" dirty="0"/>
              <a:t>t</a:t>
            </a:r>
            <a:r>
              <a:rPr lang="en-US" altLang="cs-CZ" sz="2000" baseline="-25000" dirty="0"/>
              <a:t> </a:t>
            </a:r>
            <a:r>
              <a:rPr lang="en-US" altLang="cs-CZ" sz="2000" i="1" baseline="-25000" dirty="0"/>
              <a:t>–1</a:t>
            </a:r>
            <a:r>
              <a:rPr lang="en-US" altLang="cs-CZ" sz="2000" baseline="-25000" dirty="0"/>
              <a:t> </a:t>
            </a:r>
            <a:r>
              <a:rPr lang="en-US" altLang="cs-CZ" sz="2000" dirty="0"/>
              <a:t>= </a:t>
            </a:r>
            <a:r>
              <a:rPr lang="en-US" altLang="cs-CZ" sz="2000" dirty="0">
                <a:sym typeface="Symbol" panose="05050102010706020507" pitchFamily="18" charset="2"/>
              </a:rPr>
              <a:t></a:t>
            </a:r>
            <a:r>
              <a:rPr lang="en-US" altLang="cs-CZ" sz="2000" baseline="-25000" dirty="0"/>
              <a:t>US, </a:t>
            </a:r>
            <a:r>
              <a:rPr lang="en-US" altLang="cs-CZ" sz="2000" i="1" baseline="-25000" dirty="0"/>
              <a:t>t </a:t>
            </a:r>
            <a:r>
              <a:rPr lang="en-US" altLang="cs-CZ" sz="2000" i="1" dirty="0"/>
              <a:t>– </a:t>
            </a:r>
            <a:r>
              <a:rPr lang="en-US" altLang="cs-CZ" sz="2000" dirty="0">
                <a:sym typeface="Symbol" panose="05050102010706020507" pitchFamily="18" charset="2"/>
              </a:rPr>
              <a:t></a:t>
            </a:r>
            <a:r>
              <a:rPr lang="en-US" altLang="cs-CZ" sz="2000" baseline="-25000" dirty="0"/>
              <a:t>EU, </a:t>
            </a:r>
            <a:r>
              <a:rPr lang="en-US" altLang="cs-CZ" sz="2000" i="1" baseline="-25000" dirty="0"/>
              <a:t>t    </a:t>
            </a:r>
          </a:p>
          <a:p>
            <a:pPr lvl="3" eaLnBrk="1" hangingPunct="1">
              <a:buFontTx/>
              <a:buNone/>
            </a:pPr>
            <a:r>
              <a:rPr lang="en-US" altLang="cs-CZ" sz="2000" dirty="0"/>
              <a:t>where </a:t>
            </a:r>
            <a:r>
              <a:rPr lang="en-US" altLang="cs-CZ" sz="2000" dirty="0">
                <a:sym typeface="Symbol" panose="05050102010706020507" pitchFamily="18" charset="2"/>
              </a:rPr>
              <a:t></a:t>
            </a:r>
            <a:r>
              <a:rPr lang="en-US" altLang="cs-CZ" sz="2000" i="1" baseline="-25000" dirty="0"/>
              <a:t>t </a:t>
            </a:r>
            <a:r>
              <a:rPr lang="en-US" altLang="cs-CZ" sz="2000" dirty="0"/>
              <a:t>= inflation rate from period </a:t>
            </a:r>
            <a:r>
              <a:rPr lang="en-US" altLang="cs-CZ" sz="2000" i="1" dirty="0"/>
              <a:t>t –1</a:t>
            </a:r>
            <a:r>
              <a:rPr lang="en-US" altLang="cs-CZ" sz="2000" dirty="0"/>
              <a:t> to </a:t>
            </a:r>
            <a:r>
              <a:rPr lang="en-US" altLang="cs-CZ" sz="2000" i="1" dirty="0"/>
              <a:t>t</a:t>
            </a:r>
          </a:p>
        </p:txBody>
      </p:sp>
    </p:spTree>
    <p:extLst>
      <p:ext uri="{BB962C8B-B14F-4D97-AF65-F5344CB8AC3E}">
        <p14:creationId xmlns:p14="http://schemas.microsoft.com/office/powerpoint/2010/main" val="924033839"/>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14339">
                                            <p:txEl>
                                              <p:pRg st="0" end="0"/>
                                            </p:txEl>
                                          </p:spTgt>
                                        </p:tgtEl>
                                        <p:attrNameLst>
                                          <p:attrName>style.visibility</p:attrName>
                                        </p:attrNameLst>
                                      </p:cBhvr>
                                      <p:to>
                                        <p:strVal val="visible"/>
                                      </p:to>
                                    </p:set>
                                    <p:animEffect transition="in" filter="strips(downRight)">
                                      <p:cBhvr>
                                        <p:cTn id="7" dur="500"/>
                                        <p:tgtEl>
                                          <p:spTgt spid="14339">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14339">
                                            <p:txEl>
                                              <p:pRg st="1" end="1"/>
                                            </p:txEl>
                                          </p:spTgt>
                                        </p:tgtEl>
                                        <p:attrNameLst>
                                          <p:attrName>style.visibility</p:attrName>
                                        </p:attrNameLst>
                                      </p:cBhvr>
                                      <p:to>
                                        <p:strVal val="visible"/>
                                      </p:to>
                                    </p:set>
                                    <p:animEffect transition="in" filter="strips(downRight)">
                                      <p:cBhvr>
                                        <p:cTn id="12" dur="500"/>
                                        <p:tgtEl>
                                          <p:spTgt spid="14339">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6" fill="hold" grpId="0" nodeType="clickEffect">
                                  <p:stCondLst>
                                    <p:cond delay="0"/>
                                  </p:stCondLst>
                                  <p:childTnLst>
                                    <p:set>
                                      <p:cBhvr>
                                        <p:cTn id="16" dur="1" fill="hold">
                                          <p:stCondLst>
                                            <p:cond delay="0"/>
                                          </p:stCondLst>
                                        </p:cTn>
                                        <p:tgtEl>
                                          <p:spTgt spid="14339">
                                            <p:txEl>
                                              <p:pRg st="2" end="2"/>
                                            </p:txEl>
                                          </p:spTgt>
                                        </p:tgtEl>
                                        <p:attrNameLst>
                                          <p:attrName>style.visibility</p:attrName>
                                        </p:attrNameLst>
                                      </p:cBhvr>
                                      <p:to>
                                        <p:strVal val="visible"/>
                                      </p:to>
                                    </p:set>
                                    <p:animEffect transition="in" filter="strips(downRight)">
                                      <p:cBhvr>
                                        <p:cTn id="17" dur="500"/>
                                        <p:tgtEl>
                                          <p:spTgt spid="14339">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8" presetClass="entr" presetSubtype="6" fill="hold" grpId="0" nodeType="clickEffect">
                                  <p:stCondLst>
                                    <p:cond delay="0"/>
                                  </p:stCondLst>
                                  <p:childTnLst>
                                    <p:set>
                                      <p:cBhvr>
                                        <p:cTn id="21" dur="1" fill="hold">
                                          <p:stCondLst>
                                            <p:cond delay="0"/>
                                          </p:stCondLst>
                                        </p:cTn>
                                        <p:tgtEl>
                                          <p:spTgt spid="14339">
                                            <p:txEl>
                                              <p:pRg st="3" end="3"/>
                                            </p:txEl>
                                          </p:spTgt>
                                        </p:tgtEl>
                                        <p:attrNameLst>
                                          <p:attrName>style.visibility</p:attrName>
                                        </p:attrNameLst>
                                      </p:cBhvr>
                                      <p:to>
                                        <p:strVal val="visible"/>
                                      </p:to>
                                    </p:set>
                                    <p:animEffect transition="in" filter="strips(downRight)">
                                      <p:cBhvr>
                                        <p:cTn id="22" dur="500"/>
                                        <p:tgtEl>
                                          <p:spTgt spid="14339">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8" presetClass="entr" presetSubtype="6" fill="hold" grpId="0" nodeType="clickEffect">
                                  <p:stCondLst>
                                    <p:cond delay="0"/>
                                  </p:stCondLst>
                                  <p:childTnLst>
                                    <p:set>
                                      <p:cBhvr>
                                        <p:cTn id="26" dur="1" fill="hold">
                                          <p:stCondLst>
                                            <p:cond delay="0"/>
                                          </p:stCondLst>
                                        </p:cTn>
                                        <p:tgtEl>
                                          <p:spTgt spid="14339">
                                            <p:txEl>
                                              <p:pRg st="4" end="4"/>
                                            </p:txEl>
                                          </p:spTgt>
                                        </p:tgtEl>
                                        <p:attrNameLst>
                                          <p:attrName>style.visibility</p:attrName>
                                        </p:attrNameLst>
                                      </p:cBhvr>
                                      <p:to>
                                        <p:strVal val="visible"/>
                                      </p:to>
                                    </p:set>
                                    <p:animEffect transition="in" filter="strips(downRight)">
                                      <p:cBhvr>
                                        <p:cTn id="27" dur="500"/>
                                        <p:tgtEl>
                                          <p:spTgt spid="14339">
                                            <p:txEl>
                                              <p:pRg st="4" end="4"/>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18" presetClass="entr" presetSubtype="6" fill="hold" grpId="0" nodeType="clickEffect">
                                  <p:stCondLst>
                                    <p:cond delay="0"/>
                                  </p:stCondLst>
                                  <p:childTnLst>
                                    <p:set>
                                      <p:cBhvr>
                                        <p:cTn id="31" dur="1" fill="hold">
                                          <p:stCondLst>
                                            <p:cond delay="0"/>
                                          </p:stCondLst>
                                        </p:cTn>
                                        <p:tgtEl>
                                          <p:spTgt spid="14339">
                                            <p:txEl>
                                              <p:pRg st="5" end="5"/>
                                            </p:txEl>
                                          </p:spTgt>
                                        </p:tgtEl>
                                        <p:attrNameLst>
                                          <p:attrName>style.visibility</p:attrName>
                                        </p:attrNameLst>
                                      </p:cBhvr>
                                      <p:to>
                                        <p:strVal val="visible"/>
                                      </p:to>
                                    </p:set>
                                    <p:animEffect transition="in" filter="strips(downRight)">
                                      <p:cBhvr>
                                        <p:cTn id="32" dur="500"/>
                                        <p:tgtEl>
                                          <p:spTgt spid="14339">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39" grpId="0" build="p" autoUpdateAnimBg="0"/>
    </p:bld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p:txBody>
          <a:bodyPr/>
          <a:lstStyle/>
          <a:p>
            <a:pPr eaLnBrk="1" hangingPunct="1"/>
            <a:r>
              <a:rPr lang="en-US" altLang="cs-CZ" sz="2800"/>
              <a:t>Monetary Approach to Exchange Rates</a:t>
            </a:r>
          </a:p>
        </p:txBody>
      </p:sp>
      <p:sp>
        <p:nvSpPr>
          <p:cNvPr id="15363" name="Rectangle 3"/>
          <p:cNvSpPr>
            <a:spLocks noGrp="1" noChangeArrowheads="1"/>
          </p:cNvSpPr>
          <p:nvPr>
            <p:ph idx="1"/>
          </p:nvPr>
        </p:nvSpPr>
        <p:spPr/>
        <p:txBody>
          <a:bodyPr/>
          <a:lstStyle/>
          <a:p>
            <a:pPr eaLnBrk="1" hangingPunct="1">
              <a:spcBef>
                <a:spcPct val="40000"/>
              </a:spcBef>
            </a:pPr>
            <a:r>
              <a:rPr lang="en-US" altLang="cs-CZ" b="1" smtClean="0"/>
              <a:t>Monetary approach to the exchange rate</a:t>
            </a:r>
            <a:r>
              <a:rPr lang="en-US" altLang="cs-CZ" i="1" smtClean="0"/>
              <a:t>: </a:t>
            </a:r>
            <a:r>
              <a:rPr lang="en-US" altLang="cs-CZ" smtClean="0"/>
              <a:t>uses monetary factors to predict how exchange rates adjust in the long run, based on the absolute version of PPP.</a:t>
            </a:r>
          </a:p>
          <a:p>
            <a:pPr lvl="1" eaLnBrk="1" hangingPunct="1">
              <a:spcBef>
                <a:spcPct val="40000"/>
              </a:spcBef>
            </a:pPr>
            <a:r>
              <a:rPr lang="en-US" altLang="cs-CZ" smtClean="0"/>
              <a:t>It predicts that levels of average prices across countries adjust so that the quantity of real monetary assets supplied will equal the quantity of real monetary assets demanded:</a:t>
            </a:r>
          </a:p>
          <a:p>
            <a:pPr lvl="1" algn="ctr" eaLnBrk="1" hangingPunct="1">
              <a:spcBef>
                <a:spcPct val="40000"/>
              </a:spcBef>
              <a:buFontTx/>
              <a:buNone/>
            </a:pPr>
            <a:r>
              <a:rPr lang="en-US" altLang="cs-CZ" i="1" smtClean="0">
                <a:ea typeface="ＭＳ Ｐゴシック" pitchFamily="-1" charset="-128"/>
              </a:rPr>
              <a:t> P</a:t>
            </a:r>
            <a:r>
              <a:rPr lang="en-US" altLang="cs-CZ" baseline="-25000" smtClean="0">
                <a:ea typeface="ＭＳ Ｐゴシック" pitchFamily="-1" charset="-128"/>
              </a:rPr>
              <a:t>US </a:t>
            </a:r>
            <a:r>
              <a:rPr lang="en-US" altLang="cs-CZ" smtClean="0">
                <a:ea typeface="ＭＳ Ｐゴシック" pitchFamily="-1" charset="-128"/>
              </a:rPr>
              <a:t>= </a:t>
            </a:r>
            <a:r>
              <a:rPr lang="en-US" altLang="cs-CZ" i="1" smtClean="0">
                <a:ea typeface="ＭＳ Ｐゴシック" pitchFamily="-1" charset="-128"/>
              </a:rPr>
              <a:t>M</a:t>
            </a:r>
            <a:r>
              <a:rPr lang="en-US" altLang="cs-CZ" i="1" baseline="30000" smtClean="0">
                <a:ea typeface="ＭＳ Ｐゴシック" pitchFamily="-1" charset="-128"/>
              </a:rPr>
              <a:t>s</a:t>
            </a:r>
            <a:r>
              <a:rPr lang="en-US" altLang="cs-CZ" baseline="-25000" smtClean="0">
                <a:ea typeface="ＭＳ Ｐゴシック" pitchFamily="-1" charset="-128"/>
              </a:rPr>
              <a:t>US</a:t>
            </a:r>
            <a:r>
              <a:rPr lang="en-US" altLang="cs-CZ" smtClean="0">
                <a:ea typeface="ＭＳ Ｐゴシック" pitchFamily="-1" charset="-128"/>
              </a:rPr>
              <a:t>/</a:t>
            </a:r>
            <a:r>
              <a:rPr lang="en-US" altLang="cs-CZ" i="1" smtClean="0">
                <a:ea typeface="ＭＳ Ｐゴシック" pitchFamily="-1" charset="-128"/>
              </a:rPr>
              <a:t>L </a:t>
            </a:r>
            <a:r>
              <a:rPr lang="en-US" altLang="cs-CZ" smtClean="0">
                <a:ea typeface="ＭＳ Ｐゴシック" pitchFamily="-1" charset="-128"/>
              </a:rPr>
              <a:t>(</a:t>
            </a:r>
            <a:r>
              <a:rPr lang="en-US" altLang="cs-CZ" i="1" smtClean="0">
                <a:ea typeface="ＭＳ Ｐゴシック" pitchFamily="-1" charset="-128"/>
              </a:rPr>
              <a:t>R</a:t>
            </a:r>
            <a:r>
              <a:rPr lang="en-US" altLang="cs-CZ" baseline="-25000" smtClean="0"/>
              <a:t>$</a:t>
            </a:r>
            <a:r>
              <a:rPr lang="en-US" altLang="cs-CZ" smtClean="0"/>
              <a:t>, </a:t>
            </a:r>
            <a:r>
              <a:rPr lang="en-US" altLang="cs-CZ" i="1" smtClean="0"/>
              <a:t>Y</a:t>
            </a:r>
            <a:r>
              <a:rPr lang="en-US" altLang="cs-CZ" baseline="-25000" smtClean="0">
                <a:ea typeface="ＭＳ Ｐゴシック" pitchFamily="-1" charset="-128"/>
              </a:rPr>
              <a:t>US</a:t>
            </a:r>
            <a:r>
              <a:rPr lang="en-US" altLang="cs-CZ" smtClean="0">
                <a:ea typeface="ＭＳ Ｐゴシック" pitchFamily="-1" charset="-128"/>
              </a:rPr>
              <a:t>)  </a:t>
            </a:r>
            <a:endParaRPr lang="en-US" altLang="cs-CZ" smtClean="0"/>
          </a:p>
          <a:p>
            <a:pPr lvl="1" algn="ctr" eaLnBrk="1" hangingPunct="1">
              <a:spcBef>
                <a:spcPct val="50000"/>
              </a:spcBef>
              <a:buFontTx/>
              <a:buNone/>
            </a:pPr>
            <a:r>
              <a:rPr lang="en-US" altLang="cs-CZ" i="1" smtClean="0">
                <a:ea typeface="ＭＳ Ｐゴシック" pitchFamily="-1" charset="-128"/>
              </a:rPr>
              <a:t>P</a:t>
            </a:r>
            <a:r>
              <a:rPr lang="en-US" altLang="cs-CZ" baseline="-25000" smtClean="0">
                <a:ea typeface="ＭＳ Ｐゴシック" pitchFamily="-1" charset="-128"/>
              </a:rPr>
              <a:t>EU </a:t>
            </a:r>
            <a:r>
              <a:rPr lang="en-US" altLang="cs-CZ" smtClean="0">
                <a:ea typeface="ＭＳ Ｐゴシック" pitchFamily="-1" charset="-128"/>
              </a:rPr>
              <a:t>= </a:t>
            </a:r>
            <a:r>
              <a:rPr lang="en-US" altLang="cs-CZ" i="1" smtClean="0">
                <a:ea typeface="ＭＳ Ｐゴシック" pitchFamily="-1" charset="-128"/>
              </a:rPr>
              <a:t>M</a:t>
            </a:r>
            <a:r>
              <a:rPr lang="en-US" altLang="cs-CZ" i="1" baseline="30000" smtClean="0">
                <a:ea typeface="ＭＳ Ｐゴシック" pitchFamily="-1" charset="-128"/>
              </a:rPr>
              <a:t>s</a:t>
            </a:r>
            <a:r>
              <a:rPr lang="en-US" altLang="cs-CZ" baseline="-25000" smtClean="0">
                <a:ea typeface="ＭＳ Ｐゴシック" pitchFamily="-1" charset="-128"/>
              </a:rPr>
              <a:t>EU</a:t>
            </a:r>
            <a:r>
              <a:rPr lang="en-US" altLang="cs-CZ" smtClean="0">
                <a:ea typeface="ＭＳ Ｐゴシック" pitchFamily="-1" charset="-128"/>
              </a:rPr>
              <a:t>/</a:t>
            </a:r>
            <a:r>
              <a:rPr lang="en-US" altLang="cs-CZ" i="1" smtClean="0">
                <a:ea typeface="ＭＳ Ｐゴシック" pitchFamily="-1" charset="-128"/>
              </a:rPr>
              <a:t>L </a:t>
            </a:r>
            <a:r>
              <a:rPr lang="en-US" altLang="cs-CZ" smtClean="0">
                <a:ea typeface="ＭＳ Ｐゴシック" pitchFamily="-1" charset="-128"/>
              </a:rPr>
              <a:t>(</a:t>
            </a:r>
            <a:r>
              <a:rPr lang="en-US" altLang="cs-CZ" i="1" smtClean="0">
                <a:ea typeface="ＭＳ Ｐゴシック" pitchFamily="-1" charset="-128"/>
              </a:rPr>
              <a:t>R</a:t>
            </a:r>
            <a:r>
              <a:rPr lang="en-US" altLang="cs-CZ" baseline="-25000" smtClean="0"/>
              <a:t>€</a:t>
            </a:r>
            <a:r>
              <a:rPr lang="en-US" altLang="cs-CZ" smtClean="0"/>
              <a:t>, </a:t>
            </a:r>
            <a:r>
              <a:rPr lang="en-US" altLang="cs-CZ" i="1" smtClean="0"/>
              <a:t>Y</a:t>
            </a:r>
            <a:r>
              <a:rPr lang="en-US" altLang="cs-CZ" baseline="-25000" smtClean="0">
                <a:ea typeface="ＭＳ Ｐゴシック" pitchFamily="-1" charset="-128"/>
              </a:rPr>
              <a:t>EU</a:t>
            </a:r>
            <a:r>
              <a:rPr lang="en-US" altLang="cs-CZ" smtClean="0">
                <a:ea typeface="ＭＳ Ｐゴシック" pitchFamily="-1" charset="-128"/>
              </a:rPr>
              <a:t>) </a:t>
            </a:r>
            <a:endParaRPr lang="en-US" altLang="cs-CZ" smtClean="0"/>
          </a:p>
        </p:txBody>
      </p:sp>
    </p:spTree>
    <p:extLst>
      <p:ext uri="{BB962C8B-B14F-4D97-AF65-F5344CB8AC3E}">
        <p14:creationId xmlns:p14="http://schemas.microsoft.com/office/powerpoint/2010/main" val="1165845472"/>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15363">
                                            <p:txEl>
                                              <p:pRg st="0" end="0"/>
                                            </p:txEl>
                                          </p:spTgt>
                                        </p:tgtEl>
                                        <p:attrNameLst>
                                          <p:attrName>style.visibility</p:attrName>
                                        </p:attrNameLst>
                                      </p:cBhvr>
                                      <p:to>
                                        <p:strVal val="visible"/>
                                      </p:to>
                                    </p:set>
                                    <p:animEffect transition="in" filter="strips(downRight)">
                                      <p:cBhvr>
                                        <p:cTn id="7" dur="500"/>
                                        <p:tgtEl>
                                          <p:spTgt spid="1536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15363">
                                            <p:txEl>
                                              <p:pRg st="1" end="1"/>
                                            </p:txEl>
                                          </p:spTgt>
                                        </p:tgtEl>
                                        <p:attrNameLst>
                                          <p:attrName>style.visibility</p:attrName>
                                        </p:attrNameLst>
                                      </p:cBhvr>
                                      <p:to>
                                        <p:strVal val="visible"/>
                                      </p:to>
                                    </p:set>
                                    <p:animEffect transition="in" filter="strips(downRight)">
                                      <p:cBhvr>
                                        <p:cTn id="12" dur="500"/>
                                        <p:tgtEl>
                                          <p:spTgt spid="15363">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6" fill="hold" grpId="0" nodeType="clickEffect">
                                  <p:stCondLst>
                                    <p:cond delay="0"/>
                                  </p:stCondLst>
                                  <p:childTnLst>
                                    <p:set>
                                      <p:cBhvr>
                                        <p:cTn id="16" dur="1" fill="hold">
                                          <p:stCondLst>
                                            <p:cond delay="0"/>
                                          </p:stCondLst>
                                        </p:cTn>
                                        <p:tgtEl>
                                          <p:spTgt spid="15363">
                                            <p:txEl>
                                              <p:pRg st="2" end="2"/>
                                            </p:txEl>
                                          </p:spTgt>
                                        </p:tgtEl>
                                        <p:attrNameLst>
                                          <p:attrName>style.visibility</p:attrName>
                                        </p:attrNameLst>
                                      </p:cBhvr>
                                      <p:to>
                                        <p:strVal val="visible"/>
                                      </p:to>
                                    </p:set>
                                    <p:animEffect transition="in" filter="strips(downRight)">
                                      <p:cBhvr>
                                        <p:cTn id="17" dur="500"/>
                                        <p:tgtEl>
                                          <p:spTgt spid="15363">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8" presetClass="entr" presetSubtype="6" fill="hold" grpId="0" nodeType="clickEffect">
                                  <p:stCondLst>
                                    <p:cond delay="0"/>
                                  </p:stCondLst>
                                  <p:childTnLst>
                                    <p:set>
                                      <p:cBhvr>
                                        <p:cTn id="21" dur="1" fill="hold">
                                          <p:stCondLst>
                                            <p:cond delay="0"/>
                                          </p:stCondLst>
                                        </p:cTn>
                                        <p:tgtEl>
                                          <p:spTgt spid="15363">
                                            <p:txEl>
                                              <p:pRg st="3" end="3"/>
                                            </p:txEl>
                                          </p:spTgt>
                                        </p:tgtEl>
                                        <p:attrNameLst>
                                          <p:attrName>style.visibility</p:attrName>
                                        </p:attrNameLst>
                                      </p:cBhvr>
                                      <p:to>
                                        <p:strVal val="visible"/>
                                      </p:to>
                                    </p:set>
                                    <p:animEffect transition="in" filter="strips(downRight)">
                                      <p:cBhvr>
                                        <p:cTn id="22" dur="500"/>
                                        <p:tgtEl>
                                          <p:spTgt spid="1536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63" grpId="0" build="p" autoUpdateAnimBg="0"/>
    </p:bldLst>
  </p:timing>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lstStyle/>
          <a:p>
            <a:pPr eaLnBrk="1" hangingPunct="1"/>
            <a:r>
              <a:rPr lang="en-US" altLang="cs-CZ" sz="2800"/>
              <a:t>Monetary Approach </a:t>
            </a:r>
            <a:br>
              <a:rPr lang="en-US" altLang="cs-CZ" sz="2800"/>
            </a:br>
            <a:r>
              <a:rPr lang="en-US" altLang="cs-CZ" sz="2800"/>
              <a:t>to Exchange Rates (cont.)</a:t>
            </a:r>
          </a:p>
        </p:txBody>
      </p:sp>
      <p:sp>
        <p:nvSpPr>
          <p:cNvPr id="16387" name="Rectangle 3"/>
          <p:cNvSpPr>
            <a:spLocks noGrp="1" noChangeArrowheads="1"/>
          </p:cNvSpPr>
          <p:nvPr>
            <p:ph idx="1"/>
          </p:nvPr>
        </p:nvSpPr>
        <p:spPr/>
        <p:txBody>
          <a:bodyPr/>
          <a:lstStyle/>
          <a:p>
            <a:pPr eaLnBrk="1" hangingPunct="1">
              <a:spcBef>
                <a:spcPct val="50000"/>
              </a:spcBef>
            </a:pPr>
            <a:r>
              <a:rPr lang="en-US" altLang="cs-CZ" smtClean="0"/>
              <a:t>To the degree that PPP holds and to the degree that prices adjust to equate the quantity of real monetary assets supplied with the quantity of real monetary assets demanded, we have the following prediction: </a:t>
            </a:r>
          </a:p>
          <a:p>
            <a:pPr lvl="1" eaLnBrk="1" hangingPunct="1">
              <a:spcBef>
                <a:spcPct val="50000"/>
              </a:spcBef>
            </a:pPr>
            <a:r>
              <a:rPr lang="en-US" altLang="cs-CZ" smtClean="0"/>
              <a:t>The exchange rate is determined in the long run by prices, which are determined by the relative supply and demand of real monetary assets in money markets across countries. </a:t>
            </a:r>
          </a:p>
        </p:txBody>
      </p:sp>
    </p:spTree>
    <p:extLst>
      <p:ext uri="{BB962C8B-B14F-4D97-AF65-F5344CB8AC3E}">
        <p14:creationId xmlns:p14="http://schemas.microsoft.com/office/powerpoint/2010/main" val="1184090437"/>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16387">
                                            <p:txEl>
                                              <p:pRg st="0" end="0"/>
                                            </p:txEl>
                                          </p:spTgt>
                                        </p:tgtEl>
                                        <p:attrNameLst>
                                          <p:attrName>style.visibility</p:attrName>
                                        </p:attrNameLst>
                                      </p:cBhvr>
                                      <p:to>
                                        <p:strVal val="visible"/>
                                      </p:to>
                                    </p:set>
                                    <p:animEffect transition="in" filter="strips(downRight)">
                                      <p:cBhvr>
                                        <p:cTn id="7" dur="500"/>
                                        <p:tgtEl>
                                          <p:spTgt spid="16387">
                                            <p:txEl>
                                              <p:pRg st="0" end="0"/>
                                            </p:txEl>
                                          </p:spTgt>
                                        </p:tgtEl>
                                      </p:cBhvr>
                                    </p:animEffect>
                                  </p:childTnLst>
                                </p:cTn>
                              </p:par>
                              <p:par>
                                <p:cTn id="8" presetID="18" presetClass="entr" presetSubtype="6" fill="hold" grpId="0" nodeType="withEffect">
                                  <p:stCondLst>
                                    <p:cond delay="0"/>
                                  </p:stCondLst>
                                  <p:childTnLst>
                                    <p:set>
                                      <p:cBhvr>
                                        <p:cTn id="9" dur="1" fill="hold">
                                          <p:stCondLst>
                                            <p:cond delay="0"/>
                                          </p:stCondLst>
                                        </p:cTn>
                                        <p:tgtEl>
                                          <p:spTgt spid="16387">
                                            <p:txEl>
                                              <p:pRg st="1" end="1"/>
                                            </p:txEl>
                                          </p:spTgt>
                                        </p:tgtEl>
                                        <p:attrNameLst>
                                          <p:attrName>style.visibility</p:attrName>
                                        </p:attrNameLst>
                                      </p:cBhvr>
                                      <p:to>
                                        <p:strVal val="visible"/>
                                      </p:to>
                                    </p:set>
                                    <p:animEffect transition="in" filter="strips(downRight)">
                                      <p:cBhvr>
                                        <p:cTn id="10" dur="500"/>
                                        <p:tgtEl>
                                          <p:spTgt spid="16387">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387" grpId="0" build="p" autoUpdateAnimBg="0"/>
    </p:bldLst>
  </p:timing>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lstStyle/>
          <a:p>
            <a:pPr eaLnBrk="1" hangingPunct="1"/>
            <a:r>
              <a:rPr lang="en-US" altLang="cs-CZ" sz="2800"/>
              <a:t>Monetary Approach </a:t>
            </a:r>
            <a:br>
              <a:rPr lang="en-US" altLang="cs-CZ" sz="2800"/>
            </a:br>
            <a:r>
              <a:rPr lang="en-US" altLang="cs-CZ" sz="2800"/>
              <a:t>to Exchange Rates (cont.)</a:t>
            </a:r>
          </a:p>
        </p:txBody>
      </p:sp>
      <p:sp>
        <p:nvSpPr>
          <p:cNvPr id="17411" name="Rectangle 3"/>
          <p:cNvSpPr>
            <a:spLocks noGrp="1" noChangeArrowheads="1"/>
          </p:cNvSpPr>
          <p:nvPr>
            <p:ph idx="1"/>
          </p:nvPr>
        </p:nvSpPr>
        <p:spPr>
          <a:xfrm>
            <a:off x="680321" y="2243739"/>
            <a:ext cx="8394700" cy="4495800"/>
          </a:xfrm>
        </p:spPr>
        <p:txBody>
          <a:bodyPr/>
          <a:lstStyle/>
          <a:p>
            <a:pPr marL="533400" indent="-533400">
              <a:spcBef>
                <a:spcPct val="40000"/>
              </a:spcBef>
              <a:buNone/>
            </a:pPr>
            <a:r>
              <a:rPr lang="en-US" altLang="cs-CZ" sz="2000" dirty="0"/>
              <a:t>Predictions about changes in</a:t>
            </a:r>
          </a:p>
          <a:p>
            <a:pPr marL="533400" indent="-533400">
              <a:spcBef>
                <a:spcPct val="40000"/>
              </a:spcBef>
              <a:buFont typeface="Times" panose="02020603050405020304" pitchFamily="18" charset="0"/>
              <a:buAutoNum type="arabicPeriod"/>
            </a:pPr>
            <a:r>
              <a:rPr lang="en-US" altLang="cs-CZ" sz="2000" i="1" dirty="0"/>
              <a:t>Money supply</a:t>
            </a:r>
            <a:r>
              <a:rPr lang="en-US" altLang="cs-CZ" sz="2000" dirty="0"/>
              <a:t>: a permanent rise in the domestic money supply </a:t>
            </a:r>
          </a:p>
          <a:p>
            <a:pPr marL="914400" lvl="1" indent="-457200">
              <a:spcBef>
                <a:spcPct val="40000"/>
              </a:spcBef>
            </a:pPr>
            <a:r>
              <a:rPr lang="en-US" altLang="cs-CZ" sz="1800" dirty="0"/>
              <a:t>causes a proportional increase in the domestic price level, </a:t>
            </a:r>
          </a:p>
          <a:p>
            <a:pPr marL="914400" lvl="1" indent="-457200"/>
            <a:r>
              <a:rPr lang="en-US" altLang="cs-CZ" sz="1800" dirty="0"/>
              <a:t>thus causing a proportional depreciation in the domestic currency (through PPP). </a:t>
            </a:r>
          </a:p>
          <a:p>
            <a:pPr marL="914400" lvl="1" indent="-457200"/>
            <a:r>
              <a:rPr lang="en-US" altLang="cs-CZ" sz="1800" dirty="0"/>
              <a:t>This is same prediction as long-run model without PPP.</a:t>
            </a:r>
          </a:p>
          <a:p>
            <a:pPr marL="533400" indent="-533400">
              <a:spcBef>
                <a:spcPct val="50000"/>
              </a:spcBef>
              <a:buFont typeface="Times" panose="02020603050405020304" pitchFamily="18" charset="0"/>
              <a:buAutoNum type="arabicPeriod"/>
            </a:pPr>
            <a:r>
              <a:rPr lang="en-US" altLang="cs-CZ" sz="2000" i="1" dirty="0"/>
              <a:t>Interest rates</a:t>
            </a:r>
            <a:r>
              <a:rPr lang="en-US" altLang="cs-CZ" sz="2000" dirty="0"/>
              <a:t>: a rise in domestic interest rates</a:t>
            </a:r>
          </a:p>
          <a:p>
            <a:pPr marL="914400" lvl="1" indent="-457200">
              <a:spcBef>
                <a:spcPct val="40000"/>
              </a:spcBef>
            </a:pPr>
            <a:r>
              <a:rPr lang="en-US" altLang="cs-CZ" sz="1800" dirty="0"/>
              <a:t>lowers the demand of real monetary assets,</a:t>
            </a:r>
          </a:p>
          <a:p>
            <a:pPr marL="914400" lvl="1" indent="-457200">
              <a:spcBef>
                <a:spcPct val="40000"/>
              </a:spcBef>
            </a:pPr>
            <a:r>
              <a:rPr lang="en-US" altLang="cs-CZ" sz="1800" dirty="0"/>
              <a:t>and is associated with a rise in domestic prices, </a:t>
            </a:r>
          </a:p>
          <a:p>
            <a:pPr marL="914400" lvl="1" indent="-457200"/>
            <a:r>
              <a:rPr lang="en-US" altLang="cs-CZ" sz="1800" dirty="0"/>
              <a:t>thus causing a proportional </a:t>
            </a:r>
            <a:r>
              <a:rPr lang="en-US" altLang="cs-CZ" sz="1800" i="1" dirty="0"/>
              <a:t>depreciation</a:t>
            </a:r>
            <a:r>
              <a:rPr lang="en-US" altLang="cs-CZ" sz="1800" dirty="0"/>
              <a:t> of the domestic currency (through PPP). </a:t>
            </a:r>
          </a:p>
        </p:txBody>
      </p:sp>
    </p:spTree>
    <p:extLst>
      <p:ext uri="{BB962C8B-B14F-4D97-AF65-F5344CB8AC3E}">
        <p14:creationId xmlns:p14="http://schemas.microsoft.com/office/powerpoint/2010/main" val="2310608323"/>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17411">
                                            <p:txEl>
                                              <p:pRg st="0" end="0"/>
                                            </p:txEl>
                                          </p:spTgt>
                                        </p:tgtEl>
                                        <p:attrNameLst>
                                          <p:attrName>style.visibility</p:attrName>
                                        </p:attrNameLst>
                                      </p:cBhvr>
                                      <p:to>
                                        <p:strVal val="visible"/>
                                      </p:to>
                                    </p:set>
                                    <p:animEffect transition="in" filter="strips(downRight)">
                                      <p:cBhvr>
                                        <p:cTn id="7" dur="500"/>
                                        <p:tgtEl>
                                          <p:spTgt spid="17411">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17411">
                                            <p:txEl>
                                              <p:pRg st="1" end="1"/>
                                            </p:txEl>
                                          </p:spTgt>
                                        </p:tgtEl>
                                        <p:attrNameLst>
                                          <p:attrName>style.visibility</p:attrName>
                                        </p:attrNameLst>
                                      </p:cBhvr>
                                      <p:to>
                                        <p:strVal val="visible"/>
                                      </p:to>
                                    </p:set>
                                    <p:animEffect transition="in" filter="strips(downRight)">
                                      <p:cBhvr>
                                        <p:cTn id="12" dur="500"/>
                                        <p:tgtEl>
                                          <p:spTgt spid="17411">
                                            <p:txEl>
                                              <p:pRg st="1" end="1"/>
                                            </p:txEl>
                                          </p:spTgt>
                                        </p:tgtEl>
                                      </p:cBhvr>
                                    </p:animEffect>
                                  </p:childTnLst>
                                </p:cTn>
                              </p:par>
                              <p:par>
                                <p:cTn id="13" presetID="18" presetClass="entr" presetSubtype="6" fill="hold" grpId="0" nodeType="withEffect">
                                  <p:stCondLst>
                                    <p:cond delay="0"/>
                                  </p:stCondLst>
                                  <p:childTnLst>
                                    <p:set>
                                      <p:cBhvr>
                                        <p:cTn id="14" dur="1" fill="hold">
                                          <p:stCondLst>
                                            <p:cond delay="0"/>
                                          </p:stCondLst>
                                        </p:cTn>
                                        <p:tgtEl>
                                          <p:spTgt spid="17411">
                                            <p:txEl>
                                              <p:pRg st="2" end="2"/>
                                            </p:txEl>
                                          </p:spTgt>
                                        </p:tgtEl>
                                        <p:attrNameLst>
                                          <p:attrName>style.visibility</p:attrName>
                                        </p:attrNameLst>
                                      </p:cBhvr>
                                      <p:to>
                                        <p:strVal val="visible"/>
                                      </p:to>
                                    </p:set>
                                    <p:animEffect transition="in" filter="strips(downRight)">
                                      <p:cBhvr>
                                        <p:cTn id="15" dur="500"/>
                                        <p:tgtEl>
                                          <p:spTgt spid="17411">
                                            <p:txEl>
                                              <p:pRg st="2" end="2"/>
                                            </p:txEl>
                                          </p:spTgt>
                                        </p:tgtEl>
                                      </p:cBhvr>
                                    </p:animEffect>
                                  </p:childTnLst>
                                </p:cTn>
                              </p:par>
                              <p:par>
                                <p:cTn id="16" presetID="18" presetClass="entr" presetSubtype="6" fill="hold" grpId="0" nodeType="withEffect">
                                  <p:stCondLst>
                                    <p:cond delay="0"/>
                                  </p:stCondLst>
                                  <p:childTnLst>
                                    <p:set>
                                      <p:cBhvr>
                                        <p:cTn id="17" dur="1" fill="hold">
                                          <p:stCondLst>
                                            <p:cond delay="0"/>
                                          </p:stCondLst>
                                        </p:cTn>
                                        <p:tgtEl>
                                          <p:spTgt spid="17411">
                                            <p:txEl>
                                              <p:pRg st="3" end="3"/>
                                            </p:txEl>
                                          </p:spTgt>
                                        </p:tgtEl>
                                        <p:attrNameLst>
                                          <p:attrName>style.visibility</p:attrName>
                                        </p:attrNameLst>
                                      </p:cBhvr>
                                      <p:to>
                                        <p:strVal val="visible"/>
                                      </p:to>
                                    </p:set>
                                    <p:animEffect transition="in" filter="strips(downRight)">
                                      <p:cBhvr>
                                        <p:cTn id="18" dur="500"/>
                                        <p:tgtEl>
                                          <p:spTgt spid="17411">
                                            <p:txEl>
                                              <p:pRg st="3" end="3"/>
                                            </p:txEl>
                                          </p:spTgt>
                                        </p:tgtEl>
                                      </p:cBhvr>
                                    </p:animEffect>
                                  </p:childTnLst>
                                </p:cTn>
                              </p:par>
                              <p:par>
                                <p:cTn id="19" presetID="18" presetClass="entr" presetSubtype="6" fill="hold" grpId="0" nodeType="withEffect">
                                  <p:stCondLst>
                                    <p:cond delay="0"/>
                                  </p:stCondLst>
                                  <p:childTnLst>
                                    <p:set>
                                      <p:cBhvr>
                                        <p:cTn id="20" dur="1" fill="hold">
                                          <p:stCondLst>
                                            <p:cond delay="0"/>
                                          </p:stCondLst>
                                        </p:cTn>
                                        <p:tgtEl>
                                          <p:spTgt spid="17411">
                                            <p:txEl>
                                              <p:pRg st="4" end="4"/>
                                            </p:txEl>
                                          </p:spTgt>
                                        </p:tgtEl>
                                        <p:attrNameLst>
                                          <p:attrName>style.visibility</p:attrName>
                                        </p:attrNameLst>
                                      </p:cBhvr>
                                      <p:to>
                                        <p:strVal val="visible"/>
                                      </p:to>
                                    </p:set>
                                    <p:animEffect transition="in" filter="strips(downRight)">
                                      <p:cBhvr>
                                        <p:cTn id="21" dur="500"/>
                                        <p:tgtEl>
                                          <p:spTgt spid="17411">
                                            <p:txEl>
                                              <p:pRg st="4" end="4"/>
                                            </p:txEl>
                                          </p:spTgt>
                                        </p:tgtEl>
                                      </p:cBhvr>
                                    </p:animEffect>
                                  </p:childTnLst>
                                </p:cTn>
                              </p:par>
                            </p:childTnLst>
                          </p:cTn>
                        </p:par>
                      </p:childTnLst>
                    </p:cTn>
                  </p:par>
                  <p:par>
                    <p:cTn id="22" fill="hold" nodeType="clickPar">
                      <p:stCondLst>
                        <p:cond delay="indefinite"/>
                      </p:stCondLst>
                      <p:childTnLst>
                        <p:par>
                          <p:cTn id="23" fill="hold" nodeType="withGroup">
                            <p:stCondLst>
                              <p:cond delay="0"/>
                            </p:stCondLst>
                            <p:childTnLst>
                              <p:par>
                                <p:cTn id="24" presetID="18" presetClass="entr" presetSubtype="6" fill="hold" grpId="0" nodeType="clickEffect">
                                  <p:stCondLst>
                                    <p:cond delay="0"/>
                                  </p:stCondLst>
                                  <p:childTnLst>
                                    <p:set>
                                      <p:cBhvr>
                                        <p:cTn id="25" dur="1" fill="hold">
                                          <p:stCondLst>
                                            <p:cond delay="0"/>
                                          </p:stCondLst>
                                        </p:cTn>
                                        <p:tgtEl>
                                          <p:spTgt spid="17411">
                                            <p:txEl>
                                              <p:pRg st="5" end="5"/>
                                            </p:txEl>
                                          </p:spTgt>
                                        </p:tgtEl>
                                        <p:attrNameLst>
                                          <p:attrName>style.visibility</p:attrName>
                                        </p:attrNameLst>
                                      </p:cBhvr>
                                      <p:to>
                                        <p:strVal val="visible"/>
                                      </p:to>
                                    </p:set>
                                    <p:animEffect transition="in" filter="strips(downRight)">
                                      <p:cBhvr>
                                        <p:cTn id="26" dur="500"/>
                                        <p:tgtEl>
                                          <p:spTgt spid="17411">
                                            <p:txEl>
                                              <p:pRg st="5" end="5"/>
                                            </p:txEl>
                                          </p:spTgt>
                                        </p:tgtEl>
                                      </p:cBhvr>
                                    </p:animEffect>
                                  </p:childTnLst>
                                </p:cTn>
                              </p:par>
                              <p:par>
                                <p:cTn id="27" presetID="18" presetClass="entr" presetSubtype="6" fill="hold" grpId="0" nodeType="withEffect">
                                  <p:stCondLst>
                                    <p:cond delay="0"/>
                                  </p:stCondLst>
                                  <p:childTnLst>
                                    <p:set>
                                      <p:cBhvr>
                                        <p:cTn id="28" dur="1" fill="hold">
                                          <p:stCondLst>
                                            <p:cond delay="0"/>
                                          </p:stCondLst>
                                        </p:cTn>
                                        <p:tgtEl>
                                          <p:spTgt spid="17411">
                                            <p:txEl>
                                              <p:pRg st="6" end="6"/>
                                            </p:txEl>
                                          </p:spTgt>
                                        </p:tgtEl>
                                        <p:attrNameLst>
                                          <p:attrName>style.visibility</p:attrName>
                                        </p:attrNameLst>
                                      </p:cBhvr>
                                      <p:to>
                                        <p:strVal val="visible"/>
                                      </p:to>
                                    </p:set>
                                    <p:animEffect transition="in" filter="strips(downRight)">
                                      <p:cBhvr>
                                        <p:cTn id="29" dur="500"/>
                                        <p:tgtEl>
                                          <p:spTgt spid="17411">
                                            <p:txEl>
                                              <p:pRg st="6" end="6"/>
                                            </p:txEl>
                                          </p:spTgt>
                                        </p:tgtEl>
                                      </p:cBhvr>
                                    </p:animEffect>
                                  </p:childTnLst>
                                </p:cTn>
                              </p:par>
                              <p:par>
                                <p:cTn id="30" presetID="18" presetClass="entr" presetSubtype="6" fill="hold" grpId="0" nodeType="withEffect">
                                  <p:stCondLst>
                                    <p:cond delay="0"/>
                                  </p:stCondLst>
                                  <p:childTnLst>
                                    <p:set>
                                      <p:cBhvr>
                                        <p:cTn id="31" dur="1" fill="hold">
                                          <p:stCondLst>
                                            <p:cond delay="0"/>
                                          </p:stCondLst>
                                        </p:cTn>
                                        <p:tgtEl>
                                          <p:spTgt spid="17411">
                                            <p:txEl>
                                              <p:pRg st="7" end="7"/>
                                            </p:txEl>
                                          </p:spTgt>
                                        </p:tgtEl>
                                        <p:attrNameLst>
                                          <p:attrName>style.visibility</p:attrName>
                                        </p:attrNameLst>
                                      </p:cBhvr>
                                      <p:to>
                                        <p:strVal val="visible"/>
                                      </p:to>
                                    </p:set>
                                    <p:animEffect transition="in" filter="strips(downRight)">
                                      <p:cBhvr>
                                        <p:cTn id="32" dur="500"/>
                                        <p:tgtEl>
                                          <p:spTgt spid="17411">
                                            <p:txEl>
                                              <p:pRg st="7" end="7"/>
                                            </p:txEl>
                                          </p:spTgt>
                                        </p:tgtEl>
                                      </p:cBhvr>
                                    </p:animEffect>
                                  </p:childTnLst>
                                </p:cTn>
                              </p:par>
                              <p:par>
                                <p:cTn id="33" presetID="18" presetClass="entr" presetSubtype="6" fill="hold" grpId="0" nodeType="withEffect">
                                  <p:stCondLst>
                                    <p:cond delay="0"/>
                                  </p:stCondLst>
                                  <p:childTnLst>
                                    <p:set>
                                      <p:cBhvr>
                                        <p:cTn id="34" dur="1" fill="hold">
                                          <p:stCondLst>
                                            <p:cond delay="0"/>
                                          </p:stCondLst>
                                        </p:cTn>
                                        <p:tgtEl>
                                          <p:spTgt spid="17411">
                                            <p:txEl>
                                              <p:pRg st="8" end="8"/>
                                            </p:txEl>
                                          </p:spTgt>
                                        </p:tgtEl>
                                        <p:attrNameLst>
                                          <p:attrName>style.visibility</p:attrName>
                                        </p:attrNameLst>
                                      </p:cBhvr>
                                      <p:to>
                                        <p:strVal val="visible"/>
                                      </p:to>
                                    </p:set>
                                    <p:animEffect transition="in" filter="strips(downRight)">
                                      <p:cBhvr>
                                        <p:cTn id="35" dur="500"/>
                                        <p:tgtEl>
                                          <p:spTgt spid="17411">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11" grpId="0" build="p" autoUpdateAnimBg="0"/>
    </p:bldLst>
  </p:timing>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p:txBody>
          <a:bodyPr/>
          <a:lstStyle/>
          <a:p>
            <a:pPr eaLnBrk="1" hangingPunct="1"/>
            <a:r>
              <a:rPr lang="en-US" altLang="cs-CZ" sz="2800"/>
              <a:t>Monetary Approach </a:t>
            </a:r>
            <a:br>
              <a:rPr lang="en-US" altLang="cs-CZ" sz="2800"/>
            </a:br>
            <a:r>
              <a:rPr lang="en-US" altLang="cs-CZ" sz="2800"/>
              <a:t>to Exchange Rates (cont.)</a:t>
            </a:r>
          </a:p>
        </p:txBody>
      </p:sp>
      <p:sp>
        <p:nvSpPr>
          <p:cNvPr id="18435" name="Rectangle 3"/>
          <p:cNvSpPr>
            <a:spLocks noGrp="1" noChangeArrowheads="1"/>
          </p:cNvSpPr>
          <p:nvPr>
            <p:ph idx="1"/>
          </p:nvPr>
        </p:nvSpPr>
        <p:spPr/>
        <p:txBody>
          <a:bodyPr/>
          <a:lstStyle/>
          <a:p>
            <a:pPr marL="533400" indent="-533400">
              <a:buFont typeface="Times" panose="02020603050405020304" pitchFamily="18" charset="0"/>
              <a:buAutoNum type="arabicPeriod" startAt="3"/>
            </a:pPr>
            <a:r>
              <a:rPr lang="en-US" altLang="cs-CZ" sz="2000" i="1"/>
              <a:t>Output level</a:t>
            </a:r>
            <a:r>
              <a:rPr lang="en-US" altLang="cs-CZ" sz="2000"/>
              <a:t>: a rise in the domestic level of production and income (output) </a:t>
            </a:r>
          </a:p>
          <a:p>
            <a:pPr marL="914400" lvl="1" indent="-457200">
              <a:spcBef>
                <a:spcPct val="40000"/>
              </a:spcBef>
            </a:pPr>
            <a:r>
              <a:rPr lang="en-US" altLang="cs-CZ" sz="1800"/>
              <a:t>raises domestic demand of real monetary assets, </a:t>
            </a:r>
          </a:p>
          <a:p>
            <a:pPr marL="914400" lvl="1" indent="-457200"/>
            <a:r>
              <a:rPr lang="en-US" altLang="cs-CZ" sz="1800"/>
              <a:t>and is associated with a decreasing level of average domestic prices (for a fixed quantity of money supplied),</a:t>
            </a:r>
          </a:p>
          <a:p>
            <a:pPr marL="914400" lvl="1" indent="-457200"/>
            <a:r>
              <a:rPr lang="en-US" altLang="cs-CZ" sz="1800"/>
              <a:t>thus causing a proportional appreciation of the domestic currency (through PPP).</a:t>
            </a:r>
          </a:p>
          <a:p>
            <a:pPr marL="533400" indent="-533400">
              <a:spcBef>
                <a:spcPct val="70000"/>
              </a:spcBef>
            </a:pPr>
            <a:r>
              <a:rPr lang="en-US" altLang="cs-CZ" sz="2000"/>
              <a:t>All 3 changes affect money supply or money demand, and cause prices to adjust so that the quantity of real monetary assets supplied matches the quantity of real monetary assets demanded, and cause exchange rates to adjust according to PPP.</a:t>
            </a:r>
          </a:p>
        </p:txBody>
      </p:sp>
    </p:spTree>
    <p:extLst>
      <p:ext uri="{BB962C8B-B14F-4D97-AF65-F5344CB8AC3E}">
        <p14:creationId xmlns:p14="http://schemas.microsoft.com/office/powerpoint/2010/main" val="3985359047"/>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18435">
                                            <p:txEl>
                                              <p:pRg st="0" end="0"/>
                                            </p:txEl>
                                          </p:spTgt>
                                        </p:tgtEl>
                                        <p:attrNameLst>
                                          <p:attrName>style.visibility</p:attrName>
                                        </p:attrNameLst>
                                      </p:cBhvr>
                                      <p:to>
                                        <p:strVal val="visible"/>
                                      </p:to>
                                    </p:set>
                                    <p:animEffect transition="in" filter="strips(downRight)">
                                      <p:cBhvr>
                                        <p:cTn id="7" dur="500"/>
                                        <p:tgtEl>
                                          <p:spTgt spid="18435">
                                            <p:txEl>
                                              <p:pRg st="0" end="0"/>
                                            </p:txEl>
                                          </p:spTgt>
                                        </p:tgtEl>
                                      </p:cBhvr>
                                    </p:animEffect>
                                  </p:childTnLst>
                                </p:cTn>
                              </p:par>
                              <p:par>
                                <p:cTn id="8" presetID="18" presetClass="entr" presetSubtype="6" fill="hold" grpId="0" nodeType="withEffect">
                                  <p:stCondLst>
                                    <p:cond delay="0"/>
                                  </p:stCondLst>
                                  <p:childTnLst>
                                    <p:set>
                                      <p:cBhvr>
                                        <p:cTn id="9" dur="1" fill="hold">
                                          <p:stCondLst>
                                            <p:cond delay="0"/>
                                          </p:stCondLst>
                                        </p:cTn>
                                        <p:tgtEl>
                                          <p:spTgt spid="18435">
                                            <p:txEl>
                                              <p:pRg st="1" end="1"/>
                                            </p:txEl>
                                          </p:spTgt>
                                        </p:tgtEl>
                                        <p:attrNameLst>
                                          <p:attrName>style.visibility</p:attrName>
                                        </p:attrNameLst>
                                      </p:cBhvr>
                                      <p:to>
                                        <p:strVal val="visible"/>
                                      </p:to>
                                    </p:set>
                                    <p:animEffect transition="in" filter="strips(downRight)">
                                      <p:cBhvr>
                                        <p:cTn id="10" dur="500"/>
                                        <p:tgtEl>
                                          <p:spTgt spid="18435">
                                            <p:txEl>
                                              <p:pRg st="1" end="1"/>
                                            </p:txEl>
                                          </p:spTgt>
                                        </p:tgtEl>
                                      </p:cBhvr>
                                    </p:animEffect>
                                  </p:childTnLst>
                                </p:cTn>
                              </p:par>
                              <p:par>
                                <p:cTn id="11" presetID="18" presetClass="entr" presetSubtype="6" fill="hold" grpId="0" nodeType="withEffect">
                                  <p:stCondLst>
                                    <p:cond delay="0"/>
                                  </p:stCondLst>
                                  <p:childTnLst>
                                    <p:set>
                                      <p:cBhvr>
                                        <p:cTn id="12" dur="1" fill="hold">
                                          <p:stCondLst>
                                            <p:cond delay="0"/>
                                          </p:stCondLst>
                                        </p:cTn>
                                        <p:tgtEl>
                                          <p:spTgt spid="18435">
                                            <p:txEl>
                                              <p:pRg st="2" end="2"/>
                                            </p:txEl>
                                          </p:spTgt>
                                        </p:tgtEl>
                                        <p:attrNameLst>
                                          <p:attrName>style.visibility</p:attrName>
                                        </p:attrNameLst>
                                      </p:cBhvr>
                                      <p:to>
                                        <p:strVal val="visible"/>
                                      </p:to>
                                    </p:set>
                                    <p:animEffect transition="in" filter="strips(downRight)">
                                      <p:cBhvr>
                                        <p:cTn id="13" dur="500"/>
                                        <p:tgtEl>
                                          <p:spTgt spid="18435">
                                            <p:txEl>
                                              <p:pRg st="2" end="2"/>
                                            </p:txEl>
                                          </p:spTgt>
                                        </p:tgtEl>
                                      </p:cBhvr>
                                    </p:animEffect>
                                  </p:childTnLst>
                                </p:cTn>
                              </p:par>
                              <p:par>
                                <p:cTn id="14" presetID="18" presetClass="entr" presetSubtype="6" fill="hold" grpId="0" nodeType="withEffect">
                                  <p:stCondLst>
                                    <p:cond delay="0"/>
                                  </p:stCondLst>
                                  <p:childTnLst>
                                    <p:set>
                                      <p:cBhvr>
                                        <p:cTn id="15" dur="1" fill="hold">
                                          <p:stCondLst>
                                            <p:cond delay="0"/>
                                          </p:stCondLst>
                                        </p:cTn>
                                        <p:tgtEl>
                                          <p:spTgt spid="18435">
                                            <p:txEl>
                                              <p:pRg st="3" end="3"/>
                                            </p:txEl>
                                          </p:spTgt>
                                        </p:tgtEl>
                                        <p:attrNameLst>
                                          <p:attrName>style.visibility</p:attrName>
                                        </p:attrNameLst>
                                      </p:cBhvr>
                                      <p:to>
                                        <p:strVal val="visible"/>
                                      </p:to>
                                    </p:set>
                                    <p:animEffect transition="in" filter="strips(downRight)">
                                      <p:cBhvr>
                                        <p:cTn id="16" dur="500"/>
                                        <p:tgtEl>
                                          <p:spTgt spid="18435">
                                            <p:txEl>
                                              <p:pRg st="3" end="3"/>
                                            </p:txEl>
                                          </p:spTgt>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18" presetClass="entr" presetSubtype="6" fill="hold" grpId="0" nodeType="clickEffect">
                                  <p:stCondLst>
                                    <p:cond delay="0"/>
                                  </p:stCondLst>
                                  <p:childTnLst>
                                    <p:set>
                                      <p:cBhvr>
                                        <p:cTn id="20" dur="1" fill="hold">
                                          <p:stCondLst>
                                            <p:cond delay="0"/>
                                          </p:stCondLst>
                                        </p:cTn>
                                        <p:tgtEl>
                                          <p:spTgt spid="18435">
                                            <p:txEl>
                                              <p:pRg st="4" end="4"/>
                                            </p:txEl>
                                          </p:spTgt>
                                        </p:tgtEl>
                                        <p:attrNameLst>
                                          <p:attrName>style.visibility</p:attrName>
                                        </p:attrNameLst>
                                      </p:cBhvr>
                                      <p:to>
                                        <p:strVal val="visible"/>
                                      </p:to>
                                    </p:set>
                                    <p:animEffect transition="in" filter="strips(downRight)">
                                      <p:cBhvr>
                                        <p:cTn id="21" dur="500"/>
                                        <p:tgtEl>
                                          <p:spTgt spid="1843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35" grpId="0" build="p" autoUpdateAnimBg="0"/>
    </p:bldLst>
  </p:timing>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p:txBody>
          <a:bodyPr/>
          <a:lstStyle/>
          <a:p>
            <a:pPr eaLnBrk="1" hangingPunct="1"/>
            <a:r>
              <a:rPr lang="en-US" altLang="cs-CZ" sz="2800"/>
              <a:t>Monetary Approach </a:t>
            </a:r>
            <a:br>
              <a:rPr lang="en-US" altLang="cs-CZ" sz="2800"/>
            </a:br>
            <a:r>
              <a:rPr lang="en-US" altLang="cs-CZ" sz="2800"/>
              <a:t>to Exchange Rates (cont.)</a:t>
            </a:r>
          </a:p>
        </p:txBody>
      </p:sp>
      <p:sp>
        <p:nvSpPr>
          <p:cNvPr id="19459" name="Rectangle 3"/>
          <p:cNvSpPr>
            <a:spLocks noGrp="1" noChangeArrowheads="1"/>
          </p:cNvSpPr>
          <p:nvPr>
            <p:ph idx="1"/>
          </p:nvPr>
        </p:nvSpPr>
        <p:spPr/>
        <p:txBody>
          <a:bodyPr/>
          <a:lstStyle/>
          <a:p>
            <a:pPr eaLnBrk="1" hangingPunct="1">
              <a:spcBef>
                <a:spcPct val="40000"/>
              </a:spcBef>
            </a:pPr>
            <a:r>
              <a:rPr lang="en-US" altLang="cs-CZ" sz="2000"/>
              <a:t>A change in the money supply results in a change in the level of average prices.</a:t>
            </a:r>
          </a:p>
          <a:p>
            <a:pPr eaLnBrk="1" hangingPunct="1">
              <a:spcBef>
                <a:spcPct val="40000"/>
              </a:spcBef>
            </a:pPr>
            <a:r>
              <a:rPr lang="en-US" altLang="cs-CZ" sz="2000"/>
              <a:t>A change in the </a:t>
            </a:r>
            <a:r>
              <a:rPr lang="en-US" altLang="cs-CZ" sz="2000" i="1"/>
              <a:t>growth rate </a:t>
            </a:r>
            <a:r>
              <a:rPr lang="en-US" altLang="cs-CZ" sz="2000"/>
              <a:t>of the money supply results in a change in the </a:t>
            </a:r>
            <a:r>
              <a:rPr lang="en-US" altLang="cs-CZ" sz="2000" i="1"/>
              <a:t>growth rate</a:t>
            </a:r>
            <a:r>
              <a:rPr lang="en-US" altLang="cs-CZ" sz="2000"/>
              <a:t> of prices (inflation).</a:t>
            </a:r>
          </a:p>
          <a:p>
            <a:pPr lvl="1" eaLnBrk="1" hangingPunct="1">
              <a:spcBef>
                <a:spcPct val="40000"/>
              </a:spcBef>
            </a:pPr>
            <a:r>
              <a:rPr lang="en-US" altLang="cs-CZ" sz="1800"/>
              <a:t>A constant growth rate in the money supply results in a persistent growth rate in prices (persistent inflation) at the same constant rate, when other factors are constant.</a:t>
            </a:r>
          </a:p>
          <a:p>
            <a:pPr lvl="1" eaLnBrk="1" hangingPunct="1">
              <a:spcBef>
                <a:spcPct val="40000"/>
              </a:spcBef>
            </a:pPr>
            <a:r>
              <a:rPr lang="en-US" altLang="cs-CZ" sz="1800"/>
              <a:t>Inflation does not affect the productive capacity of the economy and real income from production in the long run.</a:t>
            </a:r>
          </a:p>
          <a:p>
            <a:pPr lvl="1" eaLnBrk="1" hangingPunct="1">
              <a:spcBef>
                <a:spcPct val="40000"/>
              </a:spcBef>
            </a:pPr>
            <a:r>
              <a:rPr lang="en-US" altLang="cs-CZ" sz="1800"/>
              <a:t>Inflation, however, does affect nominal interest rates. How?</a:t>
            </a:r>
          </a:p>
        </p:txBody>
      </p:sp>
    </p:spTree>
    <p:extLst>
      <p:ext uri="{BB962C8B-B14F-4D97-AF65-F5344CB8AC3E}">
        <p14:creationId xmlns:p14="http://schemas.microsoft.com/office/powerpoint/2010/main" val="719586680"/>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19459">
                                            <p:txEl>
                                              <p:pRg st="0" end="0"/>
                                            </p:txEl>
                                          </p:spTgt>
                                        </p:tgtEl>
                                        <p:attrNameLst>
                                          <p:attrName>style.visibility</p:attrName>
                                        </p:attrNameLst>
                                      </p:cBhvr>
                                      <p:to>
                                        <p:strVal val="visible"/>
                                      </p:to>
                                    </p:set>
                                    <p:animEffect transition="in" filter="strips(downRight)">
                                      <p:cBhvr>
                                        <p:cTn id="7" dur="500"/>
                                        <p:tgtEl>
                                          <p:spTgt spid="19459">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19459">
                                            <p:txEl>
                                              <p:pRg st="1" end="1"/>
                                            </p:txEl>
                                          </p:spTgt>
                                        </p:tgtEl>
                                        <p:attrNameLst>
                                          <p:attrName>style.visibility</p:attrName>
                                        </p:attrNameLst>
                                      </p:cBhvr>
                                      <p:to>
                                        <p:strVal val="visible"/>
                                      </p:to>
                                    </p:set>
                                    <p:animEffect transition="in" filter="strips(downRight)">
                                      <p:cBhvr>
                                        <p:cTn id="12" dur="500"/>
                                        <p:tgtEl>
                                          <p:spTgt spid="19459">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6" fill="hold" grpId="0" nodeType="clickEffect">
                                  <p:stCondLst>
                                    <p:cond delay="0"/>
                                  </p:stCondLst>
                                  <p:childTnLst>
                                    <p:set>
                                      <p:cBhvr>
                                        <p:cTn id="16" dur="1" fill="hold">
                                          <p:stCondLst>
                                            <p:cond delay="0"/>
                                          </p:stCondLst>
                                        </p:cTn>
                                        <p:tgtEl>
                                          <p:spTgt spid="19459">
                                            <p:txEl>
                                              <p:pRg st="2" end="2"/>
                                            </p:txEl>
                                          </p:spTgt>
                                        </p:tgtEl>
                                        <p:attrNameLst>
                                          <p:attrName>style.visibility</p:attrName>
                                        </p:attrNameLst>
                                      </p:cBhvr>
                                      <p:to>
                                        <p:strVal val="visible"/>
                                      </p:to>
                                    </p:set>
                                    <p:animEffect transition="in" filter="strips(downRight)">
                                      <p:cBhvr>
                                        <p:cTn id="17" dur="500"/>
                                        <p:tgtEl>
                                          <p:spTgt spid="19459">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8" presetClass="entr" presetSubtype="6" fill="hold" grpId="0" nodeType="clickEffect">
                                  <p:stCondLst>
                                    <p:cond delay="0"/>
                                  </p:stCondLst>
                                  <p:childTnLst>
                                    <p:set>
                                      <p:cBhvr>
                                        <p:cTn id="21" dur="1" fill="hold">
                                          <p:stCondLst>
                                            <p:cond delay="0"/>
                                          </p:stCondLst>
                                        </p:cTn>
                                        <p:tgtEl>
                                          <p:spTgt spid="19459">
                                            <p:txEl>
                                              <p:pRg st="3" end="3"/>
                                            </p:txEl>
                                          </p:spTgt>
                                        </p:tgtEl>
                                        <p:attrNameLst>
                                          <p:attrName>style.visibility</p:attrName>
                                        </p:attrNameLst>
                                      </p:cBhvr>
                                      <p:to>
                                        <p:strVal val="visible"/>
                                      </p:to>
                                    </p:set>
                                    <p:animEffect transition="in" filter="strips(downRight)">
                                      <p:cBhvr>
                                        <p:cTn id="22" dur="500"/>
                                        <p:tgtEl>
                                          <p:spTgt spid="19459">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8" presetClass="entr" presetSubtype="6" fill="hold" grpId="0" nodeType="clickEffect">
                                  <p:stCondLst>
                                    <p:cond delay="0"/>
                                  </p:stCondLst>
                                  <p:childTnLst>
                                    <p:set>
                                      <p:cBhvr>
                                        <p:cTn id="26" dur="1" fill="hold">
                                          <p:stCondLst>
                                            <p:cond delay="0"/>
                                          </p:stCondLst>
                                        </p:cTn>
                                        <p:tgtEl>
                                          <p:spTgt spid="19459">
                                            <p:txEl>
                                              <p:pRg st="4" end="4"/>
                                            </p:txEl>
                                          </p:spTgt>
                                        </p:tgtEl>
                                        <p:attrNameLst>
                                          <p:attrName>style.visibility</p:attrName>
                                        </p:attrNameLst>
                                      </p:cBhvr>
                                      <p:to>
                                        <p:strVal val="visible"/>
                                      </p:to>
                                    </p:set>
                                    <p:animEffect transition="in" filter="strips(downRight)">
                                      <p:cBhvr>
                                        <p:cTn id="27" dur="500"/>
                                        <p:tgtEl>
                                          <p:spTgt spid="19459">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459" grpId="0" build="p" autoUpdateAnimBg="0"/>
    </p:bldLst>
  </p:timing>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p:txBody>
          <a:bodyPr/>
          <a:lstStyle/>
          <a:p>
            <a:pPr eaLnBrk="1" hangingPunct="1"/>
            <a:r>
              <a:rPr lang="en-US" altLang="cs-CZ" smtClean="0"/>
              <a:t>The Fisher Effect</a:t>
            </a:r>
          </a:p>
        </p:txBody>
      </p:sp>
      <p:sp>
        <p:nvSpPr>
          <p:cNvPr id="20483" name="Rectangle 3"/>
          <p:cNvSpPr>
            <a:spLocks noGrp="1" noChangeArrowheads="1"/>
          </p:cNvSpPr>
          <p:nvPr>
            <p:ph idx="1"/>
          </p:nvPr>
        </p:nvSpPr>
        <p:spPr/>
        <p:txBody>
          <a:bodyPr>
            <a:normAutofit lnSpcReduction="10000"/>
          </a:bodyPr>
          <a:lstStyle/>
          <a:p>
            <a:pPr eaLnBrk="1" hangingPunct="1">
              <a:lnSpc>
                <a:spcPct val="90000"/>
              </a:lnSpc>
              <a:spcBef>
                <a:spcPct val="50000"/>
              </a:spcBef>
            </a:pPr>
            <a:r>
              <a:rPr lang="en-US" altLang="cs-CZ"/>
              <a:t>The </a:t>
            </a:r>
            <a:r>
              <a:rPr lang="en-US" altLang="cs-CZ" b="1"/>
              <a:t>Fisher effect</a:t>
            </a:r>
            <a:r>
              <a:rPr lang="en-US" altLang="cs-CZ"/>
              <a:t> (named affect Irving Fisher) describes the relationship between nominal interest rates and inflation.</a:t>
            </a:r>
          </a:p>
          <a:p>
            <a:pPr lvl="1" eaLnBrk="1" hangingPunct="1">
              <a:lnSpc>
                <a:spcPct val="90000"/>
              </a:lnSpc>
              <a:spcBef>
                <a:spcPct val="50000"/>
              </a:spcBef>
            </a:pPr>
            <a:r>
              <a:rPr lang="en-US" altLang="cs-CZ"/>
              <a:t>Derive the Fisher effect from the interest parity condition: </a:t>
            </a:r>
            <a:br>
              <a:rPr lang="en-US" altLang="cs-CZ"/>
            </a:br>
            <a:r>
              <a:rPr lang="en-US" altLang="cs-CZ" i="1"/>
              <a:t>R</a:t>
            </a:r>
            <a:r>
              <a:rPr lang="en-US" altLang="cs-CZ" baseline="-25000"/>
              <a:t>$</a:t>
            </a:r>
            <a:r>
              <a:rPr lang="en-US" altLang="cs-CZ" i="1" baseline="-25000"/>
              <a:t> </a:t>
            </a:r>
            <a:r>
              <a:rPr lang="en-US" altLang="cs-CZ" i="1"/>
              <a:t>– R</a:t>
            </a:r>
            <a:r>
              <a:rPr lang="en-US" altLang="cs-CZ" baseline="-25000"/>
              <a:t>€ </a:t>
            </a:r>
            <a:r>
              <a:rPr lang="en-US" altLang="cs-CZ"/>
              <a:t>= (</a:t>
            </a:r>
            <a:r>
              <a:rPr lang="en-US" altLang="cs-CZ" i="1"/>
              <a:t>E</a:t>
            </a:r>
            <a:r>
              <a:rPr lang="en-US" altLang="cs-CZ" i="1" baseline="30000"/>
              <a:t>e</a:t>
            </a:r>
            <a:r>
              <a:rPr lang="en-US" altLang="cs-CZ" baseline="-25000"/>
              <a:t>$/€</a:t>
            </a:r>
            <a:r>
              <a:rPr lang="en-US" altLang="cs-CZ" i="1" baseline="-25000"/>
              <a:t> </a:t>
            </a:r>
            <a:r>
              <a:rPr lang="en-US" altLang="cs-CZ" i="1"/>
              <a:t>– E</a:t>
            </a:r>
            <a:r>
              <a:rPr lang="en-US" altLang="cs-CZ" baseline="-25000"/>
              <a:t>$/€</a:t>
            </a:r>
            <a:r>
              <a:rPr lang="en-US" altLang="cs-CZ"/>
              <a:t>)/</a:t>
            </a:r>
            <a:r>
              <a:rPr lang="en-US" altLang="cs-CZ" i="1"/>
              <a:t>E</a:t>
            </a:r>
            <a:r>
              <a:rPr lang="en-US" altLang="cs-CZ" baseline="-25000"/>
              <a:t>$/€ </a:t>
            </a:r>
          </a:p>
          <a:p>
            <a:pPr lvl="1" eaLnBrk="1" hangingPunct="1">
              <a:lnSpc>
                <a:spcPct val="90000"/>
              </a:lnSpc>
              <a:spcBef>
                <a:spcPct val="50000"/>
              </a:spcBef>
            </a:pPr>
            <a:r>
              <a:rPr lang="en-US" altLang="cs-CZ"/>
              <a:t>If financial markets expect (relative) PPP to hold, then expected exchange rate changes will equal expected inflation between countries: (</a:t>
            </a:r>
            <a:r>
              <a:rPr lang="en-US" altLang="cs-CZ" i="1"/>
              <a:t>E</a:t>
            </a:r>
            <a:r>
              <a:rPr lang="en-US" altLang="cs-CZ" i="1" baseline="30000"/>
              <a:t>e</a:t>
            </a:r>
            <a:r>
              <a:rPr lang="en-US" altLang="cs-CZ" baseline="-25000"/>
              <a:t>$/€</a:t>
            </a:r>
            <a:r>
              <a:rPr lang="en-US" altLang="cs-CZ" i="1" baseline="-25000"/>
              <a:t> </a:t>
            </a:r>
            <a:r>
              <a:rPr lang="en-US" altLang="cs-CZ" i="1"/>
              <a:t>– E</a:t>
            </a:r>
            <a:r>
              <a:rPr lang="en-US" altLang="cs-CZ" baseline="-25000"/>
              <a:t>$/€</a:t>
            </a:r>
            <a:r>
              <a:rPr lang="en-US" altLang="cs-CZ"/>
              <a:t>)/</a:t>
            </a:r>
            <a:r>
              <a:rPr lang="en-US" altLang="cs-CZ" i="1"/>
              <a:t>E</a:t>
            </a:r>
            <a:r>
              <a:rPr lang="en-US" altLang="cs-CZ" baseline="-25000"/>
              <a:t>$/€ </a:t>
            </a:r>
            <a:r>
              <a:rPr lang="en-US" altLang="cs-CZ"/>
              <a:t>= </a:t>
            </a:r>
            <a:r>
              <a:rPr lang="en-US" altLang="cs-CZ">
                <a:sym typeface="Symbol" panose="05050102010706020507" pitchFamily="18" charset="2"/>
              </a:rPr>
              <a:t></a:t>
            </a:r>
            <a:r>
              <a:rPr lang="en-US" altLang="cs-CZ" i="1" baseline="30000"/>
              <a:t>e</a:t>
            </a:r>
            <a:r>
              <a:rPr lang="en-US" altLang="cs-CZ" baseline="-25000"/>
              <a:t>US</a:t>
            </a:r>
            <a:r>
              <a:rPr lang="en-US" altLang="cs-CZ" i="1" baseline="-25000"/>
              <a:t> </a:t>
            </a:r>
            <a:r>
              <a:rPr lang="en-US" altLang="cs-CZ" i="1"/>
              <a:t>– </a:t>
            </a:r>
            <a:r>
              <a:rPr lang="en-US" altLang="cs-CZ">
                <a:sym typeface="Symbol" panose="05050102010706020507" pitchFamily="18" charset="2"/>
              </a:rPr>
              <a:t></a:t>
            </a:r>
            <a:r>
              <a:rPr lang="en-US" altLang="cs-CZ" i="1" baseline="30000"/>
              <a:t>e</a:t>
            </a:r>
            <a:r>
              <a:rPr lang="en-US" altLang="cs-CZ" i="1" baseline="-25000"/>
              <a:t>EU</a:t>
            </a:r>
            <a:r>
              <a:rPr lang="en-US" altLang="cs-CZ" i="1" baseline="30000"/>
              <a:t> </a:t>
            </a:r>
          </a:p>
          <a:p>
            <a:pPr lvl="1" eaLnBrk="1" hangingPunct="1">
              <a:lnSpc>
                <a:spcPct val="90000"/>
              </a:lnSpc>
              <a:spcBef>
                <a:spcPct val="50000"/>
              </a:spcBef>
            </a:pPr>
            <a:r>
              <a:rPr lang="en-US" altLang="cs-CZ"/>
              <a:t>Therefore,</a:t>
            </a:r>
            <a:r>
              <a:rPr lang="en-US" altLang="cs-CZ" i="1"/>
              <a:t> R</a:t>
            </a:r>
            <a:r>
              <a:rPr lang="en-US" altLang="cs-CZ" baseline="-25000"/>
              <a:t>$</a:t>
            </a:r>
            <a:r>
              <a:rPr lang="en-US" altLang="cs-CZ" i="1" baseline="-25000"/>
              <a:t> </a:t>
            </a:r>
            <a:r>
              <a:rPr lang="en-US" altLang="cs-CZ" i="1"/>
              <a:t>– R</a:t>
            </a:r>
            <a:r>
              <a:rPr lang="en-US" altLang="cs-CZ" baseline="-25000"/>
              <a:t>€ </a:t>
            </a:r>
            <a:r>
              <a:rPr lang="en-US" altLang="cs-CZ"/>
              <a:t>= </a:t>
            </a:r>
            <a:r>
              <a:rPr lang="en-US" altLang="cs-CZ">
                <a:sym typeface="Symbol" panose="05050102010706020507" pitchFamily="18" charset="2"/>
              </a:rPr>
              <a:t></a:t>
            </a:r>
            <a:r>
              <a:rPr lang="en-US" altLang="cs-CZ" i="1" baseline="30000"/>
              <a:t>e</a:t>
            </a:r>
            <a:r>
              <a:rPr lang="en-US" altLang="cs-CZ" baseline="-25000"/>
              <a:t>US</a:t>
            </a:r>
            <a:r>
              <a:rPr lang="en-US" altLang="cs-CZ" i="1" baseline="-25000"/>
              <a:t> </a:t>
            </a:r>
            <a:r>
              <a:rPr lang="en-US" altLang="cs-CZ" i="1"/>
              <a:t>– </a:t>
            </a:r>
            <a:r>
              <a:rPr lang="en-US" altLang="cs-CZ">
                <a:sym typeface="Symbol" panose="05050102010706020507" pitchFamily="18" charset="2"/>
              </a:rPr>
              <a:t></a:t>
            </a:r>
            <a:r>
              <a:rPr lang="en-US" altLang="cs-CZ" i="1" baseline="30000"/>
              <a:t>e</a:t>
            </a:r>
            <a:r>
              <a:rPr lang="en-US" altLang="cs-CZ" i="1" baseline="-25000"/>
              <a:t>EU</a:t>
            </a:r>
            <a:endParaRPr lang="en-US" altLang="cs-CZ" baseline="-25000"/>
          </a:p>
          <a:p>
            <a:pPr lvl="1" eaLnBrk="1" hangingPunct="1">
              <a:lnSpc>
                <a:spcPct val="90000"/>
              </a:lnSpc>
              <a:spcBef>
                <a:spcPct val="50000"/>
              </a:spcBef>
            </a:pPr>
            <a:r>
              <a:rPr lang="en-US" altLang="cs-CZ"/>
              <a:t>The Fisher effect: a rise in the domestic inflation rate causes an equal rise in the interest rate on deposits of domestic currency in the long run, when other factors remain constant.</a:t>
            </a:r>
          </a:p>
        </p:txBody>
      </p:sp>
    </p:spTree>
    <p:extLst>
      <p:ext uri="{BB962C8B-B14F-4D97-AF65-F5344CB8AC3E}">
        <p14:creationId xmlns:p14="http://schemas.microsoft.com/office/powerpoint/2010/main" val="3869116493"/>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20483">
                                            <p:txEl>
                                              <p:pRg st="0" end="0"/>
                                            </p:txEl>
                                          </p:spTgt>
                                        </p:tgtEl>
                                        <p:attrNameLst>
                                          <p:attrName>style.visibility</p:attrName>
                                        </p:attrNameLst>
                                      </p:cBhvr>
                                      <p:to>
                                        <p:strVal val="visible"/>
                                      </p:to>
                                    </p:set>
                                    <p:animEffect transition="in" filter="strips(downRight)">
                                      <p:cBhvr>
                                        <p:cTn id="7" dur="500"/>
                                        <p:tgtEl>
                                          <p:spTgt spid="2048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20483">
                                            <p:txEl>
                                              <p:pRg st="1" end="1"/>
                                            </p:txEl>
                                          </p:spTgt>
                                        </p:tgtEl>
                                        <p:attrNameLst>
                                          <p:attrName>style.visibility</p:attrName>
                                        </p:attrNameLst>
                                      </p:cBhvr>
                                      <p:to>
                                        <p:strVal val="visible"/>
                                      </p:to>
                                    </p:set>
                                    <p:animEffect transition="in" filter="strips(downRight)">
                                      <p:cBhvr>
                                        <p:cTn id="12" dur="500"/>
                                        <p:tgtEl>
                                          <p:spTgt spid="20483">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6" fill="hold" grpId="0" nodeType="clickEffect">
                                  <p:stCondLst>
                                    <p:cond delay="0"/>
                                  </p:stCondLst>
                                  <p:childTnLst>
                                    <p:set>
                                      <p:cBhvr>
                                        <p:cTn id="16" dur="1" fill="hold">
                                          <p:stCondLst>
                                            <p:cond delay="0"/>
                                          </p:stCondLst>
                                        </p:cTn>
                                        <p:tgtEl>
                                          <p:spTgt spid="20483">
                                            <p:txEl>
                                              <p:pRg st="2" end="2"/>
                                            </p:txEl>
                                          </p:spTgt>
                                        </p:tgtEl>
                                        <p:attrNameLst>
                                          <p:attrName>style.visibility</p:attrName>
                                        </p:attrNameLst>
                                      </p:cBhvr>
                                      <p:to>
                                        <p:strVal val="visible"/>
                                      </p:to>
                                    </p:set>
                                    <p:animEffect transition="in" filter="strips(downRight)">
                                      <p:cBhvr>
                                        <p:cTn id="17" dur="500"/>
                                        <p:tgtEl>
                                          <p:spTgt spid="20483">
                                            <p:txEl>
                                              <p:pRg st="2" end="2"/>
                                            </p:txEl>
                                          </p:spTgt>
                                        </p:tgtEl>
                                      </p:cBhvr>
                                    </p:animEffect>
                                  </p:childTnLst>
                                </p:cTn>
                              </p:par>
                              <p:par>
                                <p:cTn id="18" presetID="18" presetClass="entr" presetSubtype="6" fill="hold" grpId="0" nodeType="withEffect">
                                  <p:stCondLst>
                                    <p:cond delay="0"/>
                                  </p:stCondLst>
                                  <p:childTnLst>
                                    <p:set>
                                      <p:cBhvr>
                                        <p:cTn id="19" dur="1" fill="hold">
                                          <p:stCondLst>
                                            <p:cond delay="0"/>
                                          </p:stCondLst>
                                        </p:cTn>
                                        <p:tgtEl>
                                          <p:spTgt spid="20483">
                                            <p:txEl>
                                              <p:pRg st="3" end="3"/>
                                            </p:txEl>
                                          </p:spTgt>
                                        </p:tgtEl>
                                        <p:attrNameLst>
                                          <p:attrName>style.visibility</p:attrName>
                                        </p:attrNameLst>
                                      </p:cBhvr>
                                      <p:to>
                                        <p:strVal val="visible"/>
                                      </p:to>
                                    </p:set>
                                    <p:animEffect transition="in" filter="strips(downRight)">
                                      <p:cBhvr>
                                        <p:cTn id="20" dur="500"/>
                                        <p:tgtEl>
                                          <p:spTgt spid="20483">
                                            <p:txEl>
                                              <p:pRg st="3" end="3"/>
                                            </p:txEl>
                                          </p:spTgt>
                                        </p:tgtEl>
                                      </p:cBhvr>
                                    </p:animEffect>
                                  </p:childTnLst>
                                </p:cTn>
                              </p:par>
                              <p:par>
                                <p:cTn id="21" presetID="18" presetClass="entr" presetSubtype="6" fill="hold" grpId="0" nodeType="withEffect">
                                  <p:stCondLst>
                                    <p:cond delay="0"/>
                                  </p:stCondLst>
                                  <p:childTnLst>
                                    <p:set>
                                      <p:cBhvr>
                                        <p:cTn id="22" dur="1" fill="hold">
                                          <p:stCondLst>
                                            <p:cond delay="0"/>
                                          </p:stCondLst>
                                        </p:cTn>
                                        <p:tgtEl>
                                          <p:spTgt spid="20483">
                                            <p:txEl>
                                              <p:pRg st="4" end="4"/>
                                            </p:txEl>
                                          </p:spTgt>
                                        </p:tgtEl>
                                        <p:attrNameLst>
                                          <p:attrName>style.visibility</p:attrName>
                                        </p:attrNameLst>
                                      </p:cBhvr>
                                      <p:to>
                                        <p:strVal val="visible"/>
                                      </p:to>
                                    </p:set>
                                    <p:animEffect transition="in" filter="strips(downRight)">
                                      <p:cBhvr>
                                        <p:cTn id="23" dur="500"/>
                                        <p:tgtEl>
                                          <p:spTgt spid="2048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483" grpId="0" build="p" autoUpdateAnimBg="0"/>
    </p:bldLst>
  </p:timing>
</p:sld>
</file>

<file path=ppt/slides/slide1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p:txBody>
          <a:bodyPr/>
          <a:lstStyle/>
          <a:p>
            <a:pPr eaLnBrk="1" hangingPunct="1"/>
            <a:r>
              <a:rPr lang="en-US" altLang="cs-CZ" sz="2800"/>
              <a:t>Monetary Approach to Exchange Rates</a:t>
            </a:r>
          </a:p>
        </p:txBody>
      </p:sp>
      <p:sp>
        <p:nvSpPr>
          <p:cNvPr id="21507" name="Rectangle 3"/>
          <p:cNvSpPr>
            <a:spLocks noGrp="1" noChangeArrowheads="1"/>
          </p:cNvSpPr>
          <p:nvPr>
            <p:ph idx="1"/>
          </p:nvPr>
        </p:nvSpPr>
        <p:spPr>
          <a:xfrm>
            <a:off x="680321" y="2227263"/>
            <a:ext cx="8389938" cy="4343400"/>
          </a:xfrm>
        </p:spPr>
        <p:txBody>
          <a:bodyPr/>
          <a:lstStyle/>
          <a:p>
            <a:pPr eaLnBrk="1" hangingPunct="1">
              <a:spcBef>
                <a:spcPct val="40000"/>
              </a:spcBef>
            </a:pPr>
            <a:r>
              <a:rPr lang="en-US" altLang="cs-CZ" dirty="0"/>
              <a:t>Suppose that the U.S. central bank unexpectedly increases the growth rate of the money supply at time </a:t>
            </a:r>
            <a:r>
              <a:rPr lang="en-US" altLang="cs-CZ" i="1" dirty="0"/>
              <a:t>t</a:t>
            </a:r>
            <a:r>
              <a:rPr lang="en-US" altLang="cs-CZ" i="1" baseline="-25000" dirty="0"/>
              <a:t>0</a:t>
            </a:r>
            <a:r>
              <a:rPr lang="en-US" altLang="cs-CZ" dirty="0"/>
              <a:t>.</a:t>
            </a:r>
          </a:p>
          <a:p>
            <a:pPr eaLnBrk="1" hangingPunct="1">
              <a:spcBef>
                <a:spcPct val="40000"/>
              </a:spcBef>
            </a:pPr>
            <a:r>
              <a:rPr lang="en-US" altLang="cs-CZ" dirty="0"/>
              <a:t>Suppose also that the inflation rate is </a:t>
            </a:r>
            <a:r>
              <a:rPr lang="en-US" altLang="cs-CZ" sz="3200" dirty="0">
                <a:sym typeface="Symbol" panose="05050102010706020507" pitchFamily="18" charset="2"/>
              </a:rPr>
              <a:t></a:t>
            </a:r>
            <a:r>
              <a:rPr lang="en-US" altLang="cs-CZ" i="1" dirty="0"/>
              <a:t> </a:t>
            </a:r>
            <a:r>
              <a:rPr lang="en-US" altLang="cs-CZ" dirty="0"/>
              <a:t>in the US before </a:t>
            </a:r>
            <a:r>
              <a:rPr lang="en-US" altLang="cs-CZ" i="1" dirty="0"/>
              <a:t>t</a:t>
            </a:r>
            <a:r>
              <a:rPr lang="en-US" altLang="cs-CZ" i="1" baseline="-25000" dirty="0"/>
              <a:t>0 </a:t>
            </a:r>
            <a:r>
              <a:rPr lang="en-US" altLang="cs-CZ" dirty="0"/>
              <a:t>and </a:t>
            </a:r>
            <a:r>
              <a:rPr lang="en-US" altLang="cs-CZ" sz="3200" dirty="0">
                <a:sym typeface="Symbol" panose="05050102010706020507" pitchFamily="18" charset="2"/>
              </a:rPr>
              <a:t></a:t>
            </a:r>
            <a:r>
              <a:rPr lang="en-US" altLang="cs-CZ" i="1" dirty="0"/>
              <a:t> + </a:t>
            </a:r>
            <a:r>
              <a:rPr lang="en-US" altLang="cs-CZ" dirty="0">
                <a:sym typeface="Symbol" panose="05050102010706020507" pitchFamily="18" charset="2"/>
              </a:rPr>
              <a:t></a:t>
            </a:r>
            <a:r>
              <a:rPr lang="en-US" altLang="cs-CZ" sz="3200" dirty="0">
                <a:sym typeface="Symbol" panose="05050102010706020507" pitchFamily="18" charset="2"/>
              </a:rPr>
              <a:t></a:t>
            </a:r>
            <a:r>
              <a:rPr lang="en-US" altLang="cs-CZ" dirty="0"/>
              <a:t> after this time, but that the European inflation rate remains at 0%.</a:t>
            </a:r>
          </a:p>
          <a:p>
            <a:pPr eaLnBrk="1" hangingPunct="1">
              <a:spcBef>
                <a:spcPct val="40000"/>
              </a:spcBef>
            </a:pPr>
            <a:r>
              <a:rPr lang="en-US" altLang="cs-CZ" dirty="0"/>
              <a:t>According to the Fisher effect, the interest rate in the U.S. will adjust to the higher inflation rate.</a:t>
            </a:r>
          </a:p>
        </p:txBody>
      </p:sp>
    </p:spTree>
    <p:extLst>
      <p:ext uri="{BB962C8B-B14F-4D97-AF65-F5344CB8AC3E}">
        <p14:creationId xmlns:p14="http://schemas.microsoft.com/office/powerpoint/2010/main" val="2419282845"/>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21507">
                                            <p:txEl>
                                              <p:pRg st="0" end="0"/>
                                            </p:txEl>
                                          </p:spTgt>
                                        </p:tgtEl>
                                        <p:attrNameLst>
                                          <p:attrName>style.visibility</p:attrName>
                                        </p:attrNameLst>
                                      </p:cBhvr>
                                      <p:to>
                                        <p:strVal val="visible"/>
                                      </p:to>
                                    </p:set>
                                    <p:animEffect transition="in" filter="strips(downRight)">
                                      <p:cBhvr>
                                        <p:cTn id="7" dur="500"/>
                                        <p:tgtEl>
                                          <p:spTgt spid="21507">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21507">
                                            <p:txEl>
                                              <p:pRg st="1" end="1"/>
                                            </p:txEl>
                                          </p:spTgt>
                                        </p:tgtEl>
                                        <p:attrNameLst>
                                          <p:attrName>style.visibility</p:attrName>
                                        </p:attrNameLst>
                                      </p:cBhvr>
                                      <p:to>
                                        <p:strVal val="visible"/>
                                      </p:to>
                                    </p:set>
                                    <p:animEffect transition="in" filter="strips(downRight)">
                                      <p:cBhvr>
                                        <p:cTn id="12" dur="500"/>
                                        <p:tgtEl>
                                          <p:spTgt spid="21507">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6" fill="hold" grpId="0" nodeType="clickEffect">
                                  <p:stCondLst>
                                    <p:cond delay="0"/>
                                  </p:stCondLst>
                                  <p:childTnLst>
                                    <p:set>
                                      <p:cBhvr>
                                        <p:cTn id="16" dur="1" fill="hold">
                                          <p:stCondLst>
                                            <p:cond delay="0"/>
                                          </p:stCondLst>
                                        </p:cTn>
                                        <p:tgtEl>
                                          <p:spTgt spid="21507">
                                            <p:txEl>
                                              <p:pRg st="2" end="2"/>
                                            </p:txEl>
                                          </p:spTgt>
                                        </p:tgtEl>
                                        <p:attrNameLst>
                                          <p:attrName>style.visibility</p:attrName>
                                        </p:attrNameLst>
                                      </p:cBhvr>
                                      <p:to>
                                        <p:strVal val="visible"/>
                                      </p:to>
                                    </p:set>
                                    <p:animEffect transition="in" filter="strips(downRight)">
                                      <p:cBhvr>
                                        <p:cTn id="17" dur="500"/>
                                        <p:tgtEl>
                                          <p:spTgt spid="21507">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507" grpId="0" build="p" autoUpdateAnimBg="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p:txBody>
          <a:bodyPr/>
          <a:lstStyle/>
          <a:p>
            <a:pPr eaLnBrk="1" hangingPunct="1"/>
            <a:r>
              <a:rPr lang="en-US" altLang="cs-CZ" sz="2000"/>
              <a:t>Fig. 16-1: Long-Run Time Paths of U.S. Economic Variables After a Permanent Increase in the Growth Rate of the U.S. Money Supply</a:t>
            </a:r>
          </a:p>
        </p:txBody>
      </p:sp>
      <p:pic>
        <p:nvPicPr>
          <p:cNvPr id="32771" name="Picture 1" descr="fig16_01.gif"/>
          <p:cNvPicPr>
            <a:picLocks noChangeAspect="1"/>
          </p:cNvPicPr>
          <p:nvPr/>
        </p:nvPicPr>
        <p:blipFill>
          <a:blip r:embed="rId2">
            <a:extLst>
              <a:ext uri="{28A0092B-C50C-407E-A947-70E740481C1C}">
                <a14:useLocalDpi xmlns:a14="http://schemas.microsoft.com/office/drawing/2010/main" val="0"/>
              </a:ext>
            </a:extLst>
          </a:blip>
          <a:srcRect t="-48795" b="48795"/>
          <a:stretch>
            <a:fillRect/>
          </a:stretch>
        </p:blipFill>
        <p:spPr bwMode="auto">
          <a:xfrm>
            <a:off x="680321" y="-942718"/>
            <a:ext cx="8083550" cy="6927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460621386"/>
      </p:ext>
    </p:extLst>
  </p:cSld>
  <p:clrMapOvr>
    <a:masterClrMapping/>
  </p:clrMapOvr>
  <p:transition spd="med">
    <p:pull dir="rd"/>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p:txBody>
          <a:bodyPr/>
          <a:lstStyle/>
          <a:p>
            <a:pPr eaLnBrk="1" hangingPunct="1"/>
            <a:r>
              <a:rPr lang="en-US" altLang="cs-CZ" sz="2000"/>
              <a:t>Fig. 16-1: Long-Run Time Paths of U.S. Economic Variables After a Permanent Increase in the Growth Rate of the U.S. Money Supply (cont.)</a:t>
            </a:r>
          </a:p>
        </p:txBody>
      </p:sp>
      <p:pic>
        <p:nvPicPr>
          <p:cNvPr id="33795" name="Picture 4" descr="fig16_01.gif"/>
          <p:cNvPicPr>
            <a:picLocks noChangeAspect="1"/>
          </p:cNvPicPr>
          <p:nvPr/>
        </p:nvPicPr>
        <p:blipFill>
          <a:blip r:embed="rId2">
            <a:extLst>
              <a:ext uri="{28A0092B-C50C-407E-A947-70E740481C1C}">
                <a14:useLocalDpi xmlns:a14="http://schemas.microsoft.com/office/drawing/2010/main" val="0"/>
              </a:ext>
            </a:extLst>
          </a:blip>
          <a:srcRect t="47559" b="-47559"/>
          <a:stretch>
            <a:fillRect/>
          </a:stretch>
        </p:blipFill>
        <p:spPr bwMode="auto">
          <a:xfrm>
            <a:off x="680321" y="2492290"/>
            <a:ext cx="8083550" cy="6927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102537012"/>
      </p:ext>
    </p:extLst>
  </p:cSld>
  <p:clrMapOvr>
    <a:masterClrMapping/>
  </p:clrMapOvr>
  <p:transition spd="med">
    <p:pull dir="rd"/>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pPr eaLnBrk="1" hangingPunct="1"/>
            <a:r>
              <a:rPr lang="en-US" altLang="cs-CZ" smtClean="0"/>
              <a:t>Preview</a:t>
            </a:r>
          </a:p>
        </p:txBody>
      </p:sp>
      <p:sp>
        <p:nvSpPr>
          <p:cNvPr id="6147" name="Rectangle 3"/>
          <p:cNvSpPr>
            <a:spLocks noGrp="1" noChangeArrowheads="1"/>
          </p:cNvSpPr>
          <p:nvPr>
            <p:ph idx="1"/>
          </p:nvPr>
        </p:nvSpPr>
        <p:spPr>
          <a:xfrm>
            <a:off x="680321" y="2086232"/>
            <a:ext cx="8512175" cy="4495800"/>
          </a:xfrm>
        </p:spPr>
        <p:txBody>
          <a:bodyPr/>
          <a:lstStyle/>
          <a:p>
            <a:pPr eaLnBrk="1" hangingPunct="1">
              <a:lnSpc>
                <a:spcPct val="90000"/>
              </a:lnSpc>
              <a:spcBef>
                <a:spcPct val="50000"/>
              </a:spcBef>
            </a:pPr>
            <a:r>
              <a:rPr lang="en-US" altLang="cs-CZ" sz="2000" dirty="0"/>
              <a:t>Law of one price</a:t>
            </a:r>
          </a:p>
          <a:p>
            <a:pPr eaLnBrk="1" hangingPunct="1">
              <a:lnSpc>
                <a:spcPct val="90000"/>
              </a:lnSpc>
              <a:spcBef>
                <a:spcPct val="50000"/>
              </a:spcBef>
            </a:pPr>
            <a:r>
              <a:rPr lang="en-US" altLang="cs-CZ" sz="2000" dirty="0"/>
              <a:t>Purchasing power parity</a:t>
            </a:r>
          </a:p>
          <a:p>
            <a:pPr eaLnBrk="1" hangingPunct="1">
              <a:lnSpc>
                <a:spcPct val="90000"/>
              </a:lnSpc>
              <a:spcBef>
                <a:spcPct val="50000"/>
              </a:spcBef>
            </a:pPr>
            <a:r>
              <a:rPr lang="en-US" altLang="cs-CZ" sz="2000" dirty="0"/>
              <a:t>Long-run model of exchange rates: monetary approach </a:t>
            </a:r>
          </a:p>
          <a:p>
            <a:pPr eaLnBrk="1" hangingPunct="1">
              <a:lnSpc>
                <a:spcPct val="90000"/>
              </a:lnSpc>
              <a:spcBef>
                <a:spcPct val="50000"/>
              </a:spcBef>
            </a:pPr>
            <a:r>
              <a:rPr lang="en-US" altLang="cs-CZ" sz="2000" dirty="0"/>
              <a:t>Relationship between interest rates and inflation: Fisher effect</a:t>
            </a:r>
          </a:p>
          <a:p>
            <a:pPr eaLnBrk="1" hangingPunct="1">
              <a:lnSpc>
                <a:spcPct val="90000"/>
              </a:lnSpc>
              <a:spcBef>
                <a:spcPct val="50000"/>
              </a:spcBef>
            </a:pPr>
            <a:r>
              <a:rPr lang="en-US" altLang="cs-CZ" sz="2000" dirty="0"/>
              <a:t>Shortcomings of purchasing power parity</a:t>
            </a:r>
          </a:p>
          <a:p>
            <a:pPr eaLnBrk="1" hangingPunct="1">
              <a:lnSpc>
                <a:spcPct val="90000"/>
              </a:lnSpc>
              <a:spcBef>
                <a:spcPct val="50000"/>
              </a:spcBef>
            </a:pPr>
            <a:r>
              <a:rPr lang="en-US" altLang="cs-CZ" sz="2000" dirty="0"/>
              <a:t>Long-run model of exchange rates: real exchange rate approach</a:t>
            </a:r>
          </a:p>
          <a:p>
            <a:pPr eaLnBrk="1" hangingPunct="1">
              <a:lnSpc>
                <a:spcPct val="90000"/>
              </a:lnSpc>
              <a:spcBef>
                <a:spcPct val="50000"/>
              </a:spcBef>
            </a:pPr>
            <a:r>
              <a:rPr lang="en-US" altLang="cs-CZ" sz="2000" dirty="0"/>
              <a:t>Real interest rates</a:t>
            </a:r>
          </a:p>
        </p:txBody>
      </p:sp>
    </p:spTree>
    <p:extLst>
      <p:ext uri="{BB962C8B-B14F-4D97-AF65-F5344CB8AC3E}">
        <p14:creationId xmlns:p14="http://schemas.microsoft.com/office/powerpoint/2010/main" val="658035414"/>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6147">
                                            <p:txEl>
                                              <p:pRg st="0" end="0"/>
                                            </p:txEl>
                                          </p:spTgt>
                                        </p:tgtEl>
                                        <p:attrNameLst>
                                          <p:attrName>style.visibility</p:attrName>
                                        </p:attrNameLst>
                                      </p:cBhvr>
                                      <p:to>
                                        <p:strVal val="visible"/>
                                      </p:to>
                                    </p:set>
                                    <p:animEffect transition="in" filter="strips(downRight)">
                                      <p:cBhvr>
                                        <p:cTn id="7" dur="500"/>
                                        <p:tgtEl>
                                          <p:spTgt spid="6147">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6147">
                                            <p:txEl>
                                              <p:pRg st="1" end="1"/>
                                            </p:txEl>
                                          </p:spTgt>
                                        </p:tgtEl>
                                        <p:attrNameLst>
                                          <p:attrName>style.visibility</p:attrName>
                                        </p:attrNameLst>
                                      </p:cBhvr>
                                      <p:to>
                                        <p:strVal val="visible"/>
                                      </p:to>
                                    </p:set>
                                    <p:animEffect transition="in" filter="strips(downRight)">
                                      <p:cBhvr>
                                        <p:cTn id="12" dur="500"/>
                                        <p:tgtEl>
                                          <p:spTgt spid="6147">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6" fill="hold" grpId="0" nodeType="clickEffect">
                                  <p:stCondLst>
                                    <p:cond delay="0"/>
                                  </p:stCondLst>
                                  <p:childTnLst>
                                    <p:set>
                                      <p:cBhvr>
                                        <p:cTn id="16" dur="1" fill="hold">
                                          <p:stCondLst>
                                            <p:cond delay="0"/>
                                          </p:stCondLst>
                                        </p:cTn>
                                        <p:tgtEl>
                                          <p:spTgt spid="6147">
                                            <p:txEl>
                                              <p:pRg st="2" end="2"/>
                                            </p:txEl>
                                          </p:spTgt>
                                        </p:tgtEl>
                                        <p:attrNameLst>
                                          <p:attrName>style.visibility</p:attrName>
                                        </p:attrNameLst>
                                      </p:cBhvr>
                                      <p:to>
                                        <p:strVal val="visible"/>
                                      </p:to>
                                    </p:set>
                                    <p:animEffect transition="in" filter="strips(downRight)">
                                      <p:cBhvr>
                                        <p:cTn id="17" dur="500"/>
                                        <p:tgtEl>
                                          <p:spTgt spid="6147">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8" presetClass="entr" presetSubtype="6" fill="hold" grpId="0" nodeType="clickEffect">
                                  <p:stCondLst>
                                    <p:cond delay="0"/>
                                  </p:stCondLst>
                                  <p:childTnLst>
                                    <p:set>
                                      <p:cBhvr>
                                        <p:cTn id="21" dur="1" fill="hold">
                                          <p:stCondLst>
                                            <p:cond delay="0"/>
                                          </p:stCondLst>
                                        </p:cTn>
                                        <p:tgtEl>
                                          <p:spTgt spid="6147">
                                            <p:txEl>
                                              <p:pRg st="3" end="3"/>
                                            </p:txEl>
                                          </p:spTgt>
                                        </p:tgtEl>
                                        <p:attrNameLst>
                                          <p:attrName>style.visibility</p:attrName>
                                        </p:attrNameLst>
                                      </p:cBhvr>
                                      <p:to>
                                        <p:strVal val="visible"/>
                                      </p:to>
                                    </p:set>
                                    <p:animEffect transition="in" filter="strips(downRight)">
                                      <p:cBhvr>
                                        <p:cTn id="22" dur="500"/>
                                        <p:tgtEl>
                                          <p:spTgt spid="6147">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8" presetClass="entr" presetSubtype="6" fill="hold" grpId="0" nodeType="clickEffect">
                                  <p:stCondLst>
                                    <p:cond delay="0"/>
                                  </p:stCondLst>
                                  <p:childTnLst>
                                    <p:set>
                                      <p:cBhvr>
                                        <p:cTn id="26" dur="1" fill="hold">
                                          <p:stCondLst>
                                            <p:cond delay="0"/>
                                          </p:stCondLst>
                                        </p:cTn>
                                        <p:tgtEl>
                                          <p:spTgt spid="6147">
                                            <p:txEl>
                                              <p:pRg st="4" end="4"/>
                                            </p:txEl>
                                          </p:spTgt>
                                        </p:tgtEl>
                                        <p:attrNameLst>
                                          <p:attrName>style.visibility</p:attrName>
                                        </p:attrNameLst>
                                      </p:cBhvr>
                                      <p:to>
                                        <p:strVal val="visible"/>
                                      </p:to>
                                    </p:set>
                                    <p:animEffect transition="in" filter="strips(downRight)">
                                      <p:cBhvr>
                                        <p:cTn id="27" dur="500"/>
                                        <p:tgtEl>
                                          <p:spTgt spid="6147">
                                            <p:txEl>
                                              <p:pRg st="4" end="4"/>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18" presetClass="entr" presetSubtype="6" fill="hold" grpId="0" nodeType="clickEffect">
                                  <p:stCondLst>
                                    <p:cond delay="0"/>
                                  </p:stCondLst>
                                  <p:childTnLst>
                                    <p:set>
                                      <p:cBhvr>
                                        <p:cTn id="31" dur="1" fill="hold">
                                          <p:stCondLst>
                                            <p:cond delay="0"/>
                                          </p:stCondLst>
                                        </p:cTn>
                                        <p:tgtEl>
                                          <p:spTgt spid="6147">
                                            <p:txEl>
                                              <p:pRg st="5" end="5"/>
                                            </p:txEl>
                                          </p:spTgt>
                                        </p:tgtEl>
                                        <p:attrNameLst>
                                          <p:attrName>style.visibility</p:attrName>
                                        </p:attrNameLst>
                                      </p:cBhvr>
                                      <p:to>
                                        <p:strVal val="visible"/>
                                      </p:to>
                                    </p:set>
                                    <p:animEffect transition="in" filter="strips(downRight)">
                                      <p:cBhvr>
                                        <p:cTn id="32" dur="500"/>
                                        <p:tgtEl>
                                          <p:spTgt spid="6147">
                                            <p:txEl>
                                              <p:pRg st="5" end="5"/>
                                            </p:txEl>
                                          </p:spTgt>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18" presetClass="entr" presetSubtype="6" fill="hold" grpId="0" nodeType="clickEffect">
                                  <p:stCondLst>
                                    <p:cond delay="0"/>
                                  </p:stCondLst>
                                  <p:childTnLst>
                                    <p:set>
                                      <p:cBhvr>
                                        <p:cTn id="36" dur="1" fill="hold">
                                          <p:stCondLst>
                                            <p:cond delay="0"/>
                                          </p:stCondLst>
                                        </p:cTn>
                                        <p:tgtEl>
                                          <p:spTgt spid="6147">
                                            <p:txEl>
                                              <p:pRg st="6" end="6"/>
                                            </p:txEl>
                                          </p:spTgt>
                                        </p:tgtEl>
                                        <p:attrNameLst>
                                          <p:attrName>style.visibility</p:attrName>
                                        </p:attrNameLst>
                                      </p:cBhvr>
                                      <p:to>
                                        <p:strVal val="visible"/>
                                      </p:to>
                                    </p:set>
                                    <p:animEffect transition="in" filter="strips(downRight)">
                                      <p:cBhvr>
                                        <p:cTn id="37" dur="500"/>
                                        <p:tgtEl>
                                          <p:spTgt spid="6147">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7" grpId="0" build="p" autoUpdateAnimBg="0"/>
    </p:bldLst>
  </p:timing>
</p:sld>
</file>

<file path=ppt/slides/slide2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p:txBody>
          <a:bodyPr/>
          <a:lstStyle/>
          <a:p>
            <a:pPr eaLnBrk="1" hangingPunct="1"/>
            <a:r>
              <a:rPr lang="en-US" altLang="cs-CZ" sz="2800"/>
              <a:t>Monetary Approach to Exchange Rates (cont.)</a:t>
            </a:r>
          </a:p>
        </p:txBody>
      </p:sp>
      <p:sp>
        <p:nvSpPr>
          <p:cNvPr id="24579" name="Rectangle 3"/>
          <p:cNvSpPr>
            <a:spLocks noGrp="1" noChangeArrowheads="1"/>
          </p:cNvSpPr>
          <p:nvPr>
            <p:ph idx="1"/>
          </p:nvPr>
        </p:nvSpPr>
        <p:spPr>
          <a:xfrm>
            <a:off x="680321" y="2205295"/>
            <a:ext cx="8326437" cy="4419600"/>
          </a:xfrm>
        </p:spPr>
        <p:txBody>
          <a:bodyPr/>
          <a:lstStyle/>
          <a:p>
            <a:pPr eaLnBrk="1" hangingPunct="1">
              <a:spcBef>
                <a:spcPct val="50000"/>
              </a:spcBef>
            </a:pPr>
            <a:r>
              <a:rPr lang="en-US" altLang="cs-CZ" sz="2000" dirty="0"/>
              <a:t>The increase in nominal interest rates decreases the demand of real monetary assets.</a:t>
            </a:r>
          </a:p>
          <a:p>
            <a:pPr eaLnBrk="1" hangingPunct="1">
              <a:spcBef>
                <a:spcPct val="50000"/>
              </a:spcBef>
            </a:pPr>
            <a:r>
              <a:rPr lang="en-US" altLang="cs-CZ" sz="2000" dirty="0"/>
              <a:t>In order for the money market to maintain equilibrium in the long run, prices must jump so that </a:t>
            </a:r>
          </a:p>
          <a:p>
            <a:pPr algn="ctr" eaLnBrk="1" hangingPunct="1">
              <a:spcBef>
                <a:spcPct val="50000"/>
              </a:spcBef>
              <a:buFontTx/>
              <a:buNone/>
            </a:pPr>
            <a:r>
              <a:rPr lang="en-US" altLang="cs-CZ" sz="2000" i="1" dirty="0"/>
              <a:t>P</a:t>
            </a:r>
            <a:r>
              <a:rPr lang="en-US" altLang="cs-CZ" sz="2000" baseline="-25000" dirty="0"/>
              <a:t>US </a:t>
            </a:r>
            <a:r>
              <a:rPr lang="en-US" altLang="cs-CZ" sz="2000" dirty="0"/>
              <a:t>= </a:t>
            </a:r>
            <a:r>
              <a:rPr lang="en-US" altLang="cs-CZ" sz="2000" i="1" dirty="0" err="1"/>
              <a:t>M</a:t>
            </a:r>
            <a:r>
              <a:rPr lang="en-US" altLang="cs-CZ" sz="2000" i="1" baseline="30000" dirty="0" err="1"/>
              <a:t>s</a:t>
            </a:r>
            <a:r>
              <a:rPr lang="en-US" altLang="cs-CZ" sz="2000" baseline="-25000" dirty="0" err="1"/>
              <a:t>US</a:t>
            </a:r>
            <a:r>
              <a:rPr lang="en-US" altLang="cs-CZ" sz="2000" dirty="0"/>
              <a:t>/</a:t>
            </a:r>
            <a:r>
              <a:rPr lang="en-US" altLang="cs-CZ" sz="2000" i="1" dirty="0"/>
              <a:t>L </a:t>
            </a:r>
            <a:r>
              <a:rPr lang="en-US" altLang="cs-CZ" sz="2000" dirty="0"/>
              <a:t>(</a:t>
            </a:r>
            <a:r>
              <a:rPr lang="en-US" altLang="cs-CZ" sz="2000" i="1" dirty="0"/>
              <a:t>R</a:t>
            </a:r>
            <a:r>
              <a:rPr lang="en-US" altLang="cs-CZ" sz="2000" baseline="-25000" dirty="0"/>
              <a:t>$</a:t>
            </a:r>
            <a:r>
              <a:rPr lang="en-US" altLang="cs-CZ" sz="2000" dirty="0"/>
              <a:t>, </a:t>
            </a:r>
            <a:r>
              <a:rPr lang="en-US" altLang="cs-CZ" sz="2000" i="1" dirty="0"/>
              <a:t>Y</a:t>
            </a:r>
            <a:r>
              <a:rPr lang="en-US" altLang="cs-CZ" sz="2000" baseline="-25000" dirty="0"/>
              <a:t>US</a:t>
            </a:r>
            <a:r>
              <a:rPr lang="en-US" altLang="cs-CZ" sz="2000" dirty="0"/>
              <a:t>)</a:t>
            </a:r>
          </a:p>
          <a:p>
            <a:pPr eaLnBrk="1" hangingPunct="1">
              <a:spcBef>
                <a:spcPct val="50000"/>
              </a:spcBef>
            </a:pPr>
            <a:r>
              <a:rPr lang="en-US" altLang="cs-CZ" sz="2000" dirty="0"/>
              <a:t>In order to maintain PPP, the exchange rate must jump (the dollar must depreciate) so that</a:t>
            </a:r>
          </a:p>
          <a:p>
            <a:pPr algn="ctr" eaLnBrk="1" hangingPunct="1">
              <a:spcBef>
                <a:spcPct val="50000"/>
              </a:spcBef>
              <a:buFontTx/>
              <a:buNone/>
            </a:pPr>
            <a:r>
              <a:rPr lang="en-US" altLang="cs-CZ" sz="2000" dirty="0"/>
              <a:t> </a:t>
            </a:r>
            <a:r>
              <a:rPr lang="en-US" altLang="cs-CZ" sz="2000" i="1" dirty="0"/>
              <a:t>E</a:t>
            </a:r>
            <a:r>
              <a:rPr lang="en-US" altLang="cs-CZ" sz="2000" baseline="-25000" dirty="0"/>
              <a:t>$/€</a:t>
            </a:r>
            <a:r>
              <a:rPr lang="en-US" altLang="cs-CZ" sz="2000" dirty="0"/>
              <a:t> = </a:t>
            </a:r>
            <a:r>
              <a:rPr lang="en-US" altLang="cs-CZ" sz="2000" i="1" dirty="0"/>
              <a:t>P</a:t>
            </a:r>
            <a:r>
              <a:rPr lang="en-US" altLang="cs-CZ" sz="2000" baseline="-25000" dirty="0"/>
              <a:t>US</a:t>
            </a:r>
            <a:r>
              <a:rPr lang="en-US" altLang="cs-CZ" sz="2000" dirty="0"/>
              <a:t>/</a:t>
            </a:r>
            <a:r>
              <a:rPr lang="en-US" altLang="cs-CZ" sz="2000" i="1" dirty="0"/>
              <a:t>P</a:t>
            </a:r>
            <a:r>
              <a:rPr lang="en-US" altLang="cs-CZ" sz="2000" baseline="-25000" dirty="0"/>
              <a:t>EU</a:t>
            </a:r>
          </a:p>
          <a:p>
            <a:pPr eaLnBrk="1" hangingPunct="1"/>
            <a:r>
              <a:rPr lang="en-US" altLang="cs-CZ" sz="2000" dirty="0"/>
              <a:t>Thereafter, the money supply and prices are predicted to grow at rate </a:t>
            </a:r>
            <a:r>
              <a:rPr lang="en-US" altLang="cs-CZ" dirty="0" smtClean="0">
                <a:sym typeface="Symbol" panose="05050102010706020507" pitchFamily="18" charset="2"/>
              </a:rPr>
              <a:t></a:t>
            </a:r>
            <a:r>
              <a:rPr lang="en-US" altLang="cs-CZ" sz="2000" i="1" dirty="0"/>
              <a:t> + </a:t>
            </a:r>
            <a:r>
              <a:rPr lang="en-US" altLang="cs-CZ" dirty="0">
                <a:sym typeface="Symbol" panose="05050102010706020507" pitchFamily="18" charset="2"/>
              </a:rPr>
              <a:t></a:t>
            </a:r>
            <a:r>
              <a:rPr lang="en-US" altLang="cs-CZ" dirty="0" smtClean="0">
                <a:sym typeface="Symbol" panose="05050102010706020507" pitchFamily="18" charset="2"/>
              </a:rPr>
              <a:t></a:t>
            </a:r>
            <a:r>
              <a:rPr lang="en-US" altLang="cs-CZ" sz="2000" dirty="0"/>
              <a:t> and the domestic currency is predicted to depreciate at the same rate. </a:t>
            </a:r>
          </a:p>
        </p:txBody>
      </p:sp>
    </p:spTree>
    <p:extLst>
      <p:ext uri="{BB962C8B-B14F-4D97-AF65-F5344CB8AC3E}">
        <p14:creationId xmlns:p14="http://schemas.microsoft.com/office/powerpoint/2010/main" val="58860752"/>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24579">
                                            <p:txEl>
                                              <p:pRg st="0" end="0"/>
                                            </p:txEl>
                                          </p:spTgt>
                                        </p:tgtEl>
                                        <p:attrNameLst>
                                          <p:attrName>style.visibility</p:attrName>
                                        </p:attrNameLst>
                                      </p:cBhvr>
                                      <p:to>
                                        <p:strVal val="visible"/>
                                      </p:to>
                                    </p:set>
                                    <p:animEffect transition="in" filter="strips(downRight)">
                                      <p:cBhvr>
                                        <p:cTn id="7" dur="500"/>
                                        <p:tgtEl>
                                          <p:spTgt spid="24579">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24579">
                                            <p:txEl>
                                              <p:pRg st="1" end="1"/>
                                            </p:txEl>
                                          </p:spTgt>
                                        </p:tgtEl>
                                        <p:attrNameLst>
                                          <p:attrName>style.visibility</p:attrName>
                                        </p:attrNameLst>
                                      </p:cBhvr>
                                      <p:to>
                                        <p:strVal val="visible"/>
                                      </p:to>
                                    </p:set>
                                    <p:animEffect transition="in" filter="strips(downRight)">
                                      <p:cBhvr>
                                        <p:cTn id="12" dur="500"/>
                                        <p:tgtEl>
                                          <p:spTgt spid="24579">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6" fill="hold" grpId="0" nodeType="clickEffect">
                                  <p:stCondLst>
                                    <p:cond delay="0"/>
                                  </p:stCondLst>
                                  <p:childTnLst>
                                    <p:set>
                                      <p:cBhvr>
                                        <p:cTn id="16" dur="1" fill="hold">
                                          <p:stCondLst>
                                            <p:cond delay="0"/>
                                          </p:stCondLst>
                                        </p:cTn>
                                        <p:tgtEl>
                                          <p:spTgt spid="24579">
                                            <p:txEl>
                                              <p:pRg st="2" end="2"/>
                                            </p:txEl>
                                          </p:spTgt>
                                        </p:tgtEl>
                                        <p:attrNameLst>
                                          <p:attrName>style.visibility</p:attrName>
                                        </p:attrNameLst>
                                      </p:cBhvr>
                                      <p:to>
                                        <p:strVal val="visible"/>
                                      </p:to>
                                    </p:set>
                                    <p:animEffect transition="in" filter="strips(downRight)">
                                      <p:cBhvr>
                                        <p:cTn id="17" dur="500"/>
                                        <p:tgtEl>
                                          <p:spTgt spid="24579">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8" presetClass="entr" presetSubtype="6" fill="hold" grpId="0" nodeType="clickEffect">
                                  <p:stCondLst>
                                    <p:cond delay="0"/>
                                  </p:stCondLst>
                                  <p:childTnLst>
                                    <p:set>
                                      <p:cBhvr>
                                        <p:cTn id="21" dur="1" fill="hold">
                                          <p:stCondLst>
                                            <p:cond delay="0"/>
                                          </p:stCondLst>
                                        </p:cTn>
                                        <p:tgtEl>
                                          <p:spTgt spid="24579">
                                            <p:txEl>
                                              <p:pRg st="3" end="3"/>
                                            </p:txEl>
                                          </p:spTgt>
                                        </p:tgtEl>
                                        <p:attrNameLst>
                                          <p:attrName>style.visibility</p:attrName>
                                        </p:attrNameLst>
                                      </p:cBhvr>
                                      <p:to>
                                        <p:strVal val="visible"/>
                                      </p:to>
                                    </p:set>
                                    <p:animEffect transition="in" filter="strips(downRight)">
                                      <p:cBhvr>
                                        <p:cTn id="22" dur="500"/>
                                        <p:tgtEl>
                                          <p:spTgt spid="24579">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8" presetClass="entr" presetSubtype="6" fill="hold" grpId="0" nodeType="clickEffect">
                                  <p:stCondLst>
                                    <p:cond delay="0"/>
                                  </p:stCondLst>
                                  <p:childTnLst>
                                    <p:set>
                                      <p:cBhvr>
                                        <p:cTn id="26" dur="1" fill="hold">
                                          <p:stCondLst>
                                            <p:cond delay="0"/>
                                          </p:stCondLst>
                                        </p:cTn>
                                        <p:tgtEl>
                                          <p:spTgt spid="24579">
                                            <p:txEl>
                                              <p:pRg st="4" end="4"/>
                                            </p:txEl>
                                          </p:spTgt>
                                        </p:tgtEl>
                                        <p:attrNameLst>
                                          <p:attrName>style.visibility</p:attrName>
                                        </p:attrNameLst>
                                      </p:cBhvr>
                                      <p:to>
                                        <p:strVal val="visible"/>
                                      </p:to>
                                    </p:set>
                                    <p:animEffect transition="in" filter="strips(downRight)">
                                      <p:cBhvr>
                                        <p:cTn id="27" dur="500"/>
                                        <p:tgtEl>
                                          <p:spTgt spid="24579">
                                            <p:txEl>
                                              <p:pRg st="4" end="4"/>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18" presetClass="entr" presetSubtype="6" fill="hold" grpId="0" nodeType="clickEffect">
                                  <p:stCondLst>
                                    <p:cond delay="0"/>
                                  </p:stCondLst>
                                  <p:childTnLst>
                                    <p:set>
                                      <p:cBhvr>
                                        <p:cTn id="31" dur="1" fill="hold">
                                          <p:stCondLst>
                                            <p:cond delay="0"/>
                                          </p:stCondLst>
                                        </p:cTn>
                                        <p:tgtEl>
                                          <p:spTgt spid="24579">
                                            <p:txEl>
                                              <p:pRg st="5" end="5"/>
                                            </p:txEl>
                                          </p:spTgt>
                                        </p:tgtEl>
                                        <p:attrNameLst>
                                          <p:attrName>style.visibility</p:attrName>
                                        </p:attrNameLst>
                                      </p:cBhvr>
                                      <p:to>
                                        <p:strVal val="visible"/>
                                      </p:to>
                                    </p:set>
                                    <p:animEffect transition="in" filter="strips(downRight)">
                                      <p:cBhvr>
                                        <p:cTn id="32" dur="500"/>
                                        <p:tgtEl>
                                          <p:spTgt spid="24579">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579" grpId="0" build="p" autoUpdateAnimBg="0"/>
    </p:bldLst>
  </p:timing>
</p:sld>
</file>

<file path=ppt/slides/slide2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a:lstStyle/>
          <a:p>
            <a:pPr eaLnBrk="1" hangingPunct="1"/>
            <a:r>
              <a:rPr lang="en-US" altLang="cs-CZ" sz="2800"/>
              <a:t>The Role of Inflation and Expectations</a:t>
            </a:r>
          </a:p>
        </p:txBody>
      </p:sp>
      <p:sp>
        <p:nvSpPr>
          <p:cNvPr id="26627" name="Rectangle 3"/>
          <p:cNvSpPr>
            <a:spLocks noGrp="1" noChangeArrowheads="1"/>
          </p:cNvSpPr>
          <p:nvPr>
            <p:ph idx="1"/>
          </p:nvPr>
        </p:nvSpPr>
        <p:spPr/>
        <p:txBody>
          <a:bodyPr/>
          <a:lstStyle/>
          <a:p>
            <a:pPr eaLnBrk="1" hangingPunct="1">
              <a:spcBef>
                <a:spcPct val="50000"/>
              </a:spcBef>
              <a:buFontTx/>
              <a:buNone/>
            </a:pPr>
            <a:r>
              <a:rPr lang="en-US" altLang="cs-CZ" sz="2000"/>
              <a:t>In the long-run model without PPP: </a:t>
            </a:r>
          </a:p>
          <a:p>
            <a:pPr eaLnBrk="1" hangingPunct="1">
              <a:spcBef>
                <a:spcPct val="50000"/>
              </a:spcBef>
            </a:pPr>
            <a:r>
              <a:rPr lang="en-US" altLang="cs-CZ" sz="2000"/>
              <a:t>Changes in money supply</a:t>
            </a:r>
            <a:r>
              <a:rPr lang="en-US" altLang="cs-CZ" sz="2000" i="1"/>
              <a:t> </a:t>
            </a:r>
            <a:r>
              <a:rPr lang="en-US" altLang="cs-CZ" sz="2000"/>
              <a:t>lead to changes in the </a:t>
            </a:r>
            <a:r>
              <a:rPr lang="en-US" altLang="cs-CZ" sz="2000" i="1"/>
              <a:t>level</a:t>
            </a:r>
            <a:r>
              <a:rPr lang="en-US" altLang="cs-CZ" sz="2000"/>
              <a:t> of average prices.</a:t>
            </a:r>
          </a:p>
          <a:p>
            <a:pPr eaLnBrk="1" hangingPunct="1">
              <a:spcBef>
                <a:spcPct val="50000"/>
              </a:spcBef>
            </a:pPr>
            <a:r>
              <a:rPr lang="en-US" altLang="cs-CZ" sz="2000"/>
              <a:t>No</a:t>
            </a:r>
            <a:r>
              <a:rPr lang="en-US" altLang="cs-CZ" sz="1800"/>
              <a:t> </a:t>
            </a:r>
            <a:r>
              <a:rPr lang="en-US" altLang="cs-CZ" sz="2000"/>
              <a:t>inflation is predict to occur in</a:t>
            </a:r>
            <a:r>
              <a:rPr lang="en-US" altLang="cs-CZ" sz="1800"/>
              <a:t> </a:t>
            </a:r>
            <a:r>
              <a:rPr lang="en-US" altLang="cs-CZ" sz="2000"/>
              <a:t>the</a:t>
            </a:r>
            <a:r>
              <a:rPr lang="en-US" altLang="cs-CZ" sz="1800"/>
              <a:t> </a:t>
            </a:r>
            <a:r>
              <a:rPr lang="en-US" altLang="cs-CZ" sz="2000"/>
              <a:t>long</a:t>
            </a:r>
            <a:r>
              <a:rPr lang="en-US" altLang="cs-CZ" sz="1800"/>
              <a:t> </a:t>
            </a:r>
            <a:r>
              <a:rPr lang="en-US" altLang="cs-CZ" sz="2000"/>
              <a:t>run, but only during the transition to the long-run equilibrium.</a:t>
            </a:r>
          </a:p>
          <a:p>
            <a:pPr eaLnBrk="1" hangingPunct="1">
              <a:spcBef>
                <a:spcPct val="50000"/>
              </a:spcBef>
            </a:pPr>
            <a:r>
              <a:rPr lang="en-US" altLang="cs-CZ" sz="2000"/>
              <a:t>During the transition, inflation causes the nominal interest rate to increase to its long-run value.</a:t>
            </a:r>
          </a:p>
          <a:p>
            <a:pPr eaLnBrk="1" hangingPunct="1">
              <a:spcBef>
                <a:spcPct val="50000"/>
              </a:spcBef>
            </a:pPr>
            <a:r>
              <a:rPr lang="en-US" altLang="cs-CZ" sz="2000" i="1"/>
              <a:t>Expectations of higher domestic inflation</a:t>
            </a:r>
            <a:r>
              <a:rPr lang="en-US" altLang="cs-CZ" sz="2000"/>
              <a:t> cause the expected return on foreign currency deposits to increase, making the domestic currency </a:t>
            </a:r>
            <a:r>
              <a:rPr lang="en-US" altLang="cs-CZ" sz="2000" i="1"/>
              <a:t>depreciate</a:t>
            </a:r>
            <a:r>
              <a:rPr lang="en-US" altLang="cs-CZ" sz="2000"/>
              <a:t> before the transition period.</a:t>
            </a:r>
          </a:p>
        </p:txBody>
      </p:sp>
    </p:spTree>
    <p:extLst>
      <p:ext uri="{BB962C8B-B14F-4D97-AF65-F5344CB8AC3E}">
        <p14:creationId xmlns:p14="http://schemas.microsoft.com/office/powerpoint/2010/main" val="2940012412"/>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26627">
                                            <p:txEl>
                                              <p:pRg st="0" end="0"/>
                                            </p:txEl>
                                          </p:spTgt>
                                        </p:tgtEl>
                                        <p:attrNameLst>
                                          <p:attrName>style.visibility</p:attrName>
                                        </p:attrNameLst>
                                      </p:cBhvr>
                                      <p:to>
                                        <p:strVal val="visible"/>
                                      </p:to>
                                    </p:set>
                                    <p:animEffect transition="in" filter="strips(downRight)">
                                      <p:cBhvr>
                                        <p:cTn id="7" dur="500"/>
                                        <p:tgtEl>
                                          <p:spTgt spid="26627">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26627">
                                            <p:txEl>
                                              <p:pRg st="1" end="1"/>
                                            </p:txEl>
                                          </p:spTgt>
                                        </p:tgtEl>
                                        <p:attrNameLst>
                                          <p:attrName>style.visibility</p:attrName>
                                        </p:attrNameLst>
                                      </p:cBhvr>
                                      <p:to>
                                        <p:strVal val="visible"/>
                                      </p:to>
                                    </p:set>
                                    <p:animEffect transition="in" filter="strips(downRight)">
                                      <p:cBhvr>
                                        <p:cTn id="12" dur="500"/>
                                        <p:tgtEl>
                                          <p:spTgt spid="26627">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6" fill="hold" grpId="0" nodeType="clickEffect">
                                  <p:stCondLst>
                                    <p:cond delay="0"/>
                                  </p:stCondLst>
                                  <p:childTnLst>
                                    <p:set>
                                      <p:cBhvr>
                                        <p:cTn id="16" dur="1" fill="hold">
                                          <p:stCondLst>
                                            <p:cond delay="0"/>
                                          </p:stCondLst>
                                        </p:cTn>
                                        <p:tgtEl>
                                          <p:spTgt spid="26627">
                                            <p:txEl>
                                              <p:pRg st="2" end="2"/>
                                            </p:txEl>
                                          </p:spTgt>
                                        </p:tgtEl>
                                        <p:attrNameLst>
                                          <p:attrName>style.visibility</p:attrName>
                                        </p:attrNameLst>
                                      </p:cBhvr>
                                      <p:to>
                                        <p:strVal val="visible"/>
                                      </p:to>
                                    </p:set>
                                    <p:animEffect transition="in" filter="strips(downRight)">
                                      <p:cBhvr>
                                        <p:cTn id="17" dur="500"/>
                                        <p:tgtEl>
                                          <p:spTgt spid="26627">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8" presetClass="entr" presetSubtype="6" fill="hold" grpId="0" nodeType="clickEffect">
                                  <p:stCondLst>
                                    <p:cond delay="0"/>
                                  </p:stCondLst>
                                  <p:childTnLst>
                                    <p:set>
                                      <p:cBhvr>
                                        <p:cTn id="21" dur="1" fill="hold">
                                          <p:stCondLst>
                                            <p:cond delay="0"/>
                                          </p:stCondLst>
                                        </p:cTn>
                                        <p:tgtEl>
                                          <p:spTgt spid="26627">
                                            <p:txEl>
                                              <p:pRg st="3" end="3"/>
                                            </p:txEl>
                                          </p:spTgt>
                                        </p:tgtEl>
                                        <p:attrNameLst>
                                          <p:attrName>style.visibility</p:attrName>
                                        </p:attrNameLst>
                                      </p:cBhvr>
                                      <p:to>
                                        <p:strVal val="visible"/>
                                      </p:to>
                                    </p:set>
                                    <p:animEffect transition="in" filter="strips(downRight)">
                                      <p:cBhvr>
                                        <p:cTn id="22" dur="500"/>
                                        <p:tgtEl>
                                          <p:spTgt spid="26627">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8" presetClass="entr" presetSubtype="6" fill="hold" grpId="0" nodeType="clickEffect">
                                  <p:stCondLst>
                                    <p:cond delay="0"/>
                                  </p:stCondLst>
                                  <p:childTnLst>
                                    <p:set>
                                      <p:cBhvr>
                                        <p:cTn id="26" dur="1" fill="hold">
                                          <p:stCondLst>
                                            <p:cond delay="0"/>
                                          </p:stCondLst>
                                        </p:cTn>
                                        <p:tgtEl>
                                          <p:spTgt spid="26627">
                                            <p:txEl>
                                              <p:pRg st="4" end="4"/>
                                            </p:txEl>
                                          </p:spTgt>
                                        </p:tgtEl>
                                        <p:attrNameLst>
                                          <p:attrName>style.visibility</p:attrName>
                                        </p:attrNameLst>
                                      </p:cBhvr>
                                      <p:to>
                                        <p:strVal val="visible"/>
                                      </p:to>
                                    </p:set>
                                    <p:animEffect transition="in" filter="strips(downRight)">
                                      <p:cBhvr>
                                        <p:cTn id="27" dur="500"/>
                                        <p:tgtEl>
                                          <p:spTgt spid="26627">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627" grpId="0" build="p" autoUpdateAnimBg="0"/>
    </p:bldLst>
  </p:timing>
</p:sld>
</file>

<file path=ppt/slides/slide2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p:txBody>
          <a:bodyPr/>
          <a:lstStyle/>
          <a:p>
            <a:pPr eaLnBrk="1" hangingPunct="1"/>
            <a:r>
              <a:rPr lang="en-US" altLang="cs-CZ" sz="2800"/>
              <a:t>The Role of Inflation and Expectations (cont.)</a:t>
            </a:r>
          </a:p>
        </p:txBody>
      </p:sp>
      <p:sp>
        <p:nvSpPr>
          <p:cNvPr id="27651" name="Rectangle 3"/>
          <p:cNvSpPr>
            <a:spLocks noGrp="1" noChangeArrowheads="1"/>
          </p:cNvSpPr>
          <p:nvPr>
            <p:ph idx="1"/>
          </p:nvPr>
        </p:nvSpPr>
        <p:spPr>
          <a:xfrm>
            <a:off x="680321" y="2168997"/>
            <a:ext cx="8377238" cy="4495800"/>
          </a:xfrm>
        </p:spPr>
        <p:txBody>
          <a:bodyPr/>
          <a:lstStyle/>
          <a:p>
            <a:pPr eaLnBrk="1" hangingPunct="1">
              <a:spcBef>
                <a:spcPct val="40000"/>
              </a:spcBef>
            </a:pPr>
            <a:r>
              <a:rPr lang="en-US" altLang="cs-CZ" dirty="0"/>
              <a:t>In the monetary approach (with PPP), the rate of inflation increases permanently when the </a:t>
            </a:r>
            <a:r>
              <a:rPr lang="en-US" altLang="cs-CZ" i="1" dirty="0"/>
              <a:t>growth</a:t>
            </a:r>
            <a:r>
              <a:rPr lang="en-US" altLang="cs-CZ" dirty="0"/>
              <a:t> </a:t>
            </a:r>
            <a:r>
              <a:rPr lang="en-US" altLang="cs-CZ" i="1" dirty="0"/>
              <a:t>rate </a:t>
            </a:r>
            <a:r>
              <a:rPr lang="en-US" altLang="cs-CZ" dirty="0"/>
              <a:t>of the money supply increases permanently. </a:t>
            </a:r>
          </a:p>
          <a:p>
            <a:pPr eaLnBrk="1" hangingPunct="1">
              <a:spcBef>
                <a:spcPct val="40000"/>
              </a:spcBef>
            </a:pPr>
            <a:r>
              <a:rPr lang="en-US" altLang="cs-CZ" dirty="0"/>
              <a:t>With persistent domestic inflation (above foreign inflation), the monetary approach also predicts an increase in the domestic nominal interest rate.</a:t>
            </a:r>
          </a:p>
          <a:p>
            <a:pPr eaLnBrk="1" hangingPunct="1"/>
            <a:r>
              <a:rPr lang="en-US" altLang="cs-CZ" i="1" dirty="0"/>
              <a:t>Expectations of higher domestic inflation</a:t>
            </a:r>
            <a:r>
              <a:rPr lang="en-US" altLang="cs-CZ" dirty="0"/>
              <a:t> cause the  expected purchasing power of domestic currency to decrease relative to the expected purchasing power of foreign currency, thereby making the domestic currency </a:t>
            </a:r>
            <a:r>
              <a:rPr lang="en-US" altLang="cs-CZ" i="1" dirty="0"/>
              <a:t>depreciate</a:t>
            </a:r>
            <a:r>
              <a:rPr lang="en-US" altLang="cs-CZ" dirty="0"/>
              <a:t>.</a:t>
            </a:r>
          </a:p>
        </p:txBody>
      </p:sp>
    </p:spTree>
    <p:extLst>
      <p:ext uri="{BB962C8B-B14F-4D97-AF65-F5344CB8AC3E}">
        <p14:creationId xmlns:p14="http://schemas.microsoft.com/office/powerpoint/2010/main" val="2348778409"/>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27651">
                                            <p:txEl>
                                              <p:pRg st="0" end="0"/>
                                            </p:txEl>
                                          </p:spTgt>
                                        </p:tgtEl>
                                        <p:attrNameLst>
                                          <p:attrName>style.visibility</p:attrName>
                                        </p:attrNameLst>
                                      </p:cBhvr>
                                      <p:to>
                                        <p:strVal val="visible"/>
                                      </p:to>
                                    </p:set>
                                    <p:animEffect transition="in" filter="strips(downRight)">
                                      <p:cBhvr>
                                        <p:cTn id="7" dur="500"/>
                                        <p:tgtEl>
                                          <p:spTgt spid="27651">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27651">
                                            <p:txEl>
                                              <p:pRg st="1" end="1"/>
                                            </p:txEl>
                                          </p:spTgt>
                                        </p:tgtEl>
                                        <p:attrNameLst>
                                          <p:attrName>style.visibility</p:attrName>
                                        </p:attrNameLst>
                                      </p:cBhvr>
                                      <p:to>
                                        <p:strVal val="visible"/>
                                      </p:to>
                                    </p:set>
                                    <p:animEffect transition="in" filter="strips(downRight)">
                                      <p:cBhvr>
                                        <p:cTn id="12" dur="500"/>
                                        <p:tgtEl>
                                          <p:spTgt spid="27651">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6" fill="hold" grpId="0" nodeType="clickEffect">
                                  <p:stCondLst>
                                    <p:cond delay="0"/>
                                  </p:stCondLst>
                                  <p:childTnLst>
                                    <p:set>
                                      <p:cBhvr>
                                        <p:cTn id="16" dur="1" fill="hold">
                                          <p:stCondLst>
                                            <p:cond delay="0"/>
                                          </p:stCondLst>
                                        </p:cTn>
                                        <p:tgtEl>
                                          <p:spTgt spid="27651">
                                            <p:txEl>
                                              <p:pRg st="2" end="2"/>
                                            </p:txEl>
                                          </p:spTgt>
                                        </p:tgtEl>
                                        <p:attrNameLst>
                                          <p:attrName>style.visibility</p:attrName>
                                        </p:attrNameLst>
                                      </p:cBhvr>
                                      <p:to>
                                        <p:strVal val="visible"/>
                                      </p:to>
                                    </p:set>
                                    <p:animEffect transition="in" filter="strips(downRight)">
                                      <p:cBhvr>
                                        <p:cTn id="17" dur="500"/>
                                        <p:tgtEl>
                                          <p:spTgt spid="27651">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651" grpId="0" build="p"/>
    </p:bldLst>
  </p:timing>
</p:sld>
</file>

<file path=ppt/slides/slide2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p:txBody>
          <a:bodyPr/>
          <a:lstStyle/>
          <a:p>
            <a:pPr eaLnBrk="1" hangingPunct="1"/>
            <a:r>
              <a:rPr lang="en-US" altLang="cs-CZ" sz="2800"/>
              <a:t>The Role of Inflation and Expectations (cont.)</a:t>
            </a:r>
          </a:p>
        </p:txBody>
      </p:sp>
      <p:sp>
        <p:nvSpPr>
          <p:cNvPr id="28675" name="Rectangle 3"/>
          <p:cNvSpPr>
            <a:spLocks noGrp="1" noChangeArrowheads="1"/>
          </p:cNvSpPr>
          <p:nvPr>
            <p:ph idx="1"/>
          </p:nvPr>
        </p:nvSpPr>
        <p:spPr/>
        <p:txBody>
          <a:bodyPr/>
          <a:lstStyle/>
          <a:p>
            <a:pPr eaLnBrk="1" hangingPunct="1"/>
            <a:r>
              <a:rPr lang="en-US" altLang="cs-CZ"/>
              <a:t>In the long-run model without PPP, the level of average prices does not immediately adjust even if expectations of inflation adjust,</a:t>
            </a:r>
          </a:p>
          <a:p>
            <a:pPr lvl="1" eaLnBrk="1" hangingPunct="1"/>
            <a:r>
              <a:rPr lang="en-US" altLang="cs-CZ"/>
              <a:t>causing the exchange rate to overshoot (causing the domestic currency to depreciate more than) its long-run value.</a:t>
            </a:r>
          </a:p>
          <a:p>
            <a:pPr eaLnBrk="1" hangingPunct="1"/>
            <a:r>
              <a:rPr lang="en-US" altLang="cs-CZ"/>
              <a:t>In the monetary approach (with PPP), the level of average prices adjusts with expectations of inflation,</a:t>
            </a:r>
            <a:r>
              <a:rPr lang="en-US" altLang="cs-CZ" sz="2000"/>
              <a:t> </a:t>
            </a:r>
          </a:p>
          <a:p>
            <a:pPr lvl="1" eaLnBrk="1" hangingPunct="1"/>
            <a:r>
              <a:rPr lang="en-US" altLang="cs-CZ"/>
              <a:t>causing the domestic currency to depreciate, but with no overshooting.</a:t>
            </a:r>
          </a:p>
        </p:txBody>
      </p:sp>
    </p:spTree>
    <p:extLst>
      <p:ext uri="{BB962C8B-B14F-4D97-AF65-F5344CB8AC3E}">
        <p14:creationId xmlns:p14="http://schemas.microsoft.com/office/powerpoint/2010/main" val="1912417812"/>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28675">
                                            <p:txEl>
                                              <p:pRg st="0" end="0"/>
                                            </p:txEl>
                                          </p:spTgt>
                                        </p:tgtEl>
                                        <p:attrNameLst>
                                          <p:attrName>style.visibility</p:attrName>
                                        </p:attrNameLst>
                                      </p:cBhvr>
                                      <p:to>
                                        <p:strVal val="visible"/>
                                      </p:to>
                                    </p:set>
                                    <p:animEffect transition="in" filter="strips(downRight)">
                                      <p:cBhvr>
                                        <p:cTn id="7" dur="500"/>
                                        <p:tgtEl>
                                          <p:spTgt spid="28675">
                                            <p:txEl>
                                              <p:pRg st="0" end="0"/>
                                            </p:txEl>
                                          </p:spTgt>
                                        </p:tgtEl>
                                      </p:cBhvr>
                                    </p:animEffect>
                                  </p:childTnLst>
                                </p:cTn>
                              </p:par>
                              <p:par>
                                <p:cTn id="8" presetID="18" presetClass="entr" presetSubtype="6" fill="hold" grpId="0" nodeType="withEffect">
                                  <p:stCondLst>
                                    <p:cond delay="0"/>
                                  </p:stCondLst>
                                  <p:childTnLst>
                                    <p:set>
                                      <p:cBhvr>
                                        <p:cTn id="9" dur="1" fill="hold">
                                          <p:stCondLst>
                                            <p:cond delay="0"/>
                                          </p:stCondLst>
                                        </p:cTn>
                                        <p:tgtEl>
                                          <p:spTgt spid="28675">
                                            <p:txEl>
                                              <p:pRg st="1" end="1"/>
                                            </p:txEl>
                                          </p:spTgt>
                                        </p:tgtEl>
                                        <p:attrNameLst>
                                          <p:attrName>style.visibility</p:attrName>
                                        </p:attrNameLst>
                                      </p:cBhvr>
                                      <p:to>
                                        <p:strVal val="visible"/>
                                      </p:to>
                                    </p:set>
                                    <p:animEffect transition="in" filter="strips(downRight)">
                                      <p:cBhvr>
                                        <p:cTn id="10" dur="500"/>
                                        <p:tgtEl>
                                          <p:spTgt spid="28675">
                                            <p:txEl>
                                              <p:pRg st="1" end="1"/>
                                            </p:txEl>
                                          </p:spTgt>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18" presetClass="entr" presetSubtype="6" fill="hold" grpId="0" nodeType="clickEffect">
                                  <p:stCondLst>
                                    <p:cond delay="0"/>
                                  </p:stCondLst>
                                  <p:childTnLst>
                                    <p:set>
                                      <p:cBhvr>
                                        <p:cTn id="14" dur="1" fill="hold">
                                          <p:stCondLst>
                                            <p:cond delay="0"/>
                                          </p:stCondLst>
                                        </p:cTn>
                                        <p:tgtEl>
                                          <p:spTgt spid="28675">
                                            <p:txEl>
                                              <p:pRg st="2" end="2"/>
                                            </p:txEl>
                                          </p:spTgt>
                                        </p:tgtEl>
                                        <p:attrNameLst>
                                          <p:attrName>style.visibility</p:attrName>
                                        </p:attrNameLst>
                                      </p:cBhvr>
                                      <p:to>
                                        <p:strVal val="visible"/>
                                      </p:to>
                                    </p:set>
                                    <p:animEffect transition="in" filter="strips(downRight)">
                                      <p:cBhvr>
                                        <p:cTn id="15" dur="500"/>
                                        <p:tgtEl>
                                          <p:spTgt spid="28675">
                                            <p:txEl>
                                              <p:pRg st="2" end="2"/>
                                            </p:txEl>
                                          </p:spTgt>
                                        </p:tgtEl>
                                      </p:cBhvr>
                                    </p:animEffect>
                                  </p:childTnLst>
                                </p:cTn>
                              </p:par>
                              <p:par>
                                <p:cTn id="16" presetID="18" presetClass="entr" presetSubtype="6" fill="hold" grpId="0" nodeType="withEffect">
                                  <p:stCondLst>
                                    <p:cond delay="0"/>
                                  </p:stCondLst>
                                  <p:childTnLst>
                                    <p:set>
                                      <p:cBhvr>
                                        <p:cTn id="17" dur="1" fill="hold">
                                          <p:stCondLst>
                                            <p:cond delay="0"/>
                                          </p:stCondLst>
                                        </p:cTn>
                                        <p:tgtEl>
                                          <p:spTgt spid="28675">
                                            <p:txEl>
                                              <p:pRg st="3" end="3"/>
                                            </p:txEl>
                                          </p:spTgt>
                                        </p:tgtEl>
                                        <p:attrNameLst>
                                          <p:attrName>style.visibility</p:attrName>
                                        </p:attrNameLst>
                                      </p:cBhvr>
                                      <p:to>
                                        <p:strVal val="visible"/>
                                      </p:to>
                                    </p:set>
                                    <p:animEffect transition="in" filter="strips(downRight)">
                                      <p:cBhvr>
                                        <p:cTn id="18" dur="500"/>
                                        <p:tgtEl>
                                          <p:spTgt spid="2867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675" grpId="0" build="p" autoUpdateAnimBg="0"/>
    </p:bldLst>
  </p:timing>
</p:sld>
</file>

<file path=ppt/slides/slide2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lstStyle/>
          <a:p>
            <a:pPr eaLnBrk="1" hangingPunct="1"/>
            <a:r>
              <a:rPr lang="en-US" altLang="cs-CZ" smtClean="0"/>
              <a:t>Shortcomings of PPP</a:t>
            </a:r>
          </a:p>
        </p:txBody>
      </p:sp>
      <p:sp>
        <p:nvSpPr>
          <p:cNvPr id="29699" name="Rectangle 3"/>
          <p:cNvSpPr>
            <a:spLocks noGrp="1" noChangeArrowheads="1"/>
          </p:cNvSpPr>
          <p:nvPr>
            <p:ph idx="1"/>
          </p:nvPr>
        </p:nvSpPr>
        <p:spPr/>
        <p:txBody>
          <a:bodyPr/>
          <a:lstStyle/>
          <a:p>
            <a:pPr eaLnBrk="1" hangingPunct="1"/>
            <a:r>
              <a:rPr lang="en-US" altLang="cs-CZ"/>
              <a:t>There is little empirical support for absolute purchasing power parity.</a:t>
            </a:r>
          </a:p>
          <a:p>
            <a:pPr lvl="1" eaLnBrk="1" hangingPunct="1">
              <a:spcBef>
                <a:spcPct val="40000"/>
              </a:spcBef>
            </a:pPr>
            <a:r>
              <a:rPr lang="en-US" altLang="cs-CZ"/>
              <a:t>The prices of identical commodity baskets, when converted to a single currency, differ substantially   across countries.</a:t>
            </a:r>
          </a:p>
          <a:p>
            <a:pPr eaLnBrk="1" hangingPunct="1">
              <a:spcBef>
                <a:spcPct val="50000"/>
              </a:spcBef>
            </a:pPr>
            <a:r>
              <a:rPr lang="en-US" altLang="cs-CZ"/>
              <a:t>Relative PPP is more consistent with data, but it also performs poorly to predict exchange rates.</a:t>
            </a:r>
          </a:p>
        </p:txBody>
      </p:sp>
    </p:spTree>
    <p:extLst>
      <p:ext uri="{BB962C8B-B14F-4D97-AF65-F5344CB8AC3E}">
        <p14:creationId xmlns:p14="http://schemas.microsoft.com/office/powerpoint/2010/main" val="3772086469"/>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29699">
                                            <p:txEl>
                                              <p:pRg st="0" end="0"/>
                                            </p:txEl>
                                          </p:spTgt>
                                        </p:tgtEl>
                                        <p:attrNameLst>
                                          <p:attrName>style.visibility</p:attrName>
                                        </p:attrNameLst>
                                      </p:cBhvr>
                                      <p:to>
                                        <p:strVal val="visible"/>
                                      </p:to>
                                    </p:set>
                                    <p:animEffect transition="in" filter="strips(downRight)">
                                      <p:cBhvr>
                                        <p:cTn id="7" dur="500"/>
                                        <p:tgtEl>
                                          <p:spTgt spid="29699">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29699">
                                            <p:txEl>
                                              <p:pRg st="1" end="1"/>
                                            </p:txEl>
                                          </p:spTgt>
                                        </p:tgtEl>
                                        <p:attrNameLst>
                                          <p:attrName>style.visibility</p:attrName>
                                        </p:attrNameLst>
                                      </p:cBhvr>
                                      <p:to>
                                        <p:strVal val="visible"/>
                                      </p:to>
                                    </p:set>
                                    <p:animEffect transition="in" filter="strips(downRight)">
                                      <p:cBhvr>
                                        <p:cTn id="12" dur="500"/>
                                        <p:tgtEl>
                                          <p:spTgt spid="29699">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6" fill="hold" grpId="0" nodeType="clickEffect">
                                  <p:stCondLst>
                                    <p:cond delay="0"/>
                                  </p:stCondLst>
                                  <p:childTnLst>
                                    <p:set>
                                      <p:cBhvr>
                                        <p:cTn id="16" dur="1" fill="hold">
                                          <p:stCondLst>
                                            <p:cond delay="0"/>
                                          </p:stCondLst>
                                        </p:cTn>
                                        <p:tgtEl>
                                          <p:spTgt spid="29699">
                                            <p:txEl>
                                              <p:pRg st="2" end="2"/>
                                            </p:txEl>
                                          </p:spTgt>
                                        </p:tgtEl>
                                        <p:attrNameLst>
                                          <p:attrName>style.visibility</p:attrName>
                                        </p:attrNameLst>
                                      </p:cBhvr>
                                      <p:to>
                                        <p:strVal val="visible"/>
                                      </p:to>
                                    </p:set>
                                    <p:animEffect transition="in" filter="strips(downRight)">
                                      <p:cBhvr>
                                        <p:cTn id="17" dur="500"/>
                                        <p:tgtEl>
                                          <p:spTgt spid="29699">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699" grpId="0" build="p" autoUpdateAnimBg="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p:txBody>
          <a:bodyPr/>
          <a:lstStyle/>
          <a:p>
            <a:pPr eaLnBrk="1" hangingPunct="1"/>
            <a:r>
              <a:rPr lang="en-US" altLang="cs-CZ" sz="2400"/>
              <a:t>Fig. 16-2: The Yen/Dollar Exchange Rate and Relative Japan-U.S. Price Levels, 1980–2012</a:t>
            </a:r>
          </a:p>
        </p:txBody>
      </p:sp>
      <p:pic>
        <p:nvPicPr>
          <p:cNvPr id="39939" name="Picture 1" descr="fig16_02.gif"/>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80321" y="2143125"/>
            <a:ext cx="8001000" cy="4714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9940" name="Picture 3" descr="MEL_RTD_logo.gif"/>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5398873" y="2257511"/>
            <a:ext cx="28194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384226221"/>
      </p:ext>
    </p:extLst>
  </p:cSld>
  <p:clrMapOvr>
    <a:masterClrMapping/>
  </p:clrMapOvr>
  <p:transition spd="med">
    <p:pull dir="rd"/>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p:txBody>
          <a:bodyPr/>
          <a:lstStyle/>
          <a:p>
            <a:pPr eaLnBrk="1" hangingPunct="1"/>
            <a:r>
              <a:rPr lang="en-US" altLang="cs-CZ" smtClean="0"/>
              <a:t>Shortcomings of PPP (cont.)</a:t>
            </a:r>
          </a:p>
        </p:txBody>
      </p:sp>
      <p:sp>
        <p:nvSpPr>
          <p:cNvPr id="31747" name="Rectangle 3"/>
          <p:cNvSpPr>
            <a:spLocks noGrp="1" noChangeArrowheads="1"/>
          </p:cNvSpPr>
          <p:nvPr>
            <p:ph idx="1"/>
          </p:nvPr>
        </p:nvSpPr>
        <p:spPr/>
        <p:txBody>
          <a:bodyPr/>
          <a:lstStyle/>
          <a:p>
            <a:pPr marL="609600" indent="-609600">
              <a:spcBef>
                <a:spcPct val="50000"/>
              </a:spcBef>
              <a:buNone/>
            </a:pPr>
            <a:r>
              <a:rPr lang="en-US" altLang="cs-CZ"/>
              <a:t>Reasons why PPP may not be accurate: the law of one price may not hold because of </a:t>
            </a:r>
          </a:p>
          <a:p>
            <a:pPr marL="609600" indent="-609600">
              <a:spcBef>
                <a:spcPct val="50000"/>
              </a:spcBef>
              <a:buFont typeface="Times" panose="02020603050405020304" pitchFamily="18" charset="0"/>
              <a:buAutoNum type="arabicPeriod"/>
            </a:pPr>
            <a:r>
              <a:rPr lang="en-US" altLang="cs-CZ"/>
              <a:t>Trade barriers and nontradable products </a:t>
            </a:r>
          </a:p>
          <a:p>
            <a:pPr marL="609600" indent="-609600">
              <a:spcBef>
                <a:spcPct val="50000"/>
              </a:spcBef>
              <a:buFont typeface="Times" panose="02020603050405020304" pitchFamily="18" charset="0"/>
              <a:buAutoNum type="arabicPeriod"/>
            </a:pPr>
            <a:r>
              <a:rPr lang="en-US" altLang="cs-CZ"/>
              <a:t>Imperfect competition</a:t>
            </a:r>
          </a:p>
          <a:p>
            <a:pPr marL="609600" indent="-609600">
              <a:spcBef>
                <a:spcPct val="50000"/>
              </a:spcBef>
              <a:buFont typeface="Times" panose="02020603050405020304" pitchFamily="18" charset="0"/>
              <a:buAutoNum type="arabicPeriod"/>
            </a:pPr>
            <a:r>
              <a:rPr lang="en-US" altLang="cs-CZ"/>
              <a:t>Differences in measures of average prices for baskets of goods and services</a:t>
            </a:r>
          </a:p>
        </p:txBody>
      </p:sp>
    </p:spTree>
    <p:extLst>
      <p:ext uri="{BB962C8B-B14F-4D97-AF65-F5344CB8AC3E}">
        <p14:creationId xmlns:p14="http://schemas.microsoft.com/office/powerpoint/2010/main" val="1704369293"/>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31747">
                                            <p:txEl>
                                              <p:pRg st="0" end="0"/>
                                            </p:txEl>
                                          </p:spTgt>
                                        </p:tgtEl>
                                        <p:attrNameLst>
                                          <p:attrName>style.visibility</p:attrName>
                                        </p:attrNameLst>
                                      </p:cBhvr>
                                      <p:to>
                                        <p:strVal val="visible"/>
                                      </p:to>
                                    </p:set>
                                    <p:animEffect transition="in" filter="strips(downRight)">
                                      <p:cBhvr>
                                        <p:cTn id="7" dur="500"/>
                                        <p:tgtEl>
                                          <p:spTgt spid="31747">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31747">
                                            <p:txEl>
                                              <p:pRg st="1" end="1"/>
                                            </p:txEl>
                                          </p:spTgt>
                                        </p:tgtEl>
                                        <p:attrNameLst>
                                          <p:attrName>style.visibility</p:attrName>
                                        </p:attrNameLst>
                                      </p:cBhvr>
                                      <p:to>
                                        <p:strVal val="visible"/>
                                      </p:to>
                                    </p:set>
                                    <p:animEffect transition="in" filter="strips(downRight)">
                                      <p:cBhvr>
                                        <p:cTn id="12" dur="500"/>
                                        <p:tgtEl>
                                          <p:spTgt spid="31747">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6" fill="hold" grpId="0" nodeType="clickEffect">
                                  <p:stCondLst>
                                    <p:cond delay="0"/>
                                  </p:stCondLst>
                                  <p:childTnLst>
                                    <p:set>
                                      <p:cBhvr>
                                        <p:cTn id="16" dur="1" fill="hold">
                                          <p:stCondLst>
                                            <p:cond delay="0"/>
                                          </p:stCondLst>
                                        </p:cTn>
                                        <p:tgtEl>
                                          <p:spTgt spid="31747">
                                            <p:txEl>
                                              <p:pRg st="2" end="2"/>
                                            </p:txEl>
                                          </p:spTgt>
                                        </p:tgtEl>
                                        <p:attrNameLst>
                                          <p:attrName>style.visibility</p:attrName>
                                        </p:attrNameLst>
                                      </p:cBhvr>
                                      <p:to>
                                        <p:strVal val="visible"/>
                                      </p:to>
                                    </p:set>
                                    <p:animEffect transition="in" filter="strips(downRight)">
                                      <p:cBhvr>
                                        <p:cTn id="17" dur="500"/>
                                        <p:tgtEl>
                                          <p:spTgt spid="31747">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8" presetClass="entr" presetSubtype="6" fill="hold" grpId="0" nodeType="clickEffect">
                                  <p:stCondLst>
                                    <p:cond delay="0"/>
                                  </p:stCondLst>
                                  <p:childTnLst>
                                    <p:set>
                                      <p:cBhvr>
                                        <p:cTn id="21" dur="1" fill="hold">
                                          <p:stCondLst>
                                            <p:cond delay="0"/>
                                          </p:stCondLst>
                                        </p:cTn>
                                        <p:tgtEl>
                                          <p:spTgt spid="31747">
                                            <p:txEl>
                                              <p:pRg st="3" end="3"/>
                                            </p:txEl>
                                          </p:spTgt>
                                        </p:tgtEl>
                                        <p:attrNameLst>
                                          <p:attrName>style.visibility</p:attrName>
                                        </p:attrNameLst>
                                      </p:cBhvr>
                                      <p:to>
                                        <p:strVal val="visible"/>
                                      </p:to>
                                    </p:set>
                                    <p:animEffect transition="in" filter="strips(downRight)">
                                      <p:cBhvr>
                                        <p:cTn id="22" dur="500"/>
                                        <p:tgtEl>
                                          <p:spTgt spid="31747">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747" grpId="0" build="p" autoUpdateAnimBg="0"/>
    </p:bldLst>
  </p:timing>
</p:sld>
</file>

<file path=ppt/slides/slide2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p:txBody>
          <a:bodyPr/>
          <a:lstStyle/>
          <a:p>
            <a:pPr eaLnBrk="1" hangingPunct="1"/>
            <a:r>
              <a:rPr lang="en-US" altLang="cs-CZ" smtClean="0"/>
              <a:t>Shortcomings of PPP (cont.)</a:t>
            </a:r>
          </a:p>
        </p:txBody>
      </p:sp>
      <p:sp>
        <p:nvSpPr>
          <p:cNvPr id="32771" name="Rectangle 3"/>
          <p:cNvSpPr>
            <a:spLocks noGrp="1" noChangeArrowheads="1"/>
          </p:cNvSpPr>
          <p:nvPr>
            <p:ph idx="1"/>
          </p:nvPr>
        </p:nvSpPr>
        <p:spPr>
          <a:xfrm>
            <a:off x="680321" y="2201948"/>
            <a:ext cx="8394700" cy="4572000"/>
          </a:xfrm>
        </p:spPr>
        <p:txBody>
          <a:bodyPr/>
          <a:lstStyle/>
          <a:p>
            <a:pPr eaLnBrk="1" hangingPunct="1">
              <a:spcBef>
                <a:spcPct val="40000"/>
              </a:spcBef>
            </a:pPr>
            <a:r>
              <a:rPr lang="en-US" altLang="cs-CZ" b="1" dirty="0"/>
              <a:t>Trade barriers and </a:t>
            </a:r>
            <a:r>
              <a:rPr lang="en-US" altLang="cs-CZ" b="1" dirty="0" err="1"/>
              <a:t>nontradable</a:t>
            </a:r>
            <a:r>
              <a:rPr lang="en-US" altLang="cs-CZ" b="1" dirty="0"/>
              <a:t> products</a:t>
            </a:r>
          </a:p>
          <a:p>
            <a:pPr lvl="1" eaLnBrk="1" hangingPunct="1">
              <a:spcBef>
                <a:spcPct val="40000"/>
              </a:spcBef>
            </a:pPr>
            <a:r>
              <a:rPr lang="en-US" altLang="cs-CZ" dirty="0"/>
              <a:t>Transport costs and governmental trade restrictions make trade expensive and in some cases create </a:t>
            </a:r>
            <a:r>
              <a:rPr lang="en-US" altLang="cs-CZ" dirty="0" err="1"/>
              <a:t>nontradable</a:t>
            </a:r>
            <a:r>
              <a:rPr lang="en-US" altLang="cs-CZ" dirty="0"/>
              <a:t> goods or services.</a:t>
            </a:r>
          </a:p>
          <a:p>
            <a:pPr lvl="1" eaLnBrk="1" hangingPunct="1">
              <a:spcBef>
                <a:spcPct val="40000"/>
              </a:spcBef>
            </a:pPr>
            <a:r>
              <a:rPr lang="en-US" altLang="cs-CZ" dirty="0"/>
              <a:t>Services are often not tradable: services are generally offered within a limited geographic region (for example, haircuts). </a:t>
            </a:r>
          </a:p>
          <a:p>
            <a:pPr lvl="1" eaLnBrk="1" hangingPunct="1">
              <a:spcBef>
                <a:spcPct val="40000"/>
              </a:spcBef>
            </a:pPr>
            <a:r>
              <a:rPr lang="en-US" altLang="cs-CZ" dirty="0"/>
              <a:t>The greater the transport costs, the greater the range over which the exchange rate can deviate from its PPP value.</a:t>
            </a:r>
          </a:p>
          <a:p>
            <a:pPr lvl="1" eaLnBrk="1" hangingPunct="1">
              <a:spcBef>
                <a:spcPct val="40000"/>
              </a:spcBef>
            </a:pPr>
            <a:r>
              <a:rPr lang="en-US" altLang="cs-CZ" dirty="0"/>
              <a:t>One price need not hold in two markets.</a:t>
            </a:r>
          </a:p>
        </p:txBody>
      </p:sp>
    </p:spTree>
    <p:extLst>
      <p:ext uri="{BB962C8B-B14F-4D97-AF65-F5344CB8AC3E}">
        <p14:creationId xmlns:p14="http://schemas.microsoft.com/office/powerpoint/2010/main" val="2373592496"/>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32771">
                                            <p:txEl>
                                              <p:pRg st="0" end="0"/>
                                            </p:txEl>
                                          </p:spTgt>
                                        </p:tgtEl>
                                        <p:attrNameLst>
                                          <p:attrName>style.visibility</p:attrName>
                                        </p:attrNameLst>
                                      </p:cBhvr>
                                      <p:to>
                                        <p:strVal val="visible"/>
                                      </p:to>
                                    </p:set>
                                    <p:animEffect transition="in" filter="strips(downRight)">
                                      <p:cBhvr>
                                        <p:cTn id="7" dur="500"/>
                                        <p:tgtEl>
                                          <p:spTgt spid="32771">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32771">
                                            <p:txEl>
                                              <p:pRg st="1" end="1"/>
                                            </p:txEl>
                                          </p:spTgt>
                                        </p:tgtEl>
                                        <p:attrNameLst>
                                          <p:attrName>style.visibility</p:attrName>
                                        </p:attrNameLst>
                                      </p:cBhvr>
                                      <p:to>
                                        <p:strVal val="visible"/>
                                      </p:to>
                                    </p:set>
                                    <p:animEffect transition="in" filter="strips(downRight)">
                                      <p:cBhvr>
                                        <p:cTn id="12" dur="500"/>
                                        <p:tgtEl>
                                          <p:spTgt spid="32771">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6" fill="hold" grpId="0" nodeType="clickEffect">
                                  <p:stCondLst>
                                    <p:cond delay="0"/>
                                  </p:stCondLst>
                                  <p:childTnLst>
                                    <p:set>
                                      <p:cBhvr>
                                        <p:cTn id="16" dur="1" fill="hold">
                                          <p:stCondLst>
                                            <p:cond delay="0"/>
                                          </p:stCondLst>
                                        </p:cTn>
                                        <p:tgtEl>
                                          <p:spTgt spid="32771">
                                            <p:txEl>
                                              <p:pRg st="2" end="2"/>
                                            </p:txEl>
                                          </p:spTgt>
                                        </p:tgtEl>
                                        <p:attrNameLst>
                                          <p:attrName>style.visibility</p:attrName>
                                        </p:attrNameLst>
                                      </p:cBhvr>
                                      <p:to>
                                        <p:strVal val="visible"/>
                                      </p:to>
                                    </p:set>
                                    <p:animEffect transition="in" filter="strips(downRight)">
                                      <p:cBhvr>
                                        <p:cTn id="17" dur="500"/>
                                        <p:tgtEl>
                                          <p:spTgt spid="32771">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8" presetClass="entr" presetSubtype="6" fill="hold" grpId="0" nodeType="clickEffect">
                                  <p:stCondLst>
                                    <p:cond delay="0"/>
                                  </p:stCondLst>
                                  <p:childTnLst>
                                    <p:set>
                                      <p:cBhvr>
                                        <p:cTn id="21" dur="1" fill="hold">
                                          <p:stCondLst>
                                            <p:cond delay="0"/>
                                          </p:stCondLst>
                                        </p:cTn>
                                        <p:tgtEl>
                                          <p:spTgt spid="32771">
                                            <p:txEl>
                                              <p:pRg st="3" end="3"/>
                                            </p:txEl>
                                          </p:spTgt>
                                        </p:tgtEl>
                                        <p:attrNameLst>
                                          <p:attrName>style.visibility</p:attrName>
                                        </p:attrNameLst>
                                      </p:cBhvr>
                                      <p:to>
                                        <p:strVal val="visible"/>
                                      </p:to>
                                    </p:set>
                                    <p:animEffect transition="in" filter="strips(downRight)">
                                      <p:cBhvr>
                                        <p:cTn id="22" dur="500"/>
                                        <p:tgtEl>
                                          <p:spTgt spid="32771">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8" presetClass="entr" presetSubtype="6" fill="hold" grpId="0" nodeType="clickEffect">
                                  <p:stCondLst>
                                    <p:cond delay="0"/>
                                  </p:stCondLst>
                                  <p:childTnLst>
                                    <p:set>
                                      <p:cBhvr>
                                        <p:cTn id="26" dur="1" fill="hold">
                                          <p:stCondLst>
                                            <p:cond delay="0"/>
                                          </p:stCondLst>
                                        </p:cTn>
                                        <p:tgtEl>
                                          <p:spTgt spid="32771">
                                            <p:txEl>
                                              <p:pRg st="4" end="4"/>
                                            </p:txEl>
                                          </p:spTgt>
                                        </p:tgtEl>
                                        <p:attrNameLst>
                                          <p:attrName>style.visibility</p:attrName>
                                        </p:attrNameLst>
                                      </p:cBhvr>
                                      <p:to>
                                        <p:strVal val="visible"/>
                                      </p:to>
                                    </p:set>
                                    <p:animEffect transition="in" filter="strips(downRight)">
                                      <p:cBhvr>
                                        <p:cTn id="27" dur="500"/>
                                        <p:tgtEl>
                                          <p:spTgt spid="32771">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771" grpId="0" build="p" autoUpdateAnimBg="0"/>
    </p:bldLst>
  </p:timing>
</p:sld>
</file>

<file path=ppt/slides/slide2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p:txBody>
          <a:bodyPr/>
          <a:lstStyle/>
          <a:p>
            <a:pPr eaLnBrk="1" hangingPunct="1"/>
            <a:r>
              <a:rPr lang="en-US" altLang="cs-CZ" smtClean="0"/>
              <a:t>Shortcomings of PPP (cont.)</a:t>
            </a:r>
          </a:p>
        </p:txBody>
      </p:sp>
      <p:sp>
        <p:nvSpPr>
          <p:cNvPr id="33795" name="Rectangle 3"/>
          <p:cNvSpPr>
            <a:spLocks noGrp="1" noChangeArrowheads="1"/>
          </p:cNvSpPr>
          <p:nvPr>
            <p:ph idx="1"/>
          </p:nvPr>
        </p:nvSpPr>
        <p:spPr/>
        <p:txBody>
          <a:bodyPr/>
          <a:lstStyle/>
          <a:p>
            <a:pPr eaLnBrk="1" hangingPunct="1"/>
            <a:r>
              <a:rPr lang="en-US" altLang="cs-CZ" b="1" smtClean="0"/>
              <a:t>Imperfect competition</a:t>
            </a:r>
            <a:r>
              <a:rPr lang="en-US" altLang="cs-CZ" smtClean="0"/>
              <a:t> may result in price discrimination: </a:t>
            </a:r>
            <a:r>
              <a:rPr lang="ja-JP" altLang="en-US" smtClean="0"/>
              <a:t>“</a:t>
            </a:r>
            <a:r>
              <a:rPr lang="en-US" altLang="ja-JP" smtClean="0"/>
              <a:t>pricing to market.</a:t>
            </a:r>
            <a:r>
              <a:rPr lang="ja-JP" altLang="en-US" smtClean="0"/>
              <a:t>”</a:t>
            </a:r>
            <a:r>
              <a:rPr lang="en-US" altLang="ja-JP" smtClean="0"/>
              <a:t> </a:t>
            </a:r>
          </a:p>
          <a:p>
            <a:pPr lvl="1" eaLnBrk="1" hangingPunct="1"/>
            <a:r>
              <a:rPr lang="en-US" altLang="cs-CZ" smtClean="0"/>
              <a:t>A firm sells the same product for different prices in different markets to maximize profits, based on expectations about what consumers are willing to pay.</a:t>
            </a:r>
          </a:p>
          <a:p>
            <a:pPr lvl="1" eaLnBrk="1" hangingPunct="1">
              <a:spcBef>
                <a:spcPct val="40000"/>
              </a:spcBef>
            </a:pPr>
            <a:r>
              <a:rPr lang="en-US" altLang="cs-CZ" smtClean="0"/>
              <a:t>One price need not hold in two markets.</a:t>
            </a:r>
          </a:p>
        </p:txBody>
      </p:sp>
    </p:spTree>
    <p:extLst>
      <p:ext uri="{BB962C8B-B14F-4D97-AF65-F5344CB8AC3E}">
        <p14:creationId xmlns:p14="http://schemas.microsoft.com/office/powerpoint/2010/main" val="1492397020"/>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33795">
                                            <p:txEl>
                                              <p:pRg st="0" end="0"/>
                                            </p:txEl>
                                          </p:spTgt>
                                        </p:tgtEl>
                                        <p:attrNameLst>
                                          <p:attrName>style.visibility</p:attrName>
                                        </p:attrNameLst>
                                      </p:cBhvr>
                                      <p:to>
                                        <p:strVal val="visible"/>
                                      </p:to>
                                    </p:set>
                                    <p:animEffect transition="in" filter="strips(downRight)">
                                      <p:cBhvr>
                                        <p:cTn id="7" dur="500"/>
                                        <p:tgtEl>
                                          <p:spTgt spid="33795">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33795">
                                            <p:txEl>
                                              <p:pRg st="1" end="1"/>
                                            </p:txEl>
                                          </p:spTgt>
                                        </p:tgtEl>
                                        <p:attrNameLst>
                                          <p:attrName>style.visibility</p:attrName>
                                        </p:attrNameLst>
                                      </p:cBhvr>
                                      <p:to>
                                        <p:strVal val="visible"/>
                                      </p:to>
                                    </p:set>
                                    <p:animEffect transition="in" filter="strips(downRight)">
                                      <p:cBhvr>
                                        <p:cTn id="12" dur="500"/>
                                        <p:tgtEl>
                                          <p:spTgt spid="33795">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6" fill="hold" grpId="0" nodeType="clickEffect">
                                  <p:stCondLst>
                                    <p:cond delay="0"/>
                                  </p:stCondLst>
                                  <p:childTnLst>
                                    <p:set>
                                      <p:cBhvr>
                                        <p:cTn id="16" dur="1" fill="hold">
                                          <p:stCondLst>
                                            <p:cond delay="0"/>
                                          </p:stCondLst>
                                        </p:cTn>
                                        <p:tgtEl>
                                          <p:spTgt spid="33795">
                                            <p:txEl>
                                              <p:pRg st="2" end="2"/>
                                            </p:txEl>
                                          </p:spTgt>
                                        </p:tgtEl>
                                        <p:attrNameLst>
                                          <p:attrName>style.visibility</p:attrName>
                                        </p:attrNameLst>
                                      </p:cBhvr>
                                      <p:to>
                                        <p:strVal val="visible"/>
                                      </p:to>
                                    </p:set>
                                    <p:animEffect transition="in" filter="strips(downRight)">
                                      <p:cBhvr>
                                        <p:cTn id="17" dur="500"/>
                                        <p:tgtEl>
                                          <p:spTgt spid="3379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795" grpId="0" build="p" autoUpdateAnimBg="0"/>
    </p:bldLst>
  </p:timing>
</p:sld>
</file>

<file path=ppt/slides/slide2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pPr eaLnBrk="1" hangingPunct="1"/>
            <a:r>
              <a:rPr lang="en-US" altLang="cs-CZ" smtClean="0"/>
              <a:t>Shortcomings of PPP (cont.)</a:t>
            </a:r>
          </a:p>
        </p:txBody>
      </p:sp>
      <p:sp>
        <p:nvSpPr>
          <p:cNvPr id="95235" name="Rectangle 3"/>
          <p:cNvSpPr>
            <a:spLocks noGrp="1" noChangeArrowheads="1"/>
          </p:cNvSpPr>
          <p:nvPr>
            <p:ph idx="1"/>
          </p:nvPr>
        </p:nvSpPr>
        <p:spPr/>
        <p:txBody>
          <a:bodyPr/>
          <a:lstStyle/>
          <a:p>
            <a:pPr eaLnBrk="1" hangingPunct="1">
              <a:spcBef>
                <a:spcPct val="50000"/>
              </a:spcBef>
            </a:pPr>
            <a:r>
              <a:rPr lang="en-US" altLang="cs-CZ" b="1" smtClean="0"/>
              <a:t>Differences in the measure of average prices for goods and services</a:t>
            </a:r>
          </a:p>
          <a:p>
            <a:pPr lvl="1" eaLnBrk="1" hangingPunct="1"/>
            <a:r>
              <a:rPr lang="en-US" altLang="cs-CZ" smtClean="0"/>
              <a:t>levels of average prices differ across countries because of differences in how representative groups (</a:t>
            </a:r>
            <a:r>
              <a:rPr lang="ja-JP" altLang="en-US" smtClean="0"/>
              <a:t>“</a:t>
            </a:r>
            <a:r>
              <a:rPr lang="en-US" altLang="ja-JP" smtClean="0"/>
              <a:t>baskets</a:t>
            </a:r>
            <a:r>
              <a:rPr lang="ja-JP" altLang="en-US" smtClean="0"/>
              <a:t>”</a:t>
            </a:r>
            <a:r>
              <a:rPr lang="en-US" altLang="ja-JP" smtClean="0"/>
              <a:t>) of goods and services are measured.</a:t>
            </a:r>
          </a:p>
          <a:p>
            <a:pPr lvl="1" eaLnBrk="1" hangingPunct="1"/>
            <a:r>
              <a:rPr lang="en-US" altLang="cs-CZ" smtClean="0"/>
              <a:t>Because measures of groups of goods and services are different, the measure of their average prices need not be the same.</a:t>
            </a:r>
          </a:p>
          <a:p>
            <a:pPr lvl="1" eaLnBrk="1" hangingPunct="1">
              <a:spcBef>
                <a:spcPct val="40000"/>
              </a:spcBef>
            </a:pPr>
            <a:r>
              <a:rPr lang="en-US" altLang="cs-CZ" smtClean="0"/>
              <a:t>One price need not hold in two markets.</a:t>
            </a:r>
          </a:p>
        </p:txBody>
      </p:sp>
    </p:spTree>
    <p:extLst>
      <p:ext uri="{BB962C8B-B14F-4D97-AF65-F5344CB8AC3E}">
        <p14:creationId xmlns:p14="http://schemas.microsoft.com/office/powerpoint/2010/main" val="1154258532"/>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95235">
                                            <p:txEl>
                                              <p:pRg st="0" end="0"/>
                                            </p:txEl>
                                          </p:spTgt>
                                        </p:tgtEl>
                                        <p:attrNameLst>
                                          <p:attrName>style.visibility</p:attrName>
                                        </p:attrNameLst>
                                      </p:cBhvr>
                                      <p:to>
                                        <p:strVal val="visible"/>
                                      </p:to>
                                    </p:set>
                                    <p:animEffect transition="in" filter="strips(downRight)">
                                      <p:cBhvr>
                                        <p:cTn id="7" dur="500"/>
                                        <p:tgtEl>
                                          <p:spTgt spid="95235">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95235">
                                            <p:txEl>
                                              <p:pRg st="1" end="1"/>
                                            </p:txEl>
                                          </p:spTgt>
                                        </p:tgtEl>
                                        <p:attrNameLst>
                                          <p:attrName>style.visibility</p:attrName>
                                        </p:attrNameLst>
                                      </p:cBhvr>
                                      <p:to>
                                        <p:strVal val="visible"/>
                                      </p:to>
                                    </p:set>
                                    <p:animEffect transition="in" filter="strips(downRight)">
                                      <p:cBhvr>
                                        <p:cTn id="12" dur="500"/>
                                        <p:tgtEl>
                                          <p:spTgt spid="95235">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6" fill="hold" grpId="0" nodeType="clickEffect">
                                  <p:stCondLst>
                                    <p:cond delay="0"/>
                                  </p:stCondLst>
                                  <p:childTnLst>
                                    <p:set>
                                      <p:cBhvr>
                                        <p:cTn id="16" dur="1" fill="hold">
                                          <p:stCondLst>
                                            <p:cond delay="0"/>
                                          </p:stCondLst>
                                        </p:cTn>
                                        <p:tgtEl>
                                          <p:spTgt spid="95235">
                                            <p:txEl>
                                              <p:pRg st="2" end="2"/>
                                            </p:txEl>
                                          </p:spTgt>
                                        </p:tgtEl>
                                        <p:attrNameLst>
                                          <p:attrName>style.visibility</p:attrName>
                                        </p:attrNameLst>
                                      </p:cBhvr>
                                      <p:to>
                                        <p:strVal val="visible"/>
                                      </p:to>
                                    </p:set>
                                    <p:animEffect transition="in" filter="strips(downRight)">
                                      <p:cBhvr>
                                        <p:cTn id="17" dur="500"/>
                                        <p:tgtEl>
                                          <p:spTgt spid="95235">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8" presetClass="entr" presetSubtype="6" fill="hold" grpId="0" nodeType="clickEffect">
                                  <p:stCondLst>
                                    <p:cond delay="0"/>
                                  </p:stCondLst>
                                  <p:childTnLst>
                                    <p:set>
                                      <p:cBhvr>
                                        <p:cTn id="21" dur="1" fill="hold">
                                          <p:stCondLst>
                                            <p:cond delay="0"/>
                                          </p:stCondLst>
                                        </p:cTn>
                                        <p:tgtEl>
                                          <p:spTgt spid="95235">
                                            <p:txEl>
                                              <p:pRg st="3" end="3"/>
                                            </p:txEl>
                                          </p:spTgt>
                                        </p:tgtEl>
                                        <p:attrNameLst>
                                          <p:attrName>style.visibility</p:attrName>
                                        </p:attrNameLst>
                                      </p:cBhvr>
                                      <p:to>
                                        <p:strVal val="visible"/>
                                      </p:to>
                                    </p:set>
                                    <p:animEffect transition="in" filter="strips(downRight)">
                                      <p:cBhvr>
                                        <p:cTn id="22" dur="500"/>
                                        <p:tgtEl>
                                          <p:spTgt spid="9523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5235" grpId="0" build="p" autoUpdateAnimBg="0"/>
    </p:bld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r>
              <a:rPr lang="en-US" altLang="cs-CZ" smtClean="0"/>
              <a:t>The Behavior of Exchange Rates</a:t>
            </a:r>
          </a:p>
        </p:txBody>
      </p:sp>
      <p:sp>
        <p:nvSpPr>
          <p:cNvPr id="7171" name="Rectangle 3"/>
          <p:cNvSpPr>
            <a:spLocks noGrp="1" noChangeArrowheads="1"/>
          </p:cNvSpPr>
          <p:nvPr>
            <p:ph idx="1"/>
          </p:nvPr>
        </p:nvSpPr>
        <p:spPr/>
        <p:txBody>
          <a:bodyPr/>
          <a:lstStyle/>
          <a:p>
            <a:pPr eaLnBrk="1" hangingPunct="1">
              <a:lnSpc>
                <a:spcPct val="90000"/>
              </a:lnSpc>
              <a:spcBef>
                <a:spcPct val="50000"/>
              </a:spcBef>
            </a:pPr>
            <a:r>
              <a:rPr lang="en-US" altLang="cs-CZ" sz="2000"/>
              <a:t>What models can predict how exchange rates behave?</a:t>
            </a:r>
          </a:p>
          <a:p>
            <a:pPr lvl="1" eaLnBrk="1" hangingPunct="1">
              <a:lnSpc>
                <a:spcPct val="90000"/>
              </a:lnSpc>
              <a:spcBef>
                <a:spcPct val="50000"/>
              </a:spcBef>
            </a:pPr>
            <a:r>
              <a:rPr lang="en-US" altLang="cs-CZ" sz="1800"/>
              <a:t>In last chapter we developed a short-run model and a long-run model that used movements in the money supply.</a:t>
            </a:r>
          </a:p>
          <a:p>
            <a:pPr lvl="1" eaLnBrk="1" hangingPunct="1">
              <a:lnSpc>
                <a:spcPct val="90000"/>
              </a:lnSpc>
              <a:spcBef>
                <a:spcPct val="50000"/>
              </a:spcBef>
            </a:pPr>
            <a:r>
              <a:rPr lang="en-US" altLang="cs-CZ" sz="1800"/>
              <a:t>In this chapter, we develop 2 more models, building on the long-run approach from last chapter.</a:t>
            </a:r>
          </a:p>
          <a:p>
            <a:pPr lvl="1" eaLnBrk="1" hangingPunct="1">
              <a:lnSpc>
                <a:spcPct val="90000"/>
              </a:lnSpc>
              <a:spcBef>
                <a:spcPct val="50000"/>
              </a:spcBef>
            </a:pPr>
            <a:r>
              <a:rPr lang="en-US" altLang="cs-CZ" sz="1800"/>
              <a:t>Long run means a sufficient amount of time for prices of all goods and services to adjust to market conditions so that their markets and the money market are in equilibrium.</a:t>
            </a:r>
          </a:p>
          <a:p>
            <a:pPr lvl="1" eaLnBrk="1" hangingPunct="1">
              <a:lnSpc>
                <a:spcPct val="90000"/>
              </a:lnSpc>
              <a:spcBef>
                <a:spcPct val="50000"/>
              </a:spcBef>
            </a:pPr>
            <a:r>
              <a:rPr lang="en-US" altLang="cs-CZ" sz="1800"/>
              <a:t>Because prices are allowed to change, they will influence interest rates and exchange rates in the long-run models.</a:t>
            </a:r>
          </a:p>
        </p:txBody>
      </p:sp>
    </p:spTree>
    <p:extLst>
      <p:ext uri="{BB962C8B-B14F-4D97-AF65-F5344CB8AC3E}">
        <p14:creationId xmlns:p14="http://schemas.microsoft.com/office/powerpoint/2010/main" val="3667170504"/>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7171">
                                            <p:txEl>
                                              <p:pRg st="0" end="0"/>
                                            </p:txEl>
                                          </p:spTgt>
                                        </p:tgtEl>
                                        <p:attrNameLst>
                                          <p:attrName>style.visibility</p:attrName>
                                        </p:attrNameLst>
                                      </p:cBhvr>
                                      <p:to>
                                        <p:strVal val="visible"/>
                                      </p:to>
                                    </p:set>
                                    <p:animEffect transition="in" filter="strips(downRight)">
                                      <p:cBhvr>
                                        <p:cTn id="7" dur="500"/>
                                        <p:tgtEl>
                                          <p:spTgt spid="7171">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7171">
                                            <p:txEl>
                                              <p:pRg st="1" end="1"/>
                                            </p:txEl>
                                          </p:spTgt>
                                        </p:tgtEl>
                                        <p:attrNameLst>
                                          <p:attrName>style.visibility</p:attrName>
                                        </p:attrNameLst>
                                      </p:cBhvr>
                                      <p:to>
                                        <p:strVal val="visible"/>
                                      </p:to>
                                    </p:set>
                                    <p:animEffect transition="in" filter="strips(downRight)">
                                      <p:cBhvr>
                                        <p:cTn id="12" dur="500"/>
                                        <p:tgtEl>
                                          <p:spTgt spid="7171">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6" fill="hold" grpId="0" nodeType="clickEffect">
                                  <p:stCondLst>
                                    <p:cond delay="0"/>
                                  </p:stCondLst>
                                  <p:childTnLst>
                                    <p:set>
                                      <p:cBhvr>
                                        <p:cTn id="16" dur="1" fill="hold">
                                          <p:stCondLst>
                                            <p:cond delay="0"/>
                                          </p:stCondLst>
                                        </p:cTn>
                                        <p:tgtEl>
                                          <p:spTgt spid="7171">
                                            <p:txEl>
                                              <p:pRg st="2" end="2"/>
                                            </p:txEl>
                                          </p:spTgt>
                                        </p:tgtEl>
                                        <p:attrNameLst>
                                          <p:attrName>style.visibility</p:attrName>
                                        </p:attrNameLst>
                                      </p:cBhvr>
                                      <p:to>
                                        <p:strVal val="visible"/>
                                      </p:to>
                                    </p:set>
                                    <p:animEffect transition="in" filter="strips(downRight)">
                                      <p:cBhvr>
                                        <p:cTn id="17" dur="500"/>
                                        <p:tgtEl>
                                          <p:spTgt spid="7171">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8" presetClass="entr" presetSubtype="6" fill="hold" grpId="0" nodeType="clickEffect">
                                  <p:stCondLst>
                                    <p:cond delay="0"/>
                                  </p:stCondLst>
                                  <p:childTnLst>
                                    <p:set>
                                      <p:cBhvr>
                                        <p:cTn id="21" dur="1" fill="hold">
                                          <p:stCondLst>
                                            <p:cond delay="0"/>
                                          </p:stCondLst>
                                        </p:cTn>
                                        <p:tgtEl>
                                          <p:spTgt spid="7171">
                                            <p:txEl>
                                              <p:pRg st="3" end="3"/>
                                            </p:txEl>
                                          </p:spTgt>
                                        </p:tgtEl>
                                        <p:attrNameLst>
                                          <p:attrName>style.visibility</p:attrName>
                                        </p:attrNameLst>
                                      </p:cBhvr>
                                      <p:to>
                                        <p:strVal val="visible"/>
                                      </p:to>
                                    </p:set>
                                    <p:animEffect transition="in" filter="strips(downRight)">
                                      <p:cBhvr>
                                        <p:cTn id="22" dur="500"/>
                                        <p:tgtEl>
                                          <p:spTgt spid="7171">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8" presetClass="entr" presetSubtype="6" fill="hold" grpId="0" nodeType="clickEffect">
                                  <p:stCondLst>
                                    <p:cond delay="0"/>
                                  </p:stCondLst>
                                  <p:childTnLst>
                                    <p:set>
                                      <p:cBhvr>
                                        <p:cTn id="26" dur="1" fill="hold">
                                          <p:stCondLst>
                                            <p:cond delay="0"/>
                                          </p:stCondLst>
                                        </p:cTn>
                                        <p:tgtEl>
                                          <p:spTgt spid="7171">
                                            <p:txEl>
                                              <p:pRg st="4" end="4"/>
                                            </p:txEl>
                                          </p:spTgt>
                                        </p:tgtEl>
                                        <p:attrNameLst>
                                          <p:attrName>style.visibility</p:attrName>
                                        </p:attrNameLst>
                                      </p:cBhvr>
                                      <p:to>
                                        <p:strVal val="visible"/>
                                      </p:to>
                                    </p:set>
                                    <p:animEffect transition="in" filter="strips(downRight)">
                                      <p:cBhvr>
                                        <p:cTn id="27" dur="500"/>
                                        <p:tgtEl>
                                          <p:spTgt spid="7171">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1" grpId="0" build="p" autoUpdateAnimBg="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a:xfrm>
            <a:off x="171621" y="870938"/>
            <a:ext cx="5281827" cy="1007289"/>
          </a:xfrm>
        </p:spPr>
        <p:txBody>
          <a:bodyPr anchor="t"/>
          <a:lstStyle/>
          <a:p>
            <a:pPr eaLnBrk="1" hangingPunct="1"/>
            <a:r>
              <a:rPr lang="en-US" altLang="cs-CZ" sz="2800" dirty="0"/>
              <a:t>Law of One Price for Hamburgers?</a:t>
            </a:r>
          </a:p>
        </p:txBody>
      </p:sp>
      <p:pic>
        <p:nvPicPr>
          <p:cNvPr id="45059" name="Picture 1" descr="fig16_box.gif"/>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5302765" y="278370"/>
            <a:ext cx="4959350" cy="6286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264977949"/>
      </p:ext>
    </p:extLst>
  </p:cSld>
  <p:clrMapOvr>
    <a:masterClrMapping/>
  </p:clrMapOvr>
  <p:transition spd="med">
    <p:pull dir="rd"/>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p:txBody>
          <a:bodyPr/>
          <a:lstStyle/>
          <a:p>
            <a:pPr eaLnBrk="1" hangingPunct="1"/>
            <a:r>
              <a:rPr lang="en-US" altLang="cs-CZ" sz="2800"/>
              <a:t>Fig. 16-3: Price Levels and Real Incomes, 2010</a:t>
            </a:r>
          </a:p>
        </p:txBody>
      </p:sp>
      <p:pic>
        <p:nvPicPr>
          <p:cNvPr id="46083" name="Picture 1" descr="fig16_03.gif"/>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80321" y="2226328"/>
            <a:ext cx="6055497" cy="43998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734009607"/>
      </p:ext>
    </p:extLst>
  </p:cSld>
  <p:clrMapOvr>
    <a:masterClrMapping/>
  </p:clrMapOvr>
  <p:transition spd="med">
    <p:pull dir="rd"/>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p:txBody>
          <a:bodyPr/>
          <a:lstStyle/>
          <a:p>
            <a:pPr eaLnBrk="1" hangingPunct="1"/>
            <a:r>
              <a:rPr lang="en-US" altLang="cs-CZ" sz="2800"/>
              <a:t>The Real Exchange Rate Approach to Exchange Rates</a:t>
            </a:r>
          </a:p>
        </p:txBody>
      </p:sp>
      <p:sp>
        <p:nvSpPr>
          <p:cNvPr id="2" name="Rectangle 3"/>
          <p:cNvSpPr>
            <a:spLocks noGrp="1" noChangeArrowheads="1"/>
          </p:cNvSpPr>
          <p:nvPr>
            <p:ph idx="1"/>
          </p:nvPr>
        </p:nvSpPr>
        <p:spPr>
          <a:xfrm>
            <a:off x="680321" y="2266092"/>
            <a:ext cx="8377237" cy="4495800"/>
          </a:xfrm>
        </p:spPr>
        <p:txBody>
          <a:bodyPr/>
          <a:lstStyle/>
          <a:p>
            <a:pPr eaLnBrk="1" hangingPunct="1">
              <a:spcBef>
                <a:spcPct val="50000"/>
              </a:spcBef>
            </a:pPr>
            <a:r>
              <a:rPr lang="en-US" altLang="cs-CZ" sz="2000" dirty="0"/>
              <a:t>Because of the shortcomings of PPP, economists have tried to generalize the monetary approach to PPP to make a better theory.</a:t>
            </a:r>
          </a:p>
          <a:p>
            <a:pPr eaLnBrk="1" hangingPunct="1">
              <a:spcBef>
                <a:spcPct val="50000"/>
              </a:spcBef>
            </a:pPr>
            <a:r>
              <a:rPr lang="en-US" altLang="cs-CZ" sz="2000" dirty="0"/>
              <a:t>The </a:t>
            </a:r>
            <a:r>
              <a:rPr lang="en-US" altLang="cs-CZ" sz="2000" b="1" dirty="0"/>
              <a:t>real exchange rate</a:t>
            </a:r>
            <a:r>
              <a:rPr lang="en-US" altLang="cs-CZ" sz="2000" dirty="0"/>
              <a:t> is the </a:t>
            </a:r>
            <a:r>
              <a:rPr lang="en-US" altLang="cs-CZ" sz="2000" i="1" dirty="0"/>
              <a:t>rate of exchange for goods and services</a:t>
            </a:r>
            <a:r>
              <a:rPr lang="en-US" altLang="cs-CZ" sz="2000" dirty="0"/>
              <a:t> across countries. </a:t>
            </a:r>
          </a:p>
          <a:p>
            <a:pPr lvl="1" eaLnBrk="1" hangingPunct="1">
              <a:spcBef>
                <a:spcPct val="50000"/>
              </a:spcBef>
            </a:pPr>
            <a:r>
              <a:rPr lang="en-US" altLang="cs-CZ" sz="1800" dirty="0"/>
              <a:t>In other words, it is the relative value/price/cost of goods and services across countries.</a:t>
            </a:r>
          </a:p>
          <a:p>
            <a:pPr lvl="1" eaLnBrk="1" hangingPunct="1">
              <a:spcBef>
                <a:spcPct val="50000"/>
              </a:spcBef>
            </a:pPr>
            <a:r>
              <a:rPr lang="en-US" altLang="cs-CZ" sz="1800" dirty="0"/>
              <a:t>For example, it is the dollar price of a European group of goods and services relative to the dollar price of an American group of goods and services:</a:t>
            </a:r>
          </a:p>
          <a:p>
            <a:pPr lvl="1" algn="ctr" eaLnBrk="1" hangingPunct="1">
              <a:spcBef>
                <a:spcPct val="50000"/>
              </a:spcBef>
              <a:buFontTx/>
              <a:buNone/>
            </a:pPr>
            <a:r>
              <a:rPr lang="en-US" altLang="cs-CZ" i="1" dirty="0" err="1"/>
              <a:t>q</a:t>
            </a:r>
            <a:r>
              <a:rPr lang="en-US" altLang="cs-CZ" baseline="-25000" dirty="0" err="1"/>
              <a:t>US</a:t>
            </a:r>
            <a:r>
              <a:rPr lang="en-US" altLang="cs-CZ" baseline="-25000" dirty="0"/>
              <a:t>/EU</a:t>
            </a:r>
            <a:r>
              <a:rPr lang="en-US" altLang="cs-CZ" dirty="0"/>
              <a:t> = (</a:t>
            </a:r>
            <a:r>
              <a:rPr lang="en-US" altLang="cs-CZ" i="1" dirty="0"/>
              <a:t>E</a:t>
            </a:r>
            <a:r>
              <a:rPr lang="en-US" altLang="cs-CZ" baseline="-25000" dirty="0"/>
              <a:t>$/€</a:t>
            </a:r>
            <a:r>
              <a:rPr lang="en-US" altLang="cs-CZ" dirty="0"/>
              <a:t> x </a:t>
            </a:r>
            <a:r>
              <a:rPr lang="en-US" altLang="cs-CZ" i="1" dirty="0">
                <a:ea typeface="ＭＳ Ｐゴシック" pitchFamily="-1" charset="-128"/>
              </a:rPr>
              <a:t>P</a:t>
            </a:r>
            <a:r>
              <a:rPr lang="en-US" altLang="cs-CZ" baseline="-25000" dirty="0">
                <a:ea typeface="ＭＳ Ｐゴシック" pitchFamily="-1" charset="-128"/>
              </a:rPr>
              <a:t>EU</a:t>
            </a:r>
            <a:r>
              <a:rPr lang="en-US" altLang="cs-CZ" dirty="0">
                <a:ea typeface="ＭＳ Ｐゴシック" pitchFamily="-1" charset="-128"/>
              </a:rPr>
              <a:t>)/</a:t>
            </a:r>
            <a:r>
              <a:rPr lang="en-US" altLang="cs-CZ" i="1" dirty="0">
                <a:ea typeface="ＭＳ Ｐゴシック" pitchFamily="-1" charset="-128"/>
              </a:rPr>
              <a:t>P</a:t>
            </a:r>
            <a:r>
              <a:rPr lang="en-US" altLang="cs-CZ" baseline="-25000" dirty="0">
                <a:ea typeface="ＭＳ Ｐゴシック" pitchFamily="-1" charset="-128"/>
              </a:rPr>
              <a:t>US</a:t>
            </a:r>
            <a:r>
              <a:rPr lang="en-US" altLang="cs-CZ" sz="1800" baseline="-25000" dirty="0"/>
              <a:t> </a:t>
            </a:r>
          </a:p>
        </p:txBody>
      </p:sp>
    </p:spTree>
    <p:extLst>
      <p:ext uri="{BB962C8B-B14F-4D97-AF65-F5344CB8AC3E}">
        <p14:creationId xmlns:p14="http://schemas.microsoft.com/office/powerpoint/2010/main" val="2145073823"/>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strips(downRight)">
                                      <p:cBhvr>
                                        <p:cTn id="7" dur="500"/>
                                        <p:tgtEl>
                                          <p:spTgt spid="2">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strips(downRight)">
                                      <p:cBhvr>
                                        <p:cTn id="12" dur="500"/>
                                        <p:tgtEl>
                                          <p:spTgt spid="2">
                                            <p:txEl>
                                              <p:pRg st="1" end="1"/>
                                            </p:txEl>
                                          </p:spTgt>
                                        </p:tgtEl>
                                      </p:cBhvr>
                                    </p:animEffect>
                                  </p:childTnLst>
                                </p:cTn>
                              </p:par>
                              <p:par>
                                <p:cTn id="13" presetID="18" presetClass="entr" presetSubtype="6" fill="hold" grpId="0" nodeType="with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animEffect transition="in" filter="strips(downRight)">
                                      <p:cBhvr>
                                        <p:cTn id="15" dur="500"/>
                                        <p:tgtEl>
                                          <p:spTgt spid="2">
                                            <p:txEl>
                                              <p:pRg st="2" end="2"/>
                                            </p:txEl>
                                          </p:spTgt>
                                        </p:tgtEl>
                                      </p:cBhvr>
                                    </p:animEffect>
                                  </p:childTnLst>
                                </p:cTn>
                              </p:par>
                            </p:childTnLst>
                          </p:cTn>
                        </p:par>
                      </p:childTnLst>
                    </p:cTn>
                  </p:par>
                  <p:par>
                    <p:cTn id="16" fill="hold" nodeType="clickPar">
                      <p:stCondLst>
                        <p:cond delay="indefinite"/>
                      </p:stCondLst>
                      <p:childTnLst>
                        <p:par>
                          <p:cTn id="17" fill="hold" nodeType="withGroup">
                            <p:stCondLst>
                              <p:cond delay="0"/>
                            </p:stCondLst>
                            <p:childTnLst>
                              <p:par>
                                <p:cTn id="18" presetID="18" presetClass="entr" presetSubtype="6" fill="hold" grpId="0" nodeType="clickEffect">
                                  <p:stCondLst>
                                    <p:cond delay="0"/>
                                  </p:stCondLst>
                                  <p:childTnLst>
                                    <p:set>
                                      <p:cBhvr>
                                        <p:cTn id="19" dur="1" fill="hold">
                                          <p:stCondLst>
                                            <p:cond delay="0"/>
                                          </p:stCondLst>
                                        </p:cTn>
                                        <p:tgtEl>
                                          <p:spTgt spid="2">
                                            <p:txEl>
                                              <p:pRg st="3" end="3"/>
                                            </p:txEl>
                                          </p:spTgt>
                                        </p:tgtEl>
                                        <p:attrNameLst>
                                          <p:attrName>style.visibility</p:attrName>
                                        </p:attrNameLst>
                                      </p:cBhvr>
                                      <p:to>
                                        <p:strVal val="visible"/>
                                      </p:to>
                                    </p:set>
                                    <p:animEffect transition="in" filter="strips(downRight)">
                                      <p:cBhvr>
                                        <p:cTn id="20" dur="500"/>
                                        <p:tgtEl>
                                          <p:spTgt spid="2">
                                            <p:txEl>
                                              <p:pRg st="3" end="3"/>
                                            </p:txEl>
                                          </p:spTgt>
                                        </p:tgtEl>
                                      </p:cBhvr>
                                    </p:animEffect>
                                  </p:childTnLst>
                                </p:cTn>
                              </p:par>
                            </p:childTnLst>
                          </p:cTn>
                        </p:par>
                      </p:childTnLst>
                    </p:cTn>
                  </p:par>
                  <p:par>
                    <p:cTn id="21" fill="hold" nodeType="clickPar">
                      <p:stCondLst>
                        <p:cond delay="indefinite"/>
                      </p:stCondLst>
                      <p:childTnLst>
                        <p:par>
                          <p:cTn id="22" fill="hold" nodeType="withGroup">
                            <p:stCondLst>
                              <p:cond delay="0"/>
                            </p:stCondLst>
                            <p:childTnLst>
                              <p:par>
                                <p:cTn id="23" presetID="18" presetClass="entr" presetSubtype="6" fill="hold" grpId="0" nodeType="clickEffect">
                                  <p:stCondLst>
                                    <p:cond delay="0"/>
                                  </p:stCondLst>
                                  <p:childTnLst>
                                    <p:set>
                                      <p:cBhvr>
                                        <p:cTn id="24" dur="1" fill="hold">
                                          <p:stCondLst>
                                            <p:cond delay="0"/>
                                          </p:stCondLst>
                                        </p:cTn>
                                        <p:tgtEl>
                                          <p:spTgt spid="2">
                                            <p:txEl>
                                              <p:pRg st="4" end="4"/>
                                            </p:txEl>
                                          </p:spTgt>
                                        </p:tgtEl>
                                        <p:attrNameLst>
                                          <p:attrName>style.visibility</p:attrName>
                                        </p:attrNameLst>
                                      </p:cBhvr>
                                      <p:to>
                                        <p:strVal val="visible"/>
                                      </p:to>
                                    </p:set>
                                    <p:animEffect transition="in" filter="strips(downRight)">
                                      <p:cBhvr>
                                        <p:cTn id="25" dur="500"/>
                                        <p:tgtEl>
                                          <p:spTgt spid="2">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autoUpdateAnimBg="0"/>
    </p:bldLst>
  </p:timing>
</p:sld>
</file>

<file path=ppt/slides/slide3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8130" name="Rectangle 2"/>
          <p:cNvSpPr>
            <a:spLocks noGrp="1" noChangeArrowheads="1"/>
          </p:cNvSpPr>
          <p:nvPr>
            <p:ph type="title"/>
          </p:nvPr>
        </p:nvSpPr>
        <p:spPr/>
        <p:txBody>
          <a:bodyPr/>
          <a:lstStyle/>
          <a:p>
            <a:pPr eaLnBrk="1" hangingPunct="1"/>
            <a:r>
              <a:rPr lang="en-US" altLang="cs-CZ" sz="2800"/>
              <a:t>The Real Exchange Rate Approach to Exchange Rates (cont.)</a:t>
            </a:r>
          </a:p>
        </p:txBody>
      </p:sp>
      <p:sp>
        <p:nvSpPr>
          <p:cNvPr id="2" name="Rectangle 3"/>
          <p:cNvSpPr>
            <a:spLocks noGrp="1" noChangeArrowheads="1"/>
          </p:cNvSpPr>
          <p:nvPr>
            <p:ph idx="1"/>
          </p:nvPr>
        </p:nvSpPr>
        <p:spPr/>
        <p:txBody>
          <a:bodyPr/>
          <a:lstStyle/>
          <a:p>
            <a:pPr lvl="1" algn="ctr" eaLnBrk="1" hangingPunct="1">
              <a:buFontTx/>
              <a:buNone/>
            </a:pPr>
            <a:r>
              <a:rPr lang="en-US" altLang="cs-CZ" sz="1800" i="1"/>
              <a:t> </a:t>
            </a:r>
            <a:r>
              <a:rPr lang="en-US" altLang="cs-CZ" i="1"/>
              <a:t>q</a:t>
            </a:r>
            <a:r>
              <a:rPr lang="en-US" altLang="cs-CZ" baseline="-25000"/>
              <a:t>US/EU</a:t>
            </a:r>
            <a:r>
              <a:rPr lang="en-US" altLang="cs-CZ"/>
              <a:t> = (</a:t>
            </a:r>
            <a:r>
              <a:rPr lang="en-US" altLang="cs-CZ" i="1"/>
              <a:t>E</a:t>
            </a:r>
            <a:r>
              <a:rPr lang="en-US" altLang="cs-CZ" baseline="-25000"/>
              <a:t>$/€</a:t>
            </a:r>
            <a:r>
              <a:rPr lang="en-US" altLang="cs-CZ"/>
              <a:t> x </a:t>
            </a:r>
            <a:r>
              <a:rPr lang="en-US" altLang="cs-CZ" i="1">
                <a:ea typeface="ＭＳ Ｐゴシック" pitchFamily="-1" charset="-128"/>
              </a:rPr>
              <a:t>P</a:t>
            </a:r>
            <a:r>
              <a:rPr lang="en-US" altLang="cs-CZ" baseline="-25000">
                <a:ea typeface="ＭＳ Ｐゴシック" pitchFamily="-1" charset="-128"/>
              </a:rPr>
              <a:t>EU</a:t>
            </a:r>
            <a:r>
              <a:rPr lang="en-US" altLang="cs-CZ">
                <a:ea typeface="ＭＳ Ｐゴシック" pitchFamily="-1" charset="-128"/>
              </a:rPr>
              <a:t>)/</a:t>
            </a:r>
            <a:r>
              <a:rPr lang="en-US" altLang="cs-CZ" i="1">
                <a:ea typeface="ＭＳ Ｐゴシック" pitchFamily="-1" charset="-128"/>
              </a:rPr>
              <a:t>P</a:t>
            </a:r>
            <a:r>
              <a:rPr lang="en-US" altLang="cs-CZ" baseline="-25000">
                <a:ea typeface="ＭＳ Ｐゴシック" pitchFamily="-1" charset="-128"/>
              </a:rPr>
              <a:t>US</a:t>
            </a:r>
            <a:r>
              <a:rPr lang="en-US" altLang="cs-CZ" sz="1800" baseline="-25000"/>
              <a:t> </a:t>
            </a:r>
            <a:endParaRPr lang="en-US" altLang="cs-CZ" sz="1800"/>
          </a:p>
          <a:p>
            <a:pPr lvl="1" eaLnBrk="1" hangingPunct="1">
              <a:spcBef>
                <a:spcPct val="50000"/>
              </a:spcBef>
            </a:pPr>
            <a:r>
              <a:rPr lang="en-US" altLang="cs-CZ" sz="1800"/>
              <a:t>If the EU basket costs €100, the U.S. basket costs $120, and the nominal exchange rate is $1.20 per euro, then the real exchange rate is 1 U.S. basket per 1 EU basket.</a:t>
            </a:r>
          </a:p>
          <a:p>
            <a:pPr lvl="1" eaLnBrk="1" hangingPunct="1">
              <a:spcBef>
                <a:spcPct val="50000"/>
              </a:spcBef>
            </a:pPr>
            <a:r>
              <a:rPr lang="en-US" altLang="cs-CZ" sz="1800"/>
              <a:t>A real depreciation</a:t>
            </a:r>
            <a:r>
              <a:rPr lang="en-US" altLang="cs-CZ" sz="1800" b="1"/>
              <a:t> </a:t>
            </a:r>
            <a:r>
              <a:rPr lang="en-US" altLang="cs-CZ" sz="1800"/>
              <a:t>of the value of U.S. products means a fall in a dollar</a:t>
            </a:r>
            <a:r>
              <a:rPr lang="ja-JP" altLang="en-US" sz="1800"/>
              <a:t>’</a:t>
            </a:r>
            <a:r>
              <a:rPr lang="en-US" altLang="ja-JP" sz="1800"/>
              <a:t>s purchasing power of EU products relative to a dollar</a:t>
            </a:r>
            <a:r>
              <a:rPr lang="ja-JP" altLang="en-US" sz="1800"/>
              <a:t>’</a:t>
            </a:r>
            <a:r>
              <a:rPr lang="en-US" altLang="ja-JP" sz="1800"/>
              <a:t>s purchasing power of U.S. products.</a:t>
            </a:r>
          </a:p>
          <a:p>
            <a:pPr lvl="2" eaLnBrk="1" hangingPunct="1">
              <a:spcBef>
                <a:spcPct val="50000"/>
              </a:spcBef>
            </a:pPr>
            <a:r>
              <a:rPr lang="en-US" altLang="cs-CZ" sz="1600"/>
              <a:t>This implies that U.S. goods become less expensive and less valuable relative to EU goods.</a:t>
            </a:r>
          </a:p>
          <a:p>
            <a:pPr lvl="2" eaLnBrk="1" hangingPunct="1">
              <a:spcBef>
                <a:spcPct val="50000"/>
              </a:spcBef>
            </a:pPr>
            <a:r>
              <a:rPr lang="en-US" altLang="cs-CZ" sz="1600"/>
              <a:t>This implies that the value of U.S. goods relative to value of EU goods falls. </a:t>
            </a:r>
          </a:p>
        </p:txBody>
      </p:sp>
    </p:spTree>
    <p:extLst>
      <p:ext uri="{BB962C8B-B14F-4D97-AF65-F5344CB8AC3E}">
        <p14:creationId xmlns:p14="http://schemas.microsoft.com/office/powerpoint/2010/main" val="1288008296"/>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Effect transition="in" filter="strips(downRight)">
                                      <p:cBhvr>
                                        <p:cTn id="7" dur="500"/>
                                        <p:tgtEl>
                                          <p:spTgt spid="2">
                                            <p:txEl>
                                              <p:pRg st="1" end="1"/>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2">
                                            <p:txEl>
                                              <p:pRg st="2" end="2"/>
                                            </p:txEl>
                                          </p:spTgt>
                                        </p:tgtEl>
                                        <p:attrNameLst>
                                          <p:attrName>style.visibility</p:attrName>
                                        </p:attrNameLst>
                                      </p:cBhvr>
                                      <p:to>
                                        <p:strVal val="visible"/>
                                      </p:to>
                                    </p:set>
                                    <p:animEffect transition="in" filter="strips(downRight)">
                                      <p:cBhvr>
                                        <p:cTn id="12" dur="500"/>
                                        <p:tgtEl>
                                          <p:spTgt spid="2">
                                            <p:txEl>
                                              <p:pRg st="2" end="2"/>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6" fill="hold" grpId="0" nodeType="clickEffect">
                                  <p:stCondLst>
                                    <p:cond delay="0"/>
                                  </p:stCondLst>
                                  <p:childTnLst>
                                    <p:set>
                                      <p:cBhvr>
                                        <p:cTn id="16" dur="1" fill="hold">
                                          <p:stCondLst>
                                            <p:cond delay="0"/>
                                          </p:stCondLst>
                                        </p:cTn>
                                        <p:tgtEl>
                                          <p:spTgt spid="2">
                                            <p:txEl>
                                              <p:pRg st="3" end="3"/>
                                            </p:txEl>
                                          </p:spTgt>
                                        </p:tgtEl>
                                        <p:attrNameLst>
                                          <p:attrName>style.visibility</p:attrName>
                                        </p:attrNameLst>
                                      </p:cBhvr>
                                      <p:to>
                                        <p:strVal val="visible"/>
                                      </p:to>
                                    </p:set>
                                    <p:animEffect transition="in" filter="strips(downRight)">
                                      <p:cBhvr>
                                        <p:cTn id="17" dur="500"/>
                                        <p:tgtEl>
                                          <p:spTgt spid="2">
                                            <p:txEl>
                                              <p:pRg st="3" end="3"/>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8" presetClass="entr" presetSubtype="6" fill="hold" grpId="0" nodeType="clickEffect">
                                  <p:stCondLst>
                                    <p:cond delay="0"/>
                                  </p:stCondLst>
                                  <p:childTnLst>
                                    <p:set>
                                      <p:cBhvr>
                                        <p:cTn id="21" dur="1" fill="hold">
                                          <p:stCondLst>
                                            <p:cond delay="0"/>
                                          </p:stCondLst>
                                        </p:cTn>
                                        <p:tgtEl>
                                          <p:spTgt spid="2">
                                            <p:txEl>
                                              <p:pRg st="4" end="4"/>
                                            </p:txEl>
                                          </p:spTgt>
                                        </p:tgtEl>
                                        <p:attrNameLst>
                                          <p:attrName>style.visibility</p:attrName>
                                        </p:attrNameLst>
                                      </p:cBhvr>
                                      <p:to>
                                        <p:strVal val="visible"/>
                                      </p:to>
                                    </p:set>
                                    <p:animEffect transition="in" filter="strips(downRight)">
                                      <p:cBhvr>
                                        <p:cTn id="22" dur="500"/>
                                        <p:tgtEl>
                                          <p:spTgt spid="2">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autoUpdateAnimBg="0"/>
    </p:bldLst>
  </p:timing>
</p:sld>
</file>

<file path=ppt/slides/slide3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p:txBody>
          <a:bodyPr/>
          <a:lstStyle/>
          <a:p>
            <a:pPr eaLnBrk="1" hangingPunct="1"/>
            <a:r>
              <a:rPr lang="en-US" altLang="cs-CZ" sz="2800"/>
              <a:t>The Real Exchange Rate Approach to Exchange Rates (cont.)</a:t>
            </a:r>
          </a:p>
        </p:txBody>
      </p:sp>
      <p:sp>
        <p:nvSpPr>
          <p:cNvPr id="2" name="Rectangle 3"/>
          <p:cNvSpPr>
            <a:spLocks noGrp="1" noChangeArrowheads="1"/>
          </p:cNvSpPr>
          <p:nvPr>
            <p:ph idx="1"/>
          </p:nvPr>
        </p:nvSpPr>
        <p:spPr/>
        <p:txBody>
          <a:bodyPr/>
          <a:lstStyle/>
          <a:p>
            <a:pPr lvl="1" algn="ctr" eaLnBrk="1" hangingPunct="1">
              <a:buFontTx/>
              <a:buNone/>
            </a:pPr>
            <a:r>
              <a:rPr lang="en-US" altLang="cs-CZ" i="1" smtClean="0"/>
              <a:t> </a:t>
            </a:r>
            <a:r>
              <a:rPr lang="en-US" altLang="cs-CZ" i="1"/>
              <a:t>q</a:t>
            </a:r>
            <a:r>
              <a:rPr lang="en-US" altLang="cs-CZ" baseline="-25000"/>
              <a:t>US/EU</a:t>
            </a:r>
            <a:r>
              <a:rPr lang="en-US" altLang="cs-CZ"/>
              <a:t> = (</a:t>
            </a:r>
            <a:r>
              <a:rPr lang="en-US" altLang="cs-CZ" i="1"/>
              <a:t>E</a:t>
            </a:r>
            <a:r>
              <a:rPr lang="en-US" altLang="cs-CZ" baseline="-25000"/>
              <a:t>$/€</a:t>
            </a:r>
            <a:r>
              <a:rPr lang="en-US" altLang="cs-CZ"/>
              <a:t> x </a:t>
            </a:r>
            <a:r>
              <a:rPr lang="en-US" altLang="cs-CZ" i="1">
                <a:ea typeface="ＭＳ Ｐゴシック" pitchFamily="-1" charset="-128"/>
              </a:rPr>
              <a:t>P</a:t>
            </a:r>
            <a:r>
              <a:rPr lang="en-US" altLang="cs-CZ" baseline="-25000">
                <a:ea typeface="ＭＳ Ｐゴシック" pitchFamily="-1" charset="-128"/>
              </a:rPr>
              <a:t>EU</a:t>
            </a:r>
            <a:r>
              <a:rPr lang="en-US" altLang="cs-CZ">
                <a:ea typeface="ＭＳ Ｐゴシック" pitchFamily="-1" charset="-128"/>
              </a:rPr>
              <a:t>)/</a:t>
            </a:r>
            <a:r>
              <a:rPr lang="en-US" altLang="cs-CZ" i="1">
                <a:ea typeface="ＭＳ Ｐゴシック" pitchFamily="-1" charset="-128"/>
              </a:rPr>
              <a:t>P</a:t>
            </a:r>
            <a:r>
              <a:rPr lang="en-US" altLang="cs-CZ" baseline="-25000">
                <a:ea typeface="ＭＳ Ｐゴシック" pitchFamily="-1" charset="-128"/>
              </a:rPr>
              <a:t>US</a:t>
            </a:r>
            <a:r>
              <a:rPr lang="en-US" altLang="cs-CZ" baseline="-25000" smtClean="0"/>
              <a:t> </a:t>
            </a:r>
            <a:endParaRPr lang="en-US" altLang="cs-CZ" smtClean="0"/>
          </a:p>
          <a:p>
            <a:pPr lvl="1" eaLnBrk="1" hangingPunct="1">
              <a:spcBef>
                <a:spcPct val="50000"/>
              </a:spcBef>
            </a:pPr>
            <a:r>
              <a:rPr lang="en-US" altLang="cs-CZ" sz="1800"/>
              <a:t>A real appreciation</a:t>
            </a:r>
            <a:r>
              <a:rPr lang="en-US" altLang="cs-CZ" sz="1800" b="1"/>
              <a:t> </a:t>
            </a:r>
            <a:r>
              <a:rPr lang="en-US" altLang="cs-CZ" sz="1800"/>
              <a:t>of the value of U.S. products means a rise in a dollar</a:t>
            </a:r>
            <a:r>
              <a:rPr lang="ja-JP" altLang="en-US" sz="1800"/>
              <a:t>’</a:t>
            </a:r>
            <a:r>
              <a:rPr lang="en-US" altLang="ja-JP" sz="1800"/>
              <a:t>s purchasing power of EU products relative to a dollar</a:t>
            </a:r>
            <a:r>
              <a:rPr lang="ja-JP" altLang="en-US" sz="1800"/>
              <a:t>’</a:t>
            </a:r>
            <a:r>
              <a:rPr lang="en-US" altLang="ja-JP" sz="1800"/>
              <a:t>s purchasing power of U.S. products.</a:t>
            </a:r>
          </a:p>
          <a:p>
            <a:pPr lvl="2" eaLnBrk="1" hangingPunct="1">
              <a:spcBef>
                <a:spcPct val="50000"/>
              </a:spcBef>
            </a:pPr>
            <a:r>
              <a:rPr lang="en-US" altLang="cs-CZ" sz="1600"/>
              <a:t>This implies that U.S. goods become more expensive and more valuable relative to EU goods.</a:t>
            </a:r>
          </a:p>
          <a:p>
            <a:pPr lvl="2" eaLnBrk="1" hangingPunct="1">
              <a:spcBef>
                <a:spcPct val="50000"/>
              </a:spcBef>
            </a:pPr>
            <a:r>
              <a:rPr lang="en-US" altLang="cs-CZ" sz="1600"/>
              <a:t>This implies that the value of U.S. goods relative to value of EU goods rises. </a:t>
            </a:r>
          </a:p>
        </p:txBody>
      </p:sp>
    </p:spTree>
    <p:extLst>
      <p:ext uri="{BB962C8B-B14F-4D97-AF65-F5344CB8AC3E}">
        <p14:creationId xmlns:p14="http://schemas.microsoft.com/office/powerpoint/2010/main" val="3377424309"/>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Effect transition="in" filter="strips(downRight)">
                                      <p:cBhvr>
                                        <p:cTn id="7" dur="500"/>
                                        <p:tgtEl>
                                          <p:spTgt spid="2">
                                            <p:txEl>
                                              <p:pRg st="1" end="1"/>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2">
                                            <p:txEl>
                                              <p:pRg st="2" end="2"/>
                                            </p:txEl>
                                          </p:spTgt>
                                        </p:tgtEl>
                                        <p:attrNameLst>
                                          <p:attrName>style.visibility</p:attrName>
                                        </p:attrNameLst>
                                      </p:cBhvr>
                                      <p:to>
                                        <p:strVal val="visible"/>
                                      </p:to>
                                    </p:set>
                                    <p:animEffect transition="in" filter="strips(downRight)">
                                      <p:cBhvr>
                                        <p:cTn id="12" dur="500"/>
                                        <p:tgtEl>
                                          <p:spTgt spid="2">
                                            <p:txEl>
                                              <p:pRg st="2" end="2"/>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6" fill="hold" grpId="0" nodeType="clickEffect">
                                  <p:stCondLst>
                                    <p:cond delay="0"/>
                                  </p:stCondLst>
                                  <p:childTnLst>
                                    <p:set>
                                      <p:cBhvr>
                                        <p:cTn id="16" dur="1" fill="hold">
                                          <p:stCondLst>
                                            <p:cond delay="0"/>
                                          </p:stCondLst>
                                        </p:cTn>
                                        <p:tgtEl>
                                          <p:spTgt spid="2">
                                            <p:txEl>
                                              <p:pRg st="3" end="3"/>
                                            </p:txEl>
                                          </p:spTgt>
                                        </p:tgtEl>
                                        <p:attrNameLst>
                                          <p:attrName>style.visibility</p:attrName>
                                        </p:attrNameLst>
                                      </p:cBhvr>
                                      <p:to>
                                        <p:strVal val="visible"/>
                                      </p:to>
                                    </p:set>
                                    <p:animEffect transition="in" filter="strips(downRight)">
                                      <p:cBhvr>
                                        <p:cTn id="17" dur="500"/>
                                        <p:tgtEl>
                                          <p:spTgt spid="2">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autoUpdateAnimBg="0"/>
    </p:bldLst>
  </p:timing>
</p:sld>
</file>

<file path=ppt/slides/slide3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p:txBody>
          <a:bodyPr/>
          <a:lstStyle/>
          <a:p>
            <a:pPr eaLnBrk="1" hangingPunct="1"/>
            <a:r>
              <a:rPr lang="en-US" altLang="cs-CZ" sz="2800"/>
              <a:t>The Real Exchange Rate Approach to Exchange Rates (cont.)</a:t>
            </a:r>
          </a:p>
        </p:txBody>
      </p:sp>
      <p:sp>
        <p:nvSpPr>
          <p:cNvPr id="2" name="Rectangle 3"/>
          <p:cNvSpPr>
            <a:spLocks noGrp="1" noChangeArrowheads="1"/>
          </p:cNvSpPr>
          <p:nvPr>
            <p:ph idx="1"/>
          </p:nvPr>
        </p:nvSpPr>
        <p:spPr/>
        <p:txBody>
          <a:bodyPr/>
          <a:lstStyle/>
          <a:p>
            <a:pPr eaLnBrk="1" hangingPunct="1"/>
            <a:r>
              <a:rPr lang="en-US" altLang="cs-CZ" sz="2000"/>
              <a:t>According to PPP, exchange rates are determined by relative average prices:</a:t>
            </a:r>
          </a:p>
          <a:p>
            <a:pPr algn="ctr" eaLnBrk="1" hangingPunct="1">
              <a:buFontTx/>
              <a:buNone/>
            </a:pPr>
            <a:r>
              <a:rPr lang="en-US" altLang="cs-CZ" sz="2000" i="1"/>
              <a:t>E</a:t>
            </a:r>
            <a:r>
              <a:rPr lang="en-US" altLang="cs-CZ" sz="2000" baseline="-25000"/>
              <a:t>$/€</a:t>
            </a:r>
            <a:r>
              <a:rPr lang="en-US" altLang="cs-CZ" sz="2000"/>
              <a:t> = </a:t>
            </a:r>
            <a:r>
              <a:rPr lang="en-US" altLang="cs-CZ" sz="2000" i="1"/>
              <a:t>P</a:t>
            </a:r>
            <a:r>
              <a:rPr lang="en-US" altLang="cs-CZ" sz="2000" baseline="-25000"/>
              <a:t>US</a:t>
            </a:r>
            <a:r>
              <a:rPr lang="en-US" altLang="cs-CZ" sz="2000"/>
              <a:t>/</a:t>
            </a:r>
            <a:r>
              <a:rPr lang="en-US" altLang="cs-CZ" sz="2000" i="1"/>
              <a:t>P</a:t>
            </a:r>
            <a:r>
              <a:rPr lang="en-US" altLang="cs-CZ" sz="2000" baseline="-25000"/>
              <a:t>EU</a:t>
            </a:r>
          </a:p>
          <a:p>
            <a:pPr eaLnBrk="1" hangingPunct="1">
              <a:spcBef>
                <a:spcPct val="70000"/>
              </a:spcBef>
            </a:pPr>
            <a:r>
              <a:rPr lang="en-US" altLang="cs-CZ" sz="2000"/>
              <a:t>According to the more general real exchange rate approach, exchange rates may also be influenced by the real exchange rate: </a:t>
            </a:r>
          </a:p>
          <a:p>
            <a:pPr algn="ctr" eaLnBrk="1" hangingPunct="1">
              <a:buFontTx/>
              <a:buNone/>
            </a:pPr>
            <a:r>
              <a:rPr lang="en-US" altLang="cs-CZ" sz="2000" i="1"/>
              <a:t>E</a:t>
            </a:r>
            <a:r>
              <a:rPr lang="en-US" altLang="cs-CZ" sz="2000" baseline="-25000"/>
              <a:t>$/€</a:t>
            </a:r>
            <a:r>
              <a:rPr lang="en-US" altLang="cs-CZ" sz="2000"/>
              <a:t> = </a:t>
            </a:r>
            <a:r>
              <a:rPr lang="en-US" altLang="cs-CZ" sz="2000" i="1"/>
              <a:t>q</a:t>
            </a:r>
            <a:r>
              <a:rPr lang="en-US" altLang="cs-CZ" sz="2000" baseline="-25000"/>
              <a:t>US/EU </a:t>
            </a:r>
            <a:r>
              <a:rPr lang="en-US" altLang="cs-CZ" sz="2000"/>
              <a:t>x </a:t>
            </a:r>
            <a:r>
              <a:rPr lang="en-US" altLang="cs-CZ" sz="2000" i="1"/>
              <a:t>P</a:t>
            </a:r>
            <a:r>
              <a:rPr lang="en-US" altLang="cs-CZ" sz="2000" baseline="-25000"/>
              <a:t>US</a:t>
            </a:r>
            <a:r>
              <a:rPr lang="en-US" altLang="cs-CZ" sz="2000"/>
              <a:t>/</a:t>
            </a:r>
            <a:r>
              <a:rPr lang="en-US" altLang="cs-CZ" sz="2000" i="1"/>
              <a:t>P</a:t>
            </a:r>
            <a:r>
              <a:rPr lang="en-US" altLang="cs-CZ" sz="2000" baseline="-25000"/>
              <a:t>EU</a:t>
            </a:r>
          </a:p>
          <a:p>
            <a:pPr eaLnBrk="1" hangingPunct="1">
              <a:spcBef>
                <a:spcPct val="70000"/>
              </a:spcBef>
            </a:pPr>
            <a:r>
              <a:rPr lang="en-US" altLang="cs-CZ" sz="2000"/>
              <a:t>What influences the real exchange rate?</a:t>
            </a:r>
          </a:p>
        </p:txBody>
      </p:sp>
    </p:spTree>
    <p:extLst>
      <p:ext uri="{BB962C8B-B14F-4D97-AF65-F5344CB8AC3E}">
        <p14:creationId xmlns:p14="http://schemas.microsoft.com/office/powerpoint/2010/main" val="2183816688"/>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strips(downRight)">
                                      <p:cBhvr>
                                        <p:cTn id="7" dur="500"/>
                                        <p:tgtEl>
                                          <p:spTgt spid="2">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strips(downRight)">
                                      <p:cBhvr>
                                        <p:cTn id="12" dur="500"/>
                                        <p:tgtEl>
                                          <p:spTgt spid="2">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6" fill="hold" grpId="0"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strips(downRight)">
                                      <p:cBhvr>
                                        <p:cTn id="17" dur="500"/>
                                        <p:tgtEl>
                                          <p:spTgt spid="2">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8" presetClass="entr" presetSubtype="6" fill="hold" grpId="0" nodeType="clickEffect">
                                  <p:stCondLst>
                                    <p:cond delay="0"/>
                                  </p:stCondLst>
                                  <p:childTnLst>
                                    <p:set>
                                      <p:cBhvr>
                                        <p:cTn id="21" dur="1" fill="hold">
                                          <p:stCondLst>
                                            <p:cond delay="0"/>
                                          </p:stCondLst>
                                        </p:cTn>
                                        <p:tgtEl>
                                          <p:spTgt spid="2">
                                            <p:txEl>
                                              <p:pRg st="3" end="3"/>
                                            </p:txEl>
                                          </p:spTgt>
                                        </p:tgtEl>
                                        <p:attrNameLst>
                                          <p:attrName>style.visibility</p:attrName>
                                        </p:attrNameLst>
                                      </p:cBhvr>
                                      <p:to>
                                        <p:strVal val="visible"/>
                                      </p:to>
                                    </p:set>
                                    <p:animEffect transition="in" filter="strips(downRight)">
                                      <p:cBhvr>
                                        <p:cTn id="22" dur="500"/>
                                        <p:tgtEl>
                                          <p:spTgt spid="2">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8" presetClass="entr" presetSubtype="6" fill="hold" grpId="0" nodeType="clickEffect">
                                  <p:stCondLst>
                                    <p:cond delay="0"/>
                                  </p:stCondLst>
                                  <p:childTnLst>
                                    <p:set>
                                      <p:cBhvr>
                                        <p:cTn id="26" dur="1" fill="hold">
                                          <p:stCondLst>
                                            <p:cond delay="0"/>
                                          </p:stCondLst>
                                        </p:cTn>
                                        <p:tgtEl>
                                          <p:spTgt spid="2">
                                            <p:txEl>
                                              <p:pRg st="4" end="4"/>
                                            </p:txEl>
                                          </p:spTgt>
                                        </p:tgtEl>
                                        <p:attrNameLst>
                                          <p:attrName>style.visibility</p:attrName>
                                        </p:attrNameLst>
                                      </p:cBhvr>
                                      <p:to>
                                        <p:strVal val="visible"/>
                                      </p:to>
                                    </p:set>
                                    <p:animEffect transition="in" filter="strips(downRight)">
                                      <p:cBhvr>
                                        <p:cTn id="27" dur="500"/>
                                        <p:tgtEl>
                                          <p:spTgt spid="2">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autoUpdateAnimBg="0"/>
    </p:bldLst>
  </p:timing>
</p:sld>
</file>

<file path=ppt/slides/slide3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p:txBody>
          <a:bodyPr/>
          <a:lstStyle/>
          <a:p>
            <a:pPr eaLnBrk="1" hangingPunct="1"/>
            <a:r>
              <a:rPr lang="en-US" altLang="cs-CZ" sz="2800"/>
              <a:t>The Real Exchange Rate Approach to Exchange Rates (cont.)</a:t>
            </a:r>
          </a:p>
        </p:txBody>
      </p:sp>
      <p:sp>
        <p:nvSpPr>
          <p:cNvPr id="2" name="Rectangle 3"/>
          <p:cNvSpPr>
            <a:spLocks noGrp="1" noChangeArrowheads="1"/>
          </p:cNvSpPr>
          <p:nvPr>
            <p:ph idx="1"/>
          </p:nvPr>
        </p:nvSpPr>
        <p:spPr/>
        <p:txBody>
          <a:bodyPr/>
          <a:lstStyle/>
          <a:p>
            <a:pPr eaLnBrk="1" hangingPunct="1">
              <a:spcBef>
                <a:spcPct val="50000"/>
              </a:spcBef>
            </a:pPr>
            <a:r>
              <a:rPr lang="en-US" altLang="cs-CZ" sz="2000"/>
              <a:t>A </a:t>
            </a:r>
            <a:r>
              <a:rPr lang="en-US" altLang="cs-CZ" sz="2000" b="1"/>
              <a:t>change in relative demand</a:t>
            </a:r>
            <a:r>
              <a:rPr lang="en-US" altLang="cs-CZ" sz="2000"/>
              <a:t> of U.S. products</a:t>
            </a:r>
          </a:p>
          <a:p>
            <a:pPr lvl="1" eaLnBrk="1" hangingPunct="1">
              <a:spcBef>
                <a:spcPct val="50000"/>
              </a:spcBef>
            </a:pPr>
            <a:r>
              <a:rPr lang="en-US" altLang="cs-CZ" sz="1800"/>
              <a:t>An increase in relative demand of U.S. products causes the value (price) of U.S. goods relative to the value (price) of foreign goods to rise.</a:t>
            </a:r>
          </a:p>
          <a:p>
            <a:pPr lvl="1" eaLnBrk="1" hangingPunct="1">
              <a:spcBef>
                <a:spcPct val="50000"/>
              </a:spcBef>
            </a:pPr>
            <a:r>
              <a:rPr lang="en-US" altLang="cs-CZ" sz="1800"/>
              <a:t>A real appreciation of the value of U.S. goods: </a:t>
            </a:r>
            <a:r>
              <a:rPr lang="en-US" altLang="cs-CZ" sz="1800" i="1"/>
              <a:t>P</a:t>
            </a:r>
            <a:r>
              <a:rPr lang="en-US" altLang="cs-CZ" sz="1800" i="1" baseline="-25000"/>
              <a:t>US</a:t>
            </a:r>
            <a:r>
              <a:rPr lang="en-US" altLang="cs-CZ" sz="1800" baseline="-25000"/>
              <a:t>  </a:t>
            </a:r>
            <a:r>
              <a:rPr lang="en-US" altLang="cs-CZ" sz="1800"/>
              <a:t>rises relative to </a:t>
            </a:r>
            <a:r>
              <a:rPr lang="en-US" altLang="cs-CZ" sz="1800" i="1"/>
              <a:t>E</a:t>
            </a:r>
            <a:r>
              <a:rPr lang="en-US" altLang="cs-CZ" sz="1800" baseline="-25000"/>
              <a:t>$/</a:t>
            </a:r>
            <a:r>
              <a:rPr lang="en-US" altLang="cs-CZ" sz="1800" baseline="-25000">
                <a:ea typeface="ＭＳ Ｐゴシック" pitchFamily="-1" charset="-128"/>
              </a:rPr>
              <a:t>€</a:t>
            </a:r>
            <a:r>
              <a:rPr lang="en-US" altLang="cs-CZ" sz="1800">
                <a:ea typeface="ＭＳ Ｐゴシック" pitchFamily="-1" charset="-128"/>
              </a:rPr>
              <a:t> x </a:t>
            </a:r>
            <a:r>
              <a:rPr lang="en-US" altLang="cs-CZ" sz="1800" i="1">
                <a:ea typeface="ＭＳ Ｐゴシック" pitchFamily="-1" charset="-128"/>
              </a:rPr>
              <a:t>P</a:t>
            </a:r>
            <a:r>
              <a:rPr lang="en-US" altLang="cs-CZ" sz="1800" i="1" baseline="-25000">
                <a:ea typeface="ＭＳ Ｐゴシック" pitchFamily="-1" charset="-128"/>
              </a:rPr>
              <a:t>EU</a:t>
            </a:r>
          </a:p>
          <a:p>
            <a:pPr lvl="1" eaLnBrk="1" hangingPunct="1">
              <a:spcBef>
                <a:spcPct val="50000"/>
              </a:spcBef>
            </a:pPr>
            <a:r>
              <a:rPr lang="en-US" altLang="cs-CZ" sz="1800"/>
              <a:t>The real appreciation of the value of U.S. goods makes U.S. exports more expensive and imports into the U.S. less expensive (thereby reducing the relative quantity demanded of U.S. products).</a:t>
            </a:r>
          </a:p>
          <a:p>
            <a:pPr lvl="1" eaLnBrk="1" hangingPunct="1">
              <a:spcBef>
                <a:spcPct val="50000"/>
              </a:spcBef>
            </a:pPr>
            <a:r>
              <a:rPr lang="en-US" altLang="cs-CZ" sz="1800"/>
              <a:t>A decrease in relative demand of U.S. products causes a real depreciation of the value of U.S. goods.</a:t>
            </a:r>
          </a:p>
        </p:txBody>
      </p:sp>
    </p:spTree>
    <p:extLst>
      <p:ext uri="{BB962C8B-B14F-4D97-AF65-F5344CB8AC3E}">
        <p14:creationId xmlns:p14="http://schemas.microsoft.com/office/powerpoint/2010/main" val="3854392630"/>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strips(downRight)">
                                      <p:cBhvr>
                                        <p:cTn id="7" dur="500"/>
                                        <p:tgtEl>
                                          <p:spTgt spid="2">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strips(downRight)">
                                      <p:cBhvr>
                                        <p:cTn id="12" dur="500"/>
                                        <p:tgtEl>
                                          <p:spTgt spid="2">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6" fill="hold" grpId="0"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strips(downRight)">
                                      <p:cBhvr>
                                        <p:cTn id="17" dur="500"/>
                                        <p:tgtEl>
                                          <p:spTgt spid="2">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8" presetClass="entr" presetSubtype="6" fill="hold" grpId="0" nodeType="clickEffect">
                                  <p:stCondLst>
                                    <p:cond delay="0"/>
                                  </p:stCondLst>
                                  <p:childTnLst>
                                    <p:set>
                                      <p:cBhvr>
                                        <p:cTn id="21" dur="1" fill="hold">
                                          <p:stCondLst>
                                            <p:cond delay="0"/>
                                          </p:stCondLst>
                                        </p:cTn>
                                        <p:tgtEl>
                                          <p:spTgt spid="2">
                                            <p:txEl>
                                              <p:pRg st="3" end="3"/>
                                            </p:txEl>
                                          </p:spTgt>
                                        </p:tgtEl>
                                        <p:attrNameLst>
                                          <p:attrName>style.visibility</p:attrName>
                                        </p:attrNameLst>
                                      </p:cBhvr>
                                      <p:to>
                                        <p:strVal val="visible"/>
                                      </p:to>
                                    </p:set>
                                    <p:animEffect transition="in" filter="strips(downRight)">
                                      <p:cBhvr>
                                        <p:cTn id="22" dur="500"/>
                                        <p:tgtEl>
                                          <p:spTgt spid="2">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8" presetClass="entr" presetSubtype="6" fill="hold" grpId="0" nodeType="clickEffect">
                                  <p:stCondLst>
                                    <p:cond delay="0"/>
                                  </p:stCondLst>
                                  <p:childTnLst>
                                    <p:set>
                                      <p:cBhvr>
                                        <p:cTn id="26" dur="1" fill="hold">
                                          <p:stCondLst>
                                            <p:cond delay="0"/>
                                          </p:stCondLst>
                                        </p:cTn>
                                        <p:tgtEl>
                                          <p:spTgt spid="2">
                                            <p:txEl>
                                              <p:pRg st="4" end="4"/>
                                            </p:txEl>
                                          </p:spTgt>
                                        </p:tgtEl>
                                        <p:attrNameLst>
                                          <p:attrName>style.visibility</p:attrName>
                                        </p:attrNameLst>
                                      </p:cBhvr>
                                      <p:to>
                                        <p:strVal val="visible"/>
                                      </p:to>
                                    </p:set>
                                    <p:animEffect transition="in" filter="strips(downRight)">
                                      <p:cBhvr>
                                        <p:cTn id="27" dur="500"/>
                                        <p:tgtEl>
                                          <p:spTgt spid="2">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autoUpdateAnimBg="0"/>
    </p:bldLst>
  </p:timing>
</p:sld>
</file>

<file path=ppt/slides/slide3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2226" name="Rectangle 2"/>
          <p:cNvSpPr>
            <a:spLocks noGrp="1" noChangeArrowheads="1"/>
          </p:cNvSpPr>
          <p:nvPr>
            <p:ph type="title"/>
          </p:nvPr>
        </p:nvSpPr>
        <p:spPr/>
        <p:txBody>
          <a:bodyPr/>
          <a:lstStyle/>
          <a:p>
            <a:pPr eaLnBrk="1" hangingPunct="1"/>
            <a:r>
              <a:rPr lang="en-US" altLang="cs-CZ" sz="2800"/>
              <a:t>The Real Exchange Rate Approach to Exchange Rates (cont.)</a:t>
            </a:r>
          </a:p>
        </p:txBody>
      </p:sp>
      <p:sp>
        <p:nvSpPr>
          <p:cNvPr id="2" name="Rectangle 3"/>
          <p:cNvSpPr>
            <a:spLocks noGrp="1" noChangeArrowheads="1"/>
          </p:cNvSpPr>
          <p:nvPr>
            <p:ph idx="1"/>
          </p:nvPr>
        </p:nvSpPr>
        <p:spPr>
          <a:xfrm>
            <a:off x="680321" y="2087992"/>
            <a:ext cx="8293100" cy="4572000"/>
          </a:xfrm>
        </p:spPr>
        <p:txBody>
          <a:bodyPr/>
          <a:lstStyle/>
          <a:p>
            <a:pPr eaLnBrk="1" hangingPunct="1">
              <a:lnSpc>
                <a:spcPct val="90000"/>
              </a:lnSpc>
              <a:spcBef>
                <a:spcPct val="50000"/>
              </a:spcBef>
            </a:pPr>
            <a:r>
              <a:rPr lang="en-US" altLang="cs-CZ" sz="2000" dirty="0"/>
              <a:t>A </a:t>
            </a:r>
            <a:r>
              <a:rPr lang="en-US" altLang="cs-CZ" sz="2000" b="1" dirty="0"/>
              <a:t>change in relative supply</a:t>
            </a:r>
            <a:r>
              <a:rPr lang="en-US" altLang="cs-CZ" sz="2000" dirty="0"/>
              <a:t> of U.S. products</a:t>
            </a:r>
          </a:p>
          <a:p>
            <a:pPr lvl="1" eaLnBrk="1" hangingPunct="1">
              <a:lnSpc>
                <a:spcPct val="90000"/>
              </a:lnSpc>
              <a:spcBef>
                <a:spcPct val="50000"/>
              </a:spcBef>
            </a:pPr>
            <a:r>
              <a:rPr lang="en-US" altLang="cs-CZ" sz="1800" dirty="0"/>
              <a:t>An increase in relative supply of U.S. products (caused by an increase in U.S. productivity) causes the price/cost of U.S. goods relative to the price/cost of foreign goods to fall.</a:t>
            </a:r>
          </a:p>
          <a:p>
            <a:pPr lvl="1" eaLnBrk="1" hangingPunct="1">
              <a:lnSpc>
                <a:spcPct val="90000"/>
              </a:lnSpc>
              <a:spcBef>
                <a:spcPct val="50000"/>
              </a:spcBef>
            </a:pPr>
            <a:r>
              <a:rPr lang="en-US" altLang="cs-CZ" sz="1800" dirty="0"/>
              <a:t>A real depreciation of the value of U.S. goods:  </a:t>
            </a:r>
            <a:r>
              <a:rPr lang="en-US" altLang="cs-CZ" sz="1800" i="1" dirty="0"/>
              <a:t>P</a:t>
            </a:r>
            <a:r>
              <a:rPr lang="en-US" altLang="cs-CZ" sz="1800" i="1" baseline="-25000" dirty="0"/>
              <a:t>US</a:t>
            </a:r>
            <a:r>
              <a:rPr lang="en-US" altLang="cs-CZ" sz="1800" baseline="-25000" dirty="0"/>
              <a:t>  </a:t>
            </a:r>
            <a:r>
              <a:rPr lang="en-US" altLang="cs-CZ" sz="1800" dirty="0"/>
              <a:t>falls relative to </a:t>
            </a:r>
            <a:r>
              <a:rPr lang="en-US" altLang="cs-CZ" sz="1800" i="1" dirty="0"/>
              <a:t>E</a:t>
            </a:r>
            <a:r>
              <a:rPr lang="en-US" altLang="cs-CZ" sz="1800" baseline="-25000" dirty="0"/>
              <a:t>$/</a:t>
            </a:r>
            <a:r>
              <a:rPr lang="en-US" altLang="cs-CZ" sz="1800" baseline="-25000" dirty="0">
                <a:ea typeface="ＭＳ Ｐゴシック" pitchFamily="-1" charset="-128"/>
              </a:rPr>
              <a:t>€</a:t>
            </a:r>
            <a:r>
              <a:rPr lang="en-US" altLang="cs-CZ" sz="1800" dirty="0">
                <a:ea typeface="ＭＳ Ｐゴシック" pitchFamily="-1" charset="-128"/>
              </a:rPr>
              <a:t> x </a:t>
            </a:r>
            <a:r>
              <a:rPr lang="en-US" altLang="cs-CZ" sz="1800" i="1" dirty="0">
                <a:ea typeface="ＭＳ Ｐゴシック" pitchFamily="-1" charset="-128"/>
              </a:rPr>
              <a:t>P</a:t>
            </a:r>
            <a:r>
              <a:rPr lang="en-US" altLang="cs-CZ" sz="1800" i="1" baseline="-25000" dirty="0">
                <a:ea typeface="ＭＳ Ｐゴシック" pitchFamily="-1" charset="-128"/>
              </a:rPr>
              <a:t>EU</a:t>
            </a:r>
          </a:p>
          <a:p>
            <a:pPr lvl="1" eaLnBrk="1" hangingPunct="1">
              <a:lnSpc>
                <a:spcPct val="90000"/>
              </a:lnSpc>
              <a:spcBef>
                <a:spcPct val="50000"/>
              </a:spcBef>
            </a:pPr>
            <a:r>
              <a:rPr lang="en-US" altLang="cs-CZ" sz="1800" dirty="0"/>
              <a:t>The real depreciation of the value of U.S. goods makes U.S. exports less expensive and imports into the U.S. more expensive (thereby increasing relative quantity demanded to match increased relative quantity supplied).</a:t>
            </a:r>
          </a:p>
          <a:p>
            <a:pPr lvl="1" eaLnBrk="1" hangingPunct="1">
              <a:lnSpc>
                <a:spcPct val="90000"/>
              </a:lnSpc>
              <a:spcBef>
                <a:spcPct val="50000"/>
              </a:spcBef>
            </a:pPr>
            <a:r>
              <a:rPr lang="en-US" altLang="cs-CZ" sz="1800" dirty="0"/>
              <a:t>A decrease in relative supply of U.S. products causes a real appreciation of the value of U.S. goods.</a:t>
            </a:r>
          </a:p>
        </p:txBody>
      </p:sp>
    </p:spTree>
    <p:extLst>
      <p:ext uri="{BB962C8B-B14F-4D97-AF65-F5344CB8AC3E}">
        <p14:creationId xmlns:p14="http://schemas.microsoft.com/office/powerpoint/2010/main" val="4036728334"/>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strips(downRight)">
                                      <p:cBhvr>
                                        <p:cTn id="7" dur="500"/>
                                        <p:tgtEl>
                                          <p:spTgt spid="2">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strips(downRight)">
                                      <p:cBhvr>
                                        <p:cTn id="12" dur="500"/>
                                        <p:tgtEl>
                                          <p:spTgt spid="2">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6" fill="hold" grpId="0"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strips(downRight)">
                                      <p:cBhvr>
                                        <p:cTn id="17" dur="500"/>
                                        <p:tgtEl>
                                          <p:spTgt spid="2">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8" presetClass="entr" presetSubtype="6" fill="hold" grpId="0" nodeType="clickEffect">
                                  <p:stCondLst>
                                    <p:cond delay="0"/>
                                  </p:stCondLst>
                                  <p:childTnLst>
                                    <p:set>
                                      <p:cBhvr>
                                        <p:cTn id="21" dur="1" fill="hold">
                                          <p:stCondLst>
                                            <p:cond delay="0"/>
                                          </p:stCondLst>
                                        </p:cTn>
                                        <p:tgtEl>
                                          <p:spTgt spid="2">
                                            <p:txEl>
                                              <p:pRg st="3" end="3"/>
                                            </p:txEl>
                                          </p:spTgt>
                                        </p:tgtEl>
                                        <p:attrNameLst>
                                          <p:attrName>style.visibility</p:attrName>
                                        </p:attrNameLst>
                                      </p:cBhvr>
                                      <p:to>
                                        <p:strVal val="visible"/>
                                      </p:to>
                                    </p:set>
                                    <p:animEffect transition="in" filter="strips(downRight)">
                                      <p:cBhvr>
                                        <p:cTn id="22" dur="500"/>
                                        <p:tgtEl>
                                          <p:spTgt spid="2">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8" presetClass="entr" presetSubtype="6" fill="hold" grpId="0" nodeType="clickEffect">
                                  <p:stCondLst>
                                    <p:cond delay="0"/>
                                  </p:stCondLst>
                                  <p:childTnLst>
                                    <p:set>
                                      <p:cBhvr>
                                        <p:cTn id="26" dur="1" fill="hold">
                                          <p:stCondLst>
                                            <p:cond delay="0"/>
                                          </p:stCondLst>
                                        </p:cTn>
                                        <p:tgtEl>
                                          <p:spTgt spid="2">
                                            <p:txEl>
                                              <p:pRg st="4" end="4"/>
                                            </p:txEl>
                                          </p:spTgt>
                                        </p:tgtEl>
                                        <p:attrNameLst>
                                          <p:attrName>style.visibility</p:attrName>
                                        </p:attrNameLst>
                                      </p:cBhvr>
                                      <p:to>
                                        <p:strVal val="visible"/>
                                      </p:to>
                                    </p:set>
                                    <p:animEffect transition="in" filter="strips(downRight)">
                                      <p:cBhvr>
                                        <p:cTn id="27" dur="500"/>
                                        <p:tgtEl>
                                          <p:spTgt spid="2">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autoUpdateAnimBg="0"/>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ChangeArrowheads="1"/>
          </p:cNvSpPr>
          <p:nvPr>
            <p:ph type="title"/>
          </p:nvPr>
        </p:nvSpPr>
        <p:spPr/>
        <p:txBody>
          <a:bodyPr/>
          <a:lstStyle/>
          <a:p>
            <a:pPr eaLnBrk="1" hangingPunct="1"/>
            <a:r>
              <a:rPr lang="en-US" altLang="cs-CZ" smtClean="0"/>
              <a:t>Fig. 16-4: Determination of the Long-Run Real Exchange Rate</a:t>
            </a:r>
          </a:p>
        </p:txBody>
      </p:sp>
      <p:pic>
        <p:nvPicPr>
          <p:cNvPr id="53251" name="Picture 1" descr="fig16_04.gif"/>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680321" y="2388972"/>
            <a:ext cx="5048248" cy="42714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431549593"/>
      </p:ext>
    </p:extLst>
  </p:cSld>
  <p:clrMapOvr>
    <a:masterClrMapping/>
  </p:clrMapOvr>
  <p:transition spd="med">
    <p:pull dir="rd"/>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5298" name="Rectangle 2"/>
          <p:cNvSpPr>
            <a:spLocks noGrp="1" noChangeArrowheads="1"/>
          </p:cNvSpPr>
          <p:nvPr>
            <p:ph type="title"/>
          </p:nvPr>
        </p:nvSpPr>
        <p:spPr/>
        <p:txBody>
          <a:bodyPr/>
          <a:lstStyle/>
          <a:p>
            <a:pPr eaLnBrk="1" hangingPunct="1"/>
            <a:r>
              <a:rPr lang="en-US" altLang="cs-CZ" sz="2800"/>
              <a:t>The Real Exchange Rate Approach </a:t>
            </a:r>
            <a:br>
              <a:rPr lang="en-US" altLang="cs-CZ" sz="2800"/>
            </a:br>
            <a:r>
              <a:rPr lang="en-US" altLang="cs-CZ" sz="2800"/>
              <a:t>to Exchange Rates</a:t>
            </a:r>
          </a:p>
        </p:txBody>
      </p:sp>
      <p:sp>
        <p:nvSpPr>
          <p:cNvPr id="44035" name="Rectangle 3"/>
          <p:cNvSpPr>
            <a:spLocks noGrp="1" noChangeArrowheads="1"/>
          </p:cNvSpPr>
          <p:nvPr>
            <p:ph idx="1"/>
          </p:nvPr>
        </p:nvSpPr>
        <p:spPr>
          <a:xfrm>
            <a:off x="680321" y="2127036"/>
            <a:ext cx="8310563" cy="4572000"/>
          </a:xfrm>
        </p:spPr>
        <p:txBody>
          <a:bodyPr/>
          <a:lstStyle/>
          <a:p>
            <a:pPr>
              <a:spcBef>
                <a:spcPct val="50000"/>
              </a:spcBef>
              <a:tabLst>
                <a:tab pos="909638" algn="l"/>
              </a:tabLst>
            </a:pPr>
            <a:r>
              <a:rPr lang="en-US" altLang="cs-CZ" dirty="0"/>
              <a:t>The real exchange rate is a more general approach to explain exchange rates. Both monetary factors and real factors influence nominal exchange rates:</a:t>
            </a:r>
          </a:p>
          <a:p>
            <a:pPr lvl="1">
              <a:spcBef>
                <a:spcPct val="50000"/>
              </a:spcBef>
              <a:buNone/>
              <a:tabLst>
                <a:tab pos="909638" algn="l"/>
              </a:tabLst>
            </a:pPr>
            <a:r>
              <a:rPr lang="en-US" altLang="cs-CZ" dirty="0"/>
              <a:t>1a.	Increases in </a:t>
            </a:r>
            <a:r>
              <a:rPr lang="en-US" altLang="cs-CZ" i="1" dirty="0"/>
              <a:t>monetary levels</a:t>
            </a:r>
            <a:r>
              <a:rPr lang="en-US" altLang="cs-CZ" dirty="0"/>
              <a:t> lead to temporary 		inflation and changes in expectations about inflation.</a:t>
            </a:r>
          </a:p>
          <a:p>
            <a:pPr lvl="1">
              <a:spcBef>
                <a:spcPct val="50000"/>
              </a:spcBef>
              <a:buNone/>
              <a:tabLst>
                <a:tab pos="909638" algn="l"/>
              </a:tabLst>
            </a:pPr>
            <a:r>
              <a:rPr lang="en-US" altLang="cs-CZ" dirty="0"/>
              <a:t>1b.	Increases in </a:t>
            </a:r>
            <a:r>
              <a:rPr lang="en-US" altLang="cs-CZ" i="1" dirty="0"/>
              <a:t>monetary growth rates</a:t>
            </a:r>
            <a:r>
              <a:rPr lang="en-US" altLang="cs-CZ" dirty="0"/>
              <a:t> lead to persistent inflation and changes in expectations about inflation.</a:t>
            </a:r>
          </a:p>
          <a:p>
            <a:pPr lvl="1">
              <a:spcBef>
                <a:spcPct val="50000"/>
              </a:spcBef>
              <a:buNone/>
              <a:tabLst>
                <a:tab pos="909638" algn="l"/>
              </a:tabLst>
            </a:pPr>
            <a:r>
              <a:rPr lang="en-US" altLang="cs-CZ" dirty="0"/>
              <a:t>2a.	Increases in </a:t>
            </a:r>
            <a:r>
              <a:rPr lang="en-US" altLang="cs-CZ" i="1" dirty="0"/>
              <a:t>relative demand</a:t>
            </a:r>
            <a:r>
              <a:rPr lang="en-US" altLang="cs-CZ" dirty="0"/>
              <a:t> of domestic products lead to a real appreciation.</a:t>
            </a:r>
          </a:p>
          <a:p>
            <a:pPr lvl="1">
              <a:spcBef>
                <a:spcPct val="50000"/>
              </a:spcBef>
              <a:buNone/>
              <a:tabLst>
                <a:tab pos="909638" algn="l"/>
              </a:tabLst>
            </a:pPr>
            <a:r>
              <a:rPr lang="en-US" altLang="cs-CZ" dirty="0"/>
              <a:t>2b.	Increases in </a:t>
            </a:r>
            <a:r>
              <a:rPr lang="en-US" altLang="cs-CZ" i="1" dirty="0"/>
              <a:t>relative supply </a:t>
            </a:r>
            <a:r>
              <a:rPr lang="en-US" altLang="cs-CZ" dirty="0"/>
              <a:t>of domestic products lead to a real depreciation.</a:t>
            </a:r>
          </a:p>
        </p:txBody>
      </p:sp>
    </p:spTree>
    <p:extLst>
      <p:ext uri="{BB962C8B-B14F-4D97-AF65-F5344CB8AC3E}">
        <p14:creationId xmlns:p14="http://schemas.microsoft.com/office/powerpoint/2010/main" val="3380065988"/>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44035">
                                            <p:txEl>
                                              <p:pRg st="0" end="0"/>
                                            </p:txEl>
                                          </p:spTgt>
                                        </p:tgtEl>
                                        <p:attrNameLst>
                                          <p:attrName>style.visibility</p:attrName>
                                        </p:attrNameLst>
                                      </p:cBhvr>
                                      <p:to>
                                        <p:strVal val="visible"/>
                                      </p:to>
                                    </p:set>
                                    <p:animEffect transition="in" filter="strips(downRight)">
                                      <p:cBhvr>
                                        <p:cTn id="7" dur="500"/>
                                        <p:tgtEl>
                                          <p:spTgt spid="44035">
                                            <p:txEl>
                                              <p:pRg st="0" end="0"/>
                                            </p:txEl>
                                          </p:spTgt>
                                        </p:tgtEl>
                                      </p:cBhvr>
                                    </p:animEffect>
                                  </p:childTnLst>
                                </p:cTn>
                              </p:par>
                              <p:par>
                                <p:cTn id="8" presetID="18" presetClass="entr" presetSubtype="6" fill="hold" grpId="0" nodeType="withEffect">
                                  <p:stCondLst>
                                    <p:cond delay="0"/>
                                  </p:stCondLst>
                                  <p:childTnLst>
                                    <p:set>
                                      <p:cBhvr>
                                        <p:cTn id="9" dur="1" fill="hold">
                                          <p:stCondLst>
                                            <p:cond delay="0"/>
                                          </p:stCondLst>
                                        </p:cTn>
                                        <p:tgtEl>
                                          <p:spTgt spid="44035">
                                            <p:txEl>
                                              <p:pRg st="1" end="1"/>
                                            </p:txEl>
                                          </p:spTgt>
                                        </p:tgtEl>
                                        <p:attrNameLst>
                                          <p:attrName>style.visibility</p:attrName>
                                        </p:attrNameLst>
                                      </p:cBhvr>
                                      <p:to>
                                        <p:strVal val="visible"/>
                                      </p:to>
                                    </p:set>
                                    <p:animEffect transition="in" filter="strips(downRight)">
                                      <p:cBhvr>
                                        <p:cTn id="10" dur="500"/>
                                        <p:tgtEl>
                                          <p:spTgt spid="44035">
                                            <p:txEl>
                                              <p:pRg st="1" end="1"/>
                                            </p:txEl>
                                          </p:spTgt>
                                        </p:tgtEl>
                                      </p:cBhvr>
                                    </p:animEffect>
                                  </p:childTnLst>
                                </p:cTn>
                              </p:par>
                              <p:par>
                                <p:cTn id="11" presetID="18" presetClass="entr" presetSubtype="6" fill="hold" grpId="0" nodeType="withEffect">
                                  <p:stCondLst>
                                    <p:cond delay="0"/>
                                  </p:stCondLst>
                                  <p:childTnLst>
                                    <p:set>
                                      <p:cBhvr>
                                        <p:cTn id="12" dur="1" fill="hold">
                                          <p:stCondLst>
                                            <p:cond delay="0"/>
                                          </p:stCondLst>
                                        </p:cTn>
                                        <p:tgtEl>
                                          <p:spTgt spid="44035">
                                            <p:txEl>
                                              <p:pRg st="2" end="2"/>
                                            </p:txEl>
                                          </p:spTgt>
                                        </p:tgtEl>
                                        <p:attrNameLst>
                                          <p:attrName>style.visibility</p:attrName>
                                        </p:attrNameLst>
                                      </p:cBhvr>
                                      <p:to>
                                        <p:strVal val="visible"/>
                                      </p:to>
                                    </p:set>
                                    <p:animEffect transition="in" filter="strips(downRight)">
                                      <p:cBhvr>
                                        <p:cTn id="13" dur="500"/>
                                        <p:tgtEl>
                                          <p:spTgt spid="44035">
                                            <p:txEl>
                                              <p:pRg st="2" end="2"/>
                                            </p:txEl>
                                          </p:spTgt>
                                        </p:tgtEl>
                                      </p:cBhvr>
                                    </p:animEffect>
                                  </p:childTnLst>
                                </p:cTn>
                              </p:par>
                              <p:par>
                                <p:cTn id="14" presetID="18" presetClass="entr" presetSubtype="6" fill="hold" grpId="0" nodeType="withEffect">
                                  <p:stCondLst>
                                    <p:cond delay="0"/>
                                  </p:stCondLst>
                                  <p:childTnLst>
                                    <p:set>
                                      <p:cBhvr>
                                        <p:cTn id="15" dur="1" fill="hold">
                                          <p:stCondLst>
                                            <p:cond delay="0"/>
                                          </p:stCondLst>
                                        </p:cTn>
                                        <p:tgtEl>
                                          <p:spTgt spid="44035">
                                            <p:txEl>
                                              <p:pRg st="3" end="3"/>
                                            </p:txEl>
                                          </p:spTgt>
                                        </p:tgtEl>
                                        <p:attrNameLst>
                                          <p:attrName>style.visibility</p:attrName>
                                        </p:attrNameLst>
                                      </p:cBhvr>
                                      <p:to>
                                        <p:strVal val="visible"/>
                                      </p:to>
                                    </p:set>
                                    <p:animEffect transition="in" filter="strips(downRight)">
                                      <p:cBhvr>
                                        <p:cTn id="16" dur="500"/>
                                        <p:tgtEl>
                                          <p:spTgt spid="44035">
                                            <p:txEl>
                                              <p:pRg st="3" end="3"/>
                                            </p:txEl>
                                          </p:spTgt>
                                        </p:tgtEl>
                                      </p:cBhvr>
                                    </p:animEffect>
                                  </p:childTnLst>
                                </p:cTn>
                              </p:par>
                              <p:par>
                                <p:cTn id="17" presetID="18" presetClass="entr" presetSubtype="6" fill="hold" grpId="0" nodeType="withEffect">
                                  <p:stCondLst>
                                    <p:cond delay="0"/>
                                  </p:stCondLst>
                                  <p:childTnLst>
                                    <p:set>
                                      <p:cBhvr>
                                        <p:cTn id="18" dur="1" fill="hold">
                                          <p:stCondLst>
                                            <p:cond delay="0"/>
                                          </p:stCondLst>
                                        </p:cTn>
                                        <p:tgtEl>
                                          <p:spTgt spid="44035">
                                            <p:txEl>
                                              <p:pRg st="4" end="4"/>
                                            </p:txEl>
                                          </p:spTgt>
                                        </p:tgtEl>
                                        <p:attrNameLst>
                                          <p:attrName>style.visibility</p:attrName>
                                        </p:attrNameLst>
                                      </p:cBhvr>
                                      <p:to>
                                        <p:strVal val="visible"/>
                                      </p:to>
                                    </p:set>
                                    <p:animEffect transition="in" filter="strips(downRight)">
                                      <p:cBhvr>
                                        <p:cTn id="19" dur="500"/>
                                        <p:tgtEl>
                                          <p:spTgt spid="4403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035" grpId="0" build="p" autoUpdateAnimBg="0"/>
    </p:bld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pPr eaLnBrk="1" hangingPunct="1"/>
            <a:r>
              <a:rPr lang="en-US" altLang="cs-CZ" sz="2800"/>
              <a:t>The Behavior of Exchange Rates (cont.)</a:t>
            </a:r>
          </a:p>
        </p:txBody>
      </p:sp>
      <p:sp>
        <p:nvSpPr>
          <p:cNvPr id="8195" name="Rectangle 3"/>
          <p:cNvSpPr>
            <a:spLocks noGrp="1" noChangeArrowheads="1"/>
          </p:cNvSpPr>
          <p:nvPr>
            <p:ph idx="1"/>
          </p:nvPr>
        </p:nvSpPr>
        <p:spPr/>
        <p:txBody>
          <a:bodyPr/>
          <a:lstStyle/>
          <a:p>
            <a:pPr eaLnBrk="1" hangingPunct="1"/>
            <a:r>
              <a:rPr lang="en-US" altLang="cs-CZ"/>
              <a:t>The long-run models are not intended to be completely realistic descriptions about how exchange rates behave, but ways of representing how market participants may form expectations about future exchange rates and how exchange rates tend to move over long periods.</a:t>
            </a:r>
          </a:p>
        </p:txBody>
      </p:sp>
    </p:spTree>
    <p:extLst>
      <p:ext uri="{BB962C8B-B14F-4D97-AF65-F5344CB8AC3E}">
        <p14:creationId xmlns:p14="http://schemas.microsoft.com/office/powerpoint/2010/main" val="4111212820"/>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8195">
                                            <p:txEl>
                                              <p:pRg st="0" end="0"/>
                                            </p:txEl>
                                          </p:spTgt>
                                        </p:tgtEl>
                                        <p:attrNameLst>
                                          <p:attrName>style.visibility</p:attrName>
                                        </p:attrNameLst>
                                      </p:cBhvr>
                                      <p:to>
                                        <p:strVal val="visible"/>
                                      </p:to>
                                    </p:set>
                                    <p:animEffect transition="in" filter="strips(downRight)">
                                      <p:cBhvr>
                                        <p:cTn id="7" dur="500"/>
                                        <p:tgtEl>
                                          <p:spTgt spid="819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5" grpId="0" build="p" autoUpdateAnimBg="0"/>
    </p:bldLst>
  </p:timing>
</p:sld>
</file>

<file path=ppt/slides/slide4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6322" name="Rectangle 2"/>
          <p:cNvSpPr>
            <a:spLocks noGrp="1" noChangeArrowheads="1"/>
          </p:cNvSpPr>
          <p:nvPr>
            <p:ph type="title"/>
          </p:nvPr>
        </p:nvSpPr>
        <p:spPr/>
        <p:txBody>
          <a:bodyPr/>
          <a:lstStyle/>
          <a:p>
            <a:pPr eaLnBrk="1" hangingPunct="1"/>
            <a:r>
              <a:rPr lang="en-US" altLang="cs-CZ" sz="2800"/>
              <a:t>The Real Exchange Rate Approach </a:t>
            </a:r>
            <a:br>
              <a:rPr lang="en-US" altLang="cs-CZ" sz="2800"/>
            </a:br>
            <a:r>
              <a:rPr lang="en-US" altLang="cs-CZ" sz="2800"/>
              <a:t>to Exchange Rates (cont.)</a:t>
            </a:r>
          </a:p>
        </p:txBody>
      </p:sp>
      <p:sp>
        <p:nvSpPr>
          <p:cNvPr id="45059" name="Rectangle 3"/>
          <p:cNvSpPr>
            <a:spLocks noGrp="1" noChangeArrowheads="1"/>
          </p:cNvSpPr>
          <p:nvPr>
            <p:ph idx="1"/>
          </p:nvPr>
        </p:nvSpPr>
        <p:spPr>
          <a:xfrm>
            <a:off x="680321" y="2286000"/>
            <a:ext cx="8259763" cy="4572000"/>
          </a:xfrm>
        </p:spPr>
        <p:txBody>
          <a:bodyPr/>
          <a:lstStyle/>
          <a:p>
            <a:pPr eaLnBrk="1" hangingPunct="1"/>
            <a:r>
              <a:rPr lang="en-US" altLang="cs-CZ" sz="2000" dirty="0"/>
              <a:t>What are the effects on the nominal exchange rate?</a:t>
            </a:r>
          </a:p>
          <a:p>
            <a:pPr algn="ctr" eaLnBrk="1" hangingPunct="1">
              <a:spcBef>
                <a:spcPct val="40000"/>
              </a:spcBef>
              <a:buFontTx/>
              <a:buNone/>
            </a:pPr>
            <a:r>
              <a:rPr lang="en-US" altLang="cs-CZ" sz="2000" i="1" dirty="0"/>
              <a:t>E</a:t>
            </a:r>
            <a:r>
              <a:rPr lang="en-US" altLang="cs-CZ" sz="2000" baseline="-25000" dirty="0"/>
              <a:t>$/€</a:t>
            </a:r>
            <a:r>
              <a:rPr lang="en-US" altLang="cs-CZ" sz="2000" dirty="0"/>
              <a:t> = </a:t>
            </a:r>
            <a:r>
              <a:rPr lang="en-US" altLang="cs-CZ" sz="2000" i="1" dirty="0" err="1"/>
              <a:t>q</a:t>
            </a:r>
            <a:r>
              <a:rPr lang="en-US" altLang="cs-CZ" sz="2000" baseline="-25000" dirty="0" err="1"/>
              <a:t>US</a:t>
            </a:r>
            <a:r>
              <a:rPr lang="en-US" altLang="cs-CZ" sz="2000" baseline="-25000" dirty="0"/>
              <a:t>/EU </a:t>
            </a:r>
            <a:r>
              <a:rPr lang="en-US" altLang="cs-CZ" sz="2000" dirty="0"/>
              <a:t>x </a:t>
            </a:r>
            <a:r>
              <a:rPr lang="en-US" altLang="cs-CZ" sz="2000" i="1" dirty="0"/>
              <a:t>P</a:t>
            </a:r>
            <a:r>
              <a:rPr lang="en-US" altLang="cs-CZ" sz="2000" baseline="-25000" dirty="0"/>
              <a:t>US</a:t>
            </a:r>
            <a:r>
              <a:rPr lang="en-US" altLang="cs-CZ" sz="2000" dirty="0"/>
              <a:t>/</a:t>
            </a:r>
            <a:r>
              <a:rPr lang="en-US" altLang="cs-CZ" sz="2000" i="1" dirty="0"/>
              <a:t>P</a:t>
            </a:r>
            <a:r>
              <a:rPr lang="en-US" altLang="cs-CZ" sz="2000" baseline="-25000" dirty="0"/>
              <a:t>EU</a:t>
            </a:r>
          </a:p>
          <a:p>
            <a:pPr eaLnBrk="1" hangingPunct="1">
              <a:spcBef>
                <a:spcPct val="50000"/>
              </a:spcBef>
            </a:pPr>
            <a:r>
              <a:rPr lang="en-US" altLang="cs-CZ" sz="2000" dirty="0"/>
              <a:t>When only monetary factors change and PPP holds, we have the same predictions as before.</a:t>
            </a:r>
          </a:p>
          <a:p>
            <a:pPr lvl="1" eaLnBrk="1" hangingPunct="1">
              <a:spcBef>
                <a:spcPct val="40000"/>
              </a:spcBef>
            </a:pPr>
            <a:r>
              <a:rPr lang="en-US" altLang="cs-CZ" sz="1800" dirty="0">
                <a:ea typeface="ＭＳ Ｐゴシック" pitchFamily="-1" charset="-128"/>
              </a:rPr>
              <a:t>No changes in the real exchange rate occurs.</a:t>
            </a:r>
          </a:p>
          <a:p>
            <a:pPr eaLnBrk="1" hangingPunct="1">
              <a:spcBef>
                <a:spcPct val="50000"/>
              </a:spcBef>
            </a:pPr>
            <a:r>
              <a:rPr lang="en-US" altLang="cs-CZ" sz="2000" dirty="0"/>
              <a:t>When factors influencing real output change, the real exchange rate changes.</a:t>
            </a:r>
          </a:p>
          <a:p>
            <a:pPr lvl="1" eaLnBrk="1" hangingPunct="1">
              <a:spcBef>
                <a:spcPct val="40000"/>
              </a:spcBef>
            </a:pPr>
            <a:r>
              <a:rPr lang="en-US" altLang="cs-CZ" sz="1800" dirty="0">
                <a:ea typeface="ＭＳ Ｐゴシック" pitchFamily="-1" charset="-128"/>
              </a:rPr>
              <a:t>With an increase in relative demand of domestic products, the real exchange rate adjusts to determine nominal exchange rates.</a:t>
            </a:r>
          </a:p>
          <a:p>
            <a:pPr lvl="1" eaLnBrk="1" hangingPunct="1"/>
            <a:r>
              <a:rPr lang="en-US" altLang="cs-CZ" sz="1800" dirty="0">
                <a:ea typeface="ＭＳ Ｐゴシック" pitchFamily="-1" charset="-128"/>
              </a:rPr>
              <a:t>With an increase in relative supply of domestic products, the situation is more complex.</a:t>
            </a:r>
            <a:endParaRPr lang="en-US" altLang="cs-CZ" sz="1800" dirty="0"/>
          </a:p>
        </p:txBody>
      </p:sp>
    </p:spTree>
    <p:extLst>
      <p:ext uri="{BB962C8B-B14F-4D97-AF65-F5344CB8AC3E}">
        <p14:creationId xmlns:p14="http://schemas.microsoft.com/office/powerpoint/2010/main" val="892792490"/>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45059">
                                            <p:txEl>
                                              <p:pRg st="0" end="0"/>
                                            </p:txEl>
                                          </p:spTgt>
                                        </p:tgtEl>
                                        <p:attrNameLst>
                                          <p:attrName>style.visibility</p:attrName>
                                        </p:attrNameLst>
                                      </p:cBhvr>
                                      <p:to>
                                        <p:strVal val="visible"/>
                                      </p:to>
                                    </p:set>
                                    <p:animEffect transition="in" filter="strips(downRight)">
                                      <p:cBhvr>
                                        <p:cTn id="7" dur="500"/>
                                        <p:tgtEl>
                                          <p:spTgt spid="45059">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45059">
                                            <p:txEl>
                                              <p:pRg st="1" end="1"/>
                                            </p:txEl>
                                          </p:spTgt>
                                        </p:tgtEl>
                                        <p:attrNameLst>
                                          <p:attrName>style.visibility</p:attrName>
                                        </p:attrNameLst>
                                      </p:cBhvr>
                                      <p:to>
                                        <p:strVal val="visible"/>
                                      </p:to>
                                    </p:set>
                                    <p:animEffect transition="in" filter="strips(downRight)">
                                      <p:cBhvr>
                                        <p:cTn id="12" dur="500"/>
                                        <p:tgtEl>
                                          <p:spTgt spid="45059">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6" fill="hold" grpId="0" nodeType="clickEffect">
                                  <p:stCondLst>
                                    <p:cond delay="0"/>
                                  </p:stCondLst>
                                  <p:childTnLst>
                                    <p:set>
                                      <p:cBhvr>
                                        <p:cTn id="16" dur="1" fill="hold">
                                          <p:stCondLst>
                                            <p:cond delay="0"/>
                                          </p:stCondLst>
                                        </p:cTn>
                                        <p:tgtEl>
                                          <p:spTgt spid="45059">
                                            <p:txEl>
                                              <p:pRg st="2" end="2"/>
                                            </p:txEl>
                                          </p:spTgt>
                                        </p:tgtEl>
                                        <p:attrNameLst>
                                          <p:attrName>style.visibility</p:attrName>
                                        </p:attrNameLst>
                                      </p:cBhvr>
                                      <p:to>
                                        <p:strVal val="visible"/>
                                      </p:to>
                                    </p:set>
                                    <p:animEffect transition="in" filter="strips(downRight)">
                                      <p:cBhvr>
                                        <p:cTn id="17" dur="500"/>
                                        <p:tgtEl>
                                          <p:spTgt spid="45059">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8" presetClass="entr" presetSubtype="6" fill="hold" grpId="0" nodeType="clickEffect">
                                  <p:stCondLst>
                                    <p:cond delay="0"/>
                                  </p:stCondLst>
                                  <p:childTnLst>
                                    <p:set>
                                      <p:cBhvr>
                                        <p:cTn id="21" dur="1" fill="hold">
                                          <p:stCondLst>
                                            <p:cond delay="0"/>
                                          </p:stCondLst>
                                        </p:cTn>
                                        <p:tgtEl>
                                          <p:spTgt spid="45059">
                                            <p:txEl>
                                              <p:pRg st="3" end="3"/>
                                            </p:txEl>
                                          </p:spTgt>
                                        </p:tgtEl>
                                        <p:attrNameLst>
                                          <p:attrName>style.visibility</p:attrName>
                                        </p:attrNameLst>
                                      </p:cBhvr>
                                      <p:to>
                                        <p:strVal val="visible"/>
                                      </p:to>
                                    </p:set>
                                    <p:animEffect transition="in" filter="strips(downRight)">
                                      <p:cBhvr>
                                        <p:cTn id="22" dur="500"/>
                                        <p:tgtEl>
                                          <p:spTgt spid="45059">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8" presetClass="entr" presetSubtype="6" fill="hold" grpId="0" nodeType="clickEffect">
                                  <p:stCondLst>
                                    <p:cond delay="0"/>
                                  </p:stCondLst>
                                  <p:childTnLst>
                                    <p:set>
                                      <p:cBhvr>
                                        <p:cTn id="26" dur="1" fill="hold">
                                          <p:stCondLst>
                                            <p:cond delay="0"/>
                                          </p:stCondLst>
                                        </p:cTn>
                                        <p:tgtEl>
                                          <p:spTgt spid="45059">
                                            <p:txEl>
                                              <p:pRg st="4" end="4"/>
                                            </p:txEl>
                                          </p:spTgt>
                                        </p:tgtEl>
                                        <p:attrNameLst>
                                          <p:attrName>style.visibility</p:attrName>
                                        </p:attrNameLst>
                                      </p:cBhvr>
                                      <p:to>
                                        <p:strVal val="visible"/>
                                      </p:to>
                                    </p:set>
                                    <p:animEffect transition="in" filter="strips(downRight)">
                                      <p:cBhvr>
                                        <p:cTn id="27" dur="500"/>
                                        <p:tgtEl>
                                          <p:spTgt spid="45059">
                                            <p:txEl>
                                              <p:pRg st="4" end="4"/>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18" presetClass="entr" presetSubtype="6" fill="hold" grpId="0" nodeType="clickEffect">
                                  <p:stCondLst>
                                    <p:cond delay="0"/>
                                  </p:stCondLst>
                                  <p:childTnLst>
                                    <p:set>
                                      <p:cBhvr>
                                        <p:cTn id="31" dur="1" fill="hold">
                                          <p:stCondLst>
                                            <p:cond delay="0"/>
                                          </p:stCondLst>
                                        </p:cTn>
                                        <p:tgtEl>
                                          <p:spTgt spid="45059">
                                            <p:txEl>
                                              <p:pRg st="5" end="5"/>
                                            </p:txEl>
                                          </p:spTgt>
                                        </p:tgtEl>
                                        <p:attrNameLst>
                                          <p:attrName>style.visibility</p:attrName>
                                        </p:attrNameLst>
                                      </p:cBhvr>
                                      <p:to>
                                        <p:strVal val="visible"/>
                                      </p:to>
                                    </p:set>
                                    <p:animEffect transition="in" filter="strips(downRight)">
                                      <p:cBhvr>
                                        <p:cTn id="32" dur="500"/>
                                        <p:tgtEl>
                                          <p:spTgt spid="45059">
                                            <p:txEl>
                                              <p:pRg st="5" end="5"/>
                                            </p:txEl>
                                          </p:spTgt>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18" presetClass="entr" presetSubtype="6" fill="hold" grpId="0" nodeType="clickEffect">
                                  <p:stCondLst>
                                    <p:cond delay="0"/>
                                  </p:stCondLst>
                                  <p:childTnLst>
                                    <p:set>
                                      <p:cBhvr>
                                        <p:cTn id="36" dur="1" fill="hold">
                                          <p:stCondLst>
                                            <p:cond delay="0"/>
                                          </p:stCondLst>
                                        </p:cTn>
                                        <p:tgtEl>
                                          <p:spTgt spid="45059">
                                            <p:txEl>
                                              <p:pRg st="6" end="6"/>
                                            </p:txEl>
                                          </p:spTgt>
                                        </p:tgtEl>
                                        <p:attrNameLst>
                                          <p:attrName>style.visibility</p:attrName>
                                        </p:attrNameLst>
                                      </p:cBhvr>
                                      <p:to>
                                        <p:strVal val="visible"/>
                                      </p:to>
                                    </p:set>
                                    <p:animEffect transition="in" filter="strips(downRight)">
                                      <p:cBhvr>
                                        <p:cTn id="37" dur="500"/>
                                        <p:tgtEl>
                                          <p:spTgt spid="45059">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059" grpId="0" build="p" autoUpdateAnimBg="0"/>
    </p:bldLst>
  </p:timing>
</p:sld>
</file>

<file path=ppt/slides/slide4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7346" name="Rectangle 2"/>
          <p:cNvSpPr>
            <a:spLocks noGrp="1" noChangeArrowheads="1"/>
          </p:cNvSpPr>
          <p:nvPr>
            <p:ph type="title"/>
          </p:nvPr>
        </p:nvSpPr>
        <p:spPr/>
        <p:txBody>
          <a:bodyPr/>
          <a:lstStyle/>
          <a:p>
            <a:pPr eaLnBrk="1" hangingPunct="1"/>
            <a:r>
              <a:rPr lang="en-US" altLang="cs-CZ" sz="2800"/>
              <a:t>The Real Exchange Rate Approach </a:t>
            </a:r>
            <a:br>
              <a:rPr lang="en-US" altLang="cs-CZ" sz="2800"/>
            </a:br>
            <a:r>
              <a:rPr lang="en-US" altLang="cs-CZ" sz="2800"/>
              <a:t>to Exchange Rates (cont.)</a:t>
            </a:r>
          </a:p>
        </p:txBody>
      </p:sp>
      <p:sp>
        <p:nvSpPr>
          <p:cNvPr id="46083" name="Rectangle 3"/>
          <p:cNvSpPr>
            <a:spLocks noGrp="1" noChangeArrowheads="1"/>
          </p:cNvSpPr>
          <p:nvPr>
            <p:ph idx="1"/>
          </p:nvPr>
        </p:nvSpPr>
        <p:spPr>
          <a:xfrm>
            <a:off x="680321" y="2089539"/>
            <a:ext cx="8294688" cy="4648200"/>
          </a:xfrm>
        </p:spPr>
        <p:txBody>
          <a:bodyPr/>
          <a:lstStyle/>
          <a:p>
            <a:pPr eaLnBrk="1" hangingPunct="1"/>
            <a:r>
              <a:rPr lang="en-US" altLang="cs-CZ" dirty="0"/>
              <a:t>With an increase in the relative supply of domestic products, the real exchange rate adjusts to make the price/cost of domestic goods depreciate, but the relative amount of domestic output also increases.</a:t>
            </a:r>
          </a:p>
          <a:p>
            <a:pPr lvl="1" eaLnBrk="1" hangingPunct="1">
              <a:lnSpc>
                <a:spcPct val="90000"/>
              </a:lnSpc>
              <a:spcBef>
                <a:spcPct val="40000"/>
              </a:spcBef>
            </a:pPr>
            <a:r>
              <a:rPr lang="en-US" altLang="cs-CZ" dirty="0"/>
              <a:t>This second effect increases the demand of real monetary assets in the domestic economy:</a:t>
            </a:r>
          </a:p>
          <a:p>
            <a:pPr lvl="1" algn="ctr" eaLnBrk="1" hangingPunct="1">
              <a:lnSpc>
                <a:spcPct val="90000"/>
              </a:lnSpc>
              <a:spcBef>
                <a:spcPct val="40000"/>
              </a:spcBef>
              <a:buFontTx/>
              <a:buNone/>
            </a:pPr>
            <a:r>
              <a:rPr lang="en-US" altLang="cs-CZ" i="1" dirty="0">
                <a:ea typeface="ＭＳ Ｐゴシック" pitchFamily="-1" charset="-128"/>
              </a:rPr>
              <a:t>P</a:t>
            </a:r>
            <a:r>
              <a:rPr lang="en-US" altLang="cs-CZ" baseline="-25000" dirty="0">
                <a:ea typeface="ＭＳ Ｐゴシック" pitchFamily="-1" charset="-128"/>
              </a:rPr>
              <a:t>US </a:t>
            </a:r>
            <a:r>
              <a:rPr lang="en-US" altLang="cs-CZ" dirty="0">
                <a:ea typeface="ＭＳ Ｐゴシック" pitchFamily="-1" charset="-128"/>
              </a:rPr>
              <a:t>= </a:t>
            </a:r>
            <a:r>
              <a:rPr lang="en-US" altLang="cs-CZ" i="1" dirty="0" err="1">
                <a:ea typeface="ＭＳ Ｐゴシック" pitchFamily="-1" charset="-128"/>
              </a:rPr>
              <a:t>M</a:t>
            </a:r>
            <a:r>
              <a:rPr lang="en-US" altLang="cs-CZ" i="1" baseline="30000" dirty="0" err="1">
                <a:ea typeface="ＭＳ Ｐゴシック" pitchFamily="-1" charset="-128"/>
              </a:rPr>
              <a:t>s</a:t>
            </a:r>
            <a:r>
              <a:rPr lang="en-US" altLang="cs-CZ" baseline="-25000" dirty="0" err="1">
                <a:ea typeface="ＭＳ Ｐゴシック" pitchFamily="-1" charset="-128"/>
              </a:rPr>
              <a:t>US</a:t>
            </a:r>
            <a:r>
              <a:rPr lang="en-US" altLang="cs-CZ" dirty="0">
                <a:ea typeface="ＭＳ Ｐゴシック" pitchFamily="-1" charset="-128"/>
              </a:rPr>
              <a:t>/</a:t>
            </a:r>
            <a:r>
              <a:rPr lang="en-US" altLang="cs-CZ" i="1" dirty="0">
                <a:ea typeface="ＭＳ Ｐゴシック" pitchFamily="-1" charset="-128"/>
              </a:rPr>
              <a:t>L </a:t>
            </a:r>
            <a:r>
              <a:rPr lang="en-US" altLang="cs-CZ" dirty="0">
                <a:ea typeface="ＭＳ Ｐゴシック" pitchFamily="-1" charset="-128"/>
              </a:rPr>
              <a:t>(</a:t>
            </a:r>
            <a:r>
              <a:rPr lang="en-US" altLang="cs-CZ" i="1" dirty="0">
                <a:ea typeface="ＭＳ Ｐゴシック" pitchFamily="-1" charset="-128"/>
              </a:rPr>
              <a:t>R</a:t>
            </a:r>
            <a:r>
              <a:rPr lang="en-US" altLang="cs-CZ" baseline="-25000" dirty="0"/>
              <a:t>$</a:t>
            </a:r>
            <a:r>
              <a:rPr lang="en-US" altLang="cs-CZ" dirty="0"/>
              <a:t>, </a:t>
            </a:r>
            <a:r>
              <a:rPr lang="en-US" altLang="cs-CZ" i="1" dirty="0"/>
              <a:t>Y</a:t>
            </a:r>
            <a:r>
              <a:rPr lang="en-US" altLang="cs-CZ" baseline="-25000" dirty="0">
                <a:ea typeface="ＭＳ Ｐゴシック" pitchFamily="-1" charset="-128"/>
              </a:rPr>
              <a:t>US</a:t>
            </a:r>
            <a:r>
              <a:rPr lang="en-US" altLang="cs-CZ" dirty="0">
                <a:ea typeface="ＭＳ Ｐゴシック" pitchFamily="-1" charset="-128"/>
              </a:rPr>
              <a:t>)  </a:t>
            </a:r>
            <a:endParaRPr lang="en-US" altLang="cs-CZ" dirty="0"/>
          </a:p>
          <a:p>
            <a:pPr lvl="1" eaLnBrk="1" hangingPunct="1">
              <a:lnSpc>
                <a:spcPct val="90000"/>
              </a:lnSpc>
              <a:spcBef>
                <a:spcPct val="40000"/>
              </a:spcBef>
            </a:pPr>
            <a:r>
              <a:rPr lang="en-US" altLang="cs-CZ" dirty="0"/>
              <a:t>Thus the level of average domestic prices is predicted to decrease relative to the level of average foreign prices.</a:t>
            </a:r>
          </a:p>
          <a:p>
            <a:pPr lvl="1" eaLnBrk="1" hangingPunct="1">
              <a:lnSpc>
                <a:spcPct val="90000"/>
              </a:lnSpc>
              <a:spcBef>
                <a:spcPct val="40000"/>
              </a:spcBef>
            </a:pPr>
            <a:r>
              <a:rPr lang="en-US" altLang="cs-CZ" dirty="0"/>
              <a:t>The effect on the nominal exchange rate is ambiguous:</a:t>
            </a:r>
          </a:p>
          <a:p>
            <a:pPr algn="ctr" eaLnBrk="1" hangingPunct="1">
              <a:lnSpc>
                <a:spcPct val="90000"/>
              </a:lnSpc>
              <a:spcBef>
                <a:spcPct val="40000"/>
              </a:spcBef>
              <a:buFontTx/>
              <a:buNone/>
            </a:pPr>
            <a:r>
              <a:rPr lang="en-US" altLang="cs-CZ" sz="2000" i="1" dirty="0"/>
              <a:t>E</a:t>
            </a:r>
            <a:r>
              <a:rPr lang="en-US" altLang="cs-CZ" sz="2000" baseline="-25000" dirty="0"/>
              <a:t>$/€</a:t>
            </a:r>
            <a:r>
              <a:rPr lang="en-US" altLang="cs-CZ" sz="2000" dirty="0"/>
              <a:t> = </a:t>
            </a:r>
            <a:r>
              <a:rPr lang="en-US" altLang="cs-CZ" sz="2000" i="1" dirty="0" err="1"/>
              <a:t>q</a:t>
            </a:r>
            <a:r>
              <a:rPr lang="en-US" altLang="cs-CZ" sz="2000" baseline="-25000" dirty="0" err="1"/>
              <a:t>US</a:t>
            </a:r>
            <a:r>
              <a:rPr lang="en-US" altLang="cs-CZ" sz="2000" baseline="-25000" dirty="0"/>
              <a:t>/EU </a:t>
            </a:r>
            <a:r>
              <a:rPr lang="en-US" altLang="cs-CZ" sz="2000" dirty="0"/>
              <a:t>x </a:t>
            </a:r>
            <a:r>
              <a:rPr lang="en-US" altLang="cs-CZ" sz="2000" i="1" dirty="0"/>
              <a:t>P</a:t>
            </a:r>
            <a:r>
              <a:rPr lang="en-US" altLang="cs-CZ" sz="2000" baseline="-25000" dirty="0"/>
              <a:t>US</a:t>
            </a:r>
            <a:r>
              <a:rPr lang="en-US" altLang="cs-CZ" sz="2000" dirty="0"/>
              <a:t>/</a:t>
            </a:r>
            <a:r>
              <a:rPr lang="en-US" altLang="cs-CZ" sz="2000" i="1" dirty="0"/>
              <a:t>P</a:t>
            </a:r>
            <a:r>
              <a:rPr lang="en-US" altLang="cs-CZ" sz="2000" baseline="-25000" dirty="0"/>
              <a:t>EU</a:t>
            </a:r>
          </a:p>
        </p:txBody>
      </p:sp>
      <p:sp>
        <p:nvSpPr>
          <p:cNvPr id="46085" name="Line 5"/>
          <p:cNvSpPr>
            <a:spLocks noChangeShapeType="1"/>
          </p:cNvSpPr>
          <p:nvPr/>
        </p:nvSpPr>
        <p:spPr bwMode="auto">
          <a:xfrm flipH="1" flipV="1">
            <a:off x="4613832" y="6140450"/>
            <a:ext cx="0" cy="496887"/>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46086" name="Line 6"/>
          <p:cNvSpPr>
            <a:spLocks noChangeShapeType="1"/>
          </p:cNvSpPr>
          <p:nvPr/>
        </p:nvSpPr>
        <p:spPr bwMode="auto">
          <a:xfrm>
            <a:off x="5333786" y="6140450"/>
            <a:ext cx="0" cy="449263"/>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46087" name="Text Box 7"/>
          <p:cNvSpPr txBox="1">
            <a:spLocks noChangeArrowheads="1"/>
          </p:cNvSpPr>
          <p:nvPr/>
        </p:nvSpPr>
        <p:spPr bwMode="auto">
          <a:xfrm>
            <a:off x="3683944" y="6022181"/>
            <a:ext cx="3238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panose="02020603050405020304" pitchFamily="18" charset="0"/>
                <a:ea typeface="ＭＳ Ｐゴシック" pitchFamily="-1" charset="-128"/>
              </a:defRPr>
            </a:lvl1pPr>
            <a:lvl2pPr marL="37931725" indent="-37474525">
              <a:defRPr sz="2400">
                <a:solidFill>
                  <a:schemeClr val="tx1"/>
                </a:solidFill>
                <a:latin typeface="Times" panose="02020603050405020304" pitchFamily="18" charset="0"/>
                <a:ea typeface="ＭＳ Ｐゴシック" pitchFamily="-1" charset="-128"/>
              </a:defRPr>
            </a:lvl2pPr>
            <a:lvl3pPr>
              <a:defRPr sz="2400">
                <a:solidFill>
                  <a:schemeClr val="tx1"/>
                </a:solidFill>
                <a:latin typeface="Times" panose="02020603050405020304" pitchFamily="18" charset="0"/>
                <a:ea typeface="ＭＳ Ｐゴシック" pitchFamily="-1" charset="-128"/>
              </a:defRPr>
            </a:lvl3pPr>
            <a:lvl4pPr>
              <a:defRPr sz="2400">
                <a:solidFill>
                  <a:schemeClr val="tx1"/>
                </a:solidFill>
                <a:latin typeface="Times" panose="02020603050405020304" pitchFamily="18" charset="0"/>
                <a:ea typeface="ＭＳ Ｐゴシック" pitchFamily="-1" charset="-128"/>
              </a:defRPr>
            </a:lvl4pPr>
            <a:lvl5pPr>
              <a:defRPr sz="2400">
                <a:solidFill>
                  <a:schemeClr val="tx1"/>
                </a:solidFill>
                <a:latin typeface="Times" panose="02020603050405020304" pitchFamily="18" charset="0"/>
                <a:ea typeface="ＭＳ Ｐゴシック" pitchFamily="-1" charset="-128"/>
              </a:defRPr>
            </a:lvl5pPr>
            <a:lvl6pPr marL="457200" eaLnBrk="0" fontAlgn="base" hangingPunct="0">
              <a:spcBef>
                <a:spcPct val="0"/>
              </a:spcBef>
              <a:spcAft>
                <a:spcPct val="0"/>
              </a:spcAft>
              <a:defRPr sz="2400">
                <a:solidFill>
                  <a:schemeClr val="tx1"/>
                </a:solidFill>
                <a:latin typeface="Times" panose="02020603050405020304" pitchFamily="18" charset="0"/>
                <a:ea typeface="ＭＳ Ｐゴシック" pitchFamily="-1" charset="-128"/>
              </a:defRPr>
            </a:lvl6pPr>
            <a:lvl7pPr marL="914400" eaLnBrk="0" fontAlgn="base" hangingPunct="0">
              <a:spcBef>
                <a:spcPct val="0"/>
              </a:spcBef>
              <a:spcAft>
                <a:spcPct val="0"/>
              </a:spcAft>
              <a:defRPr sz="2400">
                <a:solidFill>
                  <a:schemeClr val="tx1"/>
                </a:solidFill>
                <a:latin typeface="Times" panose="02020603050405020304" pitchFamily="18" charset="0"/>
                <a:ea typeface="ＭＳ Ｐゴシック" pitchFamily="-1" charset="-128"/>
              </a:defRPr>
            </a:lvl7pPr>
            <a:lvl8pPr marL="1371600" eaLnBrk="0" fontAlgn="base" hangingPunct="0">
              <a:spcBef>
                <a:spcPct val="0"/>
              </a:spcBef>
              <a:spcAft>
                <a:spcPct val="0"/>
              </a:spcAft>
              <a:defRPr sz="2400">
                <a:solidFill>
                  <a:schemeClr val="tx1"/>
                </a:solidFill>
                <a:latin typeface="Times" panose="02020603050405020304" pitchFamily="18" charset="0"/>
                <a:ea typeface="ＭＳ Ｐゴシック" pitchFamily="-1" charset="-128"/>
              </a:defRPr>
            </a:lvl8pPr>
            <a:lvl9pPr marL="1828800" eaLnBrk="0" fontAlgn="base" hangingPunct="0">
              <a:spcBef>
                <a:spcPct val="0"/>
              </a:spcBef>
              <a:spcAft>
                <a:spcPct val="0"/>
              </a:spcAft>
              <a:defRPr sz="2400">
                <a:solidFill>
                  <a:schemeClr val="tx1"/>
                </a:solidFill>
                <a:latin typeface="Times" panose="02020603050405020304" pitchFamily="18" charset="0"/>
                <a:ea typeface="ＭＳ Ｐゴシック" pitchFamily="-1" charset="-128"/>
              </a:defRPr>
            </a:lvl9pPr>
          </a:lstStyle>
          <a:p>
            <a:pPr algn="l" eaLnBrk="1" hangingPunct="1"/>
            <a:r>
              <a:rPr lang="en-US" altLang="cs-CZ" sz="1800" b="1" dirty="0">
                <a:latin typeface="Arial" panose="020B0604020202020204" pitchFamily="34" charset="0"/>
              </a:rPr>
              <a:t>?</a:t>
            </a:r>
          </a:p>
        </p:txBody>
      </p:sp>
    </p:spTree>
    <p:extLst>
      <p:ext uri="{BB962C8B-B14F-4D97-AF65-F5344CB8AC3E}">
        <p14:creationId xmlns:p14="http://schemas.microsoft.com/office/powerpoint/2010/main" val="379142985"/>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46083">
                                            <p:txEl>
                                              <p:pRg st="0" end="0"/>
                                            </p:txEl>
                                          </p:spTgt>
                                        </p:tgtEl>
                                        <p:attrNameLst>
                                          <p:attrName>style.visibility</p:attrName>
                                        </p:attrNameLst>
                                      </p:cBhvr>
                                      <p:to>
                                        <p:strVal val="visible"/>
                                      </p:to>
                                    </p:set>
                                    <p:animEffect transition="in" filter="strips(downRight)">
                                      <p:cBhvr>
                                        <p:cTn id="7" dur="500"/>
                                        <p:tgtEl>
                                          <p:spTgt spid="4608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46083">
                                            <p:txEl>
                                              <p:pRg st="1" end="1"/>
                                            </p:txEl>
                                          </p:spTgt>
                                        </p:tgtEl>
                                        <p:attrNameLst>
                                          <p:attrName>style.visibility</p:attrName>
                                        </p:attrNameLst>
                                      </p:cBhvr>
                                      <p:to>
                                        <p:strVal val="visible"/>
                                      </p:to>
                                    </p:set>
                                    <p:animEffect transition="in" filter="strips(downRight)">
                                      <p:cBhvr>
                                        <p:cTn id="12" dur="500"/>
                                        <p:tgtEl>
                                          <p:spTgt spid="46083">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6" fill="hold" grpId="0" nodeType="clickEffect">
                                  <p:stCondLst>
                                    <p:cond delay="0"/>
                                  </p:stCondLst>
                                  <p:childTnLst>
                                    <p:set>
                                      <p:cBhvr>
                                        <p:cTn id="16" dur="1" fill="hold">
                                          <p:stCondLst>
                                            <p:cond delay="0"/>
                                          </p:stCondLst>
                                        </p:cTn>
                                        <p:tgtEl>
                                          <p:spTgt spid="46083">
                                            <p:txEl>
                                              <p:pRg st="2" end="2"/>
                                            </p:txEl>
                                          </p:spTgt>
                                        </p:tgtEl>
                                        <p:attrNameLst>
                                          <p:attrName>style.visibility</p:attrName>
                                        </p:attrNameLst>
                                      </p:cBhvr>
                                      <p:to>
                                        <p:strVal val="visible"/>
                                      </p:to>
                                    </p:set>
                                    <p:animEffect transition="in" filter="strips(downRight)">
                                      <p:cBhvr>
                                        <p:cTn id="17" dur="500"/>
                                        <p:tgtEl>
                                          <p:spTgt spid="46083">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8" presetClass="entr" presetSubtype="6" fill="hold" grpId="0" nodeType="clickEffect">
                                  <p:stCondLst>
                                    <p:cond delay="0"/>
                                  </p:stCondLst>
                                  <p:childTnLst>
                                    <p:set>
                                      <p:cBhvr>
                                        <p:cTn id="21" dur="1" fill="hold">
                                          <p:stCondLst>
                                            <p:cond delay="0"/>
                                          </p:stCondLst>
                                        </p:cTn>
                                        <p:tgtEl>
                                          <p:spTgt spid="46083">
                                            <p:txEl>
                                              <p:pRg st="3" end="3"/>
                                            </p:txEl>
                                          </p:spTgt>
                                        </p:tgtEl>
                                        <p:attrNameLst>
                                          <p:attrName>style.visibility</p:attrName>
                                        </p:attrNameLst>
                                      </p:cBhvr>
                                      <p:to>
                                        <p:strVal val="visible"/>
                                      </p:to>
                                    </p:set>
                                    <p:animEffect transition="in" filter="strips(downRight)">
                                      <p:cBhvr>
                                        <p:cTn id="22" dur="500"/>
                                        <p:tgtEl>
                                          <p:spTgt spid="46083">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8" presetClass="entr" presetSubtype="6" fill="hold" grpId="0" nodeType="clickEffect">
                                  <p:stCondLst>
                                    <p:cond delay="0"/>
                                  </p:stCondLst>
                                  <p:childTnLst>
                                    <p:set>
                                      <p:cBhvr>
                                        <p:cTn id="26" dur="1" fill="hold">
                                          <p:stCondLst>
                                            <p:cond delay="0"/>
                                          </p:stCondLst>
                                        </p:cTn>
                                        <p:tgtEl>
                                          <p:spTgt spid="46083">
                                            <p:txEl>
                                              <p:pRg st="4" end="4"/>
                                            </p:txEl>
                                          </p:spTgt>
                                        </p:tgtEl>
                                        <p:attrNameLst>
                                          <p:attrName>style.visibility</p:attrName>
                                        </p:attrNameLst>
                                      </p:cBhvr>
                                      <p:to>
                                        <p:strVal val="visible"/>
                                      </p:to>
                                    </p:set>
                                    <p:animEffect transition="in" filter="strips(downRight)">
                                      <p:cBhvr>
                                        <p:cTn id="27" dur="500"/>
                                        <p:tgtEl>
                                          <p:spTgt spid="46083">
                                            <p:txEl>
                                              <p:pRg st="4" end="4"/>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18" presetClass="entr" presetSubtype="6" fill="hold" grpId="0" nodeType="clickEffect">
                                  <p:stCondLst>
                                    <p:cond delay="0"/>
                                  </p:stCondLst>
                                  <p:childTnLst>
                                    <p:set>
                                      <p:cBhvr>
                                        <p:cTn id="31" dur="1" fill="hold">
                                          <p:stCondLst>
                                            <p:cond delay="0"/>
                                          </p:stCondLst>
                                        </p:cTn>
                                        <p:tgtEl>
                                          <p:spTgt spid="46083">
                                            <p:txEl>
                                              <p:pRg st="5" end="5"/>
                                            </p:txEl>
                                          </p:spTgt>
                                        </p:tgtEl>
                                        <p:attrNameLst>
                                          <p:attrName>style.visibility</p:attrName>
                                        </p:attrNameLst>
                                      </p:cBhvr>
                                      <p:to>
                                        <p:strVal val="visible"/>
                                      </p:to>
                                    </p:set>
                                    <p:animEffect transition="in" filter="strips(downRight)">
                                      <p:cBhvr>
                                        <p:cTn id="32" dur="500"/>
                                        <p:tgtEl>
                                          <p:spTgt spid="46083">
                                            <p:txEl>
                                              <p:pRg st="5" end="5"/>
                                            </p:txEl>
                                          </p:spTgt>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22" presetClass="entr" presetSubtype="4" fill="hold" grpId="0" nodeType="clickEffect">
                                  <p:stCondLst>
                                    <p:cond delay="0"/>
                                  </p:stCondLst>
                                  <p:childTnLst>
                                    <p:set>
                                      <p:cBhvr>
                                        <p:cTn id="36" dur="1" fill="hold">
                                          <p:stCondLst>
                                            <p:cond delay="0"/>
                                          </p:stCondLst>
                                        </p:cTn>
                                        <p:tgtEl>
                                          <p:spTgt spid="46085"/>
                                        </p:tgtEl>
                                        <p:attrNameLst>
                                          <p:attrName>style.visibility</p:attrName>
                                        </p:attrNameLst>
                                      </p:cBhvr>
                                      <p:to>
                                        <p:strVal val="visible"/>
                                      </p:to>
                                    </p:set>
                                    <p:animEffect transition="in" filter="wipe(down)">
                                      <p:cBhvr>
                                        <p:cTn id="37" dur="500"/>
                                        <p:tgtEl>
                                          <p:spTgt spid="46085"/>
                                        </p:tgtEl>
                                      </p:cBhvr>
                                    </p:animEffect>
                                  </p:childTnLst>
                                </p:cTn>
                              </p:par>
                              <p:par>
                                <p:cTn id="38" presetID="22" presetClass="entr" presetSubtype="1" fill="hold" grpId="0" nodeType="withEffect">
                                  <p:stCondLst>
                                    <p:cond delay="0"/>
                                  </p:stCondLst>
                                  <p:childTnLst>
                                    <p:set>
                                      <p:cBhvr>
                                        <p:cTn id="39" dur="1" fill="hold">
                                          <p:stCondLst>
                                            <p:cond delay="0"/>
                                          </p:stCondLst>
                                        </p:cTn>
                                        <p:tgtEl>
                                          <p:spTgt spid="46086"/>
                                        </p:tgtEl>
                                        <p:attrNameLst>
                                          <p:attrName>style.visibility</p:attrName>
                                        </p:attrNameLst>
                                      </p:cBhvr>
                                      <p:to>
                                        <p:strVal val="visible"/>
                                      </p:to>
                                    </p:set>
                                    <p:animEffect transition="in" filter="wipe(up)">
                                      <p:cBhvr>
                                        <p:cTn id="40" dur="500"/>
                                        <p:tgtEl>
                                          <p:spTgt spid="46086"/>
                                        </p:tgtEl>
                                      </p:cBhvr>
                                    </p:animEffect>
                                  </p:childTnLst>
                                </p:cTn>
                              </p:par>
                            </p:childTnLst>
                          </p:cTn>
                        </p:par>
                        <p:par>
                          <p:cTn id="41" fill="hold" nodeType="afterGroup">
                            <p:stCondLst>
                              <p:cond delay="500"/>
                            </p:stCondLst>
                            <p:childTnLst>
                              <p:par>
                                <p:cTn id="42" presetID="22" presetClass="entr" presetSubtype="8" fill="hold" grpId="0" nodeType="afterEffect">
                                  <p:stCondLst>
                                    <p:cond delay="0"/>
                                  </p:stCondLst>
                                  <p:childTnLst>
                                    <p:set>
                                      <p:cBhvr>
                                        <p:cTn id="43" dur="1" fill="hold">
                                          <p:stCondLst>
                                            <p:cond delay="0"/>
                                          </p:stCondLst>
                                        </p:cTn>
                                        <p:tgtEl>
                                          <p:spTgt spid="46087"/>
                                        </p:tgtEl>
                                        <p:attrNameLst>
                                          <p:attrName>style.visibility</p:attrName>
                                        </p:attrNameLst>
                                      </p:cBhvr>
                                      <p:to>
                                        <p:strVal val="visible"/>
                                      </p:to>
                                    </p:set>
                                    <p:animEffect transition="in" filter="wipe(left)">
                                      <p:cBhvr>
                                        <p:cTn id="44" dur="500"/>
                                        <p:tgtEl>
                                          <p:spTgt spid="4608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083" grpId="0" build="p" autoUpdateAnimBg="0"/>
      <p:bldP spid="46085" grpId="0" animBg="1"/>
      <p:bldP spid="46086" grpId="0" animBg="1"/>
      <p:bldP spid="46087" grpId="0" autoUpdateAnimBg="0"/>
    </p:bldLst>
  </p:timing>
</p:sld>
</file>

<file path=ppt/slides/slide4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8370" name="Rectangle 2"/>
          <p:cNvSpPr>
            <a:spLocks noGrp="1" noChangeArrowheads="1"/>
          </p:cNvSpPr>
          <p:nvPr>
            <p:ph type="title"/>
          </p:nvPr>
        </p:nvSpPr>
        <p:spPr/>
        <p:txBody>
          <a:bodyPr/>
          <a:lstStyle/>
          <a:p>
            <a:pPr eaLnBrk="1" hangingPunct="1"/>
            <a:r>
              <a:rPr lang="en-US" altLang="cs-CZ" sz="2800"/>
              <a:t>The Real Exchange Rate Approach </a:t>
            </a:r>
            <a:br>
              <a:rPr lang="en-US" altLang="cs-CZ" sz="2800"/>
            </a:br>
            <a:r>
              <a:rPr lang="en-US" altLang="cs-CZ" sz="2800"/>
              <a:t>to Exchange Rates (cont.)</a:t>
            </a:r>
          </a:p>
        </p:txBody>
      </p:sp>
      <p:sp>
        <p:nvSpPr>
          <p:cNvPr id="47107" name="Rectangle 3"/>
          <p:cNvSpPr>
            <a:spLocks noGrp="1" noChangeArrowheads="1"/>
          </p:cNvSpPr>
          <p:nvPr>
            <p:ph idx="1"/>
          </p:nvPr>
        </p:nvSpPr>
        <p:spPr/>
        <p:txBody>
          <a:bodyPr/>
          <a:lstStyle/>
          <a:p>
            <a:pPr eaLnBrk="1" hangingPunct="1">
              <a:spcBef>
                <a:spcPct val="50000"/>
              </a:spcBef>
            </a:pPr>
            <a:r>
              <a:rPr lang="en-US" altLang="cs-CZ" smtClean="0"/>
              <a:t>When economic changes are influenced only by monetary factors, and when the assumptions of PPP hold, nominal exchange rates are determined by PPP.</a:t>
            </a:r>
          </a:p>
          <a:p>
            <a:pPr eaLnBrk="1" hangingPunct="1">
              <a:spcBef>
                <a:spcPct val="50000"/>
              </a:spcBef>
            </a:pPr>
            <a:r>
              <a:rPr lang="en-US" altLang="cs-CZ" smtClean="0"/>
              <a:t>When economic changes are caused by factors that affect real output, exchange rates are not determined by PPP only, but are also influenced by the real exchange rate.</a:t>
            </a:r>
          </a:p>
        </p:txBody>
      </p:sp>
    </p:spTree>
    <p:extLst>
      <p:ext uri="{BB962C8B-B14F-4D97-AF65-F5344CB8AC3E}">
        <p14:creationId xmlns:p14="http://schemas.microsoft.com/office/powerpoint/2010/main" val="1052576139"/>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47107">
                                            <p:txEl>
                                              <p:pRg st="0" end="0"/>
                                            </p:txEl>
                                          </p:spTgt>
                                        </p:tgtEl>
                                        <p:attrNameLst>
                                          <p:attrName>style.visibility</p:attrName>
                                        </p:attrNameLst>
                                      </p:cBhvr>
                                      <p:to>
                                        <p:strVal val="visible"/>
                                      </p:to>
                                    </p:set>
                                    <p:animEffect transition="in" filter="strips(downRight)">
                                      <p:cBhvr>
                                        <p:cTn id="7" dur="500"/>
                                        <p:tgtEl>
                                          <p:spTgt spid="47107">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47107">
                                            <p:txEl>
                                              <p:pRg st="1" end="1"/>
                                            </p:txEl>
                                          </p:spTgt>
                                        </p:tgtEl>
                                        <p:attrNameLst>
                                          <p:attrName>style.visibility</p:attrName>
                                        </p:attrNameLst>
                                      </p:cBhvr>
                                      <p:to>
                                        <p:strVal val="visible"/>
                                      </p:to>
                                    </p:set>
                                    <p:animEffect transition="in" filter="strips(downRight)">
                                      <p:cBhvr>
                                        <p:cTn id="12" dur="500"/>
                                        <p:tgtEl>
                                          <p:spTgt spid="47107">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7107" grpId="0" build="p" autoUpdateAnimBg="0"/>
    </p:bldLst>
  </p:timing>
</p:sld>
</file>

<file path=ppt/slides/slide4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9394" name="Rectangle 2"/>
          <p:cNvSpPr>
            <a:spLocks noGrp="1" noChangeArrowheads="1"/>
          </p:cNvSpPr>
          <p:nvPr>
            <p:ph type="title"/>
          </p:nvPr>
        </p:nvSpPr>
        <p:spPr/>
        <p:txBody>
          <a:bodyPr/>
          <a:lstStyle/>
          <a:p>
            <a:pPr eaLnBrk="1" hangingPunct="1"/>
            <a:r>
              <a:rPr lang="en-US" altLang="cs-CZ" smtClean="0"/>
              <a:t>Interest Rate Differences</a:t>
            </a:r>
          </a:p>
        </p:txBody>
      </p:sp>
      <p:sp>
        <p:nvSpPr>
          <p:cNvPr id="48131" name="Rectangle 3"/>
          <p:cNvSpPr>
            <a:spLocks noGrp="1" noChangeArrowheads="1"/>
          </p:cNvSpPr>
          <p:nvPr>
            <p:ph idx="1"/>
          </p:nvPr>
        </p:nvSpPr>
        <p:spPr/>
        <p:txBody>
          <a:bodyPr>
            <a:normAutofit fontScale="92500" lnSpcReduction="10000"/>
          </a:bodyPr>
          <a:lstStyle/>
          <a:p>
            <a:pPr eaLnBrk="1" hangingPunct="1">
              <a:spcBef>
                <a:spcPct val="40000"/>
              </a:spcBef>
            </a:pPr>
            <a:r>
              <a:rPr lang="en-US" altLang="cs-CZ"/>
              <a:t>A more general equation of differences in nominal interest rates across countries can be derived from</a:t>
            </a:r>
          </a:p>
          <a:p>
            <a:pPr algn="ctr" eaLnBrk="1" hangingPunct="1">
              <a:spcBef>
                <a:spcPct val="40000"/>
              </a:spcBef>
              <a:buFontTx/>
              <a:buNone/>
            </a:pPr>
            <a:r>
              <a:rPr lang="en-US" altLang="cs-CZ" sz="2000"/>
              <a:t>(</a:t>
            </a:r>
            <a:r>
              <a:rPr lang="en-US" altLang="cs-CZ" sz="2000" i="1"/>
              <a:t>q</a:t>
            </a:r>
            <a:r>
              <a:rPr lang="en-US" altLang="cs-CZ" sz="2000" i="1" baseline="30000"/>
              <a:t>e</a:t>
            </a:r>
            <a:r>
              <a:rPr lang="en-US" altLang="cs-CZ" sz="2000" baseline="-25000"/>
              <a:t>US/EU</a:t>
            </a:r>
            <a:r>
              <a:rPr lang="en-US" altLang="cs-CZ" sz="2000"/>
              <a:t> – </a:t>
            </a:r>
            <a:r>
              <a:rPr lang="en-US" altLang="cs-CZ" sz="2000" i="1"/>
              <a:t>q</a:t>
            </a:r>
            <a:r>
              <a:rPr lang="en-US" altLang="cs-CZ" sz="2000" baseline="-25000"/>
              <a:t>US/EU</a:t>
            </a:r>
            <a:r>
              <a:rPr lang="en-US" altLang="cs-CZ" sz="2000"/>
              <a:t>)/</a:t>
            </a:r>
            <a:r>
              <a:rPr lang="en-US" altLang="cs-CZ" sz="2000" i="1"/>
              <a:t>q</a:t>
            </a:r>
            <a:r>
              <a:rPr lang="en-US" altLang="cs-CZ" sz="2000" baseline="-25000"/>
              <a:t>US/EU</a:t>
            </a:r>
            <a:r>
              <a:rPr lang="en-US" altLang="cs-CZ" sz="2000"/>
              <a:t> = [(</a:t>
            </a:r>
            <a:r>
              <a:rPr lang="en-US" altLang="cs-CZ" sz="2000" i="1"/>
              <a:t>E</a:t>
            </a:r>
            <a:r>
              <a:rPr lang="en-US" altLang="cs-CZ" sz="2000" i="1" baseline="30000"/>
              <a:t>e</a:t>
            </a:r>
            <a:r>
              <a:rPr lang="en-US" altLang="cs-CZ" sz="2000" baseline="-25000"/>
              <a:t>$/€</a:t>
            </a:r>
            <a:r>
              <a:rPr lang="en-US" altLang="cs-CZ" sz="2000"/>
              <a:t> – </a:t>
            </a:r>
            <a:r>
              <a:rPr lang="en-US" altLang="cs-CZ" sz="2000" i="1"/>
              <a:t>E</a:t>
            </a:r>
            <a:r>
              <a:rPr lang="en-US" altLang="cs-CZ" sz="2000" baseline="-25000"/>
              <a:t>$/€</a:t>
            </a:r>
            <a:r>
              <a:rPr lang="en-US" altLang="cs-CZ" sz="2000"/>
              <a:t>)/</a:t>
            </a:r>
            <a:r>
              <a:rPr lang="en-US" altLang="cs-CZ" sz="2000" i="1"/>
              <a:t>E</a:t>
            </a:r>
            <a:r>
              <a:rPr lang="en-US" altLang="cs-CZ" sz="2000" baseline="-25000"/>
              <a:t>$/€</a:t>
            </a:r>
            <a:r>
              <a:rPr lang="en-US" altLang="cs-CZ" sz="2000"/>
              <a:t>] – (</a:t>
            </a:r>
            <a:r>
              <a:rPr lang="en-US" altLang="cs-CZ" sz="2000">
                <a:sym typeface="Symbol" panose="05050102010706020507" pitchFamily="18" charset="2"/>
              </a:rPr>
              <a:t></a:t>
            </a:r>
            <a:r>
              <a:rPr lang="en-US" altLang="cs-CZ" sz="2000" i="1" baseline="30000"/>
              <a:t>e</a:t>
            </a:r>
            <a:r>
              <a:rPr lang="en-US" altLang="cs-CZ" sz="2000" baseline="-25000"/>
              <a:t>US</a:t>
            </a:r>
            <a:r>
              <a:rPr lang="en-US" altLang="cs-CZ" sz="2000" i="1" baseline="-25000"/>
              <a:t> </a:t>
            </a:r>
            <a:r>
              <a:rPr lang="en-US" altLang="cs-CZ" sz="2000"/>
              <a:t>–</a:t>
            </a:r>
            <a:r>
              <a:rPr lang="en-US" altLang="cs-CZ" sz="2000" i="1"/>
              <a:t> </a:t>
            </a:r>
            <a:r>
              <a:rPr lang="en-US" altLang="cs-CZ" sz="2000">
                <a:sym typeface="Symbol" panose="05050102010706020507" pitchFamily="18" charset="2"/>
              </a:rPr>
              <a:t></a:t>
            </a:r>
            <a:r>
              <a:rPr lang="en-US" altLang="cs-CZ" sz="2000" i="1" baseline="30000"/>
              <a:t>e</a:t>
            </a:r>
            <a:r>
              <a:rPr lang="en-US" altLang="cs-CZ" sz="2000" baseline="-25000"/>
              <a:t>EU</a:t>
            </a:r>
            <a:r>
              <a:rPr lang="en-US" altLang="cs-CZ" sz="2000"/>
              <a:t>)</a:t>
            </a:r>
            <a:r>
              <a:rPr lang="en-US" altLang="cs-CZ" sz="2000" i="1" baseline="30000"/>
              <a:t> </a:t>
            </a:r>
          </a:p>
          <a:p>
            <a:pPr lvl="1" algn="ctr" eaLnBrk="1" hangingPunct="1">
              <a:spcBef>
                <a:spcPct val="40000"/>
              </a:spcBef>
              <a:buFontTx/>
              <a:buNone/>
            </a:pPr>
            <a:r>
              <a:rPr lang="en-US" altLang="cs-CZ" i="1"/>
              <a:t>R</a:t>
            </a:r>
            <a:r>
              <a:rPr lang="en-US" altLang="cs-CZ" baseline="-25000"/>
              <a:t>$</a:t>
            </a:r>
            <a:r>
              <a:rPr lang="en-US" altLang="cs-CZ" i="1" baseline="-25000"/>
              <a:t> </a:t>
            </a:r>
            <a:r>
              <a:rPr lang="en-US" altLang="cs-CZ" sz="1800"/>
              <a:t>–</a:t>
            </a:r>
            <a:r>
              <a:rPr lang="en-US" altLang="cs-CZ" i="1"/>
              <a:t> R</a:t>
            </a:r>
            <a:r>
              <a:rPr lang="en-US" altLang="cs-CZ" baseline="-25000"/>
              <a:t>€ </a:t>
            </a:r>
            <a:r>
              <a:rPr lang="en-US" altLang="cs-CZ"/>
              <a:t>= (</a:t>
            </a:r>
            <a:r>
              <a:rPr lang="en-US" altLang="cs-CZ" i="1"/>
              <a:t>E</a:t>
            </a:r>
            <a:r>
              <a:rPr lang="en-US" altLang="cs-CZ" i="1" baseline="30000"/>
              <a:t>e</a:t>
            </a:r>
            <a:r>
              <a:rPr lang="en-US" altLang="cs-CZ" baseline="-25000"/>
              <a:t>$/€</a:t>
            </a:r>
            <a:r>
              <a:rPr lang="en-US" altLang="cs-CZ" i="1" baseline="-25000"/>
              <a:t> </a:t>
            </a:r>
            <a:r>
              <a:rPr lang="en-US" altLang="cs-CZ" sz="1800"/>
              <a:t>–</a:t>
            </a:r>
            <a:r>
              <a:rPr lang="en-US" altLang="cs-CZ" i="1"/>
              <a:t> E</a:t>
            </a:r>
            <a:r>
              <a:rPr lang="en-US" altLang="cs-CZ" baseline="-25000"/>
              <a:t>$/€</a:t>
            </a:r>
            <a:r>
              <a:rPr lang="en-US" altLang="cs-CZ"/>
              <a:t>)/</a:t>
            </a:r>
            <a:r>
              <a:rPr lang="en-US" altLang="cs-CZ" i="1"/>
              <a:t>E</a:t>
            </a:r>
            <a:r>
              <a:rPr lang="en-US" altLang="cs-CZ" baseline="-25000"/>
              <a:t>$/€ </a:t>
            </a:r>
            <a:endParaRPr lang="el-GR" altLang="cs-CZ"/>
          </a:p>
          <a:p>
            <a:pPr lvl="1" algn="ctr" eaLnBrk="1" hangingPunct="1">
              <a:spcBef>
                <a:spcPct val="40000"/>
              </a:spcBef>
              <a:buFontTx/>
              <a:buNone/>
            </a:pPr>
            <a:r>
              <a:rPr lang="en-US" altLang="cs-CZ" i="1"/>
              <a:t>R</a:t>
            </a:r>
            <a:r>
              <a:rPr lang="en-US" altLang="cs-CZ" baseline="-25000"/>
              <a:t>$</a:t>
            </a:r>
            <a:r>
              <a:rPr lang="en-US" altLang="cs-CZ" i="1" baseline="-25000"/>
              <a:t> </a:t>
            </a:r>
            <a:r>
              <a:rPr lang="en-US" altLang="cs-CZ" sz="1800"/>
              <a:t>–</a:t>
            </a:r>
            <a:r>
              <a:rPr lang="en-US" altLang="cs-CZ" i="1"/>
              <a:t> R</a:t>
            </a:r>
            <a:r>
              <a:rPr lang="en-US" altLang="cs-CZ" baseline="-25000"/>
              <a:t>€ </a:t>
            </a:r>
            <a:r>
              <a:rPr lang="en-US" altLang="cs-CZ"/>
              <a:t>= (</a:t>
            </a:r>
            <a:r>
              <a:rPr lang="en-US" altLang="cs-CZ" i="1"/>
              <a:t>q</a:t>
            </a:r>
            <a:r>
              <a:rPr lang="en-US" altLang="cs-CZ" i="1" baseline="30000"/>
              <a:t>e</a:t>
            </a:r>
            <a:r>
              <a:rPr lang="en-US" altLang="cs-CZ" baseline="-25000"/>
              <a:t>US/EU</a:t>
            </a:r>
            <a:r>
              <a:rPr lang="en-US" altLang="cs-CZ"/>
              <a:t> </a:t>
            </a:r>
            <a:r>
              <a:rPr lang="en-US" altLang="cs-CZ" sz="1800"/>
              <a:t>–</a:t>
            </a:r>
            <a:r>
              <a:rPr lang="en-US" altLang="cs-CZ"/>
              <a:t> </a:t>
            </a:r>
            <a:r>
              <a:rPr lang="en-US" altLang="cs-CZ" i="1"/>
              <a:t>q</a:t>
            </a:r>
            <a:r>
              <a:rPr lang="en-US" altLang="cs-CZ" baseline="-25000"/>
              <a:t>US/EU</a:t>
            </a:r>
            <a:r>
              <a:rPr lang="en-US" altLang="cs-CZ"/>
              <a:t>)/</a:t>
            </a:r>
            <a:r>
              <a:rPr lang="en-US" altLang="cs-CZ" i="1"/>
              <a:t>q</a:t>
            </a:r>
            <a:r>
              <a:rPr lang="en-US" altLang="cs-CZ" baseline="-25000"/>
              <a:t>US/EU</a:t>
            </a:r>
            <a:r>
              <a:rPr lang="en-US" altLang="cs-CZ"/>
              <a:t> + (</a:t>
            </a:r>
            <a:r>
              <a:rPr lang="en-US" altLang="cs-CZ">
                <a:sym typeface="Symbol" panose="05050102010706020507" pitchFamily="18" charset="2"/>
              </a:rPr>
              <a:t></a:t>
            </a:r>
            <a:r>
              <a:rPr lang="en-US" altLang="cs-CZ" i="1" baseline="30000"/>
              <a:t>e</a:t>
            </a:r>
            <a:r>
              <a:rPr lang="en-US" altLang="cs-CZ" baseline="-25000"/>
              <a:t>US</a:t>
            </a:r>
            <a:r>
              <a:rPr lang="en-US" altLang="cs-CZ" i="1" baseline="-25000"/>
              <a:t> </a:t>
            </a:r>
            <a:r>
              <a:rPr lang="en-US" altLang="cs-CZ" sz="1800"/>
              <a:t>–</a:t>
            </a:r>
            <a:r>
              <a:rPr lang="en-US" altLang="cs-CZ" i="1"/>
              <a:t> </a:t>
            </a:r>
            <a:r>
              <a:rPr lang="en-US" altLang="cs-CZ">
                <a:sym typeface="Symbol" panose="05050102010706020507" pitchFamily="18" charset="2"/>
              </a:rPr>
              <a:t></a:t>
            </a:r>
            <a:r>
              <a:rPr lang="en-US" altLang="cs-CZ" i="1" baseline="30000"/>
              <a:t>e</a:t>
            </a:r>
            <a:r>
              <a:rPr lang="en-US" altLang="cs-CZ" baseline="-25000"/>
              <a:t>EU</a:t>
            </a:r>
            <a:r>
              <a:rPr lang="en-US" altLang="cs-CZ"/>
              <a:t>)</a:t>
            </a:r>
            <a:r>
              <a:rPr lang="en-US" altLang="cs-CZ" i="1" baseline="30000"/>
              <a:t> </a:t>
            </a:r>
          </a:p>
          <a:p>
            <a:pPr eaLnBrk="1" hangingPunct="1">
              <a:spcBef>
                <a:spcPct val="50000"/>
              </a:spcBef>
            </a:pPr>
            <a:r>
              <a:rPr lang="en-US" altLang="cs-CZ"/>
              <a:t>The difference in nominal interest rates across two countries is now the sum of</a:t>
            </a:r>
          </a:p>
          <a:p>
            <a:pPr lvl="1" eaLnBrk="1" hangingPunct="1">
              <a:spcBef>
                <a:spcPct val="40000"/>
              </a:spcBef>
            </a:pPr>
            <a:r>
              <a:rPr lang="en-US" altLang="cs-CZ"/>
              <a:t>the expected rate of depreciation in the value of domestic goods relative to foreign goods, and</a:t>
            </a:r>
          </a:p>
          <a:p>
            <a:pPr lvl="1" eaLnBrk="1" hangingPunct="1">
              <a:spcBef>
                <a:spcPct val="40000"/>
              </a:spcBef>
            </a:pPr>
            <a:r>
              <a:rPr lang="en-US" altLang="cs-CZ"/>
              <a:t>the difference in expected inflation rates between the domestic economy and the foreign economy.</a:t>
            </a:r>
          </a:p>
        </p:txBody>
      </p:sp>
    </p:spTree>
    <p:extLst>
      <p:ext uri="{BB962C8B-B14F-4D97-AF65-F5344CB8AC3E}">
        <p14:creationId xmlns:p14="http://schemas.microsoft.com/office/powerpoint/2010/main" val="3439863319"/>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48131">
                                            <p:txEl>
                                              <p:pRg st="0" end="0"/>
                                            </p:txEl>
                                          </p:spTgt>
                                        </p:tgtEl>
                                        <p:attrNameLst>
                                          <p:attrName>style.visibility</p:attrName>
                                        </p:attrNameLst>
                                      </p:cBhvr>
                                      <p:to>
                                        <p:strVal val="visible"/>
                                      </p:to>
                                    </p:set>
                                    <p:animEffect transition="in" filter="strips(downRight)">
                                      <p:cBhvr>
                                        <p:cTn id="7" dur="500"/>
                                        <p:tgtEl>
                                          <p:spTgt spid="48131">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48131">
                                            <p:txEl>
                                              <p:pRg st="1" end="1"/>
                                            </p:txEl>
                                          </p:spTgt>
                                        </p:tgtEl>
                                        <p:attrNameLst>
                                          <p:attrName>style.visibility</p:attrName>
                                        </p:attrNameLst>
                                      </p:cBhvr>
                                      <p:to>
                                        <p:strVal val="visible"/>
                                      </p:to>
                                    </p:set>
                                    <p:animEffect transition="in" filter="strips(downRight)">
                                      <p:cBhvr>
                                        <p:cTn id="12" dur="500"/>
                                        <p:tgtEl>
                                          <p:spTgt spid="48131">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6" fill="hold" grpId="0" nodeType="clickEffect">
                                  <p:stCondLst>
                                    <p:cond delay="0"/>
                                  </p:stCondLst>
                                  <p:childTnLst>
                                    <p:set>
                                      <p:cBhvr>
                                        <p:cTn id="16" dur="1" fill="hold">
                                          <p:stCondLst>
                                            <p:cond delay="0"/>
                                          </p:stCondLst>
                                        </p:cTn>
                                        <p:tgtEl>
                                          <p:spTgt spid="48131">
                                            <p:txEl>
                                              <p:pRg st="2" end="2"/>
                                            </p:txEl>
                                          </p:spTgt>
                                        </p:tgtEl>
                                        <p:attrNameLst>
                                          <p:attrName>style.visibility</p:attrName>
                                        </p:attrNameLst>
                                      </p:cBhvr>
                                      <p:to>
                                        <p:strVal val="visible"/>
                                      </p:to>
                                    </p:set>
                                    <p:animEffect transition="in" filter="strips(downRight)">
                                      <p:cBhvr>
                                        <p:cTn id="17" dur="500"/>
                                        <p:tgtEl>
                                          <p:spTgt spid="48131">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8" presetClass="entr" presetSubtype="6" fill="hold" grpId="0" nodeType="clickEffect">
                                  <p:stCondLst>
                                    <p:cond delay="0"/>
                                  </p:stCondLst>
                                  <p:childTnLst>
                                    <p:set>
                                      <p:cBhvr>
                                        <p:cTn id="21" dur="1" fill="hold">
                                          <p:stCondLst>
                                            <p:cond delay="0"/>
                                          </p:stCondLst>
                                        </p:cTn>
                                        <p:tgtEl>
                                          <p:spTgt spid="48131">
                                            <p:txEl>
                                              <p:pRg st="3" end="3"/>
                                            </p:txEl>
                                          </p:spTgt>
                                        </p:tgtEl>
                                        <p:attrNameLst>
                                          <p:attrName>style.visibility</p:attrName>
                                        </p:attrNameLst>
                                      </p:cBhvr>
                                      <p:to>
                                        <p:strVal val="visible"/>
                                      </p:to>
                                    </p:set>
                                    <p:animEffect transition="in" filter="strips(downRight)">
                                      <p:cBhvr>
                                        <p:cTn id="22" dur="500"/>
                                        <p:tgtEl>
                                          <p:spTgt spid="48131">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8" presetClass="entr" presetSubtype="6" fill="hold" grpId="0" nodeType="clickEffect">
                                  <p:stCondLst>
                                    <p:cond delay="0"/>
                                  </p:stCondLst>
                                  <p:childTnLst>
                                    <p:set>
                                      <p:cBhvr>
                                        <p:cTn id="26" dur="1" fill="hold">
                                          <p:stCondLst>
                                            <p:cond delay="0"/>
                                          </p:stCondLst>
                                        </p:cTn>
                                        <p:tgtEl>
                                          <p:spTgt spid="48131">
                                            <p:txEl>
                                              <p:pRg st="4" end="4"/>
                                            </p:txEl>
                                          </p:spTgt>
                                        </p:tgtEl>
                                        <p:attrNameLst>
                                          <p:attrName>style.visibility</p:attrName>
                                        </p:attrNameLst>
                                      </p:cBhvr>
                                      <p:to>
                                        <p:strVal val="visible"/>
                                      </p:to>
                                    </p:set>
                                    <p:animEffect transition="in" filter="strips(downRight)">
                                      <p:cBhvr>
                                        <p:cTn id="27" dur="500"/>
                                        <p:tgtEl>
                                          <p:spTgt spid="48131">
                                            <p:txEl>
                                              <p:pRg st="4" end="4"/>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18" presetClass="entr" presetSubtype="6" fill="hold" grpId="0" nodeType="clickEffect">
                                  <p:stCondLst>
                                    <p:cond delay="0"/>
                                  </p:stCondLst>
                                  <p:childTnLst>
                                    <p:set>
                                      <p:cBhvr>
                                        <p:cTn id="31" dur="1" fill="hold">
                                          <p:stCondLst>
                                            <p:cond delay="0"/>
                                          </p:stCondLst>
                                        </p:cTn>
                                        <p:tgtEl>
                                          <p:spTgt spid="48131">
                                            <p:txEl>
                                              <p:pRg st="5" end="5"/>
                                            </p:txEl>
                                          </p:spTgt>
                                        </p:tgtEl>
                                        <p:attrNameLst>
                                          <p:attrName>style.visibility</p:attrName>
                                        </p:attrNameLst>
                                      </p:cBhvr>
                                      <p:to>
                                        <p:strVal val="visible"/>
                                      </p:to>
                                    </p:set>
                                    <p:animEffect transition="in" filter="strips(downRight)">
                                      <p:cBhvr>
                                        <p:cTn id="32" dur="500"/>
                                        <p:tgtEl>
                                          <p:spTgt spid="48131">
                                            <p:txEl>
                                              <p:pRg st="5" end="5"/>
                                            </p:txEl>
                                          </p:spTgt>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18" presetClass="entr" presetSubtype="6" fill="hold" grpId="0" nodeType="clickEffect">
                                  <p:stCondLst>
                                    <p:cond delay="0"/>
                                  </p:stCondLst>
                                  <p:childTnLst>
                                    <p:set>
                                      <p:cBhvr>
                                        <p:cTn id="36" dur="1" fill="hold">
                                          <p:stCondLst>
                                            <p:cond delay="0"/>
                                          </p:stCondLst>
                                        </p:cTn>
                                        <p:tgtEl>
                                          <p:spTgt spid="48131">
                                            <p:txEl>
                                              <p:pRg st="6" end="6"/>
                                            </p:txEl>
                                          </p:spTgt>
                                        </p:tgtEl>
                                        <p:attrNameLst>
                                          <p:attrName>style.visibility</p:attrName>
                                        </p:attrNameLst>
                                      </p:cBhvr>
                                      <p:to>
                                        <p:strVal val="visible"/>
                                      </p:to>
                                    </p:set>
                                    <p:animEffect transition="in" filter="strips(downRight)">
                                      <p:cBhvr>
                                        <p:cTn id="37" dur="500"/>
                                        <p:tgtEl>
                                          <p:spTgt spid="48131">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8131" grpId="0" build="p" autoUpdateAnimBg="0"/>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Grp="1" noChangeArrowheads="1"/>
          </p:cNvSpPr>
          <p:nvPr>
            <p:ph type="title"/>
          </p:nvPr>
        </p:nvSpPr>
        <p:spPr/>
        <p:txBody>
          <a:bodyPr/>
          <a:lstStyle/>
          <a:p>
            <a:pPr eaLnBrk="1" hangingPunct="1"/>
            <a:r>
              <a:rPr lang="en-US" altLang="cs-CZ" sz="2400"/>
              <a:t>Table 16-1: Effects of Money Market and Output Market Changes on the Long-Run Nominal Dollar/Euro Exchange Rate, </a:t>
            </a:r>
            <a:r>
              <a:rPr lang="en-US" altLang="cs-CZ" sz="2400" i="1"/>
              <a:t>E</a:t>
            </a:r>
            <a:r>
              <a:rPr lang="en-US" altLang="cs-CZ" sz="2400" baseline="-25000"/>
              <a:t>$/€</a:t>
            </a:r>
            <a:r>
              <a:rPr lang="en-US" altLang="cs-CZ" sz="2400"/>
              <a:t> </a:t>
            </a:r>
          </a:p>
        </p:txBody>
      </p:sp>
      <p:pic>
        <p:nvPicPr>
          <p:cNvPr id="60419" name="Picture 2" descr="tbl16_01.gif"/>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80321" y="2152478"/>
            <a:ext cx="7724775" cy="454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919740681"/>
      </p:ext>
    </p:extLst>
  </p:cSld>
  <p:clrMapOvr>
    <a:masterClrMapping/>
  </p:clrMapOvr>
  <p:transition spd="med">
    <p:pull dir="rd"/>
  </p:transition>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1442" name="Rectangle 2"/>
          <p:cNvSpPr>
            <a:spLocks noGrp="1" noChangeArrowheads="1"/>
          </p:cNvSpPr>
          <p:nvPr>
            <p:ph type="title"/>
          </p:nvPr>
        </p:nvSpPr>
        <p:spPr/>
        <p:txBody>
          <a:bodyPr/>
          <a:lstStyle/>
          <a:p>
            <a:pPr eaLnBrk="1" hangingPunct="1"/>
            <a:r>
              <a:rPr lang="en-US" altLang="cs-CZ" smtClean="0"/>
              <a:t>Real Interest Rates</a:t>
            </a:r>
          </a:p>
        </p:txBody>
      </p:sp>
      <p:sp>
        <p:nvSpPr>
          <p:cNvPr id="49155" name="Rectangle 3"/>
          <p:cNvSpPr>
            <a:spLocks noGrp="1" noChangeArrowheads="1"/>
          </p:cNvSpPr>
          <p:nvPr>
            <p:ph idx="1"/>
          </p:nvPr>
        </p:nvSpPr>
        <p:spPr/>
        <p:txBody>
          <a:bodyPr/>
          <a:lstStyle/>
          <a:p>
            <a:pPr eaLnBrk="1" hangingPunct="1">
              <a:spcBef>
                <a:spcPct val="50000"/>
              </a:spcBef>
            </a:pPr>
            <a:r>
              <a:rPr lang="en-US" altLang="cs-CZ" sz="1800"/>
              <a:t>Real interest rates are inflation-adjusted interest rates:</a:t>
            </a:r>
          </a:p>
          <a:p>
            <a:pPr algn="ctr" eaLnBrk="1" hangingPunct="1">
              <a:spcBef>
                <a:spcPct val="50000"/>
              </a:spcBef>
              <a:buFontTx/>
              <a:buNone/>
            </a:pPr>
            <a:r>
              <a:rPr lang="en-US" altLang="cs-CZ" sz="1800" i="1"/>
              <a:t>r</a:t>
            </a:r>
            <a:r>
              <a:rPr lang="en-US" altLang="cs-CZ" sz="1800" i="1" baseline="30000"/>
              <a:t>e </a:t>
            </a:r>
            <a:r>
              <a:rPr lang="en-US" altLang="cs-CZ" sz="1800" i="1"/>
              <a:t>= R – </a:t>
            </a:r>
            <a:r>
              <a:rPr lang="en-US" altLang="cs-CZ" sz="2000">
                <a:sym typeface="Symbol" panose="05050102010706020507" pitchFamily="18" charset="2"/>
              </a:rPr>
              <a:t></a:t>
            </a:r>
            <a:r>
              <a:rPr lang="en-US" altLang="cs-CZ" sz="1800" i="1" baseline="30000"/>
              <a:t>e</a:t>
            </a:r>
          </a:p>
          <a:p>
            <a:pPr lvl="1" eaLnBrk="1" hangingPunct="1">
              <a:spcBef>
                <a:spcPct val="50000"/>
              </a:spcBef>
              <a:buFontTx/>
              <a:buNone/>
            </a:pPr>
            <a:r>
              <a:rPr lang="en-US" altLang="cs-CZ" sz="1600"/>
              <a:t>where </a:t>
            </a:r>
            <a:r>
              <a:rPr lang="en-US" altLang="cs-CZ" sz="1800">
                <a:sym typeface="Symbol" panose="05050102010706020507" pitchFamily="18" charset="2"/>
              </a:rPr>
              <a:t></a:t>
            </a:r>
            <a:r>
              <a:rPr lang="en-US" altLang="cs-CZ" sz="1600" i="1" baseline="30000"/>
              <a:t>e </a:t>
            </a:r>
            <a:r>
              <a:rPr lang="en-US" altLang="cs-CZ" sz="1600"/>
              <a:t>represents the expected inflation rate and </a:t>
            </a:r>
            <a:r>
              <a:rPr lang="en-US" altLang="cs-CZ" sz="1600" i="1"/>
              <a:t>R</a:t>
            </a:r>
            <a:r>
              <a:rPr lang="en-US" altLang="cs-CZ" sz="1600"/>
              <a:t> represents a measure of nominal interest rates.</a:t>
            </a:r>
          </a:p>
          <a:p>
            <a:pPr eaLnBrk="1" hangingPunct="1">
              <a:spcBef>
                <a:spcPct val="50000"/>
              </a:spcBef>
            </a:pPr>
            <a:r>
              <a:rPr lang="en-US" altLang="cs-CZ" sz="1800"/>
              <a:t>Real interest rates are measured in terms of real output: </a:t>
            </a:r>
          </a:p>
          <a:p>
            <a:pPr lvl="1" eaLnBrk="1" hangingPunct="1">
              <a:spcBef>
                <a:spcPct val="50000"/>
              </a:spcBef>
            </a:pPr>
            <a:r>
              <a:rPr lang="en-US" altLang="cs-CZ" sz="1600"/>
              <a:t>the quantity of goods and services that savers can purchase when their assets pay interest</a:t>
            </a:r>
          </a:p>
          <a:p>
            <a:pPr lvl="1" eaLnBrk="1" hangingPunct="1">
              <a:spcBef>
                <a:spcPct val="50000"/>
              </a:spcBef>
            </a:pPr>
            <a:r>
              <a:rPr lang="en-US" altLang="cs-CZ" sz="1600"/>
              <a:t>the quantity of goods and services that borrowers cannot purchase  when they must pay interest on their loans</a:t>
            </a:r>
          </a:p>
          <a:p>
            <a:pPr eaLnBrk="1" hangingPunct="1">
              <a:spcBef>
                <a:spcPct val="50000"/>
              </a:spcBef>
            </a:pPr>
            <a:r>
              <a:rPr lang="en-US" altLang="cs-CZ" sz="1800"/>
              <a:t>What are the predicted differences in real interest rates across countries?</a:t>
            </a:r>
          </a:p>
        </p:txBody>
      </p:sp>
    </p:spTree>
    <p:extLst>
      <p:ext uri="{BB962C8B-B14F-4D97-AF65-F5344CB8AC3E}">
        <p14:creationId xmlns:p14="http://schemas.microsoft.com/office/powerpoint/2010/main" val="4221737048"/>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49155">
                                            <p:txEl>
                                              <p:pRg st="0" end="0"/>
                                            </p:txEl>
                                          </p:spTgt>
                                        </p:tgtEl>
                                        <p:attrNameLst>
                                          <p:attrName>style.visibility</p:attrName>
                                        </p:attrNameLst>
                                      </p:cBhvr>
                                      <p:to>
                                        <p:strVal val="visible"/>
                                      </p:to>
                                    </p:set>
                                    <p:animEffect transition="in" filter="strips(downRight)">
                                      <p:cBhvr>
                                        <p:cTn id="7" dur="500"/>
                                        <p:tgtEl>
                                          <p:spTgt spid="49155">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49155">
                                            <p:txEl>
                                              <p:pRg st="1" end="1"/>
                                            </p:txEl>
                                          </p:spTgt>
                                        </p:tgtEl>
                                        <p:attrNameLst>
                                          <p:attrName>style.visibility</p:attrName>
                                        </p:attrNameLst>
                                      </p:cBhvr>
                                      <p:to>
                                        <p:strVal val="visible"/>
                                      </p:to>
                                    </p:set>
                                    <p:animEffect transition="in" filter="strips(downRight)">
                                      <p:cBhvr>
                                        <p:cTn id="12" dur="500"/>
                                        <p:tgtEl>
                                          <p:spTgt spid="49155">
                                            <p:txEl>
                                              <p:pRg st="1" end="1"/>
                                            </p:txEl>
                                          </p:spTgt>
                                        </p:tgtEl>
                                      </p:cBhvr>
                                    </p:animEffect>
                                  </p:childTnLst>
                                </p:cTn>
                              </p:par>
                              <p:par>
                                <p:cTn id="13" presetID="18" presetClass="entr" presetSubtype="6" fill="hold" grpId="0" nodeType="withEffect">
                                  <p:stCondLst>
                                    <p:cond delay="0"/>
                                  </p:stCondLst>
                                  <p:childTnLst>
                                    <p:set>
                                      <p:cBhvr>
                                        <p:cTn id="14" dur="1" fill="hold">
                                          <p:stCondLst>
                                            <p:cond delay="0"/>
                                          </p:stCondLst>
                                        </p:cTn>
                                        <p:tgtEl>
                                          <p:spTgt spid="49155">
                                            <p:txEl>
                                              <p:pRg st="2" end="2"/>
                                            </p:txEl>
                                          </p:spTgt>
                                        </p:tgtEl>
                                        <p:attrNameLst>
                                          <p:attrName>style.visibility</p:attrName>
                                        </p:attrNameLst>
                                      </p:cBhvr>
                                      <p:to>
                                        <p:strVal val="visible"/>
                                      </p:to>
                                    </p:set>
                                    <p:animEffect transition="in" filter="strips(downRight)">
                                      <p:cBhvr>
                                        <p:cTn id="15" dur="500"/>
                                        <p:tgtEl>
                                          <p:spTgt spid="49155">
                                            <p:txEl>
                                              <p:pRg st="2" end="2"/>
                                            </p:txEl>
                                          </p:spTgt>
                                        </p:tgtEl>
                                      </p:cBhvr>
                                    </p:animEffect>
                                  </p:childTnLst>
                                </p:cTn>
                              </p:par>
                            </p:childTnLst>
                          </p:cTn>
                        </p:par>
                      </p:childTnLst>
                    </p:cTn>
                  </p:par>
                  <p:par>
                    <p:cTn id="16" fill="hold" nodeType="clickPar">
                      <p:stCondLst>
                        <p:cond delay="indefinite"/>
                      </p:stCondLst>
                      <p:childTnLst>
                        <p:par>
                          <p:cTn id="17" fill="hold" nodeType="withGroup">
                            <p:stCondLst>
                              <p:cond delay="0"/>
                            </p:stCondLst>
                            <p:childTnLst>
                              <p:par>
                                <p:cTn id="18" presetID="18" presetClass="entr" presetSubtype="6" fill="hold" grpId="0" nodeType="clickEffect">
                                  <p:stCondLst>
                                    <p:cond delay="0"/>
                                  </p:stCondLst>
                                  <p:childTnLst>
                                    <p:set>
                                      <p:cBhvr>
                                        <p:cTn id="19" dur="1" fill="hold">
                                          <p:stCondLst>
                                            <p:cond delay="0"/>
                                          </p:stCondLst>
                                        </p:cTn>
                                        <p:tgtEl>
                                          <p:spTgt spid="49155">
                                            <p:txEl>
                                              <p:pRg st="3" end="3"/>
                                            </p:txEl>
                                          </p:spTgt>
                                        </p:tgtEl>
                                        <p:attrNameLst>
                                          <p:attrName>style.visibility</p:attrName>
                                        </p:attrNameLst>
                                      </p:cBhvr>
                                      <p:to>
                                        <p:strVal val="visible"/>
                                      </p:to>
                                    </p:set>
                                    <p:animEffect transition="in" filter="strips(downRight)">
                                      <p:cBhvr>
                                        <p:cTn id="20" dur="500"/>
                                        <p:tgtEl>
                                          <p:spTgt spid="49155">
                                            <p:txEl>
                                              <p:pRg st="3" end="3"/>
                                            </p:txEl>
                                          </p:spTgt>
                                        </p:tgtEl>
                                      </p:cBhvr>
                                    </p:animEffect>
                                  </p:childTnLst>
                                </p:cTn>
                              </p:par>
                            </p:childTnLst>
                          </p:cTn>
                        </p:par>
                      </p:childTnLst>
                    </p:cTn>
                  </p:par>
                  <p:par>
                    <p:cTn id="21" fill="hold" nodeType="clickPar">
                      <p:stCondLst>
                        <p:cond delay="indefinite"/>
                      </p:stCondLst>
                      <p:childTnLst>
                        <p:par>
                          <p:cTn id="22" fill="hold" nodeType="withGroup">
                            <p:stCondLst>
                              <p:cond delay="0"/>
                            </p:stCondLst>
                            <p:childTnLst>
                              <p:par>
                                <p:cTn id="23" presetID="18" presetClass="entr" presetSubtype="6" fill="hold" grpId="0" nodeType="clickEffect">
                                  <p:stCondLst>
                                    <p:cond delay="0"/>
                                  </p:stCondLst>
                                  <p:childTnLst>
                                    <p:set>
                                      <p:cBhvr>
                                        <p:cTn id="24" dur="1" fill="hold">
                                          <p:stCondLst>
                                            <p:cond delay="0"/>
                                          </p:stCondLst>
                                        </p:cTn>
                                        <p:tgtEl>
                                          <p:spTgt spid="49155">
                                            <p:txEl>
                                              <p:pRg st="4" end="4"/>
                                            </p:txEl>
                                          </p:spTgt>
                                        </p:tgtEl>
                                        <p:attrNameLst>
                                          <p:attrName>style.visibility</p:attrName>
                                        </p:attrNameLst>
                                      </p:cBhvr>
                                      <p:to>
                                        <p:strVal val="visible"/>
                                      </p:to>
                                    </p:set>
                                    <p:animEffect transition="in" filter="strips(downRight)">
                                      <p:cBhvr>
                                        <p:cTn id="25" dur="500"/>
                                        <p:tgtEl>
                                          <p:spTgt spid="49155">
                                            <p:txEl>
                                              <p:pRg st="4" end="4"/>
                                            </p:txEl>
                                          </p:spTgt>
                                        </p:tgtEl>
                                      </p:cBhvr>
                                    </p:animEffect>
                                  </p:childTnLst>
                                </p:cTn>
                              </p:par>
                              <p:par>
                                <p:cTn id="26" presetID="18" presetClass="entr" presetSubtype="6" fill="hold" grpId="0" nodeType="withEffect">
                                  <p:stCondLst>
                                    <p:cond delay="0"/>
                                  </p:stCondLst>
                                  <p:childTnLst>
                                    <p:set>
                                      <p:cBhvr>
                                        <p:cTn id="27" dur="1" fill="hold">
                                          <p:stCondLst>
                                            <p:cond delay="0"/>
                                          </p:stCondLst>
                                        </p:cTn>
                                        <p:tgtEl>
                                          <p:spTgt spid="49155">
                                            <p:txEl>
                                              <p:pRg st="5" end="5"/>
                                            </p:txEl>
                                          </p:spTgt>
                                        </p:tgtEl>
                                        <p:attrNameLst>
                                          <p:attrName>style.visibility</p:attrName>
                                        </p:attrNameLst>
                                      </p:cBhvr>
                                      <p:to>
                                        <p:strVal val="visible"/>
                                      </p:to>
                                    </p:set>
                                    <p:animEffect transition="in" filter="strips(downRight)">
                                      <p:cBhvr>
                                        <p:cTn id="28" dur="500"/>
                                        <p:tgtEl>
                                          <p:spTgt spid="49155">
                                            <p:txEl>
                                              <p:pRg st="5" end="5"/>
                                            </p:txEl>
                                          </p:spTgt>
                                        </p:tgtEl>
                                      </p:cBhvr>
                                    </p:animEffect>
                                  </p:childTnLst>
                                </p:cTn>
                              </p:par>
                            </p:childTnLst>
                          </p:cTn>
                        </p:par>
                      </p:childTnLst>
                    </p:cTn>
                  </p:par>
                  <p:par>
                    <p:cTn id="29" fill="hold" nodeType="clickPar">
                      <p:stCondLst>
                        <p:cond delay="indefinite"/>
                      </p:stCondLst>
                      <p:childTnLst>
                        <p:par>
                          <p:cTn id="30" fill="hold" nodeType="withGroup">
                            <p:stCondLst>
                              <p:cond delay="0"/>
                            </p:stCondLst>
                            <p:childTnLst>
                              <p:par>
                                <p:cTn id="31" presetID="18" presetClass="entr" presetSubtype="6" fill="hold" grpId="0" nodeType="clickEffect">
                                  <p:stCondLst>
                                    <p:cond delay="0"/>
                                  </p:stCondLst>
                                  <p:childTnLst>
                                    <p:set>
                                      <p:cBhvr>
                                        <p:cTn id="32" dur="1" fill="hold">
                                          <p:stCondLst>
                                            <p:cond delay="0"/>
                                          </p:stCondLst>
                                        </p:cTn>
                                        <p:tgtEl>
                                          <p:spTgt spid="49155">
                                            <p:txEl>
                                              <p:pRg st="6" end="6"/>
                                            </p:txEl>
                                          </p:spTgt>
                                        </p:tgtEl>
                                        <p:attrNameLst>
                                          <p:attrName>style.visibility</p:attrName>
                                        </p:attrNameLst>
                                      </p:cBhvr>
                                      <p:to>
                                        <p:strVal val="visible"/>
                                      </p:to>
                                    </p:set>
                                    <p:animEffect transition="in" filter="strips(downRight)">
                                      <p:cBhvr>
                                        <p:cTn id="33" dur="500"/>
                                        <p:tgtEl>
                                          <p:spTgt spid="49155">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9155" grpId="0" build="p" autoUpdateAnimBg="0"/>
    </p:bldLst>
  </p:timing>
</p:sld>
</file>

<file path=ppt/slides/slide4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2466" name="Rectangle 2"/>
          <p:cNvSpPr>
            <a:spLocks noGrp="1" noChangeArrowheads="1"/>
          </p:cNvSpPr>
          <p:nvPr>
            <p:ph type="title"/>
          </p:nvPr>
        </p:nvSpPr>
        <p:spPr/>
        <p:txBody>
          <a:bodyPr/>
          <a:lstStyle/>
          <a:p>
            <a:pPr eaLnBrk="1" hangingPunct="1"/>
            <a:r>
              <a:rPr lang="en-US" altLang="cs-CZ" smtClean="0"/>
              <a:t>Real Interest Rates (cont.)</a:t>
            </a:r>
          </a:p>
        </p:txBody>
      </p:sp>
      <p:sp>
        <p:nvSpPr>
          <p:cNvPr id="50179" name="Rectangle 3"/>
          <p:cNvSpPr>
            <a:spLocks noGrp="1" noChangeArrowheads="1"/>
          </p:cNvSpPr>
          <p:nvPr>
            <p:ph idx="1"/>
          </p:nvPr>
        </p:nvSpPr>
        <p:spPr/>
        <p:txBody>
          <a:bodyPr/>
          <a:lstStyle/>
          <a:p>
            <a:pPr eaLnBrk="1" hangingPunct="1"/>
            <a:r>
              <a:rPr lang="en-US" altLang="cs-CZ"/>
              <a:t>Real interest rate differentials are derived from</a:t>
            </a:r>
          </a:p>
          <a:p>
            <a:pPr algn="ctr" eaLnBrk="1" hangingPunct="1">
              <a:buFontTx/>
              <a:buNone/>
            </a:pPr>
            <a:r>
              <a:rPr lang="en-US" altLang="cs-CZ" i="1"/>
              <a:t>r</a:t>
            </a:r>
            <a:r>
              <a:rPr lang="en-US" altLang="cs-CZ" i="1" baseline="30000"/>
              <a:t>e</a:t>
            </a:r>
            <a:r>
              <a:rPr lang="en-US" altLang="cs-CZ" baseline="-25000"/>
              <a:t>US</a:t>
            </a:r>
            <a:r>
              <a:rPr lang="en-US" altLang="cs-CZ"/>
              <a:t> – </a:t>
            </a:r>
            <a:r>
              <a:rPr lang="en-US" altLang="cs-CZ" i="1"/>
              <a:t>r</a:t>
            </a:r>
            <a:r>
              <a:rPr lang="en-US" altLang="cs-CZ" i="1" baseline="30000"/>
              <a:t>e</a:t>
            </a:r>
            <a:r>
              <a:rPr lang="en-US" altLang="cs-CZ" baseline="-25000"/>
              <a:t>EU</a:t>
            </a:r>
            <a:r>
              <a:rPr lang="en-US" altLang="cs-CZ"/>
              <a:t> = (</a:t>
            </a:r>
            <a:r>
              <a:rPr lang="en-US" altLang="cs-CZ" i="1"/>
              <a:t>R</a:t>
            </a:r>
            <a:r>
              <a:rPr lang="en-US" altLang="cs-CZ" baseline="-25000"/>
              <a:t>$</a:t>
            </a:r>
            <a:r>
              <a:rPr lang="en-US" altLang="cs-CZ"/>
              <a:t> – </a:t>
            </a:r>
            <a:r>
              <a:rPr lang="en-US" altLang="cs-CZ">
                <a:sym typeface="Symbol" panose="05050102010706020507" pitchFamily="18" charset="2"/>
              </a:rPr>
              <a:t></a:t>
            </a:r>
            <a:r>
              <a:rPr lang="en-US" altLang="cs-CZ" i="1" baseline="30000"/>
              <a:t>e</a:t>
            </a:r>
            <a:r>
              <a:rPr lang="en-US" altLang="cs-CZ" baseline="-25000"/>
              <a:t>US</a:t>
            </a:r>
            <a:r>
              <a:rPr lang="en-US" altLang="cs-CZ"/>
              <a:t>) – (</a:t>
            </a:r>
            <a:r>
              <a:rPr lang="en-US" altLang="cs-CZ" i="1"/>
              <a:t>R</a:t>
            </a:r>
            <a:r>
              <a:rPr lang="en-US" altLang="cs-CZ" baseline="-25000"/>
              <a:t>€</a:t>
            </a:r>
            <a:r>
              <a:rPr lang="en-US" altLang="cs-CZ"/>
              <a:t> – </a:t>
            </a:r>
            <a:r>
              <a:rPr lang="en-US" altLang="cs-CZ">
                <a:sym typeface="Symbol" panose="05050102010706020507" pitchFamily="18" charset="2"/>
              </a:rPr>
              <a:t></a:t>
            </a:r>
            <a:r>
              <a:rPr lang="en-US" altLang="cs-CZ" i="1" baseline="30000"/>
              <a:t>e</a:t>
            </a:r>
            <a:r>
              <a:rPr lang="en-US" altLang="cs-CZ" baseline="-25000"/>
              <a:t>EU</a:t>
            </a:r>
            <a:r>
              <a:rPr lang="en-US" altLang="cs-CZ"/>
              <a:t>) </a:t>
            </a:r>
          </a:p>
          <a:p>
            <a:pPr algn="ctr" eaLnBrk="1" hangingPunct="1">
              <a:buFontTx/>
              <a:buNone/>
            </a:pPr>
            <a:r>
              <a:rPr lang="en-US" altLang="cs-CZ" i="1"/>
              <a:t>R</a:t>
            </a:r>
            <a:r>
              <a:rPr lang="en-US" altLang="cs-CZ" baseline="-25000"/>
              <a:t>$</a:t>
            </a:r>
            <a:r>
              <a:rPr lang="en-US" altLang="cs-CZ" i="1" baseline="-25000"/>
              <a:t> </a:t>
            </a:r>
            <a:r>
              <a:rPr lang="en-US" altLang="cs-CZ"/>
              <a:t>–</a:t>
            </a:r>
            <a:r>
              <a:rPr lang="en-US" altLang="cs-CZ" i="1"/>
              <a:t> R</a:t>
            </a:r>
            <a:r>
              <a:rPr lang="en-US" altLang="cs-CZ" baseline="-25000"/>
              <a:t>€ </a:t>
            </a:r>
            <a:r>
              <a:rPr lang="en-US" altLang="cs-CZ"/>
              <a:t>= (</a:t>
            </a:r>
            <a:r>
              <a:rPr lang="en-US" altLang="cs-CZ" i="1"/>
              <a:t>q</a:t>
            </a:r>
            <a:r>
              <a:rPr lang="en-US" altLang="cs-CZ" i="1" baseline="30000"/>
              <a:t>e</a:t>
            </a:r>
            <a:r>
              <a:rPr lang="en-US" altLang="cs-CZ" baseline="-25000"/>
              <a:t>US/EU</a:t>
            </a:r>
            <a:r>
              <a:rPr lang="en-US" altLang="cs-CZ"/>
              <a:t> – </a:t>
            </a:r>
            <a:r>
              <a:rPr lang="en-US" altLang="cs-CZ" i="1"/>
              <a:t>q</a:t>
            </a:r>
            <a:r>
              <a:rPr lang="en-US" altLang="cs-CZ" baseline="-25000"/>
              <a:t>US/EU</a:t>
            </a:r>
            <a:r>
              <a:rPr lang="en-US" altLang="cs-CZ"/>
              <a:t>)/</a:t>
            </a:r>
            <a:r>
              <a:rPr lang="en-US" altLang="cs-CZ" i="1"/>
              <a:t>q</a:t>
            </a:r>
            <a:r>
              <a:rPr lang="en-US" altLang="cs-CZ" baseline="-25000"/>
              <a:t>US/EU</a:t>
            </a:r>
            <a:r>
              <a:rPr lang="en-US" altLang="cs-CZ"/>
              <a:t> + (</a:t>
            </a:r>
            <a:r>
              <a:rPr lang="en-US" altLang="cs-CZ">
                <a:sym typeface="Symbol" panose="05050102010706020507" pitchFamily="18" charset="2"/>
              </a:rPr>
              <a:t></a:t>
            </a:r>
            <a:r>
              <a:rPr lang="en-US" altLang="cs-CZ" i="1" baseline="30000"/>
              <a:t>e</a:t>
            </a:r>
            <a:r>
              <a:rPr lang="en-US" altLang="cs-CZ" baseline="-25000"/>
              <a:t>US</a:t>
            </a:r>
            <a:r>
              <a:rPr lang="en-US" altLang="cs-CZ" i="1" baseline="-25000"/>
              <a:t> </a:t>
            </a:r>
            <a:r>
              <a:rPr lang="en-US" altLang="cs-CZ"/>
              <a:t>–</a:t>
            </a:r>
            <a:r>
              <a:rPr lang="en-US" altLang="cs-CZ" i="1"/>
              <a:t> </a:t>
            </a:r>
            <a:r>
              <a:rPr lang="en-US" altLang="cs-CZ">
                <a:sym typeface="Symbol" panose="05050102010706020507" pitchFamily="18" charset="2"/>
              </a:rPr>
              <a:t></a:t>
            </a:r>
            <a:r>
              <a:rPr lang="en-US" altLang="cs-CZ" i="1" baseline="30000"/>
              <a:t>e</a:t>
            </a:r>
            <a:r>
              <a:rPr lang="en-US" altLang="cs-CZ" baseline="-25000"/>
              <a:t>EU</a:t>
            </a:r>
            <a:r>
              <a:rPr lang="en-US" altLang="cs-CZ"/>
              <a:t>)</a:t>
            </a:r>
            <a:r>
              <a:rPr lang="en-US" altLang="cs-CZ" i="1" baseline="30000"/>
              <a:t> </a:t>
            </a:r>
          </a:p>
          <a:p>
            <a:pPr algn="ctr" eaLnBrk="1" hangingPunct="1">
              <a:buFontTx/>
              <a:buNone/>
            </a:pPr>
            <a:r>
              <a:rPr lang="en-US" altLang="cs-CZ" i="1"/>
              <a:t>r</a:t>
            </a:r>
            <a:r>
              <a:rPr lang="en-US" altLang="cs-CZ" i="1" baseline="30000"/>
              <a:t>e</a:t>
            </a:r>
            <a:r>
              <a:rPr lang="en-US" altLang="cs-CZ" baseline="-25000"/>
              <a:t>US</a:t>
            </a:r>
            <a:r>
              <a:rPr lang="en-US" altLang="cs-CZ"/>
              <a:t> – </a:t>
            </a:r>
            <a:r>
              <a:rPr lang="en-US" altLang="cs-CZ" i="1"/>
              <a:t>r</a:t>
            </a:r>
            <a:r>
              <a:rPr lang="en-US" altLang="cs-CZ" i="1" baseline="30000"/>
              <a:t>e</a:t>
            </a:r>
            <a:r>
              <a:rPr lang="en-US" altLang="cs-CZ" baseline="-25000"/>
              <a:t>EU</a:t>
            </a:r>
            <a:r>
              <a:rPr lang="en-US" altLang="cs-CZ"/>
              <a:t> = (</a:t>
            </a:r>
            <a:r>
              <a:rPr lang="en-US" altLang="cs-CZ" i="1"/>
              <a:t>q</a:t>
            </a:r>
            <a:r>
              <a:rPr lang="en-US" altLang="cs-CZ" i="1" baseline="30000"/>
              <a:t>e</a:t>
            </a:r>
            <a:r>
              <a:rPr lang="en-US" altLang="cs-CZ" baseline="-25000"/>
              <a:t>US/EU</a:t>
            </a:r>
            <a:r>
              <a:rPr lang="en-US" altLang="cs-CZ"/>
              <a:t> – </a:t>
            </a:r>
            <a:r>
              <a:rPr lang="en-US" altLang="cs-CZ" i="1"/>
              <a:t>q</a:t>
            </a:r>
            <a:r>
              <a:rPr lang="en-US" altLang="cs-CZ" baseline="-25000"/>
              <a:t>US/EU</a:t>
            </a:r>
            <a:r>
              <a:rPr lang="en-US" altLang="cs-CZ"/>
              <a:t>)/</a:t>
            </a:r>
            <a:r>
              <a:rPr lang="en-US" altLang="cs-CZ" i="1"/>
              <a:t>q</a:t>
            </a:r>
            <a:r>
              <a:rPr lang="en-US" altLang="cs-CZ" baseline="-25000"/>
              <a:t>US/EU </a:t>
            </a:r>
            <a:r>
              <a:rPr lang="en-US" altLang="cs-CZ" i="1" baseline="30000"/>
              <a:t> </a:t>
            </a:r>
          </a:p>
          <a:p>
            <a:pPr eaLnBrk="1" hangingPunct="1">
              <a:spcBef>
                <a:spcPct val="70000"/>
              </a:spcBef>
            </a:pPr>
            <a:r>
              <a:rPr lang="en-US" altLang="cs-CZ"/>
              <a:t>The last equation is called </a:t>
            </a:r>
            <a:r>
              <a:rPr lang="en-US" altLang="cs-CZ" b="1"/>
              <a:t>real interest parity</a:t>
            </a:r>
            <a:r>
              <a:rPr lang="en-US" altLang="cs-CZ"/>
              <a:t>.</a:t>
            </a:r>
          </a:p>
          <a:p>
            <a:pPr lvl="1" eaLnBrk="1" hangingPunct="1">
              <a:spcBef>
                <a:spcPct val="40000"/>
              </a:spcBef>
            </a:pPr>
            <a:r>
              <a:rPr lang="en-US" altLang="cs-CZ"/>
              <a:t>It says that differences in real interest rates (in terms of goods and services that are earned or forgone when lending or borrowing) between countries are equal to the expected change in the value/price/cost of goods and services between countries.</a:t>
            </a:r>
          </a:p>
        </p:txBody>
      </p:sp>
    </p:spTree>
    <p:extLst>
      <p:ext uri="{BB962C8B-B14F-4D97-AF65-F5344CB8AC3E}">
        <p14:creationId xmlns:p14="http://schemas.microsoft.com/office/powerpoint/2010/main" val="4098666595"/>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50179">
                                            <p:txEl>
                                              <p:pRg st="0" end="0"/>
                                            </p:txEl>
                                          </p:spTgt>
                                        </p:tgtEl>
                                        <p:attrNameLst>
                                          <p:attrName>style.visibility</p:attrName>
                                        </p:attrNameLst>
                                      </p:cBhvr>
                                      <p:to>
                                        <p:strVal val="visible"/>
                                      </p:to>
                                    </p:set>
                                    <p:animEffect transition="in" filter="strips(downRight)">
                                      <p:cBhvr>
                                        <p:cTn id="7" dur="500"/>
                                        <p:tgtEl>
                                          <p:spTgt spid="50179">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50179">
                                            <p:txEl>
                                              <p:pRg st="1" end="1"/>
                                            </p:txEl>
                                          </p:spTgt>
                                        </p:tgtEl>
                                        <p:attrNameLst>
                                          <p:attrName>style.visibility</p:attrName>
                                        </p:attrNameLst>
                                      </p:cBhvr>
                                      <p:to>
                                        <p:strVal val="visible"/>
                                      </p:to>
                                    </p:set>
                                    <p:animEffect transition="in" filter="strips(downRight)">
                                      <p:cBhvr>
                                        <p:cTn id="12" dur="500"/>
                                        <p:tgtEl>
                                          <p:spTgt spid="50179">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6" fill="hold" grpId="0" nodeType="clickEffect">
                                  <p:stCondLst>
                                    <p:cond delay="0"/>
                                  </p:stCondLst>
                                  <p:childTnLst>
                                    <p:set>
                                      <p:cBhvr>
                                        <p:cTn id="16" dur="1" fill="hold">
                                          <p:stCondLst>
                                            <p:cond delay="0"/>
                                          </p:stCondLst>
                                        </p:cTn>
                                        <p:tgtEl>
                                          <p:spTgt spid="50179">
                                            <p:txEl>
                                              <p:pRg st="2" end="2"/>
                                            </p:txEl>
                                          </p:spTgt>
                                        </p:tgtEl>
                                        <p:attrNameLst>
                                          <p:attrName>style.visibility</p:attrName>
                                        </p:attrNameLst>
                                      </p:cBhvr>
                                      <p:to>
                                        <p:strVal val="visible"/>
                                      </p:to>
                                    </p:set>
                                    <p:animEffect transition="in" filter="strips(downRight)">
                                      <p:cBhvr>
                                        <p:cTn id="17" dur="500"/>
                                        <p:tgtEl>
                                          <p:spTgt spid="50179">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8" presetClass="entr" presetSubtype="6" fill="hold" grpId="0" nodeType="clickEffect">
                                  <p:stCondLst>
                                    <p:cond delay="0"/>
                                  </p:stCondLst>
                                  <p:childTnLst>
                                    <p:set>
                                      <p:cBhvr>
                                        <p:cTn id="21" dur="1" fill="hold">
                                          <p:stCondLst>
                                            <p:cond delay="0"/>
                                          </p:stCondLst>
                                        </p:cTn>
                                        <p:tgtEl>
                                          <p:spTgt spid="50179">
                                            <p:txEl>
                                              <p:pRg st="3" end="3"/>
                                            </p:txEl>
                                          </p:spTgt>
                                        </p:tgtEl>
                                        <p:attrNameLst>
                                          <p:attrName>style.visibility</p:attrName>
                                        </p:attrNameLst>
                                      </p:cBhvr>
                                      <p:to>
                                        <p:strVal val="visible"/>
                                      </p:to>
                                    </p:set>
                                    <p:animEffect transition="in" filter="strips(downRight)">
                                      <p:cBhvr>
                                        <p:cTn id="22" dur="500"/>
                                        <p:tgtEl>
                                          <p:spTgt spid="50179">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8" presetClass="entr" presetSubtype="6" fill="hold" grpId="0" nodeType="clickEffect">
                                  <p:stCondLst>
                                    <p:cond delay="0"/>
                                  </p:stCondLst>
                                  <p:childTnLst>
                                    <p:set>
                                      <p:cBhvr>
                                        <p:cTn id="26" dur="1" fill="hold">
                                          <p:stCondLst>
                                            <p:cond delay="0"/>
                                          </p:stCondLst>
                                        </p:cTn>
                                        <p:tgtEl>
                                          <p:spTgt spid="50179">
                                            <p:txEl>
                                              <p:pRg st="4" end="4"/>
                                            </p:txEl>
                                          </p:spTgt>
                                        </p:tgtEl>
                                        <p:attrNameLst>
                                          <p:attrName>style.visibility</p:attrName>
                                        </p:attrNameLst>
                                      </p:cBhvr>
                                      <p:to>
                                        <p:strVal val="visible"/>
                                      </p:to>
                                    </p:set>
                                    <p:animEffect transition="in" filter="strips(downRight)">
                                      <p:cBhvr>
                                        <p:cTn id="27" dur="500"/>
                                        <p:tgtEl>
                                          <p:spTgt spid="50179">
                                            <p:txEl>
                                              <p:pRg st="4" end="4"/>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18" presetClass="entr" presetSubtype="6" fill="hold" grpId="0" nodeType="clickEffect">
                                  <p:stCondLst>
                                    <p:cond delay="0"/>
                                  </p:stCondLst>
                                  <p:childTnLst>
                                    <p:set>
                                      <p:cBhvr>
                                        <p:cTn id="31" dur="1" fill="hold">
                                          <p:stCondLst>
                                            <p:cond delay="0"/>
                                          </p:stCondLst>
                                        </p:cTn>
                                        <p:tgtEl>
                                          <p:spTgt spid="50179">
                                            <p:txEl>
                                              <p:pRg st="5" end="5"/>
                                            </p:txEl>
                                          </p:spTgt>
                                        </p:tgtEl>
                                        <p:attrNameLst>
                                          <p:attrName>style.visibility</p:attrName>
                                        </p:attrNameLst>
                                      </p:cBhvr>
                                      <p:to>
                                        <p:strVal val="visible"/>
                                      </p:to>
                                    </p:set>
                                    <p:animEffect transition="in" filter="strips(downRight)">
                                      <p:cBhvr>
                                        <p:cTn id="32" dur="500"/>
                                        <p:tgtEl>
                                          <p:spTgt spid="50179">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0179" grpId="0" build="p" autoUpdateAnimBg="0"/>
    </p:bldLst>
  </p:timing>
</p:sld>
</file>

<file path=ppt/slides/slide4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3490" name="Rectangle 2"/>
          <p:cNvSpPr>
            <a:spLocks noGrp="1" noChangeArrowheads="1"/>
          </p:cNvSpPr>
          <p:nvPr>
            <p:ph type="title"/>
          </p:nvPr>
        </p:nvSpPr>
        <p:spPr/>
        <p:txBody>
          <a:bodyPr/>
          <a:lstStyle/>
          <a:p>
            <a:pPr eaLnBrk="1" hangingPunct="1"/>
            <a:r>
              <a:rPr lang="en-US" altLang="cs-CZ" smtClean="0"/>
              <a:t>Summary</a:t>
            </a:r>
          </a:p>
        </p:txBody>
      </p:sp>
      <p:sp>
        <p:nvSpPr>
          <p:cNvPr id="51203" name="Rectangle 3"/>
          <p:cNvSpPr>
            <a:spLocks noGrp="1" noChangeArrowheads="1"/>
          </p:cNvSpPr>
          <p:nvPr>
            <p:ph idx="1"/>
          </p:nvPr>
        </p:nvSpPr>
        <p:spPr>
          <a:xfrm>
            <a:off x="680321" y="2078982"/>
            <a:ext cx="7835900" cy="4495800"/>
          </a:xfrm>
        </p:spPr>
        <p:txBody>
          <a:bodyPr/>
          <a:lstStyle/>
          <a:p>
            <a:pPr marL="533400" indent="-533400">
              <a:spcBef>
                <a:spcPct val="50000"/>
              </a:spcBef>
              <a:buFont typeface="Times" panose="02020603050405020304" pitchFamily="18" charset="0"/>
              <a:buAutoNum type="arabicPeriod"/>
            </a:pPr>
            <a:r>
              <a:rPr lang="en-US" altLang="cs-CZ" sz="2000" dirty="0"/>
              <a:t>The law of one price says that the same good in different competitive markets must sell for the same price, when transportation costs and barriers between markets are not important.</a:t>
            </a:r>
          </a:p>
          <a:p>
            <a:pPr marL="533400" indent="-533400">
              <a:spcBef>
                <a:spcPct val="50000"/>
              </a:spcBef>
              <a:buFont typeface="Times" panose="02020603050405020304" pitchFamily="18" charset="0"/>
              <a:buAutoNum type="arabicPeriod"/>
            </a:pPr>
            <a:r>
              <a:rPr lang="en-US" altLang="cs-CZ" sz="2000" dirty="0"/>
              <a:t>Purchasing power parity applies the law of one price for all goods and services among all countries.</a:t>
            </a:r>
          </a:p>
          <a:p>
            <a:pPr marL="914400" lvl="1" indent="-457200">
              <a:spcBef>
                <a:spcPct val="50000"/>
              </a:spcBef>
            </a:pPr>
            <a:r>
              <a:rPr lang="en-US" altLang="cs-CZ" sz="1800" dirty="0"/>
              <a:t>Absolute PPP says that currencies of two countries have the same purchasing power. </a:t>
            </a:r>
          </a:p>
          <a:p>
            <a:pPr marL="914400" lvl="1" indent="-457200">
              <a:spcBef>
                <a:spcPct val="50000"/>
              </a:spcBef>
            </a:pPr>
            <a:r>
              <a:rPr lang="en-US" altLang="cs-CZ" sz="1800" dirty="0"/>
              <a:t>Relative PPP says that changes in the nominal exchange rate between two countries equals the difference in the inflation rates between the two countries. </a:t>
            </a:r>
          </a:p>
        </p:txBody>
      </p:sp>
    </p:spTree>
    <p:extLst>
      <p:ext uri="{BB962C8B-B14F-4D97-AF65-F5344CB8AC3E}">
        <p14:creationId xmlns:p14="http://schemas.microsoft.com/office/powerpoint/2010/main" val="2429737310"/>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51203">
                                            <p:txEl>
                                              <p:pRg st="0" end="0"/>
                                            </p:txEl>
                                          </p:spTgt>
                                        </p:tgtEl>
                                        <p:attrNameLst>
                                          <p:attrName>style.visibility</p:attrName>
                                        </p:attrNameLst>
                                      </p:cBhvr>
                                      <p:to>
                                        <p:strVal val="visible"/>
                                      </p:to>
                                    </p:set>
                                    <p:animEffect transition="in" filter="strips(downRight)">
                                      <p:cBhvr>
                                        <p:cTn id="7" dur="500"/>
                                        <p:tgtEl>
                                          <p:spTgt spid="5120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51203">
                                            <p:txEl>
                                              <p:pRg st="1" end="1"/>
                                            </p:txEl>
                                          </p:spTgt>
                                        </p:tgtEl>
                                        <p:attrNameLst>
                                          <p:attrName>style.visibility</p:attrName>
                                        </p:attrNameLst>
                                      </p:cBhvr>
                                      <p:to>
                                        <p:strVal val="visible"/>
                                      </p:to>
                                    </p:set>
                                    <p:animEffect transition="in" filter="strips(downRight)">
                                      <p:cBhvr>
                                        <p:cTn id="12" dur="500"/>
                                        <p:tgtEl>
                                          <p:spTgt spid="51203">
                                            <p:txEl>
                                              <p:pRg st="1" end="1"/>
                                            </p:txEl>
                                          </p:spTgt>
                                        </p:tgtEl>
                                      </p:cBhvr>
                                    </p:animEffect>
                                  </p:childTnLst>
                                </p:cTn>
                              </p:par>
                              <p:par>
                                <p:cTn id="13" presetID="18" presetClass="entr" presetSubtype="6" fill="hold" grpId="0" nodeType="withEffect">
                                  <p:stCondLst>
                                    <p:cond delay="0"/>
                                  </p:stCondLst>
                                  <p:childTnLst>
                                    <p:set>
                                      <p:cBhvr>
                                        <p:cTn id="14" dur="1" fill="hold">
                                          <p:stCondLst>
                                            <p:cond delay="0"/>
                                          </p:stCondLst>
                                        </p:cTn>
                                        <p:tgtEl>
                                          <p:spTgt spid="51203">
                                            <p:txEl>
                                              <p:pRg st="2" end="2"/>
                                            </p:txEl>
                                          </p:spTgt>
                                        </p:tgtEl>
                                        <p:attrNameLst>
                                          <p:attrName>style.visibility</p:attrName>
                                        </p:attrNameLst>
                                      </p:cBhvr>
                                      <p:to>
                                        <p:strVal val="visible"/>
                                      </p:to>
                                    </p:set>
                                    <p:animEffect transition="in" filter="strips(downRight)">
                                      <p:cBhvr>
                                        <p:cTn id="15" dur="500"/>
                                        <p:tgtEl>
                                          <p:spTgt spid="51203">
                                            <p:txEl>
                                              <p:pRg st="2" end="2"/>
                                            </p:txEl>
                                          </p:spTgt>
                                        </p:tgtEl>
                                      </p:cBhvr>
                                    </p:animEffect>
                                  </p:childTnLst>
                                </p:cTn>
                              </p:par>
                              <p:par>
                                <p:cTn id="16" presetID="18" presetClass="entr" presetSubtype="6" fill="hold" grpId="0" nodeType="withEffect">
                                  <p:stCondLst>
                                    <p:cond delay="0"/>
                                  </p:stCondLst>
                                  <p:childTnLst>
                                    <p:set>
                                      <p:cBhvr>
                                        <p:cTn id="17" dur="1" fill="hold">
                                          <p:stCondLst>
                                            <p:cond delay="0"/>
                                          </p:stCondLst>
                                        </p:cTn>
                                        <p:tgtEl>
                                          <p:spTgt spid="51203">
                                            <p:txEl>
                                              <p:pRg st="3" end="3"/>
                                            </p:txEl>
                                          </p:spTgt>
                                        </p:tgtEl>
                                        <p:attrNameLst>
                                          <p:attrName>style.visibility</p:attrName>
                                        </p:attrNameLst>
                                      </p:cBhvr>
                                      <p:to>
                                        <p:strVal val="visible"/>
                                      </p:to>
                                    </p:set>
                                    <p:animEffect transition="in" filter="strips(downRight)">
                                      <p:cBhvr>
                                        <p:cTn id="18" dur="500"/>
                                        <p:tgtEl>
                                          <p:spTgt spid="5120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03" grpId="0" build="p" autoUpdateAnimBg="0"/>
    </p:bldLst>
  </p:timing>
</p:sld>
</file>

<file path=ppt/slides/slide4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4514" name="Rectangle 2"/>
          <p:cNvSpPr>
            <a:spLocks noGrp="1" noChangeArrowheads="1"/>
          </p:cNvSpPr>
          <p:nvPr>
            <p:ph type="title"/>
          </p:nvPr>
        </p:nvSpPr>
        <p:spPr/>
        <p:txBody>
          <a:bodyPr/>
          <a:lstStyle/>
          <a:p>
            <a:pPr eaLnBrk="1" hangingPunct="1"/>
            <a:r>
              <a:rPr lang="en-US" altLang="cs-CZ" smtClean="0"/>
              <a:t>Summary (cont.)</a:t>
            </a:r>
          </a:p>
        </p:txBody>
      </p:sp>
      <p:sp>
        <p:nvSpPr>
          <p:cNvPr id="52227" name="Rectangle 3"/>
          <p:cNvSpPr>
            <a:spLocks noGrp="1" noChangeArrowheads="1"/>
          </p:cNvSpPr>
          <p:nvPr>
            <p:ph idx="1"/>
          </p:nvPr>
        </p:nvSpPr>
        <p:spPr/>
        <p:txBody>
          <a:bodyPr/>
          <a:lstStyle/>
          <a:p>
            <a:pPr marL="533400" indent="-533400">
              <a:spcBef>
                <a:spcPct val="40000"/>
              </a:spcBef>
              <a:buFont typeface="Times" panose="02020603050405020304" pitchFamily="18" charset="0"/>
              <a:buAutoNum type="arabicPeriod" startAt="3"/>
            </a:pPr>
            <a:r>
              <a:rPr lang="en-US" altLang="cs-CZ" sz="2000"/>
              <a:t>The monetary approach to exchange rates uses PPP and the supply and demand of real monetary assets.</a:t>
            </a:r>
          </a:p>
          <a:p>
            <a:pPr marL="914400" lvl="1" indent="-457200">
              <a:spcBef>
                <a:spcPct val="40000"/>
              </a:spcBef>
            </a:pPr>
            <a:r>
              <a:rPr lang="en-US" altLang="cs-CZ" sz="1800"/>
              <a:t>Changes in the growth rate of the money supply influence inflation and exchange rates.</a:t>
            </a:r>
          </a:p>
          <a:p>
            <a:pPr marL="914400" lvl="1" indent="-457200">
              <a:spcBef>
                <a:spcPct val="40000"/>
              </a:spcBef>
            </a:pPr>
            <a:r>
              <a:rPr lang="en-US" altLang="cs-CZ" sz="1800"/>
              <a:t>Expectations about inflation influence the exchange rate.</a:t>
            </a:r>
          </a:p>
          <a:p>
            <a:pPr marL="914400" lvl="1" indent="-457200">
              <a:spcBef>
                <a:spcPct val="40000"/>
              </a:spcBef>
            </a:pPr>
            <a:r>
              <a:rPr lang="en-US" altLang="cs-CZ" sz="1800"/>
              <a:t>The Fisher effect shows that differences in nominal interest rates are equal to differences in inflation rates.</a:t>
            </a:r>
          </a:p>
          <a:p>
            <a:pPr marL="533400" indent="-533400">
              <a:spcBef>
                <a:spcPct val="50000"/>
              </a:spcBef>
              <a:buFont typeface="Times" panose="02020603050405020304" pitchFamily="18" charset="0"/>
              <a:buAutoNum type="arabicPeriod" startAt="3"/>
            </a:pPr>
            <a:r>
              <a:rPr lang="en-US" altLang="cs-CZ" sz="2000"/>
              <a:t>Empirical support for PPP is weak.</a:t>
            </a:r>
          </a:p>
          <a:p>
            <a:pPr marL="914400" lvl="1" indent="-457200">
              <a:spcBef>
                <a:spcPct val="40000"/>
              </a:spcBef>
            </a:pPr>
            <a:r>
              <a:rPr lang="en-US" altLang="cs-CZ" sz="1800"/>
              <a:t>Trade barriers, nontradable products, imperfect competition and differences in price measures may cause the empirical shortcomings of PPP. </a:t>
            </a:r>
          </a:p>
        </p:txBody>
      </p:sp>
    </p:spTree>
    <p:extLst>
      <p:ext uri="{BB962C8B-B14F-4D97-AF65-F5344CB8AC3E}">
        <p14:creationId xmlns:p14="http://schemas.microsoft.com/office/powerpoint/2010/main" val="2701893065"/>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52227">
                                            <p:txEl>
                                              <p:pRg st="0" end="0"/>
                                            </p:txEl>
                                          </p:spTgt>
                                        </p:tgtEl>
                                        <p:attrNameLst>
                                          <p:attrName>style.visibility</p:attrName>
                                        </p:attrNameLst>
                                      </p:cBhvr>
                                      <p:to>
                                        <p:strVal val="visible"/>
                                      </p:to>
                                    </p:set>
                                    <p:animEffect transition="in" filter="strips(downRight)">
                                      <p:cBhvr>
                                        <p:cTn id="7" dur="500"/>
                                        <p:tgtEl>
                                          <p:spTgt spid="52227">
                                            <p:txEl>
                                              <p:pRg st="0" end="0"/>
                                            </p:txEl>
                                          </p:spTgt>
                                        </p:tgtEl>
                                      </p:cBhvr>
                                    </p:animEffect>
                                  </p:childTnLst>
                                </p:cTn>
                              </p:par>
                              <p:par>
                                <p:cTn id="8" presetID="18" presetClass="entr" presetSubtype="6" fill="hold" grpId="0" nodeType="withEffect">
                                  <p:stCondLst>
                                    <p:cond delay="0"/>
                                  </p:stCondLst>
                                  <p:childTnLst>
                                    <p:set>
                                      <p:cBhvr>
                                        <p:cTn id="9" dur="1" fill="hold">
                                          <p:stCondLst>
                                            <p:cond delay="0"/>
                                          </p:stCondLst>
                                        </p:cTn>
                                        <p:tgtEl>
                                          <p:spTgt spid="52227">
                                            <p:txEl>
                                              <p:pRg st="1" end="1"/>
                                            </p:txEl>
                                          </p:spTgt>
                                        </p:tgtEl>
                                        <p:attrNameLst>
                                          <p:attrName>style.visibility</p:attrName>
                                        </p:attrNameLst>
                                      </p:cBhvr>
                                      <p:to>
                                        <p:strVal val="visible"/>
                                      </p:to>
                                    </p:set>
                                    <p:animEffect transition="in" filter="strips(downRight)">
                                      <p:cBhvr>
                                        <p:cTn id="10" dur="500"/>
                                        <p:tgtEl>
                                          <p:spTgt spid="52227">
                                            <p:txEl>
                                              <p:pRg st="1" end="1"/>
                                            </p:txEl>
                                          </p:spTgt>
                                        </p:tgtEl>
                                      </p:cBhvr>
                                    </p:animEffect>
                                  </p:childTnLst>
                                </p:cTn>
                              </p:par>
                              <p:par>
                                <p:cTn id="11" presetID="18" presetClass="entr" presetSubtype="6" fill="hold" grpId="0" nodeType="withEffect">
                                  <p:stCondLst>
                                    <p:cond delay="0"/>
                                  </p:stCondLst>
                                  <p:childTnLst>
                                    <p:set>
                                      <p:cBhvr>
                                        <p:cTn id="12" dur="1" fill="hold">
                                          <p:stCondLst>
                                            <p:cond delay="0"/>
                                          </p:stCondLst>
                                        </p:cTn>
                                        <p:tgtEl>
                                          <p:spTgt spid="52227">
                                            <p:txEl>
                                              <p:pRg st="2" end="2"/>
                                            </p:txEl>
                                          </p:spTgt>
                                        </p:tgtEl>
                                        <p:attrNameLst>
                                          <p:attrName>style.visibility</p:attrName>
                                        </p:attrNameLst>
                                      </p:cBhvr>
                                      <p:to>
                                        <p:strVal val="visible"/>
                                      </p:to>
                                    </p:set>
                                    <p:animEffect transition="in" filter="strips(downRight)">
                                      <p:cBhvr>
                                        <p:cTn id="13" dur="500"/>
                                        <p:tgtEl>
                                          <p:spTgt spid="52227">
                                            <p:txEl>
                                              <p:pRg st="2" end="2"/>
                                            </p:txEl>
                                          </p:spTgt>
                                        </p:tgtEl>
                                      </p:cBhvr>
                                    </p:animEffect>
                                  </p:childTnLst>
                                </p:cTn>
                              </p:par>
                              <p:par>
                                <p:cTn id="14" presetID="18" presetClass="entr" presetSubtype="6" fill="hold" grpId="0" nodeType="withEffect">
                                  <p:stCondLst>
                                    <p:cond delay="0"/>
                                  </p:stCondLst>
                                  <p:childTnLst>
                                    <p:set>
                                      <p:cBhvr>
                                        <p:cTn id="15" dur="1" fill="hold">
                                          <p:stCondLst>
                                            <p:cond delay="0"/>
                                          </p:stCondLst>
                                        </p:cTn>
                                        <p:tgtEl>
                                          <p:spTgt spid="52227">
                                            <p:txEl>
                                              <p:pRg st="3" end="3"/>
                                            </p:txEl>
                                          </p:spTgt>
                                        </p:tgtEl>
                                        <p:attrNameLst>
                                          <p:attrName>style.visibility</p:attrName>
                                        </p:attrNameLst>
                                      </p:cBhvr>
                                      <p:to>
                                        <p:strVal val="visible"/>
                                      </p:to>
                                    </p:set>
                                    <p:animEffect transition="in" filter="strips(downRight)">
                                      <p:cBhvr>
                                        <p:cTn id="16" dur="500"/>
                                        <p:tgtEl>
                                          <p:spTgt spid="52227">
                                            <p:txEl>
                                              <p:pRg st="3" end="3"/>
                                            </p:txEl>
                                          </p:spTgt>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18" presetClass="entr" presetSubtype="6" fill="hold" grpId="0" nodeType="clickEffect">
                                  <p:stCondLst>
                                    <p:cond delay="0"/>
                                  </p:stCondLst>
                                  <p:childTnLst>
                                    <p:set>
                                      <p:cBhvr>
                                        <p:cTn id="20" dur="1" fill="hold">
                                          <p:stCondLst>
                                            <p:cond delay="0"/>
                                          </p:stCondLst>
                                        </p:cTn>
                                        <p:tgtEl>
                                          <p:spTgt spid="52227">
                                            <p:txEl>
                                              <p:pRg st="4" end="4"/>
                                            </p:txEl>
                                          </p:spTgt>
                                        </p:tgtEl>
                                        <p:attrNameLst>
                                          <p:attrName>style.visibility</p:attrName>
                                        </p:attrNameLst>
                                      </p:cBhvr>
                                      <p:to>
                                        <p:strVal val="visible"/>
                                      </p:to>
                                    </p:set>
                                    <p:animEffect transition="in" filter="strips(downRight)">
                                      <p:cBhvr>
                                        <p:cTn id="21" dur="500"/>
                                        <p:tgtEl>
                                          <p:spTgt spid="52227">
                                            <p:txEl>
                                              <p:pRg st="4" end="4"/>
                                            </p:txEl>
                                          </p:spTgt>
                                        </p:tgtEl>
                                      </p:cBhvr>
                                    </p:animEffect>
                                  </p:childTnLst>
                                </p:cTn>
                              </p:par>
                              <p:par>
                                <p:cTn id="22" presetID="18" presetClass="entr" presetSubtype="6" fill="hold" grpId="0" nodeType="withEffect">
                                  <p:stCondLst>
                                    <p:cond delay="0"/>
                                  </p:stCondLst>
                                  <p:childTnLst>
                                    <p:set>
                                      <p:cBhvr>
                                        <p:cTn id="23" dur="1" fill="hold">
                                          <p:stCondLst>
                                            <p:cond delay="0"/>
                                          </p:stCondLst>
                                        </p:cTn>
                                        <p:tgtEl>
                                          <p:spTgt spid="52227">
                                            <p:txEl>
                                              <p:pRg st="5" end="5"/>
                                            </p:txEl>
                                          </p:spTgt>
                                        </p:tgtEl>
                                        <p:attrNameLst>
                                          <p:attrName>style.visibility</p:attrName>
                                        </p:attrNameLst>
                                      </p:cBhvr>
                                      <p:to>
                                        <p:strVal val="visible"/>
                                      </p:to>
                                    </p:set>
                                    <p:animEffect transition="in" filter="strips(downRight)">
                                      <p:cBhvr>
                                        <p:cTn id="24" dur="500"/>
                                        <p:tgtEl>
                                          <p:spTgt spid="52227">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2227" grpId="0" build="p" autoUpdateAnimBg="0"/>
    </p:bldLst>
  </p:timing>
</p:sld>
</file>

<file path=ppt/slides/slide4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5538" name="Rectangle 2"/>
          <p:cNvSpPr>
            <a:spLocks noGrp="1" noChangeArrowheads="1"/>
          </p:cNvSpPr>
          <p:nvPr>
            <p:ph type="title"/>
          </p:nvPr>
        </p:nvSpPr>
        <p:spPr/>
        <p:txBody>
          <a:bodyPr/>
          <a:lstStyle/>
          <a:p>
            <a:pPr eaLnBrk="1" hangingPunct="1"/>
            <a:r>
              <a:rPr lang="en-US" altLang="cs-CZ" smtClean="0"/>
              <a:t>Summary (cont.)</a:t>
            </a:r>
          </a:p>
        </p:txBody>
      </p:sp>
      <p:sp>
        <p:nvSpPr>
          <p:cNvPr id="53251" name="Rectangle 3"/>
          <p:cNvSpPr>
            <a:spLocks noGrp="1" noChangeArrowheads="1"/>
          </p:cNvSpPr>
          <p:nvPr>
            <p:ph idx="1"/>
          </p:nvPr>
        </p:nvSpPr>
        <p:spPr/>
        <p:txBody>
          <a:bodyPr/>
          <a:lstStyle/>
          <a:p>
            <a:pPr marL="533400" indent="-533400">
              <a:spcBef>
                <a:spcPct val="50000"/>
              </a:spcBef>
              <a:buFont typeface="Times" panose="02020603050405020304" pitchFamily="18" charset="0"/>
              <a:buAutoNum type="arabicPeriod" startAt="5"/>
            </a:pPr>
            <a:r>
              <a:rPr lang="en-US" altLang="cs-CZ" sz="2000"/>
              <a:t>The real exchange rate approach to exchange rates generalizes the monetary approach.</a:t>
            </a:r>
          </a:p>
          <a:p>
            <a:pPr marL="914400" lvl="1" indent="-457200">
              <a:spcBef>
                <a:spcPct val="50000"/>
              </a:spcBef>
            </a:pPr>
            <a:r>
              <a:rPr lang="en-US" altLang="cs-CZ" sz="1800"/>
              <a:t>It defines the real exchange rate as the value/price/cost of domestic products relative to foreign products.</a:t>
            </a:r>
          </a:p>
          <a:p>
            <a:pPr marL="914400" lvl="1" indent="-457200">
              <a:spcBef>
                <a:spcPct val="50000"/>
              </a:spcBef>
            </a:pPr>
            <a:r>
              <a:rPr lang="en-US" altLang="cs-CZ" sz="1800"/>
              <a:t>It predicts that changes in relative demand and relative supply of products influence real and nominal exchange rates.</a:t>
            </a:r>
          </a:p>
          <a:p>
            <a:pPr marL="914400" lvl="1" indent="-457200">
              <a:spcBef>
                <a:spcPct val="50000"/>
              </a:spcBef>
            </a:pPr>
            <a:r>
              <a:rPr lang="en-US" altLang="cs-CZ" sz="1800"/>
              <a:t>Interest rate differences are explained by a more general concept: expected changes in the value of domestic products relative to the value of foreign products plus the difference of inflation rates between the domestic and foreign economies.</a:t>
            </a:r>
          </a:p>
        </p:txBody>
      </p:sp>
    </p:spTree>
    <p:extLst>
      <p:ext uri="{BB962C8B-B14F-4D97-AF65-F5344CB8AC3E}">
        <p14:creationId xmlns:p14="http://schemas.microsoft.com/office/powerpoint/2010/main" val="209567404"/>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53251">
                                            <p:txEl>
                                              <p:pRg st="0" end="0"/>
                                            </p:txEl>
                                          </p:spTgt>
                                        </p:tgtEl>
                                        <p:attrNameLst>
                                          <p:attrName>style.visibility</p:attrName>
                                        </p:attrNameLst>
                                      </p:cBhvr>
                                      <p:to>
                                        <p:strVal val="visible"/>
                                      </p:to>
                                    </p:set>
                                    <p:animEffect transition="in" filter="strips(downRight)">
                                      <p:cBhvr>
                                        <p:cTn id="7" dur="500"/>
                                        <p:tgtEl>
                                          <p:spTgt spid="53251">
                                            <p:txEl>
                                              <p:pRg st="0" end="0"/>
                                            </p:txEl>
                                          </p:spTgt>
                                        </p:tgtEl>
                                      </p:cBhvr>
                                    </p:animEffect>
                                  </p:childTnLst>
                                </p:cTn>
                              </p:par>
                              <p:par>
                                <p:cTn id="8" presetID="18" presetClass="entr" presetSubtype="6" fill="hold" grpId="0" nodeType="withEffect">
                                  <p:stCondLst>
                                    <p:cond delay="0"/>
                                  </p:stCondLst>
                                  <p:childTnLst>
                                    <p:set>
                                      <p:cBhvr>
                                        <p:cTn id="9" dur="1" fill="hold">
                                          <p:stCondLst>
                                            <p:cond delay="0"/>
                                          </p:stCondLst>
                                        </p:cTn>
                                        <p:tgtEl>
                                          <p:spTgt spid="53251">
                                            <p:txEl>
                                              <p:pRg st="1" end="1"/>
                                            </p:txEl>
                                          </p:spTgt>
                                        </p:tgtEl>
                                        <p:attrNameLst>
                                          <p:attrName>style.visibility</p:attrName>
                                        </p:attrNameLst>
                                      </p:cBhvr>
                                      <p:to>
                                        <p:strVal val="visible"/>
                                      </p:to>
                                    </p:set>
                                    <p:animEffect transition="in" filter="strips(downRight)">
                                      <p:cBhvr>
                                        <p:cTn id="10" dur="500"/>
                                        <p:tgtEl>
                                          <p:spTgt spid="53251">
                                            <p:txEl>
                                              <p:pRg st="1" end="1"/>
                                            </p:txEl>
                                          </p:spTgt>
                                        </p:tgtEl>
                                      </p:cBhvr>
                                    </p:animEffect>
                                  </p:childTnLst>
                                </p:cTn>
                              </p:par>
                              <p:par>
                                <p:cTn id="11" presetID="18" presetClass="entr" presetSubtype="6" fill="hold" grpId="0" nodeType="withEffect">
                                  <p:stCondLst>
                                    <p:cond delay="0"/>
                                  </p:stCondLst>
                                  <p:childTnLst>
                                    <p:set>
                                      <p:cBhvr>
                                        <p:cTn id="12" dur="1" fill="hold">
                                          <p:stCondLst>
                                            <p:cond delay="0"/>
                                          </p:stCondLst>
                                        </p:cTn>
                                        <p:tgtEl>
                                          <p:spTgt spid="53251">
                                            <p:txEl>
                                              <p:pRg st="2" end="2"/>
                                            </p:txEl>
                                          </p:spTgt>
                                        </p:tgtEl>
                                        <p:attrNameLst>
                                          <p:attrName>style.visibility</p:attrName>
                                        </p:attrNameLst>
                                      </p:cBhvr>
                                      <p:to>
                                        <p:strVal val="visible"/>
                                      </p:to>
                                    </p:set>
                                    <p:animEffect transition="in" filter="strips(downRight)">
                                      <p:cBhvr>
                                        <p:cTn id="13" dur="500"/>
                                        <p:tgtEl>
                                          <p:spTgt spid="53251">
                                            <p:txEl>
                                              <p:pRg st="2" end="2"/>
                                            </p:txEl>
                                          </p:spTgt>
                                        </p:tgtEl>
                                      </p:cBhvr>
                                    </p:animEffect>
                                  </p:childTnLst>
                                </p:cTn>
                              </p:par>
                              <p:par>
                                <p:cTn id="14" presetID="18" presetClass="entr" presetSubtype="6" fill="hold" grpId="0" nodeType="withEffect">
                                  <p:stCondLst>
                                    <p:cond delay="0"/>
                                  </p:stCondLst>
                                  <p:childTnLst>
                                    <p:set>
                                      <p:cBhvr>
                                        <p:cTn id="15" dur="1" fill="hold">
                                          <p:stCondLst>
                                            <p:cond delay="0"/>
                                          </p:stCondLst>
                                        </p:cTn>
                                        <p:tgtEl>
                                          <p:spTgt spid="53251">
                                            <p:txEl>
                                              <p:pRg st="3" end="3"/>
                                            </p:txEl>
                                          </p:spTgt>
                                        </p:tgtEl>
                                        <p:attrNameLst>
                                          <p:attrName>style.visibility</p:attrName>
                                        </p:attrNameLst>
                                      </p:cBhvr>
                                      <p:to>
                                        <p:strVal val="visible"/>
                                      </p:to>
                                    </p:set>
                                    <p:animEffect transition="in" filter="strips(downRight)">
                                      <p:cBhvr>
                                        <p:cTn id="16" dur="500"/>
                                        <p:tgtEl>
                                          <p:spTgt spid="53251">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3251" grpId="0" build="p" autoUpdateAnimBg="0"/>
    </p:bld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pPr eaLnBrk="1" hangingPunct="1"/>
            <a:r>
              <a:rPr lang="en-US" altLang="cs-CZ" smtClean="0"/>
              <a:t>Law of One Price</a:t>
            </a:r>
          </a:p>
        </p:txBody>
      </p:sp>
      <p:sp>
        <p:nvSpPr>
          <p:cNvPr id="9219" name="Rectangle 3"/>
          <p:cNvSpPr>
            <a:spLocks noGrp="1" noChangeArrowheads="1"/>
          </p:cNvSpPr>
          <p:nvPr>
            <p:ph idx="1"/>
          </p:nvPr>
        </p:nvSpPr>
        <p:spPr/>
        <p:txBody>
          <a:bodyPr/>
          <a:lstStyle/>
          <a:p>
            <a:pPr eaLnBrk="1" hangingPunct="1">
              <a:spcBef>
                <a:spcPct val="40000"/>
              </a:spcBef>
            </a:pPr>
            <a:r>
              <a:rPr lang="en-US" altLang="cs-CZ"/>
              <a:t>The </a:t>
            </a:r>
            <a:r>
              <a:rPr lang="en-US" altLang="cs-CZ" b="1"/>
              <a:t>law of one price</a:t>
            </a:r>
            <a:r>
              <a:rPr lang="en-US" altLang="cs-CZ"/>
              <a:t> simply says that the </a:t>
            </a:r>
            <a:r>
              <a:rPr lang="en-US" altLang="cs-CZ" i="1"/>
              <a:t>same</a:t>
            </a:r>
            <a:r>
              <a:rPr lang="en-US" altLang="cs-CZ"/>
              <a:t> good in different competitive markets must sell for the same price, when transportation costs and barriers between those markets are not important.</a:t>
            </a:r>
          </a:p>
          <a:p>
            <a:pPr lvl="1" eaLnBrk="1" hangingPunct="1">
              <a:spcBef>
                <a:spcPct val="40000"/>
              </a:spcBef>
            </a:pPr>
            <a:r>
              <a:rPr lang="en-US" altLang="cs-CZ"/>
              <a:t>Why? Suppose the price of pizza at one restaurant is $20, while the price of the </a:t>
            </a:r>
            <a:r>
              <a:rPr lang="en-US" altLang="cs-CZ" i="1"/>
              <a:t>same</a:t>
            </a:r>
            <a:r>
              <a:rPr lang="en-US" altLang="cs-CZ"/>
              <a:t> pizza at an identical restaurant across the street is $40.</a:t>
            </a:r>
          </a:p>
          <a:p>
            <a:pPr lvl="1" eaLnBrk="1" hangingPunct="1">
              <a:spcBef>
                <a:spcPct val="40000"/>
              </a:spcBef>
            </a:pPr>
            <a:r>
              <a:rPr lang="en-US" altLang="cs-CZ"/>
              <a:t>What do you predict will happen?  Many people will buy the $20 pizza, few will buy the $40 one.</a:t>
            </a:r>
            <a:r>
              <a:rPr lang="en-US" altLang="cs-CZ" smtClean="0"/>
              <a:t>  </a:t>
            </a:r>
          </a:p>
        </p:txBody>
      </p:sp>
    </p:spTree>
    <p:extLst>
      <p:ext uri="{BB962C8B-B14F-4D97-AF65-F5344CB8AC3E}">
        <p14:creationId xmlns:p14="http://schemas.microsoft.com/office/powerpoint/2010/main" val="573428360"/>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9219">
                                            <p:txEl>
                                              <p:pRg st="0" end="0"/>
                                            </p:txEl>
                                          </p:spTgt>
                                        </p:tgtEl>
                                        <p:attrNameLst>
                                          <p:attrName>style.visibility</p:attrName>
                                        </p:attrNameLst>
                                      </p:cBhvr>
                                      <p:to>
                                        <p:strVal val="visible"/>
                                      </p:to>
                                    </p:set>
                                    <p:animEffect transition="in" filter="strips(downRight)">
                                      <p:cBhvr>
                                        <p:cTn id="7" dur="500"/>
                                        <p:tgtEl>
                                          <p:spTgt spid="9219">
                                            <p:txEl>
                                              <p:pRg st="0" end="0"/>
                                            </p:txEl>
                                          </p:spTgt>
                                        </p:tgtEl>
                                      </p:cBhvr>
                                    </p:animEffect>
                                  </p:childTnLst>
                                </p:cTn>
                              </p:par>
                              <p:par>
                                <p:cTn id="8" presetID="18" presetClass="entr" presetSubtype="6" fill="hold" grpId="0" nodeType="withEffect">
                                  <p:stCondLst>
                                    <p:cond delay="0"/>
                                  </p:stCondLst>
                                  <p:childTnLst>
                                    <p:set>
                                      <p:cBhvr>
                                        <p:cTn id="9" dur="1" fill="hold">
                                          <p:stCondLst>
                                            <p:cond delay="0"/>
                                          </p:stCondLst>
                                        </p:cTn>
                                        <p:tgtEl>
                                          <p:spTgt spid="9219">
                                            <p:txEl>
                                              <p:pRg st="1" end="1"/>
                                            </p:txEl>
                                          </p:spTgt>
                                        </p:tgtEl>
                                        <p:attrNameLst>
                                          <p:attrName>style.visibility</p:attrName>
                                        </p:attrNameLst>
                                      </p:cBhvr>
                                      <p:to>
                                        <p:strVal val="visible"/>
                                      </p:to>
                                    </p:set>
                                    <p:animEffect transition="in" filter="strips(downRight)">
                                      <p:cBhvr>
                                        <p:cTn id="10" dur="500"/>
                                        <p:tgtEl>
                                          <p:spTgt spid="9219">
                                            <p:txEl>
                                              <p:pRg st="1" end="1"/>
                                            </p:txEl>
                                          </p:spTgt>
                                        </p:tgtEl>
                                      </p:cBhvr>
                                    </p:animEffect>
                                  </p:childTnLst>
                                </p:cTn>
                              </p:par>
                              <p:par>
                                <p:cTn id="11" presetID="18" presetClass="entr" presetSubtype="6" fill="hold" grpId="0" nodeType="withEffect">
                                  <p:stCondLst>
                                    <p:cond delay="0"/>
                                  </p:stCondLst>
                                  <p:childTnLst>
                                    <p:set>
                                      <p:cBhvr>
                                        <p:cTn id="12" dur="1" fill="hold">
                                          <p:stCondLst>
                                            <p:cond delay="0"/>
                                          </p:stCondLst>
                                        </p:cTn>
                                        <p:tgtEl>
                                          <p:spTgt spid="9219">
                                            <p:txEl>
                                              <p:pRg st="2" end="2"/>
                                            </p:txEl>
                                          </p:spTgt>
                                        </p:tgtEl>
                                        <p:attrNameLst>
                                          <p:attrName>style.visibility</p:attrName>
                                        </p:attrNameLst>
                                      </p:cBhvr>
                                      <p:to>
                                        <p:strVal val="visible"/>
                                      </p:to>
                                    </p:set>
                                    <p:animEffect transition="in" filter="strips(downRight)">
                                      <p:cBhvr>
                                        <p:cTn id="13" dur="500"/>
                                        <p:tgtEl>
                                          <p:spTgt spid="9219">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19" grpId="0" build="p"/>
    </p:bldLst>
  </p:timing>
</p:sld>
</file>

<file path=ppt/slides/slide5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6562" name="Rectangle 2"/>
          <p:cNvSpPr>
            <a:spLocks noGrp="1" noChangeArrowheads="1"/>
          </p:cNvSpPr>
          <p:nvPr>
            <p:ph type="title"/>
          </p:nvPr>
        </p:nvSpPr>
        <p:spPr/>
        <p:txBody>
          <a:bodyPr/>
          <a:lstStyle/>
          <a:p>
            <a:pPr eaLnBrk="1" hangingPunct="1"/>
            <a:r>
              <a:rPr lang="en-US" altLang="cs-CZ" smtClean="0"/>
              <a:t>Summary (cont.)</a:t>
            </a:r>
          </a:p>
        </p:txBody>
      </p:sp>
      <p:sp>
        <p:nvSpPr>
          <p:cNvPr id="54275" name="Rectangle 3"/>
          <p:cNvSpPr>
            <a:spLocks noGrp="1" noChangeArrowheads="1"/>
          </p:cNvSpPr>
          <p:nvPr>
            <p:ph idx="1"/>
          </p:nvPr>
        </p:nvSpPr>
        <p:spPr/>
        <p:txBody>
          <a:bodyPr/>
          <a:lstStyle/>
          <a:p>
            <a:pPr marL="609600" indent="-609600">
              <a:spcBef>
                <a:spcPct val="50000"/>
              </a:spcBef>
              <a:buFont typeface="Times" panose="02020603050405020304" pitchFamily="18" charset="0"/>
              <a:buAutoNum type="arabicPeriod" startAt="6"/>
            </a:pPr>
            <a:r>
              <a:rPr lang="en-US" altLang="cs-CZ" sz="2000"/>
              <a:t>Real interest rates are inflation-adjusted interest rates, and show how much purchasing power savers gain and  borrowers give up.</a:t>
            </a:r>
          </a:p>
          <a:p>
            <a:pPr marL="609600" indent="-609600">
              <a:spcBef>
                <a:spcPct val="50000"/>
              </a:spcBef>
              <a:buFont typeface="Times" panose="02020603050405020304" pitchFamily="18" charset="0"/>
              <a:buAutoNum type="arabicPeriod" startAt="6"/>
            </a:pPr>
            <a:r>
              <a:rPr lang="en-US" altLang="cs-CZ" sz="2000"/>
              <a:t>Real interest parity shows that differences in real interest rates between countries equal expected changes in the real value of goods and services between countries.</a:t>
            </a:r>
          </a:p>
        </p:txBody>
      </p:sp>
    </p:spTree>
    <p:extLst>
      <p:ext uri="{BB962C8B-B14F-4D97-AF65-F5344CB8AC3E}">
        <p14:creationId xmlns:p14="http://schemas.microsoft.com/office/powerpoint/2010/main" val="276526683"/>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54275">
                                            <p:txEl>
                                              <p:pRg st="0" end="0"/>
                                            </p:txEl>
                                          </p:spTgt>
                                        </p:tgtEl>
                                        <p:attrNameLst>
                                          <p:attrName>style.visibility</p:attrName>
                                        </p:attrNameLst>
                                      </p:cBhvr>
                                      <p:to>
                                        <p:strVal val="visible"/>
                                      </p:to>
                                    </p:set>
                                    <p:animEffect transition="in" filter="strips(downRight)">
                                      <p:cBhvr>
                                        <p:cTn id="7" dur="500"/>
                                        <p:tgtEl>
                                          <p:spTgt spid="54275">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54275">
                                            <p:txEl>
                                              <p:pRg st="1" end="1"/>
                                            </p:txEl>
                                          </p:spTgt>
                                        </p:tgtEl>
                                        <p:attrNameLst>
                                          <p:attrName>style.visibility</p:attrName>
                                        </p:attrNameLst>
                                      </p:cBhvr>
                                      <p:to>
                                        <p:strVal val="visible"/>
                                      </p:to>
                                    </p:set>
                                    <p:animEffect transition="in" filter="strips(downRight)">
                                      <p:cBhvr>
                                        <p:cTn id="12" dur="500"/>
                                        <p:tgtEl>
                                          <p:spTgt spid="54275">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4275" grpId="0" build="p" autoUpdateAnimBg="0"/>
    </p:bld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3"/>
          <p:cNvSpPr>
            <a:spLocks noGrp="1" noChangeArrowheads="1"/>
          </p:cNvSpPr>
          <p:nvPr>
            <p:ph type="ctrTitle"/>
          </p:nvPr>
        </p:nvSpPr>
        <p:spPr>
          <a:noFill/>
        </p:spPr>
        <p:txBody>
          <a:bodyPr/>
          <a:lstStyle/>
          <a:p>
            <a:pPr algn="ctr" eaLnBrk="1" hangingPunct="1"/>
            <a:r>
              <a:rPr lang="en-US" altLang="cs-CZ" sz="2800"/>
              <a:t>Chapter 16 (5)</a:t>
            </a:r>
          </a:p>
        </p:txBody>
      </p:sp>
      <p:sp>
        <p:nvSpPr>
          <p:cNvPr id="67587" name="Rectangle 4"/>
          <p:cNvSpPr>
            <a:spLocks noGrp="1" noChangeArrowheads="1"/>
          </p:cNvSpPr>
          <p:nvPr>
            <p:ph type="subTitle" idx="1"/>
          </p:nvPr>
        </p:nvSpPr>
        <p:spPr>
          <a:noFill/>
        </p:spPr>
        <p:txBody>
          <a:bodyPr/>
          <a:lstStyle/>
          <a:p>
            <a:pPr marL="0" indent="0" algn="ctr">
              <a:buNone/>
            </a:pPr>
            <a:r>
              <a:rPr lang="en-US" altLang="cs-CZ" b="1" smtClean="0"/>
              <a:t>Appendix: the Fisher Effect, the Interest Rate, and the Exchange Rate under the Flexible-Price Monetary Approach</a:t>
            </a:r>
          </a:p>
        </p:txBody>
      </p:sp>
    </p:spTree>
    <p:extLst>
      <p:ext uri="{BB962C8B-B14F-4D97-AF65-F5344CB8AC3E}">
        <p14:creationId xmlns:p14="http://schemas.microsoft.com/office/powerpoint/2010/main" val="2093481732"/>
      </p:ext>
    </p:extLst>
  </p:cSld>
  <p:clrMapOvr>
    <a:masterClrMapping/>
  </p:clrMapOvr>
  <p:transition spd="med">
    <p:pull dir="rd"/>
  </p:transition>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ChangeArrowheads="1"/>
          </p:cNvSpPr>
          <p:nvPr>
            <p:ph type="title"/>
          </p:nvPr>
        </p:nvSpPr>
        <p:spPr>
          <a:xfrm>
            <a:off x="119449" y="687516"/>
            <a:ext cx="3982994" cy="1231900"/>
          </a:xfrm>
        </p:spPr>
        <p:txBody>
          <a:bodyPr anchor="t">
            <a:normAutofit fontScale="90000"/>
          </a:bodyPr>
          <a:lstStyle/>
          <a:p>
            <a:pPr eaLnBrk="1" hangingPunct="1"/>
            <a:r>
              <a:rPr lang="en-US" altLang="cs-CZ" sz="2000" dirty="0"/>
              <a:t>Fig. 16A-1: How a Rise in U.S. Monetary Growth Affects Dollar Interest Rates and the Dollar/Euro Exchange Rate When Goods Prices Are Flexible </a:t>
            </a:r>
          </a:p>
        </p:txBody>
      </p:sp>
      <p:pic>
        <p:nvPicPr>
          <p:cNvPr id="68611" name="Picture 1" descr="fig16App_01.gif"/>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4102443" y="811383"/>
            <a:ext cx="6172200" cy="565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141383013"/>
      </p:ext>
    </p:extLst>
  </p:cSld>
  <p:clrMapOvr>
    <a:masterClrMapping/>
  </p:clrMapOvr>
  <p:transition spd="med">
    <p:pull dir="rd"/>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pPr eaLnBrk="1" hangingPunct="1"/>
            <a:r>
              <a:rPr lang="en-US" altLang="cs-CZ" smtClean="0"/>
              <a:t>Law of One Price (cont.)</a:t>
            </a:r>
          </a:p>
        </p:txBody>
      </p:sp>
      <p:sp>
        <p:nvSpPr>
          <p:cNvPr id="10243" name="Rectangle 3"/>
          <p:cNvSpPr>
            <a:spLocks noGrp="1" noChangeArrowheads="1"/>
          </p:cNvSpPr>
          <p:nvPr>
            <p:ph idx="1"/>
          </p:nvPr>
        </p:nvSpPr>
        <p:spPr>
          <a:xfrm>
            <a:off x="680321" y="2168226"/>
            <a:ext cx="8294687" cy="4572000"/>
          </a:xfrm>
        </p:spPr>
        <p:txBody>
          <a:bodyPr/>
          <a:lstStyle/>
          <a:p>
            <a:pPr lvl="1" eaLnBrk="1" hangingPunct="1"/>
            <a:r>
              <a:rPr lang="en-US" altLang="cs-CZ" dirty="0"/>
              <a:t>Due to the price difference, entrepreneurs would have an incentive to buy pizza at the cheap location and sell it at the expensive location for an easy profit.</a:t>
            </a:r>
          </a:p>
          <a:p>
            <a:pPr lvl="1" eaLnBrk="1" hangingPunct="1"/>
            <a:r>
              <a:rPr lang="en-US" altLang="cs-CZ" dirty="0"/>
              <a:t>Due to strong demand and decreased supply, the price of the $20 pizza would tend to increase.</a:t>
            </a:r>
          </a:p>
          <a:p>
            <a:pPr lvl="1" eaLnBrk="1" hangingPunct="1"/>
            <a:r>
              <a:rPr lang="en-US" altLang="cs-CZ" dirty="0"/>
              <a:t>Due to weak demand and increased supply, the price of the $40 pizza would tend to decrease.</a:t>
            </a:r>
          </a:p>
          <a:p>
            <a:pPr lvl="1" eaLnBrk="1" hangingPunct="1"/>
            <a:r>
              <a:rPr lang="en-US" altLang="cs-CZ" dirty="0"/>
              <a:t>People would have an incentive to adjust their behavior and prices would tend to adjust until one price is achieved across markets (across restaurants).</a:t>
            </a:r>
          </a:p>
        </p:txBody>
      </p:sp>
    </p:spTree>
    <p:extLst>
      <p:ext uri="{BB962C8B-B14F-4D97-AF65-F5344CB8AC3E}">
        <p14:creationId xmlns:p14="http://schemas.microsoft.com/office/powerpoint/2010/main" val="1025155823"/>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10243">
                                            <p:txEl>
                                              <p:pRg st="0" end="0"/>
                                            </p:txEl>
                                          </p:spTgt>
                                        </p:tgtEl>
                                        <p:attrNameLst>
                                          <p:attrName>style.visibility</p:attrName>
                                        </p:attrNameLst>
                                      </p:cBhvr>
                                      <p:to>
                                        <p:strVal val="visible"/>
                                      </p:to>
                                    </p:set>
                                    <p:animEffect transition="in" filter="strips(downRight)">
                                      <p:cBhvr>
                                        <p:cTn id="7" dur="500"/>
                                        <p:tgtEl>
                                          <p:spTgt spid="1024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10243">
                                            <p:txEl>
                                              <p:pRg st="1" end="1"/>
                                            </p:txEl>
                                          </p:spTgt>
                                        </p:tgtEl>
                                        <p:attrNameLst>
                                          <p:attrName>style.visibility</p:attrName>
                                        </p:attrNameLst>
                                      </p:cBhvr>
                                      <p:to>
                                        <p:strVal val="visible"/>
                                      </p:to>
                                    </p:set>
                                    <p:animEffect transition="in" filter="strips(downRight)">
                                      <p:cBhvr>
                                        <p:cTn id="12" dur="500"/>
                                        <p:tgtEl>
                                          <p:spTgt spid="10243">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6" fill="hold" grpId="0" nodeType="clickEffect">
                                  <p:stCondLst>
                                    <p:cond delay="0"/>
                                  </p:stCondLst>
                                  <p:childTnLst>
                                    <p:set>
                                      <p:cBhvr>
                                        <p:cTn id="16" dur="1" fill="hold">
                                          <p:stCondLst>
                                            <p:cond delay="0"/>
                                          </p:stCondLst>
                                        </p:cTn>
                                        <p:tgtEl>
                                          <p:spTgt spid="10243">
                                            <p:txEl>
                                              <p:pRg st="2" end="2"/>
                                            </p:txEl>
                                          </p:spTgt>
                                        </p:tgtEl>
                                        <p:attrNameLst>
                                          <p:attrName>style.visibility</p:attrName>
                                        </p:attrNameLst>
                                      </p:cBhvr>
                                      <p:to>
                                        <p:strVal val="visible"/>
                                      </p:to>
                                    </p:set>
                                    <p:animEffect transition="in" filter="strips(downRight)">
                                      <p:cBhvr>
                                        <p:cTn id="17" dur="500"/>
                                        <p:tgtEl>
                                          <p:spTgt spid="10243">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8" presetClass="entr" presetSubtype="6" fill="hold" grpId="0" nodeType="clickEffect">
                                  <p:stCondLst>
                                    <p:cond delay="0"/>
                                  </p:stCondLst>
                                  <p:childTnLst>
                                    <p:set>
                                      <p:cBhvr>
                                        <p:cTn id="21" dur="1" fill="hold">
                                          <p:stCondLst>
                                            <p:cond delay="0"/>
                                          </p:stCondLst>
                                        </p:cTn>
                                        <p:tgtEl>
                                          <p:spTgt spid="10243">
                                            <p:txEl>
                                              <p:pRg st="3" end="3"/>
                                            </p:txEl>
                                          </p:spTgt>
                                        </p:tgtEl>
                                        <p:attrNameLst>
                                          <p:attrName>style.visibility</p:attrName>
                                        </p:attrNameLst>
                                      </p:cBhvr>
                                      <p:to>
                                        <p:strVal val="visible"/>
                                      </p:to>
                                    </p:set>
                                    <p:animEffect transition="in" filter="strips(downRight)">
                                      <p:cBhvr>
                                        <p:cTn id="22" dur="500"/>
                                        <p:tgtEl>
                                          <p:spTgt spid="1024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3" grpId="0" build="p" autoUpdateAnimBg="0"/>
    </p:bld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pPr eaLnBrk="1" hangingPunct="1"/>
            <a:r>
              <a:rPr lang="en-US" altLang="cs-CZ" smtClean="0"/>
              <a:t>Law of One Price (cont.)</a:t>
            </a:r>
          </a:p>
        </p:txBody>
      </p:sp>
      <p:sp>
        <p:nvSpPr>
          <p:cNvPr id="11267" name="Rectangle 3"/>
          <p:cNvSpPr>
            <a:spLocks noGrp="1" noChangeArrowheads="1"/>
          </p:cNvSpPr>
          <p:nvPr>
            <p:ph idx="1"/>
          </p:nvPr>
        </p:nvSpPr>
        <p:spPr>
          <a:xfrm>
            <a:off x="680321" y="2158400"/>
            <a:ext cx="8480425" cy="4495800"/>
          </a:xfrm>
        </p:spPr>
        <p:txBody>
          <a:bodyPr/>
          <a:lstStyle/>
          <a:p>
            <a:pPr eaLnBrk="1" hangingPunct="1"/>
            <a:r>
              <a:rPr lang="en-US" altLang="cs-CZ" dirty="0"/>
              <a:t>Consider a pizza restaurant in Seattle and one across the border in Vancouver.  </a:t>
            </a:r>
          </a:p>
          <a:p>
            <a:pPr eaLnBrk="1" hangingPunct="1"/>
            <a:r>
              <a:rPr lang="en-US" altLang="cs-CZ" dirty="0"/>
              <a:t>The law of one price says that the price of the same pizza (using a common currency to measure the price) in the two cities must be the same if markets are competitive and transportation costs and barriers between markets are not important.</a:t>
            </a:r>
          </a:p>
          <a:p>
            <a:pPr algn="ctr" eaLnBrk="1" hangingPunct="1">
              <a:spcBef>
                <a:spcPct val="40000"/>
              </a:spcBef>
              <a:buFontTx/>
              <a:buNone/>
            </a:pPr>
            <a:r>
              <a:rPr lang="en-US" altLang="cs-CZ" sz="2000" i="1" dirty="0" err="1"/>
              <a:t>P</a:t>
            </a:r>
            <a:r>
              <a:rPr lang="en-US" altLang="cs-CZ" sz="2000" i="1" baseline="30000" dirty="0" err="1"/>
              <a:t>pizza</a:t>
            </a:r>
            <a:r>
              <a:rPr lang="en-US" altLang="cs-CZ" sz="2000" baseline="-25000" dirty="0" err="1"/>
              <a:t>US</a:t>
            </a:r>
            <a:r>
              <a:rPr lang="en-US" altLang="cs-CZ" sz="2000" i="1" dirty="0"/>
              <a:t> </a:t>
            </a:r>
            <a:r>
              <a:rPr lang="en-US" altLang="cs-CZ" sz="2000" dirty="0"/>
              <a:t>= (</a:t>
            </a:r>
            <a:r>
              <a:rPr lang="en-US" altLang="cs-CZ" sz="2000" i="1" dirty="0"/>
              <a:t>E</a:t>
            </a:r>
            <a:r>
              <a:rPr lang="en-US" altLang="cs-CZ" sz="2000" baseline="-25000" dirty="0"/>
              <a:t>US$/C$</a:t>
            </a:r>
            <a:r>
              <a:rPr lang="en-US" altLang="cs-CZ" sz="2000" dirty="0"/>
              <a:t>) x (</a:t>
            </a:r>
            <a:r>
              <a:rPr lang="en-US" altLang="cs-CZ" sz="2000" i="1" dirty="0" err="1"/>
              <a:t>P</a:t>
            </a:r>
            <a:r>
              <a:rPr lang="en-US" altLang="cs-CZ" sz="2000" i="1" baseline="30000" dirty="0" err="1"/>
              <a:t>pizza</a:t>
            </a:r>
            <a:r>
              <a:rPr lang="en-US" altLang="cs-CZ" sz="2000" baseline="-25000" dirty="0" err="1"/>
              <a:t>Canada</a:t>
            </a:r>
            <a:r>
              <a:rPr lang="en-US" altLang="cs-CZ" sz="2000" dirty="0"/>
              <a:t>)</a:t>
            </a:r>
          </a:p>
          <a:p>
            <a:pPr lvl="1" eaLnBrk="1" hangingPunct="1">
              <a:spcBef>
                <a:spcPct val="40000"/>
              </a:spcBef>
              <a:buFontTx/>
              <a:buNone/>
            </a:pPr>
            <a:r>
              <a:rPr lang="en-US" altLang="cs-CZ" i="1" dirty="0" err="1">
                <a:ea typeface="ＭＳ Ｐゴシック" pitchFamily="-1" charset="-128"/>
              </a:rPr>
              <a:t>P</a:t>
            </a:r>
            <a:r>
              <a:rPr lang="en-US" altLang="cs-CZ" i="1" baseline="30000" dirty="0" err="1">
                <a:ea typeface="ＭＳ Ｐゴシック" pitchFamily="-1" charset="-128"/>
              </a:rPr>
              <a:t>pizza</a:t>
            </a:r>
            <a:r>
              <a:rPr lang="en-US" altLang="cs-CZ" baseline="-25000" dirty="0" err="1">
                <a:ea typeface="ＭＳ Ｐゴシック" pitchFamily="-1" charset="-128"/>
              </a:rPr>
              <a:t>US</a:t>
            </a:r>
            <a:r>
              <a:rPr lang="en-US" altLang="cs-CZ" baseline="-25000" dirty="0">
                <a:ea typeface="ＭＳ Ｐゴシック" pitchFamily="-1" charset="-128"/>
              </a:rPr>
              <a:t> </a:t>
            </a:r>
            <a:r>
              <a:rPr lang="en-US" altLang="cs-CZ" dirty="0">
                <a:ea typeface="ＭＳ Ｐゴシック" pitchFamily="-1" charset="-128"/>
              </a:rPr>
              <a:t>= price of pizza in Seattle</a:t>
            </a:r>
          </a:p>
          <a:p>
            <a:pPr lvl="1" eaLnBrk="1" hangingPunct="1">
              <a:spcBef>
                <a:spcPct val="40000"/>
              </a:spcBef>
              <a:buFontTx/>
              <a:buNone/>
            </a:pPr>
            <a:r>
              <a:rPr lang="en-US" altLang="cs-CZ" i="1" dirty="0" err="1">
                <a:ea typeface="ＭＳ Ｐゴシック" pitchFamily="-1" charset="-128"/>
              </a:rPr>
              <a:t>P</a:t>
            </a:r>
            <a:r>
              <a:rPr lang="en-US" altLang="cs-CZ" i="1" baseline="30000" dirty="0" err="1">
                <a:ea typeface="ＭＳ Ｐゴシック" pitchFamily="-1" charset="-128"/>
              </a:rPr>
              <a:t>pizza</a:t>
            </a:r>
            <a:r>
              <a:rPr lang="en-US" altLang="cs-CZ" baseline="-25000" dirty="0" err="1">
                <a:ea typeface="ＭＳ Ｐゴシック" pitchFamily="-1" charset="-128"/>
              </a:rPr>
              <a:t>Canada</a:t>
            </a:r>
            <a:r>
              <a:rPr lang="en-US" altLang="cs-CZ" dirty="0"/>
              <a:t> = price of pizza in Vancouver</a:t>
            </a:r>
          </a:p>
          <a:p>
            <a:pPr lvl="1" eaLnBrk="1" hangingPunct="1">
              <a:spcBef>
                <a:spcPct val="40000"/>
              </a:spcBef>
              <a:buFontTx/>
              <a:buNone/>
            </a:pPr>
            <a:r>
              <a:rPr lang="en-US" altLang="cs-CZ" i="1" dirty="0"/>
              <a:t>E</a:t>
            </a:r>
            <a:r>
              <a:rPr lang="en-US" altLang="cs-CZ" baseline="-25000" dirty="0"/>
              <a:t>US$/C$</a:t>
            </a:r>
            <a:r>
              <a:rPr lang="en-US" altLang="cs-CZ" dirty="0"/>
              <a:t> = U.S. dollar/Canadian dollar exchange rate</a:t>
            </a:r>
            <a:endParaRPr lang="en-US" altLang="cs-CZ" dirty="0" smtClean="0"/>
          </a:p>
        </p:txBody>
      </p:sp>
    </p:spTree>
    <p:extLst>
      <p:ext uri="{BB962C8B-B14F-4D97-AF65-F5344CB8AC3E}">
        <p14:creationId xmlns:p14="http://schemas.microsoft.com/office/powerpoint/2010/main" val="4000720789"/>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11267">
                                            <p:txEl>
                                              <p:pRg st="0" end="0"/>
                                            </p:txEl>
                                          </p:spTgt>
                                        </p:tgtEl>
                                        <p:attrNameLst>
                                          <p:attrName>style.visibility</p:attrName>
                                        </p:attrNameLst>
                                      </p:cBhvr>
                                      <p:to>
                                        <p:strVal val="visible"/>
                                      </p:to>
                                    </p:set>
                                    <p:animEffect transition="in" filter="strips(downRight)">
                                      <p:cBhvr>
                                        <p:cTn id="7" dur="500"/>
                                        <p:tgtEl>
                                          <p:spTgt spid="11267">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11267">
                                            <p:txEl>
                                              <p:pRg st="1" end="1"/>
                                            </p:txEl>
                                          </p:spTgt>
                                        </p:tgtEl>
                                        <p:attrNameLst>
                                          <p:attrName>style.visibility</p:attrName>
                                        </p:attrNameLst>
                                      </p:cBhvr>
                                      <p:to>
                                        <p:strVal val="visible"/>
                                      </p:to>
                                    </p:set>
                                    <p:animEffect transition="in" filter="strips(downRight)">
                                      <p:cBhvr>
                                        <p:cTn id="12" dur="500"/>
                                        <p:tgtEl>
                                          <p:spTgt spid="11267">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6" fill="hold" grpId="0" nodeType="clickEffect">
                                  <p:stCondLst>
                                    <p:cond delay="0"/>
                                  </p:stCondLst>
                                  <p:childTnLst>
                                    <p:set>
                                      <p:cBhvr>
                                        <p:cTn id="16" dur="1" fill="hold">
                                          <p:stCondLst>
                                            <p:cond delay="0"/>
                                          </p:stCondLst>
                                        </p:cTn>
                                        <p:tgtEl>
                                          <p:spTgt spid="11267">
                                            <p:txEl>
                                              <p:pRg st="2" end="2"/>
                                            </p:txEl>
                                          </p:spTgt>
                                        </p:tgtEl>
                                        <p:attrNameLst>
                                          <p:attrName>style.visibility</p:attrName>
                                        </p:attrNameLst>
                                      </p:cBhvr>
                                      <p:to>
                                        <p:strVal val="visible"/>
                                      </p:to>
                                    </p:set>
                                    <p:animEffect transition="in" filter="strips(downRight)">
                                      <p:cBhvr>
                                        <p:cTn id="17" dur="500"/>
                                        <p:tgtEl>
                                          <p:spTgt spid="11267">
                                            <p:txEl>
                                              <p:pRg st="2" end="2"/>
                                            </p:txEl>
                                          </p:spTgt>
                                        </p:tgtEl>
                                      </p:cBhvr>
                                    </p:animEffect>
                                  </p:childTnLst>
                                </p:cTn>
                              </p:par>
                              <p:par>
                                <p:cTn id="18" presetID="18" presetClass="entr" presetSubtype="6" fill="hold" grpId="0" nodeType="withEffect">
                                  <p:stCondLst>
                                    <p:cond delay="0"/>
                                  </p:stCondLst>
                                  <p:childTnLst>
                                    <p:set>
                                      <p:cBhvr>
                                        <p:cTn id="19" dur="1" fill="hold">
                                          <p:stCondLst>
                                            <p:cond delay="0"/>
                                          </p:stCondLst>
                                        </p:cTn>
                                        <p:tgtEl>
                                          <p:spTgt spid="11267">
                                            <p:txEl>
                                              <p:pRg st="3" end="3"/>
                                            </p:txEl>
                                          </p:spTgt>
                                        </p:tgtEl>
                                        <p:attrNameLst>
                                          <p:attrName>style.visibility</p:attrName>
                                        </p:attrNameLst>
                                      </p:cBhvr>
                                      <p:to>
                                        <p:strVal val="visible"/>
                                      </p:to>
                                    </p:set>
                                    <p:animEffect transition="in" filter="strips(downRight)">
                                      <p:cBhvr>
                                        <p:cTn id="20" dur="500"/>
                                        <p:tgtEl>
                                          <p:spTgt spid="11267">
                                            <p:txEl>
                                              <p:pRg st="3" end="3"/>
                                            </p:txEl>
                                          </p:spTgt>
                                        </p:tgtEl>
                                      </p:cBhvr>
                                    </p:animEffect>
                                  </p:childTnLst>
                                </p:cTn>
                              </p:par>
                              <p:par>
                                <p:cTn id="21" presetID="18" presetClass="entr" presetSubtype="6" fill="hold" grpId="0" nodeType="withEffect">
                                  <p:stCondLst>
                                    <p:cond delay="0"/>
                                  </p:stCondLst>
                                  <p:childTnLst>
                                    <p:set>
                                      <p:cBhvr>
                                        <p:cTn id="22" dur="1" fill="hold">
                                          <p:stCondLst>
                                            <p:cond delay="0"/>
                                          </p:stCondLst>
                                        </p:cTn>
                                        <p:tgtEl>
                                          <p:spTgt spid="11267">
                                            <p:txEl>
                                              <p:pRg st="4" end="4"/>
                                            </p:txEl>
                                          </p:spTgt>
                                        </p:tgtEl>
                                        <p:attrNameLst>
                                          <p:attrName>style.visibility</p:attrName>
                                        </p:attrNameLst>
                                      </p:cBhvr>
                                      <p:to>
                                        <p:strVal val="visible"/>
                                      </p:to>
                                    </p:set>
                                    <p:animEffect transition="in" filter="strips(downRight)">
                                      <p:cBhvr>
                                        <p:cTn id="23" dur="500"/>
                                        <p:tgtEl>
                                          <p:spTgt spid="11267">
                                            <p:txEl>
                                              <p:pRg st="4" end="4"/>
                                            </p:txEl>
                                          </p:spTgt>
                                        </p:tgtEl>
                                      </p:cBhvr>
                                    </p:animEffect>
                                  </p:childTnLst>
                                </p:cTn>
                              </p:par>
                              <p:par>
                                <p:cTn id="24" presetID="18" presetClass="entr" presetSubtype="6" fill="hold" grpId="0" nodeType="withEffect">
                                  <p:stCondLst>
                                    <p:cond delay="0"/>
                                  </p:stCondLst>
                                  <p:childTnLst>
                                    <p:set>
                                      <p:cBhvr>
                                        <p:cTn id="25" dur="1" fill="hold">
                                          <p:stCondLst>
                                            <p:cond delay="0"/>
                                          </p:stCondLst>
                                        </p:cTn>
                                        <p:tgtEl>
                                          <p:spTgt spid="11267">
                                            <p:txEl>
                                              <p:pRg st="5" end="5"/>
                                            </p:txEl>
                                          </p:spTgt>
                                        </p:tgtEl>
                                        <p:attrNameLst>
                                          <p:attrName>style.visibility</p:attrName>
                                        </p:attrNameLst>
                                      </p:cBhvr>
                                      <p:to>
                                        <p:strVal val="visible"/>
                                      </p:to>
                                    </p:set>
                                    <p:animEffect transition="in" filter="strips(downRight)">
                                      <p:cBhvr>
                                        <p:cTn id="26" dur="500"/>
                                        <p:tgtEl>
                                          <p:spTgt spid="11267">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67" grpId="0" build="p" autoUpdateAnimBg="0"/>
    </p:bld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lstStyle/>
          <a:p>
            <a:pPr eaLnBrk="1" hangingPunct="1"/>
            <a:r>
              <a:rPr lang="en-US" altLang="cs-CZ" smtClean="0"/>
              <a:t>Purchasing Power Parity</a:t>
            </a:r>
          </a:p>
        </p:txBody>
      </p:sp>
      <p:sp>
        <p:nvSpPr>
          <p:cNvPr id="12291" name="Rectangle 3"/>
          <p:cNvSpPr>
            <a:spLocks noGrp="1" noChangeArrowheads="1"/>
          </p:cNvSpPr>
          <p:nvPr>
            <p:ph idx="1"/>
          </p:nvPr>
        </p:nvSpPr>
        <p:spPr>
          <a:xfrm>
            <a:off x="680321" y="2143897"/>
            <a:ext cx="8421688" cy="4432300"/>
          </a:xfrm>
        </p:spPr>
        <p:txBody>
          <a:bodyPr/>
          <a:lstStyle/>
          <a:p>
            <a:pPr eaLnBrk="1" hangingPunct="1"/>
            <a:r>
              <a:rPr lang="en-US" altLang="cs-CZ" b="1" dirty="0"/>
              <a:t>Purchasing power parity </a:t>
            </a:r>
            <a:r>
              <a:rPr lang="en-US" altLang="cs-CZ" dirty="0"/>
              <a:t>is the application of the law of one price across countries for </a:t>
            </a:r>
            <a:r>
              <a:rPr lang="en-US" altLang="cs-CZ" i="1" dirty="0"/>
              <a:t>all</a:t>
            </a:r>
            <a:r>
              <a:rPr lang="en-US" altLang="cs-CZ" dirty="0"/>
              <a:t> goods and services, or for representative groups (</a:t>
            </a:r>
            <a:r>
              <a:rPr lang="ja-JP" altLang="en-US" dirty="0"/>
              <a:t>“</a:t>
            </a:r>
            <a:r>
              <a:rPr lang="en-US" altLang="ja-JP" dirty="0"/>
              <a:t>baskets</a:t>
            </a:r>
            <a:r>
              <a:rPr lang="ja-JP" altLang="en-US" dirty="0"/>
              <a:t>”</a:t>
            </a:r>
            <a:r>
              <a:rPr lang="en-US" altLang="ja-JP" dirty="0"/>
              <a:t>) of goods and services.</a:t>
            </a:r>
            <a:r>
              <a:rPr lang="en-US" altLang="ja-JP" dirty="0" smtClean="0"/>
              <a:t> </a:t>
            </a:r>
          </a:p>
          <a:p>
            <a:pPr algn="ctr" eaLnBrk="1" hangingPunct="1">
              <a:spcBef>
                <a:spcPct val="50000"/>
              </a:spcBef>
              <a:buFontTx/>
              <a:buNone/>
            </a:pPr>
            <a:r>
              <a:rPr lang="en-US" altLang="cs-CZ" sz="2000" i="1" dirty="0"/>
              <a:t>P</a:t>
            </a:r>
            <a:r>
              <a:rPr lang="en-US" altLang="cs-CZ" sz="2000" baseline="-25000" dirty="0"/>
              <a:t>US</a:t>
            </a:r>
            <a:r>
              <a:rPr lang="en-US" altLang="cs-CZ" sz="2000" i="1" dirty="0"/>
              <a:t> </a:t>
            </a:r>
            <a:r>
              <a:rPr lang="en-US" altLang="cs-CZ" sz="2000" dirty="0"/>
              <a:t>= (</a:t>
            </a:r>
            <a:r>
              <a:rPr lang="en-US" altLang="cs-CZ" sz="2000" i="1" dirty="0"/>
              <a:t>E</a:t>
            </a:r>
            <a:r>
              <a:rPr lang="en-US" altLang="cs-CZ" sz="2000" baseline="-25000" dirty="0"/>
              <a:t>US$/C$</a:t>
            </a:r>
            <a:r>
              <a:rPr lang="en-US" altLang="cs-CZ" sz="2000" dirty="0"/>
              <a:t>) x (</a:t>
            </a:r>
            <a:r>
              <a:rPr lang="en-US" altLang="cs-CZ" sz="2000" i="1" dirty="0" err="1"/>
              <a:t>P</a:t>
            </a:r>
            <a:r>
              <a:rPr lang="en-US" altLang="cs-CZ" sz="2000" baseline="-25000" dirty="0" err="1"/>
              <a:t>Canada</a:t>
            </a:r>
            <a:r>
              <a:rPr lang="en-US" altLang="cs-CZ" sz="2000" dirty="0"/>
              <a:t>)</a:t>
            </a:r>
          </a:p>
          <a:p>
            <a:pPr lvl="1" eaLnBrk="1" hangingPunct="1">
              <a:spcBef>
                <a:spcPct val="50000"/>
              </a:spcBef>
              <a:buFontTx/>
              <a:buNone/>
            </a:pPr>
            <a:r>
              <a:rPr lang="en-US" altLang="cs-CZ" i="1" dirty="0">
                <a:ea typeface="ＭＳ Ｐゴシック" pitchFamily="-1" charset="-128"/>
              </a:rPr>
              <a:t>P</a:t>
            </a:r>
            <a:r>
              <a:rPr lang="en-US" altLang="cs-CZ" baseline="-25000" dirty="0">
                <a:ea typeface="ＭＳ Ｐゴシック" pitchFamily="-1" charset="-128"/>
              </a:rPr>
              <a:t>US </a:t>
            </a:r>
            <a:r>
              <a:rPr lang="en-US" altLang="cs-CZ" dirty="0">
                <a:ea typeface="ＭＳ Ｐゴシック" pitchFamily="-1" charset="-128"/>
              </a:rPr>
              <a:t>= level of average prices in the U.S.</a:t>
            </a:r>
          </a:p>
          <a:p>
            <a:pPr lvl="1" eaLnBrk="1" hangingPunct="1">
              <a:spcBef>
                <a:spcPct val="50000"/>
              </a:spcBef>
              <a:buFontTx/>
              <a:buNone/>
            </a:pPr>
            <a:r>
              <a:rPr lang="en-US" altLang="cs-CZ" i="1" dirty="0" err="1">
                <a:ea typeface="ＭＳ Ｐゴシック" pitchFamily="-1" charset="-128"/>
              </a:rPr>
              <a:t>P</a:t>
            </a:r>
            <a:r>
              <a:rPr lang="en-US" altLang="cs-CZ" baseline="-25000" dirty="0" err="1">
                <a:ea typeface="ＭＳ Ｐゴシック" pitchFamily="-1" charset="-128"/>
              </a:rPr>
              <a:t>Canada</a:t>
            </a:r>
            <a:r>
              <a:rPr lang="en-US" altLang="cs-CZ" dirty="0"/>
              <a:t> = level of average prices in Canada</a:t>
            </a:r>
          </a:p>
          <a:p>
            <a:pPr lvl="1" eaLnBrk="1" hangingPunct="1">
              <a:spcBef>
                <a:spcPct val="50000"/>
              </a:spcBef>
              <a:buFontTx/>
              <a:buNone/>
            </a:pPr>
            <a:r>
              <a:rPr lang="en-US" altLang="cs-CZ" i="1" dirty="0"/>
              <a:t>E</a:t>
            </a:r>
            <a:r>
              <a:rPr lang="en-US" altLang="cs-CZ" baseline="-25000" dirty="0"/>
              <a:t>US$/C$</a:t>
            </a:r>
            <a:r>
              <a:rPr lang="en-US" altLang="cs-CZ" dirty="0"/>
              <a:t> = U.S. dollar/Canadian dollar exchange rate</a:t>
            </a:r>
            <a:endParaRPr lang="en-US" altLang="cs-CZ" dirty="0" smtClean="0"/>
          </a:p>
        </p:txBody>
      </p:sp>
    </p:spTree>
    <p:extLst>
      <p:ext uri="{BB962C8B-B14F-4D97-AF65-F5344CB8AC3E}">
        <p14:creationId xmlns:p14="http://schemas.microsoft.com/office/powerpoint/2010/main" val="3403091474"/>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12291">
                                            <p:txEl>
                                              <p:pRg st="0" end="0"/>
                                            </p:txEl>
                                          </p:spTgt>
                                        </p:tgtEl>
                                        <p:attrNameLst>
                                          <p:attrName>style.visibility</p:attrName>
                                        </p:attrNameLst>
                                      </p:cBhvr>
                                      <p:to>
                                        <p:strVal val="visible"/>
                                      </p:to>
                                    </p:set>
                                    <p:animEffect transition="in" filter="strips(downRight)">
                                      <p:cBhvr>
                                        <p:cTn id="7" dur="500"/>
                                        <p:tgtEl>
                                          <p:spTgt spid="12291">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12291">
                                            <p:txEl>
                                              <p:pRg st="1" end="1"/>
                                            </p:txEl>
                                          </p:spTgt>
                                        </p:tgtEl>
                                        <p:attrNameLst>
                                          <p:attrName>style.visibility</p:attrName>
                                        </p:attrNameLst>
                                      </p:cBhvr>
                                      <p:to>
                                        <p:strVal val="visible"/>
                                      </p:to>
                                    </p:set>
                                    <p:animEffect transition="in" filter="strips(downRight)">
                                      <p:cBhvr>
                                        <p:cTn id="12" dur="500"/>
                                        <p:tgtEl>
                                          <p:spTgt spid="12291">
                                            <p:txEl>
                                              <p:pRg st="1" end="1"/>
                                            </p:txEl>
                                          </p:spTgt>
                                        </p:tgtEl>
                                      </p:cBhvr>
                                    </p:animEffect>
                                  </p:childTnLst>
                                </p:cTn>
                              </p:par>
                              <p:par>
                                <p:cTn id="13" presetID="18" presetClass="entr" presetSubtype="6" fill="hold" grpId="0" nodeType="withEffect">
                                  <p:stCondLst>
                                    <p:cond delay="0"/>
                                  </p:stCondLst>
                                  <p:childTnLst>
                                    <p:set>
                                      <p:cBhvr>
                                        <p:cTn id="14" dur="1" fill="hold">
                                          <p:stCondLst>
                                            <p:cond delay="0"/>
                                          </p:stCondLst>
                                        </p:cTn>
                                        <p:tgtEl>
                                          <p:spTgt spid="12291">
                                            <p:txEl>
                                              <p:pRg st="2" end="2"/>
                                            </p:txEl>
                                          </p:spTgt>
                                        </p:tgtEl>
                                        <p:attrNameLst>
                                          <p:attrName>style.visibility</p:attrName>
                                        </p:attrNameLst>
                                      </p:cBhvr>
                                      <p:to>
                                        <p:strVal val="visible"/>
                                      </p:to>
                                    </p:set>
                                    <p:animEffect transition="in" filter="strips(downRight)">
                                      <p:cBhvr>
                                        <p:cTn id="15" dur="500"/>
                                        <p:tgtEl>
                                          <p:spTgt spid="12291">
                                            <p:txEl>
                                              <p:pRg st="2" end="2"/>
                                            </p:txEl>
                                          </p:spTgt>
                                        </p:tgtEl>
                                      </p:cBhvr>
                                    </p:animEffect>
                                  </p:childTnLst>
                                </p:cTn>
                              </p:par>
                              <p:par>
                                <p:cTn id="16" presetID="18" presetClass="entr" presetSubtype="6" fill="hold" grpId="0" nodeType="withEffect">
                                  <p:stCondLst>
                                    <p:cond delay="0"/>
                                  </p:stCondLst>
                                  <p:childTnLst>
                                    <p:set>
                                      <p:cBhvr>
                                        <p:cTn id="17" dur="1" fill="hold">
                                          <p:stCondLst>
                                            <p:cond delay="0"/>
                                          </p:stCondLst>
                                        </p:cTn>
                                        <p:tgtEl>
                                          <p:spTgt spid="12291">
                                            <p:txEl>
                                              <p:pRg st="3" end="3"/>
                                            </p:txEl>
                                          </p:spTgt>
                                        </p:tgtEl>
                                        <p:attrNameLst>
                                          <p:attrName>style.visibility</p:attrName>
                                        </p:attrNameLst>
                                      </p:cBhvr>
                                      <p:to>
                                        <p:strVal val="visible"/>
                                      </p:to>
                                    </p:set>
                                    <p:animEffect transition="in" filter="strips(downRight)">
                                      <p:cBhvr>
                                        <p:cTn id="18" dur="500"/>
                                        <p:tgtEl>
                                          <p:spTgt spid="12291">
                                            <p:txEl>
                                              <p:pRg st="3" end="3"/>
                                            </p:txEl>
                                          </p:spTgt>
                                        </p:tgtEl>
                                      </p:cBhvr>
                                    </p:animEffect>
                                  </p:childTnLst>
                                </p:cTn>
                              </p:par>
                              <p:par>
                                <p:cTn id="19" presetID="18" presetClass="entr" presetSubtype="6" fill="hold" grpId="0" nodeType="withEffect">
                                  <p:stCondLst>
                                    <p:cond delay="0"/>
                                  </p:stCondLst>
                                  <p:childTnLst>
                                    <p:set>
                                      <p:cBhvr>
                                        <p:cTn id="20" dur="1" fill="hold">
                                          <p:stCondLst>
                                            <p:cond delay="0"/>
                                          </p:stCondLst>
                                        </p:cTn>
                                        <p:tgtEl>
                                          <p:spTgt spid="12291">
                                            <p:txEl>
                                              <p:pRg st="4" end="4"/>
                                            </p:txEl>
                                          </p:spTgt>
                                        </p:tgtEl>
                                        <p:attrNameLst>
                                          <p:attrName>style.visibility</p:attrName>
                                        </p:attrNameLst>
                                      </p:cBhvr>
                                      <p:to>
                                        <p:strVal val="visible"/>
                                      </p:to>
                                    </p:set>
                                    <p:animEffect transition="in" filter="strips(downRight)">
                                      <p:cBhvr>
                                        <p:cTn id="21" dur="500"/>
                                        <p:tgtEl>
                                          <p:spTgt spid="12291">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91" grpId="0" build="p" autoUpdateAnimBg="0"/>
    </p:bld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pPr eaLnBrk="1" hangingPunct="1"/>
            <a:r>
              <a:rPr lang="en-US" altLang="cs-CZ" smtClean="0"/>
              <a:t>Purchasing Power Parity (cont.)</a:t>
            </a:r>
          </a:p>
        </p:txBody>
      </p:sp>
      <p:sp>
        <p:nvSpPr>
          <p:cNvPr id="13315" name="Rectangle 3"/>
          <p:cNvSpPr>
            <a:spLocks noGrp="1" noChangeArrowheads="1"/>
          </p:cNvSpPr>
          <p:nvPr>
            <p:ph idx="1"/>
          </p:nvPr>
        </p:nvSpPr>
        <p:spPr/>
        <p:txBody>
          <a:bodyPr/>
          <a:lstStyle/>
          <a:p>
            <a:pPr eaLnBrk="1" hangingPunct="1"/>
            <a:r>
              <a:rPr lang="en-US" altLang="cs-CZ"/>
              <a:t>Purchasing power parity (PPP) implies that the exchange rate is determined by levels of average prices</a:t>
            </a:r>
          </a:p>
          <a:p>
            <a:pPr algn="ctr" eaLnBrk="1" hangingPunct="1">
              <a:buFontTx/>
              <a:buNone/>
            </a:pPr>
            <a:r>
              <a:rPr lang="en-US" altLang="cs-CZ" sz="2000" i="1"/>
              <a:t>E</a:t>
            </a:r>
            <a:r>
              <a:rPr lang="en-US" altLang="cs-CZ" sz="2000" baseline="-25000"/>
              <a:t>US$/C$</a:t>
            </a:r>
            <a:r>
              <a:rPr lang="en-US" altLang="cs-CZ" sz="2000"/>
              <a:t> = </a:t>
            </a:r>
            <a:r>
              <a:rPr lang="en-US" altLang="cs-CZ" sz="2000" i="1"/>
              <a:t>P</a:t>
            </a:r>
            <a:r>
              <a:rPr lang="en-US" altLang="cs-CZ" sz="2000" baseline="-25000"/>
              <a:t>US</a:t>
            </a:r>
            <a:r>
              <a:rPr lang="en-US" altLang="cs-CZ" sz="2000"/>
              <a:t>/</a:t>
            </a:r>
            <a:r>
              <a:rPr lang="en-US" altLang="cs-CZ" sz="2000" i="1"/>
              <a:t>P</a:t>
            </a:r>
            <a:r>
              <a:rPr lang="en-US" altLang="cs-CZ" sz="2000" baseline="-25000"/>
              <a:t>Canada</a:t>
            </a:r>
          </a:p>
          <a:p>
            <a:pPr lvl="1" eaLnBrk="1" hangingPunct="1">
              <a:spcBef>
                <a:spcPct val="50000"/>
              </a:spcBef>
            </a:pPr>
            <a:r>
              <a:rPr lang="en-US" altLang="cs-CZ">
                <a:ea typeface="ＭＳ Ｐゴシック" pitchFamily="-1" charset="-128"/>
              </a:rPr>
              <a:t>If the price level in the U.S. is US$200 per basket, while the price level in Canada is C$400 per basket, PPP implies that the C$/US$ exchange rate should be C$400/US$200 = C$2/US$1.</a:t>
            </a:r>
          </a:p>
          <a:p>
            <a:pPr lvl="1" eaLnBrk="1" hangingPunct="1">
              <a:spcBef>
                <a:spcPct val="50000"/>
              </a:spcBef>
            </a:pPr>
            <a:r>
              <a:rPr lang="en-US" altLang="cs-CZ">
                <a:ea typeface="ＭＳ Ｐゴシック" pitchFamily="-1" charset="-128"/>
              </a:rPr>
              <a:t>Predicts that people in all countries have the same purchasing power with their currencies:  2 Canadian dollars buy the same amount of goods as 1 U.S. dollar, since prices in Canada are twice as high.</a:t>
            </a:r>
          </a:p>
        </p:txBody>
      </p:sp>
    </p:spTree>
    <p:extLst>
      <p:ext uri="{BB962C8B-B14F-4D97-AF65-F5344CB8AC3E}">
        <p14:creationId xmlns:p14="http://schemas.microsoft.com/office/powerpoint/2010/main" val="2044292853"/>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13315">
                                            <p:txEl>
                                              <p:pRg st="0" end="0"/>
                                            </p:txEl>
                                          </p:spTgt>
                                        </p:tgtEl>
                                        <p:attrNameLst>
                                          <p:attrName>style.visibility</p:attrName>
                                        </p:attrNameLst>
                                      </p:cBhvr>
                                      <p:to>
                                        <p:strVal val="visible"/>
                                      </p:to>
                                    </p:set>
                                    <p:animEffect transition="in" filter="strips(downRight)">
                                      <p:cBhvr>
                                        <p:cTn id="7" dur="500"/>
                                        <p:tgtEl>
                                          <p:spTgt spid="13315">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13315">
                                            <p:txEl>
                                              <p:pRg st="1" end="1"/>
                                            </p:txEl>
                                          </p:spTgt>
                                        </p:tgtEl>
                                        <p:attrNameLst>
                                          <p:attrName>style.visibility</p:attrName>
                                        </p:attrNameLst>
                                      </p:cBhvr>
                                      <p:to>
                                        <p:strVal val="visible"/>
                                      </p:to>
                                    </p:set>
                                    <p:animEffect transition="in" filter="strips(downRight)">
                                      <p:cBhvr>
                                        <p:cTn id="12" dur="500"/>
                                        <p:tgtEl>
                                          <p:spTgt spid="13315">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6" fill="hold" nodeType="clickEffect">
                                  <p:stCondLst>
                                    <p:cond delay="0"/>
                                  </p:stCondLst>
                                  <p:childTnLst>
                                    <p:set>
                                      <p:cBhvr>
                                        <p:cTn id="16" dur="1" fill="hold">
                                          <p:stCondLst>
                                            <p:cond delay="0"/>
                                          </p:stCondLst>
                                        </p:cTn>
                                        <p:tgtEl>
                                          <p:spTgt spid="13315">
                                            <p:txEl>
                                              <p:pRg st="2" end="2"/>
                                            </p:txEl>
                                          </p:spTgt>
                                        </p:tgtEl>
                                        <p:attrNameLst>
                                          <p:attrName>style.visibility</p:attrName>
                                        </p:attrNameLst>
                                      </p:cBhvr>
                                      <p:to>
                                        <p:strVal val="visible"/>
                                      </p:to>
                                    </p:set>
                                    <p:animEffect transition="in" filter="strips(downRight)">
                                      <p:cBhvr>
                                        <p:cTn id="17" dur="500"/>
                                        <p:tgtEl>
                                          <p:spTgt spid="13315">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8" presetClass="entr" presetSubtype="6" fill="hold" nodeType="clickEffect">
                                  <p:stCondLst>
                                    <p:cond delay="0"/>
                                  </p:stCondLst>
                                  <p:childTnLst>
                                    <p:set>
                                      <p:cBhvr>
                                        <p:cTn id="21" dur="1" fill="hold">
                                          <p:stCondLst>
                                            <p:cond delay="0"/>
                                          </p:stCondLst>
                                        </p:cTn>
                                        <p:tgtEl>
                                          <p:spTgt spid="13315">
                                            <p:txEl>
                                              <p:pRg st="3" end="3"/>
                                            </p:txEl>
                                          </p:spTgt>
                                        </p:tgtEl>
                                        <p:attrNameLst>
                                          <p:attrName>style.visibility</p:attrName>
                                        </p:attrNameLst>
                                      </p:cBhvr>
                                      <p:to>
                                        <p:strVal val="visible"/>
                                      </p:to>
                                    </p:set>
                                    <p:animEffect transition="in" filter="strips(downRight)">
                                      <p:cBhvr>
                                        <p:cTn id="22" dur="500"/>
                                        <p:tgtEl>
                                          <p:spTgt spid="1331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5" grpId="0" build="p" autoUpdateAnimBg="0"/>
    </p:bldLst>
  </p:timing>
</p:sld>
</file>

<file path=ppt/theme/theme1.xml><?xml version="1.0" encoding="utf-8"?>
<a:theme xmlns:a="http://schemas.openxmlformats.org/drawingml/2006/main" name="Berlín">
  <a:themeElements>
    <a:clrScheme name="Berlin">
      <a:dk1>
        <a:sysClr val="windowText" lastClr="000000"/>
      </a:dk1>
      <a:lt1>
        <a:sysClr val="window" lastClr="FFFFFF"/>
      </a:lt1>
      <a:dk2>
        <a:srgbClr val="9D360E"/>
      </a:dk2>
      <a:lt2>
        <a:srgbClr val="E7E6E6"/>
      </a:lt2>
      <a:accent1>
        <a:srgbClr val="F09415"/>
      </a:accent1>
      <a:accent2>
        <a:srgbClr val="C1B56B"/>
      </a:accent2>
      <a:accent3>
        <a:srgbClr val="4BAF73"/>
      </a:accent3>
      <a:accent4>
        <a:srgbClr val="5AA6C0"/>
      </a:accent4>
      <a:accent5>
        <a:srgbClr val="D17DF9"/>
      </a:accent5>
      <a:accent6>
        <a:srgbClr val="FA7E5C"/>
      </a:accent6>
      <a:hlink>
        <a:srgbClr val="FFAE3E"/>
      </a:hlink>
      <a:folHlink>
        <a:srgbClr val="FCC77E"/>
      </a:folHlink>
    </a:clrScheme>
    <a:fontScheme name="Berlin">
      <a:majorFont>
        <a:latin typeface="Trebuchet MS" panose="020B0603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rebuchet MS" panose="020B0603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erlin">
      <a:fillStyleLst>
        <a:solidFill>
          <a:schemeClr val="phClr"/>
        </a:solidFill>
        <a:gradFill rotWithShape="1">
          <a:gsLst>
            <a:gs pos="0">
              <a:schemeClr val="phClr">
                <a:tint val="60000"/>
                <a:satMod val="100000"/>
                <a:lumMod val="110000"/>
              </a:schemeClr>
            </a:gs>
            <a:gs pos="100000">
              <a:schemeClr val="phClr">
                <a:tint val="70000"/>
                <a:satMod val="100000"/>
                <a:lumMod val="100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6000"/>
                <a:shade val="100000"/>
                <a:hueMod val="270000"/>
                <a:satMod val="200000"/>
                <a:lumMod val="128000"/>
              </a:schemeClr>
            </a:gs>
            <a:gs pos="50000">
              <a:schemeClr val="phClr">
                <a:shade val="100000"/>
                <a:hueMod val="100000"/>
                <a:satMod val="110000"/>
                <a:lumMod val="130000"/>
              </a:schemeClr>
            </a:gs>
            <a:gs pos="100000">
              <a:schemeClr val="phClr">
                <a:shade val="78000"/>
                <a:hueMod val="44000"/>
                <a:satMod val="200000"/>
                <a:lumMod val="69000"/>
              </a:schemeClr>
            </a:gs>
          </a:gsLst>
          <a:lin ang="2520000" scaled="0"/>
        </a:gradFill>
      </a:bgFillStyleLst>
    </a:fmtScheme>
  </a:themeElements>
  <a:objectDefaults/>
  <a:extraClrSchemeLst/>
  <a:extLst>
    <a:ext uri="{05A4C25C-085E-4340-85A3-A5531E510DB2}">
      <thm15:themeFamily xmlns:thm15="http://schemas.microsoft.com/office/thememl/2012/main" name="Berlin" id="{7B5DBA9E-B069-418E-9360-A61BDD0615A4}" vid="{C0CBE056-4EF4-4D92-969E-947779DA7AAA}"/>
    </a:ext>
  </a:extLst>
</a:theme>
</file>

<file path=ppt/theme/theme2.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Berlín</Template>
  <TotalTime>95</TotalTime>
  <Words>3946</Words>
  <Application>Microsoft Office PowerPoint</Application>
  <PresentationFormat>Širokoúhlá obrazovka</PresentationFormat>
  <Paragraphs>253</Paragraphs>
  <Slides>52</Slides>
  <Notes>1</Notes>
  <HiddenSlides>0</HiddenSlides>
  <MMClips>0</MMClips>
  <ScaleCrop>false</ScaleCrop>
  <HeadingPairs>
    <vt:vector size="6" baseType="variant">
      <vt:variant>
        <vt:lpstr>Použitá písma</vt:lpstr>
      </vt:variant>
      <vt:variant>
        <vt:i4>7</vt:i4>
      </vt:variant>
      <vt:variant>
        <vt:lpstr>Motiv</vt:lpstr>
      </vt:variant>
      <vt:variant>
        <vt:i4>1</vt:i4>
      </vt:variant>
      <vt:variant>
        <vt:lpstr>Nadpisy snímků</vt:lpstr>
      </vt:variant>
      <vt:variant>
        <vt:i4>52</vt:i4>
      </vt:variant>
    </vt:vector>
  </HeadingPairs>
  <TitlesOfParts>
    <vt:vector size="60" baseType="lpstr">
      <vt:lpstr>ＭＳ Ｐゴシック</vt:lpstr>
      <vt:lpstr>Adobe Jenson Italic</vt:lpstr>
      <vt:lpstr>Arial</vt:lpstr>
      <vt:lpstr>Calibri</vt:lpstr>
      <vt:lpstr>Symbol</vt:lpstr>
      <vt:lpstr>Times</vt:lpstr>
      <vt:lpstr>Trebuchet MS</vt:lpstr>
      <vt:lpstr>Berlín</vt:lpstr>
      <vt:lpstr>Chapter 16 (5)</vt:lpstr>
      <vt:lpstr>Preview</vt:lpstr>
      <vt:lpstr>The Behavior of Exchange Rates</vt:lpstr>
      <vt:lpstr>The Behavior of Exchange Rates (cont.)</vt:lpstr>
      <vt:lpstr>Law of One Price</vt:lpstr>
      <vt:lpstr>Law of One Price (cont.)</vt:lpstr>
      <vt:lpstr>Law of One Price (cont.)</vt:lpstr>
      <vt:lpstr>Purchasing Power Parity</vt:lpstr>
      <vt:lpstr>Purchasing Power Parity (cont.)</vt:lpstr>
      <vt:lpstr>Purchasing Power Parity (cont.)</vt:lpstr>
      <vt:lpstr>Monetary Approach to Exchange Rates</vt:lpstr>
      <vt:lpstr>Monetary Approach  to Exchange Rates (cont.)</vt:lpstr>
      <vt:lpstr>Monetary Approach  to Exchange Rates (cont.)</vt:lpstr>
      <vt:lpstr>Monetary Approach  to Exchange Rates (cont.)</vt:lpstr>
      <vt:lpstr>Monetary Approach  to Exchange Rates (cont.)</vt:lpstr>
      <vt:lpstr>The Fisher Effect</vt:lpstr>
      <vt:lpstr>Monetary Approach to Exchange Rates</vt:lpstr>
      <vt:lpstr>Fig. 16-1: Long-Run Time Paths of U.S. Economic Variables After a Permanent Increase in the Growth Rate of the U.S. Money Supply</vt:lpstr>
      <vt:lpstr>Fig. 16-1: Long-Run Time Paths of U.S. Economic Variables After a Permanent Increase in the Growth Rate of the U.S. Money Supply (cont.)</vt:lpstr>
      <vt:lpstr>Monetary Approach to Exchange Rates (cont.)</vt:lpstr>
      <vt:lpstr>The Role of Inflation and Expectations</vt:lpstr>
      <vt:lpstr>The Role of Inflation and Expectations (cont.)</vt:lpstr>
      <vt:lpstr>The Role of Inflation and Expectations (cont.)</vt:lpstr>
      <vt:lpstr>Shortcomings of PPP</vt:lpstr>
      <vt:lpstr>Fig. 16-2: The Yen/Dollar Exchange Rate and Relative Japan-U.S. Price Levels, 1980–2012</vt:lpstr>
      <vt:lpstr>Shortcomings of PPP (cont.)</vt:lpstr>
      <vt:lpstr>Shortcomings of PPP (cont.)</vt:lpstr>
      <vt:lpstr>Shortcomings of PPP (cont.)</vt:lpstr>
      <vt:lpstr>Shortcomings of PPP (cont.)</vt:lpstr>
      <vt:lpstr>Law of One Price for Hamburgers?</vt:lpstr>
      <vt:lpstr>Fig. 16-3: Price Levels and Real Incomes, 2010</vt:lpstr>
      <vt:lpstr>The Real Exchange Rate Approach to Exchange Rates</vt:lpstr>
      <vt:lpstr>The Real Exchange Rate Approach to Exchange Rates (cont.)</vt:lpstr>
      <vt:lpstr>The Real Exchange Rate Approach to Exchange Rates (cont.)</vt:lpstr>
      <vt:lpstr>The Real Exchange Rate Approach to Exchange Rates (cont.)</vt:lpstr>
      <vt:lpstr>The Real Exchange Rate Approach to Exchange Rates (cont.)</vt:lpstr>
      <vt:lpstr>The Real Exchange Rate Approach to Exchange Rates (cont.)</vt:lpstr>
      <vt:lpstr>Fig. 16-4: Determination of the Long-Run Real Exchange Rate</vt:lpstr>
      <vt:lpstr>The Real Exchange Rate Approach  to Exchange Rates</vt:lpstr>
      <vt:lpstr>The Real Exchange Rate Approach  to Exchange Rates (cont.)</vt:lpstr>
      <vt:lpstr>The Real Exchange Rate Approach  to Exchange Rates (cont.)</vt:lpstr>
      <vt:lpstr>The Real Exchange Rate Approach  to Exchange Rates (cont.)</vt:lpstr>
      <vt:lpstr>Interest Rate Differences</vt:lpstr>
      <vt:lpstr>Table 16-1: Effects of Money Market and Output Market Changes on the Long-Run Nominal Dollar/Euro Exchange Rate, E$/€ </vt:lpstr>
      <vt:lpstr>Real Interest Rates</vt:lpstr>
      <vt:lpstr>Real Interest Rates (cont.)</vt:lpstr>
      <vt:lpstr>Summary</vt:lpstr>
      <vt:lpstr>Summary (cont.)</vt:lpstr>
      <vt:lpstr>Summary (cont.)</vt:lpstr>
      <vt:lpstr>Summary (cont.)</vt:lpstr>
      <vt:lpstr>Chapter 16 (5)</vt:lpstr>
      <vt:lpstr>Fig. 16A-1: How a Rise in U.S. Monetary Growth Affects Dollar Interest Rates and the Dollar/Euro Exchange Rate When Goods Prices Are Flexible </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Chapter 11</dc:title>
  <dc:creator>TP</dc:creator>
  <cp:lastModifiedBy>TP</cp:lastModifiedBy>
  <cp:revision>6</cp:revision>
  <dcterms:created xsi:type="dcterms:W3CDTF">2015-10-13T10:36:21Z</dcterms:created>
  <dcterms:modified xsi:type="dcterms:W3CDTF">2015-10-13T12:11:47Z</dcterms:modified>
</cp:coreProperties>
</file>