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4"/>
  </p:notesMasterIdLst>
  <p:sldIdLst>
    <p:sldId id="416" r:id="rId2"/>
    <p:sldId id="417" r:id="rId3"/>
    <p:sldId id="418" r:id="rId4"/>
    <p:sldId id="419" r:id="rId5"/>
    <p:sldId id="420" r:id="rId6"/>
    <p:sldId id="421" r:id="rId7"/>
    <p:sldId id="422" r:id="rId8"/>
    <p:sldId id="423" r:id="rId9"/>
    <p:sldId id="424" r:id="rId10"/>
    <p:sldId id="425" r:id="rId11"/>
    <p:sldId id="426" r:id="rId12"/>
    <p:sldId id="427" r:id="rId13"/>
    <p:sldId id="428" r:id="rId14"/>
    <p:sldId id="429" r:id="rId15"/>
    <p:sldId id="430" r:id="rId16"/>
    <p:sldId id="431" r:id="rId17"/>
    <p:sldId id="432" r:id="rId18"/>
    <p:sldId id="433" r:id="rId19"/>
    <p:sldId id="434" r:id="rId20"/>
    <p:sldId id="435"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 id="448" r:id="rId34"/>
    <p:sldId id="449" r:id="rId35"/>
    <p:sldId id="450" r:id="rId36"/>
    <p:sldId id="451" r:id="rId37"/>
    <p:sldId id="452" r:id="rId38"/>
    <p:sldId id="453" r:id="rId39"/>
    <p:sldId id="454" r:id="rId40"/>
    <p:sldId id="455" r:id="rId41"/>
    <p:sldId id="456" r:id="rId42"/>
    <p:sldId id="457" r:id="rId43"/>
    <p:sldId id="458" r:id="rId44"/>
    <p:sldId id="459" r:id="rId45"/>
    <p:sldId id="460" r:id="rId46"/>
    <p:sldId id="461" r:id="rId47"/>
    <p:sldId id="462" r:id="rId48"/>
    <p:sldId id="463" r:id="rId49"/>
    <p:sldId id="464" r:id="rId50"/>
    <p:sldId id="465" r:id="rId51"/>
    <p:sldId id="466" r:id="rId52"/>
    <p:sldId id="467"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9C3B09-B920-4288-9B22-68750C077602}" type="datetimeFigureOut">
              <a:rPr lang="cs-CZ" smtClean="0"/>
              <a:t>13. 10. 2015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C4F77D-0DD0-4543-9E70-3D7C8AE875F7}" type="slidenum">
              <a:rPr lang="cs-CZ" smtClean="0"/>
              <a:t>‹#›</a:t>
            </a:fld>
            <a:endParaRPr lang="cs-CZ"/>
          </a:p>
        </p:txBody>
      </p:sp>
    </p:spTree>
    <p:extLst>
      <p:ext uri="{BB962C8B-B14F-4D97-AF65-F5344CB8AC3E}">
        <p14:creationId xmlns:p14="http://schemas.microsoft.com/office/powerpoint/2010/main" val="664302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panose="02020603050405020304" pitchFamily="18" charset="0"/>
                <a:ea typeface="ＭＳ Ｐゴシック" pitchFamily="-1" charset="-128"/>
              </a:defRPr>
            </a:lvl1pPr>
            <a:lvl2pPr marL="37931725" indent="-37474525" defTabSz="966788">
              <a:defRPr sz="2400">
                <a:solidFill>
                  <a:schemeClr val="tx1"/>
                </a:solidFill>
                <a:latin typeface="Times" panose="02020603050405020304" pitchFamily="18" charset="0"/>
                <a:ea typeface="ＭＳ Ｐゴシック" pitchFamily="-1" charset="-128"/>
              </a:defRPr>
            </a:lvl2pPr>
            <a:lvl3pPr>
              <a:defRPr sz="2400">
                <a:solidFill>
                  <a:schemeClr val="tx1"/>
                </a:solidFill>
                <a:latin typeface="Times" panose="02020603050405020304" pitchFamily="18" charset="0"/>
                <a:ea typeface="ＭＳ Ｐゴシック" pitchFamily="-1" charset="-128"/>
              </a:defRPr>
            </a:lvl3pPr>
            <a:lvl4pPr>
              <a:defRPr sz="2400">
                <a:solidFill>
                  <a:schemeClr val="tx1"/>
                </a:solidFill>
                <a:latin typeface="Times" panose="02020603050405020304" pitchFamily="18" charset="0"/>
                <a:ea typeface="ＭＳ Ｐゴシック" pitchFamily="-1" charset="-128"/>
              </a:defRPr>
            </a:lvl4pPr>
            <a:lvl5pPr>
              <a:defRPr sz="2400">
                <a:solidFill>
                  <a:schemeClr val="tx1"/>
                </a:solidFill>
                <a:latin typeface="Times" panose="02020603050405020304" pitchFamily="18" charset="0"/>
                <a:ea typeface="ＭＳ Ｐゴシック" pitchFamily="-1" charset="-128"/>
              </a:defRPr>
            </a:lvl5pPr>
            <a:lvl6pPr marL="457200"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6pPr>
            <a:lvl7pPr marL="914400"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7pPr>
            <a:lvl8pPr marL="1371600"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8pPr>
            <a:lvl9pPr marL="1828800"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9pPr>
          </a:lstStyle>
          <a:p>
            <a:fld id="{3942A661-A1F4-4B5E-A512-8900349D23BF}" type="slidenum">
              <a:rPr lang="en-US" altLang="cs-CZ" sz="1300"/>
              <a:pPr/>
              <a:t>38</a:t>
            </a:fld>
            <a:endParaRPr lang="en-US" altLang="cs-CZ" sz="130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smtClean="0">
                <a:latin typeface="Times" panose="02020603050405020304" pitchFamily="18" charset="0"/>
              </a:rPr>
              <a:t>Suppose the supply of long run output in the US economy is equal to </a:t>
            </a:r>
            <a:r>
              <a:rPr lang="en-US" altLang="cs-CZ" sz="1600" smtClean="0">
                <a:latin typeface="Times" panose="02020603050405020304" pitchFamily="18" charset="0"/>
              </a:rPr>
              <a:t>Y</a:t>
            </a:r>
            <a:r>
              <a:rPr lang="en-US" altLang="cs-CZ" sz="1600" baseline="30000" smtClean="0">
                <a:latin typeface="Times" panose="02020603050405020304" pitchFamily="18" charset="0"/>
              </a:rPr>
              <a:t>1</a:t>
            </a:r>
            <a:r>
              <a:rPr lang="en-US" altLang="cs-CZ" sz="1600" baseline="-25000" smtClean="0">
                <a:latin typeface="Times" panose="02020603050405020304" pitchFamily="18" charset="0"/>
              </a:rPr>
              <a:t>US</a:t>
            </a:r>
            <a:r>
              <a:rPr lang="en-US" altLang="cs-CZ" sz="1600" smtClean="0">
                <a:latin typeface="Times" panose="02020603050405020304" pitchFamily="18" charset="0"/>
              </a:rPr>
              <a:t> and the supply of long run output in the EU is equal to Y</a:t>
            </a:r>
            <a:r>
              <a:rPr lang="en-US" altLang="cs-CZ" sz="1600" baseline="30000" smtClean="0">
                <a:latin typeface="Times" panose="02020603050405020304" pitchFamily="18" charset="0"/>
              </a:rPr>
              <a:t>1</a:t>
            </a:r>
            <a:r>
              <a:rPr lang="en-US" altLang="cs-CZ" sz="1600" baseline="-25000" smtClean="0">
                <a:latin typeface="Times" panose="02020603050405020304" pitchFamily="18" charset="0"/>
              </a:rPr>
              <a:t>EU</a:t>
            </a:r>
            <a:r>
              <a:rPr lang="en-US" altLang="cs-CZ" sz="1600" smtClean="0">
                <a:latin typeface="Times" panose="02020603050405020304" pitchFamily="18" charset="0"/>
              </a:rPr>
              <a:t>.  In the long run, these two quantities depend on the productive capacity of the respective economy--on factors of production like labor, physical capital, technology, natural resources, and so on.  They do not depend on the real exchange rate.  That is, they do not depend on the nominal exchange rate, nor the price levels in either economy.  Thus, the relative supply of US products, (Y</a:t>
            </a:r>
            <a:r>
              <a:rPr lang="en-US" altLang="cs-CZ" sz="1600" baseline="-25000" smtClean="0">
                <a:latin typeface="Times" panose="02020603050405020304" pitchFamily="18" charset="0"/>
              </a:rPr>
              <a:t>US</a:t>
            </a:r>
            <a:r>
              <a:rPr lang="en-US" altLang="cs-CZ" sz="1600" smtClean="0">
                <a:latin typeface="Times" panose="02020603050405020304" pitchFamily="18" charset="0"/>
              </a:rPr>
              <a:t>/Y</a:t>
            </a:r>
            <a:r>
              <a:rPr lang="en-US" altLang="cs-CZ" sz="1600" baseline="-25000" smtClean="0">
                <a:latin typeface="Times" panose="02020603050405020304" pitchFamily="18" charset="0"/>
              </a:rPr>
              <a:t>EU</a:t>
            </a:r>
            <a:r>
              <a:rPr lang="en-US" altLang="cs-CZ" sz="1600" baseline="30000" smtClean="0">
                <a:latin typeface="Times" panose="02020603050405020304" pitchFamily="18" charset="0"/>
              </a:rPr>
              <a:t>)1</a:t>
            </a:r>
            <a:r>
              <a:rPr lang="en-US" altLang="cs-CZ" sz="1600" smtClean="0">
                <a:latin typeface="Times" panose="02020603050405020304" pitchFamily="18" charset="0"/>
              </a:rPr>
              <a:t>, is also independent of the real exchange rate.  We represent this independence by drawing a vertical line in the graph.</a:t>
            </a:r>
            <a:endParaRPr lang="en-US" altLang="cs-CZ" sz="1600" baseline="30000" smtClean="0">
              <a:latin typeface="Times" panose="02020603050405020304" pitchFamily="18" charset="0"/>
            </a:endParaRPr>
          </a:p>
          <a:p>
            <a:pPr eaLnBrk="1" hangingPunct="1"/>
            <a:endParaRPr lang="en-US" altLang="cs-CZ" smtClean="0">
              <a:latin typeface="Times" panose="02020603050405020304" pitchFamily="18" charset="0"/>
            </a:endParaRPr>
          </a:p>
        </p:txBody>
      </p:sp>
    </p:spTree>
    <p:extLst>
      <p:ext uri="{BB962C8B-B14F-4D97-AF65-F5344CB8AC3E}">
        <p14:creationId xmlns:p14="http://schemas.microsoft.com/office/powerpoint/2010/main" val="804762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46C117F-5CCF-4837-BE5F-2B92066CAFAF}"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4EB90BD-B6CE-46B7-997F-7313B992CCDC}"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DB9D11F-B188-461D-B23F-39381795C052}"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E6D8D9-55A2-4063-B0F3-121F44549695}"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D4B24536-994D-4021-A283-9F449C0DB509}" type="datetimeFigureOut">
              <a:rPr lang="en-US" dirty="0"/>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3CBBBB78-C96F-47B7-AB17-D852CA960AC9}" type="datetimeFigureOut">
              <a:rPr lang="en-US" dirty="0"/>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10/13/2015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A1DBF3"/>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12192000" cy="457200"/>
          </a:xfrm>
          <a:prstGeom prst="rect">
            <a:avLst/>
          </a:prstGeom>
          <a:solidFill>
            <a:srgbClr val="1A86C6"/>
          </a:solidFill>
          <a:ln w="9525">
            <a:noFill/>
            <a:miter lim="800000"/>
            <a:headEnd/>
            <a:tailEnd/>
          </a:ln>
        </p:spPr>
        <p:txBody>
          <a:bodyPr wrap="none" lIns="0" tIns="0" rIns="0" bIns="0" anchor="ctr"/>
          <a:lstStyle/>
          <a:p>
            <a:pPr>
              <a:defRPr/>
            </a:pPr>
            <a:r>
              <a:rPr lang="en-US" sz="1800">
                <a:latin typeface="Adobe Jenson Italic" charset="0"/>
                <a:ea typeface="Arial" pitchFamily="-1" charset="0"/>
                <a:cs typeface="Arial" pitchFamily="-1" charset="0"/>
              </a:rPr>
              <a:t> </a:t>
            </a:r>
          </a:p>
        </p:txBody>
      </p:sp>
      <p:pic>
        <p:nvPicPr>
          <p:cNvPr id="3" name="Picture 3" descr="Pearson_Bound_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4317" y="6356351"/>
            <a:ext cx="220768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356351"/>
            <a:ext cx="254423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4" descr="krugman_10e_cove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33" y="0"/>
            <a:ext cx="6451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6412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30578ACC-22D6-47C1-A373-4FD133E34F3C}" type="datetimeFigureOut">
              <a:rPr lang="en-US" dirty="0"/>
              <a:t>10/13/2015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31444B-B92B-4E27-8C94-BB93EAF5CB18}"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63EFA5E-FA76-400D-B3DC-F0BA90E6D107}" type="datetimeFigureOut">
              <a:rPr lang="en-US" dirty="0"/>
              <a:t>10/13/2015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10/13/2015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algn="ctr" eaLnBrk="1" hangingPunct="1"/>
            <a:r>
              <a:rPr lang="en-US" altLang="cs-CZ" sz="2800"/>
              <a:t>Chapter 16 (5)</a:t>
            </a:r>
          </a:p>
        </p:txBody>
      </p:sp>
      <p:sp>
        <p:nvSpPr>
          <p:cNvPr id="15363" name="Rectangle 3"/>
          <p:cNvSpPr>
            <a:spLocks noGrp="1" noChangeArrowheads="1"/>
          </p:cNvSpPr>
          <p:nvPr>
            <p:ph type="subTitle" idx="1"/>
          </p:nvPr>
        </p:nvSpPr>
        <p:spPr/>
        <p:txBody>
          <a:bodyPr/>
          <a:lstStyle/>
          <a:p>
            <a:pPr marL="0" indent="0" algn="ctr">
              <a:buNone/>
            </a:pPr>
            <a:r>
              <a:rPr lang="en-US" altLang="cs-CZ" b="1" smtClean="0"/>
              <a:t>Price Levels </a:t>
            </a:r>
            <a:br>
              <a:rPr lang="en-US" altLang="cs-CZ" b="1" smtClean="0"/>
            </a:br>
            <a:r>
              <a:rPr lang="en-US" altLang="cs-CZ" b="1" smtClean="0"/>
              <a:t>and the Exchange Rate in the Long Run</a:t>
            </a:r>
          </a:p>
        </p:txBody>
      </p:sp>
    </p:spTree>
    <p:extLst>
      <p:ext uri="{BB962C8B-B14F-4D97-AF65-F5344CB8AC3E}">
        <p14:creationId xmlns:p14="http://schemas.microsoft.com/office/powerpoint/2010/main" val="2105151376"/>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cs-CZ" smtClean="0"/>
              <a:t>Purchasing Power Parity (cont.)</a:t>
            </a:r>
          </a:p>
        </p:txBody>
      </p:sp>
      <p:sp>
        <p:nvSpPr>
          <p:cNvPr id="14339" name="Rectangle 3"/>
          <p:cNvSpPr>
            <a:spLocks noGrp="1" noChangeArrowheads="1"/>
          </p:cNvSpPr>
          <p:nvPr>
            <p:ph idx="1"/>
          </p:nvPr>
        </p:nvSpPr>
        <p:spPr>
          <a:xfrm>
            <a:off x="680321" y="2233141"/>
            <a:ext cx="8343900" cy="4495800"/>
          </a:xfrm>
        </p:spPr>
        <p:txBody>
          <a:bodyPr/>
          <a:lstStyle/>
          <a:p>
            <a:pPr eaLnBrk="1" hangingPunct="1"/>
            <a:r>
              <a:rPr lang="en-US" altLang="cs-CZ" dirty="0" smtClean="0"/>
              <a:t>Purchasing power parity (PPP) comes in 2 forms:</a:t>
            </a:r>
          </a:p>
          <a:p>
            <a:pPr eaLnBrk="1" hangingPunct="1">
              <a:spcBef>
                <a:spcPct val="50000"/>
              </a:spcBef>
            </a:pPr>
            <a:r>
              <a:rPr lang="en-US" altLang="cs-CZ" b="1" dirty="0"/>
              <a:t>Absolute PPP</a:t>
            </a:r>
            <a:r>
              <a:rPr lang="en-US" altLang="cs-CZ" dirty="0"/>
              <a:t>: purchasing power parity that has already been discussed. Exchange rates equal the </a:t>
            </a:r>
            <a:r>
              <a:rPr lang="en-US" altLang="cs-CZ" i="1" dirty="0"/>
              <a:t>level </a:t>
            </a:r>
            <a:r>
              <a:rPr lang="en-US" altLang="cs-CZ" dirty="0"/>
              <a:t>of relative average prices across countries.</a:t>
            </a:r>
          </a:p>
          <a:p>
            <a:pPr algn="ctr" eaLnBrk="1" hangingPunct="1">
              <a:buFontTx/>
              <a:buNone/>
            </a:pPr>
            <a:r>
              <a:rPr lang="en-US" altLang="cs-CZ" i="1" dirty="0"/>
              <a:t>E</a:t>
            </a:r>
            <a:r>
              <a:rPr lang="en-US" altLang="cs-CZ" baseline="-25000" dirty="0"/>
              <a:t>$/€</a:t>
            </a:r>
            <a:r>
              <a:rPr lang="en-US" altLang="cs-CZ" dirty="0"/>
              <a:t> = </a:t>
            </a:r>
            <a:r>
              <a:rPr lang="en-US" altLang="cs-CZ" i="1" dirty="0"/>
              <a:t>P</a:t>
            </a:r>
            <a:r>
              <a:rPr lang="en-US" altLang="cs-CZ" baseline="-25000" dirty="0"/>
              <a:t>US</a:t>
            </a:r>
            <a:r>
              <a:rPr lang="en-US" altLang="cs-CZ" dirty="0"/>
              <a:t>/</a:t>
            </a:r>
            <a:r>
              <a:rPr lang="en-US" altLang="cs-CZ" i="1" dirty="0"/>
              <a:t>P</a:t>
            </a:r>
            <a:r>
              <a:rPr lang="en-US" altLang="cs-CZ" baseline="-25000" dirty="0"/>
              <a:t>EU</a:t>
            </a:r>
            <a:endParaRPr lang="en-US" altLang="cs-CZ" dirty="0"/>
          </a:p>
          <a:p>
            <a:pPr eaLnBrk="1" hangingPunct="1">
              <a:spcBef>
                <a:spcPct val="50000"/>
              </a:spcBef>
            </a:pPr>
            <a:r>
              <a:rPr lang="en-US" altLang="cs-CZ" b="1" dirty="0"/>
              <a:t>Relative PPP</a:t>
            </a:r>
            <a:r>
              <a:rPr lang="en-US" altLang="cs-CZ" dirty="0"/>
              <a:t>: </a:t>
            </a:r>
            <a:r>
              <a:rPr lang="en-US" altLang="cs-CZ" i="1" dirty="0"/>
              <a:t>changes</a:t>
            </a:r>
            <a:r>
              <a:rPr lang="en-US" altLang="cs-CZ" dirty="0"/>
              <a:t> in exchange rates equal </a:t>
            </a:r>
            <a:r>
              <a:rPr lang="en-US" altLang="cs-CZ" i="1" dirty="0"/>
              <a:t>changes</a:t>
            </a:r>
            <a:r>
              <a:rPr lang="en-US" altLang="cs-CZ" dirty="0"/>
              <a:t> in prices (inflation) between two periods:</a:t>
            </a:r>
          </a:p>
          <a:p>
            <a:pPr lvl="3" algn="ctr" eaLnBrk="1" hangingPunct="1">
              <a:buFontTx/>
              <a:buNone/>
            </a:pPr>
            <a:r>
              <a:rPr lang="en-US" altLang="cs-CZ" sz="2000" dirty="0"/>
              <a:t>(</a:t>
            </a:r>
            <a:r>
              <a:rPr lang="en-US" altLang="cs-CZ" sz="2000" i="1" dirty="0"/>
              <a:t>E</a:t>
            </a:r>
            <a:r>
              <a:rPr lang="en-US" altLang="cs-CZ" sz="2000" baseline="-25000" dirty="0"/>
              <a:t>$/€,</a:t>
            </a:r>
            <a:r>
              <a:rPr lang="en-US" altLang="cs-CZ" sz="2000" i="1" baseline="-25000" dirty="0"/>
              <a:t>t </a:t>
            </a:r>
            <a:r>
              <a:rPr lang="en-US" altLang="cs-CZ" sz="2000" i="1" dirty="0"/>
              <a:t>– E</a:t>
            </a:r>
            <a:r>
              <a:rPr lang="en-US" altLang="cs-CZ" sz="2000" baseline="-25000" dirty="0"/>
              <a:t>$/€, </a:t>
            </a:r>
            <a:r>
              <a:rPr lang="en-US" altLang="cs-CZ" sz="2000" i="1" baseline="-25000" dirty="0"/>
              <a:t>t –1</a:t>
            </a:r>
            <a:r>
              <a:rPr lang="en-US" altLang="cs-CZ" sz="2000" dirty="0"/>
              <a:t>)/</a:t>
            </a:r>
            <a:r>
              <a:rPr lang="en-US" altLang="cs-CZ" sz="2000" i="1" dirty="0"/>
              <a:t>E</a:t>
            </a:r>
            <a:r>
              <a:rPr lang="en-US" altLang="cs-CZ" sz="2000" baseline="-25000" dirty="0"/>
              <a:t>$/€, </a:t>
            </a:r>
            <a:r>
              <a:rPr lang="en-US" altLang="cs-CZ" sz="2000" i="1" baseline="-25000" dirty="0"/>
              <a:t>t</a:t>
            </a:r>
            <a:r>
              <a:rPr lang="en-US" altLang="cs-CZ" sz="2000" baseline="-25000" dirty="0"/>
              <a:t> </a:t>
            </a:r>
            <a:r>
              <a:rPr lang="en-US" altLang="cs-CZ" sz="2000" i="1" baseline="-25000" dirty="0"/>
              <a:t>–1</a:t>
            </a:r>
            <a:r>
              <a:rPr lang="en-US" altLang="cs-CZ" sz="2000" baseline="-25000" dirty="0"/>
              <a:t> </a:t>
            </a:r>
            <a:r>
              <a:rPr lang="en-US" altLang="cs-CZ" sz="2000" dirty="0"/>
              <a:t>= </a:t>
            </a:r>
            <a:r>
              <a:rPr lang="en-US" altLang="cs-CZ" sz="2000" dirty="0">
                <a:sym typeface="Symbol" panose="05050102010706020507" pitchFamily="18" charset="2"/>
              </a:rPr>
              <a:t></a:t>
            </a:r>
            <a:r>
              <a:rPr lang="en-US" altLang="cs-CZ" sz="2000" baseline="-25000" dirty="0"/>
              <a:t>US, </a:t>
            </a:r>
            <a:r>
              <a:rPr lang="en-US" altLang="cs-CZ" sz="2000" i="1" baseline="-25000" dirty="0"/>
              <a:t>t </a:t>
            </a:r>
            <a:r>
              <a:rPr lang="en-US" altLang="cs-CZ" sz="2000" i="1" dirty="0"/>
              <a:t>– </a:t>
            </a:r>
            <a:r>
              <a:rPr lang="en-US" altLang="cs-CZ" sz="2000" dirty="0">
                <a:sym typeface="Symbol" panose="05050102010706020507" pitchFamily="18" charset="2"/>
              </a:rPr>
              <a:t></a:t>
            </a:r>
            <a:r>
              <a:rPr lang="en-US" altLang="cs-CZ" sz="2000" baseline="-25000" dirty="0"/>
              <a:t>EU, </a:t>
            </a:r>
            <a:r>
              <a:rPr lang="en-US" altLang="cs-CZ" sz="2000" i="1" baseline="-25000" dirty="0"/>
              <a:t>t    </a:t>
            </a:r>
          </a:p>
          <a:p>
            <a:pPr lvl="3" eaLnBrk="1" hangingPunct="1">
              <a:buFontTx/>
              <a:buNone/>
            </a:pPr>
            <a:r>
              <a:rPr lang="en-US" altLang="cs-CZ" sz="2000" dirty="0"/>
              <a:t>where </a:t>
            </a:r>
            <a:r>
              <a:rPr lang="en-US" altLang="cs-CZ" sz="2000" dirty="0">
                <a:sym typeface="Symbol" panose="05050102010706020507" pitchFamily="18" charset="2"/>
              </a:rPr>
              <a:t></a:t>
            </a:r>
            <a:r>
              <a:rPr lang="en-US" altLang="cs-CZ" sz="2000" i="1" baseline="-25000" dirty="0"/>
              <a:t>t </a:t>
            </a:r>
            <a:r>
              <a:rPr lang="en-US" altLang="cs-CZ" sz="2000" dirty="0"/>
              <a:t>= inflation rate from period </a:t>
            </a:r>
            <a:r>
              <a:rPr lang="en-US" altLang="cs-CZ" sz="2000" i="1" dirty="0"/>
              <a:t>t –1</a:t>
            </a:r>
            <a:r>
              <a:rPr lang="en-US" altLang="cs-CZ" sz="2000" dirty="0"/>
              <a:t> to </a:t>
            </a:r>
            <a:r>
              <a:rPr lang="en-US" altLang="cs-CZ" sz="2000" i="1" dirty="0"/>
              <a:t>t</a:t>
            </a:r>
          </a:p>
        </p:txBody>
      </p:sp>
    </p:spTree>
    <p:extLst>
      <p:ext uri="{BB962C8B-B14F-4D97-AF65-F5344CB8AC3E}">
        <p14:creationId xmlns:p14="http://schemas.microsoft.com/office/powerpoint/2010/main" val="92403383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strips(downRight)">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strips(downRight)">
                                      <p:cBhvr>
                                        <p:cTn id="22" dur="500"/>
                                        <p:tgtEl>
                                          <p:spTgt spid="143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strips(downRight)">
                                      <p:cBhvr>
                                        <p:cTn id="27" dur="500"/>
                                        <p:tgtEl>
                                          <p:spTgt spid="1433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strips(downRight)">
                                      <p:cBhvr>
                                        <p:cTn id="32"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cs-CZ" sz="2800"/>
              <a:t>Monetary Approach to Exchange Rates</a:t>
            </a:r>
          </a:p>
        </p:txBody>
      </p:sp>
      <p:sp>
        <p:nvSpPr>
          <p:cNvPr id="15363" name="Rectangle 3"/>
          <p:cNvSpPr>
            <a:spLocks noGrp="1" noChangeArrowheads="1"/>
          </p:cNvSpPr>
          <p:nvPr>
            <p:ph idx="1"/>
          </p:nvPr>
        </p:nvSpPr>
        <p:spPr/>
        <p:txBody>
          <a:bodyPr/>
          <a:lstStyle/>
          <a:p>
            <a:pPr eaLnBrk="1" hangingPunct="1">
              <a:spcBef>
                <a:spcPct val="40000"/>
              </a:spcBef>
            </a:pPr>
            <a:r>
              <a:rPr lang="en-US" altLang="cs-CZ" b="1" smtClean="0"/>
              <a:t>Monetary approach to the exchange rate</a:t>
            </a:r>
            <a:r>
              <a:rPr lang="en-US" altLang="cs-CZ" i="1" smtClean="0"/>
              <a:t>: </a:t>
            </a:r>
            <a:r>
              <a:rPr lang="en-US" altLang="cs-CZ" smtClean="0"/>
              <a:t>uses monetary factors to predict how exchange rates adjust in the long run, based on the absolute version of PPP.</a:t>
            </a:r>
          </a:p>
          <a:p>
            <a:pPr lvl="1" eaLnBrk="1" hangingPunct="1">
              <a:spcBef>
                <a:spcPct val="40000"/>
              </a:spcBef>
            </a:pPr>
            <a:r>
              <a:rPr lang="en-US" altLang="cs-CZ" smtClean="0"/>
              <a:t>It predicts that levels of average prices across countries adjust so that the quantity of real monetary assets supplied will equal the quantity of real monetary assets demanded:</a:t>
            </a:r>
          </a:p>
          <a:p>
            <a:pPr lvl="1" algn="ctr" eaLnBrk="1" hangingPunct="1">
              <a:spcBef>
                <a:spcPct val="40000"/>
              </a:spcBef>
              <a:buFontTx/>
              <a:buNone/>
            </a:pPr>
            <a:r>
              <a:rPr lang="en-US" altLang="cs-CZ" i="1" smtClean="0">
                <a:ea typeface="ＭＳ Ｐゴシック" pitchFamily="-1" charset="-128"/>
              </a:rPr>
              <a:t> P</a:t>
            </a:r>
            <a:r>
              <a:rPr lang="en-US" altLang="cs-CZ" baseline="-25000" smtClean="0">
                <a:ea typeface="ＭＳ Ｐゴシック" pitchFamily="-1" charset="-128"/>
              </a:rPr>
              <a:t>US </a:t>
            </a:r>
            <a:r>
              <a:rPr lang="en-US" altLang="cs-CZ" smtClean="0">
                <a:ea typeface="ＭＳ Ｐゴシック" pitchFamily="-1" charset="-128"/>
              </a:rPr>
              <a:t>= </a:t>
            </a:r>
            <a:r>
              <a:rPr lang="en-US" altLang="cs-CZ" i="1" smtClean="0">
                <a:ea typeface="ＭＳ Ｐゴシック" pitchFamily="-1" charset="-128"/>
              </a:rPr>
              <a:t>M</a:t>
            </a:r>
            <a:r>
              <a:rPr lang="en-US" altLang="cs-CZ" i="1" baseline="30000" smtClean="0">
                <a:ea typeface="ＭＳ Ｐゴシック" pitchFamily="-1" charset="-128"/>
              </a:rPr>
              <a:t>s</a:t>
            </a:r>
            <a:r>
              <a:rPr lang="en-US" altLang="cs-CZ" baseline="-25000" smtClean="0">
                <a:ea typeface="ＭＳ Ｐゴシック" pitchFamily="-1" charset="-128"/>
              </a:rPr>
              <a:t>US</a:t>
            </a:r>
            <a:r>
              <a:rPr lang="en-US" altLang="cs-CZ" smtClean="0">
                <a:ea typeface="ＭＳ Ｐゴシック" pitchFamily="-1" charset="-128"/>
              </a:rPr>
              <a:t>/</a:t>
            </a:r>
            <a:r>
              <a:rPr lang="en-US" altLang="cs-CZ" i="1" smtClean="0">
                <a:ea typeface="ＭＳ Ｐゴシック" pitchFamily="-1" charset="-128"/>
              </a:rPr>
              <a:t>L </a:t>
            </a:r>
            <a:r>
              <a:rPr lang="en-US" altLang="cs-CZ" smtClean="0">
                <a:ea typeface="ＭＳ Ｐゴシック" pitchFamily="-1" charset="-128"/>
              </a:rPr>
              <a:t>(</a:t>
            </a:r>
            <a:r>
              <a:rPr lang="en-US" altLang="cs-CZ" i="1" smtClean="0">
                <a:ea typeface="ＭＳ Ｐゴシック" pitchFamily="-1" charset="-128"/>
              </a:rPr>
              <a:t>R</a:t>
            </a:r>
            <a:r>
              <a:rPr lang="en-US" altLang="cs-CZ" baseline="-25000" smtClean="0"/>
              <a:t>$</a:t>
            </a:r>
            <a:r>
              <a:rPr lang="en-US" altLang="cs-CZ" smtClean="0"/>
              <a:t>, </a:t>
            </a:r>
            <a:r>
              <a:rPr lang="en-US" altLang="cs-CZ" i="1" smtClean="0"/>
              <a:t>Y</a:t>
            </a:r>
            <a:r>
              <a:rPr lang="en-US" altLang="cs-CZ" baseline="-25000" smtClean="0">
                <a:ea typeface="ＭＳ Ｐゴシック" pitchFamily="-1" charset="-128"/>
              </a:rPr>
              <a:t>US</a:t>
            </a:r>
            <a:r>
              <a:rPr lang="en-US" altLang="cs-CZ" smtClean="0">
                <a:ea typeface="ＭＳ Ｐゴシック" pitchFamily="-1" charset="-128"/>
              </a:rPr>
              <a:t>)  </a:t>
            </a:r>
            <a:endParaRPr lang="en-US" altLang="cs-CZ" smtClean="0"/>
          </a:p>
          <a:p>
            <a:pPr lvl="1" algn="ctr" eaLnBrk="1" hangingPunct="1">
              <a:spcBef>
                <a:spcPct val="50000"/>
              </a:spcBef>
              <a:buFontTx/>
              <a:buNone/>
            </a:pPr>
            <a:r>
              <a:rPr lang="en-US" altLang="cs-CZ" i="1" smtClean="0">
                <a:ea typeface="ＭＳ Ｐゴシック" pitchFamily="-1" charset="-128"/>
              </a:rPr>
              <a:t>P</a:t>
            </a:r>
            <a:r>
              <a:rPr lang="en-US" altLang="cs-CZ" baseline="-25000" smtClean="0">
                <a:ea typeface="ＭＳ Ｐゴシック" pitchFamily="-1" charset="-128"/>
              </a:rPr>
              <a:t>EU </a:t>
            </a:r>
            <a:r>
              <a:rPr lang="en-US" altLang="cs-CZ" smtClean="0">
                <a:ea typeface="ＭＳ Ｐゴシック" pitchFamily="-1" charset="-128"/>
              </a:rPr>
              <a:t>= </a:t>
            </a:r>
            <a:r>
              <a:rPr lang="en-US" altLang="cs-CZ" i="1" smtClean="0">
                <a:ea typeface="ＭＳ Ｐゴシック" pitchFamily="-1" charset="-128"/>
              </a:rPr>
              <a:t>M</a:t>
            </a:r>
            <a:r>
              <a:rPr lang="en-US" altLang="cs-CZ" i="1" baseline="30000" smtClean="0">
                <a:ea typeface="ＭＳ Ｐゴシック" pitchFamily="-1" charset="-128"/>
              </a:rPr>
              <a:t>s</a:t>
            </a:r>
            <a:r>
              <a:rPr lang="en-US" altLang="cs-CZ" baseline="-25000" smtClean="0">
                <a:ea typeface="ＭＳ Ｐゴシック" pitchFamily="-1" charset="-128"/>
              </a:rPr>
              <a:t>EU</a:t>
            </a:r>
            <a:r>
              <a:rPr lang="en-US" altLang="cs-CZ" smtClean="0">
                <a:ea typeface="ＭＳ Ｐゴシック" pitchFamily="-1" charset="-128"/>
              </a:rPr>
              <a:t>/</a:t>
            </a:r>
            <a:r>
              <a:rPr lang="en-US" altLang="cs-CZ" i="1" smtClean="0">
                <a:ea typeface="ＭＳ Ｐゴシック" pitchFamily="-1" charset="-128"/>
              </a:rPr>
              <a:t>L </a:t>
            </a:r>
            <a:r>
              <a:rPr lang="en-US" altLang="cs-CZ" smtClean="0">
                <a:ea typeface="ＭＳ Ｐゴシック" pitchFamily="-1" charset="-128"/>
              </a:rPr>
              <a:t>(</a:t>
            </a:r>
            <a:r>
              <a:rPr lang="en-US" altLang="cs-CZ" i="1" smtClean="0">
                <a:ea typeface="ＭＳ Ｐゴシック" pitchFamily="-1" charset="-128"/>
              </a:rPr>
              <a:t>R</a:t>
            </a:r>
            <a:r>
              <a:rPr lang="en-US" altLang="cs-CZ" baseline="-25000" smtClean="0"/>
              <a:t>€</a:t>
            </a:r>
            <a:r>
              <a:rPr lang="en-US" altLang="cs-CZ" smtClean="0"/>
              <a:t>, </a:t>
            </a:r>
            <a:r>
              <a:rPr lang="en-US" altLang="cs-CZ" i="1" smtClean="0"/>
              <a:t>Y</a:t>
            </a:r>
            <a:r>
              <a:rPr lang="en-US" altLang="cs-CZ" baseline="-25000" smtClean="0">
                <a:ea typeface="ＭＳ Ｐゴシック" pitchFamily="-1" charset="-128"/>
              </a:rPr>
              <a:t>EU</a:t>
            </a:r>
            <a:r>
              <a:rPr lang="en-US" altLang="cs-CZ" smtClean="0">
                <a:ea typeface="ＭＳ Ｐゴシック" pitchFamily="-1" charset="-128"/>
              </a:rPr>
              <a:t>) </a:t>
            </a:r>
            <a:endParaRPr lang="en-US" altLang="cs-CZ" smtClean="0"/>
          </a:p>
        </p:txBody>
      </p:sp>
    </p:spTree>
    <p:extLst>
      <p:ext uri="{BB962C8B-B14F-4D97-AF65-F5344CB8AC3E}">
        <p14:creationId xmlns:p14="http://schemas.microsoft.com/office/powerpoint/2010/main" val="116584547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strips(downRight)">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cs-CZ" sz="2800"/>
              <a:t>Monetary Approach </a:t>
            </a:r>
            <a:br>
              <a:rPr lang="en-US" altLang="cs-CZ" sz="2800"/>
            </a:br>
            <a:r>
              <a:rPr lang="en-US" altLang="cs-CZ" sz="2800"/>
              <a:t>to Exchange Rates (cont.)</a:t>
            </a:r>
          </a:p>
        </p:txBody>
      </p:sp>
      <p:sp>
        <p:nvSpPr>
          <p:cNvPr id="16387" name="Rectangle 3"/>
          <p:cNvSpPr>
            <a:spLocks noGrp="1" noChangeArrowheads="1"/>
          </p:cNvSpPr>
          <p:nvPr>
            <p:ph idx="1"/>
          </p:nvPr>
        </p:nvSpPr>
        <p:spPr/>
        <p:txBody>
          <a:bodyPr/>
          <a:lstStyle/>
          <a:p>
            <a:pPr eaLnBrk="1" hangingPunct="1">
              <a:spcBef>
                <a:spcPct val="50000"/>
              </a:spcBef>
            </a:pPr>
            <a:r>
              <a:rPr lang="en-US" altLang="cs-CZ" smtClean="0"/>
              <a:t>To the degree that PPP holds and to the degree that prices adjust to equate the quantity of real monetary assets supplied with the quantity of real monetary assets demanded, we have the following prediction: </a:t>
            </a:r>
          </a:p>
          <a:p>
            <a:pPr lvl="1" eaLnBrk="1" hangingPunct="1">
              <a:spcBef>
                <a:spcPct val="50000"/>
              </a:spcBef>
            </a:pPr>
            <a:r>
              <a:rPr lang="en-US" altLang="cs-CZ" smtClean="0"/>
              <a:t>The exchange rate is determined in the long run by prices, which are determined by the relative supply and demand of real monetary assets in money markets across countries. </a:t>
            </a:r>
          </a:p>
        </p:txBody>
      </p:sp>
    </p:spTree>
    <p:extLst>
      <p:ext uri="{BB962C8B-B14F-4D97-AF65-F5344CB8AC3E}">
        <p14:creationId xmlns:p14="http://schemas.microsoft.com/office/powerpoint/2010/main" val="118409043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Right)">
                                      <p:cBhvr>
                                        <p:cTn id="7" dur="500"/>
                                        <p:tgtEl>
                                          <p:spTgt spid="1638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strips(downRight)">
                                      <p:cBhvr>
                                        <p:cTn id="10" dur="5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cs-CZ" sz="2800"/>
              <a:t>Monetary Approach </a:t>
            </a:r>
            <a:br>
              <a:rPr lang="en-US" altLang="cs-CZ" sz="2800"/>
            </a:br>
            <a:r>
              <a:rPr lang="en-US" altLang="cs-CZ" sz="2800"/>
              <a:t>to Exchange Rates (cont.)</a:t>
            </a:r>
          </a:p>
        </p:txBody>
      </p:sp>
      <p:sp>
        <p:nvSpPr>
          <p:cNvPr id="17411" name="Rectangle 3"/>
          <p:cNvSpPr>
            <a:spLocks noGrp="1" noChangeArrowheads="1"/>
          </p:cNvSpPr>
          <p:nvPr>
            <p:ph idx="1"/>
          </p:nvPr>
        </p:nvSpPr>
        <p:spPr>
          <a:xfrm>
            <a:off x="680321" y="2243739"/>
            <a:ext cx="8394700" cy="4495800"/>
          </a:xfrm>
        </p:spPr>
        <p:txBody>
          <a:bodyPr/>
          <a:lstStyle/>
          <a:p>
            <a:pPr marL="533400" indent="-533400">
              <a:spcBef>
                <a:spcPct val="40000"/>
              </a:spcBef>
              <a:buNone/>
            </a:pPr>
            <a:r>
              <a:rPr lang="en-US" altLang="cs-CZ" sz="2000" dirty="0"/>
              <a:t>Predictions about changes in</a:t>
            </a:r>
          </a:p>
          <a:p>
            <a:pPr marL="533400" indent="-533400">
              <a:spcBef>
                <a:spcPct val="40000"/>
              </a:spcBef>
              <a:buFont typeface="Times" panose="02020603050405020304" pitchFamily="18" charset="0"/>
              <a:buAutoNum type="arabicPeriod"/>
            </a:pPr>
            <a:r>
              <a:rPr lang="en-US" altLang="cs-CZ" sz="2000" i="1" dirty="0"/>
              <a:t>Money supply</a:t>
            </a:r>
            <a:r>
              <a:rPr lang="en-US" altLang="cs-CZ" sz="2000" dirty="0"/>
              <a:t>: a permanent rise in the domestic money supply </a:t>
            </a:r>
          </a:p>
          <a:p>
            <a:pPr marL="914400" lvl="1" indent="-457200">
              <a:spcBef>
                <a:spcPct val="40000"/>
              </a:spcBef>
            </a:pPr>
            <a:r>
              <a:rPr lang="en-US" altLang="cs-CZ" sz="1800" dirty="0"/>
              <a:t>causes a proportional increase in the domestic price level, </a:t>
            </a:r>
          </a:p>
          <a:p>
            <a:pPr marL="914400" lvl="1" indent="-457200"/>
            <a:r>
              <a:rPr lang="en-US" altLang="cs-CZ" sz="1800" dirty="0"/>
              <a:t>thus causing a proportional depreciation in the domestic currency (through PPP). </a:t>
            </a:r>
          </a:p>
          <a:p>
            <a:pPr marL="914400" lvl="1" indent="-457200"/>
            <a:r>
              <a:rPr lang="en-US" altLang="cs-CZ" sz="1800" dirty="0"/>
              <a:t>This is same prediction as long-run model without PPP.</a:t>
            </a:r>
          </a:p>
          <a:p>
            <a:pPr marL="533400" indent="-533400">
              <a:spcBef>
                <a:spcPct val="50000"/>
              </a:spcBef>
              <a:buFont typeface="Times" panose="02020603050405020304" pitchFamily="18" charset="0"/>
              <a:buAutoNum type="arabicPeriod"/>
            </a:pPr>
            <a:r>
              <a:rPr lang="en-US" altLang="cs-CZ" sz="2000" i="1" dirty="0"/>
              <a:t>Interest rates</a:t>
            </a:r>
            <a:r>
              <a:rPr lang="en-US" altLang="cs-CZ" sz="2000" dirty="0"/>
              <a:t>: a rise in domestic interest rates</a:t>
            </a:r>
          </a:p>
          <a:p>
            <a:pPr marL="914400" lvl="1" indent="-457200">
              <a:spcBef>
                <a:spcPct val="40000"/>
              </a:spcBef>
            </a:pPr>
            <a:r>
              <a:rPr lang="en-US" altLang="cs-CZ" sz="1800" dirty="0"/>
              <a:t>lowers the demand of real monetary assets,</a:t>
            </a:r>
          </a:p>
          <a:p>
            <a:pPr marL="914400" lvl="1" indent="-457200">
              <a:spcBef>
                <a:spcPct val="40000"/>
              </a:spcBef>
            </a:pPr>
            <a:r>
              <a:rPr lang="en-US" altLang="cs-CZ" sz="1800" dirty="0"/>
              <a:t>and is associated with a rise in domestic prices, </a:t>
            </a:r>
          </a:p>
          <a:p>
            <a:pPr marL="914400" lvl="1" indent="-457200"/>
            <a:r>
              <a:rPr lang="en-US" altLang="cs-CZ" sz="1800" dirty="0"/>
              <a:t>thus causing a proportional </a:t>
            </a:r>
            <a:r>
              <a:rPr lang="en-US" altLang="cs-CZ" sz="1800" i="1" dirty="0"/>
              <a:t>depreciation</a:t>
            </a:r>
            <a:r>
              <a:rPr lang="en-US" altLang="cs-CZ" sz="1800" dirty="0"/>
              <a:t> of the domestic currency (through PPP). </a:t>
            </a:r>
          </a:p>
        </p:txBody>
      </p:sp>
    </p:spTree>
    <p:extLst>
      <p:ext uri="{BB962C8B-B14F-4D97-AF65-F5344CB8AC3E}">
        <p14:creationId xmlns:p14="http://schemas.microsoft.com/office/powerpoint/2010/main" val="23106083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trips(downRight)">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trips(downRight)">
                                      <p:cBhvr>
                                        <p:cTn id="12" dur="500"/>
                                        <p:tgtEl>
                                          <p:spTgt spid="1741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Effect transition="in" filter="strips(downRight)">
                                      <p:cBhvr>
                                        <p:cTn id="15" dur="500"/>
                                        <p:tgtEl>
                                          <p:spTgt spid="1741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7411">
                                            <p:txEl>
                                              <p:pRg st="3" end="3"/>
                                            </p:txEl>
                                          </p:spTgt>
                                        </p:tgtEl>
                                        <p:attrNameLst>
                                          <p:attrName>style.visibility</p:attrName>
                                        </p:attrNameLst>
                                      </p:cBhvr>
                                      <p:to>
                                        <p:strVal val="visible"/>
                                      </p:to>
                                    </p:set>
                                    <p:animEffect transition="in" filter="strips(downRight)">
                                      <p:cBhvr>
                                        <p:cTn id="18" dur="500"/>
                                        <p:tgtEl>
                                          <p:spTgt spid="17411">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strips(downRight)">
                                      <p:cBhvr>
                                        <p:cTn id="21" dur="500"/>
                                        <p:tgtEl>
                                          <p:spTgt spid="17411">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strips(downRight)">
                                      <p:cBhvr>
                                        <p:cTn id="26" dur="500"/>
                                        <p:tgtEl>
                                          <p:spTgt spid="17411">
                                            <p:txEl>
                                              <p:pRg st="5" end="5"/>
                                            </p:txEl>
                                          </p:spTgt>
                                        </p:tgtEl>
                                      </p:cBhvr>
                                    </p:animEffect>
                                  </p:childTnLst>
                                </p:cTn>
                              </p:par>
                              <p:par>
                                <p:cTn id="27" presetID="18" presetClass="entr" presetSubtype="6" fill="hold" grpId="0" nodeType="withEffect">
                                  <p:stCondLst>
                                    <p:cond delay="0"/>
                                  </p:stCondLst>
                                  <p:childTnLst>
                                    <p:set>
                                      <p:cBhvr>
                                        <p:cTn id="28" dur="1" fill="hold">
                                          <p:stCondLst>
                                            <p:cond delay="0"/>
                                          </p:stCondLst>
                                        </p:cTn>
                                        <p:tgtEl>
                                          <p:spTgt spid="17411">
                                            <p:txEl>
                                              <p:pRg st="6" end="6"/>
                                            </p:txEl>
                                          </p:spTgt>
                                        </p:tgtEl>
                                        <p:attrNameLst>
                                          <p:attrName>style.visibility</p:attrName>
                                        </p:attrNameLst>
                                      </p:cBhvr>
                                      <p:to>
                                        <p:strVal val="visible"/>
                                      </p:to>
                                    </p:set>
                                    <p:animEffect transition="in" filter="strips(downRight)">
                                      <p:cBhvr>
                                        <p:cTn id="29" dur="500"/>
                                        <p:tgtEl>
                                          <p:spTgt spid="17411">
                                            <p:txEl>
                                              <p:pRg st="6" end="6"/>
                                            </p:txEl>
                                          </p:spTgt>
                                        </p:tgtEl>
                                      </p:cBhvr>
                                    </p:animEffect>
                                  </p:childTnLst>
                                </p:cTn>
                              </p:par>
                              <p:par>
                                <p:cTn id="30" presetID="18" presetClass="entr" presetSubtype="6" fill="hold" grpId="0" nodeType="withEffect">
                                  <p:stCondLst>
                                    <p:cond delay="0"/>
                                  </p:stCondLst>
                                  <p:childTnLst>
                                    <p:set>
                                      <p:cBhvr>
                                        <p:cTn id="31" dur="1" fill="hold">
                                          <p:stCondLst>
                                            <p:cond delay="0"/>
                                          </p:stCondLst>
                                        </p:cTn>
                                        <p:tgtEl>
                                          <p:spTgt spid="17411">
                                            <p:txEl>
                                              <p:pRg st="7" end="7"/>
                                            </p:txEl>
                                          </p:spTgt>
                                        </p:tgtEl>
                                        <p:attrNameLst>
                                          <p:attrName>style.visibility</p:attrName>
                                        </p:attrNameLst>
                                      </p:cBhvr>
                                      <p:to>
                                        <p:strVal val="visible"/>
                                      </p:to>
                                    </p:set>
                                    <p:animEffect transition="in" filter="strips(downRight)">
                                      <p:cBhvr>
                                        <p:cTn id="32" dur="500"/>
                                        <p:tgtEl>
                                          <p:spTgt spid="17411">
                                            <p:txEl>
                                              <p:pRg st="7" end="7"/>
                                            </p:txEl>
                                          </p:spTgt>
                                        </p:tgtEl>
                                      </p:cBhvr>
                                    </p:animEffect>
                                  </p:childTnLst>
                                </p:cTn>
                              </p:par>
                              <p:par>
                                <p:cTn id="33" presetID="18" presetClass="entr" presetSubtype="6" fill="hold" grpId="0" nodeType="withEffect">
                                  <p:stCondLst>
                                    <p:cond delay="0"/>
                                  </p:stCondLst>
                                  <p:childTnLst>
                                    <p:set>
                                      <p:cBhvr>
                                        <p:cTn id="34" dur="1" fill="hold">
                                          <p:stCondLst>
                                            <p:cond delay="0"/>
                                          </p:stCondLst>
                                        </p:cTn>
                                        <p:tgtEl>
                                          <p:spTgt spid="17411">
                                            <p:txEl>
                                              <p:pRg st="8" end="8"/>
                                            </p:txEl>
                                          </p:spTgt>
                                        </p:tgtEl>
                                        <p:attrNameLst>
                                          <p:attrName>style.visibility</p:attrName>
                                        </p:attrNameLst>
                                      </p:cBhvr>
                                      <p:to>
                                        <p:strVal val="visible"/>
                                      </p:to>
                                    </p:set>
                                    <p:animEffect transition="in" filter="strips(downRight)">
                                      <p:cBhvr>
                                        <p:cTn id="35" dur="500"/>
                                        <p:tgtEl>
                                          <p:spTgt spid="174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cs-CZ" sz="2800"/>
              <a:t>Monetary Approach </a:t>
            </a:r>
            <a:br>
              <a:rPr lang="en-US" altLang="cs-CZ" sz="2800"/>
            </a:br>
            <a:r>
              <a:rPr lang="en-US" altLang="cs-CZ" sz="2800"/>
              <a:t>to Exchange Rates (cont.)</a:t>
            </a:r>
          </a:p>
        </p:txBody>
      </p:sp>
      <p:sp>
        <p:nvSpPr>
          <p:cNvPr id="18435" name="Rectangle 3"/>
          <p:cNvSpPr>
            <a:spLocks noGrp="1" noChangeArrowheads="1"/>
          </p:cNvSpPr>
          <p:nvPr>
            <p:ph idx="1"/>
          </p:nvPr>
        </p:nvSpPr>
        <p:spPr/>
        <p:txBody>
          <a:bodyPr/>
          <a:lstStyle/>
          <a:p>
            <a:pPr marL="533400" indent="-533400">
              <a:buFont typeface="Times" panose="02020603050405020304" pitchFamily="18" charset="0"/>
              <a:buAutoNum type="arabicPeriod" startAt="3"/>
            </a:pPr>
            <a:r>
              <a:rPr lang="en-US" altLang="cs-CZ" sz="2000" i="1"/>
              <a:t>Output level</a:t>
            </a:r>
            <a:r>
              <a:rPr lang="en-US" altLang="cs-CZ" sz="2000"/>
              <a:t>: a rise in the domestic level of production and income (output) </a:t>
            </a:r>
          </a:p>
          <a:p>
            <a:pPr marL="914400" lvl="1" indent="-457200">
              <a:spcBef>
                <a:spcPct val="40000"/>
              </a:spcBef>
            </a:pPr>
            <a:r>
              <a:rPr lang="en-US" altLang="cs-CZ" sz="1800"/>
              <a:t>raises domestic demand of real monetary assets, </a:t>
            </a:r>
          </a:p>
          <a:p>
            <a:pPr marL="914400" lvl="1" indent="-457200"/>
            <a:r>
              <a:rPr lang="en-US" altLang="cs-CZ" sz="1800"/>
              <a:t>and is associated with a decreasing level of average domestic prices (for a fixed quantity of money supplied),</a:t>
            </a:r>
          </a:p>
          <a:p>
            <a:pPr marL="914400" lvl="1" indent="-457200"/>
            <a:r>
              <a:rPr lang="en-US" altLang="cs-CZ" sz="1800"/>
              <a:t>thus causing a proportional appreciation of the domestic currency (through PPP).</a:t>
            </a:r>
          </a:p>
          <a:p>
            <a:pPr marL="533400" indent="-533400">
              <a:spcBef>
                <a:spcPct val="70000"/>
              </a:spcBef>
            </a:pPr>
            <a:r>
              <a:rPr lang="en-US" altLang="cs-CZ" sz="2000"/>
              <a:t>All 3 changes affect money supply or money demand, and cause prices to adjust so that the quantity of real monetary assets supplied matches the quantity of real monetary assets demanded, and cause exchange rates to adjust according to PPP.</a:t>
            </a:r>
          </a:p>
        </p:txBody>
      </p:sp>
    </p:spTree>
    <p:extLst>
      <p:ext uri="{BB962C8B-B14F-4D97-AF65-F5344CB8AC3E}">
        <p14:creationId xmlns:p14="http://schemas.microsoft.com/office/powerpoint/2010/main" val="398535904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0" dur="500"/>
                                        <p:tgtEl>
                                          <p:spTgt spid="1843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3" dur="500"/>
                                        <p:tgtEl>
                                          <p:spTgt spid="1843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8435">
                                            <p:txEl>
                                              <p:pRg st="3" end="3"/>
                                            </p:txEl>
                                          </p:spTgt>
                                        </p:tgtEl>
                                        <p:attrNameLst>
                                          <p:attrName>style.visibility</p:attrName>
                                        </p:attrNameLst>
                                      </p:cBhvr>
                                      <p:to>
                                        <p:strVal val="visible"/>
                                      </p:to>
                                    </p:set>
                                    <p:animEffect transition="in" filter="strips(downRight)">
                                      <p:cBhvr>
                                        <p:cTn id="16" dur="500"/>
                                        <p:tgtEl>
                                          <p:spTgt spid="1843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18435">
                                            <p:txEl>
                                              <p:pRg st="4" end="4"/>
                                            </p:txEl>
                                          </p:spTgt>
                                        </p:tgtEl>
                                        <p:attrNameLst>
                                          <p:attrName>style.visibility</p:attrName>
                                        </p:attrNameLst>
                                      </p:cBhvr>
                                      <p:to>
                                        <p:strVal val="visible"/>
                                      </p:to>
                                    </p:set>
                                    <p:animEffect transition="in" filter="strips(downRight)">
                                      <p:cBhvr>
                                        <p:cTn id="21"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cs-CZ" sz="2800"/>
              <a:t>Monetary Approach </a:t>
            </a:r>
            <a:br>
              <a:rPr lang="en-US" altLang="cs-CZ" sz="2800"/>
            </a:br>
            <a:r>
              <a:rPr lang="en-US" altLang="cs-CZ" sz="2800"/>
              <a:t>to Exchange Rates (cont.)</a:t>
            </a:r>
          </a:p>
        </p:txBody>
      </p:sp>
      <p:sp>
        <p:nvSpPr>
          <p:cNvPr id="19459" name="Rectangle 3"/>
          <p:cNvSpPr>
            <a:spLocks noGrp="1" noChangeArrowheads="1"/>
          </p:cNvSpPr>
          <p:nvPr>
            <p:ph idx="1"/>
          </p:nvPr>
        </p:nvSpPr>
        <p:spPr/>
        <p:txBody>
          <a:bodyPr/>
          <a:lstStyle/>
          <a:p>
            <a:pPr eaLnBrk="1" hangingPunct="1">
              <a:spcBef>
                <a:spcPct val="40000"/>
              </a:spcBef>
            </a:pPr>
            <a:r>
              <a:rPr lang="en-US" altLang="cs-CZ" sz="2000"/>
              <a:t>A change in the money supply results in a change in the level of average prices.</a:t>
            </a:r>
          </a:p>
          <a:p>
            <a:pPr eaLnBrk="1" hangingPunct="1">
              <a:spcBef>
                <a:spcPct val="40000"/>
              </a:spcBef>
            </a:pPr>
            <a:r>
              <a:rPr lang="en-US" altLang="cs-CZ" sz="2000"/>
              <a:t>A change in the </a:t>
            </a:r>
            <a:r>
              <a:rPr lang="en-US" altLang="cs-CZ" sz="2000" i="1"/>
              <a:t>growth rate </a:t>
            </a:r>
            <a:r>
              <a:rPr lang="en-US" altLang="cs-CZ" sz="2000"/>
              <a:t>of the money supply results in a change in the </a:t>
            </a:r>
            <a:r>
              <a:rPr lang="en-US" altLang="cs-CZ" sz="2000" i="1"/>
              <a:t>growth rate</a:t>
            </a:r>
            <a:r>
              <a:rPr lang="en-US" altLang="cs-CZ" sz="2000"/>
              <a:t> of prices (inflation).</a:t>
            </a:r>
          </a:p>
          <a:p>
            <a:pPr lvl="1" eaLnBrk="1" hangingPunct="1">
              <a:spcBef>
                <a:spcPct val="40000"/>
              </a:spcBef>
            </a:pPr>
            <a:r>
              <a:rPr lang="en-US" altLang="cs-CZ" sz="1800"/>
              <a:t>A constant growth rate in the money supply results in a persistent growth rate in prices (persistent inflation) at the same constant rate, when other factors are constant.</a:t>
            </a:r>
          </a:p>
          <a:p>
            <a:pPr lvl="1" eaLnBrk="1" hangingPunct="1">
              <a:spcBef>
                <a:spcPct val="40000"/>
              </a:spcBef>
            </a:pPr>
            <a:r>
              <a:rPr lang="en-US" altLang="cs-CZ" sz="1800"/>
              <a:t>Inflation does not affect the productive capacity of the economy and real income from production in the long run.</a:t>
            </a:r>
          </a:p>
          <a:p>
            <a:pPr lvl="1" eaLnBrk="1" hangingPunct="1">
              <a:spcBef>
                <a:spcPct val="40000"/>
              </a:spcBef>
            </a:pPr>
            <a:r>
              <a:rPr lang="en-US" altLang="cs-CZ" sz="1800"/>
              <a:t>Inflation, however, does affect nominal interest rates. How?</a:t>
            </a:r>
          </a:p>
        </p:txBody>
      </p:sp>
    </p:spTree>
    <p:extLst>
      <p:ext uri="{BB962C8B-B14F-4D97-AF65-F5344CB8AC3E}">
        <p14:creationId xmlns:p14="http://schemas.microsoft.com/office/powerpoint/2010/main" val="7195866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Righ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trips(downRight)">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trips(downRight)">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strips(downRight)">
                                      <p:cBhvr>
                                        <p:cTn id="22" dur="500"/>
                                        <p:tgtEl>
                                          <p:spTgt spid="194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strips(downRight)">
                                      <p:cBhvr>
                                        <p:cTn id="27" dur="5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cs-CZ" smtClean="0"/>
              <a:t>The Fisher Effect</a:t>
            </a:r>
          </a:p>
        </p:txBody>
      </p:sp>
      <p:sp>
        <p:nvSpPr>
          <p:cNvPr id="20483" name="Rectangle 3"/>
          <p:cNvSpPr>
            <a:spLocks noGrp="1" noChangeArrowheads="1"/>
          </p:cNvSpPr>
          <p:nvPr>
            <p:ph idx="1"/>
          </p:nvPr>
        </p:nvSpPr>
        <p:spPr/>
        <p:txBody>
          <a:bodyPr>
            <a:normAutofit lnSpcReduction="10000"/>
          </a:bodyPr>
          <a:lstStyle/>
          <a:p>
            <a:pPr eaLnBrk="1" hangingPunct="1">
              <a:lnSpc>
                <a:spcPct val="90000"/>
              </a:lnSpc>
              <a:spcBef>
                <a:spcPct val="50000"/>
              </a:spcBef>
            </a:pPr>
            <a:r>
              <a:rPr lang="en-US" altLang="cs-CZ"/>
              <a:t>The </a:t>
            </a:r>
            <a:r>
              <a:rPr lang="en-US" altLang="cs-CZ" b="1"/>
              <a:t>Fisher effect</a:t>
            </a:r>
            <a:r>
              <a:rPr lang="en-US" altLang="cs-CZ"/>
              <a:t> (named affect Irving Fisher) describes the relationship between nominal interest rates and inflation.</a:t>
            </a:r>
          </a:p>
          <a:p>
            <a:pPr lvl="1" eaLnBrk="1" hangingPunct="1">
              <a:lnSpc>
                <a:spcPct val="90000"/>
              </a:lnSpc>
              <a:spcBef>
                <a:spcPct val="50000"/>
              </a:spcBef>
            </a:pPr>
            <a:r>
              <a:rPr lang="en-US" altLang="cs-CZ"/>
              <a:t>Derive the Fisher effect from the interest parity condition: </a:t>
            </a:r>
            <a:br>
              <a:rPr lang="en-US" altLang="cs-CZ"/>
            </a:br>
            <a:r>
              <a:rPr lang="en-US" altLang="cs-CZ" i="1"/>
              <a:t>R</a:t>
            </a:r>
            <a:r>
              <a:rPr lang="en-US" altLang="cs-CZ" baseline="-25000"/>
              <a:t>$</a:t>
            </a:r>
            <a:r>
              <a:rPr lang="en-US" altLang="cs-CZ" i="1" baseline="-25000"/>
              <a:t> </a:t>
            </a:r>
            <a:r>
              <a:rPr lang="en-US" altLang="cs-CZ" i="1"/>
              <a:t>– R</a:t>
            </a:r>
            <a:r>
              <a:rPr lang="en-US" altLang="cs-CZ" baseline="-25000"/>
              <a:t>€ </a:t>
            </a:r>
            <a:r>
              <a:rPr lang="en-US" altLang="cs-CZ"/>
              <a:t>= (</a:t>
            </a:r>
            <a:r>
              <a:rPr lang="en-US" altLang="cs-CZ" i="1"/>
              <a:t>E</a:t>
            </a:r>
            <a:r>
              <a:rPr lang="en-US" altLang="cs-CZ" i="1" baseline="30000"/>
              <a:t>e</a:t>
            </a:r>
            <a:r>
              <a:rPr lang="en-US" altLang="cs-CZ" baseline="-25000"/>
              <a:t>$/€</a:t>
            </a:r>
            <a:r>
              <a:rPr lang="en-US" altLang="cs-CZ" i="1" baseline="-25000"/>
              <a:t> </a:t>
            </a:r>
            <a:r>
              <a:rPr lang="en-US" altLang="cs-CZ" i="1"/>
              <a:t>– E</a:t>
            </a:r>
            <a:r>
              <a:rPr lang="en-US" altLang="cs-CZ" baseline="-25000"/>
              <a:t>$/€</a:t>
            </a:r>
            <a:r>
              <a:rPr lang="en-US" altLang="cs-CZ"/>
              <a:t>)/</a:t>
            </a:r>
            <a:r>
              <a:rPr lang="en-US" altLang="cs-CZ" i="1"/>
              <a:t>E</a:t>
            </a:r>
            <a:r>
              <a:rPr lang="en-US" altLang="cs-CZ" baseline="-25000"/>
              <a:t>$/€ </a:t>
            </a:r>
          </a:p>
          <a:p>
            <a:pPr lvl="1" eaLnBrk="1" hangingPunct="1">
              <a:lnSpc>
                <a:spcPct val="90000"/>
              </a:lnSpc>
              <a:spcBef>
                <a:spcPct val="50000"/>
              </a:spcBef>
            </a:pPr>
            <a:r>
              <a:rPr lang="en-US" altLang="cs-CZ"/>
              <a:t>If financial markets expect (relative) PPP to hold, then expected exchange rate changes will equal expected inflation between countries: (</a:t>
            </a:r>
            <a:r>
              <a:rPr lang="en-US" altLang="cs-CZ" i="1"/>
              <a:t>E</a:t>
            </a:r>
            <a:r>
              <a:rPr lang="en-US" altLang="cs-CZ" i="1" baseline="30000"/>
              <a:t>e</a:t>
            </a:r>
            <a:r>
              <a:rPr lang="en-US" altLang="cs-CZ" baseline="-25000"/>
              <a:t>$/€</a:t>
            </a:r>
            <a:r>
              <a:rPr lang="en-US" altLang="cs-CZ" i="1" baseline="-25000"/>
              <a:t> </a:t>
            </a:r>
            <a:r>
              <a:rPr lang="en-US" altLang="cs-CZ" i="1"/>
              <a:t>– E</a:t>
            </a:r>
            <a:r>
              <a:rPr lang="en-US" altLang="cs-CZ" baseline="-25000"/>
              <a:t>$/€</a:t>
            </a:r>
            <a:r>
              <a:rPr lang="en-US" altLang="cs-CZ"/>
              <a:t>)/</a:t>
            </a:r>
            <a:r>
              <a:rPr lang="en-US" altLang="cs-CZ" i="1"/>
              <a:t>E</a:t>
            </a:r>
            <a:r>
              <a:rPr lang="en-US" altLang="cs-CZ" baseline="-25000"/>
              <a:t>$/€ </a:t>
            </a:r>
            <a:r>
              <a:rPr lang="en-US" altLang="cs-CZ"/>
              <a:t>= </a:t>
            </a:r>
            <a:r>
              <a:rPr lang="en-US" altLang="cs-CZ">
                <a:sym typeface="Symbol" panose="05050102010706020507" pitchFamily="18" charset="2"/>
              </a:rPr>
              <a:t></a:t>
            </a:r>
            <a:r>
              <a:rPr lang="en-US" altLang="cs-CZ" i="1" baseline="30000"/>
              <a:t>e</a:t>
            </a:r>
            <a:r>
              <a:rPr lang="en-US" altLang="cs-CZ" baseline="-25000"/>
              <a:t>US</a:t>
            </a:r>
            <a:r>
              <a:rPr lang="en-US" altLang="cs-CZ" i="1" baseline="-25000"/>
              <a:t> </a:t>
            </a:r>
            <a:r>
              <a:rPr lang="en-US" altLang="cs-CZ" i="1"/>
              <a:t>– </a:t>
            </a:r>
            <a:r>
              <a:rPr lang="en-US" altLang="cs-CZ">
                <a:sym typeface="Symbol" panose="05050102010706020507" pitchFamily="18" charset="2"/>
              </a:rPr>
              <a:t></a:t>
            </a:r>
            <a:r>
              <a:rPr lang="en-US" altLang="cs-CZ" i="1" baseline="30000"/>
              <a:t>e</a:t>
            </a:r>
            <a:r>
              <a:rPr lang="en-US" altLang="cs-CZ" i="1" baseline="-25000"/>
              <a:t>EU</a:t>
            </a:r>
            <a:r>
              <a:rPr lang="en-US" altLang="cs-CZ" i="1" baseline="30000"/>
              <a:t> </a:t>
            </a:r>
          </a:p>
          <a:p>
            <a:pPr lvl="1" eaLnBrk="1" hangingPunct="1">
              <a:lnSpc>
                <a:spcPct val="90000"/>
              </a:lnSpc>
              <a:spcBef>
                <a:spcPct val="50000"/>
              </a:spcBef>
            </a:pPr>
            <a:r>
              <a:rPr lang="en-US" altLang="cs-CZ"/>
              <a:t>Therefore,</a:t>
            </a:r>
            <a:r>
              <a:rPr lang="en-US" altLang="cs-CZ" i="1"/>
              <a:t> R</a:t>
            </a:r>
            <a:r>
              <a:rPr lang="en-US" altLang="cs-CZ" baseline="-25000"/>
              <a:t>$</a:t>
            </a:r>
            <a:r>
              <a:rPr lang="en-US" altLang="cs-CZ" i="1" baseline="-25000"/>
              <a:t> </a:t>
            </a:r>
            <a:r>
              <a:rPr lang="en-US" altLang="cs-CZ" i="1"/>
              <a:t>– R</a:t>
            </a:r>
            <a:r>
              <a:rPr lang="en-US" altLang="cs-CZ" baseline="-25000"/>
              <a:t>€ </a:t>
            </a:r>
            <a:r>
              <a:rPr lang="en-US" altLang="cs-CZ"/>
              <a:t>= </a:t>
            </a:r>
            <a:r>
              <a:rPr lang="en-US" altLang="cs-CZ">
                <a:sym typeface="Symbol" panose="05050102010706020507" pitchFamily="18" charset="2"/>
              </a:rPr>
              <a:t></a:t>
            </a:r>
            <a:r>
              <a:rPr lang="en-US" altLang="cs-CZ" i="1" baseline="30000"/>
              <a:t>e</a:t>
            </a:r>
            <a:r>
              <a:rPr lang="en-US" altLang="cs-CZ" baseline="-25000"/>
              <a:t>US</a:t>
            </a:r>
            <a:r>
              <a:rPr lang="en-US" altLang="cs-CZ" i="1" baseline="-25000"/>
              <a:t> </a:t>
            </a:r>
            <a:r>
              <a:rPr lang="en-US" altLang="cs-CZ" i="1"/>
              <a:t>– </a:t>
            </a:r>
            <a:r>
              <a:rPr lang="en-US" altLang="cs-CZ">
                <a:sym typeface="Symbol" panose="05050102010706020507" pitchFamily="18" charset="2"/>
              </a:rPr>
              <a:t></a:t>
            </a:r>
            <a:r>
              <a:rPr lang="en-US" altLang="cs-CZ" i="1" baseline="30000"/>
              <a:t>e</a:t>
            </a:r>
            <a:r>
              <a:rPr lang="en-US" altLang="cs-CZ" i="1" baseline="-25000"/>
              <a:t>EU</a:t>
            </a:r>
            <a:endParaRPr lang="en-US" altLang="cs-CZ" baseline="-25000"/>
          </a:p>
          <a:p>
            <a:pPr lvl="1" eaLnBrk="1" hangingPunct="1">
              <a:lnSpc>
                <a:spcPct val="90000"/>
              </a:lnSpc>
              <a:spcBef>
                <a:spcPct val="50000"/>
              </a:spcBef>
            </a:pPr>
            <a:r>
              <a:rPr lang="en-US" altLang="cs-CZ"/>
              <a:t>The Fisher effect: a rise in the domestic inflation rate causes an equal rise in the interest rate on deposits of domestic currency in the long run, when other factors remain constant.</a:t>
            </a:r>
          </a:p>
        </p:txBody>
      </p:sp>
    </p:spTree>
    <p:extLst>
      <p:ext uri="{BB962C8B-B14F-4D97-AF65-F5344CB8AC3E}">
        <p14:creationId xmlns:p14="http://schemas.microsoft.com/office/powerpoint/2010/main" val="38691164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Righ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trips(downRight)">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strips(downRight)">
                                      <p:cBhvr>
                                        <p:cTn id="17" dur="500"/>
                                        <p:tgtEl>
                                          <p:spTgt spid="20483">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20483">
                                            <p:txEl>
                                              <p:pRg st="3" end="3"/>
                                            </p:txEl>
                                          </p:spTgt>
                                        </p:tgtEl>
                                        <p:attrNameLst>
                                          <p:attrName>style.visibility</p:attrName>
                                        </p:attrNameLst>
                                      </p:cBhvr>
                                      <p:to>
                                        <p:strVal val="visible"/>
                                      </p:to>
                                    </p:set>
                                    <p:animEffect transition="in" filter="strips(downRight)">
                                      <p:cBhvr>
                                        <p:cTn id="20" dur="500"/>
                                        <p:tgtEl>
                                          <p:spTgt spid="20483">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animEffect transition="in" filter="strips(downRight)">
                                      <p:cBhvr>
                                        <p:cTn id="23"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cs-CZ" sz="2800"/>
              <a:t>Monetary Approach to Exchange Rates</a:t>
            </a:r>
          </a:p>
        </p:txBody>
      </p:sp>
      <p:sp>
        <p:nvSpPr>
          <p:cNvPr id="21507" name="Rectangle 3"/>
          <p:cNvSpPr>
            <a:spLocks noGrp="1" noChangeArrowheads="1"/>
          </p:cNvSpPr>
          <p:nvPr>
            <p:ph idx="1"/>
          </p:nvPr>
        </p:nvSpPr>
        <p:spPr>
          <a:xfrm>
            <a:off x="680321" y="2227263"/>
            <a:ext cx="8389938" cy="4343400"/>
          </a:xfrm>
        </p:spPr>
        <p:txBody>
          <a:bodyPr/>
          <a:lstStyle/>
          <a:p>
            <a:pPr eaLnBrk="1" hangingPunct="1">
              <a:spcBef>
                <a:spcPct val="40000"/>
              </a:spcBef>
            </a:pPr>
            <a:r>
              <a:rPr lang="en-US" altLang="cs-CZ" dirty="0"/>
              <a:t>Suppose that the U.S. central bank unexpectedly increases the growth rate of the money supply at time </a:t>
            </a:r>
            <a:r>
              <a:rPr lang="en-US" altLang="cs-CZ" i="1" dirty="0"/>
              <a:t>t</a:t>
            </a:r>
            <a:r>
              <a:rPr lang="en-US" altLang="cs-CZ" i="1" baseline="-25000" dirty="0"/>
              <a:t>0</a:t>
            </a:r>
            <a:r>
              <a:rPr lang="en-US" altLang="cs-CZ" dirty="0"/>
              <a:t>.</a:t>
            </a:r>
          </a:p>
          <a:p>
            <a:pPr eaLnBrk="1" hangingPunct="1">
              <a:spcBef>
                <a:spcPct val="40000"/>
              </a:spcBef>
            </a:pPr>
            <a:r>
              <a:rPr lang="en-US" altLang="cs-CZ" dirty="0"/>
              <a:t>Suppose also that the inflation rate is </a:t>
            </a:r>
            <a:r>
              <a:rPr lang="en-US" altLang="cs-CZ" sz="3200" dirty="0">
                <a:sym typeface="Symbol" panose="05050102010706020507" pitchFamily="18" charset="2"/>
              </a:rPr>
              <a:t></a:t>
            </a:r>
            <a:r>
              <a:rPr lang="en-US" altLang="cs-CZ" i="1" dirty="0"/>
              <a:t> </a:t>
            </a:r>
            <a:r>
              <a:rPr lang="en-US" altLang="cs-CZ" dirty="0"/>
              <a:t>in the US before </a:t>
            </a:r>
            <a:r>
              <a:rPr lang="en-US" altLang="cs-CZ" i="1" dirty="0"/>
              <a:t>t</a:t>
            </a:r>
            <a:r>
              <a:rPr lang="en-US" altLang="cs-CZ" i="1" baseline="-25000" dirty="0"/>
              <a:t>0 </a:t>
            </a:r>
            <a:r>
              <a:rPr lang="en-US" altLang="cs-CZ" dirty="0"/>
              <a:t>and </a:t>
            </a:r>
            <a:r>
              <a:rPr lang="en-US" altLang="cs-CZ" sz="3200" dirty="0">
                <a:sym typeface="Symbol" panose="05050102010706020507" pitchFamily="18" charset="2"/>
              </a:rPr>
              <a:t></a:t>
            </a:r>
            <a:r>
              <a:rPr lang="en-US" altLang="cs-CZ" i="1" dirty="0"/>
              <a:t> + </a:t>
            </a:r>
            <a:r>
              <a:rPr lang="en-US" altLang="cs-CZ" dirty="0">
                <a:sym typeface="Symbol" panose="05050102010706020507" pitchFamily="18" charset="2"/>
              </a:rPr>
              <a:t></a:t>
            </a:r>
            <a:r>
              <a:rPr lang="en-US" altLang="cs-CZ" sz="3200" dirty="0">
                <a:sym typeface="Symbol" panose="05050102010706020507" pitchFamily="18" charset="2"/>
              </a:rPr>
              <a:t></a:t>
            </a:r>
            <a:r>
              <a:rPr lang="en-US" altLang="cs-CZ" dirty="0"/>
              <a:t> after this time, but that the European inflation rate remains at 0%.</a:t>
            </a:r>
          </a:p>
          <a:p>
            <a:pPr eaLnBrk="1" hangingPunct="1">
              <a:spcBef>
                <a:spcPct val="40000"/>
              </a:spcBef>
            </a:pPr>
            <a:r>
              <a:rPr lang="en-US" altLang="cs-CZ" dirty="0"/>
              <a:t>According to the Fisher effect, the interest rate in the U.S. will adjust to the higher inflation rate.</a:t>
            </a:r>
          </a:p>
        </p:txBody>
      </p:sp>
    </p:spTree>
    <p:extLst>
      <p:ext uri="{BB962C8B-B14F-4D97-AF65-F5344CB8AC3E}">
        <p14:creationId xmlns:p14="http://schemas.microsoft.com/office/powerpoint/2010/main" val="241928284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Right)">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strips(downRight)">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cs-CZ" sz="2000"/>
              <a:t>Fig. 16-1: Long-Run Time Paths of U.S. Economic Variables After a Permanent Increase in the Growth Rate of the U.S. Money Supply</a:t>
            </a:r>
          </a:p>
        </p:txBody>
      </p:sp>
      <p:pic>
        <p:nvPicPr>
          <p:cNvPr id="32771" name="Picture 1" descr="fig16_01.gif"/>
          <p:cNvPicPr>
            <a:picLocks noChangeAspect="1"/>
          </p:cNvPicPr>
          <p:nvPr/>
        </p:nvPicPr>
        <p:blipFill>
          <a:blip r:embed="rId2">
            <a:extLst>
              <a:ext uri="{28A0092B-C50C-407E-A947-70E740481C1C}">
                <a14:useLocalDpi xmlns:a14="http://schemas.microsoft.com/office/drawing/2010/main" val="0"/>
              </a:ext>
            </a:extLst>
          </a:blip>
          <a:srcRect t="-48795" b="48795"/>
          <a:stretch>
            <a:fillRect/>
          </a:stretch>
        </p:blipFill>
        <p:spPr bwMode="auto">
          <a:xfrm>
            <a:off x="680321" y="-942718"/>
            <a:ext cx="8083550" cy="692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0621386"/>
      </p:ext>
    </p:extLst>
  </p:cSld>
  <p:clrMapOvr>
    <a:masterClrMapping/>
  </p:clrMapOvr>
  <p:transition spd="med">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cs-CZ" sz="2000"/>
              <a:t>Fig. 16-1: Long-Run Time Paths of U.S. Economic Variables After a Permanent Increase in the Growth Rate of the U.S. Money Supply (cont.)</a:t>
            </a:r>
          </a:p>
        </p:txBody>
      </p:sp>
      <p:pic>
        <p:nvPicPr>
          <p:cNvPr id="33795" name="Picture 4" descr="fig16_01.gif"/>
          <p:cNvPicPr>
            <a:picLocks noChangeAspect="1"/>
          </p:cNvPicPr>
          <p:nvPr/>
        </p:nvPicPr>
        <p:blipFill>
          <a:blip r:embed="rId2">
            <a:extLst>
              <a:ext uri="{28A0092B-C50C-407E-A947-70E740481C1C}">
                <a14:useLocalDpi xmlns:a14="http://schemas.microsoft.com/office/drawing/2010/main" val="0"/>
              </a:ext>
            </a:extLst>
          </a:blip>
          <a:srcRect t="47559" b="-47559"/>
          <a:stretch>
            <a:fillRect/>
          </a:stretch>
        </p:blipFill>
        <p:spPr bwMode="auto">
          <a:xfrm>
            <a:off x="680321" y="2492290"/>
            <a:ext cx="8083550" cy="692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2537012"/>
      </p:ext>
    </p:extLst>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cs-CZ" smtClean="0"/>
              <a:t>Preview</a:t>
            </a:r>
          </a:p>
        </p:txBody>
      </p:sp>
      <p:sp>
        <p:nvSpPr>
          <p:cNvPr id="6147" name="Rectangle 3"/>
          <p:cNvSpPr>
            <a:spLocks noGrp="1" noChangeArrowheads="1"/>
          </p:cNvSpPr>
          <p:nvPr>
            <p:ph idx="1"/>
          </p:nvPr>
        </p:nvSpPr>
        <p:spPr>
          <a:xfrm>
            <a:off x="680321" y="2086232"/>
            <a:ext cx="8512175" cy="4495800"/>
          </a:xfrm>
        </p:spPr>
        <p:txBody>
          <a:bodyPr/>
          <a:lstStyle/>
          <a:p>
            <a:pPr eaLnBrk="1" hangingPunct="1">
              <a:lnSpc>
                <a:spcPct val="90000"/>
              </a:lnSpc>
              <a:spcBef>
                <a:spcPct val="50000"/>
              </a:spcBef>
            </a:pPr>
            <a:r>
              <a:rPr lang="en-US" altLang="cs-CZ" sz="2000" dirty="0"/>
              <a:t>Law of one price</a:t>
            </a:r>
          </a:p>
          <a:p>
            <a:pPr eaLnBrk="1" hangingPunct="1">
              <a:lnSpc>
                <a:spcPct val="90000"/>
              </a:lnSpc>
              <a:spcBef>
                <a:spcPct val="50000"/>
              </a:spcBef>
            </a:pPr>
            <a:r>
              <a:rPr lang="en-US" altLang="cs-CZ" sz="2000" dirty="0"/>
              <a:t>Purchasing power parity</a:t>
            </a:r>
          </a:p>
          <a:p>
            <a:pPr eaLnBrk="1" hangingPunct="1">
              <a:lnSpc>
                <a:spcPct val="90000"/>
              </a:lnSpc>
              <a:spcBef>
                <a:spcPct val="50000"/>
              </a:spcBef>
            </a:pPr>
            <a:r>
              <a:rPr lang="en-US" altLang="cs-CZ" sz="2000" dirty="0"/>
              <a:t>Long-run model of exchange rates: monetary approach </a:t>
            </a:r>
          </a:p>
          <a:p>
            <a:pPr eaLnBrk="1" hangingPunct="1">
              <a:lnSpc>
                <a:spcPct val="90000"/>
              </a:lnSpc>
              <a:spcBef>
                <a:spcPct val="50000"/>
              </a:spcBef>
            </a:pPr>
            <a:r>
              <a:rPr lang="en-US" altLang="cs-CZ" sz="2000" dirty="0"/>
              <a:t>Relationship between interest rates and inflation: Fisher effect</a:t>
            </a:r>
          </a:p>
          <a:p>
            <a:pPr eaLnBrk="1" hangingPunct="1">
              <a:lnSpc>
                <a:spcPct val="90000"/>
              </a:lnSpc>
              <a:spcBef>
                <a:spcPct val="50000"/>
              </a:spcBef>
            </a:pPr>
            <a:r>
              <a:rPr lang="en-US" altLang="cs-CZ" sz="2000" dirty="0"/>
              <a:t>Shortcomings of purchasing power parity</a:t>
            </a:r>
          </a:p>
          <a:p>
            <a:pPr eaLnBrk="1" hangingPunct="1">
              <a:lnSpc>
                <a:spcPct val="90000"/>
              </a:lnSpc>
              <a:spcBef>
                <a:spcPct val="50000"/>
              </a:spcBef>
            </a:pPr>
            <a:r>
              <a:rPr lang="en-US" altLang="cs-CZ" sz="2000" dirty="0"/>
              <a:t>Long-run model of exchange rates: real exchange rate approach</a:t>
            </a:r>
          </a:p>
          <a:p>
            <a:pPr eaLnBrk="1" hangingPunct="1">
              <a:lnSpc>
                <a:spcPct val="90000"/>
              </a:lnSpc>
              <a:spcBef>
                <a:spcPct val="50000"/>
              </a:spcBef>
            </a:pPr>
            <a:r>
              <a:rPr lang="en-US" altLang="cs-CZ" sz="2000" dirty="0"/>
              <a:t>Real interest rates</a:t>
            </a:r>
          </a:p>
        </p:txBody>
      </p:sp>
    </p:spTree>
    <p:extLst>
      <p:ext uri="{BB962C8B-B14F-4D97-AF65-F5344CB8AC3E}">
        <p14:creationId xmlns:p14="http://schemas.microsoft.com/office/powerpoint/2010/main" val="65803541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downRight)">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strips(downRight)">
                                      <p:cBhvr>
                                        <p:cTn id="27" dur="500"/>
                                        <p:tgtEl>
                                          <p:spTgt spid="6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strips(downRight)">
                                      <p:cBhvr>
                                        <p:cTn id="32" dur="500"/>
                                        <p:tgtEl>
                                          <p:spTgt spid="61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strips(downRight)">
                                      <p:cBhvr>
                                        <p:cTn id="37"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cs-CZ" sz="2800"/>
              <a:t>Monetary Approach to Exchange Rates (cont.)</a:t>
            </a:r>
          </a:p>
        </p:txBody>
      </p:sp>
      <p:sp>
        <p:nvSpPr>
          <p:cNvPr id="24579" name="Rectangle 3"/>
          <p:cNvSpPr>
            <a:spLocks noGrp="1" noChangeArrowheads="1"/>
          </p:cNvSpPr>
          <p:nvPr>
            <p:ph idx="1"/>
          </p:nvPr>
        </p:nvSpPr>
        <p:spPr>
          <a:xfrm>
            <a:off x="680321" y="2205295"/>
            <a:ext cx="8326437" cy="4419600"/>
          </a:xfrm>
        </p:spPr>
        <p:txBody>
          <a:bodyPr/>
          <a:lstStyle/>
          <a:p>
            <a:pPr eaLnBrk="1" hangingPunct="1">
              <a:spcBef>
                <a:spcPct val="50000"/>
              </a:spcBef>
            </a:pPr>
            <a:r>
              <a:rPr lang="en-US" altLang="cs-CZ" sz="2000" dirty="0"/>
              <a:t>The increase in nominal interest rates decreases the demand of real monetary assets.</a:t>
            </a:r>
          </a:p>
          <a:p>
            <a:pPr eaLnBrk="1" hangingPunct="1">
              <a:spcBef>
                <a:spcPct val="50000"/>
              </a:spcBef>
            </a:pPr>
            <a:r>
              <a:rPr lang="en-US" altLang="cs-CZ" sz="2000" dirty="0"/>
              <a:t>In order for the money market to maintain equilibrium in the long run, prices must jump so that </a:t>
            </a:r>
          </a:p>
          <a:p>
            <a:pPr algn="ctr" eaLnBrk="1" hangingPunct="1">
              <a:spcBef>
                <a:spcPct val="50000"/>
              </a:spcBef>
              <a:buFontTx/>
              <a:buNone/>
            </a:pPr>
            <a:r>
              <a:rPr lang="en-US" altLang="cs-CZ" sz="2000" i="1" dirty="0"/>
              <a:t>P</a:t>
            </a:r>
            <a:r>
              <a:rPr lang="en-US" altLang="cs-CZ" sz="2000" baseline="-25000" dirty="0"/>
              <a:t>US </a:t>
            </a:r>
            <a:r>
              <a:rPr lang="en-US" altLang="cs-CZ" sz="2000" dirty="0"/>
              <a:t>= </a:t>
            </a:r>
            <a:r>
              <a:rPr lang="en-US" altLang="cs-CZ" sz="2000" i="1" dirty="0" err="1"/>
              <a:t>M</a:t>
            </a:r>
            <a:r>
              <a:rPr lang="en-US" altLang="cs-CZ" sz="2000" i="1" baseline="30000" dirty="0" err="1"/>
              <a:t>s</a:t>
            </a:r>
            <a:r>
              <a:rPr lang="en-US" altLang="cs-CZ" sz="2000" baseline="-25000" dirty="0" err="1"/>
              <a:t>US</a:t>
            </a:r>
            <a:r>
              <a:rPr lang="en-US" altLang="cs-CZ" sz="2000" dirty="0"/>
              <a:t>/</a:t>
            </a:r>
            <a:r>
              <a:rPr lang="en-US" altLang="cs-CZ" sz="2000" i="1" dirty="0"/>
              <a:t>L </a:t>
            </a:r>
            <a:r>
              <a:rPr lang="en-US" altLang="cs-CZ" sz="2000" dirty="0"/>
              <a:t>(</a:t>
            </a:r>
            <a:r>
              <a:rPr lang="en-US" altLang="cs-CZ" sz="2000" i="1" dirty="0"/>
              <a:t>R</a:t>
            </a:r>
            <a:r>
              <a:rPr lang="en-US" altLang="cs-CZ" sz="2000" baseline="-25000" dirty="0"/>
              <a:t>$</a:t>
            </a:r>
            <a:r>
              <a:rPr lang="en-US" altLang="cs-CZ" sz="2000" dirty="0"/>
              <a:t>, </a:t>
            </a:r>
            <a:r>
              <a:rPr lang="en-US" altLang="cs-CZ" sz="2000" i="1" dirty="0"/>
              <a:t>Y</a:t>
            </a:r>
            <a:r>
              <a:rPr lang="en-US" altLang="cs-CZ" sz="2000" baseline="-25000" dirty="0"/>
              <a:t>US</a:t>
            </a:r>
            <a:r>
              <a:rPr lang="en-US" altLang="cs-CZ" sz="2000" dirty="0"/>
              <a:t>)</a:t>
            </a:r>
          </a:p>
          <a:p>
            <a:pPr eaLnBrk="1" hangingPunct="1">
              <a:spcBef>
                <a:spcPct val="50000"/>
              </a:spcBef>
            </a:pPr>
            <a:r>
              <a:rPr lang="en-US" altLang="cs-CZ" sz="2000" dirty="0"/>
              <a:t>In order to maintain PPP, the exchange rate must jump (the dollar must depreciate) so that</a:t>
            </a:r>
          </a:p>
          <a:p>
            <a:pPr algn="ctr" eaLnBrk="1" hangingPunct="1">
              <a:spcBef>
                <a:spcPct val="50000"/>
              </a:spcBef>
              <a:buFontTx/>
              <a:buNone/>
            </a:pPr>
            <a:r>
              <a:rPr lang="en-US" altLang="cs-CZ" sz="2000" dirty="0"/>
              <a:t> </a:t>
            </a:r>
            <a:r>
              <a:rPr lang="en-US" altLang="cs-CZ" sz="2000" i="1" dirty="0"/>
              <a:t>E</a:t>
            </a:r>
            <a:r>
              <a:rPr lang="en-US" altLang="cs-CZ" sz="2000" baseline="-25000" dirty="0"/>
              <a:t>$/€</a:t>
            </a:r>
            <a:r>
              <a:rPr lang="en-US" altLang="cs-CZ" sz="2000" dirty="0"/>
              <a:t> = </a:t>
            </a:r>
            <a:r>
              <a:rPr lang="en-US" altLang="cs-CZ" sz="2000" i="1" dirty="0"/>
              <a:t>P</a:t>
            </a:r>
            <a:r>
              <a:rPr lang="en-US" altLang="cs-CZ" sz="2000" baseline="-25000" dirty="0"/>
              <a:t>US</a:t>
            </a:r>
            <a:r>
              <a:rPr lang="en-US" altLang="cs-CZ" sz="2000" dirty="0"/>
              <a:t>/</a:t>
            </a:r>
            <a:r>
              <a:rPr lang="en-US" altLang="cs-CZ" sz="2000" i="1" dirty="0"/>
              <a:t>P</a:t>
            </a:r>
            <a:r>
              <a:rPr lang="en-US" altLang="cs-CZ" sz="2000" baseline="-25000" dirty="0"/>
              <a:t>EU</a:t>
            </a:r>
          </a:p>
          <a:p>
            <a:pPr eaLnBrk="1" hangingPunct="1"/>
            <a:r>
              <a:rPr lang="en-US" altLang="cs-CZ" sz="2000" dirty="0"/>
              <a:t>Thereafter, the money supply and prices are predicted to grow at rate </a:t>
            </a:r>
            <a:r>
              <a:rPr lang="en-US" altLang="cs-CZ" dirty="0" smtClean="0">
                <a:sym typeface="Symbol" panose="05050102010706020507" pitchFamily="18" charset="2"/>
              </a:rPr>
              <a:t></a:t>
            </a:r>
            <a:r>
              <a:rPr lang="en-US" altLang="cs-CZ" sz="2000" i="1" dirty="0"/>
              <a:t> + </a:t>
            </a:r>
            <a:r>
              <a:rPr lang="en-US" altLang="cs-CZ" dirty="0">
                <a:sym typeface="Symbol" panose="05050102010706020507" pitchFamily="18" charset="2"/>
              </a:rPr>
              <a:t></a:t>
            </a:r>
            <a:r>
              <a:rPr lang="en-US" altLang="cs-CZ" dirty="0" smtClean="0">
                <a:sym typeface="Symbol" panose="05050102010706020507" pitchFamily="18" charset="2"/>
              </a:rPr>
              <a:t></a:t>
            </a:r>
            <a:r>
              <a:rPr lang="en-US" altLang="cs-CZ" sz="2000" dirty="0"/>
              <a:t> and the domestic currency is predicted to depreciate at the same rate. </a:t>
            </a:r>
          </a:p>
        </p:txBody>
      </p:sp>
    </p:spTree>
    <p:extLst>
      <p:ext uri="{BB962C8B-B14F-4D97-AF65-F5344CB8AC3E}">
        <p14:creationId xmlns:p14="http://schemas.microsoft.com/office/powerpoint/2010/main" val="5886075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strips(downRigh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strips(downRight)">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strips(downRight)">
                                      <p:cBhvr>
                                        <p:cTn id="27" dur="500"/>
                                        <p:tgtEl>
                                          <p:spTgt spid="24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strips(downRight)">
                                      <p:cBhvr>
                                        <p:cTn id="32"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cs-CZ" sz="2800"/>
              <a:t>The Role of Inflation and Expectations</a:t>
            </a:r>
          </a:p>
        </p:txBody>
      </p:sp>
      <p:sp>
        <p:nvSpPr>
          <p:cNvPr id="26627" name="Rectangle 3"/>
          <p:cNvSpPr>
            <a:spLocks noGrp="1" noChangeArrowheads="1"/>
          </p:cNvSpPr>
          <p:nvPr>
            <p:ph idx="1"/>
          </p:nvPr>
        </p:nvSpPr>
        <p:spPr/>
        <p:txBody>
          <a:bodyPr/>
          <a:lstStyle/>
          <a:p>
            <a:pPr eaLnBrk="1" hangingPunct="1">
              <a:spcBef>
                <a:spcPct val="50000"/>
              </a:spcBef>
              <a:buFontTx/>
              <a:buNone/>
            </a:pPr>
            <a:r>
              <a:rPr lang="en-US" altLang="cs-CZ" sz="2000"/>
              <a:t>In the long-run model without PPP: </a:t>
            </a:r>
          </a:p>
          <a:p>
            <a:pPr eaLnBrk="1" hangingPunct="1">
              <a:spcBef>
                <a:spcPct val="50000"/>
              </a:spcBef>
            </a:pPr>
            <a:r>
              <a:rPr lang="en-US" altLang="cs-CZ" sz="2000"/>
              <a:t>Changes in money supply</a:t>
            </a:r>
            <a:r>
              <a:rPr lang="en-US" altLang="cs-CZ" sz="2000" i="1"/>
              <a:t> </a:t>
            </a:r>
            <a:r>
              <a:rPr lang="en-US" altLang="cs-CZ" sz="2000"/>
              <a:t>lead to changes in the </a:t>
            </a:r>
            <a:r>
              <a:rPr lang="en-US" altLang="cs-CZ" sz="2000" i="1"/>
              <a:t>level</a:t>
            </a:r>
            <a:r>
              <a:rPr lang="en-US" altLang="cs-CZ" sz="2000"/>
              <a:t> of average prices.</a:t>
            </a:r>
          </a:p>
          <a:p>
            <a:pPr eaLnBrk="1" hangingPunct="1">
              <a:spcBef>
                <a:spcPct val="50000"/>
              </a:spcBef>
            </a:pPr>
            <a:r>
              <a:rPr lang="en-US" altLang="cs-CZ" sz="2000"/>
              <a:t>No</a:t>
            </a:r>
            <a:r>
              <a:rPr lang="en-US" altLang="cs-CZ" sz="1800"/>
              <a:t> </a:t>
            </a:r>
            <a:r>
              <a:rPr lang="en-US" altLang="cs-CZ" sz="2000"/>
              <a:t>inflation is predict to occur in</a:t>
            </a:r>
            <a:r>
              <a:rPr lang="en-US" altLang="cs-CZ" sz="1800"/>
              <a:t> </a:t>
            </a:r>
            <a:r>
              <a:rPr lang="en-US" altLang="cs-CZ" sz="2000"/>
              <a:t>the</a:t>
            </a:r>
            <a:r>
              <a:rPr lang="en-US" altLang="cs-CZ" sz="1800"/>
              <a:t> </a:t>
            </a:r>
            <a:r>
              <a:rPr lang="en-US" altLang="cs-CZ" sz="2000"/>
              <a:t>long</a:t>
            </a:r>
            <a:r>
              <a:rPr lang="en-US" altLang="cs-CZ" sz="1800"/>
              <a:t> </a:t>
            </a:r>
            <a:r>
              <a:rPr lang="en-US" altLang="cs-CZ" sz="2000"/>
              <a:t>run, but only during the transition to the long-run equilibrium.</a:t>
            </a:r>
          </a:p>
          <a:p>
            <a:pPr eaLnBrk="1" hangingPunct="1">
              <a:spcBef>
                <a:spcPct val="50000"/>
              </a:spcBef>
            </a:pPr>
            <a:r>
              <a:rPr lang="en-US" altLang="cs-CZ" sz="2000"/>
              <a:t>During the transition, inflation causes the nominal interest rate to increase to its long-run value.</a:t>
            </a:r>
          </a:p>
          <a:p>
            <a:pPr eaLnBrk="1" hangingPunct="1">
              <a:spcBef>
                <a:spcPct val="50000"/>
              </a:spcBef>
            </a:pPr>
            <a:r>
              <a:rPr lang="en-US" altLang="cs-CZ" sz="2000" i="1"/>
              <a:t>Expectations of higher domestic inflation</a:t>
            </a:r>
            <a:r>
              <a:rPr lang="en-US" altLang="cs-CZ" sz="2000"/>
              <a:t> cause the expected return on foreign currency deposits to increase, making the domestic currency </a:t>
            </a:r>
            <a:r>
              <a:rPr lang="en-US" altLang="cs-CZ" sz="2000" i="1"/>
              <a:t>depreciate</a:t>
            </a:r>
            <a:r>
              <a:rPr lang="en-US" altLang="cs-CZ" sz="2000"/>
              <a:t> before the transition period.</a:t>
            </a:r>
          </a:p>
        </p:txBody>
      </p:sp>
    </p:spTree>
    <p:extLst>
      <p:ext uri="{BB962C8B-B14F-4D97-AF65-F5344CB8AC3E}">
        <p14:creationId xmlns:p14="http://schemas.microsoft.com/office/powerpoint/2010/main" val="294001241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trips(downRigh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strips(downRight)">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strips(downRight)">
                                      <p:cBhvr>
                                        <p:cTn id="27"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cs-CZ" sz="2800"/>
              <a:t>The Role of Inflation and Expectations (cont.)</a:t>
            </a:r>
          </a:p>
        </p:txBody>
      </p:sp>
      <p:sp>
        <p:nvSpPr>
          <p:cNvPr id="27651" name="Rectangle 3"/>
          <p:cNvSpPr>
            <a:spLocks noGrp="1" noChangeArrowheads="1"/>
          </p:cNvSpPr>
          <p:nvPr>
            <p:ph idx="1"/>
          </p:nvPr>
        </p:nvSpPr>
        <p:spPr>
          <a:xfrm>
            <a:off x="680321" y="2168997"/>
            <a:ext cx="8377238" cy="4495800"/>
          </a:xfrm>
        </p:spPr>
        <p:txBody>
          <a:bodyPr/>
          <a:lstStyle/>
          <a:p>
            <a:pPr eaLnBrk="1" hangingPunct="1">
              <a:spcBef>
                <a:spcPct val="40000"/>
              </a:spcBef>
            </a:pPr>
            <a:r>
              <a:rPr lang="en-US" altLang="cs-CZ" dirty="0"/>
              <a:t>In the monetary approach (with PPP), the rate of inflation increases permanently when the </a:t>
            </a:r>
            <a:r>
              <a:rPr lang="en-US" altLang="cs-CZ" i="1" dirty="0"/>
              <a:t>growth</a:t>
            </a:r>
            <a:r>
              <a:rPr lang="en-US" altLang="cs-CZ" dirty="0"/>
              <a:t> </a:t>
            </a:r>
            <a:r>
              <a:rPr lang="en-US" altLang="cs-CZ" i="1" dirty="0"/>
              <a:t>rate </a:t>
            </a:r>
            <a:r>
              <a:rPr lang="en-US" altLang="cs-CZ" dirty="0"/>
              <a:t>of the money supply increases permanently. </a:t>
            </a:r>
          </a:p>
          <a:p>
            <a:pPr eaLnBrk="1" hangingPunct="1">
              <a:spcBef>
                <a:spcPct val="40000"/>
              </a:spcBef>
            </a:pPr>
            <a:r>
              <a:rPr lang="en-US" altLang="cs-CZ" dirty="0"/>
              <a:t>With persistent domestic inflation (above foreign inflation), the monetary approach also predicts an increase in the domestic nominal interest rate.</a:t>
            </a:r>
          </a:p>
          <a:p>
            <a:pPr eaLnBrk="1" hangingPunct="1"/>
            <a:r>
              <a:rPr lang="en-US" altLang="cs-CZ" i="1" dirty="0"/>
              <a:t>Expectations of higher domestic inflation</a:t>
            </a:r>
            <a:r>
              <a:rPr lang="en-US" altLang="cs-CZ" dirty="0"/>
              <a:t> cause the  expected purchasing power of domestic currency to decrease relative to the expected purchasing power of foreign currency, thereby making the domestic currency </a:t>
            </a:r>
            <a:r>
              <a:rPr lang="en-US" altLang="cs-CZ" i="1" dirty="0"/>
              <a:t>depreciate</a:t>
            </a:r>
            <a:r>
              <a:rPr lang="en-US" altLang="cs-CZ" dirty="0"/>
              <a:t>.</a:t>
            </a:r>
          </a:p>
        </p:txBody>
      </p:sp>
    </p:spTree>
    <p:extLst>
      <p:ext uri="{BB962C8B-B14F-4D97-AF65-F5344CB8AC3E}">
        <p14:creationId xmlns:p14="http://schemas.microsoft.com/office/powerpoint/2010/main" val="23487784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strips(downRight)">
                                      <p:cBhvr>
                                        <p:cTn id="17"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cs-CZ" sz="2800"/>
              <a:t>The Role of Inflation and Expectations (cont.)</a:t>
            </a:r>
          </a:p>
        </p:txBody>
      </p:sp>
      <p:sp>
        <p:nvSpPr>
          <p:cNvPr id="28675" name="Rectangle 3"/>
          <p:cNvSpPr>
            <a:spLocks noGrp="1" noChangeArrowheads="1"/>
          </p:cNvSpPr>
          <p:nvPr>
            <p:ph idx="1"/>
          </p:nvPr>
        </p:nvSpPr>
        <p:spPr/>
        <p:txBody>
          <a:bodyPr/>
          <a:lstStyle/>
          <a:p>
            <a:pPr eaLnBrk="1" hangingPunct="1"/>
            <a:r>
              <a:rPr lang="en-US" altLang="cs-CZ"/>
              <a:t>In the long-run model without PPP, the level of average prices does not immediately adjust even if expectations of inflation adjust,</a:t>
            </a:r>
          </a:p>
          <a:p>
            <a:pPr lvl="1" eaLnBrk="1" hangingPunct="1"/>
            <a:r>
              <a:rPr lang="en-US" altLang="cs-CZ"/>
              <a:t>causing the exchange rate to overshoot (causing the domestic currency to depreciate more than) its long-run value.</a:t>
            </a:r>
          </a:p>
          <a:p>
            <a:pPr eaLnBrk="1" hangingPunct="1"/>
            <a:r>
              <a:rPr lang="en-US" altLang="cs-CZ"/>
              <a:t>In the monetary approach (with PPP), the level of average prices adjusts with expectations of inflation,</a:t>
            </a:r>
            <a:r>
              <a:rPr lang="en-US" altLang="cs-CZ" sz="2000"/>
              <a:t> </a:t>
            </a:r>
          </a:p>
          <a:p>
            <a:pPr lvl="1" eaLnBrk="1" hangingPunct="1"/>
            <a:r>
              <a:rPr lang="en-US" altLang="cs-CZ"/>
              <a:t>causing the domestic currency to depreciate, but with no overshooting.</a:t>
            </a:r>
          </a:p>
        </p:txBody>
      </p:sp>
    </p:spTree>
    <p:extLst>
      <p:ext uri="{BB962C8B-B14F-4D97-AF65-F5344CB8AC3E}">
        <p14:creationId xmlns:p14="http://schemas.microsoft.com/office/powerpoint/2010/main" val="191241781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0" dur="500"/>
                                        <p:tgtEl>
                                          <p:spTgt spid="2867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animEffect transition="in" filter="strips(downRight)">
                                      <p:cBhvr>
                                        <p:cTn id="15" dur="500"/>
                                        <p:tgtEl>
                                          <p:spTgt spid="28675">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8675">
                                            <p:txEl>
                                              <p:pRg st="3" end="3"/>
                                            </p:txEl>
                                          </p:spTgt>
                                        </p:tgtEl>
                                        <p:attrNameLst>
                                          <p:attrName>style.visibility</p:attrName>
                                        </p:attrNameLst>
                                      </p:cBhvr>
                                      <p:to>
                                        <p:strVal val="visible"/>
                                      </p:to>
                                    </p:set>
                                    <p:animEffect transition="in" filter="strips(downRight)">
                                      <p:cBhvr>
                                        <p:cTn id="18"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cs-CZ" smtClean="0"/>
              <a:t>Shortcomings of PPP</a:t>
            </a:r>
          </a:p>
        </p:txBody>
      </p:sp>
      <p:sp>
        <p:nvSpPr>
          <p:cNvPr id="29699" name="Rectangle 3"/>
          <p:cNvSpPr>
            <a:spLocks noGrp="1" noChangeArrowheads="1"/>
          </p:cNvSpPr>
          <p:nvPr>
            <p:ph idx="1"/>
          </p:nvPr>
        </p:nvSpPr>
        <p:spPr/>
        <p:txBody>
          <a:bodyPr/>
          <a:lstStyle/>
          <a:p>
            <a:pPr eaLnBrk="1" hangingPunct="1"/>
            <a:r>
              <a:rPr lang="en-US" altLang="cs-CZ"/>
              <a:t>There is little empirical support for absolute purchasing power parity.</a:t>
            </a:r>
          </a:p>
          <a:p>
            <a:pPr lvl="1" eaLnBrk="1" hangingPunct="1">
              <a:spcBef>
                <a:spcPct val="40000"/>
              </a:spcBef>
            </a:pPr>
            <a:r>
              <a:rPr lang="en-US" altLang="cs-CZ"/>
              <a:t>The prices of identical commodity baskets, when converted to a single currency, differ substantially   across countries.</a:t>
            </a:r>
          </a:p>
          <a:p>
            <a:pPr eaLnBrk="1" hangingPunct="1">
              <a:spcBef>
                <a:spcPct val="50000"/>
              </a:spcBef>
            </a:pPr>
            <a:r>
              <a:rPr lang="en-US" altLang="cs-CZ"/>
              <a:t>Relative PPP is more consistent with data, but it also performs poorly to predict exchange rates.</a:t>
            </a:r>
          </a:p>
        </p:txBody>
      </p:sp>
    </p:spTree>
    <p:extLst>
      <p:ext uri="{BB962C8B-B14F-4D97-AF65-F5344CB8AC3E}">
        <p14:creationId xmlns:p14="http://schemas.microsoft.com/office/powerpoint/2010/main" val="377208646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7" dur="5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cs-CZ" sz="2400"/>
              <a:t>Fig. 16-2: The Yen/Dollar Exchange Rate and Relative Japan-U.S. Price Levels, 1980–2012</a:t>
            </a:r>
          </a:p>
        </p:txBody>
      </p:sp>
      <p:pic>
        <p:nvPicPr>
          <p:cNvPr id="39939" name="Picture 1" descr="fig16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43125"/>
            <a:ext cx="8001000"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3" descr="MEL_RTD_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8873" y="2257511"/>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4226221"/>
      </p:ext>
    </p:extLst>
  </p:cSld>
  <p:clrMapOvr>
    <a:masterClrMapping/>
  </p:clrMapOvr>
  <p:transition spd="med">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cs-CZ" smtClean="0"/>
              <a:t>Shortcomings of PPP (cont.)</a:t>
            </a:r>
          </a:p>
        </p:txBody>
      </p:sp>
      <p:sp>
        <p:nvSpPr>
          <p:cNvPr id="31747" name="Rectangle 3"/>
          <p:cNvSpPr>
            <a:spLocks noGrp="1" noChangeArrowheads="1"/>
          </p:cNvSpPr>
          <p:nvPr>
            <p:ph idx="1"/>
          </p:nvPr>
        </p:nvSpPr>
        <p:spPr/>
        <p:txBody>
          <a:bodyPr/>
          <a:lstStyle/>
          <a:p>
            <a:pPr marL="609600" indent="-609600">
              <a:spcBef>
                <a:spcPct val="50000"/>
              </a:spcBef>
              <a:buNone/>
            </a:pPr>
            <a:r>
              <a:rPr lang="en-US" altLang="cs-CZ"/>
              <a:t>Reasons why PPP may not be accurate: the law of one price may not hold because of </a:t>
            </a:r>
          </a:p>
          <a:p>
            <a:pPr marL="609600" indent="-609600">
              <a:spcBef>
                <a:spcPct val="50000"/>
              </a:spcBef>
              <a:buFont typeface="Times" panose="02020603050405020304" pitchFamily="18" charset="0"/>
              <a:buAutoNum type="arabicPeriod"/>
            </a:pPr>
            <a:r>
              <a:rPr lang="en-US" altLang="cs-CZ"/>
              <a:t>Trade barriers and nontradable products </a:t>
            </a:r>
          </a:p>
          <a:p>
            <a:pPr marL="609600" indent="-609600">
              <a:spcBef>
                <a:spcPct val="50000"/>
              </a:spcBef>
              <a:buFont typeface="Times" panose="02020603050405020304" pitchFamily="18" charset="0"/>
              <a:buAutoNum type="arabicPeriod"/>
            </a:pPr>
            <a:r>
              <a:rPr lang="en-US" altLang="cs-CZ"/>
              <a:t>Imperfect competition</a:t>
            </a:r>
          </a:p>
          <a:p>
            <a:pPr marL="609600" indent="-609600">
              <a:spcBef>
                <a:spcPct val="50000"/>
              </a:spcBef>
              <a:buFont typeface="Times" panose="02020603050405020304" pitchFamily="18" charset="0"/>
              <a:buAutoNum type="arabicPeriod"/>
            </a:pPr>
            <a:r>
              <a:rPr lang="en-US" altLang="cs-CZ"/>
              <a:t>Differences in measures of average prices for baskets of goods and services</a:t>
            </a:r>
          </a:p>
        </p:txBody>
      </p:sp>
    </p:spTree>
    <p:extLst>
      <p:ext uri="{BB962C8B-B14F-4D97-AF65-F5344CB8AC3E}">
        <p14:creationId xmlns:p14="http://schemas.microsoft.com/office/powerpoint/2010/main" val="17043692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strips(downRight)">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strips(downRight)">
                                      <p:cBhvr>
                                        <p:cTn id="17" dur="500"/>
                                        <p:tgtEl>
                                          <p:spTgt spid="31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strips(downRight)">
                                      <p:cBhvr>
                                        <p:cTn id="22"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cs-CZ" smtClean="0"/>
              <a:t>Shortcomings of PPP (cont.)</a:t>
            </a:r>
          </a:p>
        </p:txBody>
      </p:sp>
      <p:sp>
        <p:nvSpPr>
          <p:cNvPr id="32771" name="Rectangle 3"/>
          <p:cNvSpPr>
            <a:spLocks noGrp="1" noChangeArrowheads="1"/>
          </p:cNvSpPr>
          <p:nvPr>
            <p:ph idx="1"/>
          </p:nvPr>
        </p:nvSpPr>
        <p:spPr>
          <a:xfrm>
            <a:off x="680321" y="2201948"/>
            <a:ext cx="8394700" cy="4572000"/>
          </a:xfrm>
        </p:spPr>
        <p:txBody>
          <a:bodyPr/>
          <a:lstStyle/>
          <a:p>
            <a:pPr eaLnBrk="1" hangingPunct="1">
              <a:spcBef>
                <a:spcPct val="40000"/>
              </a:spcBef>
            </a:pPr>
            <a:r>
              <a:rPr lang="en-US" altLang="cs-CZ" b="1" dirty="0"/>
              <a:t>Trade barriers and </a:t>
            </a:r>
            <a:r>
              <a:rPr lang="en-US" altLang="cs-CZ" b="1" dirty="0" err="1"/>
              <a:t>nontradable</a:t>
            </a:r>
            <a:r>
              <a:rPr lang="en-US" altLang="cs-CZ" b="1" dirty="0"/>
              <a:t> products</a:t>
            </a:r>
          </a:p>
          <a:p>
            <a:pPr lvl="1" eaLnBrk="1" hangingPunct="1">
              <a:spcBef>
                <a:spcPct val="40000"/>
              </a:spcBef>
            </a:pPr>
            <a:r>
              <a:rPr lang="en-US" altLang="cs-CZ" dirty="0"/>
              <a:t>Transport costs and governmental trade restrictions make trade expensive and in some cases create </a:t>
            </a:r>
            <a:r>
              <a:rPr lang="en-US" altLang="cs-CZ" dirty="0" err="1"/>
              <a:t>nontradable</a:t>
            </a:r>
            <a:r>
              <a:rPr lang="en-US" altLang="cs-CZ" dirty="0"/>
              <a:t> goods or services.</a:t>
            </a:r>
          </a:p>
          <a:p>
            <a:pPr lvl="1" eaLnBrk="1" hangingPunct="1">
              <a:spcBef>
                <a:spcPct val="40000"/>
              </a:spcBef>
            </a:pPr>
            <a:r>
              <a:rPr lang="en-US" altLang="cs-CZ" dirty="0"/>
              <a:t>Services are often not tradable: services are generally offered within a limited geographic region (for example, haircuts). </a:t>
            </a:r>
          </a:p>
          <a:p>
            <a:pPr lvl="1" eaLnBrk="1" hangingPunct="1">
              <a:spcBef>
                <a:spcPct val="40000"/>
              </a:spcBef>
            </a:pPr>
            <a:r>
              <a:rPr lang="en-US" altLang="cs-CZ" dirty="0"/>
              <a:t>The greater the transport costs, the greater the range over which the exchange rate can deviate from its PPP value.</a:t>
            </a:r>
          </a:p>
          <a:p>
            <a:pPr lvl="1" eaLnBrk="1" hangingPunct="1">
              <a:spcBef>
                <a:spcPct val="40000"/>
              </a:spcBef>
            </a:pPr>
            <a:r>
              <a:rPr lang="en-US" altLang="cs-CZ" dirty="0"/>
              <a:t>One price need not hold in two markets.</a:t>
            </a:r>
          </a:p>
        </p:txBody>
      </p:sp>
    </p:spTree>
    <p:extLst>
      <p:ext uri="{BB962C8B-B14F-4D97-AF65-F5344CB8AC3E}">
        <p14:creationId xmlns:p14="http://schemas.microsoft.com/office/powerpoint/2010/main" val="237359249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trips(downRigh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strips(downRight)">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strips(downRight)">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strips(downRight)">
                                      <p:cBhvr>
                                        <p:cTn id="22" dur="500"/>
                                        <p:tgtEl>
                                          <p:spTgt spid="327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strips(downRight)">
                                      <p:cBhvr>
                                        <p:cTn id="27" dur="5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cs-CZ" smtClean="0"/>
              <a:t>Shortcomings of PPP (cont.)</a:t>
            </a:r>
          </a:p>
        </p:txBody>
      </p:sp>
      <p:sp>
        <p:nvSpPr>
          <p:cNvPr id="33795" name="Rectangle 3"/>
          <p:cNvSpPr>
            <a:spLocks noGrp="1" noChangeArrowheads="1"/>
          </p:cNvSpPr>
          <p:nvPr>
            <p:ph idx="1"/>
          </p:nvPr>
        </p:nvSpPr>
        <p:spPr/>
        <p:txBody>
          <a:bodyPr/>
          <a:lstStyle/>
          <a:p>
            <a:pPr eaLnBrk="1" hangingPunct="1"/>
            <a:r>
              <a:rPr lang="en-US" altLang="cs-CZ" b="1" smtClean="0"/>
              <a:t>Imperfect competition</a:t>
            </a:r>
            <a:r>
              <a:rPr lang="en-US" altLang="cs-CZ" smtClean="0"/>
              <a:t> may result in price discrimination: </a:t>
            </a:r>
            <a:r>
              <a:rPr lang="ja-JP" altLang="en-US" smtClean="0"/>
              <a:t>“</a:t>
            </a:r>
            <a:r>
              <a:rPr lang="en-US" altLang="ja-JP" smtClean="0"/>
              <a:t>pricing to market.</a:t>
            </a:r>
            <a:r>
              <a:rPr lang="ja-JP" altLang="en-US" smtClean="0"/>
              <a:t>”</a:t>
            </a:r>
            <a:r>
              <a:rPr lang="en-US" altLang="ja-JP" smtClean="0"/>
              <a:t> </a:t>
            </a:r>
          </a:p>
          <a:p>
            <a:pPr lvl="1" eaLnBrk="1" hangingPunct="1"/>
            <a:r>
              <a:rPr lang="en-US" altLang="cs-CZ" smtClean="0"/>
              <a:t>A firm sells the same product for different prices in different markets to maximize profits, based on expectations about what consumers are willing to pay.</a:t>
            </a:r>
          </a:p>
          <a:p>
            <a:pPr lvl="1" eaLnBrk="1" hangingPunct="1">
              <a:spcBef>
                <a:spcPct val="40000"/>
              </a:spcBef>
            </a:pPr>
            <a:r>
              <a:rPr lang="en-US" altLang="cs-CZ" smtClean="0"/>
              <a:t>One price need not hold in two markets.</a:t>
            </a:r>
          </a:p>
        </p:txBody>
      </p:sp>
    </p:spTree>
    <p:extLst>
      <p:ext uri="{BB962C8B-B14F-4D97-AF65-F5344CB8AC3E}">
        <p14:creationId xmlns:p14="http://schemas.microsoft.com/office/powerpoint/2010/main" val="149239702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trips(downRight)">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strips(downRight)">
                                      <p:cBhvr>
                                        <p:cTn id="12" dur="5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strips(downRight)">
                                      <p:cBhvr>
                                        <p:cTn id="17"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cs-CZ" smtClean="0"/>
              <a:t>Shortcomings of PPP (cont.)</a:t>
            </a:r>
          </a:p>
        </p:txBody>
      </p:sp>
      <p:sp>
        <p:nvSpPr>
          <p:cNvPr id="95235" name="Rectangle 3"/>
          <p:cNvSpPr>
            <a:spLocks noGrp="1" noChangeArrowheads="1"/>
          </p:cNvSpPr>
          <p:nvPr>
            <p:ph idx="1"/>
          </p:nvPr>
        </p:nvSpPr>
        <p:spPr/>
        <p:txBody>
          <a:bodyPr/>
          <a:lstStyle/>
          <a:p>
            <a:pPr eaLnBrk="1" hangingPunct="1">
              <a:spcBef>
                <a:spcPct val="50000"/>
              </a:spcBef>
            </a:pPr>
            <a:r>
              <a:rPr lang="en-US" altLang="cs-CZ" b="1" smtClean="0"/>
              <a:t>Differences in the measure of average prices for goods and services</a:t>
            </a:r>
          </a:p>
          <a:p>
            <a:pPr lvl="1" eaLnBrk="1" hangingPunct="1"/>
            <a:r>
              <a:rPr lang="en-US" altLang="cs-CZ" smtClean="0"/>
              <a:t>levels of average prices differ across countries because of differences in how representative groups (</a:t>
            </a:r>
            <a:r>
              <a:rPr lang="ja-JP" altLang="en-US" smtClean="0"/>
              <a:t>“</a:t>
            </a:r>
            <a:r>
              <a:rPr lang="en-US" altLang="ja-JP" smtClean="0"/>
              <a:t>baskets</a:t>
            </a:r>
            <a:r>
              <a:rPr lang="ja-JP" altLang="en-US" smtClean="0"/>
              <a:t>”</a:t>
            </a:r>
            <a:r>
              <a:rPr lang="en-US" altLang="ja-JP" smtClean="0"/>
              <a:t>) of goods and services are measured.</a:t>
            </a:r>
          </a:p>
          <a:p>
            <a:pPr lvl="1" eaLnBrk="1" hangingPunct="1"/>
            <a:r>
              <a:rPr lang="en-US" altLang="cs-CZ" smtClean="0"/>
              <a:t>Because measures of groups of goods and services are different, the measure of their average prices need not be the same.</a:t>
            </a:r>
          </a:p>
          <a:p>
            <a:pPr lvl="1" eaLnBrk="1" hangingPunct="1">
              <a:spcBef>
                <a:spcPct val="40000"/>
              </a:spcBef>
            </a:pPr>
            <a:r>
              <a:rPr lang="en-US" altLang="cs-CZ" smtClean="0"/>
              <a:t>One price need not hold in two markets.</a:t>
            </a:r>
          </a:p>
        </p:txBody>
      </p:sp>
    </p:spTree>
    <p:extLst>
      <p:ext uri="{BB962C8B-B14F-4D97-AF65-F5344CB8AC3E}">
        <p14:creationId xmlns:p14="http://schemas.microsoft.com/office/powerpoint/2010/main" val="115425853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Effect transition="in" filter="strips(downRight)">
                                      <p:cBhvr>
                                        <p:cTn id="7" dur="500"/>
                                        <p:tgtEl>
                                          <p:spTgt spid="952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5235">
                                            <p:txEl>
                                              <p:pRg st="1" end="1"/>
                                            </p:txEl>
                                          </p:spTgt>
                                        </p:tgtEl>
                                        <p:attrNameLst>
                                          <p:attrName>style.visibility</p:attrName>
                                        </p:attrNameLst>
                                      </p:cBhvr>
                                      <p:to>
                                        <p:strVal val="visible"/>
                                      </p:to>
                                    </p:set>
                                    <p:animEffect transition="in" filter="strips(downRight)">
                                      <p:cBhvr>
                                        <p:cTn id="12" dur="500"/>
                                        <p:tgtEl>
                                          <p:spTgt spid="952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5235">
                                            <p:txEl>
                                              <p:pRg st="2" end="2"/>
                                            </p:txEl>
                                          </p:spTgt>
                                        </p:tgtEl>
                                        <p:attrNameLst>
                                          <p:attrName>style.visibility</p:attrName>
                                        </p:attrNameLst>
                                      </p:cBhvr>
                                      <p:to>
                                        <p:strVal val="visible"/>
                                      </p:to>
                                    </p:set>
                                    <p:animEffect transition="in" filter="strips(downRight)">
                                      <p:cBhvr>
                                        <p:cTn id="17" dur="500"/>
                                        <p:tgtEl>
                                          <p:spTgt spid="952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5235">
                                            <p:txEl>
                                              <p:pRg st="3" end="3"/>
                                            </p:txEl>
                                          </p:spTgt>
                                        </p:tgtEl>
                                        <p:attrNameLst>
                                          <p:attrName>style.visibility</p:attrName>
                                        </p:attrNameLst>
                                      </p:cBhvr>
                                      <p:to>
                                        <p:strVal val="visible"/>
                                      </p:to>
                                    </p:set>
                                    <p:animEffect transition="in" filter="strips(downRight)">
                                      <p:cBhvr>
                                        <p:cTn id="22" dur="500"/>
                                        <p:tgtEl>
                                          <p:spTgt spid="952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cs-CZ" smtClean="0"/>
              <a:t>The Behavior of Exchange Rates</a:t>
            </a:r>
          </a:p>
        </p:txBody>
      </p:sp>
      <p:sp>
        <p:nvSpPr>
          <p:cNvPr id="7171" name="Rectangle 3"/>
          <p:cNvSpPr>
            <a:spLocks noGrp="1" noChangeArrowheads="1"/>
          </p:cNvSpPr>
          <p:nvPr>
            <p:ph idx="1"/>
          </p:nvPr>
        </p:nvSpPr>
        <p:spPr/>
        <p:txBody>
          <a:bodyPr/>
          <a:lstStyle/>
          <a:p>
            <a:pPr eaLnBrk="1" hangingPunct="1">
              <a:lnSpc>
                <a:spcPct val="90000"/>
              </a:lnSpc>
              <a:spcBef>
                <a:spcPct val="50000"/>
              </a:spcBef>
            </a:pPr>
            <a:r>
              <a:rPr lang="en-US" altLang="cs-CZ" sz="2000"/>
              <a:t>What models can predict how exchange rates behave?</a:t>
            </a:r>
          </a:p>
          <a:p>
            <a:pPr lvl="1" eaLnBrk="1" hangingPunct="1">
              <a:lnSpc>
                <a:spcPct val="90000"/>
              </a:lnSpc>
              <a:spcBef>
                <a:spcPct val="50000"/>
              </a:spcBef>
            </a:pPr>
            <a:r>
              <a:rPr lang="en-US" altLang="cs-CZ" sz="1800"/>
              <a:t>In last chapter we developed a short-run model and a long-run model that used movements in the money supply.</a:t>
            </a:r>
          </a:p>
          <a:p>
            <a:pPr lvl="1" eaLnBrk="1" hangingPunct="1">
              <a:lnSpc>
                <a:spcPct val="90000"/>
              </a:lnSpc>
              <a:spcBef>
                <a:spcPct val="50000"/>
              </a:spcBef>
            </a:pPr>
            <a:r>
              <a:rPr lang="en-US" altLang="cs-CZ" sz="1800"/>
              <a:t>In this chapter, we develop 2 more models, building on the long-run approach from last chapter.</a:t>
            </a:r>
          </a:p>
          <a:p>
            <a:pPr lvl="1" eaLnBrk="1" hangingPunct="1">
              <a:lnSpc>
                <a:spcPct val="90000"/>
              </a:lnSpc>
              <a:spcBef>
                <a:spcPct val="50000"/>
              </a:spcBef>
            </a:pPr>
            <a:r>
              <a:rPr lang="en-US" altLang="cs-CZ" sz="1800"/>
              <a:t>Long run means a sufficient amount of time for prices of all goods and services to adjust to market conditions so that their markets and the money market are in equilibrium.</a:t>
            </a:r>
          </a:p>
          <a:p>
            <a:pPr lvl="1" eaLnBrk="1" hangingPunct="1">
              <a:lnSpc>
                <a:spcPct val="90000"/>
              </a:lnSpc>
              <a:spcBef>
                <a:spcPct val="50000"/>
              </a:spcBef>
            </a:pPr>
            <a:r>
              <a:rPr lang="en-US" altLang="cs-CZ" sz="1800"/>
              <a:t>Because prices are allowed to change, they will influence interest rates and exchange rates in the long-run models.</a:t>
            </a:r>
          </a:p>
        </p:txBody>
      </p:sp>
    </p:spTree>
    <p:extLst>
      <p:ext uri="{BB962C8B-B14F-4D97-AF65-F5344CB8AC3E}">
        <p14:creationId xmlns:p14="http://schemas.microsoft.com/office/powerpoint/2010/main" val="36671705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Right)">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strips(downRight)">
                                      <p:cBhvr>
                                        <p:cTn id="22" dur="500"/>
                                        <p:tgtEl>
                                          <p:spTgt spid="7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strips(downRight)">
                                      <p:cBhvr>
                                        <p:cTn id="27"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71621" y="870938"/>
            <a:ext cx="5281827" cy="1007289"/>
          </a:xfrm>
        </p:spPr>
        <p:txBody>
          <a:bodyPr anchor="t"/>
          <a:lstStyle/>
          <a:p>
            <a:pPr eaLnBrk="1" hangingPunct="1"/>
            <a:r>
              <a:rPr lang="en-US" altLang="cs-CZ" sz="2800" dirty="0"/>
              <a:t>Law of One Price for Hamburgers?</a:t>
            </a:r>
          </a:p>
        </p:txBody>
      </p:sp>
      <p:pic>
        <p:nvPicPr>
          <p:cNvPr id="45059" name="Picture 1" descr="fig16_box.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02765" y="278370"/>
            <a:ext cx="4959350" cy="628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4977949"/>
      </p:ext>
    </p:extLst>
  </p:cSld>
  <p:clrMapOvr>
    <a:masterClrMapping/>
  </p:clrMapOvr>
  <p:transition spd="med">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cs-CZ" sz="2800"/>
              <a:t>Fig. 16-3: Price Levels and Real Incomes, 2010</a:t>
            </a:r>
          </a:p>
        </p:txBody>
      </p:sp>
      <p:pic>
        <p:nvPicPr>
          <p:cNvPr id="46083" name="Picture 1" descr="fig16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26328"/>
            <a:ext cx="6055497" cy="4399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4009607"/>
      </p:ext>
    </p:extLst>
  </p:cSld>
  <p:clrMapOvr>
    <a:masterClrMapping/>
  </p:clrMapOvr>
  <p:transition spd="med">
    <p:pull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cs-CZ" sz="2800"/>
              <a:t>The Real Exchange Rate Approach to Exchange Rates</a:t>
            </a:r>
          </a:p>
        </p:txBody>
      </p:sp>
      <p:sp>
        <p:nvSpPr>
          <p:cNvPr id="2" name="Rectangle 3"/>
          <p:cNvSpPr>
            <a:spLocks noGrp="1" noChangeArrowheads="1"/>
          </p:cNvSpPr>
          <p:nvPr>
            <p:ph idx="1"/>
          </p:nvPr>
        </p:nvSpPr>
        <p:spPr>
          <a:xfrm>
            <a:off x="680321" y="2266092"/>
            <a:ext cx="8377237" cy="4495800"/>
          </a:xfrm>
        </p:spPr>
        <p:txBody>
          <a:bodyPr/>
          <a:lstStyle/>
          <a:p>
            <a:pPr eaLnBrk="1" hangingPunct="1">
              <a:spcBef>
                <a:spcPct val="50000"/>
              </a:spcBef>
            </a:pPr>
            <a:r>
              <a:rPr lang="en-US" altLang="cs-CZ" sz="2000" dirty="0"/>
              <a:t>Because of the shortcomings of PPP, economists have tried to generalize the monetary approach to PPP to make a better theory.</a:t>
            </a:r>
          </a:p>
          <a:p>
            <a:pPr eaLnBrk="1" hangingPunct="1">
              <a:spcBef>
                <a:spcPct val="50000"/>
              </a:spcBef>
            </a:pPr>
            <a:r>
              <a:rPr lang="en-US" altLang="cs-CZ" sz="2000" dirty="0"/>
              <a:t>The </a:t>
            </a:r>
            <a:r>
              <a:rPr lang="en-US" altLang="cs-CZ" sz="2000" b="1" dirty="0"/>
              <a:t>real exchange rate</a:t>
            </a:r>
            <a:r>
              <a:rPr lang="en-US" altLang="cs-CZ" sz="2000" dirty="0"/>
              <a:t> is the </a:t>
            </a:r>
            <a:r>
              <a:rPr lang="en-US" altLang="cs-CZ" sz="2000" i="1" dirty="0"/>
              <a:t>rate of exchange for goods and services</a:t>
            </a:r>
            <a:r>
              <a:rPr lang="en-US" altLang="cs-CZ" sz="2000" dirty="0"/>
              <a:t> across countries. </a:t>
            </a:r>
          </a:p>
          <a:p>
            <a:pPr lvl="1" eaLnBrk="1" hangingPunct="1">
              <a:spcBef>
                <a:spcPct val="50000"/>
              </a:spcBef>
            </a:pPr>
            <a:r>
              <a:rPr lang="en-US" altLang="cs-CZ" sz="1800" dirty="0"/>
              <a:t>In other words, it is the relative value/price/cost of goods and services across countries.</a:t>
            </a:r>
          </a:p>
          <a:p>
            <a:pPr lvl="1" eaLnBrk="1" hangingPunct="1">
              <a:spcBef>
                <a:spcPct val="50000"/>
              </a:spcBef>
            </a:pPr>
            <a:r>
              <a:rPr lang="en-US" altLang="cs-CZ" sz="1800" dirty="0"/>
              <a:t>For example, it is the dollar price of a European group of goods and services relative to the dollar price of an American group of goods and services:</a:t>
            </a:r>
          </a:p>
          <a:p>
            <a:pPr lvl="1" algn="ctr" eaLnBrk="1" hangingPunct="1">
              <a:spcBef>
                <a:spcPct val="50000"/>
              </a:spcBef>
              <a:buFontTx/>
              <a:buNone/>
            </a:pPr>
            <a:r>
              <a:rPr lang="en-US" altLang="cs-CZ" i="1" dirty="0" err="1"/>
              <a:t>q</a:t>
            </a:r>
            <a:r>
              <a:rPr lang="en-US" altLang="cs-CZ" baseline="-25000" dirty="0" err="1"/>
              <a:t>US</a:t>
            </a:r>
            <a:r>
              <a:rPr lang="en-US" altLang="cs-CZ" baseline="-25000" dirty="0"/>
              <a:t>/EU</a:t>
            </a:r>
            <a:r>
              <a:rPr lang="en-US" altLang="cs-CZ" dirty="0"/>
              <a:t> = (</a:t>
            </a:r>
            <a:r>
              <a:rPr lang="en-US" altLang="cs-CZ" i="1" dirty="0"/>
              <a:t>E</a:t>
            </a:r>
            <a:r>
              <a:rPr lang="en-US" altLang="cs-CZ" baseline="-25000" dirty="0"/>
              <a:t>$/€</a:t>
            </a:r>
            <a:r>
              <a:rPr lang="en-US" altLang="cs-CZ" dirty="0"/>
              <a:t> x </a:t>
            </a:r>
            <a:r>
              <a:rPr lang="en-US" altLang="cs-CZ" i="1" dirty="0">
                <a:ea typeface="ＭＳ Ｐゴシック" pitchFamily="-1" charset="-128"/>
              </a:rPr>
              <a:t>P</a:t>
            </a:r>
            <a:r>
              <a:rPr lang="en-US" altLang="cs-CZ" baseline="-25000" dirty="0">
                <a:ea typeface="ＭＳ Ｐゴシック" pitchFamily="-1" charset="-128"/>
              </a:rPr>
              <a:t>EU</a:t>
            </a:r>
            <a:r>
              <a:rPr lang="en-US" altLang="cs-CZ" dirty="0">
                <a:ea typeface="ＭＳ Ｐゴシック" pitchFamily="-1" charset="-128"/>
              </a:rPr>
              <a:t>)/</a:t>
            </a:r>
            <a:r>
              <a:rPr lang="en-US" altLang="cs-CZ" i="1" dirty="0">
                <a:ea typeface="ＭＳ Ｐゴシック" pitchFamily="-1" charset="-128"/>
              </a:rPr>
              <a:t>P</a:t>
            </a:r>
            <a:r>
              <a:rPr lang="en-US" altLang="cs-CZ" baseline="-25000" dirty="0">
                <a:ea typeface="ＭＳ Ｐゴシック" pitchFamily="-1" charset="-128"/>
              </a:rPr>
              <a:t>US</a:t>
            </a:r>
            <a:r>
              <a:rPr lang="en-US" altLang="cs-CZ" sz="1800" baseline="-25000" dirty="0"/>
              <a:t> </a:t>
            </a:r>
          </a:p>
        </p:txBody>
      </p:sp>
    </p:spTree>
    <p:extLst>
      <p:ext uri="{BB962C8B-B14F-4D97-AF65-F5344CB8AC3E}">
        <p14:creationId xmlns:p14="http://schemas.microsoft.com/office/powerpoint/2010/main" val="21450738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strips(downRight)">
                                      <p:cBhvr>
                                        <p:cTn id="15" dur="500"/>
                                        <p:tgtEl>
                                          <p:spTgt spid="2">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strips(downRight)">
                                      <p:cBhvr>
                                        <p:cTn id="20" dur="500"/>
                                        <p:tgtEl>
                                          <p:spTgt spid="2">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strips(downRight)">
                                      <p:cBhvr>
                                        <p:cTn id="2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cs-CZ" sz="2800"/>
              <a:t>The Real Exchange Rate Approach to Exchange Rates (cont.)</a:t>
            </a:r>
          </a:p>
        </p:txBody>
      </p:sp>
      <p:sp>
        <p:nvSpPr>
          <p:cNvPr id="2" name="Rectangle 3"/>
          <p:cNvSpPr>
            <a:spLocks noGrp="1" noChangeArrowheads="1"/>
          </p:cNvSpPr>
          <p:nvPr>
            <p:ph idx="1"/>
          </p:nvPr>
        </p:nvSpPr>
        <p:spPr/>
        <p:txBody>
          <a:bodyPr/>
          <a:lstStyle/>
          <a:p>
            <a:pPr lvl="1" algn="ctr" eaLnBrk="1" hangingPunct="1">
              <a:buFontTx/>
              <a:buNone/>
            </a:pPr>
            <a:r>
              <a:rPr lang="en-US" altLang="cs-CZ" sz="1800" i="1"/>
              <a:t> </a:t>
            </a:r>
            <a:r>
              <a:rPr lang="en-US" altLang="cs-CZ" i="1"/>
              <a:t>q</a:t>
            </a:r>
            <a:r>
              <a:rPr lang="en-US" altLang="cs-CZ" baseline="-25000"/>
              <a:t>US/EU</a:t>
            </a:r>
            <a:r>
              <a:rPr lang="en-US" altLang="cs-CZ"/>
              <a:t> = (</a:t>
            </a:r>
            <a:r>
              <a:rPr lang="en-US" altLang="cs-CZ" i="1"/>
              <a:t>E</a:t>
            </a:r>
            <a:r>
              <a:rPr lang="en-US" altLang="cs-CZ" baseline="-25000"/>
              <a:t>$/€</a:t>
            </a:r>
            <a:r>
              <a:rPr lang="en-US" altLang="cs-CZ"/>
              <a:t> x </a:t>
            </a:r>
            <a:r>
              <a:rPr lang="en-US" altLang="cs-CZ" i="1">
                <a:ea typeface="ＭＳ Ｐゴシック" pitchFamily="-1" charset="-128"/>
              </a:rPr>
              <a:t>P</a:t>
            </a:r>
            <a:r>
              <a:rPr lang="en-US" altLang="cs-CZ" baseline="-25000">
                <a:ea typeface="ＭＳ Ｐゴシック" pitchFamily="-1" charset="-128"/>
              </a:rPr>
              <a:t>EU</a:t>
            </a:r>
            <a:r>
              <a:rPr lang="en-US" altLang="cs-CZ">
                <a:ea typeface="ＭＳ Ｐゴシック" pitchFamily="-1" charset="-128"/>
              </a:rPr>
              <a:t>)/</a:t>
            </a:r>
            <a:r>
              <a:rPr lang="en-US" altLang="cs-CZ" i="1">
                <a:ea typeface="ＭＳ Ｐゴシック" pitchFamily="-1" charset="-128"/>
              </a:rPr>
              <a:t>P</a:t>
            </a:r>
            <a:r>
              <a:rPr lang="en-US" altLang="cs-CZ" baseline="-25000">
                <a:ea typeface="ＭＳ Ｐゴシック" pitchFamily="-1" charset="-128"/>
              </a:rPr>
              <a:t>US</a:t>
            </a:r>
            <a:r>
              <a:rPr lang="en-US" altLang="cs-CZ" sz="1800" baseline="-25000"/>
              <a:t> </a:t>
            </a:r>
            <a:endParaRPr lang="en-US" altLang="cs-CZ" sz="1800"/>
          </a:p>
          <a:p>
            <a:pPr lvl="1" eaLnBrk="1" hangingPunct="1">
              <a:spcBef>
                <a:spcPct val="50000"/>
              </a:spcBef>
            </a:pPr>
            <a:r>
              <a:rPr lang="en-US" altLang="cs-CZ" sz="1800"/>
              <a:t>If the EU basket costs €100, the U.S. basket costs $120, and the nominal exchange rate is $1.20 per euro, then the real exchange rate is 1 U.S. basket per 1 EU basket.</a:t>
            </a:r>
          </a:p>
          <a:p>
            <a:pPr lvl="1" eaLnBrk="1" hangingPunct="1">
              <a:spcBef>
                <a:spcPct val="50000"/>
              </a:spcBef>
            </a:pPr>
            <a:r>
              <a:rPr lang="en-US" altLang="cs-CZ" sz="1800"/>
              <a:t>A real depreciation</a:t>
            </a:r>
            <a:r>
              <a:rPr lang="en-US" altLang="cs-CZ" sz="1800" b="1"/>
              <a:t> </a:t>
            </a:r>
            <a:r>
              <a:rPr lang="en-US" altLang="cs-CZ" sz="1800"/>
              <a:t>of the value of U.S. products means a fall in a dollar</a:t>
            </a:r>
            <a:r>
              <a:rPr lang="ja-JP" altLang="en-US" sz="1800"/>
              <a:t>’</a:t>
            </a:r>
            <a:r>
              <a:rPr lang="en-US" altLang="ja-JP" sz="1800"/>
              <a:t>s purchasing power of EU products relative to a dollar</a:t>
            </a:r>
            <a:r>
              <a:rPr lang="ja-JP" altLang="en-US" sz="1800"/>
              <a:t>’</a:t>
            </a:r>
            <a:r>
              <a:rPr lang="en-US" altLang="ja-JP" sz="1800"/>
              <a:t>s purchasing power of U.S. products.</a:t>
            </a:r>
          </a:p>
          <a:p>
            <a:pPr lvl="2" eaLnBrk="1" hangingPunct="1">
              <a:spcBef>
                <a:spcPct val="50000"/>
              </a:spcBef>
            </a:pPr>
            <a:r>
              <a:rPr lang="en-US" altLang="cs-CZ" sz="1600"/>
              <a:t>This implies that U.S. goods become less expensive and less valuable relative to EU goods.</a:t>
            </a:r>
          </a:p>
          <a:p>
            <a:pPr lvl="2" eaLnBrk="1" hangingPunct="1">
              <a:spcBef>
                <a:spcPct val="50000"/>
              </a:spcBef>
            </a:pPr>
            <a:r>
              <a:rPr lang="en-US" altLang="cs-CZ" sz="1600"/>
              <a:t>This implies that the value of U.S. goods relative to value of EU goods falls. </a:t>
            </a:r>
          </a:p>
        </p:txBody>
      </p:sp>
    </p:spTree>
    <p:extLst>
      <p:ext uri="{BB962C8B-B14F-4D97-AF65-F5344CB8AC3E}">
        <p14:creationId xmlns:p14="http://schemas.microsoft.com/office/powerpoint/2010/main" val="128800829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trips(downRight)">
                                      <p:cBhvr>
                                        <p:cTn id="7" dur="500"/>
                                        <p:tgtEl>
                                          <p:spTgt spid="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strips(downRight)">
                                      <p:cBhvr>
                                        <p:cTn id="12" dur="500"/>
                                        <p:tgtEl>
                                          <p:spTgt spid="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strips(downRight)">
                                      <p:cBhvr>
                                        <p:cTn id="17" dur="500"/>
                                        <p:tgtEl>
                                          <p:spTgt spid="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strips(downRight)">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cs-CZ" sz="2800"/>
              <a:t>The Real Exchange Rate Approach to Exchange Rates (cont.)</a:t>
            </a:r>
          </a:p>
        </p:txBody>
      </p:sp>
      <p:sp>
        <p:nvSpPr>
          <p:cNvPr id="2" name="Rectangle 3"/>
          <p:cNvSpPr>
            <a:spLocks noGrp="1" noChangeArrowheads="1"/>
          </p:cNvSpPr>
          <p:nvPr>
            <p:ph idx="1"/>
          </p:nvPr>
        </p:nvSpPr>
        <p:spPr/>
        <p:txBody>
          <a:bodyPr/>
          <a:lstStyle/>
          <a:p>
            <a:pPr lvl="1" algn="ctr" eaLnBrk="1" hangingPunct="1">
              <a:buFontTx/>
              <a:buNone/>
            </a:pPr>
            <a:r>
              <a:rPr lang="en-US" altLang="cs-CZ" i="1" smtClean="0"/>
              <a:t> </a:t>
            </a:r>
            <a:r>
              <a:rPr lang="en-US" altLang="cs-CZ" i="1"/>
              <a:t>q</a:t>
            </a:r>
            <a:r>
              <a:rPr lang="en-US" altLang="cs-CZ" baseline="-25000"/>
              <a:t>US/EU</a:t>
            </a:r>
            <a:r>
              <a:rPr lang="en-US" altLang="cs-CZ"/>
              <a:t> = (</a:t>
            </a:r>
            <a:r>
              <a:rPr lang="en-US" altLang="cs-CZ" i="1"/>
              <a:t>E</a:t>
            </a:r>
            <a:r>
              <a:rPr lang="en-US" altLang="cs-CZ" baseline="-25000"/>
              <a:t>$/€</a:t>
            </a:r>
            <a:r>
              <a:rPr lang="en-US" altLang="cs-CZ"/>
              <a:t> x </a:t>
            </a:r>
            <a:r>
              <a:rPr lang="en-US" altLang="cs-CZ" i="1">
                <a:ea typeface="ＭＳ Ｐゴシック" pitchFamily="-1" charset="-128"/>
              </a:rPr>
              <a:t>P</a:t>
            </a:r>
            <a:r>
              <a:rPr lang="en-US" altLang="cs-CZ" baseline="-25000">
                <a:ea typeface="ＭＳ Ｐゴシック" pitchFamily="-1" charset="-128"/>
              </a:rPr>
              <a:t>EU</a:t>
            </a:r>
            <a:r>
              <a:rPr lang="en-US" altLang="cs-CZ">
                <a:ea typeface="ＭＳ Ｐゴシック" pitchFamily="-1" charset="-128"/>
              </a:rPr>
              <a:t>)/</a:t>
            </a:r>
            <a:r>
              <a:rPr lang="en-US" altLang="cs-CZ" i="1">
                <a:ea typeface="ＭＳ Ｐゴシック" pitchFamily="-1" charset="-128"/>
              </a:rPr>
              <a:t>P</a:t>
            </a:r>
            <a:r>
              <a:rPr lang="en-US" altLang="cs-CZ" baseline="-25000">
                <a:ea typeface="ＭＳ Ｐゴシック" pitchFamily="-1" charset="-128"/>
              </a:rPr>
              <a:t>US</a:t>
            </a:r>
            <a:r>
              <a:rPr lang="en-US" altLang="cs-CZ" baseline="-25000" smtClean="0"/>
              <a:t> </a:t>
            </a:r>
            <a:endParaRPr lang="en-US" altLang="cs-CZ" smtClean="0"/>
          </a:p>
          <a:p>
            <a:pPr lvl="1" eaLnBrk="1" hangingPunct="1">
              <a:spcBef>
                <a:spcPct val="50000"/>
              </a:spcBef>
            </a:pPr>
            <a:r>
              <a:rPr lang="en-US" altLang="cs-CZ" sz="1800"/>
              <a:t>A real appreciation</a:t>
            </a:r>
            <a:r>
              <a:rPr lang="en-US" altLang="cs-CZ" sz="1800" b="1"/>
              <a:t> </a:t>
            </a:r>
            <a:r>
              <a:rPr lang="en-US" altLang="cs-CZ" sz="1800"/>
              <a:t>of the value of U.S. products means a rise in a dollar</a:t>
            </a:r>
            <a:r>
              <a:rPr lang="ja-JP" altLang="en-US" sz="1800"/>
              <a:t>’</a:t>
            </a:r>
            <a:r>
              <a:rPr lang="en-US" altLang="ja-JP" sz="1800"/>
              <a:t>s purchasing power of EU products relative to a dollar</a:t>
            </a:r>
            <a:r>
              <a:rPr lang="ja-JP" altLang="en-US" sz="1800"/>
              <a:t>’</a:t>
            </a:r>
            <a:r>
              <a:rPr lang="en-US" altLang="ja-JP" sz="1800"/>
              <a:t>s purchasing power of U.S. products.</a:t>
            </a:r>
          </a:p>
          <a:p>
            <a:pPr lvl="2" eaLnBrk="1" hangingPunct="1">
              <a:spcBef>
                <a:spcPct val="50000"/>
              </a:spcBef>
            </a:pPr>
            <a:r>
              <a:rPr lang="en-US" altLang="cs-CZ" sz="1600"/>
              <a:t>This implies that U.S. goods become more expensive and more valuable relative to EU goods.</a:t>
            </a:r>
          </a:p>
          <a:p>
            <a:pPr lvl="2" eaLnBrk="1" hangingPunct="1">
              <a:spcBef>
                <a:spcPct val="50000"/>
              </a:spcBef>
            </a:pPr>
            <a:r>
              <a:rPr lang="en-US" altLang="cs-CZ" sz="1600"/>
              <a:t>This implies that the value of U.S. goods relative to value of EU goods rises. </a:t>
            </a:r>
          </a:p>
        </p:txBody>
      </p:sp>
    </p:spTree>
    <p:extLst>
      <p:ext uri="{BB962C8B-B14F-4D97-AF65-F5344CB8AC3E}">
        <p14:creationId xmlns:p14="http://schemas.microsoft.com/office/powerpoint/2010/main" val="33774243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strips(downRight)">
                                      <p:cBhvr>
                                        <p:cTn id="7" dur="500"/>
                                        <p:tgtEl>
                                          <p:spTgt spid="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strips(downRight)">
                                      <p:cBhvr>
                                        <p:cTn id="12" dur="500"/>
                                        <p:tgtEl>
                                          <p:spTgt spid="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strips(downRight)">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cs-CZ" sz="2800"/>
              <a:t>The Real Exchange Rate Approach to Exchange Rates (cont.)</a:t>
            </a:r>
          </a:p>
        </p:txBody>
      </p:sp>
      <p:sp>
        <p:nvSpPr>
          <p:cNvPr id="2" name="Rectangle 3"/>
          <p:cNvSpPr>
            <a:spLocks noGrp="1" noChangeArrowheads="1"/>
          </p:cNvSpPr>
          <p:nvPr>
            <p:ph idx="1"/>
          </p:nvPr>
        </p:nvSpPr>
        <p:spPr/>
        <p:txBody>
          <a:bodyPr/>
          <a:lstStyle/>
          <a:p>
            <a:pPr eaLnBrk="1" hangingPunct="1"/>
            <a:r>
              <a:rPr lang="en-US" altLang="cs-CZ" sz="2000"/>
              <a:t>According to PPP, exchange rates are determined by relative average prices:</a:t>
            </a:r>
          </a:p>
          <a:p>
            <a:pPr algn="ctr" eaLnBrk="1" hangingPunct="1">
              <a:buFontTx/>
              <a:buNone/>
            </a:pPr>
            <a:r>
              <a:rPr lang="en-US" altLang="cs-CZ" sz="2000" i="1"/>
              <a:t>E</a:t>
            </a:r>
            <a:r>
              <a:rPr lang="en-US" altLang="cs-CZ" sz="2000" baseline="-25000"/>
              <a:t>$/€</a:t>
            </a:r>
            <a:r>
              <a:rPr lang="en-US" altLang="cs-CZ" sz="2000"/>
              <a:t> = </a:t>
            </a:r>
            <a:r>
              <a:rPr lang="en-US" altLang="cs-CZ" sz="2000" i="1"/>
              <a:t>P</a:t>
            </a:r>
            <a:r>
              <a:rPr lang="en-US" altLang="cs-CZ" sz="2000" baseline="-25000"/>
              <a:t>US</a:t>
            </a:r>
            <a:r>
              <a:rPr lang="en-US" altLang="cs-CZ" sz="2000"/>
              <a:t>/</a:t>
            </a:r>
            <a:r>
              <a:rPr lang="en-US" altLang="cs-CZ" sz="2000" i="1"/>
              <a:t>P</a:t>
            </a:r>
            <a:r>
              <a:rPr lang="en-US" altLang="cs-CZ" sz="2000" baseline="-25000"/>
              <a:t>EU</a:t>
            </a:r>
          </a:p>
          <a:p>
            <a:pPr eaLnBrk="1" hangingPunct="1">
              <a:spcBef>
                <a:spcPct val="70000"/>
              </a:spcBef>
            </a:pPr>
            <a:r>
              <a:rPr lang="en-US" altLang="cs-CZ" sz="2000"/>
              <a:t>According to the more general real exchange rate approach, exchange rates may also be influenced by the real exchange rate: </a:t>
            </a:r>
          </a:p>
          <a:p>
            <a:pPr algn="ctr" eaLnBrk="1" hangingPunct="1">
              <a:buFontTx/>
              <a:buNone/>
            </a:pPr>
            <a:r>
              <a:rPr lang="en-US" altLang="cs-CZ" sz="2000" i="1"/>
              <a:t>E</a:t>
            </a:r>
            <a:r>
              <a:rPr lang="en-US" altLang="cs-CZ" sz="2000" baseline="-25000"/>
              <a:t>$/€</a:t>
            </a:r>
            <a:r>
              <a:rPr lang="en-US" altLang="cs-CZ" sz="2000"/>
              <a:t> = </a:t>
            </a:r>
            <a:r>
              <a:rPr lang="en-US" altLang="cs-CZ" sz="2000" i="1"/>
              <a:t>q</a:t>
            </a:r>
            <a:r>
              <a:rPr lang="en-US" altLang="cs-CZ" sz="2000" baseline="-25000"/>
              <a:t>US/EU </a:t>
            </a:r>
            <a:r>
              <a:rPr lang="en-US" altLang="cs-CZ" sz="2000"/>
              <a:t>x </a:t>
            </a:r>
            <a:r>
              <a:rPr lang="en-US" altLang="cs-CZ" sz="2000" i="1"/>
              <a:t>P</a:t>
            </a:r>
            <a:r>
              <a:rPr lang="en-US" altLang="cs-CZ" sz="2000" baseline="-25000"/>
              <a:t>US</a:t>
            </a:r>
            <a:r>
              <a:rPr lang="en-US" altLang="cs-CZ" sz="2000"/>
              <a:t>/</a:t>
            </a:r>
            <a:r>
              <a:rPr lang="en-US" altLang="cs-CZ" sz="2000" i="1"/>
              <a:t>P</a:t>
            </a:r>
            <a:r>
              <a:rPr lang="en-US" altLang="cs-CZ" sz="2000" baseline="-25000"/>
              <a:t>EU</a:t>
            </a:r>
          </a:p>
          <a:p>
            <a:pPr eaLnBrk="1" hangingPunct="1">
              <a:spcBef>
                <a:spcPct val="70000"/>
              </a:spcBef>
            </a:pPr>
            <a:r>
              <a:rPr lang="en-US" altLang="cs-CZ" sz="2000"/>
              <a:t>What influences the real exchange rate?</a:t>
            </a:r>
          </a:p>
        </p:txBody>
      </p:sp>
    </p:spTree>
    <p:extLst>
      <p:ext uri="{BB962C8B-B14F-4D97-AF65-F5344CB8AC3E}">
        <p14:creationId xmlns:p14="http://schemas.microsoft.com/office/powerpoint/2010/main" val="21838166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Righ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cs-CZ" sz="2800"/>
              <a:t>The Real Exchange Rate Approach to Exchange Rates (cont.)</a:t>
            </a:r>
          </a:p>
        </p:txBody>
      </p:sp>
      <p:sp>
        <p:nvSpPr>
          <p:cNvPr id="2" name="Rectangle 3"/>
          <p:cNvSpPr>
            <a:spLocks noGrp="1" noChangeArrowheads="1"/>
          </p:cNvSpPr>
          <p:nvPr>
            <p:ph idx="1"/>
          </p:nvPr>
        </p:nvSpPr>
        <p:spPr/>
        <p:txBody>
          <a:bodyPr/>
          <a:lstStyle/>
          <a:p>
            <a:pPr eaLnBrk="1" hangingPunct="1">
              <a:spcBef>
                <a:spcPct val="50000"/>
              </a:spcBef>
            </a:pPr>
            <a:r>
              <a:rPr lang="en-US" altLang="cs-CZ" sz="2000"/>
              <a:t>A </a:t>
            </a:r>
            <a:r>
              <a:rPr lang="en-US" altLang="cs-CZ" sz="2000" b="1"/>
              <a:t>change in relative demand</a:t>
            </a:r>
            <a:r>
              <a:rPr lang="en-US" altLang="cs-CZ" sz="2000"/>
              <a:t> of U.S. products</a:t>
            </a:r>
          </a:p>
          <a:p>
            <a:pPr lvl="1" eaLnBrk="1" hangingPunct="1">
              <a:spcBef>
                <a:spcPct val="50000"/>
              </a:spcBef>
            </a:pPr>
            <a:r>
              <a:rPr lang="en-US" altLang="cs-CZ" sz="1800"/>
              <a:t>An increase in relative demand of U.S. products causes the value (price) of U.S. goods relative to the value (price) of foreign goods to rise.</a:t>
            </a:r>
          </a:p>
          <a:p>
            <a:pPr lvl="1" eaLnBrk="1" hangingPunct="1">
              <a:spcBef>
                <a:spcPct val="50000"/>
              </a:spcBef>
            </a:pPr>
            <a:r>
              <a:rPr lang="en-US" altLang="cs-CZ" sz="1800"/>
              <a:t>A real appreciation of the value of U.S. goods: </a:t>
            </a:r>
            <a:r>
              <a:rPr lang="en-US" altLang="cs-CZ" sz="1800" i="1"/>
              <a:t>P</a:t>
            </a:r>
            <a:r>
              <a:rPr lang="en-US" altLang="cs-CZ" sz="1800" i="1" baseline="-25000"/>
              <a:t>US</a:t>
            </a:r>
            <a:r>
              <a:rPr lang="en-US" altLang="cs-CZ" sz="1800" baseline="-25000"/>
              <a:t>  </a:t>
            </a:r>
            <a:r>
              <a:rPr lang="en-US" altLang="cs-CZ" sz="1800"/>
              <a:t>rises relative to </a:t>
            </a:r>
            <a:r>
              <a:rPr lang="en-US" altLang="cs-CZ" sz="1800" i="1"/>
              <a:t>E</a:t>
            </a:r>
            <a:r>
              <a:rPr lang="en-US" altLang="cs-CZ" sz="1800" baseline="-25000"/>
              <a:t>$/</a:t>
            </a:r>
            <a:r>
              <a:rPr lang="en-US" altLang="cs-CZ" sz="1800" baseline="-25000">
                <a:ea typeface="ＭＳ Ｐゴシック" pitchFamily="-1" charset="-128"/>
              </a:rPr>
              <a:t>€</a:t>
            </a:r>
            <a:r>
              <a:rPr lang="en-US" altLang="cs-CZ" sz="1800">
                <a:ea typeface="ＭＳ Ｐゴシック" pitchFamily="-1" charset="-128"/>
              </a:rPr>
              <a:t> x </a:t>
            </a:r>
            <a:r>
              <a:rPr lang="en-US" altLang="cs-CZ" sz="1800" i="1">
                <a:ea typeface="ＭＳ Ｐゴシック" pitchFamily="-1" charset="-128"/>
              </a:rPr>
              <a:t>P</a:t>
            </a:r>
            <a:r>
              <a:rPr lang="en-US" altLang="cs-CZ" sz="1800" i="1" baseline="-25000">
                <a:ea typeface="ＭＳ Ｐゴシック" pitchFamily="-1" charset="-128"/>
              </a:rPr>
              <a:t>EU</a:t>
            </a:r>
          </a:p>
          <a:p>
            <a:pPr lvl="1" eaLnBrk="1" hangingPunct="1">
              <a:spcBef>
                <a:spcPct val="50000"/>
              </a:spcBef>
            </a:pPr>
            <a:r>
              <a:rPr lang="en-US" altLang="cs-CZ" sz="1800"/>
              <a:t>The real appreciation of the value of U.S. goods makes U.S. exports more expensive and imports into the U.S. less expensive (thereby reducing the relative quantity demanded of U.S. products).</a:t>
            </a:r>
          </a:p>
          <a:p>
            <a:pPr lvl="1" eaLnBrk="1" hangingPunct="1">
              <a:spcBef>
                <a:spcPct val="50000"/>
              </a:spcBef>
            </a:pPr>
            <a:r>
              <a:rPr lang="en-US" altLang="cs-CZ" sz="1800"/>
              <a:t>A decrease in relative demand of U.S. products causes a real depreciation of the value of U.S. goods.</a:t>
            </a:r>
          </a:p>
        </p:txBody>
      </p:sp>
    </p:spTree>
    <p:extLst>
      <p:ext uri="{BB962C8B-B14F-4D97-AF65-F5344CB8AC3E}">
        <p14:creationId xmlns:p14="http://schemas.microsoft.com/office/powerpoint/2010/main" val="38543926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Righ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cs-CZ" sz="2800"/>
              <a:t>The Real Exchange Rate Approach to Exchange Rates (cont.)</a:t>
            </a:r>
          </a:p>
        </p:txBody>
      </p:sp>
      <p:sp>
        <p:nvSpPr>
          <p:cNvPr id="2" name="Rectangle 3"/>
          <p:cNvSpPr>
            <a:spLocks noGrp="1" noChangeArrowheads="1"/>
          </p:cNvSpPr>
          <p:nvPr>
            <p:ph idx="1"/>
          </p:nvPr>
        </p:nvSpPr>
        <p:spPr>
          <a:xfrm>
            <a:off x="680321" y="2087992"/>
            <a:ext cx="8293100" cy="4572000"/>
          </a:xfrm>
        </p:spPr>
        <p:txBody>
          <a:bodyPr/>
          <a:lstStyle/>
          <a:p>
            <a:pPr eaLnBrk="1" hangingPunct="1">
              <a:lnSpc>
                <a:spcPct val="90000"/>
              </a:lnSpc>
              <a:spcBef>
                <a:spcPct val="50000"/>
              </a:spcBef>
            </a:pPr>
            <a:r>
              <a:rPr lang="en-US" altLang="cs-CZ" sz="2000" dirty="0"/>
              <a:t>A </a:t>
            </a:r>
            <a:r>
              <a:rPr lang="en-US" altLang="cs-CZ" sz="2000" b="1" dirty="0"/>
              <a:t>change in relative supply</a:t>
            </a:r>
            <a:r>
              <a:rPr lang="en-US" altLang="cs-CZ" sz="2000" dirty="0"/>
              <a:t> of U.S. products</a:t>
            </a:r>
          </a:p>
          <a:p>
            <a:pPr lvl="1" eaLnBrk="1" hangingPunct="1">
              <a:lnSpc>
                <a:spcPct val="90000"/>
              </a:lnSpc>
              <a:spcBef>
                <a:spcPct val="50000"/>
              </a:spcBef>
            </a:pPr>
            <a:r>
              <a:rPr lang="en-US" altLang="cs-CZ" sz="1800" dirty="0"/>
              <a:t>An increase in relative supply of U.S. products (caused by an increase in U.S. productivity) causes the price/cost of U.S. goods relative to the price/cost of foreign goods to fall.</a:t>
            </a:r>
          </a:p>
          <a:p>
            <a:pPr lvl="1" eaLnBrk="1" hangingPunct="1">
              <a:lnSpc>
                <a:spcPct val="90000"/>
              </a:lnSpc>
              <a:spcBef>
                <a:spcPct val="50000"/>
              </a:spcBef>
            </a:pPr>
            <a:r>
              <a:rPr lang="en-US" altLang="cs-CZ" sz="1800" dirty="0"/>
              <a:t>A real depreciation of the value of U.S. goods:  </a:t>
            </a:r>
            <a:r>
              <a:rPr lang="en-US" altLang="cs-CZ" sz="1800" i="1" dirty="0"/>
              <a:t>P</a:t>
            </a:r>
            <a:r>
              <a:rPr lang="en-US" altLang="cs-CZ" sz="1800" i="1" baseline="-25000" dirty="0"/>
              <a:t>US</a:t>
            </a:r>
            <a:r>
              <a:rPr lang="en-US" altLang="cs-CZ" sz="1800" baseline="-25000" dirty="0"/>
              <a:t>  </a:t>
            </a:r>
            <a:r>
              <a:rPr lang="en-US" altLang="cs-CZ" sz="1800" dirty="0"/>
              <a:t>falls relative to </a:t>
            </a:r>
            <a:r>
              <a:rPr lang="en-US" altLang="cs-CZ" sz="1800" i="1" dirty="0"/>
              <a:t>E</a:t>
            </a:r>
            <a:r>
              <a:rPr lang="en-US" altLang="cs-CZ" sz="1800" baseline="-25000" dirty="0"/>
              <a:t>$/</a:t>
            </a:r>
            <a:r>
              <a:rPr lang="en-US" altLang="cs-CZ" sz="1800" baseline="-25000" dirty="0">
                <a:ea typeface="ＭＳ Ｐゴシック" pitchFamily="-1" charset="-128"/>
              </a:rPr>
              <a:t>€</a:t>
            </a:r>
            <a:r>
              <a:rPr lang="en-US" altLang="cs-CZ" sz="1800" dirty="0">
                <a:ea typeface="ＭＳ Ｐゴシック" pitchFamily="-1" charset="-128"/>
              </a:rPr>
              <a:t> x </a:t>
            </a:r>
            <a:r>
              <a:rPr lang="en-US" altLang="cs-CZ" sz="1800" i="1" dirty="0">
                <a:ea typeface="ＭＳ Ｐゴシック" pitchFamily="-1" charset="-128"/>
              </a:rPr>
              <a:t>P</a:t>
            </a:r>
            <a:r>
              <a:rPr lang="en-US" altLang="cs-CZ" sz="1800" i="1" baseline="-25000" dirty="0">
                <a:ea typeface="ＭＳ Ｐゴシック" pitchFamily="-1" charset="-128"/>
              </a:rPr>
              <a:t>EU</a:t>
            </a:r>
          </a:p>
          <a:p>
            <a:pPr lvl="1" eaLnBrk="1" hangingPunct="1">
              <a:lnSpc>
                <a:spcPct val="90000"/>
              </a:lnSpc>
              <a:spcBef>
                <a:spcPct val="50000"/>
              </a:spcBef>
            </a:pPr>
            <a:r>
              <a:rPr lang="en-US" altLang="cs-CZ" sz="1800" dirty="0"/>
              <a:t>The real depreciation of the value of U.S. goods makes U.S. exports less expensive and imports into the U.S. more expensive (thereby increasing relative quantity demanded to match increased relative quantity supplied).</a:t>
            </a:r>
          </a:p>
          <a:p>
            <a:pPr lvl="1" eaLnBrk="1" hangingPunct="1">
              <a:lnSpc>
                <a:spcPct val="90000"/>
              </a:lnSpc>
              <a:spcBef>
                <a:spcPct val="50000"/>
              </a:spcBef>
            </a:pPr>
            <a:r>
              <a:rPr lang="en-US" altLang="cs-CZ" sz="1800" dirty="0"/>
              <a:t>A decrease in relative supply of U.S. products causes a real appreciation of the value of U.S. goods.</a:t>
            </a:r>
          </a:p>
        </p:txBody>
      </p:sp>
    </p:spTree>
    <p:extLst>
      <p:ext uri="{BB962C8B-B14F-4D97-AF65-F5344CB8AC3E}">
        <p14:creationId xmlns:p14="http://schemas.microsoft.com/office/powerpoint/2010/main" val="403672833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Righ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cs-CZ" smtClean="0"/>
              <a:t>Fig. 16-4: Determination of the Long-Run Real Exchange Rate</a:t>
            </a:r>
          </a:p>
        </p:txBody>
      </p:sp>
      <p:pic>
        <p:nvPicPr>
          <p:cNvPr id="53251" name="Picture 1" descr="fig16_04.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0321" y="2388972"/>
            <a:ext cx="5048248" cy="4271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1549593"/>
      </p:ext>
    </p:extLst>
  </p:cSld>
  <p:clrMapOvr>
    <a:masterClrMapping/>
  </p:clrMapOvr>
  <p:transition spd="med">
    <p:pull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cs-CZ" sz="2800"/>
              <a:t>The Real Exchange Rate Approach </a:t>
            </a:r>
            <a:br>
              <a:rPr lang="en-US" altLang="cs-CZ" sz="2800"/>
            </a:br>
            <a:r>
              <a:rPr lang="en-US" altLang="cs-CZ" sz="2800"/>
              <a:t>to Exchange Rates</a:t>
            </a:r>
          </a:p>
        </p:txBody>
      </p:sp>
      <p:sp>
        <p:nvSpPr>
          <p:cNvPr id="44035" name="Rectangle 3"/>
          <p:cNvSpPr>
            <a:spLocks noGrp="1" noChangeArrowheads="1"/>
          </p:cNvSpPr>
          <p:nvPr>
            <p:ph idx="1"/>
          </p:nvPr>
        </p:nvSpPr>
        <p:spPr>
          <a:xfrm>
            <a:off x="680321" y="2127036"/>
            <a:ext cx="8310563" cy="4572000"/>
          </a:xfrm>
        </p:spPr>
        <p:txBody>
          <a:bodyPr/>
          <a:lstStyle/>
          <a:p>
            <a:pPr>
              <a:spcBef>
                <a:spcPct val="50000"/>
              </a:spcBef>
              <a:tabLst>
                <a:tab pos="909638" algn="l"/>
              </a:tabLst>
            </a:pPr>
            <a:r>
              <a:rPr lang="en-US" altLang="cs-CZ" dirty="0"/>
              <a:t>The real exchange rate is a more general approach to explain exchange rates. Both monetary factors and real factors influence nominal exchange rates:</a:t>
            </a:r>
          </a:p>
          <a:p>
            <a:pPr lvl="1">
              <a:spcBef>
                <a:spcPct val="50000"/>
              </a:spcBef>
              <a:buNone/>
              <a:tabLst>
                <a:tab pos="909638" algn="l"/>
              </a:tabLst>
            </a:pPr>
            <a:r>
              <a:rPr lang="en-US" altLang="cs-CZ" dirty="0"/>
              <a:t>1a.	Increases in </a:t>
            </a:r>
            <a:r>
              <a:rPr lang="en-US" altLang="cs-CZ" i="1" dirty="0"/>
              <a:t>monetary levels</a:t>
            </a:r>
            <a:r>
              <a:rPr lang="en-US" altLang="cs-CZ" dirty="0"/>
              <a:t> lead to temporary 		inflation and changes in expectations about inflation.</a:t>
            </a:r>
          </a:p>
          <a:p>
            <a:pPr lvl="1">
              <a:spcBef>
                <a:spcPct val="50000"/>
              </a:spcBef>
              <a:buNone/>
              <a:tabLst>
                <a:tab pos="909638" algn="l"/>
              </a:tabLst>
            </a:pPr>
            <a:r>
              <a:rPr lang="en-US" altLang="cs-CZ" dirty="0"/>
              <a:t>1b.	Increases in </a:t>
            </a:r>
            <a:r>
              <a:rPr lang="en-US" altLang="cs-CZ" i="1" dirty="0"/>
              <a:t>monetary growth rates</a:t>
            </a:r>
            <a:r>
              <a:rPr lang="en-US" altLang="cs-CZ" dirty="0"/>
              <a:t> lead to persistent inflation and changes in expectations about inflation.</a:t>
            </a:r>
          </a:p>
          <a:p>
            <a:pPr lvl="1">
              <a:spcBef>
                <a:spcPct val="50000"/>
              </a:spcBef>
              <a:buNone/>
              <a:tabLst>
                <a:tab pos="909638" algn="l"/>
              </a:tabLst>
            </a:pPr>
            <a:r>
              <a:rPr lang="en-US" altLang="cs-CZ" dirty="0"/>
              <a:t>2a.	Increases in </a:t>
            </a:r>
            <a:r>
              <a:rPr lang="en-US" altLang="cs-CZ" i="1" dirty="0"/>
              <a:t>relative demand</a:t>
            </a:r>
            <a:r>
              <a:rPr lang="en-US" altLang="cs-CZ" dirty="0"/>
              <a:t> of domestic products lead to a real appreciation.</a:t>
            </a:r>
          </a:p>
          <a:p>
            <a:pPr lvl="1">
              <a:spcBef>
                <a:spcPct val="50000"/>
              </a:spcBef>
              <a:buNone/>
              <a:tabLst>
                <a:tab pos="909638" algn="l"/>
              </a:tabLst>
            </a:pPr>
            <a:r>
              <a:rPr lang="en-US" altLang="cs-CZ" dirty="0"/>
              <a:t>2b.	Increases in </a:t>
            </a:r>
            <a:r>
              <a:rPr lang="en-US" altLang="cs-CZ" i="1" dirty="0"/>
              <a:t>relative supply </a:t>
            </a:r>
            <a:r>
              <a:rPr lang="en-US" altLang="cs-CZ" dirty="0"/>
              <a:t>of domestic products lead to a real depreciation.</a:t>
            </a:r>
          </a:p>
        </p:txBody>
      </p:sp>
    </p:spTree>
    <p:extLst>
      <p:ext uri="{BB962C8B-B14F-4D97-AF65-F5344CB8AC3E}">
        <p14:creationId xmlns:p14="http://schemas.microsoft.com/office/powerpoint/2010/main" val="33800659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44035">
                                            <p:txEl>
                                              <p:pRg st="1" end="1"/>
                                            </p:txEl>
                                          </p:spTgt>
                                        </p:tgtEl>
                                        <p:attrNameLst>
                                          <p:attrName>style.visibility</p:attrName>
                                        </p:attrNameLst>
                                      </p:cBhvr>
                                      <p:to>
                                        <p:strVal val="visible"/>
                                      </p:to>
                                    </p:set>
                                    <p:animEffect transition="in" filter="strips(downRight)">
                                      <p:cBhvr>
                                        <p:cTn id="10" dur="500"/>
                                        <p:tgtEl>
                                          <p:spTgt spid="4403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animEffect transition="in" filter="strips(downRight)">
                                      <p:cBhvr>
                                        <p:cTn id="13" dur="500"/>
                                        <p:tgtEl>
                                          <p:spTgt spid="4403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44035">
                                            <p:txEl>
                                              <p:pRg st="3" end="3"/>
                                            </p:txEl>
                                          </p:spTgt>
                                        </p:tgtEl>
                                        <p:attrNameLst>
                                          <p:attrName>style.visibility</p:attrName>
                                        </p:attrNameLst>
                                      </p:cBhvr>
                                      <p:to>
                                        <p:strVal val="visible"/>
                                      </p:to>
                                    </p:set>
                                    <p:animEffect transition="in" filter="strips(downRight)">
                                      <p:cBhvr>
                                        <p:cTn id="16" dur="500"/>
                                        <p:tgtEl>
                                          <p:spTgt spid="44035">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44035">
                                            <p:txEl>
                                              <p:pRg st="4" end="4"/>
                                            </p:txEl>
                                          </p:spTgt>
                                        </p:tgtEl>
                                        <p:attrNameLst>
                                          <p:attrName>style.visibility</p:attrName>
                                        </p:attrNameLst>
                                      </p:cBhvr>
                                      <p:to>
                                        <p:strVal val="visible"/>
                                      </p:to>
                                    </p:set>
                                    <p:animEffect transition="in" filter="strips(downRight)">
                                      <p:cBhvr>
                                        <p:cTn id="19" dur="5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cs-CZ" sz="2800"/>
              <a:t>The Behavior of Exchange Rates (cont.)</a:t>
            </a:r>
          </a:p>
        </p:txBody>
      </p:sp>
      <p:sp>
        <p:nvSpPr>
          <p:cNvPr id="8195" name="Rectangle 3"/>
          <p:cNvSpPr>
            <a:spLocks noGrp="1" noChangeArrowheads="1"/>
          </p:cNvSpPr>
          <p:nvPr>
            <p:ph idx="1"/>
          </p:nvPr>
        </p:nvSpPr>
        <p:spPr/>
        <p:txBody>
          <a:bodyPr/>
          <a:lstStyle/>
          <a:p>
            <a:pPr eaLnBrk="1" hangingPunct="1"/>
            <a:r>
              <a:rPr lang="en-US" altLang="cs-CZ"/>
              <a:t>The long-run models are not intended to be completely realistic descriptions about how exchange rates behave, but ways of representing how market participants may form expectations about future exchange rates and how exchange rates tend to move over long periods.</a:t>
            </a:r>
          </a:p>
        </p:txBody>
      </p:sp>
    </p:spTree>
    <p:extLst>
      <p:ext uri="{BB962C8B-B14F-4D97-AF65-F5344CB8AC3E}">
        <p14:creationId xmlns:p14="http://schemas.microsoft.com/office/powerpoint/2010/main" val="411121282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cs-CZ" sz="2800"/>
              <a:t>The Real Exchange Rate Approach </a:t>
            </a:r>
            <a:br>
              <a:rPr lang="en-US" altLang="cs-CZ" sz="2800"/>
            </a:br>
            <a:r>
              <a:rPr lang="en-US" altLang="cs-CZ" sz="2800"/>
              <a:t>to Exchange Rates (cont.)</a:t>
            </a:r>
          </a:p>
        </p:txBody>
      </p:sp>
      <p:sp>
        <p:nvSpPr>
          <p:cNvPr id="45059" name="Rectangle 3"/>
          <p:cNvSpPr>
            <a:spLocks noGrp="1" noChangeArrowheads="1"/>
          </p:cNvSpPr>
          <p:nvPr>
            <p:ph idx="1"/>
          </p:nvPr>
        </p:nvSpPr>
        <p:spPr>
          <a:xfrm>
            <a:off x="680321" y="2286000"/>
            <a:ext cx="8259763" cy="4572000"/>
          </a:xfrm>
        </p:spPr>
        <p:txBody>
          <a:bodyPr/>
          <a:lstStyle/>
          <a:p>
            <a:pPr eaLnBrk="1" hangingPunct="1"/>
            <a:r>
              <a:rPr lang="en-US" altLang="cs-CZ" sz="2000" dirty="0"/>
              <a:t>What are the effects on the nominal exchange rate?</a:t>
            </a:r>
          </a:p>
          <a:p>
            <a:pPr algn="ctr" eaLnBrk="1" hangingPunct="1">
              <a:spcBef>
                <a:spcPct val="40000"/>
              </a:spcBef>
              <a:buFontTx/>
              <a:buNone/>
            </a:pPr>
            <a:r>
              <a:rPr lang="en-US" altLang="cs-CZ" sz="2000" i="1" dirty="0"/>
              <a:t>E</a:t>
            </a:r>
            <a:r>
              <a:rPr lang="en-US" altLang="cs-CZ" sz="2000" baseline="-25000" dirty="0"/>
              <a:t>$/€</a:t>
            </a:r>
            <a:r>
              <a:rPr lang="en-US" altLang="cs-CZ" sz="2000" dirty="0"/>
              <a:t> = </a:t>
            </a:r>
            <a:r>
              <a:rPr lang="en-US" altLang="cs-CZ" sz="2000" i="1" dirty="0" err="1"/>
              <a:t>q</a:t>
            </a:r>
            <a:r>
              <a:rPr lang="en-US" altLang="cs-CZ" sz="2000" baseline="-25000" dirty="0" err="1"/>
              <a:t>US</a:t>
            </a:r>
            <a:r>
              <a:rPr lang="en-US" altLang="cs-CZ" sz="2000" baseline="-25000" dirty="0"/>
              <a:t>/EU </a:t>
            </a:r>
            <a:r>
              <a:rPr lang="en-US" altLang="cs-CZ" sz="2000" dirty="0"/>
              <a:t>x </a:t>
            </a:r>
            <a:r>
              <a:rPr lang="en-US" altLang="cs-CZ" sz="2000" i="1" dirty="0"/>
              <a:t>P</a:t>
            </a:r>
            <a:r>
              <a:rPr lang="en-US" altLang="cs-CZ" sz="2000" baseline="-25000" dirty="0"/>
              <a:t>US</a:t>
            </a:r>
            <a:r>
              <a:rPr lang="en-US" altLang="cs-CZ" sz="2000" dirty="0"/>
              <a:t>/</a:t>
            </a:r>
            <a:r>
              <a:rPr lang="en-US" altLang="cs-CZ" sz="2000" i="1" dirty="0"/>
              <a:t>P</a:t>
            </a:r>
            <a:r>
              <a:rPr lang="en-US" altLang="cs-CZ" sz="2000" baseline="-25000" dirty="0"/>
              <a:t>EU</a:t>
            </a:r>
          </a:p>
          <a:p>
            <a:pPr eaLnBrk="1" hangingPunct="1">
              <a:spcBef>
                <a:spcPct val="50000"/>
              </a:spcBef>
            </a:pPr>
            <a:r>
              <a:rPr lang="en-US" altLang="cs-CZ" sz="2000" dirty="0"/>
              <a:t>When only monetary factors change and PPP holds, we have the same predictions as before.</a:t>
            </a:r>
          </a:p>
          <a:p>
            <a:pPr lvl="1" eaLnBrk="1" hangingPunct="1">
              <a:spcBef>
                <a:spcPct val="40000"/>
              </a:spcBef>
            </a:pPr>
            <a:r>
              <a:rPr lang="en-US" altLang="cs-CZ" sz="1800" dirty="0">
                <a:ea typeface="ＭＳ Ｐゴシック" pitchFamily="-1" charset="-128"/>
              </a:rPr>
              <a:t>No changes in the real exchange rate occurs.</a:t>
            </a:r>
          </a:p>
          <a:p>
            <a:pPr eaLnBrk="1" hangingPunct="1">
              <a:spcBef>
                <a:spcPct val="50000"/>
              </a:spcBef>
            </a:pPr>
            <a:r>
              <a:rPr lang="en-US" altLang="cs-CZ" sz="2000" dirty="0"/>
              <a:t>When factors influencing real output change, the real exchange rate changes.</a:t>
            </a:r>
          </a:p>
          <a:p>
            <a:pPr lvl="1" eaLnBrk="1" hangingPunct="1">
              <a:spcBef>
                <a:spcPct val="40000"/>
              </a:spcBef>
            </a:pPr>
            <a:r>
              <a:rPr lang="en-US" altLang="cs-CZ" sz="1800" dirty="0">
                <a:ea typeface="ＭＳ Ｐゴシック" pitchFamily="-1" charset="-128"/>
              </a:rPr>
              <a:t>With an increase in relative demand of domestic products, the real exchange rate adjusts to determine nominal exchange rates.</a:t>
            </a:r>
          </a:p>
          <a:p>
            <a:pPr lvl="1" eaLnBrk="1" hangingPunct="1"/>
            <a:r>
              <a:rPr lang="en-US" altLang="cs-CZ" sz="1800" dirty="0">
                <a:ea typeface="ＭＳ Ｐゴシック" pitchFamily="-1" charset="-128"/>
              </a:rPr>
              <a:t>With an increase in relative supply of domestic products, the situation is more complex.</a:t>
            </a:r>
            <a:endParaRPr lang="en-US" altLang="cs-CZ" sz="1800" dirty="0"/>
          </a:p>
        </p:txBody>
      </p:sp>
    </p:spTree>
    <p:extLst>
      <p:ext uri="{BB962C8B-B14F-4D97-AF65-F5344CB8AC3E}">
        <p14:creationId xmlns:p14="http://schemas.microsoft.com/office/powerpoint/2010/main" val="8927924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strips(downRight)">
                                      <p:cBhvr>
                                        <p:cTn id="22" dur="500"/>
                                        <p:tgtEl>
                                          <p:spTgt spid="450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strips(downRight)">
                                      <p:cBhvr>
                                        <p:cTn id="27" dur="500"/>
                                        <p:tgtEl>
                                          <p:spTgt spid="450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5059">
                                            <p:txEl>
                                              <p:pRg st="5" end="5"/>
                                            </p:txEl>
                                          </p:spTgt>
                                        </p:tgtEl>
                                        <p:attrNameLst>
                                          <p:attrName>style.visibility</p:attrName>
                                        </p:attrNameLst>
                                      </p:cBhvr>
                                      <p:to>
                                        <p:strVal val="visible"/>
                                      </p:to>
                                    </p:set>
                                    <p:animEffect transition="in" filter="strips(downRight)">
                                      <p:cBhvr>
                                        <p:cTn id="32" dur="500"/>
                                        <p:tgtEl>
                                          <p:spTgt spid="450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5059">
                                            <p:txEl>
                                              <p:pRg st="6" end="6"/>
                                            </p:txEl>
                                          </p:spTgt>
                                        </p:tgtEl>
                                        <p:attrNameLst>
                                          <p:attrName>style.visibility</p:attrName>
                                        </p:attrNameLst>
                                      </p:cBhvr>
                                      <p:to>
                                        <p:strVal val="visible"/>
                                      </p:to>
                                    </p:set>
                                    <p:animEffect transition="in" filter="strips(downRight)">
                                      <p:cBhvr>
                                        <p:cTn id="37" dur="500"/>
                                        <p:tgtEl>
                                          <p:spTgt spid="450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cs-CZ" sz="2800"/>
              <a:t>The Real Exchange Rate Approach </a:t>
            </a:r>
            <a:br>
              <a:rPr lang="en-US" altLang="cs-CZ" sz="2800"/>
            </a:br>
            <a:r>
              <a:rPr lang="en-US" altLang="cs-CZ" sz="2800"/>
              <a:t>to Exchange Rates (cont.)</a:t>
            </a:r>
          </a:p>
        </p:txBody>
      </p:sp>
      <p:sp>
        <p:nvSpPr>
          <p:cNvPr id="46083" name="Rectangle 3"/>
          <p:cNvSpPr>
            <a:spLocks noGrp="1" noChangeArrowheads="1"/>
          </p:cNvSpPr>
          <p:nvPr>
            <p:ph idx="1"/>
          </p:nvPr>
        </p:nvSpPr>
        <p:spPr>
          <a:xfrm>
            <a:off x="680321" y="2089539"/>
            <a:ext cx="8294688" cy="4648200"/>
          </a:xfrm>
        </p:spPr>
        <p:txBody>
          <a:bodyPr/>
          <a:lstStyle/>
          <a:p>
            <a:pPr eaLnBrk="1" hangingPunct="1"/>
            <a:r>
              <a:rPr lang="en-US" altLang="cs-CZ" dirty="0"/>
              <a:t>With an increase in the relative supply of domestic products, the real exchange rate adjusts to make the price/cost of domestic goods depreciate, but the relative amount of domestic output also increases.</a:t>
            </a:r>
          </a:p>
          <a:p>
            <a:pPr lvl="1" eaLnBrk="1" hangingPunct="1">
              <a:lnSpc>
                <a:spcPct val="90000"/>
              </a:lnSpc>
              <a:spcBef>
                <a:spcPct val="40000"/>
              </a:spcBef>
            </a:pPr>
            <a:r>
              <a:rPr lang="en-US" altLang="cs-CZ" dirty="0"/>
              <a:t>This second effect increases the demand of real monetary assets in the domestic economy:</a:t>
            </a:r>
          </a:p>
          <a:p>
            <a:pPr lvl="1" algn="ctr" eaLnBrk="1" hangingPunct="1">
              <a:lnSpc>
                <a:spcPct val="90000"/>
              </a:lnSpc>
              <a:spcBef>
                <a:spcPct val="40000"/>
              </a:spcBef>
              <a:buFontTx/>
              <a:buNone/>
            </a:pPr>
            <a:r>
              <a:rPr lang="en-US" altLang="cs-CZ" i="1" dirty="0">
                <a:ea typeface="ＭＳ Ｐゴシック" pitchFamily="-1" charset="-128"/>
              </a:rPr>
              <a:t>P</a:t>
            </a:r>
            <a:r>
              <a:rPr lang="en-US" altLang="cs-CZ" baseline="-25000" dirty="0">
                <a:ea typeface="ＭＳ Ｐゴシック" pitchFamily="-1" charset="-128"/>
              </a:rPr>
              <a:t>US </a:t>
            </a:r>
            <a:r>
              <a:rPr lang="en-US" altLang="cs-CZ" dirty="0">
                <a:ea typeface="ＭＳ Ｐゴシック" pitchFamily="-1" charset="-128"/>
              </a:rPr>
              <a:t>= </a:t>
            </a:r>
            <a:r>
              <a:rPr lang="en-US" altLang="cs-CZ" i="1" dirty="0" err="1">
                <a:ea typeface="ＭＳ Ｐゴシック" pitchFamily="-1" charset="-128"/>
              </a:rPr>
              <a:t>M</a:t>
            </a:r>
            <a:r>
              <a:rPr lang="en-US" altLang="cs-CZ" i="1" baseline="30000" dirty="0" err="1">
                <a:ea typeface="ＭＳ Ｐゴシック" pitchFamily="-1" charset="-128"/>
              </a:rPr>
              <a:t>s</a:t>
            </a:r>
            <a:r>
              <a:rPr lang="en-US" altLang="cs-CZ" baseline="-25000" dirty="0" err="1">
                <a:ea typeface="ＭＳ Ｐゴシック" pitchFamily="-1" charset="-128"/>
              </a:rPr>
              <a:t>US</a:t>
            </a:r>
            <a:r>
              <a:rPr lang="en-US" altLang="cs-CZ" dirty="0">
                <a:ea typeface="ＭＳ Ｐゴシック" pitchFamily="-1" charset="-128"/>
              </a:rPr>
              <a:t>/</a:t>
            </a:r>
            <a:r>
              <a:rPr lang="en-US" altLang="cs-CZ" i="1" dirty="0">
                <a:ea typeface="ＭＳ Ｐゴシック" pitchFamily="-1" charset="-128"/>
              </a:rPr>
              <a:t>L </a:t>
            </a:r>
            <a:r>
              <a:rPr lang="en-US" altLang="cs-CZ" dirty="0">
                <a:ea typeface="ＭＳ Ｐゴシック" pitchFamily="-1" charset="-128"/>
              </a:rPr>
              <a:t>(</a:t>
            </a:r>
            <a:r>
              <a:rPr lang="en-US" altLang="cs-CZ" i="1" dirty="0">
                <a:ea typeface="ＭＳ Ｐゴシック" pitchFamily="-1" charset="-128"/>
              </a:rPr>
              <a:t>R</a:t>
            </a:r>
            <a:r>
              <a:rPr lang="en-US" altLang="cs-CZ" baseline="-25000" dirty="0"/>
              <a:t>$</a:t>
            </a:r>
            <a:r>
              <a:rPr lang="en-US" altLang="cs-CZ" dirty="0"/>
              <a:t>, </a:t>
            </a:r>
            <a:r>
              <a:rPr lang="en-US" altLang="cs-CZ" i="1" dirty="0"/>
              <a:t>Y</a:t>
            </a:r>
            <a:r>
              <a:rPr lang="en-US" altLang="cs-CZ" baseline="-25000" dirty="0">
                <a:ea typeface="ＭＳ Ｐゴシック" pitchFamily="-1" charset="-128"/>
              </a:rPr>
              <a:t>US</a:t>
            </a:r>
            <a:r>
              <a:rPr lang="en-US" altLang="cs-CZ" dirty="0">
                <a:ea typeface="ＭＳ Ｐゴシック" pitchFamily="-1" charset="-128"/>
              </a:rPr>
              <a:t>)  </a:t>
            </a:r>
            <a:endParaRPr lang="en-US" altLang="cs-CZ" dirty="0"/>
          </a:p>
          <a:p>
            <a:pPr lvl="1" eaLnBrk="1" hangingPunct="1">
              <a:lnSpc>
                <a:spcPct val="90000"/>
              </a:lnSpc>
              <a:spcBef>
                <a:spcPct val="40000"/>
              </a:spcBef>
            </a:pPr>
            <a:r>
              <a:rPr lang="en-US" altLang="cs-CZ" dirty="0"/>
              <a:t>Thus the level of average domestic prices is predicted to decrease relative to the level of average foreign prices.</a:t>
            </a:r>
          </a:p>
          <a:p>
            <a:pPr lvl="1" eaLnBrk="1" hangingPunct="1">
              <a:lnSpc>
                <a:spcPct val="90000"/>
              </a:lnSpc>
              <a:spcBef>
                <a:spcPct val="40000"/>
              </a:spcBef>
            </a:pPr>
            <a:r>
              <a:rPr lang="en-US" altLang="cs-CZ" dirty="0"/>
              <a:t>The effect on the nominal exchange rate is ambiguous:</a:t>
            </a:r>
          </a:p>
          <a:p>
            <a:pPr algn="ctr" eaLnBrk="1" hangingPunct="1">
              <a:lnSpc>
                <a:spcPct val="90000"/>
              </a:lnSpc>
              <a:spcBef>
                <a:spcPct val="40000"/>
              </a:spcBef>
              <a:buFontTx/>
              <a:buNone/>
            </a:pPr>
            <a:r>
              <a:rPr lang="en-US" altLang="cs-CZ" sz="2000" i="1" dirty="0"/>
              <a:t>E</a:t>
            </a:r>
            <a:r>
              <a:rPr lang="en-US" altLang="cs-CZ" sz="2000" baseline="-25000" dirty="0"/>
              <a:t>$/€</a:t>
            </a:r>
            <a:r>
              <a:rPr lang="en-US" altLang="cs-CZ" sz="2000" dirty="0"/>
              <a:t> = </a:t>
            </a:r>
            <a:r>
              <a:rPr lang="en-US" altLang="cs-CZ" sz="2000" i="1" dirty="0" err="1"/>
              <a:t>q</a:t>
            </a:r>
            <a:r>
              <a:rPr lang="en-US" altLang="cs-CZ" sz="2000" baseline="-25000" dirty="0" err="1"/>
              <a:t>US</a:t>
            </a:r>
            <a:r>
              <a:rPr lang="en-US" altLang="cs-CZ" sz="2000" baseline="-25000" dirty="0"/>
              <a:t>/EU </a:t>
            </a:r>
            <a:r>
              <a:rPr lang="en-US" altLang="cs-CZ" sz="2000" dirty="0"/>
              <a:t>x </a:t>
            </a:r>
            <a:r>
              <a:rPr lang="en-US" altLang="cs-CZ" sz="2000" i="1" dirty="0"/>
              <a:t>P</a:t>
            </a:r>
            <a:r>
              <a:rPr lang="en-US" altLang="cs-CZ" sz="2000" baseline="-25000" dirty="0"/>
              <a:t>US</a:t>
            </a:r>
            <a:r>
              <a:rPr lang="en-US" altLang="cs-CZ" sz="2000" dirty="0"/>
              <a:t>/</a:t>
            </a:r>
            <a:r>
              <a:rPr lang="en-US" altLang="cs-CZ" sz="2000" i="1" dirty="0"/>
              <a:t>P</a:t>
            </a:r>
            <a:r>
              <a:rPr lang="en-US" altLang="cs-CZ" sz="2000" baseline="-25000" dirty="0"/>
              <a:t>EU</a:t>
            </a:r>
          </a:p>
        </p:txBody>
      </p:sp>
      <p:sp>
        <p:nvSpPr>
          <p:cNvPr id="46085" name="Line 5"/>
          <p:cNvSpPr>
            <a:spLocks noChangeShapeType="1"/>
          </p:cNvSpPr>
          <p:nvPr/>
        </p:nvSpPr>
        <p:spPr bwMode="auto">
          <a:xfrm flipH="1" flipV="1">
            <a:off x="4613832" y="6140450"/>
            <a:ext cx="0" cy="4968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6086" name="Line 6"/>
          <p:cNvSpPr>
            <a:spLocks noChangeShapeType="1"/>
          </p:cNvSpPr>
          <p:nvPr/>
        </p:nvSpPr>
        <p:spPr bwMode="auto">
          <a:xfrm>
            <a:off x="5333786" y="6140450"/>
            <a:ext cx="0" cy="449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46087" name="Text Box 7"/>
          <p:cNvSpPr txBox="1">
            <a:spLocks noChangeArrowheads="1"/>
          </p:cNvSpPr>
          <p:nvPr/>
        </p:nvSpPr>
        <p:spPr bwMode="auto">
          <a:xfrm>
            <a:off x="3683944" y="6022181"/>
            <a:ext cx="323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anose="02020603050405020304" pitchFamily="18" charset="0"/>
                <a:ea typeface="ＭＳ Ｐゴシック" pitchFamily="-1" charset="-128"/>
              </a:defRPr>
            </a:lvl1pPr>
            <a:lvl2pPr marL="37931725" indent="-37474525">
              <a:defRPr sz="2400">
                <a:solidFill>
                  <a:schemeClr val="tx1"/>
                </a:solidFill>
                <a:latin typeface="Times" panose="02020603050405020304" pitchFamily="18" charset="0"/>
                <a:ea typeface="ＭＳ Ｐゴシック" pitchFamily="-1" charset="-128"/>
              </a:defRPr>
            </a:lvl2pPr>
            <a:lvl3pPr>
              <a:defRPr sz="2400">
                <a:solidFill>
                  <a:schemeClr val="tx1"/>
                </a:solidFill>
                <a:latin typeface="Times" panose="02020603050405020304" pitchFamily="18" charset="0"/>
                <a:ea typeface="ＭＳ Ｐゴシック" pitchFamily="-1" charset="-128"/>
              </a:defRPr>
            </a:lvl3pPr>
            <a:lvl4pPr>
              <a:defRPr sz="2400">
                <a:solidFill>
                  <a:schemeClr val="tx1"/>
                </a:solidFill>
                <a:latin typeface="Times" panose="02020603050405020304" pitchFamily="18" charset="0"/>
                <a:ea typeface="ＭＳ Ｐゴシック" pitchFamily="-1" charset="-128"/>
              </a:defRPr>
            </a:lvl4pPr>
            <a:lvl5pPr>
              <a:defRPr sz="2400">
                <a:solidFill>
                  <a:schemeClr val="tx1"/>
                </a:solidFill>
                <a:latin typeface="Times" panose="02020603050405020304" pitchFamily="18" charset="0"/>
                <a:ea typeface="ＭＳ Ｐゴシック" pitchFamily="-1" charset="-128"/>
              </a:defRPr>
            </a:lvl5pPr>
            <a:lvl6pPr marL="457200"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6pPr>
            <a:lvl7pPr marL="914400"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7pPr>
            <a:lvl8pPr marL="1371600"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8pPr>
            <a:lvl9pPr marL="1828800"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9pPr>
          </a:lstStyle>
          <a:p>
            <a:pPr algn="l" eaLnBrk="1" hangingPunct="1"/>
            <a:r>
              <a:rPr lang="en-US" altLang="cs-CZ" sz="1800" b="1" dirty="0">
                <a:latin typeface="Arial" panose="020B0604020202020204" pitchFamily="34" charset="0"/>
              </a:rPr>
              <a:t>?</a:t>
            </a:r>
          </a:p>
        </p:txBody>
      </p:sp>
    </p:spTree>
    <p:extLst>
      <p:ext uri="{BB962C8B-B14F-4D97-AF65-F5344CB8AC3E}">
        <p14:creationId xmlns:p14="http://schemas.microsoft.com/office/powerpoint/2010/main" val="3791429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strips(downRight)">
                                      <p:cBhvr>
                                        <p:cTn id="7" dur="5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strips(downRight)">
                                      <p:cBhvr>
                                        <p:cTn id="12" dur="500"/>
                                        <p:tgtEl>
                                          <p:spTgt spid="460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strips(downRight)">
                                      <p:cBhvr>
                                        <p:cTn id="17" dur="500"/>
                                        <p:tgtEl>
                                          <p:spTgt spid="460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6083">
                                            <p:txEl>
                                              <p:pRg st="3" end="3"/>
                                            </p:txEl>
                                          </p:spTgt>
                                        </p:tgtEl>
                                        <p:attrNameLst>
                                          <p:attrName>style.visibility</p:attrName>
                                        </p:attrNameLst>
                                      </p:cBhvr>
                                      <p:to>
                                        <p:strVal val="visible"/>
                                      </p:to>
                                    </p:set>
                                    <p:animEffect transition="in" filter="strips(downRight)">
                                      <p:cBhvr>
                                        <p:cTn id="22" dur="500"/>
                                        <p:tgtEl>
                                          <p:spTgt spid="460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6083">
                                            <p:txEl>
                                              <p:pRg st="4" end="4"/>
                                            </p:txEl>
                                          </p:spTgt>
                                        </p:tgtEl>
                                        <p:attrNameLst>
                                          <p:attrName>style.visibility</p:attrName>
                                        </p:attrNameLst>
                                      </p:cBhvr>
                                      <p:to>
                                        <p:strVal val="visible"/>
                                      </p:to>
                                    </p:set>
                                    <p:animEffect transition="in" filter="strips(downRight)">
                                      <p:cBhvr>
                                        <p:cTn id="27" dur="500"/>
                                        <p:tgtEl>
                                          <p:spTgt spid="4608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6083">
                                            <p:txEl>
                                              <p:pRg st="5" end="5"/>
                                            </p:txEl>
                                          </p:spTgt>
                                        </p:tgtEl>
                                        <p:attrNameLst>
                                          <p:attrName>style.visibility</p:attrName>
                                        </p:attrNameLst>
                                      </p:cBhvr>
                                      <p:to>
                                        <p:strVal val="visible"/>
                                      </p:to>
                                    </p:set>
                                    <p:animEffect transition="in" filter="strips(downRight)">
                                      <p:cBhvr>
                                        <p:cTn id="32" dur="500"/>
                                        <p:tgtEl>
                                          <p:spTgt spid="4608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6085"/>
                                        </p:tgtEl>
                                        <p:attrNameLst>
                                          <p:attrName>style.visibility</p:attrName>
                                        </p:attrNameLst>
                                      </p:cBhvr>
                                      <p:to>
                                        <p:strVal val="visible"/>
                                      </p:to>
                                    </p:set>
                                    <p:animEffect transition="in" filter="wipe(down)">
                                      <p:cBhvr>
                                        <p:cTn id="37" dur="500"/>
                                        <p:tgtEl>
                                          <p:spTgt spid="46085"/>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6086"/>
                                        </p:tgtEl>
                                        <p:attrNameLst>
                                          <p:attrName>style.visibility</p:attrName>
                                        </p:attrNameLst>
                                      </p:cBhvr>
                                      <p:to>
                                        <p:strVal val="visible"/>
                                      </p:to>
                                    </p:set>
                                    <p:animEffect transition="in" filter="wipe(up)">
                                      <p:cBhvr>
                                        <p:cTn id="40" dur="500"/>
                                        <p:tgtEl>
                                          <p:spTgt spid="46086"/>
                                        </p:tgtEl>
                                      </p:cBhvr>
                                    </p:animEffect>
                                  </p:childTnLst>
                                </p:cTn>
                              </p:par>
                            </p:childTnLst>
                          </p:cTn>
                        </p:par>
                        <p:par>
                          <p:cTn id="41" fill="hold" nodeType="afterGroup">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46087"/>
                                        </p:tgtEl>
                                        <p:attrNameLst>
                                          <p:attrName>style.visibility</p:attrName>
                                        </p:attrNameLst>
                                      </p:cBhvr>
                                      <p:to>
                                        <p:strVal val="visible"/>
                                      </p:to>
                                    </p:set>
                                    <p:animEffect transition="in" filter="wipe(left)">
                                      <p:cBhvr>
                                        <p:cTn id="44" dur="500"/>
                                        <p:tgtEl>
                                          <p:spTgt spid="46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P spid="46085" grpId="0" animBg="1"/>
      <p:bldP spid="46086" grpId="0" animBg="1"/>
      <p:bldP spid="46087"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cs-CZ" sz="2800"/>
              <a:t>The Real Exchange Rate Approach </a:t>
            </a:r>
            <a:br>
              <a:rPr lang="en-US" altLang="cs-CZ" sz="2800"/>
            </a:br>
            <a:r>
              <a:rPr lang="en-US" altLang="cs-CZ" sz="2800"/>
              <a:t>to Exchange Rates (cont.)</a:t>
            </a:r>
          </a:p>
        </p:txBody>
      </p:sp>
      <p:sp>
        <p:nvSpPr>
          <p:cNvPr id="47107" name="Rectangle 3"/>
          <p:cNvSpPr>
            <a:spLocks noGrp="1" noChangeArrowheads="1"/>
          </p:cNvSpPr>
          <p:nvPr>
            <p:ph idx="1"/>
          </p:nvPr>
        </p:nvSpPr>
        <p:spPr/>
        <p:txBody>
          <a:bodyPr/>
          <a:lstStyle/>
          <a:p>
            <a:pPr eaLnBrk="1" hangingPunct="1">
              <a:spcBef>
                <a:spcPct val="50000"/>
              </a:spcBef>
            </a:pPr>
            <a:r>
              <a:rPr lang="en-US" altLang="cs-CZ" smtClean="0"/>
              <a:t>When economic changes are influenced only by monetary factors, and when the assumptions of PPP hold, nominal exchange rates are determined by PPP.</a:t>
            </a:r>
          </a:p>
          <a:p>
            <a:pPr eaLnBrk="1" hangingPunct="1">
              <a:spcBef>
                <a:spcPct val="50000"/>
              </a:spcBef>
            </a:pPr>
            <a:r>
              <a:rPr lang="en-US" altLang="cs-CZ" smtClean="0"/>
              <a:t>When economic changes are caused by factors that affect real output, exchange rates are not determined by PPP only, but are also influenced by the real exchange rate.</a:t>
            </a:r>
          </a:p>
        </p:txBody>
      </p:sp>
    </p:spTree>
    <p:extLst>
      <p:ext uri="{BB962C8B-B14F-4D97-AF65-F5344CB8AC3E}">
        <p14:creationId xmlns:p14="http://schemas.microsoft.com/office/powerpoint/2010/main" val="105257613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Right)">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strips(downRight)">
                                      <p:cBhvr>
                                        <p:cTn id="12"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cs-CZ" smtClean="0"/>
              <a:t>Interest Rate Differences</a:t>
            </a:r>
          </a:p>
        </p:txBody>
      </p:sp>
      <p:sp>
        <p:nvSpPr>
          <p:cNvPr id="48131" name="Rectangle 3"/>
          <p:cNvSpPr>
            <a:spLocks noGrp="1" noChangeArrowheads="1"/>
          </p:cNvSpPr>
          <p:nvPr>
            <p:ph idx="1"/>
          </p:nvPr>
        </p:nvSpPr>
        <p:spPr/>
        <p:txBody>
          <a:bodyPr>
            <a:normAutofit fontScale="92500" lnSpcReduction="10000"/>
          </a:bodyPr>
          <a:lstStyle/>
          <a:p>
            <a:pPr eaLnBrk="1" hangingPunct="1">
              <a:spcBef>
                <a:spcPct val="40000"/>
              </a:spcBef>
            </a:pPr>
            <a:r>
              <a:rPr lang="en-US" altLang="cs-CZ"/>
              <a:t>A more general equation of differences in nominal interest rates across countries can be derived from</a:t>
            </a:r>
          </a:p>
          <a:p>
            <a:pPr algn="ctr" eaLnBrk="1" hangingPunct="1">
              <a:spcBef>
                <a:spcPct val="40000"/>
              </a:spcBef>
              <a:buFontTx/>
              <a:buNone/>
            </a:pPr>
            <a:r>
              <a:rPr lang="en-US" altLang="cs-CZ" sz="2000"/>
              <a:t>(</a:t>
            </a:r>
            <a:r>
              <a:rPr lang="en-US" altLang="cs-CZ" sz="2000" i="1"/>
              <a:t>q</a:t>
            </a:r>
            <a:r>
              <a:rPr lang="en-US" altLang="cs-CZ" sz="2000" i="1" baseline="30000"/>
              <a:t>e</a:t>
            </a:r>
            <a:r>
              <a:rPr lang="en-US" altLang="cs-CZ" sz="2000" baseline="-25000"/>
              <a:t>US/EU</a:t>
            </a:r>
            <a:r>
              <a:rPr lang="en-US" altLang="cs-CZ" sz="2000"/>
              <a:t> – </a:t>
            </a:r>
            <a:r>
              <a:rPr lang="en-US" altLang="cs-CZ" sz="2000" i="1"/>
              <a:t>q</a:t>
            </a:r>
            <a:r>
              <a:rPr lang="en-US" altLang="cs-CZ" sz="2000" baseline="-25000"/>
              <a:t>US/EU</a:t>
            </a:r>
            <a:r>
              <a:rPr lang="en-US" altLang="cs-CZ" sz="2000"/>
              <a:t>)/</a:t>
            </a:r>
            <a:r>
              <a:rPr lang="en-US" altLang="cs-CZ" sz="2000" i="1"/>
              <a:t>q</a:t>
            </a:r>
            <a:r>
              <a:rPr lang="en-US" altLang="cs-CZ" sz="2000" baseline="-25000"/>
              <a:t>US/EU</a:t>
            </a:r>
            <a:r>
              <a:rPr lang="en-US" altLang="cs-CZ" sz="2000"/>
              <a:t> = [(</a:t>
            </a:r>
            <a:r>
              <a:rPr lang="en-US" altLang="cs-CZ" sz="2000" i="1"/>
              <a:t>E</a:t>
            </a:r>
            <a:r>
              <a:rPr lang="en-US" altLang="cs-CZ" sz="2000" i="1" baseline="30000"/>
              <a:t>e</a:t>
            </a:r>
            <a:r>
              <a:rPr lang="en-US" altLang="cs-CZ" sz="2000" baseline="-25000"/>
              <a:t>$/€</a:t>
            </a:r>
            <a:r>
              <a:rPr lang="en-US" altLang="cs-CZ" sz="2000"/>
              <a:t> – </a:t>
            </a:r>
            <a:r>
              <a:rPr lang="en-US" altLang="cs-CZ" sz="2000" i="1"/>
              <a:t>E</a:t>
            </a:r>
            <a:r>
              <a:rPr lang="en-US" altLang="cs-CZ" sz="2000" baseline="-25000"/>
              <a:t>$/€</a:t>
            </a:r>
            <a:r>
              <a:rPr lang="en-US" altLang="cs-CZ" sz="2000"/>
              <a:t>)/</a:t>
            </a:r>
            <a:r>
              <a:rPr lang="en-US" altLang="cs-CZ" sz="2000" i="1"/>
              <a:t>E</a:t>
            </a:r>
            <a:r>
              <a:rPr lang="en-US" altLang="cs-CZ" sz="2000" baseline="-25000"/>
              <a:t>$/€</a:t>
            </a:r>
            <a:r>
              <a:rPr lang="en-US" altLang="cs-CZ" sz="2000"/>
              <a:t>] – (</a:t>
            </a:r>
            <a:r>
              <a:rPr lang="en-US" altLang="cs-CZ" sz="2000">
                <a:sym typeface="Symbol" panose="05050102010706020507" pitchFamily="18" charset="2"/>
              </a:rPr>
              <a:t></a:t>
            </a:r>
            <a:r>
              <a:rPr lang="en-US" altLang="cs-CZ" sz="2000" i="1" baseline="30000"/>
              <a:t>e</a:t>
            </a:r>
            <a:r>
              <a:rPr lang="en-US" altLang="cs-CZ" sz="2000" baseline="-25000"/>
              <a:t>US</a:t>
            </a:r>
            <a:r>
              <a:rPr lang="en-US" altLang="cs-CZ" sz="2000" i="1" baseline="-25000"/>
              <a:t> </a:t>
            </a:r>
            <a:r>
              <a:rPr lang="en-US" altLang="cs-CZ" sz="2000"/>
              <a:t>–</a:t>
            </a:r>
            <a:r>
              <a:rPr lang="en-US" altLang="cs-CZ" sz="2000" i="1"/>
              <a:t> </a:t>
            </a:r>
            <a:r>
              <a:rPr lang="en-US" altLang="cs-CZ" sz="2000">
                <a:sym typeface="Symbol" panose="05050102010706020507" pitchFamily="18" charset="2"/>
              </a:rPr>
              <a:t></a:t>
            </a:r>
            <a:r>
              <a:rPr lang="en-US" altLang="cs-CZ" sz="2000" i="1" baseline="30000"/>
              <a:t>e</a:t>
            </a:r>
            <a:r>
              <a:rPr lang="en-US" altLang="cs-CZ" sz="2000" baseline="-25000"/>
              <a:t>EU</a:t>
            </a:r>
            <a:r>
              <a:rPr lang="en-US" altLang="cs-CZ" sz="2000"/>
              <a:t>)</a:t>
            </a:r>
            <a:r>
              <a:rPr lang="en-US" altLang="cs-CZ" sz="2000" i="1" baseline="30000"/>
              <a:t> </a:t>
            </a:r>
          </a:p>
          <a:p>
            <a:pPr lvl="1" algn="ctr" eaLnBrk="1" hangingPunct="1">
              <a:spcBef>
                <a:spcPct val="40000"/>
              </a:spcBef>
              <a:buFontTx/>
              <a:buNone/>
            </a:pPr>
            <a:r>
              <a:rPr lang="en-US" altLang="cs-CZ" i="1"/>
              <a:t>R</a:t>
            </a:r>
            <a:r>
              <a:rPr lang="en-US" altLang="cs-CZ" baseline="-25000"/>
              <a:t>$</a:t>
            </a:r>
            <a:r>
              <a:rPr lang="en-US" altLang="cs-CZ" i="1" baseline="-25000"/>
              <a:t> </a:t>
            </a:r>
            <a:r>
              <a:rPr lang="en-US" altLang="cs-CZ" sz="1800"/>
              <a:t>–</a:t>
            </a:r>
            <a:r>
              <a:rPr lang="en-US" altLang="cs-CZ" i="1"/>
              <a:t> R</a:t>
            </a:r>
            <a:r>
              <a:rPr lang="en-US" altLang="cs-CZ" baseline="-25000"/>
              <a:t>€ </a:t>
            </a:r>
            <a:r>
              <a:rPr lang="en-US" altLang="cs-CZ"/>
              <a:t>= (</a:t>
            </a:r>
            <a:r>
              <a:rPr lang="en-US" altLang="cs-CZ" i="1"/>
              <a:t>E</a:t>
            </a:r>
            <a:r>
              <a:rPr lang="en-US" altLang="cs-CZ" i="1" baseline="30000"/>
              <a:t>e</a:t>
            </a:r>
            <a:r>
              <a:rPr lang="en-US" altLang="cs-CZ" baseline="-25000"/>
              <a:t>$/€</a:t>
            </a:r>
            <a:r>
              <a:rPr lang="en-US" altLang="cs-CZ" i="1" baseline="-25000"/>
              <a:t> </a:t>
            </a:r>
            <a:r>
              <a:rPr lang="en-US" altLang="cs-CZ" sz="1800"/>
              <a:t>–</a:t>
            </a:r>
            <a:r>
              <a:rPr lang="en-US" altLang="cs-CZ" i="1"/>
              <a:t> E</a:t>
            </a:r>
            <a:r>
              <a:rPr lang="en-US" altLang="cs-CZ" baseline="-25000"/>
              <a:t>$/€</a:t>
            </a:r>
            <a:r>
              <a:rPr lang="en-US" altLang="cs-CZ"/>
              <a:t>)/</a:t>
            </a:r>
            <a:r>
              <a:rPr lang="en-US" altLang="cs-CZ" i="1"/>
              <a:t>E</a:t>
            </a:r>
            <a:r>
              <a:rPr lang="en-US" altLang="cs-CZ" baseline="-25000"/>
              <a:t>$/€ </a:t>
            </a:r>
            <a:endParaRPr lang="el-GR" altLang="cs-CZ"/>
          </a:p>
          <a:p>
            <a:pPr lvl="1" algn="ctr" eaLnBrk="1" hangingPunct="1">
              <a:spcBef>
                <a:spcPct val="40000"/>
              </a:spcBef>
              <a:buFontTx/>
              <a:buNone/>
            </a:pPr>
            <a:r>
              <a:rPr lang="en-US" altLang="cs-CZ" i="1"/>
              <a:t>R</a:t>
            </a:r>
            <a:r>
              <a:rPr lang="en-US" altLang="cs-CZ" baseline="-25000"/>
              <a:t>$</a:t>
            </a:r>
            <a:r>
              <a:rPr lang="en-US" altLang="cs-CZ" i="1" baseline="-25000"/>
              <a:t> </a:t>
            </a:r>
            <a:r>
              <a:rPr lang="en-US" altLang="cs-CZ" sz="1800"/>
              <a:t>–</a:t>
            </a:r>
            <a:r>
              <a:rPr lang="en-US" altLang="cs-CZ" i="1"/>
              <a:t> R</a:t>
            </a:r>
            <a:r>
              <a:rPr lang="en-US" altLang="cs-CZ" baseline="-25000"/>
              <a:t>€ </a:t>
            </a:r>
            <a:r>
              <a:rPr lang="en-US" altLang="cs-CZ"/>
              <a:t>= (</a:t>
            </a:r>
            <a:r>
              <a:rPr lang="en-US" altLang="cs-CZ" i="1"/>
              <a:t>q</a:t>
            </a:r>
            <a:r>
              <a:rPr lang="en-US" altLang="cs-CZ" i="1" baseline="30000"/>
              <a:t>e</a:t>
            </a:r>
            <a:r>
              <a:rPr lang="en-US" altLang="cs-CZ" baseline="-25000"/>
              <a:t>US/EU</a:t>
            </a:r>
            <a:r>
              <a:rPr lang="en-US" altLang="cs-CZ"/>
              <a:t> </a:t>
            </a:r>
            <a:r>
              <a:rPr lang="en-US" altLang="cs-CZ" sz="1800"/>
              <a:t>–</a:t>
            </a:r>
            <a:r>
              <a:rPr lang="en-US" altLang="cs-CZ"/>
              <a:t> </a:t>
            </a:r>
            <a:r>
              <a:rPr lang="en-US" altLang="cs-CZ" i="1"/>
              <a:t>q</a:t>
            </a:r>
            <a:r>
              <a:rPr lang="en-US" altLang="cs-CZ" baseline="-25000"/>
              <a:t>US/EU</a:t>
            </a:r>
            <a:r>
              <a:rPr lang="en-US" altLang="cs-CZ"/>
              <a:t>)/</a:t>
            </a:r>
            <a:r>
              <a:rPr lang="en-US" altLang="cs-CZ" i="1"/>
              <a:t>q</a:t>
            </a:r>
            <a:r>
              <a:rPr lang="en-US" altLang="cs-CZ" baseline="-25000"/>
              <a:t>US/EU</a:t>
            </a:r>
            <a:r>
              <a:rPr lang="en-US" altLang="cs-CZ"/>
              <a:t> + (</a:t>
            </a:r>
            <a:r>
              <a:rPr lang="en-US" altLang="cs-CZ">
                <a:sym typeface="Symbol" panose="05050102010706020507" pitchFamily="18" charset="2"/>
              </a:rPr>
              <a:t></a:t>
            </a:r>
            <a:r>
              <a:rPr lang="en-US" altLang="cs-CZ" i="1" baseline="30000"/>
              <a:t>e</a:t>
            </a:r>
            <a:r>
              <a:rPr lang="en-US" altLang="cs-CZ" baseline="-25000"/>
              <a:t>US</a:t>
            </a:r>
            <a:r>
              <a:rPr lang="en-US" altLang="cs-CZ" i="1" baseline="-25000"/>
              <a:t> </a:t>
            </a:r>
            <a:r>
              <a:rPr lang="en-US" altLang="cs-CZ" sz="1800"/>
              <a:t>–</a:t>
            </a:r>
            <a:r>
              <a:rPr lang="en-US" altLang="cs-CZ" i="1"/>
              <a:t> </a:t>
            </a:r>
            <a:r>
              <a:rPr lang="en-US" altLang="cs-CZ">
                <a:sym typeface="Symbol" panose="05050102010706020507" pitchFamily="18" charset="2"/>
              </a:rPr>
              <a:t></a:t>
            </a:r>
            <a:r>
              <a:rPr lang="en-US" altLang="cs-CZ" i="1" baseline="30000"/>
              <a:t>e</a:t>
            </a:r>
            <a:r>
              <a:rPr lang="en-US" altLang="cs-CZ" baseline="-25000"/>
              <a:t>EU</a:t>
            </a:r>
            <a:r>
              <a:rPr lang="en-US" altLang="cs-CZ"/>
              <a:t>)</a:t>
            </a:r>
            <a:r>
              <a:rPr lang="en-US" altLang="cs-CZ" i="1" baseline="30000"/>
              <a:t> </a:t>
            </a:r>
          </a:p>
          <a:p>
            <a:pPr eaLnBrk="1" hangingPunct="1">
              <a:spcBef>
                <a:spcPct val="50000"/>
              </a:spcBef>
            </a:pPr>
            <a:r>
              <a:rPr lang="en-US" altLang="cs-CZ"/>
              <a:t>The difference in nominal interest rates across two countries is now the sum of</a:t>
            </a:r>
          </a:p>
          <a:p>
            <a:pPr lvl="1" eaLnBrk="1" hangingPunct="1">
              <a:spcBef>
                <a:spcPct val="40000"/>
              </a:spcBef>
            </a:pPr>
            <a:r>
              <a:rPr lang="en-US" altLang="cs-CZ"/>
              <a:t>the expected rate of depreciation in the value of domestic goods relative to foreign goods, and</a:t>
            </a:r>
          </a:p>
          <a:p>
            <a:pPr lvl="1" eaLnBrk="1" hangingPunct="1">
              <a:spcBef>
                <a:spcPct val="40000"/>
              </a:spcBef>
            </a:pPr>
            <a:r>
              <a:rPr lang="en-US" altLang="cs-CZ"/>
              <a:t>the difference in expected inflation rates between the domestic economy and the foreign economy.</a:t>
            </a:r>
          </a:p>
        </p:txBody>
      </p:sp>
    </p:spTree>
    <p:extLst>
      <p:ext uri="{BB962C8B-B14F-4D97-AF65-F5344CB8AC3E}">
        <p14:creationId xmlns:p14="http://schemas.microsoft.com/office/powerpoint/2010/main" val="34398633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7" dur="500"/>
                                        <p:tgtEl>
                                          <p:spTgt spid="481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strips(downRight)">
                                      <p:cBhvr>
                                        <p:cTn id="22" dur="500"/>
                                        <p:tgtEl>
                                          <p:spTgt spid="481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animEffect transition="in" filter="strips(downRight)">
                                      <p:cBhvr>
                                        <p:cTn id="27" dur="500"/>
                                        <p:tgtEl>
                                          <p:spTgt spid="481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8131">
                                            <p:txEl>
                                              <p:pRg st="5" end="5"/>
                                            </p:txEl>
                                          </p:spTgt>
                                        </p:tgtEl>
                                        <p:attrNameLst>
                                          <p:attrName>style.visibility</p:attrName>
                                        </p:attrNameLst>
                                      </p:cBhvr>
                                      <p:to>
                                        <p:strVal val="visible"/>
                                      </p:to>
                                    </p:set>
                                    <p:animEffect transition="in" filter="strips(downRight)">
                                      <p:cBhvr>
                                        <p:cTn id="32" dur="500"/>
                                        <p:tgtEl>
                                          <p:spTgt spid="4813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8131">
                                            <p:txEl>
                                              <p:pRg st="6" end="6"/>
                                            </p:txEl>
                                          </p:spTgt>
                                        </p:tgtEl>
                                        <p:attrNameLst>
                                          <p:attrName>style.visibility</p:attrName>
                                        </p:attrNameLst>
                                      </p:cBhvr>
                                      <p:to>
                                        <p:strVal val="visible"/>
                                      </p:to>
                                    </p:set>
                                    <p:animEffect transition="in" filter="strips(downRight)">
                                      <p:cBhvr>
                                        <p:cTn id="37" dur="500"/>
                                        <p:tgtEl>
                                          <p:spTgt spid="481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cs-CZ" sz="2400"/>
              <a:t>Table 16-1: Effects of Money Market and Output Market Changes on the Long-Run Nominal Dollar/Euro Exchange Rate, </a:t>
            </a:r>
            <a:r>
              <a:rPr lang="en-US" altLang="cs-CZ" sz="2400" i="1"/>
              <a:t>E</a:t>
            </a:r>
            <a:r>
              <a:rPr lang="en-US" altLang="cs-CZ" sz="2400" baseline="-25000"/>
              <a:t>$/€</a:t>
            </a:r>
            <a:r>
              <a:rPr lang="en-US" altLang="cs-CZ" sz="2400"/>
              <a:t> </a:t>
            </a:r>
          </a:p>
        </p:txBody>
      </p:sp>
      <p:pic>
        <p:nvPicPr>
          <p:cNvPr id="60419" name="Picture 2" descr="tbl16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52478"/>
            <a:ext cx="7724775" cy="454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9740681"/>
      </p:ext>
    </p:extLst>
  </p:cSld>
  <p:clrMapOvr>
    <a:masterClrMapping/>
  </p:clrMapOvr>
  <p:transition spd="med">
    <p:pull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cs-CZ" smtClean="0"/>
              <a:t>Real Interest Rates</a:t>
            </a:r>
          </a:p>
        </p:txBody>
      </p:sp>
      <p:sp>
        <p:nvSpPr>
          <p:cNvPr id="49155" name="Rectangle 3"/>
          <p:cNvSpPr>
            <a:spLocks noGrp="1" noChangeArrowheads="1"/>
          </p:cNvSpPr>
          <p:nvPr>
            <p:ph idx="1"/>
          </p:nvPr>
        </p:nvSpPr>
        <p:spPr/>
        <p:txBody>
          <a:bodyPr/>
          <a:lstStyle/>
          <a:p>
            <a:pPr eaLnBrk="1" hangingPunct="1">
              <a:spcBef>
                <a:spcPct val="50000"/>
              </a:spcBef>
            </a:pPr>
            <a:r>
              <a:rPr lang="en-US" altLang="cs-CZ" sz="1800"/>
              <a:t>Real interest rates are inflation-adjusted interest rates:</a:t>
            </a:r>
          </a:p>
          <a:p>
            <a:pPr algn="ctr" eaLnBrk="1" hangingPunct="1">
              <a:spcBef>
                <a:spcPct val="50000"/>
              </a:spcBef>
              <a:buFontTx/>
              <a:buNone/>
            </a:pPr>
            <a:r>
              <a:rPr lang="en-US" altLang="cs-CZ" sz="1800" i="1"/>
              <a:t>r</a:t>
            </a:r>
            <a:r>
              <a:rPr lang="en-US" altLang="cs-CZ" sz="1800" i="1" baseline="30000"/>
              <a:t>e </a:t>
            </a:r>
            <a:r>
              <a:rPr lang="en-US" altLang="cs-CZ" sz="1800" i="1"/>
              <a:t>= R – </a:t>
            </a:r>
            <a:r>
              <a:rPr lang="en-US" altLang="cs-CZ" sz="2000">
                <a:sym typeface="Symbol" panose="05050102010706020507" pitchFamily="18" charset="2"/>
              </a:rPr>
              <a:t></a:t>
            </a:r>
            <a:r>
              <a:rPr lang="en-US" altLang="cs-CZ" sz="1800" i="1" baseline="30000"/>
              <a:t>e</a:t>
            </a:r>
          </a:p>
          <a:p>
            <a:pPr lvl="1" eaLnBrk="1" hangingPunct="1">
              <a:spcBef>
                <a:spcPct val="50000"/>
              </a:spcBef>
              <a:buFontTx/>
              <a:buNone/>
            </a:pPr>
            <a:r>
              <a:rPr lang="en-US" altLang="cs-CZ" sz="1600"/>
              <a:t>where </a:t>
            </a:r>
            <a:r>
              <a:rPr lang="en-US" altLang="cs-CZ" sz="1800">
                <a:sym typeface="Symbol" panose="05050102010706020507" pitchFamily="18" charset="2"/>
              </a:rPr>
              <a:t></a:t>
            </a:r>
            <a:r>
              <a:rPr lang="en-US" altLang="cs-CZ" sz="1600" i="1" baseline="30000"/>
              <a:t>e </a:t>
            </a:r>
            <a:r>
              <a:rPr lang="en-US" altLang="cs-CZ" sz="1600"/>
              <a:t>represents the expected inflation rate and </a:t>
            </a:r>
            <a:r>
              <a:rPr lang="en-US" altLang="cs-CZ" sz="1600" i="1"/>
              <a:t>R</a:t>
            </a:r>
            <a:r>
              <a:rPr lang="en-US" altLang="cs-CZ" sz="1600"/>
              <a:t> represents a measure of nominal interest rates.</a:t>
            </a:r>
          </a:p>
          <a:p>
            <a:pPr eaLnBrk="1" hangingPunct="1">
              <a:spcBef>
                <a:spcPct val="50000"/>
              </a:spcBef>
            </a:pPr>
            <a:r>
              <a:rPr lang="en-US" altLang="cs-CZ" sz="1800"/>
              <a:t>Real interest rates are measured in terms of real output: </a:t>
            </a:r>
          </a:p>
          <a:p>
            <a:pPr lvl="1" eaLnBrk="1" hangingPunct="1">
              <a:spcBef>
                <a:spcPct val="50000"/>
              </a:spcBef>
            </a:pPr>
            <a:r>
              <a:rPr lang="en-US" altLang="cs-CZ" sz="1600"/>
              <a:t>the quantity of goods and services that savers can purchase when their assets pay interest</a:t>
            </a:r>
          </a:p>
          <a:p>
            <a:pPr lvl="1" eaLnBrk="1" hangingPunct="1">
              <a:spcBef>
                <a:spcPct val="50000"/>
              </a:spcBef>
            </a:pPr>
            <a:r>
              <a:rPr lang="en-US" altLang="cs-CZ" sz="1600"/>
              <a:t>the quantity of goods and services that borrowers cannot purchase  when they must pay interest on their loans</a:t>
            </a:r>
          </a:p>
          <a:p>
            <a:pPr eaLnBrk="1" hangingPunct="1">
              <a:spcBef>
                <a:spcPct val="50000"/>
              </a:spcBef>
            </a:pPr>
            <a:r>
              <a:rPr lang="en-US" altLang="cs-CZ" sz="1800"/>
              <a:t>What are the predicted differences in real interest rates across countries?</a:t>
            </a:r>
          </a:p>
        </p:txBody>
      </p:sp>
    </p:spTree>
    <p:extLst>
      <p:ext uri="{BB962C8B-B14F-4D97-AF65-F5344CB8AC3E}">
        <p14:creationId xmlns:p14="http://schemas.microsoft.com/office/powerpoint/2010/main" val="42217370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5" dur="500"/>
                                        <p:tgtEl>
                                          <p:spTgt spid="4915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49155">
                                            <p:txEl>
                                              <p:pRg st="3" end="3"/>
                                            </p:txEl>
                                          </p:spTgt>
                                        </p:tgtEl>
                                        <p:attrNameLst>
                                          <p:attrName>style.visibility</p:attrName>
                                        </p:attrNameLst>
                                      </p:cBhvr>
                                      <p:to>
                                        <p:strVal val="visible"/>
                                      </p:to>
                                    </p:set>
                                    <p:animEffect transition="in" filter="strips(downRight)">
                                      <p:cBhvr>
                                        <p:cTn id="20" dur="500"/>
                                        <p:tgtEl>
                                          <p:spTgt spid="4915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49155">
                                            <p:txEl>
                                              <p:pRg st="4" end="4"/>
                                            </p:txEl>
                                          </p:spTgt>
                                        </p:tgtEl>
                                        <p:attrNameLst>
                                          <p:attrName>style.visibility</p:attrName>
                                        </p:attrNameLst>
                                      </p:cBhvr>
                                      <p:to>
                                        <p:strVal val="visible"/>
                                      </p:to>
                                    </p:set>
                                    <p:animEffect transition="in" filter="strips(downRight)">
                                      <p:cBhvr>
                                        <p:cTn id="25" dur="500"/>
                                        <p:tgtEl>
                                          <p:spTgt spid="49155">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49155">
                                            <p:txEl>
                                              <p:pRg st="5" end="5"/>
                                            </p:txEl>
                                          </p:spTgt>
                                        </p:tgtEl>
                                        <p:attrNameLst>
                                          <p:attrName>style.visibility</p:attrName>
                                        </p:attrNameLst>
                                      </p:cBhvr>
                                      <p:to>
                                        <p:strVal val="visible"/>
                                      </p:to>
                                    </p:set>
                                    <p:animEffect transition="in" filter="strips(downRight)">
                                      <p:cBhvr>
                                        <p:cTn id="28" dur="500"/>
                                        <p:tgtEl>
                                          <p:spTgt spid="49155">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49155">
                                            <p:txEl>
                                              <p:pRg st="6" end="6"/>
                                            </p:txEl>
                                          </p:spTgt>
                                        </p:tgtEl>
                                        <p:attrNameLst>
                                          <p:attrName>style.visibility</p:attrName>
                                        </p:attrNameLst>
                                      </p:cBhvr>
                                      <p:to>
                                        <p:strVal val="visible"/>
                                      </p:to>
                                    </p:set>
                                    <p:animEffect transition="in" filter="strips(downRight)">
                                      <p:cBhvr>
                                        <p:cTn id="33" dur="500"/>
                                        <p:tgtEl>
                                          <p:spTgt spid="491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cs-CZ" smtClean="0"/>
              <a:t>Real Interest Rates (cont.)</a:t>
            </a:r>
          </a:p>
        </p:txBody>
      </p:sp>
      <p:sp>
        <p:nvSpPr>
          <p:cNvPr id="50179" name="Rectangle 3"/>
          <p:cNvSpPr>
            <a:spLocks noGrp="1" noChangeArrowheads="1"/>
          </p:cNvSpPr>
          <p:nvPr>
            <p:ph idx="1"/>
          </p:nvPr>
        </p:nvSpPr>
        <p:spPr/>
        <p:txBody>
          <a:bodyPr/>
          <a:lstStyle/>
          <a:p>
            <a:pPr eaLnBrk="1" hangingPunct="1"/>
            <a:r>
              <a:rPr lang="en-US" altLang="cs-CZ"/>
              <a:t>Real interest rate differentials are derived from</a:t>
            </a:r>
          </a:p>
          <a:p>
            <a:pPr algn="ctr" eaLnBrk="1" hangingPunct="1">
              <a:buFontTx/>
              <a:buNone/>
            </a:pPr>
            <a:r>
              <a:rPr lang="en-US" altLang="cs-CZ" i="1"/>
              <a:t>r</a:t>
            </a:r>
            <a:r>
              <a:rPr lang="en-US" altLang="cs-CZ" i="1" baseline="30000"/>
              <a:t>e</a:t>
            </a:r>
            <a:r>
              <a:rPr lang="en-US" altLang="cs-CZ" baseline="-25000"/>
              <a:t>US</a:t>
            </a:r>
            <a:r>
              <a:rPr lang="en-US" altLang="cs-CZ"/>
              <a:t> – </a:t>
            </a:r>
            <a:r>
              <a:rPr lang="en-US" altLang="cs-CZ" i="1"/>
              <a:t>r</a:t>
            </a:r>
            <a:r>
              <a:rPr lang="en-US" altLang="cs-CZ" i="1" baseline="30000"/>
              <a:t>e</a:t>
            </a:r>
            <a:r>
              <a:rPr lang="en-US" altLang="cs-CZ" baseline="-25000"/>
              <a:t>EU</a:t>
            </a:r>
            <a:r>
              <a:rPr lang="en-US" altLang="cs-CZ"/>
              <a:t> = (</a:t>
            </a:r>
            <a:r>
              <a:rPr lang="en-US" altLang="cs-CZ" i="1"/>
              <a:t>R</a:t>
            </a:r>
            <a:r>
              <a:rPr lang="en-US" altLang="cs-CZ" baseline="-25000"/>
              <a:t>$</a:t>
            </a:r>
            <a:r>
              <a:rPr lang="en-US" altLang="cs-CZ"/>
              <a:t> – </a:t>
            </a:r>
            <a:r>
              <a:rPr lang="en-US" altLang="cs-CZ">
                <a:sym typeface="Symbol" panose="05050102010706020507" pitchFamily="18" charset="2"/>
              </a:rPr>
              <a:t></a:t>
            </a:r>
            <a:r>
              <a:rPr lang="en-US" altLang="cs-CZ" i="1" baseline="30000"/>
              <a:t>e</a:t>
            </a:r>
            <a:r>
              <a:rPr lang="en-US" altLang="cs-CZ" baseline="-25000"/>
              <a:t>US</a:t>
            </a:r>
            <a:r>
              <a:rPr lang="en-US" altLang="cs-CZ"/>
              <a:t>) – (</a:t>
            </a:r>
            <a:r>
              <a:rPr lang="en-US" altLang="cs-CZ" i="1"/>
              <a:t>R</a:t>
            </a:r>
            <a:r>
              <a:rPr lang="en-US" altLang="cs-CZ" baseline="-25000"/>
              <a:t>€</a:t>
            </a:r>
            <a:r>
              <a:rPr lang="en-US" altLang="cs-CZ"/>
              <a:t> – </a:t>
            </a:r>
            <a:r>
              <a:rPr lang="en-US" altLang="cs-CZ">
                <a:sym typeface="Symbol" panose="05050102010706020507" pitchFamily="18" charset="2"/>
              </a:rPr>
              <a:t></a:t>
            </a:r>
            <a:r>
              <a:rPr lang="en-US" altLang="cs-CZ" i="1" baseline="30000"/>
              <a:t>e</a:t>
            </a:r>
            <a:r>
              <a:rPr lang="en-US" altLang="cs-CZ" baseline="-25000"/>
              <a:t>EU</a:t>
            </a:r>
            <a:r>
              <a:rPr lang="en-US" altLang="cs-CZ"/>
              <a:t>) </a:t>
            </a:r>
          </a:p>
          <a:p>
            <a:pPr algn="ctr" eaLnBrk="1" hangingPunct="1">
              <a:buFontTx/>
              <a:buNone/>
            </a:pPr>
            <a:r>
              <a:rPr lang="en-US" altLang="cs-CZ" i="1"/>
              <a:t>R</a:t>
            </a:r>
            <a:r>
              <a:rPr lang="en-US" altLang="cs-CZ" baseline="-25000"/>
              <a:t>$</a:t>
            </a:r>
            <a:r>
              <a:rPr lang="en-US" altLang="cs-CZ" i="1" baseline="-25000"/>
              <a:t> </a:t>
            </a:r>
            <a:r>
              <a:rPr lang="en-US" altLang="cs-CZ"/>
              <a:t>–</a:t>
            </a:r>
            <a:r>
              <a:rPr lang="en-US" altLang="cs-CZ" i="1"/>
              <a:t> R</a:t>
            </a:r>
            <a:r>
              <a:rPr lang="en-US" altLang="cs-CZ" baseline="-25000"/>
              <a:t>€ </a:t>
            </a:r>
            <a:r>
              <a:rPr lang="en-US" altLang="cs-CZ"/>
              <a:t>= (</a:t>
            </a:r>
            <a:r>
              <a:rPr lang="en-US" altLang="cs-CZ" i="1"/>
              <a:t>q</a:t>
            </a:r>
            <a:r>
              <a:rPr lang="en-US" altLang="cs-CZ" i="1" baseline="30000"/>
              <a:t>e</a:t>
            </a:r>
            <a:r>
              <a:rPr lang="en-US" altLang="cs-CZ" baseline="-25000"/>
              <a:t>US/EU</a:t>
            </a:r>
            <a:r>
              <a:rPr lang="en-US" altLang="cs-CZ"/>
              <a:t> – </a:t>
            </a:r>
            <a:r>
              <a:rPr lang="en-US" altLang="cs-CZ" i="1"/>
              <a:t>q</a:t>
            </a:r>
            <a:r>
              <a:rPr lang="en-US" altLang="cs-CZ" baseline="-25000"/>
              <a:t>US/EU</a:t>
            </a:r>
            <a:r>
              <a:rPr lang="en-US" altLang="cs-CZ"/>
              <a:t>)/</a:t>
            </a:r>
            <a:r>
              <a:rPr lang="en-US" altLang="cs-CZ" i="1"/>
              <a:t>q</a:t>
            </a:r>
            <a:r>
              <a:rPr lang="en-US" altLang="cs-CZ" baseline="-25000"/>
              <a:t>US/EU</a:t>
            </a:r>
            <a:r>
              <a:rPr lang="en-US" altLang="cs-CZ"/>
              <a:t> + (</a:t>
            </a:r>
            <a:r>
              <a:rPr lang="en-US" altLang="cs-CZ">
                <a:sym typeface="Symbol" panose="05050102010706020507" pitchFamily="18" charset="2"/>
              </a:rPr>
              <a:t></a:t>
            </a:r>
            <a:r>
              <a:rPr lang="en-US" altLang="cs-CZ" i="1" baseline="30000"/>
              <a:t>e</a:t>
            </a:r>
            <a:r>
              <a:rPr lang="en-US" altLang="cs-CZ" baseline="-25000"/>
              <a:t>US</a:t>
            </a:r>
            <a:r>
              <a:rPr lang="en-US" altLang="cs-CZ" i="1" baseline="-25000"/>
              <a:t> </a:t>
            </a:r>
            <a:r>
              <a:rPr lang="en-US" altLang="cs-CZ"/>
              <a:t>–</a:t>
            </a:r>
            <a:r>
              <a:rPr lang="en-US" altLang="cs-CZ" i="1"/>
              <a:t> </a:t>
            </a:r>
            <a:r>
              <a:rPr lang="en-US" altLang="cs-CZ">
                <a:sym typeface="Symbol" panose="05050102010706020507" pitchFamily="18" charset="2"/>
              </a:rPr>
              <a:t></a:t>
            </a:r>
            <a:r>
              <a:rPr lang="en-US" altLang="cs-CZ" i="1" baseline="30000"/>
              <a:t>e</a:t>
            </a:r>
            <a:r>
              <a:rPr lang="en-US" altLang="cs-CZ" baseline="-25000"/>
              <a:t>EU</a:t>
            </a:r>
            <a:r>
              <a:rPr lang="en-US" altLang="cs-CZ"/>
              <a:t>)</a:t>
            </a:r>
            <a:r>
              <a:rPr lang="en-US" altLang="cs-CZ" i="1" baseline="30000"/>
              <a:t> </a:t>
            </a:r>
          </a:p>
          <a:p>
            <a:pPr algn="ctr" eaLnBrk="1" hangingPunct="1">
              <a:buFontTx/>
              <a:buNone/>
            </a:pPr>
            <a:r>
              <a:rPr lang="en-US" altLang="cs-CZ" i="1"/>
              <a:t>r</a:t>
            </a:r>
            <a:r>
              <a:rPr lang="en-US" altLang="cs-CZ" i="1" baseline="30000"/>
              <a:t>e</a:t>
            </a:r>
            <a:r>
              <a:rPr lang="en-US" altLang="cs-CZ" baseline="-25000"/>
              <a:t>US</a:t>
            </a:r>
            <a:r>
              <a:rPr lang="en-US" altLang="cs-CZ"/>
              <a:t> – </a:t>
            </a:r>
            <a:r>
              <a:rPr lang="en-US" altLang="cs-CZ" i="1"/>
              <a:t>r</a:t>
            </a:r>
            <a:r>
              <a:rPr lang="en-US" altLang="cs-CZ" i="1" baseline="30000"/>
              <a:t>e</a:t>
            </a:r>
            <a:r>
              <a:rPr lang="en-US" altLang="cs-CZ" baseline="-25000"/>
              <a:t>EU</a:t>
            </a:r>
            <a:r>
              <a:rPr lang="en-US" altLang="cs-CZ"/>
              <a:t> = (</a:t>
            </a:r>
            <a:r>
              <a:rPr lang="en-US" altLang="cs-CZ" i="1"/>
              <a:t>q</a:t>
            </a:r>
            <a:r>
              <a:rPr lang="en-US" altLang="cs-CZ" i="1" baseline="30000"/>
              <a:t>e</a:t>
            </a:r>
            <a:r>
              <a:rPr lang="en-US" altLang="cs-CZ" baseline="-25000"/>
              <a:t>US/EU</a:t>
            </a:r>
            <a:r>
              <a:rPr lang="en-US" altLang="cs-CZ"/>
              <a:t> – </a:t>
            </a:r>
            <a:r>
              <a:rPr lang="en-US" altLang="cs-CZ" i="1"/>
              <a:t>q</a:t>
            </a:r>
            <a:r>
              <a:rPr lang="en-US" altLang="cs-CZ" baseline="-25000"/>
              <a:t>US/EU</a:t>
            </a:r>
            <a:r>
              <a:rPr lang="en-US" altLang="cs-CZ"/>
              <a:t>)/</a:t>
            </a:r>
            <a:r>
              <a:rPr lang="en-US" altLang="cs-CZ" i="1"/>
              <a:t>q</a:t>
            </a:r>
            <a:r>
              <a:rPr lang="en-US" altLang="cs-CZ" baseline="-25000"/>
              <a:t>US/EU </a:t>
            </a:r>
            <a:r>
              <a:rPr lang="en-US" altLang="cs-CZ" i="1" baseline="30000"/>
              <a:t> </a:t>
            </a:r>
          </a:p>
          <a:p>
            <a:pPr eaLnBrk="1" hangingPunct="1">
              <a:spcBef>
                <a:spcPct val="70000"/>
              </a:spcBef>
            </a:pPr>
            <a:r>
              <a:rPr lang="en-US" altLang="cs-CZ"/>
              <a:t>The last equation is called </a:t>
            </a:r>
            <a:r>
              <a:rPr lang="en-US" altLang="cs-CZ" b="1"/>
              <a:t>real interest parity</a:t>
            </a:r>
            <a:r>
              <a:rPr lang="en-US" altLang="cs-CZ"/>
              <a:t>.</a:t>
            </a:r>
          </a:p>
          <a:p>
            <a:pPr lvl="1" eaLnBrk="1" hangingPunct="1">
              <a:spcBef>
                <a:spcPct val="40000"/>
              </a:spcBef>
            </a:pPr>
            <a:r>
              <a:rPr lang="en-US" altLang="cs-CZ"/>
              <a:t>It says that differences in real interest rates (in terms of goods and services that are earned or forgone when lending or borrowing) between countries are equal to the expected change in the value/price/cost of goods and services between countries.</a:t>
            </a:r>
          </a:p>
        </p:txBody>
      </p:sp>
    </p:spTree>
    <p:extLst>
      <p:ext uri="{BB962C8B-B14F-4D97-AF65-F5344CB8AC3E}">
        <p14:creationId xmlns:p14="http://schemas.microsoft.com/office/powerpoint/2010/main" val="40986665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strips(downRight)">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strips(downRight)">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strips(downRight)">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strips(downRight)">
                                      <p:cBhvr>
                                        <p:cTn id="32" dur="500"/>
                                        <p:tgtEl>
                                          <p:spTgt spid="50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cs-CZ" smtClean="0"/>
              <a:t>Summary</a:t>
            </a:r>
          </a:p>
        </p:txBody>
      </p:sp>
      <p:sp>
        <p:nvSpPr>
          <p:cNvPr id="51203" name="Rectangle 3"/>
          <p:cNvSpPr>
            <a:spLocks noGrp="1" noChangeArrowheads="1"/>
          </p:cNvSpPr>
          <p:nvPr>
            <p:ph idx="1"/>
          </p:nvPr>
        </p:nvSpPr>
        <p:spPr>
          <a:xfrm>
            <a:off x="680321" y="2078982"/>
            <a:ext cx="7835900" cy="4495800"/>
          </a:xfrm>
        </p:spPr>
        <p:txBody>
          <a:bodyPr/>
          <a:lstStyle/>
          <a:p>
            <a:pPr marL="533400" indent="-533400">
              <a:spcBef>
                <a:spcPct val="50000"/>
              </a:spcBef>
              <a:buFont typeface="Times" panose="02020603050405020304" pitchFamily="18" charset="0"/>
              <a:buAutoNum type="arabicPeriod"/>
            </a:pPr>
            <a:r>
              <a:rPr lang="en-US" altLang="cs-CZ" sz="2000" dirty="0"/>
              <a:t>The law of one price says that the same good in different competitive markets must sell for the same price, when transportation costs and barriers between markets are not important.</a:t>
            </a:r>
          </a:p>
          <a:p>
            <a:pPr marL="533400" indent="-533400">
              <a:spcBef>
                <a:spcPct val="50000"/>
              </a:spcBef>
              <a:buFont typeface="Times" panose="02020603050405020304" pitchFamily="18" charset="0"/>
              <a:buAutoNum type="arabicPeriod"/>
            </a:pPr>
            <a:r>
              <a:rPr lang="en-US" altLang="cs-CZ" sz="2000" dirty="0"/>
              <a:t>Purchasing power parity applies the law of one price for all goods and services among all countries.</a:t>
            </a:r>
          </a:p>
          <a:p>
            <a:pPr marL="914400" lvl="1" indent="-457200">
              <a:spcBef>
                <a:spcPct val="50000"/>
              </a:spcBef>
            </a:pPr>
            <a:r>
              <a:rPr lang="en-US" altLang="cs-CZ" sz="1800" dirty="0"/>
              <a:t>Absolute PPP says that currencies of two countries have the same purchasing power. </a:t>
            </a:r>
          </a:p>
          <a:p>
            <a:pPr marL="914400" lvl="1" indent="-457200">
              <a:spcBef>
                <a:spcPct val="50000"/>
              </a:spcBef>
            </a:pPr>
            <a:r>
              <a:rPr lang="en-US" altLang="cs-CZ" sz="1800" dirty="0"/>
              <a:t>Relative PPP says that changes in the nominal exchange rate between two countries equals the difference in the inflation rates between the two countries. </a:t>
            </a:r>
          </a:p>
        </p:txBody>
      </p:sp>
    </p:spTree>
    <p:extLst>
      <p:ext uri="{BB962C8B-B14F-4D97-AF65-F5344CB8AC3E}">
        <p14:creationId xmlns:p14="http://schemas.microsoft.com/office/powerpoint/2010/main" val="242973731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2" dur="500"/>
                                        <p:tgtEl>
                                          <p:spTgt spid="51203">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animEffect transition="in" filter="strips(downRight)">
                                      <p:cBhvr>
                                        <p:cTn id="15" dur="500"/>
                                        <p:tgtEl>
                                          <p:spTgt spid="51203">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51203">
                                            <p:txEl>
                                              <p:pRg st="3" end="3"/>
                                            </p:txEl>
                                          </p:spTgt>
                                        </p:tgtEl>
                                        <p:attrNameLst>
                                          <p:attrName>style.visibility</p:attrName>
                                        </p:attrNameLst>
                                      </p:cBhvr>
                                      <p:to>
                                        <p:strVal val="visible"/>
                                      </p:to>
                                    </p:set>
                                    <p:animEffect transition="in" filter="strips(downRight)">
                                      <p:cBhvr>
                                        <p:cTn id="18"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cs-CZ" smtClean="0"/>
              <a:t>Summary (cont.)</a:t>
            </a:r>
          </a:p>
        </p:txBody>
      </p:sp>
      <p:sp>
        <p:nvSpPr>
          <p:cNvPr id="52227" name="Rectangle 3"/>
          <p:cNvSpPr>
            <a:spLocks noGrp="1" noChangeArrowheads="1"/>
          </p:cNvSpPr>
          <p:nvPr>
            <p:ph idx="1"/>
          </p:nvPr>
        </p:nvSpPr>
        <p:spPr/>
        <p:txBody>
          <a:bodyPr/>
          <a:lstStyle/>
          <a:p>
            <a:pPr marL="533400" indent="-533400">
              <a:spcBef>
                <a:spcPct val="40000"/>
              </a:spcBef>
              <a:buFont typeface="Times" panose="02020603050405020304" pitchFamily="18" charset="0"/>
              <a:buAutoNum type="arabicPeriod" startAt="3"/>
            </a:pPr>
            <a:r>
              <a:rPr lang="en-US" altLang="cs-CZ" sz="2000"/>
              <a:t>The monetary approach to exchange rates uses PPP and the supply and demand of real monetary assets.</a:t>
            </a:r>
          </a:p>
          <a:p>
            <a:pPr marL="914400" lvl="1" indent="-457200">
              <a:spcBef>
                <a:spcPct val="40000"/>
              </a:spcBef>
            </a:pPr>
            <a:r>
              <a:rPr lang="en-US" altLang="cs-CZ" sz="1800"/>
              <a:t>Changes in the growth rate of the money supply influence inflation and exchange rates.</a:t>
            </a:r>
          </a:p>
          <a:p>
            <a:pPr marL="914400" lvl="1" indent="-457200">
              <a:spcBef>
                <a:spcPct val="40000"/>
              </a:spcBef>
            </a:pPr>
            <a:r>
              <a:rPr lang="en-US" altLang="cs-CZ" sz="1800"/>
              <a:t>Expectations about inflation influence the exchange rate.</a:t>
            </a:r>
          </a:p>
          <a:p>
            <a:pPr marL="914400" lvl="1" indent="-457200">
              <a:spcBef>
                <a:spcPct val="40000"/>
              </a:spcBef>
            </a:pPr>
            <a:r>
              <a:rPr lang="en-US" altLang="cs-CZ" sz="1800"/>
              <a:t>The Fisher effect shows that differences in nominal interest rates are equal to differences in inflation rates.</a:t>
            </a:r>
          </a:p>
          <a:p>
            <a:pPr marL="533400" indent="-533400">
              <a:spcBef>
                <a:spcPct val="50000"/>
              </a:spcBef>
              <a:buFont typeface="Times" panose="02020603050405020304" pitchFamily="18" charset="0"/>
              <a:buAutoNum type="arabicPeriod" startAt="3"/>
            </a:pPr>
            <a:r>
              <a:rPr lang="en-US" altLang="cs-CZ" sz="2000"/>
              <a:t>Empirical support for PPP is weak.</a:t>
            </a:r>
          </a:p>
          <a:p>
            <a:pPr marL="914400" lvl="1" indent="-457200">
              <a:spcBef>
                <a:spcPct val="40000"/>
              </a:spcBef>
            </a:pPr>
            <a:r>
              <a:rPr lang="en-US" altLang="cs-CZ" sz="1800"/>
              <a:t>Trade barriers, nontradable products, imperfect competition and differences in price measures may cause the empirical shortcomings of PPP. </a:t>
            </a:r>
          </a:p>
        </p:txBody>
      </p:sp>
    </p:spTree>
    <p:extLst>
      <p:ext uri="{BB962C8B-B14F-4D97-AF65-F5344CB8AC3E}">
        <p14:creationId xmlns:p14="http://schemas.microsoft.com/office/powerpoint/2010/main" val="270189306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Right)">
                                      <p:cBhvr>
                                        <p:cTn id="7" dur="500"/>
                                        <p:tgtEl>
                                          <p:spTgt spid="5222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2227">
                                            <p:txEl>
                                              <p:pRg st="1" end="1"/>
                                            </p:txEl>
                                          </p:spTgt>
                                        </p:tgtEl>
                                        <p:attrNameLst>
                                          <p:attrName>style.visibility</p:attrName>
                                        </p:attrNameLst>
                                      </p:cBhvr>
                                      <p:to>
                                        <p:strVal val="visible"/>
                                      </p:to>
                                    </p:set>
                                    <p:animEffect transition="in" filter="strips(downRight)">
                                      <p:cBhvr>
                                        <p:cTn id="10" dur="500"/>
                                        <p:tgtEl>
                                          <p:spTgt spid="52227">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animEffect transition="in" filter="strips(downRight)">
                                      <p:cBhvr>
                                        <p:cTn id="13" dur="500"/>
                                        <p:tgtEl>
                                          <p:spTgt spid="52227">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52227">
                                            <p:txEl>
                                              <p:pRg st="3" end="3"/>
                                            </p:txEl>
                                          </p:spTgt>
                                        </p:tgtEl>
                                        <p:attrNameLst>
                                          <p:attrName>style.visibility</p:attrName>
                                        </p:attrNameLst>
                                      </p:cBhvr>
                                      <p:to>
                                        <p:strVal val="visible"/>
                                      </p:to>
                                    </p:set>
                                    <p:animEffect transition="in" filter="strips(downRight)">
                                      <p:cBhvr>
                                        <p:cTn id="16" dur="500"/>
                                        <p:tgtEl>
                                          <p:spTgt spid="52227">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52227">
                                            <p:txEl>
                                              <p:pRg st="4" end="4"/>
                                            </p:txEl>
                                          </p:spTgt>
                                        </p:tgtEl>
                                        <p:attrNameLst>
                                          <p:attrName>style.visibility</p:attrName>
                                        </p:attrNameLst>
                                      </p:cBhvr>
                                      <p:to>
                                        <p:strVal val="visible"/>
                                      </p:to>
                                    </p:set>
                                    <p:animEffect transition="in" filter="strips(downRight)">
                                      <p:cBhvr>
                                        <p:cTn id="21" dur="500"/>
                                        <p:tgtEl>
                                          <p:spTgt spid="52227">
                                            <p:txEl>
                                              <p:pRg st="4" end="4"/>
                                            </p:txEl>
                                          </p:spTgt>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52227">
                                            <p:txEl>
                                              <p:pRg st="5" end="5"/>
                                            </p:txEl>
                                          </p:spTgt>
                                        </p:tgtEl>
                                        <p:attrNameLst>
                                          <p:attrName>style.visibility</p:attrName>
                                        </p:attrNameLst>
                                      </p:cBhvr>
                                      <p:to>
                                        <p:strVal val="visible"/>
                                      </p:to>
                                    </p:set>
                                    <p:animEffect transition="in" filter="strips(downRight)">
                                      <p:cBhvr>
                                        <p:cTn id="24" dur="500"/>
                                        <p:tgtEl>
                                          <p:spTgt spid="522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cs-CZ" smtClean="0"/>
              <a:t>Summary (cont.)</a:t>
            </a:r>
          </a:p>
        </p:txBody>
      </p:sp>
      <p:sp>
        <p:nvSpPr>
          <p:cNvPr id="53251" name="Rectangle 3"/>
          <p:cNvSpPr>
            <a:spLocks noGrp="1" noChangeArrowheads="1"/>
          </p:cNvSpPr>
          <p:nvPr>
            <p:ph idx="1"/>
          </p:nvPr>
        </p:nvSpPr>
        <p:spPr/>
        <p:txBody>
          <a:bodyPr/>
          <a:lstStyle/>
          <a:p>
            <a:pPr marL="533400" indent="-533400">
              <a:spcBef>
                <a:spcPct val="50000"/>
              </a:spcBef>
              <a:buFont typeface="Times" panose="02020603050405020304" pitchFamily="18" charset="0"/>
              <a:buAutoNum type="arabicPeriod" startAt="5"/>
            </a:pPr>
            <a:r>
              <a:rPr lang="en-US" altLang="cs-CZ" sz="2000"/>
              <a:t>The real exchange rate approach to exchange rates generalizes the monetary approach.</a:t>
            </a:r>
          </a:p>
          <a:p>
            <a:pPr marL="914400" lvl="1" indent="-457200">
              <a:spcBef>
                <a:spcPct val="50000"/>
              </a:spcBef>
            </a:pPr>
            <a:r>
              <a:rPr lang="en-US" altLang="cs-CZ" sz="1800"/>
              <a:t>It defines the real exchange rate as the value/price/cost of domestic products relative to foreign products.</a:t>
            </a:r>
          </a:p>
          <a:p>
            <a:pPr marL="914400" lvl="1" indent="-457200">
              <a:spcBef>
                <a:spcPct val="50000"/>
              </a:spcBef>
            </a:pPr>
            <a:r>
              <a:rPr lang="en-US" altLang="cs-CZ" sz="1800"/>
              <a:t>It predicts that changes in relative demand and relative supply of products influence real and nominal exchange rates.</a:t>
            </a:r>
          </a:p>
          <a:p>
            <a:pPr marL="914400" lvl="1" indent="-457200">
              <a:spcBef>
                <a:spcPct val="50000"/>
              </a:spcBef>
            </a:pPr>
            <a:r>
              <a:rPr lang="en-US" altLang="cs-CZ" sz="1800"/>
              <a:t>Interest rate differences are explained by a more general concept: expected changes in the value of domestic products relative to the value of foreign products plus the difference of inflation rates between the domestic and foreign economies.</a:t>
            </a:r>
          </a:p>
        </p:txBody>
      </p:sp>
    </p:spTree>
    <p:extLst>
      <p:ext uri="{BB962C8B-B14F-4D97-AF65-F5344CB8AC3E}">
        <p14:creationId xmlns:p14="http://schemas.microsoft.com/office/powerpoint/2010/main" val="2095674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strips(downRight)">
                                      <p:cBhvr>
                                        <p:cTn id="7" dur="500"/>
                                        <p:tgtEl>
                                          <p:spTgt spid="5325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3251">
                                            <p:txEl>
                                              <p:pRg st="1" end="1"/>
                                            </p:txEl>
                                          </p:spTgt>
                                        </p:tgtEl>
                                        <p:attrNameLst>
                                          <p:attrName>style.visibility</p:attrName>
                                        </p:attrNameLst>
                                      </p:cBhvr>
                                      <p:to>
                                        <p:strVal val="visible"/>
                                      </p:to>
                                    </p:set>
                                    <p:animEffect transition="in" filter="strips(downRight)">
                                      <p:cBhvr>
                                        <p:cTn id="10" dur="500"/>
                                        <p:tgtEl>
                                          <p:spTgt spid="53251">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animEffect transition="in" filter="strips(downRight)">
                                      <p:cBhvr>
                                        <p:cTn id="13" dur="500"/>
                                        <p:tgtEl>
                                          <p:spTgt spid="53251">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53251">
                                            <p:txEl>
                                              <p:pRg st="3" end="3"/>
                                            </p:txEl>
                                          </p:spTgt>
                                        </p:tgtEl>
                                        <p:attrNameLst>
                                          <p:attrName>style.visibility</p:attrName>
                                        </p:attrNameLst>
                                      </p:cBhvr>
                                      <p:to>
                                        <p:strVal val="visible"/>
                                      </p:to>
                                    </p:set>
                                    <p:animEffect transition="in" filter="strips(downRight)">
                                      <p:cBhvr>
                                        <p:cTn id="16"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cs-CZ" smtClean="0"/>
              <a:t>Law of One Price</a:t>
            </a:r>
          </a:p>
        </p:txBody>
      </p:sp>
      <p:sp>
        <p:nvSpPr>
          <p:cNvPr id="9219" name="Rectangle 3"/>
          <p:cNvSpPr>
            <a:spLocks noGrp="1" noChangeArrowheads="1"/>
          </p:cNvSpPr>
          <p:nvPr>
            <p:ph idx="1"/>
          </p:nvPr>
        </p:nvSpPr>
        <p:spPr/>
        <p:txBody>
          <a:bodyPr/>
          <a:lstStyle/>
          <a:p>
            <a:pPr eaLnBrk="1" hangingPunct="1">
              <a:spcBef>
                <a:spcPct val="40000"/>
              </a:spcBef>
            </a:pPr>
            <a:r>
              <a:rPr lang="en-US" altLang="cs-CZ"/>
              <a:t>The </a:t>
            </a:r>
            <a:r>
              <a:rPr lang="en-US" altLang="cs-CZ" b="1"/>
              <a:t>law of one price</a:t>
            </a:r>
            <a:r>
              <a:rPr lang="en-US" altLang="cs-CZ"/>
              <a:t> simply says that the </a:t>
            </a:r>
            <a:r>
              <a:rPr lang="en-US" altLang="cs-CZ" i="1"/>
              <a:t>same</a:t>
            </a:r>
            <a:r>
              <a:rPr lang="en-US" altLang="cs-CZ"/>
              <a:t> good in different competitive markets must sell for the same price, when transportation costs and barriers between those markets are not important.</a:t>
            </a:r>
          </a:p>
          <a:p>
            <a:pPr lvl="1" eaLnBrk="1" hangingPunct="1">
              <a:spcBef>
                <a:spcPct val="40000"/>
              </a:spcBef>
            </a:pPr>
            <a:r>
              <a:rPr lang="en-US" altLang="cs-CZ"/>
              <a:t>Why? Suppose the price of pizza at one restaurant is $20, while the price of the </a:t>
            </a:r>
            <a:r>
              <a:rPr lang="en-US" altLang="cs-CZ" i="1"/>
              <a:t>same</a:t>
            </a:r>
            <a:r>
              <a:rPr lang="en-US" altLang="cs-CZ"/>
              <a:t> pizza at an identical restaurant across the street is $40.</a:t>
            </a:r>
          </a:p>
          <a:p>
            <a:pPr lvl="1" eaLnBrk="1" hangingPunct="1">
              <a:spcBef>
                <a:spcPct val="40000"/>
              </a:spcBef>
            </a:pPr>
            <a:r>
              <a:rPr lang="en-US" altLang="cs-CZ"/>
              <a:t>What do you predict will happen?  Many people will buy the $20 pizza, few will buy the $40 one.</a:t>
            </a:r>
            <a:r>
              <a:rPr lang="en-US" altLang="cs-CZ" smtClean="0"/>
              <a:t>  </a:t>
            </a:r>
          </a:p>
        </p:txBody>
      </p:sp>
    </p:spTree>
    <p:extLst>
      <p:ext uri="{BB962C8B-B14F-4D97-AF65-F5344CB8AC3E}">
        <p14:creationId xmlns:p14="http://schemas.microsoft.com/office/powerpoint/2010/main" val="5734283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strips(downRight)">
                                      <p:cBhvr>
                                        <p:cTn id="10" dur="500"/>
                                        <p:tgtEl>
                                          <p:spTgt spid="921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strips(downRight)">
                                      <p:cBhvr>
                                        <p:cTn id="13"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cs-CZ" smtClean="0"/>
              <a:t>Summary (cont.)</a:t>
            </a:r>
          </a:p>
        </p:txBody>
      </p:sp>
      <p:sp>
        <p:nvSpPr>
          <p:cNvPr id="54275" name="Rectangle 3"/>
          <p:cNvSpPr>
            <a:spLocks noGrp="1" noChangeArrowheads="1"/>
          </p:cNvSpPr>
          <p:nvPr>
            <p:ph idx="1"/>
          </p:nvPr>
        </p:nvSpPr>
        <p:spPr/>
        <p:txBody>
          <a:bodyPr/>
          <a:lstStyle/>
          <a:p>
            <a:pPr marL="609600" indent="-609600">
              <a:spcBef>
                <a:spcPct val="50000"/>
              </a:spcBef>
              <a:buFont typeface="Times" panose="02020603050405020304" pitchFamily="18" charset="0"/>
              <a:buAutoNum type="arabicPeriod" startAt="6"/>
            </a:pPr>
            <a:r>
              <a:rPr lang="en-US" altLang="cs-CZ" sz="2000"/>
              <a:t>Real interest rates are inflation-adjusted interest rates, and show how much purchasing power savers gain and  borrowers give up.</a:t>
            </a:r>
          </a:p>
          <a:p>
            <a:pPr marL="609600" indent="-609600">
              <a:spcBef>
                <a:spcPct val="50000"/>
              </a:spcBef>
              <a:buFont typeface="Times" panose="02020603050405020304" pitchFamily="18" charset="0"/>
              <a:buAutoNum type="arabicPeriod" startAt="6"/>
            </a:pPr>
            <a:r>
              <a:rPr lang="en-US" altLang="cs-CZ" sz="2000"/>
              <a:t>Real interest parity shows that differences in real interest rates between countries equal expected changes in the real value of goods and services between countries.</a:t>
            </a:r>
          </a:p>
        </p:txBody>
      </p:sp>
    </p:spTree>
    <p:extLst>
      <p:ext uri="{BB962C8B-B14F-4D97-AF65-F5344CB8AC3E}">
        <p14:creationId xmlns:p14="http://schemas.microsoft.com/office/powerpoint/2010/main" val="27652668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strips(downRigh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strips(downRight)">
                                      <p:cBhvr>
                                        <p:cTn id="12" dur="5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ctrTitle"/>
          </p:nvPr>
        </p:nvSpPr>
        <p:spPr>
          <a:noFill/>
        </p:spPr>
        <p:txBody>
          <a:bodyPr/>
          <a:lstStyle/>
          <a:p>
            <a:pPr algn="ctr" eaLnBrk="1" hangingPunct="1"/>
            <a:r>
              <a:rPr lang="en-US" altLang="cs-CZ" sz="2800"/>
              <a:t>Chapter 16 (5)</a:t>
            </a:r>
          </a:p>
        </p:txBody>
      </p:sp>
      <p:sp>
        <p:nvSpPr>
          <p:cNvPr id="67587" name="Rectangle 4"/>
          <p:cNvSpPr>
            <a:spLocks noGrp="1" noChangeArrowheads="1"/>
          </p:cNvSpPr>
          <p:nvPr>
            <p:ph type="subTitle" idx="1"/>
          </p:nvPr>
        </p:nvSpPr>
        <p:spPr>
          <a:noFill/>
        </p:spPr>
        <p:txBody>
          <a:bodyPr/>
          <a:lstStyle/>
          <a:p>
            <a:pPr marL="0" indent="0" algn="ctr">
              <a:buNone/>
            </a:pPr>
            <a:r>
              <a:rPr lang="en-US" altLang="cs-CZ" b="1" smtClean="0"/>
              <a:t>Appendix: the Fisher Effect, the Interest Rate, and the Exchange Rate under the Flexible-Price Monetary Approach</a:t>
            </a:r>
          </a:p>
        </p:txBody>
      </p:sp>
    </p:spTree>
    <p:extLst>
      <p:ext uri="{BB962C8B-B14F-4D97-AF65-F5344CB8AC3E}">
        <p14:creationId xmlns:p14="http://schemas.microsoft.com/office/powerpoint/2010/main" val="2093481732"/>
      </p:ext>
    </p:extLst>
  </p:cSld>
  <p:clrMapOvr>
    <a:masterClrMapping/>
  </p:clrMapOvr>
  <p:transition spd="med">
    <p:pull dir="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19449" y="687516"/>
            <a:ext cx="3982994" cy="1231900"/>
          </a:xfrm>
        </p:spPr>
        <p:txBody>
          <a:bodyPr anchor="t">
            <a:normAutofit fontScale="90000"/>
          </a:bodyPr>
          <a:lstStyle/>
          <a:p>
            <a:pPr eaLnBrk="1" hangingPunct="1"/>
            <a:r>
              <a:rPr lang="en-US" altLang="cs-CZ" sz="2000" dirty="0"/>
              <a:t>Fig. 16A-1: How a Rise in U.S. Monetary Growth Affects Dollar Interest Rates and the Dollar/Euro Exchange Rate When Goods Prices Are Flexible </a:t>
            </a:r>
          </a:p>
        </p:txBody>
      </p:sp>
      <p:pic>
        <p:nvPicPr>
          <p:cNvPr id="68611" name="Picture 1" descr="fig16App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02443" y="811383"/>
            <a:ext cx="6172200" cy="565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1383013"/>
      </p:ext>
    </p:extLst>
  </p:cSld>
  <p:clrMapOvr>
    <a:masterClrMapping/>
  </p:clrMapOvr>
  <p:transition spd="med">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cs-CZ" smtClean="0"/>
              <a:t>Law of One Price (cont.)</a:t>
            </a:r>
          </a:p>
        </p:txBody>
      </p:sp>
      <p:sp>
        <p:nvSpPr>
          <p:cNvPr id="10243" name="Rectangle 3"/>
          <p:cNvSpPr>
            <a:spLocks noGrp="1" noChangeArrowheads="1"/>
          </p:cNvSpPr>
          <p:nvPr>
            <p:ph idx="1"/>
          </p:nvPr>
        </p:nvSpPr>
        <p:spPr>
          <a:xfrm>
            <a:off x="680321" y="2168226"/>
            <a:ext cx="8294687" cy="4572000"/>
          </a:xfrm>
        </p:spPr>
        <p:txBody>
          <a:bodyPr/>
          <a:lstStyle/>
          <a:p>
            <a:pPr lvl="1" eaLnBrk="1" hangingPunct="1"/>
            <a:r>
              <a:rPr lang="en-US" altLang="cs-CZ" dirty="0"/>
              <a:t>Due to the price difference, entrepreneurs would have an incentive to buy pizza at the cheap location and sell it at the expensive location for an easy profit.</a:t>
            </a:r>
          </a:p>
          <a:p>
            <a:pPr lvl="1" eaLnBrk="1" hangingPunct="1"/>
            <a:r>
              <a:rPr lang="en-US" altLang="cs-CZ" dirty="0"/>
              <a:t>Due to strong demand and decreased supply, the price of the $20 pizza would tend to increase.</a:t>
            </a:r>
          </a:p>
          <a:p>
            <a:pPr lvl="1" eaLnBrk="1" hangingPunct="1"/>
            <a:r>
              <a:rPr lang="en-US" altLang="cs-CZ" dirty="0"/>
              <a:t>Due to weak demand and increased supply, the price of the $40 pizza would tend to decrease.</a:t>
            </a:r>
          </a:p>
          <a:p>
            <a:pPr lvl="1" eaLnBrk="1" hangingPunct="1"/>
            <a:r>
              <a:rPr lang="en-US" altLang="cs-CZ" dirty="0"/>
              <a:t>People would have an incentive to adjust their behavior and prices would tend to adjust until one price is achieved across markets (across restaurants).</a:t>
            </a:r>
          </a:p>
        </p:txBody>
      </p:sp>
    </p:spTree>
    <p:extLst>
      <p:ext uri="{BB962C8B-B14F-4D97-AF65-F5344CB8AC3E}">
        <p14:creationId xmlns:p14="http://schemas.microsoft.com/office/powerpoint/2010/main" val="10251558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Righ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trips(downRight)">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trips(downRight)">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strips(downRight)">
                                      <p:cBhvr>
                                        <p:cTn id="2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cs-CZ" smtClean="0"/>
              <a:t>Law of One Price (cont.)</a:t>
            </a:r>
          </a:p>
        </p:txBody>
      </p:sp>
      <p:sp>
        <p:nvSpPr>
          <p:cNvPr id="11267" name="Rectangle 3"/>
          <p:cNvSpPr>
            <a:spLocks noGrp="1" noChangeArrowheads="1"/>
          </p:cNvSpPr>
          <p:nvPr>
            <p:ph idx="1"/>
          </p:nvPr>
        </p:nvSpPr>
        <p:spPr>
          <a:xfrm>
            <a:off x="680321" y="2158400"/>
            <a:ext cx="8480425" cy="4495800"/>
          </a:xfrm>
        </p:spPr>
        <p:txBody>
          <a:bodyPr/>
          <a:lstStyle/>
          <a:p>
            <a:pPr eaLnBrk="1" hangingPunct="1"/>
            <a:r>
              <a:rPr lang="en-US" altLang="cs-CZ" dirty="0"/>
              <a:t>Consider a pizza restaurant in Seattle and one across the border in Vancouver.  </a:t>
            </a:r>
          </a:p>
          <a:p>
            <a:pPr eaLnBrk="1" hangingPunct="1"/>
            <a:r>
              <a:rPr lang="en-US" altLang="cs-CZ" dirty="0"/>
              <a:t>The law of one price says that the price of the same pizza (using a common currency to measure the price) in the two cities must be the same if markets are competitive and transportation costs and barriers between markets are not important.</a:t>
            </a:r>
          </a:p>
          <a:p>
            <a:pPr algn="ctr" eaLnBrk="1" hangingPunct="1">
              <a:spcBef>
                <a:spcPct val="40000"/>
              </a:spcBef>
              <a:buFontTx/>
              <a:buNone/>
            </a:pPr>
            <a:r>
              <a:rPr lang="en-US" altLang="cs-CZ" sz="2000" i="1" dirty="0" err="1"/>
              <a:t>P</a:t>
            </a:r>
            <a:r>
              <a:rPr lang="en-US" altLang="cs-CZ" sz="2000" i="1" baseline="30000" dirty="0" err="1"/>
              <a:t>pizza</a:t>
            </a:r>
            <a:r>
              <a:rPr lang="en-US" altLang="cs-CZ" sz="2000" baseline="-25000" dirty="0" err="1"/>
              <a:t>US</a:t>
            </a:r>
            <a:r>
              <a:rPr lang="en-US" altLang="cs-CZ" sz="2000" i="1" dirty="0"/>
              <a:t> </a:t>
            </a:r>
            <a:r>
              <a:rPr lang="en-US" altLang="cs-CZ" sz="2000" dirty="0"/>
              <a:t>= (</a:t>
            </a:r>
            <a:r>
              <a:rPr lang="en-US" altLang="cs-CZ" sz="2000" i="1" dirty="0"/>
              <a:t>E</a:t>
            </a:r>
            <a:r>
              <a:rPr lang="en-US" altLang="cs-CZ" sz="2000" baseline="-25000" dirty="0"/>
              <a:t>US$/C$</a:t>
            </a:r>
            <a:r>
              <a:rPr lang="en-US" altLang="cs-CZ" sz="2000" dirty="0"/>
              <a:t>) x (</a:t>
            </a:r>
            <a:r>
              <a:rPr lang="en-US" altLang="cs-CZ" sz="2000" i="1" dirty="0" err="1"/>
              <a:t>P</a:t>
            </a:r>
            <a:r>
              <a:rPr lang="en-US" altLang="cs-CZ" sz="2000" i="1" baseline="30000" dirty="0" err="1"/>
              <a:t>pizza</a:t>
            </a:r>
            <a:r>
              <a:rPr lang="en-US" altLang="cs-CZ" sz="2000" baseline="-25000" dirty="0" err="1"/>
              <a:t>Canada</a:t>
            </a:r>
            <a:r>
              <a:rPr lang="en-US" altLang="cs-CZ" sz="2000" dirty="0"/>
              <a:t>)</a:t>
            </a:r>
          </a:p>
          <a:p>
            <a:pPr lvl="1" eaLnBrk="1" hangingPunct="1">
              <a:spcBef>
                <a:spcPct val="40000"/>
              </a:spcBef>
              <a:buFontTx/>
              <a:buNone/>
            </a:pPr>
            <a:r>
              <a:rPr lang="en-US" altLang="cs-CZ" i="1" dirty="0" err="1">
                <a:ea typeface="ＭＳ Ｐゴシック" pitchFamily="-1" charset="-128"/>
              </a:rPr>
              <a:t>P</a:t>
            </a:r>
            <a:r>
              <a:rPr lang="en-US" altLang="cs-CZ" i="1" baseline="30000" dirty="0" err="1">
                <a:ea typeface="ＭＳ Ｐゴシック" pitchFamily="-1" charset="-128"/>
              </a:rPr>
              <a:t>pizza</a:t>
            </a:r>
            <a:r>
              <a:rPr lang="en-US" altLang="cs-CZ" baseline="-25000" dirty="0" err="1">
                <a:ea typeface="ＭＳ Ｐゴシック" pitchFamily="-1" charset="-128"/>
              </a:rPr>
              <a:t>US</a:t>
            </a:r>
            <a:r>
              <a:rPr lang="en-US" altLang="cs-CZ" baseline="-25000" dirty="0">
                <a:ea typeface="ＭＳ Ｐゴシック" pitchFamily="-1" charset="-128"/>
              </a:rPr>
              <a:t> </a:t>
            </a:r>
            <a:r>
              <a:rPr lang="en-US" altLang="cs-CZ" dirty="0">
                <a:ea typeface="ＭＳ Ｐゴシック" pitchFamily="-1" charset="-128"/>
              </a:rPr>
              <a:t>= price of pizza in Seattle</a:t>
            </a:r>
          </a:p>
          <a:p>
            <a:pPr lvl="1" eaLnBrk="1" hangingPunct="1">
              <a:spcBef>
                <a:spcPct val="40000"/>
              </a:spcBef>
              <a:buFontTx/>
              <a:buNone/>
            </a:pPr>
            <a:r>
              <a:rPr lang="en-US" altLang="cs-CZ" i="1" dirty="0" err="1">
                <a:ea typeface="ＭＳ Ｐゴシック" pitchFamily="-1" charset="-128"/>
              </a:rPr>
              <a:t>P</a:t>
            </a:r>
            <a:r>
              <a:rPr lang="en-US" altLang="cs-CZ" i="1" baseline="30000" dirty="0" err="1">
                <a:ea typeface="ＭＳ Ｐゴシック" pitchFamily="-1" charset="-128"/>
              </a:rPr>
              <a:t>pizza</a:t>
            </a:r>
            <a:r>
              <a:rPr lang="en-US" altLang="cs-CZ" baseline="-25000" dirty="0" err="1">
                <a:ea typeface="ＭＳ Ｐゴシック" pitchFamily="-1" charset="-128"/>
              </a:rPr>
              <a:t>Canada</a:t>
            </a:r>
            <a:r>
              <a:rPr lang="en-US" altLang="cs-CZ" dirty="0"/>
              <a:t> = price of pizza in Vancouver</a:t>
            </a:r>
          </a:p>
          <a:p>
            <a:pPr lvl="1" eaLnBrk="1" hangingPunct="1">
              <a:spcBef>
                <a:spcPct val="40000"/>
              </a:spcBef>
              <a:buFontTx/>
              <a:buNone/>
            </a:pPr>
            <a:r>
              <a:rPr lang="en-US" altLang="cs-CZ" i="1" dirty="0"/>
              <a:t>E</a:t>
            </a:r>
            <a:r>
              <a:rPr lang="en-US" altLang="cs-CZ" baseline="-25000" dirty="0"/>
              <a:t>US$/C$</a:t>
            </a:r>
            <a:r>
              <a:rPr lang="en-US" altLang="cs-CZ" dirty="0"/>
              <a:t> = U.S. dollar/Canadian dollar exchange rate</a:t>
            </a:r>
            <a:endParaRPr lang="en-US" altLang="cs-CZ" dirty="0" smtClean="0"/>
          </a:p>
        </p:txBody>
      </p:sp>
    </p:spTree>
    <p:extLst>
      <p:ext uri="{BB962C8B-B14F-4D97-AF65-F5344CB8AC3E}">
        <p14:creationId xmlns:p14="http://schemas.microsoft.com/office/powerpoint/2010/main" val="400072078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Righ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strips(downRight)">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strips(downRight)">
                                      <p:cBhvr>
                                        <p:cTn id="17" dur="500"/>
                                        <p:tgtEl>
                                          <p:spTgt spid="11267">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1267">
                                            <p:txEl>
                                              <p:pRg st="3" end="3"/>
                                            </p:txEl>
                                          </p:spTgt>
                                        </p:tgtEl>
                                        <p:attrNameLst>
                                          <p:attrName>style.visibility</p:attrName>
                                        </p:attrNameLst>
                                      </p:cBhvr>
                                      <p:to>
                                        <p:strVal val="visible"/>
                                      </p:to>
                                    </p:set>
                                    <p:animEffect transition="in" filter="strips(downRight)">
                                      <p:cBhvr>
                                        <p:cTn id="20" dur="500"/>
                                        <p:tgtEl>
                                          <p:spTgt spid="11267">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animEffect transition="in" filter="strips(downRight)">
                                      <p:cBhvr>
                                        <p:cTn id="23" dur="500"/>
                                        <p:tgtEl>
                                          <p:spTgt spid="11267">
                                            <p:txEl>
                                              <p:pRg st="4" end="4"/>
                                            </p:txEl>
                                          </p:spTgt>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11267">
                                            <p:txEl>
                                              <p:pRg st="5" end="5"/>
                                            </p:txEl>
                                          </p:spTgt>
                                        </p:tgtEl>
                                        <p:attrNameLst>
                                          <p:attrName>style.visibility</p:attrName>
                                        </p:attrNameLst>
                                      </p:cBhvr>
                                      <p:to>
                                        <p:strVal val="visible"/>
                                      </p:to>
                                    </p:set>
                                    <p:animEffect transition="in" filter="strips(downRight)">
                                      <p:cBhvr>
                                        <p:cTn id="26"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cs-CZ" smtClean="0"/>
              <a:t>Purchasing Power Parity</a:t>
            </a:r>
          </a:p>
        </p:txBody>
      </p:sp>
      <p:sp>
        <p:nvSpPr>
          <p:cNvPr id="12291" name="Rectangle 3"/>
          <p:cNvSpPr>
            <a:spLocks noGrp="1" noChangeArrowheads="1"/>
          </p:cNvSpPr>
          <p:nvPr>
            <p:ph idx="1"/>
          </p:nvPr>
        </p:nvSpPr>
        <p:spPr>
          <a:xfrm>
            <a:off x="680321" y="2143897"/>
            <a:ext cx="8421688" cy="4432300"/>
          </a:xfrm>
        </p:spPr>
        <p:txBody>
          <a:bodyPr/>
          <a:lstStyle/>
          <a:p>
            <a:pPr eaLnBrk="1" hangingPunct="1"/>
            <a:r>
              <a:rPr lang="en-US" altLang="cs-CZ" b="1" dirty="0"/>
              <a:t>Purchasing power parity </a:t>
            </a:r>
            <a:r>
              <a:rPr lang="en-US" altLang="cs-CZ" dirty="0"/>
              <a:t>is the application of the law of one price across countries for </a:t>
            </a:r>
            <a:r>
              <a:rPr lang="en-US" altLang="cs-CZ" i="1" dirty="0"/>
              <a:t>all</a:t>
            </a:r>
            <a:r>
              <a:rPr lang="en-US" altLang="cs-CZ" dirty="0"/>
              <a:t> goods and services, or for representative groups (</a:t>
            </a:r>
            <a:r>
              <a:rPr lang="ja-JP" altLang="en-US" dirty="0"/>
              <a:t>“</a:t>
            </a:r>
            <a:r>
              <a:rPr lang="en-US" altLang="ja-JP" dirty="0"/>
              <a:t>baskets</a:t>
            </a:r>
            <a:r>
              <a:rPr lang="ja-JP" altLang="en-US" dirty="0"/>
              <a:t>”</a:t>
            </a:r>
            <a:r>
              <a:rPr lang="en-US" altLang="ja-JP" dirty="0"/>
              <a:t>) of goods and services.</a:t>
            </a:r>
            <a:r>
              <a:rPr lang="en-US" altLang="ja-JP" dirty="0" smtClean="0"/>
              <a:t> </a:t>
            </a:r>
          </a:p>
          <a:p>
            <a:pPr algn="ctr" eaLnBrk="1" hangingPunct="1">
              <a:spcBef>
                <a:spcPct val="50000"/>
              </a:spcBef>
              <a:buFontTx/>
              <a:buNone/>
            </a:pPr>
            <a:r>
              <a:rPr lang="en-US" altLang="cs-CZ" sz="2000" i="1" dirty="0"/>
              <a:t>P</a:t>
            </a:r>
            <a:r>
              <a:rPr lang="en-US" altLang="cs-CZ" sz="2000" baseline="-25000" dirty="0"/>
              <a:t>US</a:t>
            </a:r>
            <a:r>
              <a:rPr lang="en-US" altLang="cs-CZ" sz="2000" i="1" dirty="0"/>
              <a:t> </a:t>
            </a:r>
            <a:r>
              <a:rPr lang="en-US" altLang="cs-CZ" sz="2000" dirty="0"/>
              <a:t>= (</a:t>
            </a:r>
            <a:r>
              <a:rPr lang="en-US" altLang="cs-CZ" sz="2000" i="1" dirty="0"/>
              <a:t>E</a:t>
            </a:r>
            <a:r>
              <a:rPr lang="en-US" altLang="cs-CZ" sz="2000" baseline="-25000" dirty="0"/>
              <a:t>US$/C$</a:t>
            </a:r>
            <a:r>
              <a:rPr lang="en-US" altLang="cs-CZ" sz="2000" dirty="0"/>
              <a:t>) x (</a:t>
            </a:r>
            <a:r>
              <a:rPr lang="en-US" altLang="cs-CZ" sz="2000" i="1" dirty="0" err="1"/>
              <a:t>P</a:t>
            </a:r>
            <a:r>
              <a:rPr lang="en-US" altLang="cs-CZ" sz="2000" baseline="-25000" dirty="0" err="1"/>
              <a:t>Canada</a:t>
            </a:r>
            <a:r>
              <a:rPr lang="en-US" altLang="cs-CZ" sz="2000" dirty="0"/>
              <a:t>)</a:t>
            </a:r>
          </a:p>
          <a:p>
            <a:pPr lvl="1" eaLnBrk="1" hangingPunct="1">
              <a:spcBef>
                <a:spcPct val="50000"/>
              </a:spcBef>
              <a:buFontTx/>
              <a:buNone/>
            </a:pPr>
            <a:r>
              <a:rPr lang="en-US" altLang="cs-CZ" i="1" dirty="0">
                <a:ea typeface="ＭＳ Ｐゴシック" pitchFamily="-1" charset="-128"/>
              </a:rPr>
              <a:t>P</a:t>
            </a:r>
            <a:r>
              <a:rPr lang="en-US" altLang="cs-CZ" baseline="-25000" dirty="0">
                <a:ea typeface="ＭＳ Ｐゴシック" pitchFamily="-1" charset="-128"/>
              </a:rPr>
              <a:t>US </a:t>
            </a:r>
            <a:r>
              <a:rPr lang="en-US" altLang="cs-CZ" dirty="0">
                <a:ea typeface="ＭＳ Ｐゴシック" pitchFamily="-1" charset="-128"/>
              </a:rPr>
              <a:t>= level of average prices in the U.S.</a:t>
            </a:r>
          </a:p>
          <a:p>
            <a:pPr lvl="1" eaLnBrk="1" hangingPunct="1">
              <a:spcBef>
                <a:spcPct val="50000"/>
              </a:spcBef>
              <a:buFontTx/>
              <a:buNone/>
            </a:pPr>
            <a:r>
              <a:rPr lang="en-US" altLang="cs-CZ" i="1" dirty="0" err="1">
                <a:ea typeface="ＭＳ Ｐゴシック" pitchFamily="-1" charset="-128"/>
              </a:rPr>
              <a:t>P</a:t>
            </a:r>
            <a:r>
              <a:rPr lang="en-US" altLang="cs-CZ" baseline="-25000" dirty="0" err="1">
                <a:ea typeface="ＭＳ Ｐゴシック" pitchFamily="-1" charset="-128"/>
              </a:rPr>
              <a:t>Canada</a:t>
            </a:r>
            <a:r>
              <a:rPr lang="en-US" altLang="cs-CZ" dirty="0"/>
              <a:t> = level of average prices in Canada</a:t>
            </a:r>
          </a:p>
          <a:p>
            <a:pPr lvl="1" eaLnBrk="1" hangingPunct="1">
              <a:spcBef>
                <a:spcPct val="50000"/>
              </a:spcBef>
              <a:buFontTx/>
              <a:buNone/>
            </a:pPr>
            <a:r>
              <a:rPr lang="en-US" altLang="cs-CZ" i="1" dirty="0"/>
              <a:t>E</a:t>
            </a:r>
            <a:r>
              <a:rPr lang="en-US" altLang="cs-CZ" baseline="-25000" dirty="0"/>
              <a:t>US$/C$</a:t>
            </a:r>
            <a:r>
              <a:rPr lang="en-US" altLang="cs-CZ" dirty="0"/>
              <a:t> = U.S. dollar/Canadian dollar exchange rate</a:t>
            </a:r>
            <a:endParaRPr lang="en-US" altLang="cs-CZ" dirty="0" smtClean="0"/>
          </a:p>
        </p:txBody>
      </p:sp>
    </p:spTree>
    <p:extLst>
      <p:ext uri="{BB962C8B-B14F-4D97-AF65-F5344CB8AC3E}">
        <p14:creationId xmlns:p14="http://schemas.microsoft.com/office/powerpoint/2010/main" val="340309147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strips(downRight)">
                                      <p:cBhvr>
                                        <p:cTn id="15" dur="500"/>
                                        <p:tgtEl>
                                          <p:spTgt spid="1229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2291">
                                            <p:txEl>
                                              <p:pRg st="3" end="3"/>
                                            </p:txEl>
                                          </p:spTgt>
                                        </p:tgtEl>
                                        <p:attrNameLst>
                                          <p:attrName>style.visibility</p:attrName>
                                        </p:attrNameLst>
                                      </p:cBhvr>
                                      <p:to>
                                        <p:strVal val="visible"/>
                                      </p:to>
                                    </p:set>
                                    <p:animEffect transition="in" filter="strips(downRight)">
                                      <p:cBhvr>
                                        <p:cTn id="18" dur="500"/>
                                        <p:tgtEl>
                                          <p:spTgt spid="12291">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2291">
                                            <p:txEl>
                                              <p:pRg st="4" end="4"/>
                                            </p:txEl>
                                          </p:spTgt>
                                        </p:tgtEl>
                                        <p:attrNameLst>
                                          <p:attrName>style.visibility</p:attrName>
                                        </p:attrNameLst>
                                      </p:cBhvr>
                                      <p:to>
                                        <p:strVal val="visible"/>
                                      </p:to>
                                    </p:set>
                                    <p:animEffect transition="in" filter="strips(downRight)">
                                      <p:cBhvr>
                                        <p:cTn id="21"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cs-CZ" smtClean="0"/>
              <a:t>Purchasing Power Parity (cont.)</a:t>
            </a:r>
          </a:p>
        </p:txBody>
      </p:sp>
      <p:sp>
        <p:nvSpPr>
          <p:cNvPr id="13315" name="Rectangle 3"/>
          <p:cNvSpPr>
            <a:spLocks noGrp="1" noChangeArrowheads="1"/>
          </p:cNvSpPr>
          <p:nvPr>
            <p:ph idx="1"/>
          </p:nvPr>
        </p:nvSpPr>
        <p:spPr/>
        <p:txBody>
          <a:bodyPr/>
          <a:lstStyle/>
          <a:p>
            <a:pPr eaLnBrk="1" hangingPunct="1"/>
            <a:r>
              <a:rPr lang="en-US" altLang="cs-CZ"/>
              <a:t>Purchasing power parity (PPP) implies that the exchange rate is determined by levels of average prices</a:t>
            </a:r>
          </a:p>
          <a:p>
            <a:pPr algn="ctr" eaLnBrk="1" hangingPunct="1">
              <a:buFontTx/>
              <a:buNone/>
            </a:pPr>
            <a:r>
              <a:rPr lang="en-US" altLang="cs-CZ" sz="2000" i="1"/>
              <a:t>E</a:t>
            </a:r>
            <a:r>
              <a:rPr lang="en-US" altLang="cs-CZ" sz="2000" baseline="-25000"/>
              <a:t>US$/C$</a:t>
            </a:r>
            <a:r>
              <a:rPr lang="en-US" altLang="cs-CZ" sz="2000"/>
              <a:t> = </a:t>
            </a:r>
            <a:r>
              <a:rPr lang="en-US" altLang="cs-CZ" sz="2000" i="1"/>
              <a:t>P</a:t>
            </a:r>
            <a:r>
              <a:rPr lang="en-US" altLang="cs-CZ" sz="2000" baseline="-25000"/>
              <a:t>US</a:t>
            </a:r>
            <a:r>
              <a:rPr lang="en-US" altLang="cs-CZ" sz="2000"/>
              <a:t>/</a:t>
            </a:r>
            <a:r>
              <a:rPr lang="en-US" altLang="cs-CZ" sz="2000" i="1"/>
              <a:t>P</a:t>
            </a:r>
            <a:r>
              <a:rPr lang="en-US" altLang="cs-CZ" sz="2000" baseline="-25000"/>
              <a:t>Canada</a:t>
            </a:r>
          </a:p>
          <a:p>
            <a:pPr lvl="1" eaLnBrk="1" hangingPunct="1">
              <a:spcBef>
                <a:spcPct val="50000"/>
              </a:spcBef>
            </a:pPr>
            <a:r>
              <a:rPr lang="en-US" altLang="cs-CZ">
                <a:ea typeface="ＭＳ Ｐゴシック" pitchFamily="-1" charset="-128"/>
              </a:rPr>
              <a:t>If the price level in the U.S. is US$200 per basket, while the price level in Canada is C$400 per basket, PPP implies that the C$/US$ exchange rate should be C$400/US$200 = C$2/US$1.</a:t>
            </a:r>
          </a:p>
          <a:p>
            <a:pPr lvl="1" eaLnBrk="1" hangingPunct="1">
              <a:spcBef>
                <a:spcPct val="50000"/>
              </a:spcBef>
            </a:pPr>
            <a:r>
              <a:rPr lang="en-US" altLang="cs-CZ">
                <a:ea typeface="ＭＳ Ｐゴシック" pitchFamily="-1" charset="-128"/>
              </a:rPr>
              <a:t>Predicts that people in all countries have the same purchasing power with their currencies:  2 Canadian dollars buy the same amount of goods as 1 U.S. dollar, since prices in Canada are twice as high.</a:t>
            </a:r>
          </a:p>
        </p:txBody>
      </p:sp>
    </p:spTree>
    <p:extLst>
      <p:ext uri="{BB962C8B-B14F-4D97-AF65-F5344CB8AC3E}">
        <p14:creationId xmlns:p14="http://schemas.microsoft.com/office/powerpoint/2010/main" val="20442928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trips(downRigh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strips(downRight)">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strips(downRight)">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strips(downRight)">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Berlín</Template>
  <TotalTime>95</TotalTime>
  <Words>3946</Words>
  <Application>Microsoft Office PowerPoint</Application>
  <PresentationFormat>Širokoúhlá obrazovka</PresentationFormat>
  <Paragraphs>253</Paragraphs>
  <Slides>52</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52</vt:i4>
      </vt:variant>
    </vt:vector>
  </HeadingPairs>
  <TitlesOfParts>
    <vt:vector size="60" baseType="lpstr">
      <vt:lpstr>ＭＳ Ｐゴシック</vt:lpstr>
      <vt:lpstr>Adobe Jenson Italic</vt:lpstr>
      <vt:lpstr>Arial</vt:lpstr>
      <vt:lpstr>Calibri</vt:lpstr>
      <vt:lpstr>Symbol</vt:lpstr>
      <vt:lpstr>Times</vt:lpstr>
      <vt:lpstr>Trebuchet MS</vt:lpstr>
      <vt:lpstr>Berlín</vt:lpstr>
      <vt:lpstr>Chapter 16 (5)</vt:lpstr>
      <vt:lpstr>Preview</vt:lpstr>
      <vt:lpstr>The Behavior of Exchange Rates</vt:lpstr>
      <vt:lpstr>The Behavior of Exchange Rates (cont.)</vt:lpstr>
      <vt:lpstr>Law of One Price</vt:lpstr>
      <vt:lpstr>Law of One Price (cont.)</vt:lpstr>
      <vt:lpstr>Law of One Price (cont.)</vt:lpstr>
      <vt:lpstr>Purchasing Power Parity</vt:lpstr>
      <vt:lpstr>Purchasing Power Parity (cont.)</vt:lpstr>
      <vt:lpstr>Purchasing Power Parity (cont.)</vt:lpstr>
      <vt:lpstr>Monetary Approach to Exchange Rates</vt:lpstr>
      <vt:lpstr>Monetary Approach  to Exchange Rates (cont.)</vt:lpstr>
      <vt:lpstr>Monetary Approach  to Exchange Rates (cont.)</vt:lpstr>
      <vt:lpstr>Monetary Approach  to Exchange Rates (cont.)</vt:lpstr>
      <vt:lpstr>Monetary Approach  to Exchange Rates (cont.)</vt:lpstr>
      <vt:lpstr>The Fisher Effect</vt:lpstr>
      <vt:lpstr>Monetary Approach to Exchange Rates</vt:lpstr>
      <vt:lpstr>Fig. 16-1: Long-Run Time Paths of U.S. Economic Variables After a Permanent Increase in the Growth Rate of the U.S. Money Supply</vt:lpstr>
      <vt:lpstr>Fig. 16-1: Long-Run Time Paths of U.S. Economic Variables After a Permanent Increase in the Growth Rate of the U.S. Money Supply (cont.)</vt:lpstr>
      <vt:lpstr>Monetary Approach to Exchange Rates (cont.)</vt:lpstr>
      <vt:lpstr>The Role of Inflation and Expectations</vt:lpstr>
      <vt:lpstr>The Role of Inflation and Expectations (cont.)</vt:lpstr>
      <vt:lpstr>The Role of Inflation and Expectations (cont.)</vt:lpstr>
      <vt:lpstr>Shortcomings of PPP</vt:lpstr>
      <vt:lpstr>Fig. 16-2: The Yen/Dollar Exchange Rate and Relative Japan-U.S. Price Levels, 1980–2012</vt:lpstr>
      <vt:lpstr>Shortcomings of PPP (cont.)</vt:lpstr>
      <vt:lpstr>Shortcomings of PPP (cont.)</vt:lpstr>
      <vt:lpstr>Shortcomings of PPP (cont.)</vt:lpstr>
      <vt:lpstr>Shortcomings of PPP (cont.)</vt:lpstr>
      <vt:lpstr>Law of One Price for Hamburgers?</vt:lpstr>
      <vt:lpstr>Fig. 16-3: Price Levels and Real Incomes, 2010</vt:lpstr>
      <vt:lpstr>The Real Exchange Rate Approach to Exchange Rates</vt:lpstr>
      <vt:lpstr>The Real Exchange Rate Approach to Exchange Rates (cont.)</vt:lpstr>
      <vt:lpstr>The Real Exchange Rate Approach to Exchange Rates (cont.)</vt:lpstr>
      <vt:lpstr>The Real Exchange Rate Approach to Exchange Rates (cont.)</vt:lpstr>
      <vt:lpstr>The Real Exchange Rate Approach to Exchange Rates (cont.)</vt:lpstr>
      <vt:lpstr>The Real Exchange Rate Approach to Exchange Rates (cont.)</vt:lpstr>
      <vt:lpstr>Fig. 16-4: Determination of the Long-Run Real Exchange Rate</vt:lpstr>
      <vt:lpstr>The Real Exchange Rate Approach  to Exchange Rates</vt:lpstr>
      <vt:lpstr>The Real Exchange Rate Approach  to Exchange Rates (cont.)</vt:lpstr>
      <vt:lpstr>The Real Exchange Rate Approach  to Exchange Rates (cont.)</vt:lpstr>
      <vt:lpstr>The Real Exchange Rate Approach  to Exchange Rates (cont.)</vt:lpstr>
      <vt:lpstr>Interest Rate Differences</vt:lpstr>
      <vt:lpstr>Table 16-1: Effects of Money Market and Output Market Changes on the Long-Run Nominal Dollar/Euro Exchange Rate, E$/€ </vt:lpstr>
      <vt:lpstr>Real Interest Rates</vt:lpstr>
      <vt:lpstr>Real Interest Rates (cont.)</vt:lpstr>
      <vt:lpstr>Summary</vt:lpstr>
      <vt:lpstr>Summary (cont.)</vt:lpstr>
      <vt:lpstr>Summary (cont.)</vt:lpstr>
      <vt:lpstr>Summary (cont.)</vt:lpstr>
      <vt:lpstr>Chapter 16 (5)</vt:lpstr>
      <vt:lpstr>Fig. 16A-1: How a Rise in U.S. Monetary Growth Affects Dollar Interest Rates and the Dollar/Euro Exchange Rate When Goods Prices Are Flexible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TP</dc:creator>
  <cp:lastModifiedBy>TP</cp:lastModifiedBy>
  <cp:revision>6</cp:revision>
  <dcterms:created xsi:type="dcterms:W3CDTF">2015-10-13T10:36:21Z</dcterms:created>
  <dcterms:modified xsi:type="dcterms:W3CDTF">2015-10-13T12:11:47Z</dcterms:modified>
</cp:coreProperties>
</file>