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</p:sldMasterIdLst>
  <p:notesMasterIdLst>
    <p:notesMasterId r:id="rId66"/>
  </p:notesMasterIdLst>
  <p:handoutMasterIdLst>
    <p:handoutMasterId r:id="rId67"/>
  </p:handoutMasterIdLst>
  <p:sldIdLst>
    <p:sldId id="339" r:id="rId2"/>
    <p:sldId id="338" r:id="rId3"/>
    <p:sldId id="330" r:id="rId4"/>
    <p:sldId id="341" r:id="rId5"/>
    <p:sldId id="342" r:id="rId6"/>
    <p:sldId id="265" r:id="rId7"/>
    <p:sldId id="302" r:id="rId8"/>
    <p:sldId id="304" r:id="rId9"/>
    <p:sldId id="332" r:id="rId10"/>
    <p:sldId id="345" r:id="rId11"/>
    <p:sldId id="306" r:id="rId12"/>
    <p:sldId id="334" r:id="rId13"/>
    <p:sldId id="335" r:id="rId14"/>
    <p:sldId id="337" r:id="rId15"/>
    <p:sldId id="317" r:id="rId16"/>
    <p:sldId id="319" r:id="rId17"/>
    <p:sldId id="320" r:id="rId18"/>
    <p:sldId id="322" r:id="rId19"/>
    <p:sldId id="324" r:id="rId20"/>
    <p:sldId id="323" r:id="rId21"/>
    <p:sldId id="325" r:id="rId22"/>
    <p:sldId id="329" r:id="rId23"/>
    <p:sldId id="327" r:id="rId24"/>
    <p:sldId id="328" r:id="rId25"/>
    <p:sldId id="289" r:id="rId26"/>
    <p:sldId id="290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33"/>
    <a:srgbClr val="333399"/>
    <a:srgbClr val="660066"/>
    <a:srgbClr val="3366CC"/>
    <a:srgbClr val="336699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1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4.xml"/><Relationship Id="rId18" Type="http://schemas.openxmlformats.org/officeDocument/2006/relationships/slide" Target="slides/slide25.xml"/><Relationship Id="rId26" Type="http://schemas.openxmlformats.org/officeDocument/2006/relationships/slide" Target="slides/slide33.xml"/><Relationship Id="rId39" Type="http://schemas.openxmlformats.org/officeDocument/2006/relationships/slide" Target="slides/slide56.xml"/><Relationship Id="rId3" Type="http://schemas.openxmlformats.org/officeDocument/2006/relationships/slide" Target="slides/slide3.xml"/><Relationship Id="rId21" Type="http://schemas.openxmlformats.org/officeDocument/2006/relationships/slide" Target="slides/slide28.xml"/><Relationship Id="rId34" Type="http://schemas.openxmlformats.org/officeDocument/2006/relationships/slide" Target="slides/slide48.xml"/><Relationship Id="rId42" Type="http://schemas.openxmlformats.org/officeDocument/2006/relationships/slide" Target="slides/slide62.xml"/><Relationship Id="rId7" Type="http://schemas.openxmlformats.org/officeDocument/2006/relationships/slide" Target="slides/slide7.xml"/><Relationship Id="rId12" Type="http://schemas.openxmlformats.org/officeDocument/2006/relationships/slide" Target="slides/slide13.xml"/><Relationship Id="rId17" Type="http://schemas.openxmlformats.org/officeDocument/2006/relationships/slide" Target="slides/slide22.xml"/><Relationship Id="rId25" Type="http://schemas.openxmlformats.org/officeDocument/2006/relationships/slide" Target="slides/slide32.xml"/><Relationship Id="rId33" Type="http://schemas.openxmlformats.org/officeDocument/2006/relationships/slide" Target="slides/slide45.xml"/><Relationship Id="rId38" Type="http://schemas.openxmlformats.org/officeDocument/2006/relationships/slide" Target="slides/slide55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7.xml"/><Relationship Id="rId29" Type="http://schemas.openxmlformats.org/officeDocument/2006/relationships/slide" Target="slides/slide36.xml"/><Relationship Id="rId41" Type="http://schemas.openxmlformats.org/officeDocument/2006/relationships/slide" Target="slides/slide5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24" Type="http://schemas.openxmlformats.org/officeDocument/2006/relationships/slide" Target="slides/slide31.xml"/><Relationship Id="rId32" Type="http://schemas.openxmlformats.org/officeDocument/2006/relationships/slide" Target="slides/slide43.xml"/><Relationship Id="rId37" Type="http://schemas.openxmlformats.org/officeDocument/2006/relationships/slide" Target="slides/slide53.xml"/><Relationship Id="rId40" Type="http://schemas.openxmlformats.org/officeDocument/2006/relationships/slide" Target="slides/slide57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23" Type="http://schemas.openxmlformats.org/officeDocument/2006/relationships/slide" Target="slides/slide30.xml"/><Relationship Id="rId28" Type="http://schemas.openxmlformats.org/officeDocument/2006/relationships/slide" Target="slides/slide35.xml"/><Relationship Id="rId36" Type="http://schemas.openxmlformats.org/officeDocument/2006/relationships/slide" Target="slides/slide52.xml"/><Relationship Id="rId10" Type="http://schemas.openxmlformats.org/officeDocument/2006/relationships/slide" Target="slides/slide11.xml"/><Relationship Id="rId19" Type="http://schemas.openxmlformats.org/officeDocument/2006/relationships/slide" Target="slides/slide26.xml"/><Relationship Id="rId31" Type="http://schemas.openxmlformats.org/officeDocument/2006/relationships/slide" Target="slides/slide41.xml"/><Relationship Id="rId44" Type="http://schemas.openxmlformats.org/officeDocument/2006/relationships/slide" Target="slides/slide6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6.xml"/><Relationship Id="rId22" Type="http://schemas.openxmlformats.org/officeDocument/2006/relationships/slide" Target="slides/slide29.xml"/><Relationship Id="rId27" Type="http://schemas.openxmlformats.org/officeDocument/2006/relationships/slide" Target="slides/slide34.xml"/><Relationship Id="rId30" Type="http://schemas.openxmlformats.org/officeDocument/2006/relationships/slide" Target="slides/slide39.xml"/><Relationship Id="rId35" Type="http://schemas.openxmlformats.org/officeDocument/2006/relationships/slide" Target="slides/slide50.xml"/><Relationship Id="rId43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-25000">
                <a:latin typeface="Times New Roman CE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-25000">
                <a:latin typeface="Times New Roman CE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-25000">
                <a:latin typeface="Times New Roman CE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-250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C45ADC-9121-43DD-93FF-5424EAD527E1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-25000">
                <a:latin typeface="Times New Roman CE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-25000">
                <a:latin typeface="Times New Roman CE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-25000">
                <a:latin typeface="Times New Roman CE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-250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BD3973-5D77-404C-97C8-B22E7799DE6A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08C6B2-5C86-438B-BE54-9E7E02952E21}" type="slidenum">
              <a:rPr lang="cs-CZ" altLang="cs-CZ" sz="1300"/>
              <a:pPr>
                <a:spcBef>
                  <a:spcPct val="0"/>
                </a:spcBef>
              </a:pPr>
              <a:t>3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B3D8DB-61E0-4AC3-8568-82E303F6A8AB}" type="slidenum">
              <a:rPr lang="cs-CZ" altLang="cs-CZ" sz="1300"/>
              <a:pPr>
                <a:spcBef>
                  <a:spcPct val="0"/>
                </a:spcBef>
              </a:pPr>
              <a:t>15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C8504-F010-4DEC-BBD8-46ACD09D2A32}" type="slidenum">
              <a:rPr lang="cs-CZ" altLang="cs-CZ" sz="1300"/>
              <a:pPr>
                <a:spcBef>
                  <a:spcPct val="0"/>
                </a:spcBef>
              </a:pPr>
              <a:t>16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BA9701-19BD-4411-8282-7F03412D03F6}" type="slidenum">
              <a:rPr lang="cs-CZ" altLang="cs-CZ" sz="1300"/>
              <a:pPr>
                <a:spcBef>
                  <a:spcPct val="0"/>
                </a:spcBef>
              </a:pPr>
              <a:t>17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E799A2-6572-4828-BEFE-E41B116E28ED}" type="slidenum">
              <a:rPr lang="cs-CZ" altLang="cs-CZ" sz="1300"/>
              <a:pPr>
                <a:spcBef>
                  <a:spcPct val="0"/>
                </a:spcBef>
              </a:pPr>
              <a:t>18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EF8457-6E04-4974-842B-08DFA859FA4A}" type="slidenum">
              <a:rPr lang="cs-CZ" altLang="cs-CZ" sz="1300"/>
              <a:pPr>
                <a:spcBef>
                  <a:spcPct val="0"/>
                </a:spcBef>
              </a:pPr>
              <a:t>19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E46C0D-F2DB-4A5C-9384-5B42A0790E84}" type="slidenum">
              <a:rPr lang="cs-CZ" altLang="cs-CZ" sz="1300"/>
              <a:pPr>
                <a:spcBef>
                  <a:spcPct val="0"/>
                </a:spcBef>
              </a:pPr>
              <a:t>20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E01A61-3B65-4222-A68C-3BA2C0AC7AA9}" type="slidenum">
              <a:rPr lang="cs-CZ" altLang="cs-CZ" sz="1300"/>
              <a:pPr>
                <a:spcBef>
                  <a:spcPct val="0"/>
                </a:spcBef>
              </a:pPr>
              <a:t>21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9BC117-2F7E-41BA-A2CA-6F69549E023C}" type="slidenum">
              <a:rPr lang="cs-CZ" altLang="cs-CZ" sz="1300"/>
              <a:pPr>
                <a:spcBef>
                  <a:spcPct val="0"/>
                </a:spcBef>
              </a:pPr>
              <a:t>22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D49415-B83F-4F65-9DC3-983DAD5C2377}" type="slidenum">
              <a:rPr lang="cs-CZ" altLang="cs-CZ" sz="1300"/>
              <a:pPr>
                <a:spcBef>
                  <a:spcPct val="0"/>
                </a:spcBef>
              </a:pPr>
              <a:t>23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AE9A28-334E-46EB-B104-E51D3B23FE04}" type="slidenum">
              <a:rPr lang="cs-CZ" altLang="cs-CZ" sz="1300"/>
              <a:pPr>
                <a:spcBef>
                  <a:spcPct val="0"/>
                </a:spcBef>
              </a:pPr>
              <a:t>24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5AFA54-4144-46F9-8322-436124F43244}" type="slidenum">
              <a:rPr lang="cs-CZ" altLang="cs-CZ" sz="1300"/>
              <a:pPr>
                <a:spcBef>
                  <a:spcPct val="0"/>
                </a:spcBef>
              </a:pPr>
              <a:t>6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004888" y="765175"/>
            <a:ext cx="5094287" cy="3821113"/>
          </a:xfrm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Devalvace x revalvace; snížení x zvýšení kurzu…..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E0BCF9-F5C5-458F-B031-967E7DCECBDF}" type="slidenum">
              <a:rPr lang="cs-CZ" altLang="cs-CZ" sz="1300"/>
              <a:pPr>
                <a:spcBef>
                  <a:spcPct val="0"/>
                </a:spcBef>
              </a:pPr>
              <a:t>25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90CD7A-8176-42D4-8807-8108D10079B3}" type="slidenum">
              <a:rPr lang="cs-CZ" altLang="cs-CZ" sz="1300"/>
              <a:pPr>
                <a:spcBef>
                  <a:spcPct val="0"/>
                </a:spcBef>
              </a:pPr>
              <a:t>26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6E2F8E-5C84-41FE-ABE6-E1522A551EB4}" type="slidenum">
              <a:rPr lang="en-US" altLang="cs-CZ" sz="1300"/>
              <a:pPr>
                <a:spcBef>
                  <a:spcPct val="0"/>
                </a:spcBef>
              </a:pPr>
              <a:t>28</a:t>
            </a:fld>
            <a:endParaRPr lang="en-US" altLang="cs-CZ" sz="13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D4EC97-4077-4287-865B-4F8D39C64A29}" type="slidenum">
              <a:rPr lang="en-US" altLang="cs-CZ" sz="1300"/>
              <a:pPr>
                <a:spcBef>
                  <a:spcPct val="0"/>
                </a:spcBef>
              </a:pPr>
              <a:t>29</a:t>
            </a:fld>
            <a:endParaRPr lang="en-US" altLang="cs-CZ" sz="13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8C88BA-28B9-4041-883D-A19D49F57582}" type="slidenum">
              <a:rPr lang="en-US" altLang="cs-CZ" sz="1300"/>
              <a:pPr>
                <a:spcBef>
                  <a:spcPct val="0"/>
                </a:spcBef>
              </a:pPr>
              <a:t>30</a:t>
            </a:fld>
            <a:endParaRPr lang="en-US" altLang="cs-CZ" sz="13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D7EDED-6432-471F-AA14-995385AAE5DA}" type="slidenum">
              <a:rPr lang="en-US" altLang="cs-CZ" sz="1300"/>
              <a:pPr>
                <a:spcBef>
                  <a:spcPct val="0"/>
                </a:spcBef>
              </a:pPr>
              <a:t>31</a:t>
            </a:fld>
            <a:endParaRPr lang="en-US" altLang="cs-CZ" sz="1300"/>
          </a:p>
        </p:txBody>
      </p:sp>
      <p:sp>
        <p:nvSpPr>
          <p:cNvPr id="69635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768BCB-827B-4DBF-905D-4DA597296BD4}" type="slidenum">
              <a:rPr lang="en-US" altLang="cs-CZ" sz="1300"/>
              <a:pPr>
                <a:spcBef>
                  <a:spcPct val="0"/>
                </a:spcBef>
              </a:pPr>
              <a:t>32</a:t>
            </a:fld>
            <a:endParaRPr lang="en-US" altLang="cs-CZ" sz="13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8D613B-A826-41CD-BFBD-568882654FCE}" type="slidenum">
              <a:rPr lang="en-US" altLang="cs-CZ" sz="1300"/>
              <a:pPr>
                <a:spcBef>
                  <a:spcPct val="0"/>
                </a:spcBef>
              </a:pPr>
              <a:t>33</a:t>
            </a:fld>
            <a:endParaRPr lang="en-US" altLang="cs-CZ" sz="13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CD117-2CD9-4A84-B43F-23ECE69D20EA}" type="slidenum">
              <a:rPr lang="en-US" altLang="cs-CZ" sz="1300"/>
              <a:pPr>
                <a:spcBef>
                  <a:spcPct val="0"/>
                </a:spcBef>
              </a:pPr>
              <a:t>35</a:t>
            </a:fld>
            <a:endParaRPr lang="en-US" altLang="cs-CZ" sz="13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6D32E5-0FC2-42E9-8942-D4919100ED33}" type="slidenum">
              <a:rPr lang="en-US" altLang="cs-CZ" sz="1300"/>
              <a:pPr>
                <a:spcBef>
                  <a:spcPct val="0"/>
                </a:spcBef>
              </a:pPr>
              <a:t>36</a:t>
            </a:fld>
            <a:endParaRPr lang="en-US" altLang="cs-CZ" sz="13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9CE37E-459C-48F7-A92D-68A6EED5E089}" type="slidenum">
              <a:rPr lang="cs-CZ" altLang="cs-CZ" sz="1300"/>
              <a:pPr>
                <a:spcBef>
                  <a:spcPct val="0"/>
                </a:spcBef>
              </a:pPr>
              <a:t>7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11AAE0-BC5E-46F5-8D36-5AE9556125AF}" type="slidenum">
              <a:rPr lang="en-US" altLang="cs-CZ" sz="1300"/>
              <a:pPr>
                <a:spcBef>
                  <a:spcPct val="0"/>
                </a:spcBef>
              </a:pPr>
              <a:t>37</a:t>
            </a:fld>
            <a:endParaRPr lang="en-US" altLang="cs-CZ" sz="13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4C058C-8ED1-438B-B89F-F8D430FC45D2}" type="slidenum">
              <a:rPr lang="en-US" altLang="cs-CZ" sz="1300"/>
              <a:pPr>
                <a:spcBef>
                  <a:spcPct val="0"/>
                </a:spcBef>
              </a:pPr>
              <a:t>38</a:t>
            </a:fld>
            <a:endParaRPr lang="en-US" altLang="cs-CZ" sz="13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7AF63D-7DCF-4D4F-A356-B1689912DB38}" type="slidenum">
              <a:rPr lang="en-US" altLang="cs-CZ" sz="1300"/>
              <a:pPr>
                <a:spcBef>
                  <a:spcPct val="0"/>
                </a:spcBef>
              </a:pPr>
              <a:t>39</a:t>
            </a:fld>
            <a:endParaRPr lang="en-US" altLang="cs-CZ" sz="13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3F0D03-39E6-436A-B7C2-82FF9904998B}" type="slidenum">
              <a:rPr lang="en-US" altLang="cs-CZ" sz="1300"/>
              <a:pPr>
                <a:spcBef>
                  <a:spcPct val="0"/>
                </a:spcBef>
              </a:pPr>
              <a:t>40</a:t>
            </a:fld>
            <a:endParaRPr lang="en-US" altLang="cs-CZ" sz="13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0CB682-386F-4D15-BF33-41E8DE8A8A7B}" type="slidenum">
              <a:rPr lang="en-US" altLang="cs-CZ" sz="1300"/>
              <a:pPr>
                <a:spcBef>
                  <a:spcPct val="0"/>
                </a:spcBef>
              </a:pPr>
              <a:t>41</a:t>
            </a:fld>
            <a:endParaRPr lang="en-US" altLang="cs-CZ" sz="13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3BA131-34AD-4C92-B206-37F3EB3A8BB3}" type="slidenum">
              <a:rPr lang="en-US" altLang="cs-CZ" sz="1300"/>
              <a:pPr>
                <a:spcBef>
                  <a:spcPct val="0"/>
                </a:spcBef>
              </a:pPr>
              <a:t>42</a:t>
            </a:fld>
            <a:endParaRPr lang="en-US" altLang="cs-CZ" sz="130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354557-9AD4-4F1E-A75C-6805B20A5A4C}" type="slidenum">
              <a:rPr lang="en-US" altLang="cs-CZ" sz="1300"/>
              <a:pPr>
                <a:spcBef>
                  <a:spcPct val="0"/>
                </a:spcBef>
              </a:pPr>
              <a:t>43</a:t>
            </a:fld>
            <a:endParaRPr lang="en-US" altLang="cs-CZ" sz="130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E520E1-850B-4BAD-BAB4-6F000C8762BF}" type="slidenum">
              <a:rPr lang="en-US" altLang="cs-CZ" sz="1300"/>
              <a:pPr>
                <a:spcBef>
                  <a:spcPct val="0"/>
                </a:spcBef>
              </a:pPr>
              <a:t>44</a:t>
            </a:fld>
            <a:endParaRPr lang="en-US" altLang="cs-CZ" sz="1300"/>
          </a:p>
        </p:txBody>
      </p:sp>
      <p:sp>
        <p:nvSpPr>
          <p:cNvPr id="95235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4E8352-D742-485C-9CAA-BF63C8593C36}" type="slidenum">
              <a:rPr lang="en-US" altLang="cs-CZ" sz="1300"/>
              <a:pPr>
                <a:spcBef>
                  <a:spcPct val="0"/>
                </a:spcBef>
              </a:pPr>
              <a:t>45</a:t>
            </a:fld>
            <a:endParaRPr lang="en-US" altLang="cs-CZ" sz="130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EFEBA-1EBB-4C26-A88C-941F9AEA5877}" type="slidenum">
              <a:rPr lang="en-US" altLang="cs-CZ" sz="1300"/>
              <a:pPr>
                <a:spcBef>
                  <a:spcPct val="0"/>
                </a:spcBef>
              </a:pPr>
              <a:t>46</a:t>
            </a:fld>
            <a:endParaRPr lang="en-US" altLang="cs-CZ" sz="130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D9B79D-DD2F-448A-84C3-E84D6932FD88}" type="slidenum">
              <a:rPr lang="cs-CZ" altLang="cs-CZ" sz="1300"/>
              <a:pPr>
                <a:spcBef>
                  <a:spcPct val="0"/>
                </a:spcBef>
              </a:pPr>
              <a:t>8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9C60C9-B43E-4FFF-BF20-419EB2AC1EDD}" type="slidenum">
              <a:rPr lang="en-US" altLang="cs-CZ" sz="1300"/>
              <a:pPr>
                <a:spcBef>
                  <a:spcPct val="0"/>
                </a:spcBef>
              </a:pPr>
              <a:t>47</a:t>
            </a:fld>
            <a:endParaRPr lang="en-US" altLang="cs-CZ" sz="130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419B46-D5FE-471A-85FA-AE3F0966DAC2}" type="slidenum">
              <a:rPr lang="en-US" altLang="cs-CZ" sz="1300"/>
              <a:pPr>
                <a:spcBef>
                  <a:spcPct val="0"/>
                </a:spcBef>
              </a:pPr>
              <a:t>48</a:t>
            </a:fld>
            <a:endParaRPr lang="en-US" altLang="cs-CZ" sz="130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5FFF8B-D4A1-49B8-BD62-29E79D8963D2}" type="slidenum">
              <a:rPr lang="en-US" altLang="cs-CZ" sz="1300"/>
              <a:pPr>
                <a:spcBef>
                  <a:spcPct val="0"/>
                </a:spcBef>
              </a:pPr>
              <a:t>49</a:t>
            </a:fld>
            <a:endParaRPr lang="en-US" altLang="cs-CZ" sz="130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164852-0FFB-471B-BC36-E779FFE946E3}" type="slidenum">
              <a:rPr lang="en-US" altLang="cs-CZ" sz="1300"/>
              <a:pPr>
                <a:spcBef>
                  <a:spcPct val="0"/>
                </a:spcBef>
              </a:pPr>
              <a:t>50</a:t>
            </a:fld>
            <a:endParaRPr lang="en-US" altLang="cs-CZ" sz="130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4A53D4-53AB-45F1-8BA0-17285D61847F}" type="slidenum">
              <a:rPr lang="en-US" altLang="cs-CZ" sz="1300"/>
              <a:pPr>
                <a:spcBef>
                  <a:spcPct val="0"/>
                </a:spcBef>
              </a:pPr>
              <a:t>51</a:t>
            </a:fld>
            <a:endParaRPr lang="en-US" altLang="cs-CZ" sz="130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C663D1-5629-4F57-A709-329F0DF94175}" type="slidenum">
              <a:rPr lang="en-US" altLang="cs-CZ" sz="1300"/>
              <a:pPr>
                <a:spcBef>
                  <a:spcPct val="0"/>
                </a:spcBef>
              </a:pPr>
              <a:t>52</a:t>
            </a:fld>
            <a:endParaRPr lang="en-US" altLang="cs-CZ" sz="130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E22116-49C1-4625-AB84-6FECF7A365EF}" type="slidenum">
              <a:rPr lang="en-US" altLang="cs-CZ" sz="1300"/>
              <a:pPr>
                <a:spcBef>
                  <a:spcPct val="0"/>
                </a:spcBef>
              </a:pPr>
              <a:t>53</a:t>
            </a:fld>
            <a:endParaRPr lang="en-US" altLang="cs-CZ" sz="130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474C8E-556E-4919-A59F-CBA3DB01979F}" type="slidenum">
              <a:rPr lang="en-US" altLang="cs-CZ" sz="1300"/>
              <a:pPr>
                <a:spcBef>
                  <a:spcPct val="0"/>
                </a:spcBef>
              </a:pPr>
              <a:t>54</a:t>
            </a:fld>
            <a:endParaRPr lang="en-US" altLang="cs-CZ" sz="130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129FE4-0F18-40BB-B233-C14167A43608}" type="slidenum">
              <a:rPr lang="en-US" altLang="cs-CZ" sz="1300"/>
              <a:pPr>
                <a:spcBef>
                  <a:spcPct val="0"/>
                </a:spcBef>
              </a:pPr>
              <a:t>57</a:t>
            </a:fld>
            <a:endParaRPr lang="en-US" altLang="cs-CZ" sz="130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B07A4D-F065-46DF-81C2-2E20B031518D}" type="slidenum">
              <a:rPr lang="en-US" altLang="cs-CZ" sz="1300"/>
              <a:pPr>
                <a:spcBef>
                  <a:spcPct val="0"/>
                </a:spcBef>
              </a:pPr>
              <a:t>58</a:t>
            </a:fld>
            <a:endParaRPr lang="en-US" altLang="cs-CZ" sz="130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FE3251-E28A-471F-BAD1-0C6088AAED4A}" type="slidenum">
              <a:rPr lang="cs-CZ" altLang="cs-CZ" sz="1300"/>
              <a:pPr>
                <a:spcBef>
                  <a:spcPct val="0"/>
                </a:spcBef>
              </a:pPr>
              <a:t>9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CE98AE-9628-4ACB-9EDA-90F955EEE0BD}" type="slidenum">
              <a:rPr lang="en-US" altLang="cs-CZ" sz="1300"/>
              <a:pPr>
                <a:spcBef>
                  <a:spcPct val="0"/>
                </a:spcBef>
              </a:pPr>
              <a:t>59</a:t>
            </a:fld>
            <a:endParaRPr lang="en-US" altLang="cs-CZ" sz="1300"/>
          </a:p>
        </p:txBody>
      </p:sp>
      <p:sp>
        <p:nvSpPr>
          <p:cNvPr id="123907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FC570C-760C-4B4A-AD62-B3697E8D13EE}" type="slidenum">
              <a:rPr lang="en-US" altLang="cs-CZ" sz="1300"/>
              <a:pPr>
                <a:spcBef>
                  <a:spcPct val="0"/>
                </a:spcBef>
              </a:pPr>
              <a:t>60</a:t>
            </a:fld>
            <a:endParaRPr lang="en-US" altLang="cs-CZ" sz="130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E9C6-BFB2-4251-B8FB-C2F2DC46901D}" type="slidenum">
              <a:rPr lang="en-US" altLang="cs-CZ" sz="1300"/>
              <a:pPr>
                <a:spcBef>
                  <a:spcPct val="0"/>
                </a:spcBef>
              </a:pPr>
              <a:t>61</a:t>
            </a:fld>
            <a:endParaRPr lang="en-US" altLang="cs-CZ" sz="130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522F28-1863-437C-93F8-524B29134B12}" type="slidenum">
              <a:rPr lang="en-US" altLang="cs-CZ" sz="1300"/>
              <a:pPr>
                <a:spcBef>
                  <a:spcPct val="0"/>
                </a:spcBef>
              </a:pPr>
              <a:t>62</a:t>
            </a:fld>
            <a:endParaRPr lang="en-US" altLang="cs-CZ" sz="130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2AE36F-8C60-4E87-98AD-5B73F96F5FF0}" type="slidenum">
              <a:rPr lang="en-US" altLang="cs-CZ" sz="1300"/>
              <a:pPr>
                <a:spcBef>
                  <a:spcPct val="0"/>
                </a:spcBef>
              </a:pPr>
              <a:t>63</a:t>
            </a:fld>
            <a:endParaRPr lang="en-US" altLang="cs-CZ" sz="130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4BEE87-56AD-4D42-9F83-EE45E7DB08AA}" type="slidenum">
              <a:rPr lang="cs-CZ" altLang="cs-CZ" sz="1300"/>
              <a:pPr>
                <a:spcBef>
                  <a:spcPct val="0"/>
                </a:spcBef>
              </a:pPr>
              <a:t>11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A6C7FD-C935-4762-9665-2D80A82E7111}" type="slidenum">
              <a:rPr lang="cs-CZ" altLang="cs-CZ" sz="1300"/>
              <a:pPr>
                <a:spcBef>
                  <a:spcPct val="0"/>
                </a:spcBef>
              </a:pPr>
              <a:t>12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44E55A-F22F-458E-B88B-96FF949B779C}" type="slidenum">
              <a:rPr lang="cs-CZ" altLang="cs-CZ" sz="1300"/>
              <a:pPr>
                <a:spcBef>
                  <a:spcPct val="0"/>
                </a:spcBef>
              </a:pPr>
              <a:t>13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7BFBD6-2D34-4E0E-9312-A9F1F088A7CA}" type="slidenum">
              <a:rPr lang="cs-CZ" altLang="cs-CZ" sz="1300"/>
              <a:pPr>
                <a:spcBef>
                  <a:spcPct val="0"/>
                </a:spcBef>
              </a:pPr>
              <a:t>14</a:t>
            </a:fld>
            <a:endParaRPr lang="cs-CZ" altLang="cs-CZ" sz="1300">
              <a:latin typeface="Times New Roman CE" panose="02020603050405020304" pitchFamily="18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C1EB7F3-FA7A-4EC9-B21D-CC52110AD76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855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87564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4419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604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7510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03715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1F72B-7E7C-49C9-9412-0A5983DB39E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69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1535C-C168-47E6-895C-C6904DBF108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8262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244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DC053-8ED8-4854-9D10-579202BC65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82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82574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8B740C8-2EA3-4FED-BF92-16D85D24390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581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1FC0283-399A-42BD-9825-AA200C1FDE8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F8B7500-AC63-4C45-94E8-07E1A530DDD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857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06294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AE1E6-135F-46B6-A13C-9F429B0B720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4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D02FA-CB82-4ADB-8E9E-0B33EE4B073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856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F53C7B-99F6-40A1-93BD-5C1770DDC7D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230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B55C9F7-1384-42DA-A6B9-25DE288FDCE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33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405687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 smtClean="0">
                <a:latin typeface="Arial Black" pitchFamily="34" charset="0"/>
              </a:rPr>
              <a:t/>
            </a:r>
            <a:br>
              <a:rPr lang="cs-CZ" sz="3600" dirty="0" smtClean="0">
                <a:latin typeface="Arial Black" pitchFamily="34" charset="0"/>
              </a:rPr>
            </a:br>
            <a:r>
              <a:rPr lang="cs-CZ" sz="3600" dirty="0" smtClean="0">
                <a:latin typeface="Arial Black" pitchFamily="34" charset="0"/>
              </a:rPr>
              <a:t/>
            </a:r>
            <a:br>
              <a:rPr lang="cs-CZ" sz="3600" dirty="0" smtClean="0">
                <a:latin typeface="Arial Black" pitchFamily="34" charset="0"/>
              </a:rPr>
            </a:br>
            <a:r>
              <a:rPr lang="cs-CZ" sz="3600" dirty="0" smtClean="0">
                <a:latin typeface="Arial Black" pitchFamily="34" charset="0"/>
              </a:rPr>
              <a:t/>
            </a:r>
            <a:br>
              <a:rPr lang="cs-CZ" sz="3600" dirty="0" smtClean="0">
                <a:latin typeface="Arial Black" pitchFamily="34" charset="0"/>
              </a:rPr>
            </a:br>
            <a:r>
              <a:rPr lang="en-US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cs-CZ" dirty="0">
                <a:latin typeface="Arial Black" pitchFamily="34" charset="0"/>
              </a:rPr>
              <a:t>Mezinárodní ekonomie</a:t>
            </a: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cs-CZ" dirty="0">
              <a:latin typeface="Arial Black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Kurzová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politika</a:t>
            </a:r>
            <a:r>
              <a:rPr lang="cs-CZ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cs-CZ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cs-CZ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Peníze, úrokové sazby a směnné kurzy</a:t>
            </a:r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Rezervní měny</a:t>
            </a:r>
            <a:endParaRPr lang="cs-CZ" dirty="0"/>
          </a:p>
        </p:txBody>
      </p:sp>
      <p:sp>
        <p:nvSpPr>
          <p:cNvPr id="2765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765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CD195D-D202-4C41-A9D9-1F775665C712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964612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4292600"/>
            <a:ext cx="7661275" cy="2411413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Spotový a forwardový kurz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Swapové měnové obchody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Spotový prodej a forwardový nákup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Futures a Opce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/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85F7EE-DC2D-4734-A18B-95C4E91FE6B1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51700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453312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Poptávka </a:t>
            </a:r>
            <a:r>
              <a:rPr lang="cs-CZ" sz="2800" dirty="0">
                <a:latin typeface="Arial Black" pitchFamily="34" charset="0"/>
              </a:rPr>
              <a:t>po zahraničních aktivech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2349500"/>
            <a:ext cx="7921625" cy="3459163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Faktory ovlivňují D po bankovních depozitech v cizí měně: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Aktiva a jejich výnosnost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Výnosnost </a:t>
            </a:r>
            <a:r>
              <a:rPr lang="cs-CZ" b="1" dirty="0" smtClean="0"/>
              <a:t> (úrok) aktiv </a:t>
            </a:r>
            <a:r>
              <a:rPr lang="cs-CZ" b="1" i="1" dirty="0"/>
              <a:t>versus </a:t>
            </a:r>
            <a:r>
              <a:rPr lang="cs-CZ" b="1" dirty="0"/>
              <a:t>reálná míra výnosnosti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Riziko a likvidita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b="1" dirty="0">
              <a:latin typeface="Arial CE" charset="-18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latin typeface="Arial CE" charset="-18"/>
                <a:sym typeface="Symbol" pitchFamily="18" charset="2"/>
              </a:rPr>
              <a:t> rozhodování: Jak se změní </a:t>
            </a:r>
            <a:r>
              <a:rPr lang="cs-CZ" b="1" i="1" dirty="0">
                <a:latin typeface="Arial CE" charset="-18"/>
                <a:sym typeface="Symbol" pitchFamily="18" charset="2"/>
              </a:rPr>
              <a:t>i</a:t>
            </a:r>
            <a:r>
              <a:rPr lang="cs-CZ" b="1" dirty="0">
                <a:latin typeface="Arial CE" charset="-18"/>
                <a:sym typeface="Symbol" pitchFamily="18" charset="2"/>
              </a:rPr>
              <a:t> a </a:t>
            </a:r>
            <a:r>
              <a:rPr lang="cs-CZ" b="1" i="1" dirty="0">
                <a:latin typeface="Arial CE" charset="-18"/>
                <a:sym typeface="Symbol" pitchFamily="18" charset="2"/>
              </a:rPr>
              <a:t>ER</a:t>
            </a:r>
            <a:r>
              <a:rPr lang="cs-CZ" b="1" dirty="0">
                <a:latin typeface="Arial CE" charset="-18"/>
                <a:sym typeface="Symbol" pitchFamily="18" charset="2"/>
              </a:rPr>
              <a:t>?</a:t>
            </a:r>
          </a:p>
        </p:txBody>
      </p:sp>
      <p:sp>
        <p:nvSpPr>
          <p:cNvPr id="3072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DCDC82-80F7-4A66-8E53-31819B60794D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949325" y="1981200"/>
            <a:ext cx="7661275" cy="3948113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Směnný kurz a výnosnost aktiv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úroková sazba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očekávané změny směnného kurzu.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dolarová výnosnost euro depozit.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Jednoduché pravidlo: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/>
              <a:t>Dolarová výnosnost euro depozit je přibližně rovna euro úrokovým sazbám plus míra depreciace dolaru vůči euru.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Tx/>
              <a:buChar char="–"/>
              <a:defRPr/>
            </a:pPr>
            <a:endParaRPr lang="cs-CZ" sz="1800" b="1">
              <a:latin typeface="Arial CE" charset="-18"/>
            </a:endParaRPr>
          </a:p>
        </p:txBody>
      </p:sp>
      <p:sp>
        <p:nvSpPr>
          <p:cNvPr id="3277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E6F97F-5923-4247-90B0-8A699FEF3BE8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smtClean="0"/>
              <a:t>Očekávaný rozdíl návratnosti mezi depozity v eurech a dolarech je: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i="1" smtClean="0"/>
              <a:t> R</a:t>
            </a:r>
            <a:r>
              <a:rPr lang="cs-CZ" altLang="cs-CZ" b="1" i="1" baseline="-25000" smtClean="0"/>
              <a:t>$</a:t>
            </a:r>
            <a:r>
              <a:rPr lang="cs-CZ" altLang="cs-CZ" b="1" i="1" smtClean="0"/>
              <a:t> </a:t>
            </a:r>
            <a:r>
              <a:rPr lang="cs-CZ" altLang="cs-CZ" b="1" smtClean="0"/>
              <a:t>- </a:t>
            </a:r>
            <a:r>
              <a:rPr lang="cs-CZ" altLang="cs-CZ" b="1" smtClean="0">
                <a:solidFill>
                  <a:srgbClr val="FF3300"/>
                </a:solidFill>
              </a:rPr>
              <a:t>[</a:t>
            </a:r>
            <a:r>
              <a:rPr lang="cs-CZ" altLang="cs-CZ" b="1" i="1" smtClean="0">
                <a:solidFill>
                  <a:srgbClr val="FF3300"/>
                </a:solidFill>
              </a:rPr>
              <a:t>R</a:t>
            </a:r>
            <a:r>
              <a:rPr lang="cs-CZ" altLang="cs-CZ" b="1" i="1" baseline="-25000" smtClean="0">
                <a:solidFill>
                  <a:srgbClr val="FF3300"/>
                </a:solidFill>
              </a:rPr>
              <a:t>€</a:t>
            </a:r>
            <a:r>
              <a:rPr lang="cs-CZ" altLang="cs-CZ" b="1" i="1" smtClean="0">
                <a:solidFill>
                  <a:srgbClr val="FF3300"/>
                </a:solidFill>
              </a:rPr>
              <a:t> </a:t>
            </a:r>
            <a:r>
              <a:rPr lang="cs-CZ" altLang="cs-CZ" b="1" smtClean="0">
                <a:solidFill>
                  <a:srgbClr val="FF3300"/>
                </a:solidFill>
              </a:rPr>
              <a:t>+</a:t>
            </a:r>
            <a:r>
              <a:rPr lang="cs-CZ" altLang="cs-CZ" b="1" i="1" smtClean="0">
                <a:solidFill>
                  <a:srgbClr val="FF3300"/>
                </a:solidFill>
              </a:rPr>
              <a:t> </a:t>
            </a:r>
            <a:r>
              <a:rPr lang="cs-CZ" altLang="cs-CZ" b="1" smtClean="0">
                <a:solidFill>
                  <a:srgbClr val="FF3300"/>
                </a:solidFill>
              </a:rPr>
              <a:t>(</a:t>
            </a:r>
            <a:r>
              <a:rPr lang="cs-CZ" altLang="cs-CZ" b="1" i="1" smtClean="0">
                <a:solidFill>
                  <a:srgbClr val="FF3300"/>
                </a:solidFill>
              </a:rPr>
              <a:t>E</a:t>
            </a:r>
            <a:r>
              <a:rPr lang="cs-CZ" altLang="cs-CZ" b="1" i="1" baseline="30000" smtClean="0">
                <a:solidFill>
                  <a:srgbClr val="FF3300"/>
                </a:solidFill>
              </a:rPr>
              <a:t>e</a:t>
            </a:r>
            <a:r>
              <a:rPr lang="cs-CZ" altLang="cs-CZ" b="1" i="1" baseline="-25000" smtClean="0">
                <a:solidFill>
                  <a:srgbClr val="FF3300"/>
                </a:solidFill>
              </a:rPr>
              <a:t>$</a:t>
            </a:r>
            <a:r>
              <a:rPr lang="cs-CZ" altLang="cs-CZ" b="1" baseline="-25000" smtClean="0">
                <a:solidFill>
                  <a:srgbClr val="FF3300"/>
                </a:solidFill>
              </a:rPr>
              <a:t>/</a:t>
            </a:r>
            <a:r>
              <a:rPr lang="cs-CZ" altLang="cs-CZ" b="1" i="1" baseline="-25000" smtClean="0">
                <a:solidFill>
                  <a:srgbClr val="FF3300"/>
                </a:solidFill>
              </a:rPr>
              <a:t> €</a:t>
            </a:r>
            <a:r>
              <a:rPr lang="cs-CZ" altLang="cs-CZ" b="1" i="1" smtClean="0">
                <a:solidFill>
                  <a:srgbClr val="FF3300"/>
                </a:solidFill>
              </a:rPr>
              <a:t> </a:t>
            </a:r>
            <a:r>
              <a:rPr lang="cs-CZ" altLang="cs-CZ" b="1" smtClean="0">
                <a:solidFill>
                  <a:srgbClr val="FF3300"/>
                </a:solidFill>
              </a:rPr>
              <a:t>- </a:t>
            </a:r>
            <a:r>
              <a:rPr lang="cs-CZ" altLang="cs-CZ" b="1" i="1" smtClean="0">
                <a:solidFill>
                  <a:srgbClr val="FF3300"/>
                </a:solidFill>
              </a:rPr>
              <a:t>E</a:t>
            </a:r>
            <a:r>
              <a:rPr lang="cs-CZ" altLang="cs-CZ" b="1" i="1" baseline="-25000" smtClean="0">
                <a:solidFill>
                  <a:srgbClr val="FF3300"/>
                </a:solidFill>
              </a:rPr>
              <a:t>$</a:t>
            </a:r>
            <a:r>
              <a:rPr lang="cs-CZ" altLang="cs-CZ" b="1" baseline="-25000" smtClean="0">
                <a:solidFill>
                  <a:srgbClr val="FF3300"/>
                </a:solidFill>
              </a:rPr>
              <a:t>/</a:t>
            </a:r>
            <a:r>
              <a:rPr lang="cs-CZ" altLang="cs-CZ" b="1" i="1" baseline="-25000" smtClean="0">
                <a:solidFill>
                  <a:srgbClr val="FF3300"/>
                </a:solidFill>
              </a:rPr>
              <a:t>€</a:t>
            </a:r>
            <a:r>
              <a:rPr lang="cs-CZ" altLang="cs-CZ" b="1" i="1" smtClean="0">
                <a:solidFill>
                  <a:srgbClr val="FF3300"/>
                </a:solidFill>
              </a:rPr>
              <a:t> </a:t>
            </a:r>
            <a:r>
              <a:rPr lang="cs-CZ" altLang="cs-CZ" b="1" smtClean="0">
                <a:solidFill>
                  <a:srgbClr val="FF3300"/>
                </a:solidFill>
              </a:rPr>
              <a:t>) / </a:t>
            </a:r>
            <a:r>
              <a:rPr lang="cs-CZ" altLang="cs-CZ" b="1" i="1" smtClean="0">
                <a:solidFill>
                  <a:srgbClr val="FF3300"/>
                </a:solidFill>
              </a:rPr>
              <a:t>E</a:t>
            </a:r>
            <a:r>
              <a:rPr lang="cs-CZ" altLang="cs-CZ" b="1" i="1" baseline="-25000" smtClean="0">
                <a:solidFill>
                  <a:srgbClr val="FF3300"/>
                </a:solidFill>
              </a:rPr>
              <a:t>$</a:t>
            </a:r>
            <a:r>
              <a:rPr lang="cs-CZ" altLang="cs-CZ" b="1" baseline="-25000" smtClean="0">
                <a:solidFill>
                  <a:srgbClr val="FF3300"/>
                </a:solidFill>
              </a:rPr>
              <a:t>/</a:t>
            </a:r>
            <a:r>
              <a:rPr lang="cs-CZ" altLang="cs-CZ" b="1" i="1" baseline="-25000" smtClean="0">
                <a:solidFill>
                  <a:srgbClr val="FF3300"/>
                </a:solidFill>
              </a:rPr>
              <a:t>€</a:t>
            </a:r>
            <a:r>
              <a:rPr lang="cs-CZ" altLang="cs-CZ" b="1" i="1" smtClean="0">
                <a:solidFill>
                  <a:srgbClr val="FF3300"/>
                </a:solidFill>
              </a:rPr>
              <a:t> </a:t>
            </a:r>
            <a:r>
              <a:rPr lang="cs-CZ" altLang="cs-CZ" b="1" smtClean="0">
                <a:solidFill>
                  <a:srgbClr val="FF3300"/>
                </a:solidFill>
              </a:rPr>
              <a:t>]</a:t>
            </a:r>
            <a:r>
              <a:rPr lang="cs-CZ" altLang="cs-CZ" b="1" smtClean="0"/>
              <a:t>  =</a:t>
            </a:r>
            <a:r>
              <a:rPr lang="cs-CZ" altLang="cs-CZ" b="1" i="1" smtClean="0"/>
              <a:t>  R</a:t>
            </a:r>
            <a:r>
              <a:rPr lang="cs-CZ" altLang="cs-CZ" b="1" i="1" baseline="-25000" smtClean="0"/>
              <a:t>$</a:t>
            </a:r>
            <a:r>
              <a:rPr lang="cs-CZ" altLang="cs-CZ" b="1" i="1" smtClean="0"/>
              <a:t> </a:t>
            </a:r>
            <a:r>
              <a:rPr lang="cs-CZ" altLang="cs-CZ" b="1" smtClean="0"/>
              <a:t>- </a:t>
            </a:r>
            <a:r>
              <a:rPr lang="cs-CZ" altLang="cs-CZ" b="1" i="1" smtClean="0"/>
              <a:t>R</a:t>
            </a:r>
            <a:r>
              <a:rPr lang="cs-CZ" altLang="cs-CZ" b="1" i="1" baseline="-25000" smtClean="0"/>
              <a:t>€</a:t>
            </a:r>
            <a:r>
              <a:rPr lang="cs-CZ" altLang="cs-CZ" b="1" i="1" smtClean="0"/>
              <a:t> </a:t>
            </a:r>
            <a:r>
              <a:rPr lang="cs-CZ" altLang="cs-CZ" b="1" smtClean="0"/>
              <a:t>- (</a:t>
            </a:r>
            <a:r>
              <a:rPr lang="cs-CZ" altLang="cs-CZ" b="1" i="1" smtClean="0"/>
              <a:t>E</a:t>
            </a:r>
            <a:r>
              <a:rPr lang="cs-CZ" altLang="cs-CZ" b="1" i="1" baseline="30000" smtClean="0"/>
              <a:t>e</a:t>
            </a:r>
            <a:r>
              <a:rPr lang="cs-CZ" altLang="cs-CZ" b="1" i="1" baseline="-25000" smtClean="0"/>
              <a:t>$/€</a:t>
            </a:r>
            <a:r>
              <a:rPr lang="cs-CZ" altLang="cs-CZ" b="1" i="1" smtClean="0"/>
              <a:t> </a:t>
            </a:r>
            <a:r>
              <a:rPr lang="cs-CZ" altLang="cs-CZ" b="1" smtClean="0"/>
              <a:t>-</a:t>
            </a:r>
            <a:r>
              <a:rPr lang="cs-CZ" altLang="cs-CZ" b="1" i="1" smtClean="0"/>
              <a:t>E</a:t>
            </a:r>
            <a:r>
              <a:rPr lang="cs-CZ" altLang="cs-CZ" b="1" i="1" baseline="-25000" smtClean="0"/>
              <a:t>$</a:t>
            </a:r>
            <a:r>
              <a:rPr lang="cs-CZ" altLang="cs-CZ" b="1" baseline="-25000" smtClean="0"/>
              <a:t>/</a:t>
            </a:r>
            <a:r>
              <a:rPr lang="cs-CZ" altLang="cs-CZ" b="1" i="1" baseline="-25000" smtClean="0"/>
              <a:t>€</a:t>
            </a:r>
            <a:r>
              <a:rPr lang="cs-CZ" altLang="cs-CZ" b="1" i="1" smtClean="0"/>
              <a:t> </a:t>
            </a:r>
            <a:r>
              <a:rPr lang="cs-CZ" altLang="cs-CZ" b="1" smtClean="0"/>
              <a:t>) / </a:t>
            </a:r>
            <a:r>
              <a:rPr lang="cs-CZ" altLang="cs-CZ" b="1" i="1" smtClean="0"/>
              <a:t>E</a:t>
            </a:r>
            <a:r>
              <a:rPr lang="cs-CZ" altLang="cs-CZ" b="1" i="1" baseline="-25000" smtClean="0"/>
              <a:t>$</a:t>
            </a:r>
            <a:r>
              <a:rPr lang="cs-CZ" altLang="cs-CZ" b="1" baseline="-25000" smtClean="0"/>
              <a:t>/</a:t>
            </a:r>
            <a:r>
              <a:rPr lang="cs-CZ" altLang="cs-CZ" b="1" i="1" baseline="-25000" smtClean="0"/>
              <a:t>€</a:t>
            </a:r>
            <a:r>
              <a:rPr lang="cs-CZ" altLang="cs-CZ" b="1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smtClean="0"/>
              <a:t>								 </a:t>
            </a:r>
            <a:endParaRPr lang="cs-CZ" alt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smtClean="0"/>
              <a:t>	</a:t>
            </a:r>
            <a:r>
              <a:rPr lang="cs-CZ" altLang="cs-CZ" sz="1800" smtClean="0"/>
              <a:t>kde: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	    </a:t>
            </a:r>
            <a:r>
              <a:rPr lang="cs-CZ" altLang="cs-CZ" sz="1800" i="1" smtClean="0"/>
              <a:t>R</a:t>
            </a:r>
            <a:r>
              <a:rPr lang="cs-CZ" altLang="cs-CZ" sz="1800" i="1" baseline="-25000" smtClean="0"/>
              <a:t>$</a:t>
            </a:r>
            <a:r>
              <a:rPr lang="cs-CZ" altLang="cs-CZ" sz="1800" i="1" smtClean="0"/>
              <a:t> 	= </a:t>
            </a:r>
            <a:r>
              <a:rPr lang="cs-CZ" altLang="cs-CZ" sz="1800" smtClean="0"/>
              <a:t>úroková sazba na jednoletá dolarová depozita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	    </a:t>
            </a:r>
            <a:r>
              <a:rPr lang="cs-CZ" altLang="cs-CZ" sz="1800" i="1" smtClean="0"/>
              <a:t>R</a:t>
            </a:r>
            <a:r>
              <a:rPr lang="cs-CZ" altLang="cs-CZ" sz="1800" i="1" baseline="-25000" smtClean="0"/>
              <a:t>€	</a:t>
            </a:r>
            <a:r>
              <a:rPr lang="cs-CZ" altLang="cs-CZ" sz="1800" smtClean="0"/>
              <a:t>= dnešní úroková sazba na jednoletá euro depozita		   </a:t>
            </a:r>
            <a:r>
              <a:rPr lang="cs-CZ" altLang="cs-CZ" sz="1800" i="1" smtClean="0"/>
              <a:t>E</a:t>
            </a:r>
            <a:r>
              <a:rPr lang="cs-CZ" altLang="cs-CZ" sz="1800" i="1" baseline="-25000" smtClean="0"/>
              <a:t>$</a:t>
            </a:r>
            <a:r>
              <a:rPr lang="cs-CZ" altLang="cs-CZ" sz="1800" baseline="-25000" smtClean="0"/>
              <a:t>/</a:t>
            </a:r>
            <a:r>
              <a:rPr lang="cs-CZ" altLang="cs-CZ" sz="1800" i="1" baseline="-25000" smtClean="0"/>
              <a:t>€</a:t>
            </a:r>
            <a:r>
              <a:rPr lang="cs-CZ" altLang="cs-CZ" sz="1800" i="1" smtClean="0"/>
              <a:t>  	</a:t>
            </a:r>
            <a:r>
              <a:rPr lang="cs-CZ" altLang="cs-CZ" sz="1800" smtClean="0"/>
              <a:t>= dnešní směnný kurz dolar/euro (počet dolarů za euro)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	   </a:t>
            </a:r>
            <a:r>
              <a:rPr lang="cs-CZ" altLang="cs-CZ" sz="1800" i="1" smtClean="0"/>
              <a:t>E</a:t>
            </a:r>
            <a:r>
              <a:rPr lang="cs-CZ" altLang="cs-CZ" sz="1800" i="1" baseline="30000" smtClean="0"/>
              <a:t>e</a:t>
            </a:r>
            <a:r>
              <a:rPr lang="cs-CZ" altLang="cs-CZ" sz="1800" i="1" baseline="-25000" smtClean="0"/>
              <a:t>$/€</a:t>
            </a:r>
            <a:r>
              <a:rPr lang="cs-CZ" altLang="cs-CZ" sz="1800" i="1" smtClean="0"/>
              <a:t> 	= </a:t>
            </a:r>
            <a:r>
              <a:rPr lang="cs-CZ" altLang="cs-CZ" sz="1800" smtClean="0"/>
              <a:t>směnný kurz dolar/euro, který je očekávaný za rok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smtClean="0">
              <a:latin typeface="Arial CE" panose="020B0604020202020204" pitchFamily="34" charset="0"/>
            </a:endParaRPr>
          </a:p>
        </p:txBody>
      </p:sp>
      <p:sp>
        <p:nvSpPr>
          <p:cNvPr id="3481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C4C99D-8438-4D60-9DBE-4DEDD2C86B4C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BAD9C3-2845-40D7-8242-D6F1FBF815A2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4213" y="1412875"/>
            <a:ext cx="74517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Srovnání dolarových návratností v dolarech a eurech</a:t>
            </a:r>
          </a:p>
        </p:txBody>
      </p:sp>
      <p:grpSp>
        <p:nvGrpSpPr>
          <p:cNvPr id="36868" name="Group 10"/>
          <p:cNvGrpSpPr>
            <a:grpSpLocks/>
          </p:cNvGrpSpPr>
          <p:nvPr/>
        </p:nvGrpSpPr>
        <p:grpSpPr bwMode="auto">
          <a:xfrm>
            <a:off x="685800" y="2749550"/>
            <a:ext cx="7785100" cy="2719388"/>
            <a:chOff x="432" y="1732"/>
            <a:chExt cx="4904" cy="1713"/>
          </a:xfrm>
        </p:grpSpPr>
        <p:grpSp>
          <p:nvGrpSpPr>
            <p:cNvPr id="36869" name="Group 6"/>
            <p:cNvGrpSpPr>
              <a:grpSpLocks/>
            </p:cNvGrpSpPr>
            <p:nvPr/>
          </p:nvGrpSpPr>
          <p:grpSpPr bwMode="auto">
            <a:xfrm>
              <a:off x="432" y="1732"/>
              <a:ext cx="4904" cy="1632"/>
              <a:chOff x="432" y="1732"/>
              <a:chExt cx="4904" cy="1632"/>
            </a:xfrm>
          </p:grpSpPr>
          <p:pic>
            <p:nvPicPr>
              <p:cNvPr id="36873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732"/>
                <a:ext cx="4904" cy="1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874" name="Rectangle 5"/>
              <p:cNvSpPr>
                <a:spLocks noChangeArrowheads="1"/>
              </p:cNvSpPr>
              <p:nvPr/>
            </p:nvSpPr>
            <p:spPr bwMode="auto">
              <a:xfrm>
                <a:off x="490" y="1761"/>
                <a:ext cx="4780" cy="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342900" indent="-3429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>
                    <a:schemeClr val="hlink"/>
                  </a:buClr>
                  <a:buSzTx/>
                  <a:buFont typeface="Wingdings" panose="05000000000000000000" pitchFamily="2" charset="2"/>
                  <a:buChar char="§"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70" name="Group 9"/>
            <p:cNvGrpSpPr>
              <a:grpSpLocks/>
            </p:cNvGrpSpPr>
            <p:nvPr/>
          </p:nvGrpSpPr>
          <p:grpSpPr bwMode="auto">
            <a:xfrm>
              <a:off x="432" y="3312"/>
              <a:ext cx="4904" cy="133"/>
              <a:chOff x="432" y="3312"/>
              <a:chExt cx="4904" cy="133"/>
            </a:xfrm>
          </p:grpSpPr>
          <p:pic>
            <p:nvPicPr>
              <p:cNvPr id="36871" name="Pictur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312"/>
                <a:ext cx="4904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490" y="3341"/>
                <a:ext cx="4780" cy="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342900" indent="-3429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>
                    <a:schemeClr val="hlink"/>
                  </a:buClr>
                  <a:buSzTx/>
                  <a:buFont typeface="Wingdings" panose="05000000000000000000" pitchFamily="2" charset="2"/>
                  <a:buChar char="§"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>
              <a:solidFill>
                <a:srgbClr val="990033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990033"/>
                </a:solidFill>
              </a:rPr>
              <a:t>Výnosnost, riziko, a likvidita na devizovém trhu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b="1" smtClean="0">
              <a:solidFill>
                <a:srgbClr val="990033"/>
              </a:solidFill>
            </a:endParaRPr>
          </a:p>
          <a:p>
            <a:pPr eaLnBrk="1" hangingPunct="1"/>
            <a:r>
              <a:rPr lang="cs-CZ" altLang="cs-CZ" b="1" smtClean="0"/>
              <a:t>Poptávka po zahraničních aktivech závisí nejen na výnosnosti, ale také na riziku a likviditě,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zde je ale ignorujeme…</a:t>
            </a:r>
          </a:p>
          <a:p>
            <a:pPr lvl="2" eaLnBrk="1" hangingPunct="1"/>
            <a:endParaRPr lang="cs-CZ" altLang="cs-CZ" sz="2000" b="1" smtClean="0"/>
          </a:p>
          <a:p>
            <a:pPr eaLnBrk="1" hangingPunct="1"/>
            <a:endParaRPr lang="cs-CZ" altLang="cs-CZ" b="1" smtClean="0">
              <a:latin typeface="Arial CE" panose="020B0604020202020204" pitchFamily="34" charset="0"/>
            </a:endParaRPr>
          </a:p>
        </p:txBody>
      </p:sp>
      <p:sp>
        <p:nvSpPr>
          <p:cNvPr id="3891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4F82E6-6753-4ABF-A9B1-B05C2BF8ADB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57338"/>
            <a:ext cx="8229600" cy="49530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Úroková parita: základní podmínky rovnováhy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Devizový trh je v rovnováze pokud depozita ve všech měnách nabízejí stejnou míru výnosnosti.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Očekávaná výnosnost je rovna, pokud platí: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b="1"/>
              <a:t>           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b="1"/>
              <a:t>	</a:t>
            </a:r>
            <a:r>
              <a:rPr lang="cs-CZ" sz="2000" b="1" i="1"/>
              <a:t>R</a:t>
            </a:r>
            <a:r>
              <a:rPr lang="cs-CZ" sz="2000" b="1" i="1" baseline="-25000"/>
              <a:t>$</a:t>
            </a:r>
            <a:r>
              <a:rPr lang="cs-CZ" sz="2000" b="1" i="1"/>
              <a:t> </a:t>
            </a:r>
            <a:r>
              <a:rPr lang="cs-CZ" sz="2000" b="1"/>
              <a:t>= </a:t>
            </a:r>
            <a:r>
              <a:rPr lang="cs-CZ" sz="2000" b="1" i="1"/>
              <a:t>R</a:t>
            </a:r>
            <a:r>
              <a:rPr lang="cs-CZ" sz="2000" b="1" i="1" baseline="-25000"/>
              <a:t>€</a:t>
            </a:r>
            <a:r>
              <a:rPr lang="cs-CZ" sz="2000" b="1" i="1"/>
              <a:t> </a:t>
            </a:r>
            <a:r>
              <a:rPr lang="cs-CZ" sz="2000" b="1"/>
              <a:t>+</a:t>
            </a:r>
            <a:r>
              <a:rPr lang="cs-CZ" sz="2000" b="1" i="1"/>
              <a:t> </a:t>
            </a:r>
            <a:r>
              <a:rPr lang="cs-CZ" sz="2000" b="1"/>
              <a:t>(</a:t>
            </a:r>
            <a:r>
              <a:rPr lang="cs-CZ" sz="2000" b="1" i="1"/>
              <a:t>E</a:t>
            </a:r>
            <a:r>
              <a:rPr lang="cs-CZ" sz="2000" b="1" i="1" baseline="30000"/>
              <a:t>e</a:t>
            </a:r>
            <a:r>
              <a:rPr lang="cs-CZ" sz="2000" b="1" i="1" baseline="-25000"/>
              <a:t>$</a:t>
            </a:r>
            <a:r>
              <a:rPr lang="cs-CZ" sz="2000" b="1" baseline="-25000"/>
              <a:t>/</a:t>
            </a:r>
            <a:r>
              <a:rPr lang="cs-CZ" sz="2000" b="1" i="1" baseline="-25000"/>
              <a:t>€ </a:t>
            </a:r>
            <a:r>
              <a:rPr lang="cs-CZ" sz="2000" b="1" i="1"/>
              <a:t>- E</a:t>
            </a:r>
            <a:r>
              <a:rPr lang="cs-CZ" sz="2000" b="1" i="1" baseline="-25000"/>
              <a:t>$</a:t>
            </a:r>
            <a:r>
              <a:rPr lang="cs-CZ" sz="2000" b="1" baseline="-25000"/>
              <a:t>/</a:t>
            </a:r>
            <a:r>
              <a:rPr lang="cs-CZ" sz="2000" b="1" i="1" baseline="-25000"/>
              <a:t>€</a:t>
            </a:r>
            <a:r>
              <a:rPr lang="cs-CZ" sz="2000" b="1"/>
              <a:t>) / </a:t>
            </a:r>
            <a:r>
              <a:rPr lang="cs-CZ" sz="2000" b="1" i="1"/>
              <a:t>E</a:t>
            </a:r>
            <a:r>
              <a:rPr lang="cs-CZ" sz="2000" b="1" i="1" baseline="-25000"/>
              <a:t>$</a:t>
            </a:r>
            <a:r>
              <a:rPr lang="cs-CZ" sz="2000" b="1" baseline="-25000"/>
              <a:t>/</a:t>
            </a:r>
            <a:r>
              <a:rPr lang="cs-CZ" sz="2000" b="1" i="1" baseline="-25000"/>
              <a:t>€</a:t>
            </a:r>
            <a:r>
              <a:rPr lang="cs-CZ" sz="2000" b="1" i="1"/>
              <a:t>               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Dnešní depreciace domácí měny snižuje očekávaný výnos ze zahraničních depozit.</a:t>
            </a:r>
          </a:p>
        </p:txBody>
      </p:sp>
      <p:sp>
        <p:nvSpPr>
          <p:cNvPr id="4096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AF74E5-9AF4-456D-8CD7-F57ADF61DADE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38AB87-CBE3-472D-A990-B64088410F3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23850" y="2060575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Dnešní kurz dolar/euro a očekávaná dolarová výnosnost euro depozit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Předpoklad: </a:t>
            </a:r>
            <a:r>
              <a:rPr lang="cs-CZ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1800" b="1" i="1" baseline="3000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1800" b="1" i="1" baseline="-25000">
                <a:solidFill>
                  <a:schemeClr val="tx1"/>
                </a:solidFill>
                <a:latin typeface="Arial" panose="020B0604020202020204" pitchFamily="34" charset="0"/>
              </a:rPr>
              <a:t>$/€</a:t>
            </a:r>
            <a:r>
              <a:rPr lang="cs-CZ" altLang="cs-CZ" sz="1800" b="1" baseline="-250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= $1.05 za euro</a:t>
            </a:r>
          </a:p>
        </p:txBody>
      </p:sp>
      <p:grpSp>
        <p:nvGrpSpPr>
          <p:cNvPr id="43012" name="Group 10"/>
          <p:cNvGrpSpPr>
            <a:grpSpLocks/>
          </p:cNvGrpSpPr>
          <p:nvPr/>
        </p:nvGrpSpPr>
        <p:grpSpPr bwMode="auto">
          <a:xfrm>
            <a:off x="684213" y="3213100"/>
            <a:ext cx="7785100" cy="2879725"/>
            <a:chOff x="432" y="1650"/>
            <a:chExt cx="4904" cy="1814"/>
          </a:xfrm>
        </p:grpSpPr>
        <p:grpSp>
          <p:nvGrpSpPr>
            <p:cNvPr id="43013" name="Group 6"/>
            <p:cNvGrpSpPr>
              <a:grpSpLocks/>
            </p:cNvGrpSpPr>
            <p:nvPr/>
          </p:nvGrpSpPr>
          <p:grpSpPr bwMode="auto">
            <a:xfrm>
              <a:off x="432" y="1650"/>
              <a:ext cx="4904" cy="1795"/>
              <a:chOff x="432" y="1650"/>
              <a:chExt cx="4904" cy="1795"/>
            </a:xfrm>
          </p:grpSpPr>
          <p:pic>
            <p:nvPicPr>
              <p:cNvPr id="43017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650"/>
                <a:ext cx="4904" cy="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018" name="Rectangle 5"/>
              <p:cNvSpPr>
                <a:spLocks noChangeArrowheads="1"/>
              </p:cNvSpPr>
              <p:nvPr/>
            </p:nvSpPr>
            <p:spPr bwMode="auto">
              <a:xfrm>
                <a:off x="490" y="1679"/>
                <a:ext cx="4780" cy="1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342900" indent="-3429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>
                    <a:schemeClr val="hlink"/>
                  </a:buClr>
                  <a:buSzTx/>
                  <a:buFont typeface="Wingdings" panose="05000000000000000000" pitchFamily="2" charset="2"/>
                  <a:buChar char="§"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014" name="Group 9"/>
            <p:cNvGrpSpPr>
              <a:grpSpLocks/>
            </p:cNvGrpSpPr>
            <p:nvPr/>
          </p:nvGrpSpPr>
          <p:grpSpPr bwMode="auto">
            <a:xfrm>
              <a:off x="432" y="3331"/>
              <a:ext cx="4904" cy="133"/>
              <a:chOff x="432" y="3331"/>
              <a:chExt cx="4904" cy="133"/>
            </a:xfrm>
          </p:grpSpPr>
          <p:pic>
            <p:nvPicPr>
              <p:cNvPr id="43015" name="Pictur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331"/>
                <a:ext cx="4904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490" y="3360"/>
                <a:ext cx="4780" cy="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342900" indent="-3429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>
                    <a:schemeClr val="hlink"/>
                  </a:buClr>
                  <a:buSzTx/>
                  <a:buFont typeface="Wingdings" panose="05000000000000000000" pitchFamily="2" charset="2"/>
                  <a:buChar char="§"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990D1D-3D29-4ACA-8B5D-0C07C4D518DC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23850" y="155733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Vztah mezi současným směnným kurzem dolar/euro a očekávanou dolarovou výnosností euro depozit (při daném očekavaném kurzu)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3635375" y="3789363"/>
            <a:ext cx="82550" cy="82550"/>
          </a:xfrm>
          <a:prstGeom prst="ellipse">
            <a:avLst/>
          </a:prstGeom>
          <a:solidFill>
            <a:srgbClr val="333399"/>
          </a:solidFill>
          <a:ln w="127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484438" y="3213100"/>
            <a:ext cx="4017962" cy="216535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771775" y="3357563"/>
            <a:ext cx="82550" cy="82550"/>
          </a:xfrm>
          <a:prstGeom prst="ellipse">
            <a:avLst/>
          </a:prstGeom>
          <a:solidFill>
            <a:srgbClr val="333399"/>
          </a:solidFill>
          <a:ln w="127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500563" y="4221163"/>
            <a:ext cx="82550" cy="82550"/>
          </a:xfrm>
          <a:prstGeom prst="ellipse">
            <a:avLst/>
          </a:prstGeom>
          <a:solidFill>
            <a:srgbClr val="333399"/>
          </a:solidFill>
          <a:ln w="127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5219700" y="4652963"/>
            <a:ext cx="82550" cy="82550"/>
          </a:xfrm>
          <a:prstGeom prst="ellipse">
            <a:avLst/>
          </a:prstGeom>
          <a:solidFill>
            <a:srgbClr val="333399"/>
          </a:solidFill>
          <a:ln w="127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6011863" y="5084763"/>
            <a:ext cx="82550" cy="82550"/>
          </a:xfrm>
          <a:prstGeom prst="ellipse">
            <a:avLst/>
          </a:prstGeom>
          <a:solidFill>
            <a:srgbClr val="333399"/>
          </a:solidFill>
          <a:ln w="127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64553" name="Group 41"/>
          <p:cNvGrpSpPr>
            <a:grpSpLocks/>
          </p:cNvGrpSpPr>
          <p:nvPr/>
        </p:nvGrpSpPr>
        <p:grpSpPr bwMode="auto">
          <a:xfrm>
            <a:off x="1258888" y="2492375"/>
            <a:ext cx="6172200" cy="4216400"/>
            <a:chOff x="960" y="1325"/>
            <a:chExt cx="3888" cy="3154"/>
          </a:xfrm>
        </p:grpSpPr>
        <p:grpSp>
          <p:nvGrpSpPr>
            <p:cNvPr id="45067" name="Group 13"/>
            <p:cNvGrpSpPr>
              <a:grpSpLocks/>
            </p:cNvGrpSpPr>
            <p:nvPr/>
          </p:nvGrpSpPr>
          <p:grpSpPr bwMode="auto">
            <a:xfrm>
              <a:off x="960" y="1325"/>
              <a:ext cx="3888" cy="3154"/>
              <a:chOff x="960" y="1325"/>
              <a:chExt cx="3888" cy="3154"/>
            </a:xfrm>
          </p:grpSpPr>
          <p:sp>
            <p:nvSpPr>
              <p:cNvPr id="45095" name="Rectangle 9"/>
              <p:cNvSpPr>
                <a:spLocks noChangeArrowheads="1"/>
              </p:cNvSpPr>
              <p:nvPr/>
            </p:nvSpPr>
            <p:spPr bwMode="auto">
              <a:xfrm>
                <a:off x="2662" y="3657"/>
                <a:ext cx="2186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Očekávaná dolarová výnosnost euro depozit,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€</a:t>
                </a: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+ (</a:t>
                </a:r>
                <a:r>
                  <a:rPr lang="cs-CZ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1800" b="1" i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/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€</a:t>
                </a: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- </a:t>
                </a:r>
                <a:r>
                  <a:rPr lang="cs-CZ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/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€</a:t>
                </a: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) / (</a:t>
                </a:r>
                <a:r>
                  <a:rPr lang="cs-CZ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/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€</a:t>
                </a: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  <a:endParaRPr lang="cs-CZ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                                                                                </a:t>
                </a:r>
                <a:endParaRPr lang="cs-CZ" altLang="cs-CZ" sz="1800" b="1" baseline="-25000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  <p:sp>
            <p:nvSpPr>
              <p:cNvPr id="45096" name="Line 10"/>
              <p:cNvSpPr>
                <a:spLocks noChangeShapeType="1"/>
              </p:cNvSpPr>
              <p:nvPr/>
            </p:nvSpPr>
            <p:spPr bwMode="auto">
              <a:xfrm>
                <a:off x="1525" y="1685"/>
                <a:ext cx="0" cy="17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97" name="Line 11"/>
              <p:cNvSpPr>
                <a:spLocks noChangeShapeType="1"/>
              </p:cNvSpPr>
              <p:nvPr/>
            </p:nvSpPr>
            <p:spPr bwMode="auto">
              <a:xfrm flipH="1">
                <a:off x="1523" y="3462"/>
                <a:ext cx="30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98" name="Rectangle 12"/>
              <p:cNvSpPr>
                <a:spLocks noChangeArrowheads="1"/>
              </p:cNvSpPr>
              <p:nvPr/>
            </p:nvSpPr>
            <p:spPr bwMode="auto">
              <a:xfrm>
                <a:off x="960" y="1325"/>
                <a:ext cx="93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Dnešní kurz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/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€</a:t>
                </a:r>
                <a:endParaRPr lang="cs-CZ" altLang="cs-CZ" sz="1800" b="1" i="1" baseline="-25000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</p:grpSp>
        <p:grpSp>
          <p:nvGrpSpPr>
            <p:cNvPr id="45068" name="Group 40"/>
            <p:cNvGrpSpPr>
              <a:grpSpLocks/>
            </p:cNvGrpSpPr>
            <p:nvPr/>
          </p:nvGrpSpPr>
          <p:grpSpPr bwMode="auto">
            <a:xfrm>
              <a:off x="1092" y="1889"/>
              <a:ext cx="3172" cy="1855"/>
              <a:chOff x="1092" y="1889"/>
              <a:chExt cx="3172" cy="1855"/>
            </a:xfrm>
          </p:grpSpPr>
          <p:grpSp>
            <p:nvGrpSpPr>
              <p:cNvPr id="45069" name="Group 24"/>
              <p:cNvGrpSpPr>
                <a:grpSpLocks/>
              </p:cNvGrpSpPr>
              <p:nvPr/>
            </p:nvGrpSpPr>
            <p:grpSpPr bwMode="auto">
              <a:xfrm>
                <a:off x="1092" y="1889"/>
                <a:ext cx="3172" cy="1855"/>
                <a:chOff x="1092" y="1889"/>
                <a:chExt cx="3172" cy="1855"/>
              </a:xfrm>
            </p:grpSpPr>
            <p:sp>
              <p:nvSpPr>
                <p:cNvPr id="45085" name="Rectangle 14"/>
                <p:cNvSpPr>
                  <a:spLocks noChangeArrowheads="1"/>
                </p:cNvSpPr>
                <p:nvPr/>
              </p:nvSpPr>
              <p:spPr bwMode="auto">
                <a:xfrm>
                  <a:off x="1092" y="2894"/>
                  <a:ext cx="396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1.02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86" name="Rectangle 15"/>
                <p:cNvSpPr>
                  <a:spLocks noChangeArrowheads="1"/>
                </p:cNvSpPr>
                <p:nvPr/>
              </p:nvSpPr>
              <p:spPr bwMode="auto">
                <a:xfrm>
                  <a:off x="1092" y="2625"/>
                  <a:ext cx="396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1.03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87" name="Rectangle 16"/>
                <p:cNvSpPr>
                  <a:spLocks noChangeArrowheads="1"/>
                </p:cNvSpPr>
                <p:nvPr/>
              </p:nvSpPr>
              <p:spPr bwMode="auto">
                <a:xfrm>
                  <a:off x="1092" y="2237"/>
                  <a:ext cx="396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1.05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88" name="Rectangle 17"/>
                <p:cNvSpPr>
                  <a:spLocks noChangeArrowheads="1"/>
                </p:cNvSpPr>
                <p:nvPr/>
              </p:nvSpPr>
              <p:spPr bwMode="auto">
                <a:xfrm>
                  <a:off x="1092" y="1889"/>
                  <a:ext cx="396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1.07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89" name="Rectangle 18"/>
                <p:cNvSpPr>
                  <a:spLocks noChangeArrowheads="1"/>
                </p:cNvSpPr>
                <p:nvPr/>
              </p:nvSpPr>
              <p:spPr bwMode="auto">
                <a:xfrm>
                  <a:off x="1787" y="3468"/>
                  <a:ext cx="476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0.031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90" name="Rectangle 19"/>
                <p:cNvSpPr>
                  <a:spLocks noChangeArrowheads="1"/>
                </p:cNvSpPr>
                <p:nvPr/>
              </p:nvSpPr>
              <p:spPr bwMode="auto">
                <a:xfrm>
                  <a:off x="2312" y="3468"/>
                  <a:ext cx="476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0.050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91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4" y="3468"/>
                  <a:ext cx="476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0.069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92" name="Rectangle 21"/>
                <p:cNvSpPr>
                  <a:spLocks noChangeArrowheads="1"/>
                </p:cNvSpPr>
                <p:nvPr/>
              </p:nvSpPr>
              <p:spPr bwMode="auto">
                <a:xfrm>
                  <a:off x="3318" y="3468"/>
                  <a:ext cx="476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0.079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93" name="Rectangle 22"/>
                <p:cNvSpPr>
                  <a:spLocks noChangeArrowheads="1"/>
                </p:cNvSpPr>
                <p:nvPr/>
              </p:nvSpPr>
              <p:spPr bwMode="auto">
                <a:xfrm>
                  <a:off x="3788" y="3469"/>
                  <a:ext cx="476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0.100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5094" name="Rectangle 23"/>
                <p:cNvSpPr>
                  <a:spLocks noChangeArrowheads="1"/>
                </p:cNvSpPr>
                <p:nvPr/>
              </p:nvSpPr>
              <p:spPr bwMode="auto">
                <a:xfrm>
                  <a:off x="1092" y="3233"/>
                  <a:ext cx="396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1.00</a:t>
                  </a:r>
                  <a:endParaRPr lang="cs-CZ" altLang="cs-CZ" sz="1800" b="1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</p:grpSp>
          <p:grpSp>
            <p:nvGrpSpPr>
              <p:cNvPr id="45070" name="Group 30"/>
              <p:cNvGrpSpPr>
                <a:grpSpLocks/>
              </p:cNvGrpSpPr>
              <p:nvPr/>
            </p:nvGrpSpPr>
            <p:grpSpPr bwMode="auto">
              <a:xfrm>
                <a:off x="1997" y="3464"/>
                <a:ext cx="1991" cy="38"/>
                <a:chOff x="1997" y="3464"/>
                <a:chExt cx="1991" cy="38"/>
              </a:xfrm>
            </p:grpSpPr>
            <p:sp>
              <p:nvSpPr>
                <p:cNvPr id="45080" name="Line 25"/>
                <p:cNvSpPr>
                  <a:spLocks noChangeShapeType="1"/>
                </p:cNvSpPr>
                <p:nvPr/>
              </p:nvSpPr>
              <p:spPr bwMode="auto">
                <a:xfrm>
                  <a:off x="1997" y="3464"/>
                  <a:ext cx="0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81" name="Line 26"/>
                <p:cNvSpPr>
                  <a:spLocks noChangeShapeType="1"/>
                </p:cNvSpPr>
                <p:nvPr/>
              </p:nvSpPr>
              <p:spPr bwMode="auto">
                <a:xfrm>
                  <a:off x="2487" y="3464"/>
                  <a:ext cx="0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82" name="Line 27"/>
                <p:cNvSpPr>
                  <a:spLocks noChangeShapeType="1"/>
                </p:cNvSpPr>
                <p:nvPr/>
              </p:nvSpPr>
              <p:spPr bwMode="auto">
                <a:xfrm>
                  <a:off x="3011" y="3464"/>
                  <a:ext cx="0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83" name="Line 28"/>
                <p:cNvSpPr>
                  <a:spLocks noChangeShapeType="1"/>
                </p:cNvSpPr>
                <p:nvPr/>
              </p:nvSpPr>
              <p:spPr bwMode="auto">
                <a:xfrm>
                  <a:off x="3492" y="3464"/>
                  <a:ext cx="0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84" name="Line 29"/>
                <p:cNvSpPr>
                  <a:spLocks noChangeShapeType="1"/>
                </p:cNvSpPr>
                <p:nvPr/>
              </p:nvSpPr>
              <p:spPr bwMode="auto">
                <a:xfrm>
                  <a:off x="3988" y="3464"/>
                  <a:ext cx="0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45071" name="Group 39"/>
              <p:cNvGrpSpPr>
                <a:grpSpLocks/>
              </p:cNvGrpSpPr>
              <p:nvPr/>
            </p:nvGrpSpPr>
            <p:grpSpPr bwMode="auto">
              <a:xfrm>
                <a:off x="1480" y="1976"/>
                <a:ext cx="45" cy="1386"/>
                <a:chOff x="1480" y="1976"/>
                <a:chExt cx="45" cy="1386"/>
              </a:xfrm>
            </p:grpSpPr>
            <p:sp>
              <p:nvSpPr>
                <p:cNvPr id="45072" name="Line 31"/>
                <p:cNvSpPr>
                  <a:spLocks noChangeShapeType="1"/>
                </p:cNvSpPr>
                <p:nvPr/>
              </p:nvSpPr>
              <p:spPr bwMode="auto">
                <a:xfrm>
                  <a:off x="1481" y="3189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3" name="Line 32"/>
                <p:cNvSpPr>
                  <a:spLocks noChangeShapeType="1"/>
                </p:cNvSpPr>
                <p:nvPr/>
              </p:nvSpPr>
              <p:spPr bwMode="auto">
                <a:xfrm>
                  <a:off x="1481" y="2972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4" name="Line 33"/>
                <p:cNvSpPr>
                  <a:spLocks noChangeShapeType="1"/>
                </p:cNvSpPr>
                <p:nvPr/>
              </p:nvSpPr>
              <p:spPr bwMode="auto">
                <a:xfrm>
                  <a:off x="1481" y="2708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5" name="Line 34"/>
                <p:cNvSpPr>
                  <a:spLocks noChangeShapeType="1"/>
                </p:cNvSpPr>
                <p:nvPr/>
              </p:nvSpPr>
              <p:spPr bwMode="auto">
                <a:xfrm>
                  <a:off x="1481" y="2496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6" name="Line 35"/>
                <p:cNvSpPr>
                  <a:spLocks noChangeShapeType="1"/>
                </p:cNvSpPr>
                <p:nvPr/>
              </p:nvSpPr>
              <p:spPr bwMode="auto">
                <a:xfrm>
                  <a:off x="1481" y="2323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7" name="Line 36"/>
                <p:cNvSpPr>
                  <a:spLocks noChangeShapeType="1"/>
                </p:cNvSpPr>
                <p:nvPr/>
              </p:nvSpPr>
              <p:spPr bwMode="auto">
                <a:xfrm>
                  <a:off x="1481" y="2149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8" name="Line 37"/>
                <p:cNvSpPr>
                  <a:spLocks noChangeShapeType="1"/>
                </p:cNvSpPr>
                <p:nvPr/>
              </p:nvSpPr>
              <p:spPr bwMode="auto">
                <a:xfrm>
                  <a:off x="1481" y="1976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9" name="Line 38"/>
                <p:cNvSpPr>
                  <a:spLocks noChangeShapeType="1"/>
                </p:cNvSpPr>
                <p:nvPr/>
              </p:nvSpPr>
              <p:spPr bwMode="auto">
                <a:xfrm>
                  <a:off x="1480" y="3362"/>
                  <a:ext cx="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animBg="1" autoUpdateAnimBg="0"/>
      <p:bldP spid="64517" grpId="0" animBg="1" autoUpdateAnimBg="0"/>
      <p:bldP spid="64518" grpId="0" animBg="1" autoUpdateAnimBg="0"/>
      <p:bldP spid="64519" grpId="0" animBg="1" autoUpdateAnimBg="0"/>
      <p:bldP spid="6452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1. Směnné kurzy a devizové trhy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/>
              <a:t>13. kapitola Krugman – Obstfeld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Rovnovážný směnný kurz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Směnný kurz se vždy přizpůsobí, aby zachovával úrokovou paritu.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Pokládejme za dané: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dolarovou úrokovou sazbu </a:t>
            </a:r>
            <a:r>
              <a:rPr lang="cs-CZ" b="1" i="1"/>
              <a:t>R</a:t>
            </a:r>
            <a:r>
              <a:rPr lang="cs-CZ" b="1" baseline="-25000"/>
              <a:t>$</a:t>
            </a:r>
            <a:r>
              <a:rPr lang="cs-CZ" b="1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euro úrokovou sazbu </a:t>
            </a:r>
            <a:r>
              <a:rPr lang="cs-CZ" b="1" i="1"/>
              <a:t>R</a:t>
            </a:r>
            <a:r>
              <a:rPr lang="cs-CZ" b="1" baseline="-25000"/>
              <a:t>€</a:t>
            </a:r>
            <a:r>
              <a:rPr lang="cs-CZ" b="1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očekávaný budoucí směnný kurz dolar/euro </a:t>
            </a:r>
            <a:r>
              <a:rPr lang="cs-CZ" b="1" i="1"/>
              <a:t>E</a:t>
            </a:r>
            <a:r>
              <a:rPr lang="cs-CZ" b="1" i="1" baseline="30000"/>
              <a:t>e</a:t>
            </a:r>
            <a:r>
              <a:rPr lang="cs-CZ" b="1" baseline="-25000"/>
              <a:t>$/€</a:t>
            </a:r>
            <a:r>
              <a:rPr lang="cs-CZ" b="1"/>
              <a:t>.</a:t>
            </a:r>
            <a:r>
              <a:rPr lang="cs-CZ" b="1" i="1"/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i="1">
              <a:latin typeface="Arial CE" charset="-18"/>
            </a:endParaRPr>
          </a:p>
        </p:txBody>
      </p:sp>
      <p:sp>
        <p:nvSpPr>
          <p:cNvPr id="4710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252054-C0BE-4882-A63D-0D091190CD77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AC44DC-9FF6-43BD-A5AF-CB2B065D59ED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1042988" y="1557338"/>
            <a:ext cx="723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Determinace rovnovážného měnového kurzu dolar/euro</a:t>
            </a:r>
          </a:p>
        </p:txBody>
      </p:sp>
      <p:grpSp>
        <p:nvGrpSpPr>
          <p:cNvPr id="49156" name="Group 37"/>
          <p:cNvGrpSpPr>
            <a:grpSpLocks/>
          </p:cNvGrpSpPr>
          <p:nvPr/>
        </p:nvGrpSpPr>
        <p:grpSpPr bwMode="auto">
          <a:xfrm>
            <a:off x="1403350" y="2276475"/>
            <a:ext cx="6089650" cy="4425950"/>
            <a:chOff x="624" y="1224"/>
            <a:chExt cx="3836" cy="2788"/>
          </a:xfrm>
        </p:grpSpPr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2018" y="1298"/>
              <a:ext cx="1444" cy="2527"/>
              <a:chOff x="2016" y="1304"/>
              <a:chExt cx="1444" cy="2527"/>
            </a:xfrm>
          </p:grpSpPr>
          <p:sp>
            <p:nvSpPr>
              <p:cNvPr id="49184" name="Line 2"/>
              <p:cNvSpPr>
                <a:spLocks noChangeShapeType="1"/>
              </p:cNvSpPr>
              <p:nvPr/>
            </p:nvSpPr>
            <p:spPr bwMode="auto">
              <a:xfrm>
                <a:off x="2496" y="1680"/>
                <a:ext cx="0" cy="1920"/>
              </a:xfrm>
              <a:prstGeom prst="line">
                <a:avLst/>
              </a:prstGeom>
              <a:noFill/>
              <a:ln w="254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85" name="Rectangle 3"/>
              <p:cNvSpPr>
                <a:spLocks noChangeArrowheads="1"/>
              </p:cNvSpPr>
              <p:nvPr/>
            </p:nvSpPr>
            <p:spPr bwMode="auto">
              <a:xfrm>
                <a:off x="2392" y="3600"/>
                <a:ext cx="3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endParaRPr lang="cs-CZ" altLang="cs-CZ" sz="1800" b="1" i="1" baseline="-25000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  <p:sp>
            <p:nvSpPr>
              <p:cNvPr id="49186" name="Rectangle 4"/>
              <p:cNvSpPr>
                <a:spLocks noChangeArrowheads="1"/>
              </p:cNvSpPr>
              <p:nvPr/>
            </p:nvSpPr>
            <p:spPr bwMode="auto">
              <a:xfrm>
                <a:off x="2016" y="1304"/>
                <a:ext cx="1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Výnosnost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Dolarových depozit</a:t>
                </a:r>
                <a:endParaRPr lang="cs-CZ" altLang="cs-CZ" sz="1800" b="1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</p:grpSp>
        <p:grpSp>
          <p:nvGrpSpPr>
            <p:cNvPr id="49158" name="Group 11"/>
            <p:cNvGrpSpPr>
              <a:grpSpLocks/>
            </p:cNvGrpSpPr>
            <p:nvPr/>
          </p:nvGrpSpPr>
          <p:grpSpPr bwMode="auto">
            <a:xfrm>
              <a:off x="624" y="1224"/>
              <a:ext cx="3780" cy="2788"/>
              <a:chOff x="624" y="1224"/>
              <a:chExt cx="3780" cy="2788"/>
            </a:xfrm>
          </p:grpSpPr>
          <p:sp>
            <p:nvSpPr>
              <p:cNvPr id="49180" name="Rectangle 7"/>
              <p:cNvSpPr>
                <a:spLocks noChangeArrowheads="1"/>
              </p:cNvSpPr>
              <p:nvPr/>
            </p:nvSpPr>
            <p:spPr bwMode="auto">
              <a:xfrm>
                <a:off x="3460" y="3608"/>
                <a:ext cx="9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Výnosnost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(v dolarech)</a:t>
                </a:r>
                <a:endParaRPr lang="cs-CZ" altLang="cs-CZ" sz="1800" b="1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  <p:sp>
            <p:nvSpPr>
              <p:cNvPr id="49181" name="Line 8"/>
              <p:cNvSpPr>
                <a:spLocks noChangeShapeType="1"/>
              </p:cNvSpPr>
              <p:nvPr/>
            </p:nvSpPr>
            <p:spPr bwMode="auto">
              <a:xfrm>
                <a:off x="1380" y="1440"/>
                <a:ext cx="0" cy="2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82" name="Line 9"/>
              <p:cNvSpPr>
                <a:spLocks noChangeShapeType="1"/>
              </p:cNvSpPr>
              <p:nvPr/>
            </p:nvSpPr>
            <p:spPr bwMode="auto">
              <a:xfrm>
                <a:off x="1380" y="3600"/>
                <a:ext cx="30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83" name="Rectangle 10"/>
              <p:cNvSpPr>
                <a:spLocks noChangeArrowheads="1"/>
              </p:cNvSpPr>
              <p:nvPr/>
            </p:nvSpPr>
            <p:spPr bwMode="auto">
              <a:xfrm>
                <a:off x="624" y="1224"/>
                <a:ext cx="14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Směnný kurz, </a:t>
                </a:r>
                <a:r>
                  <a:rPr lang="cs-CZ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r>
                  <a:rPr lang="cs-CZ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/</a:t>
                </a:r>
                <a:r>
                  <a:rPr lang="cs-CZ" altLang="cs-CZ" sz="1800" b="1" i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€</a:t>
                </a:r>
                <a:endParaRPr lang="cs-CZ" altLang="cs-CZ" sz="1800" b="1" i="1" baseline="-25000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</p:grpSp>
        <p:grpSp>
          <p:nvGrpSpPr>
            <p:cNvPr id="49159" name="Group 17"/>
            <p:cNvGrpSpPr>
              <a:grpSpLocks/>
            </p:cNvGrpSpPr>
            <p:nvPr/>
          </p:nvGrpSpPr>
          <p:grpSpPr bwMode="auto">
            <a:xfrm>
              <a:off x="996" y="1967"/>
              <a:ext cx="1352" cy="241"/>
              <a:chOff x="996" y="1967"/>
              <a:chExt cx="1352" cy="241"/>
            </a:xfrm>
          </p:grpSpPr>
          <p:grpSp>
            <p:nvGrpSpPr>
              <p:cNvPr id="49175" name="Group 15"/>
              <p:cNvGrpSpPr>
                <a:grpSpLocks/>
              </p:cNvGrpSpPr>
              <p:nvPr/>
            </p:nvGrpSpPr>
            <p:grpSpPr bwMode="auto">
              <a:xfrm>
                <a:off x="996" y="1977"/>
                <a:ext cx="1169" cy="231"/>
                <a:chOff x="996" y="1977"/>
                <a:chExt cx="1169" cy="231"/>
              </a:xfrm>
            </p:grpSpPr>
            <p:sp>
              <p:nvSpPr>
                <p:cNvPr id="49177" name="Line 12"/>
                <p:cNvSpPr>
                  <a:spLocks noChangeShapeType="1"/>
                </p:cNvSpPr>
                <p:nvPr/>
              </p:nvSpPr>
              <p:spPr bwMode="auto">
                <a:xfrm>
                  <a:off x="1380" y="2160"/>
                  <a:ext cx="7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178" name="Rectangle 13"/>
                <p:cNvSpPr>
                  <a:spLocks noChangeArrowheads="1"/>
                </p:cNvSpPr>
                <p:nvPr/>
              </p:nvSpPr>
              <p:spPr bwMode="auto">
                <a:xfrm>
                  <a:off x="996" y="1977"/>
                  <a:ext cx="6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cs-CZ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cs-CZ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cs-CZ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</a:t>
                  </a:r>
                  <a:r>
                    <a:rPr lang="cs-CZ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€</a:t>
                  </a:r>
                  <a:endParaRPr lang="cs-CZ" altLang="cs-CZ" sz="1800" b="1" i="1" baseline="-25000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9179" name="Oval 14"/>
                <p:cNvSpPr>
                  <a:spLocks noChangeArrowheads="1"/>
                </p:cNvSpPr>
                <p:nvPr/>
              </p:nvSpPr>
              <p:spPr bwMode="auto">
                <a:xfrm>
                  <a:off x="2113" y="2124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9176" name="Rectangle 16"/>
              <p:cNvSpPr>
                <a:spLocks noChangeArrowheads="1"/>
              </p:cNvSpPr>
              <p:nvPr/>
            </p:nvSpPr>
            <p:spPr bwMode="auto">
              <a:xfrm>
                <a:off x="2152" y="19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 sz="1800" b="1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</p:grpSp>
        <p:grpSp>
          <p:nvGrpSpPr>
            <p:cNvPr id="49160" name="Group 23"/>
            <p:cNvGrpSpPr>
              <a:grpSpLocks/>
            </p:cNvGrpSpPr>
            <p:nvPr/>
          </p:nvGrpSpPr>
          <p:grpSpPr bwMode="auto">
            <a:xfrm>
              <a:off x="996" y="2360"/>
              <a:ext cx="1732" cy="280"/>
              <a:chOff x="996" y="2360"/>
              <a:chExt cx="1732" cy="280"/>
            </a:xfrm>
          </p:grpSpPr>
          <p:sp>
            <p:nvSpPr>
              <p:cNvPr id="49170" name="Rectangle 18"/>
              <p:cNvSpPr>
                <a:spLocks noChangeArrowheads="1"/>
              </p:cNvSpPr>
              <p:nvPr/>
            </p:nvSpPr>
            <p:spPr bwMode="auto">
              <a:xfrm>
                <a:off x="2532" y="236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endParaRPr lang="cs-CZ" altLang="cs-CZ" sz="1800" b="1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  <p:grpSp>
            <p:nvGrpSpPr>
              <p:cNvPr id="49171" name="Group 22"/>
              <p:cNvGrpSpPr>
                <a:grpSpLocks/>
              </p:cNvGrpSpPr>
              <p:nvPr/>
            </p:nvGrpSpPr>
            <p:grpSpPr bwMode="auto">
              <a:xfrm>
                <a:off x="996" y="2409"/>
                <a:ext cx="1526" cy="231"/>
                <a:chOff x="996" y="2409"/>
                <a:chExt cx="1526" cy="231"/>
              </a:xfrm>
            </p:grpSpPr>
            <p:sp>
              <p:nvSpPr>
                <p:cNvPr id="49172" name="Rectangle 19"/>
                <p:cNvSpPr>
                  <a:spLocks noChangeArrowheads="1"/>
                </p:cNvSpPr>
                <p:nvPr/>
              </p:nvSpPr>
              <p:spPr bwMode="auto">
                <a:xfrm>
                  <a:off x="996" y="2409"/>
                  <a:ext cx="6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cs-CZ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  <a:r>
                    <a:rPr lang="cs-CZ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cs-CZ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</a:t>
                  </a:r>
                  <a:r>
                    <a:rPr lang="cs-CZ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€</a:t>
                  </a:r>
                  <a:endParaRPr lang="cs-CZ" altLang="cs-CZ" sz="1800" b="1" i="1" baseline="-25000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9173" name="Oval 20"/>
                <p:cNvSpPr>
                  <a:spLocks noChangeArrowheads="1"/>
                </p:cNvSpPr>
                <p:nvPr/>
              </p:nvSpPr>
              <p:spPr bwMode="auto">
                <a:xfrm>
                  <a:off x="2470" y="2544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174" name="Line 21"/>
                <p:cNvSpPr>
                  <a:spLocks noChangeShapeType="1"/>
                </p:cNvSpPr>
                <p:nvPr/>
              </p:nvSpPr>
              <p:spPr bwMode="auto">
                <a:xfrm>
                  <a:off x="1380" y="2573"/>
                  <a:ext cx="110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49161" name="Group 29"/>
            <p:cNvGrpSpPr>
              <a:grpSpLocks/>
            </p:cNvGrpSpPr>
            <p:nvPr/>
          </p:nvGrpSpPr>
          <p:grpSpPr bwMode="auto">
            <a:xfrm>
              <a:off x="996" y="2639"/>
              <a:ext cx="2404" cy="337"/>
              <a:chOff x="996" y="2639"/>
              <a:chExt cx="2404" cy="337"/>
            </a:xfrm>
          </p:grpSpPr>
          <p:grpSp>
            <p:nvGrpSpPr>
              <p:cNvPr id="49165" name="Group 27"/>
              <p:cNvGrpSpPr>
                <a:grpSpLocks/>
              </p:cNvGrpSpPr>
              <p:nvPr/>
            </p:nvGrpSpPr>
            <p:grpSpPr bwMode="auto">
              <a:xfrm>
                <a:off x="996" y="2745"/>
                <a:ext cx="2211" cy="231"/>
                <a:chOff x="996" y="2745"/>
                <a:chExt cx="2211" cy="231"/>
              </a:xfrm>
            </p:grpSpPr>
            <p:sp>
              <p:nvSpPr>
                <p:cNvPr id="49167" name="Line 24"/>
                <p:cNvSpPr>
                  <a:spLocks noChangeShapeType="1"/>
                </p:cNvSpPr>
                <p:nvPr/>
              </p:nvSpPr>
              <p:spPr bwMode="auto">
                <a:xfrm>
                  <a:off x="1380" y="2913"/>
                  <a:ext cx="18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168" name="Rectangle 25"/>
                <p:cNvSpPr>
                  <a:spLocks noChangeArrowheads="1"/>
                </p:cNvSpPr>
                <p:nvPr/>
              </p:nvSpPr>
              <p:spPr bwMode="auto">
                <a:xfrm>
                  <a:off x="996" y="2745"/>
                  <a:ext cx="6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cs-CZ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3</a:t>
                  </a:r>
                  <a:r>
                    <a:rPr lang="cs-CZ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cs-CZ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</a:t>
                  </a:r>
                  <a:r>
                    <a:rPr lang="cs-CZ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€</a:t>
                  </a:r>
                  <a:endParaRPr lang="cs-CZ" altLang="cs-CZ" sz="1800" b="1" i="1" baseline="-25000">
                    <a:solidFill>
                      <a:schemeClr val="tx1"/>
                    </a:solidFill>
                    <a:latin typeface="Arial CE" panose="020B0604020202020204" pitchFamily="34" charset="0"/>
                  </a:endParaRPr>
                </a:p>
              </p:txBody>
            </p:sp>
            <p:sp>
              <p:nvSpPr>
                <p:cNvPr id="49169" name="Oval 26"/>
                <p:cNvSpPr>
                  <a:spLocks noChangeArrowheads="1"/>
                </p:cNvSpPr>
                <p:nvPr/>
              </p:nvSpPr>
              <p:spPr bwMode="auto">
                <a:xfrm>
                  <a:off x="3155" y="2873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9166" name="Rectangle 28"/>
              <p:cNvSpPr>
                <a:spLocks noChangeArrowheads="1"/>
              </p:cNvSpPr>
              <p:nvPr/>
            </p:nvSpPr>
            <p:spPr bwMode="auto">
              <a:xfrm>
                <a:off x="3204" y="263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3</a:t>
                </a:r>
                <a:endParaRPr lang="cs-CZ" altLang="cs-CZ" sz="1800" b="1">
                  <a:solidFill>
                    <a:schemeClr val="tx1"/>
                  </a:solidFill>
                  <a:latin typeface="Arial CE" panose="020B0604020202020204" pitchFamily="34" charset="0"/>
                </a:endParaRPr>
              </a:p>
            </p:txBody>
          </p:sp>
        </p:grpSp>
        <p:grpSp>
          <p:nvGrpSpPr>
            <p:cNvPr id="49162" name="Group 32"/>
            <p:cNvGrpSpPr>
              <a:grpSpLocks/>
            </p:cNvGrpSpPr>
            <p:nvPr/>
          </p:nvGrpSpPr>
          <p:grpSpPr bwMode="auto">
            <a:xfrm>
              <a:off x="1909" y="1632"/>
              <a:ext cx="2551" cy="1892"/>
              <a:chOff x="1909" y="1632"/>
              <a:chExt cx="2551" cy="1892"/>
            </a:xfrm>
          </p:grpSpPr>
          <p:sp>
            <p:nvSpPr>
              <p:cNvPr id="49163" name="Freeform 30"/>
              <p:cNvSpPr>
                <a:spLocks/>
              </p:cNvSpPr>
              <p:nvPr/>
            </p:nvSpPr>
            <p:spPr bwMode="auto">
              <a:xfrm>
                <a:off x="1909" y="1632"/>
                <a:ext cx="2065" cy="1538"/>
              </a:xfrm>
              <a:custGeom>
                <a:avLst/>
                <a:gdLst>
                  <a:gd name="T0" fmla="*/ 0 w 2065"/>
                  <a:gd name="T1" fmla="*/ 0 h 1538"/>
                  <a:gd name="T2" fmla="*/ 108 w 2065"/>
                  <a:gd name="T3" fmla="*/ 263 h 1538"/>
                  <a:gd name="T4" fmla="*/ 167 w 2065"/>
                  <a:gd name="T5" fmla="*/ 392 h 1538"/>
                  <a:gd name="T6" fmla="*/ 235 w 2065"/>
                  <a:gd name="T7" fmla="*/ 516 h 1538"/>
                  <a:gd name="T8" fmla="*/ 312 w 2065"/>
                  <a:gd name="T9" fmla="*/ 637 h 1538"/>
                  <a:gd name="T10" fmla="*/ 400 w 2065"/>
                  <a:gd name="T11" fmla="*/ 752 h 1538"/>
                  <a:gd name="T12" fmla="*/ 503 w 2065"/>
                  <a:gd name="T13" fmla="*/ 860 h 1538"/>
                  <a:gd name="T14" fmla="*/ 623 w 2065"/>
                  <a:gd name="T15" fmla="*/ 960 h 1538"/>
                  <a:gd name="T16" fmla="*/ 693 w 2065"/>
                  <a:gd name="T17" fmla="*/ 1008 h 1538"/>
                  <a:gd name="T18" fmla="*/ 774 w 2065"/>
                  <a:gd name="T19" fmla="*/ 1055 h 1538"/>
                  <a:gd name="T20" fmla="*/ 863 w 2065"/>
                  <a:gd name="T21" fmla="*/ 1101 h 1538"/>
                  <a:gd name="T22" fmla="*/ 960 w 2065"/>
                  <a:gd name="T23" fmla="*/ 1144 h 1538"/>
                  <a:gd name="T24" fmla="*/ 1062 w 2065"/>
                  <a:gd name="T25" fmla="*/ 1188 h 1538"/>
                  <a:gd name="T26" fmla="*/ 1167 w 2065"/>
                  <a:gd name="T27" fmla="*/ 1230 h 1538"/>
                  <a:gd name="T28" fmla="*/ 1383 w 2065"/>
                  <a:gd name="T29" fmla="*/ 1308 h 1538"/>
                  <a:gd name="T30" fmla="*/ 1593 w 2065"/>
                  <a:gd name="T31" fmla="*/ 1379 h 1538"/>
                  <a:gd name="T32" fmla="*/ 1692 w 2065"/>
                  <a:gd name="T33" fmla="*/ 1412 h 1538"/>
                  <a:gd name="T34" fmla="*/ 1786 w 2065"/>
                  <a:gd name="T35" fmla="*/ 1442 h 1538"/>
                  <a:gd name="T36" fmla="*/ 1871 w 2065"/>
                  <a:gd name="T37" fmla="*/ 1470 h 1538"/>
                  <a:gd name="T38" fmla="*/ 1947 w 2065"/>
                  <a:gd name="T39" fmla="*/ 1495 h 1538"/>
                  <a:gd name="T40" fmla="*/ 2012 w 2065"/>
                  <a:gd name="T41" fmla="*/ 1517 h 1538"/>
                  <a:gd name="T42" fmla="*/ 2064 w 2065"/>
                  <a:gd name="T43" fmla="*/ 1537 h 15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65" h="1538">
                    <a:moveTo>
                      <a:pt x="0" y="0"/>
                    </a:moveTo>
                    <a:lnTo>
                      <a:pt x="108" y="263"/>
                    </a:lnTo>
                    <a:lnTo>
                      <a:pt x="167" y="392"/>
                    </a:lnTo>
                    <a:lnTo>
                      <a:pt x="235" y="516"/>
                    </a:lnTo>
                    <a:lnTo>
                      <a:pt x="312" y="637"/>
                    </a:lnTo>
                    <a:lnTo>
                      <a:pt x="400" y="752"/>
                    </a:lnTo>
                    <a:lnTo>
                      <a:pt x="503" y="860"/>
                    </a:lnTo>
                    <a:lnTo>
                      <a:pt x="623" y="960"/>
                    </a:lnTo>
                    <a:lnTo>
                      <a:pt x="693" y="1008"/>
                    </a:lnTo>
                    <a:lnTo>
                      <a:pt x="774" y="1055"/>
                    </a:lnTo>
                    <a:lnTo>
                      <a:pt x="863" y="1101"/>
                    </a:lnTo>
                    <a:lnTo>
                      <a:pt x="960" y="1144"/>
                    </a:lnTo>
                    <a:lnTo>
                      <a:pt x="1062" y="1188"/>
                    </a:lnTo>
                    <a:lnTo>
                      <a:pt x="1167" y="1230"/>
                    </a:lnTo>
                    <a:lnTo>
                      <a:pt x="1383" y="1308"/>
                    </a:lnTo>
                    <a:lnTo>
                      <a:pt x="1593" y="1379"/>
                    </a:lnTo>
                    <a:lnTo>
                      <a:pt x="1692" y="1412"/>
                    </a:lnTo>
                    <a:lnTo>
                      <a:pt x="1786" y="1442"/>
                    </a:lnTo>
                    <a:lnTo>
                      <a:pt x="1871" y="1470"/>
                    </a:lnTo>
                    <a:lnTo>
                      <a:pt x="1947" y="1495"/>
                    </a:lnTo>
                    <a:lnTo>
                      <a:pt x="2012" y="1517"/>
                    </a:lnTo>
                    <a:lnTo>
                      <a:pt x="2064" y="1537"/>
                    </a:lnTo>
                  </a:path>
                </a:pathLst>
              </a:custGeom>
              <a:noFill/>
              <a:ln w="25400" cap="rnd" cmpd="sng">
                <a:solidFill>
                  <a:srgbClr val="3333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4" name="Rectangle 3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6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Očekávaná výnosnost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Euro depozit</a:t>
                </a:r>
                <a:endParaRPr lang="cs-CZ" altLang="cs-CZ" sz="1800" b="1">
                  <a:solidFill>
                    <a:srgbClr val="333399"/>
                  </a:solidFill>
                  <a:latin typeface="Arial CE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72400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Úrokové </a:t>
            </a:r>
            <a:r>
              <a:rPr lang="cs-CZ" sz="2800" dirty="0">
                <a:latin typeface="Arial Black" pitchFamily="34" charset="0"/>
              </a:rPr>
              <a:t>míry, očekávání </a:t>
            </a:r>
            <a:r>
              <a:rPr lang="cs-CZ" sz="2800" dirty="0" smtClean="0">
                <a:latin typeface="Arial Black" pitchFamily="34" charset="0"/>
              </a:rPr>
              <a:t>A </a:t>
            </a:r>
            <a:r>
              <a:rPr lang="cs-CZ" sz="2800" dirty="0">
                <a:latin typeface="Arial Black" pitchFamily="34" charset="0"/>
              </a:rPr>
              <a:t>rovnováha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2420938"/>
            <a:ext cx="7661275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cs-CZ" altLang="cs-CZ" b="1" smtClean="0"/>
              <a:t>Růst úrokových měr placených na depozita v určité měně způsobí apreciaci této měny vůči zahraničním měnám.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Růst očekávaného budoucího směnného kurz způsobí růst současného kurzu.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b="1" smtClean="0"/>
          </a:p>
        </p:txBody>
      </p:sp>
      <p:sp>
        <p:nvSpPr>
          <p:cNvPr id="5120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497C05-4888-46EA-8673-831631F4A878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1B0343-0D3E-45E6-9A0B-599B3E028F02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827088" y="1844675"/>
            <a:ext cx="745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Efekt růstu dolarových úrokových sazeb</a:t>
            </a:r>
          </a:p>
        </p:txBody>
      </p:sp>
      <p:grpSp>
        <p:nvGrpSpPr>
          <p:cNvPr id="53252" name="Group 86"/>
          <p:cNvGrpSpPr>
            <a:grpSpLocks/>
          </p:cNvGrpSpPr>
          <p:nvPr/>
        </p:nvGrpSpPr>
        <p:grpSpPr bwMode="auto">
          <a:xfrm>
            <a:off x="684213" y="2636838"/>
            <a:ext cx="5659437" cy="4017962"/>
            <a:chOff x="431" y="1661"/>
            <a:chExt cx="3565" cy="2531"/>
          </a:xfrm>
        </p:grpSpPr>
        <p:sp>
          <p:nvSpPr>
            <p:cNvPr id="53253" name="Text Box 74"/>
            <p:cNvSpPr txBox="1">
              <a:spLocks noChangeArrowheads="1"/>
            </p:cNvSpPr>
            <p:nvPr/>
          </p:nvSpPr>
          <p:spPr bwMode="auto">
            <a:xfrm>
              <a:off x="2154" y="2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53254" name="Group 85"/>
            <p:cNvGrpSpPr>
              <a:grpSpLocks/>
            </p:cNvGrpSpPr>
            <p:nvPr/>
          </p:nvGrpSpPr>
          <p:grpSpPr bwMode="auto">
            <a:xfrm>
              <a:off x="431" y="1661"/>
              <a:ext cx="3565" cy="2531"/>
              <a:chOff x="431" y="1661"/>
              <a:chExt cx="3565" cy="2531"/>
            </a:xfrm>
          </p:grpSpPr>
          <p:sp>
            <p:nvSpPr>
              <p:cNvPr id="53255" name="Oval 77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53256" name="Group 84"/>
              <p:cNvGrpSpPr>
                <a:grpSpLocks/>
              </p:cNvGrpSpPr>
              <p:nvPr/>
            </p:nvGrpSpPr>
            <p:grpSpPr bwMode="auto">
              <a:xfrm>
                <a:off x="431" y="1661"/>
                <a:ext cx="3565" cy="2531"/>
                <a:chOff x="431" y="1661"/>
                <a:chExt cx="3565" cy="2531"/>
              </a:xfrm>
            </p:grpSpPr>
            <p:sp>
              <p:nvSpPr>
                <p:cNvPr id="53257" name="Oval 67"/>
                <p:cNvSpPr>
                  <a:spLocks noChangeArrowheads="1"/>
                </p:cNvSpPr>
                <p:nvPr/>
              </p:nvSpPr>
              <p:spPr bwMode="auto">
                <a:xfrm>
                  <a:off x="2699" y="3113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53258" name="Group 83"/>
                <p:cNvGrpSpPr>
                  <a:grpSpLocks/>
                </p:cNvGrpSpPr>
                <p:nvPr/>
              </p:nvGrpSpPr>
              <p:grpSpPr bwMode="auto">
                <a:xfrm>
                  <a:off x="431" y="1661"/>
                  <a:ext cx="3565" cy="2531"/>
                  <a:chOff x="624" y="1224"/>
                  <a:chExt cx="3961" cy="2837"/>
                </a:xfrm>
              </p:grpSpPr>
              <p:sp>
                <p:nvSpPr>
                  <p:cNvPr id="5325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5" y="1298"/>
                    <a:ext cx="1658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800" b="1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Dolarová výnosnost</a:t>
                    </a:r>
                    <a:endParaRPr lang="en-US" altLang="cs-CZ" sz="1800" b="1">
                      <a:solidFill>
                        <a:srgbClr val="FF33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26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8" y="3600"/>
                    <a:ext cx="432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 i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R</a:t>
                    </a:r>
                    <a:r>
                      <a:rPr lang="en-US" altLang="cs-CZ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$</a:t>
                    </a:r>
                    <a:endPara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26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144" y="1536"/>
                    <a:ext cx="0" cy="2064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326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680"/>
                    <a:ext cx="0" cy="192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3263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2" y="3600"/>
                    <a:ext cx="344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 i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R</a:t>
                    </a:r>
                    <a:r>
                      <a:rPr lang="en-US" altLang="cs-CZ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$</a:t>
                    </a:r>
                    <a:endPara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26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9" y="3608"/>
                    <a:ext cx="1036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Výnosnost</a:t>
                    </a:r>
                    <a:r>
                      <a:rPr lang="en-US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 </a:t>
                    </a:r>
                    <a:endPara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(</a:t>
                    </a:r>
                    <a:r>
                      <a:rPr lang="cs-CZ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v dolarech</a:t>
                    </a:r>
                    <a:r>
                      <a:rPr lang="en-US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)</a:t>
                    </a:r>
                  </a:p>
                </p:txBody>
              </p:sp>
              <p:sp>
                <p:nvSpPr>
                  <p:cNvPr id="5326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380" y="1440"/>
                    <a:ext cx="0" cy="21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326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380" y="3600"/>
                    <a:ext cx="302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3267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" y="1224"/>
                    <a:ext cx="1485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Směnný kury</a:t>
                    </a:r>
                    <a:r>
                      <a:rPr lang="en-US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, </a:t>
                    </a:r>
                    <a:r>
                      <a:rPr lang="en-US" altLang="cs-CZ" sz="1800" b="1" i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E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$</a:t>
                    </a:r>
                    <a:r>
                      <a:rPr lang="en-US" altLang="cs-CZ" sz="1800" b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/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rPr>
                      <a:t>€</a:t>
                    </a:r>
                    <a:endPara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26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348" y="2875"/>
                    <a:ext cx="182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326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2696"/>
                    <a:ext cx="218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53270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4" y="2688"/>
                    <a:ext cx="682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 i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E</a:t>
                    </a:r>
                    <a:r>
                      <a:rPr lang="en-US" altLang="cs-CZ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$</a:t>
                    </a:r>
                    <a:r>
                      <a:rPr lang="en-US" altLang="cs-CZ" sz="1800" b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/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rPr>
                      <a:t>€</a:t>
                    </a:r>
                  </a:p>
                </p:txBody>
              </p:sp>
              <p:grpSp>
                <p:nvGrpSpPr>
                  <p:cNvPr id="5327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2496" y="2352"/>
                    <a:ext cx="938" cy="259"/>
                    <a:chOff x="2496" y="2352"/>
                    <a:chExt cx="938" cy="259"/>
                  </a:xfrm>
                </p:grpSpPr>
                <p:sp>
                  <p:nvSpPr>
                    <p:cNvPr id="53276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544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3277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2516"/>
                      <a:ext cx="52" cy="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cs-CZ" altLang="cs-CZ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278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78" y="2352"/>
                      <a:ext cx="256" cy="2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cs-CZ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altLang="cs-CZ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'</a:t>
                      </a:r>
                      <a:endParaRPr lang="en-US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327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348" y="2544"/>
                    <a:ext cx="114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3273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4" y="2361"/>
                    <a:ext cx="682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 i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E</a:t>
                    </a:r>
                    <a:r>
                      <a:rPr lang="en-US" altLang="cs-CZ" sz="1800" b="1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$</a:t>
                    </a:r>
                    <a:r>
                      <a:rPr lang="en-US" altLang="cs-CZ" sz="1800" b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/</a:t>
                    </a:r>
                    <a:r>
                      <a:rPr lang="en-US" altLang="cs-CZ" sz="1800" b="1" i="1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rPr>
                      <a:t>€</a:t>
                    </a:r>
                  </a:p>
                </p:txBody>
              </p:sp>
              <p:sp>
                <p:nvSpPr>
                  <p:cNvPr id="53274" name="Freeform 78"/>
                  <p:cNvSpPr>
                    <a:spLocks/>
                  </p:cNvSpPr>
                  <p:nvPr/>
                </p:nvSpPr>
                <p:spPr bwMode="auto">
                  <a:xfrm>
                    <a:off x="1908" y="1632"/>
                    <a:ext cx="2064" cy="1536"/>
                  </a:xfrm>
                  <a:custGeom>
                    <a:avLst/>
                    <a:gdLst>
                      <a:gd name="T0" fmla="*/ 0 w 2064"/>
                      <a:gd name="T1" fmla="*/ 0 h 1536"/>
                      <a:gd name="T2" fmla="*/ 624 w 2064"/>
                      <a:gd name="T3" fmla="*/ 960 h 1536"/>
                      <a:gd name="T4" fmla="*/ 2064 w 2064"/>
                      <a:gd name="T5" fmla="*/ 1536 h 153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64" h="1536">
                        <a:moveTo>
                          <a:pt x="0" y="0"/>
                        </a:moveTo>
                        <a:cubicBezTo>
                          <a:pt x="140" y="352"/>
                          <a:pt x="280" y="704"/>
                          <a:pt x="624" y="960"/>
                        </a:cubicBezTo>
                        <a:cubicBezTo>
                          <a:pt x="968" y="1216"/>
                          <a:pt x="1824" y="1440"/>
                          <a:pt x="2064" y="153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008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3275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5" y="3119"/>
                    <a:ext cx="1930" cy="42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>
                        <a:solidFill>
                          <a:srgbClr val="333399"/>
                        </a:solidFill>
                        <a:latin typeface="Arial" panose="020B0604020202020204" pitchFamily="34" charset="0"/>
                      </a:rPr>
                      <a:t>        </a:t>
                    </a:r>
                    <a:r>
                      <a:rPr lang="cs-CZ" altLang="cs-CZ" sz="1500" b="1" i="1">
                        <a:solidFill>
                          <a:schemeClr val="hlink"/>
                        </a:solidFill>
                        <a:latin typeface="Arial" panose="020B0604020202020204" pitchFamily="34" charset="0"/>
                      </a:rPr>
                      <a:t>Očekávaná výnosnost </a:t>
                    </a:r>
                  </a:p>
                  <a:p>
                    <a:pPr algn="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500" b="1" i="1">
                        <a:solidFill>
                          <a:schemeClr val="hlink"/>
                        </a:solidFill>
                        <a:latin typeface="Arial" panose="020B0604020202020204" pitchFamily="34" charset="0"/>
                      </a:rPr>
                      <a:t>euro depozit</a:t>
                    </a:r>
                    <a:endParaRPr lang="en-US" altLang="cs-CZ" sz="1500" b="1" i="1">
                      <a:solidFill>
                        <a:srgbClr val="333399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AA6CE7-255A-4F7D-A713-219BC011EC24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827088" y="1916113"/>
            <a:ext cx="802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fekt růstu euro úrokových sazeb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55300" name="Group 64"/>
          <p:cNvGrpSpPr>
            <a:grpSpLocks/>
          </p:cNvGrpSpPr>
          <p:nvPr/>
        </p:nvGrpSpPr>
        <p:grpSpPr bwMode="auto">
          <a:xfrm>
            <a:off x="1258888" y="2565400"/>
            <a:ext cx="6419850" cy="4127500"/>
            <a:chOff x="431" y="1532"/>
            <a:chExt cx="4416" cy="2823"/>
          </a:xfrm>
        </p:grpSpPr>
        <p:sp>
          <p:nvSpPr>
            <p:cNvPr id="55301" name="Text Box 44"/>
            <p:cNvSpPr txBox="1">
              <a:spLocks noChangeArrowheads="1"/>
            </p:cNvSpPr>
            <p:nvPr/>
          </p:nvSpPr>
          <p:spPr bwMode="auto">
            <a:xfrm>
              <a:off x="3016" y="3022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5302" name="Text Box 48"/>
            <p:cNvSpPr txBox="1">
              <a:spLocks noChangeArrowheads="1"/>
            </p:cNvSpPr>
            <p:nvPr/>
          </p:nvSpPr>
          <p:spPr bwMode="auto">
            <a:xfrm>
              <a:off x="3016" y="2659"/>
              <a:ext cx="21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grpSp>
          <p:nvGrpSpPr>
            <p:cNvPr id="55303" name="Group 63"/>
            <p:cNvGrpSpPr>
              <a:grpSpLocks/>
            </p:cNvGrpSpPr>
            <p:nvPr/>
          </p:nvGrpSpPr>
          <p:grpSpPr bwMode="auto">
            <a:xfrm>
              <a:off x="431" y="1532"/>
              <a:ext cx="4416" cy="2823"/>
              <a:chOff x="204" y="1532"/>
              <a:chExt cx="4416" cy="2823"/>
            </a:xfrm>
          </p:grpSpPr>
          <p:sp>
            <p:nvSpPr>
              <p:cNvPr id="55304" name="Oval 43"/>
              <p:cNvSpPr>
                <a:spLocks noChangeArrowheads="1"/>
              </p:cNvSpPr>
              <p:nvPr/>
            </p:nvSpPr>
            <p:spPr bwMode="auto">
              <a:xfrm>
                <a:off x="2699" y="3158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55305" name="Group 62"/>
              <p:cNvGrpSpPr>
                <a:grpSpLocks/>
              </p:cNvGrpSpPr>
              <p:nvPr/>
            </p:nvGrpSpPr>
            <p:grpSpPr bwMode="auto">
              <a:xfrm>
                <a:off x="204" y="1532"/>
                <a:ext cx="4416" cy="2823"/>
                <a:chOff x="624" y="1224"/>
                <a:chExt cx="4416" cy="2823"/>
              </a:xfrm>
            </p:grpSpPr>
            <p:sp>
              <p:nvSpPr>
                <p:cNvPr id="55306" name="Line 34"/>
                <p:cNvSpPr>
                  <a:spLocks noChangeShapeType="1"/>
                </p:cNvSpPr>
                <p:nvPr/>
              </p:nvSpPr>
              <p:spPr bwMode="auto">
                <a:xfrm>
                  <a:off x="3144" y="1536"/>
                  <a:ext cx="0" cy="2064"/>
                </a:xfrm>
                <a:prstGeom prst="line">
                  <a:avLst/>
                </a:prstGeom>
                <a:noFill/>
                <a:ln w="3810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688" y="1327"/>
                  <a:ext cx="1567" cy="3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5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Výnosnost dolarových 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5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depozit</a:t>
                  </a:r>
                  <a:endParaRPr lang="en-US" altLang="cs-CZ" sz="1500" b="1" i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30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028" y="3600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endPara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309" name="Freeform 37"/>
                <p:cNvSpPr>
                  <a:spLocks/>
                </p:cNvSpPr>
                <p:nvPr/>
              </p:nvSpPr>
              <p:spPr bwMode="auto">
                <a:xfrm>
                  <a:off x="2304" y="1451"/>
                  <a:ext cx="2064" cy="1536"/>
                </a:xfrm>
                <a:custGeom>
                  <a:avLst/>
                  <a:gdLst>
                    <a:gd name="T0" fmla="*/ 0 w 2064"/>
                    <a:gd name="T1" fmla="*/ 0 h 1536"/>
                    <a:gd name="T2" fmla="*/ 624 w 2064"/>
                    <a:gd name="T3" fmla="*/ 960 h 1536"/>
                    <a:gd name="T4" fmla="*/ 2064 w 2064"/>
                    <a:gd name="T5" fmla="*/ 1536 h 15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64" h="1536">
                      <a:moveTo>
                        <a:pt x="0" y="0"/>
                      </a:moveTo>
                      <a:cubicBezTo>
                        <a:pt x="140" y="352"/>
                        <a:pt x="280" y="704"/>
                        <a:pt x="624" y="960"/>
                      </a:cubicBezTo>
                      <a:cubicBezTo>
                        <a:pt x="968" y="1216"/>
                        <a:pt x="1824" y="1440"/>
                        <a:pt x="2064" y="1536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1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60" y="3608"/>
                  <a:ext cx="1018" cy="4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Výnosnost</a:t>
                  </a: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 </a:t>
                  </a:r>
                  <a:endPara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v dolarech</a:t>
                  </a: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)</a:t>
                  </a:r>
                </a:p>
              </p:txBody>
            </p:sp>
            <p:sp>
              <p:nvSpPr>
                <p:cNvPr id="55311" name="Line 39"/>
                <p:cNvSpPr>
                  <a:spLocks noChangeShapeType="1"/>
                </p:cNvSpPr>
                <p:nvPr/>
              </p:nvSpPr>
              <p:spPr bwMode="auto">
                <a:xfrm>
                  <a:off x="1380" y="1440"/>
                  <a:ext cx="0" cy="21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12" name="Line 40"/>
                <p:cNvSpPr>
                  <a:spLocks noChangeShapeType="1"/>
                </p:cNvSpPr>
                <p:nvPr/>
              </p:nvSpPr>
              <p:spPr bwMode="auto">
                <a:xfrm>
                  <a:off x="1380" y="3600"/>
                  <a:ext cx="302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1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24" y="1224"/>
                  <a:ext cx="1485" cy="4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Směnný kurs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€</a:t>
                  </a:r>
                  <a:endPara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31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392" y="2875"/>
                  <a:ext cx="1780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1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964" y="2687"/>
                  <a:ext cx="682" cy="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€</a:t>
                  </a:r>
                </a:p>
              </p:txBody>
            </p:sp>
            <p:sp>
              <p:nvSpPr>
                <p:cNvPr id="55316" name="Line 46"/>
                <p:cNvSpPr>
                  <a:spLocks noChangeShapeType="1"/>
                </p:cNvSpPr>
                <p:nvPr/>
              </p:nvSpPr>
              <p:spPr bwMode="auto">
                <a:xfrm>
                  <a:off x="1388" y="2544"/>
                  <a:ext cx="17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17" name="Oval 47"/>
                <p:cNvSpPr>
                  <a:spLocks noChangeArrowheads="1"/>
                </p:cNvSpPr>
                <p:nvPr/>
              </p:nvSpPr>
              <p:spPr bwMode="auto">
                <a:xfrm>
                  <a:off x="3116" y="2516"/>
                  <a:ext cx="52" cy="52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1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960" y="2361"/>
                  <a:ext cx="68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€</a:t>
                  </a:r>
                </a:p>
              </p:txBody>
            </p:sp>
            <p:sp>
              <p:nvSpPr>
                <p:cNvPr id="55319" name="Freeform 50"/>
                <p:cNvSpPr>
                  <a:spLocks/>
                </p:cNvSpPr>
                <p:nvPr/>
              </p:nvSpPr>
              <p:spPr bwMode="auto">
                <a:xfrm>
                  <a:off x="1908" y="1632"/>
                  <a:ext cx="2064" cy="1536"/>
                </a:xfrm>
                <a:custGeom>
                  <a:avLst/>
                  <a:gdLst>
                    <a:gd name="T0" fmla="*/ 0 w 2064"/>
                    <a:gd name="T1" fmla="*/ 0 h 1536"/>
                    <a:gd name="T2" fmla="*/ 624 w 2064"/>
                    <a:gd name="T3" fmla="*/ 960 h 1536"/>
                    <a:gd name="T4" fmla="*/ 2064 w 2064"/>
                    <a:gd name="T5" fmla="*/ 1536 h 15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64" h="1536">
                      <a:moveTo>
                        <a:pt x="0" y="0"/>
                      </a:moveTo>
                      <a:cubicBezTo>
                        <a:pt x="140" y="352"/>
                        <a:pt x="280" y="704"/>
                        <a:pt x="624" y="960"/>
                      </a:cubicBezTo>
                      <a:cubicBezTo>
                        <a:pt x="968" y="1216"/>
                        <a:pt x="1824" y="1440"/>
                        <a:pt x="2064" y="1536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2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174" y="2975"/>
                  <a:ext cx="1610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          </a:t>
                  </a:r>
                  <a:r>
                    <a:rPr lang="cs-CZ" altLang="cs-CZ" sz="15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Očekávaná </a:t>
                  </a:r>
                </a:p>
                <a:p>
                  <a:pPr algn="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5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návratnost euro depozit</a:t>
                  </a:r>
                  <a:endPara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55321" name="Group 52"/>
                <p:cNvGrpSpPr>
                  <a:grpSpLocks/>
                </p:cNvGrpSpPr>
                <p:nvPr/>
              </p:nvGrpSpPr>
              <p:grpSpPr bwMode="auto">
                <a:xfrm>
                  <a:off x="2264" y="1872"/>
                  <a:ext cx="2776" cy="439"/>
                  <a:chOff x="2264" y="1872"/>
                  <a:chExt cx="2776" cy="439"/>
                </a:xfrm>
              </p:grpSpPr>
              <p:sp>
                <p:nvSpPr>
                  <p:cNvPr id="55322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60" y="20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55323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264" y="1872"/>
                    <a:ext cx="2776" cy="439"/>
                    <a:chOff x="2264" y="1872"/>
                    <a:chExt cx="2776" cy="439"/>
                  </a:xfrm>
                </p:grpSpPr>
                <p:sp>
                  <p:nvSpPr>
                    <p:cNvPr id="55324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0" y="2017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55325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4" y="1872"/>
                      <a:ext cx="2776" cy="439"/>
                      <a:chOff x="2264" y="1872"/>
                      <a:chExt cx="2776" cy="439"/>
                    </a:xfrm>
                  </p:grpSpPr>
                  <p:sp>
                    <p:nvSpPr>
                      <p:cNvPr id="55326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64" y="2209"/>
                        <a:ext cx="28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 type="none" w="sm" len="sm"/>
                        <a:tailEnd type="stealth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5327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20" y="1872"/>
                        <a:ext cx="1420" cy="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r>
                          <a:rPr lang="cs-CZ" altLang="cs-CZ" sz="1800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Růst </a:t>
                        </a:r>
                        <a:r>
                          <a:rPr lang="en-US" altLang="cs-CZ" sz="1800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euro </a:t>
                        </a:r>
                      </a:p>
                      <a:p>
                        <a:pPr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r>
                          <a:rPr lang="cs-CZ" altLang="cs-CZ" sz="1800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Úrokových sazeb</a:t>
                        </a:r>
                        <a:endParaRPr lang="en-US" altLang="cs-CZ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57400"/>
            <a:ext cx="8229600" cy="4800600"/>
          </a:xfrm>
        </p:spPr>
        <p:txBody>
          <a:bodyPr lIns="92075" tIns="46038" rIns="92075" bIns="46038"/>
          <a:lstStyle/>
          <a:p>
            <a:pPr eaLnBrk="1" hangingPunct="1"/>
            <a:r>
              <a:rPr lang="cs-CZ" altLang="cs-CZ" b="1" smtClean="0"/>
              <a:t>Na směnný kurz lze nahlížet jako na cenu aktiva samu o sobě.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Výnosnost depozit obchodovaných na devizových trzích závisí na úrokových sazbách, a očekávaných změnách směnného kurzu.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eaLnBrk="1" hangingPunct="1"/>
            <a:endParaRPr lang="cs-CZ" altLang="cs-CZ" b="1" smtClean="0"/>
          </a:p>
          <a:p>
            <a:pPr eaLnBrk="1" hangingPunct="1"/>
            <a:endParaRPr lang="cs-CZ" altLang="cs-CZ" b="1" smtClean="0">
              <a:latin typeface="Arial CE" panose="020B0604020202020204" pitchFamily="34" charset="0"/>
            </a:endParaRPr>
          </a:p>
        </p:txBody>
      </p:sp>
      <p:sp>
        <p:nvSpPr>
          <p:cNvPr id="5734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00A8EB-EA03-4507-9306-725065F0BD52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TextovéPole 1"/>
          <p:cNvSpPr txBox="1">
            <a:spLocks noChangeArrowheads="1"/>
          </p:cNvSpPr>
          <p:nvPr/>
        </p:nvSpPr>
        <p:spPr bwMode="auto">
          <a:xfrm>
            <a:off x="684213" y="260350"/>
            <a:ext cx="828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>
                <a:solidFill>
                  <a:schemeClr val="tx1"/>
                </a:solidFill>
                <a:latin typeface="Arial" panose="020B0604020202020204" pitchFamily="34" charset="0"/>
              </a:rPr>
              <a:t>Shrnutí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229600" cy="50292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Rovnováha na devizovém trhu vyžaduje splnění úrokové parity.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Za daných úrokových sazeb a daných očekáváních budoucího směnného kurzu, úroková parita říká jaký je současný rovnovážný směnný kurz.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Růst dolarových (euro) úrokových sazeb způsobí apreciaci (depreciaci) dolaru vůči euru.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Současný směnný kurz se mění se změnami jeho očekávané budoucí úrovně.</a:t>
            </a:r>
            <a:endParaRPr lang="cs-CZ" b="1">
              <a:latin typeface="Arial CE" charset="-18"/>
            </a:endParaRPr>
          </a:p>
        </p:txBody>
      </p:sp>
      <p:sp>
        <p:nvSpPr>
          <p:cNvPr id="5939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606666-548E-412C-855E-54A1BE99AE2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557338"/>
            <a:ext cx="7086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Peníze</a:t>
            </a:r>
            <a:r>
              <a:rPr lang="cs-CZ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úrokové </a:t>
            </a:r>
            <a:r>
              <a:rPr lang="cs-CZ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sazby </a:t>
            </a:r>
            <a:r>
              <a:rPr lang="cs-CZ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směnné kurzy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cs-CZ" sz="2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/>
              <a:t>14. kapitola </a:t>
            </a:r>
            <a:r>
              <a:rPr lang="cs-CZ" b="1" dirty="0" err="1"/>
              <a:t>Krugman</a:t>
            </a:r>
            <a:r>
              <a:rPr lang="cs-CZ" b="1" dirty="0"/>
              <a:t> – </a:t>
            </a:r>
            <a:r>
              <a:rPr lang="cs-CZ" b="1" dirty="0" err="1"/>
              <a:t>Obstfeld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772400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>
                <a:latin typeface="Arial Black" pitchFamily="34" charset="0"/>
              </a:rPr>
              <a:t>Základní problémy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16113"/>
            <a:ext cx="8229600" cy="464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Faktory, které v zemi ovlivňují nabídku peněz nebo poptávku po nich, patří mezi nejsilnější determinanty směnného kurzu.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Hlavním cílem této kapitoly je ukázat: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Jak devizový trh s peněžním trhem determinují směnný kurz v dlouhém období?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Jaké jsou dlouhodobé efekty monetárních změn na cenovou hladinu a očekávaný směnný kurz?</a:t>
            </a:r>
            <a:endParaRPr lang="en-US" b="1"/>
          </a:p>
        </p:txBody>
      </p:sp>
      <p:sp>
        <p:nvSpPr>
          <p:cNvPr id="6246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982DB5-F284-45A6-9ED0-D8CD26EC7770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Teorie </a:t>
            </a:r>
            <a:r>
              <a:rPr lang="cs-CZ" sz="2800" dirty="0">
                <a:latin typeface="Arial Black" pitchFamily="34" charset="0"/>
              </a:rPr>
              <a:t>peněz - přehled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229600" cy="487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A50021"/>
                </a:solidFill>
              </a:rPr>
              <a:t>Funkce peněz: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Prostředek směny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Obecně přijímaný prostředek platby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Účetní jednotka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Obecně užívaný ukazatel hodnot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Uchovatel hodnot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Nositel přenosu kupní síly ze současnosti do budoucnosti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</p:txBody>
      </p:sp>
      <p:sp>
        <p:nvSpPr>
          <p:cNvPr id="6451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84272A-07B9-448E-80D9-2F4099EDE1B5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>
                <a:latin typeface="Arial Black" pitchFamily="34" charset="0"/>
              </a:rPr>
              <a:t>Základní problémy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49325" y="1981200"/>
            <a:ext cx="7661275" cy="38100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Směnný kurz umožňuje převést ceny v různých zemích do srovnatelných údajů.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Směnný kurz je determinován stejně jako cena jiných aktiv.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Hlavním cílem této kapitoly je ukázat: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Jak je měnový kurz determinován?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Jaká je role směnného kurzu v mezinárodním obchodě?</a:t>
            </a:r>
            <a:endParaRPr lang="cs-CZ" b="1">
              <a:latin typeface="Arial CE" charset="-18"/>
            </a:endParaRP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AF602D-8A40-4FF9-94D1-5C8AA146183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844675"/>
            <a:ext cx="7715250" cy="4797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A50021"/>
                </a:solidFill>
              </a:rPr>
              <a:t>Definice peněz - co jsou peníze</a:t>
            </a:r>
            <a:r>
              <a:rPr lang="en-US" b="1">
                <a:solidFill>
                  <a:srgbClr val="A50021"/>
                </a:solidFill>
              </a:rPr>
              <a:t>?</a:t>
            </a:r>
            <a:endParaRPr lang="cs-CZ" b="1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Aktiva obecně používaná a akceptována jako prostředek platby</a:t>
            </a:r>
            <a:r>
              <a:rPr lang="en-US" b="1"/>
              <a:t>.</a:t>
            </a: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Peníze jsou vysoce likvidní, ale přinášejí jen malý nebo žádný výnos</a:t>
            </a:r>
            <a:r>
              <a:rPr lang="en-US" b="1"/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Všechna ostatní aktiva jsou méně likvidní, ale přinášejí vyšší výnos</a:t>
            </a:r>
            <a:r>
              <a:rPr lang="en-US" b="1"/>
              <a:t>.</a:t>
            </a:r>
            <a:endParaRPr lang="cs-CZ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Nabídka peněz</a:t>
            </a:r>
            <a:r>
              <a:rPr lang="en-US" b="1"/>
              <a:t> (</a:t>
            </a:r>
            <a:r>
              <a:rPr lang="en-US" b="1" i="1"/>
              <a:t>M</a:t>
            </a:r>
            <a:r>
              <a:rPr lang="en-US" b="1" i="1" baseline="30000"/>
              <a:t>s</a:t>
            </a:r>
            <a:r>
              <a:rPr lang="en-US" b="1"/>
              <a:t>)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/>
              <a:t>M</a:t>
            </a:r>
            <a:r>
              <a:rPr lang="en-US" b="1" i="1" baseline="30000"/>
              <a:t>s</a:t>
            </a:r>
            <a:r>
              <a:rPr lang="en-US" b="1"/>
              <a:t> = </a:t>
            </a:r>
            <a:r>
              <a:rPr lang="cs-CZ" b="1"/>
              <a:t>Oběživo</a:t>
            </a:r>
            <a:r>
              <a:rPr lang="en-US" b="1"/>
              <a:t> + </a:t>
            </a:r>
            <a:r>
              <a:rPr lang="cs-CZ" b="1"/>
              <a:t>depozita na vyžádání</a:t>
            </a: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6656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EFBB4D-E4A4-4513-95AD-98B74BA77498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07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Jak je určována nabídka peněz: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Nabídka peněz v ekonomice je určována centrální bankou</a:t>
            </a:r>
            <a:r>
              <a:rPr lang="en-US" b="1"/>
              <a:t>.</a:t>
            </a: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Centrální banka</a:t>
            </a:r>
            <a:r>
              <a:rPr lang="en-US" b="1"/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přímo reguluje množství existujících peněz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nepřímo kontroluje množství vkladů na vyžádání u soukromých bank.</a:t>
            </a:r>
            <a:endParaRPr lang="en-US" b="1"/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/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/>
          </a:p>
        </p:txBody>
      </p:sp>
      <p:sp>
        <p:nvSpPr>
          <p:cNvPr id="6861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FF490E-313B-4AC8-8748-499F86BE9CD1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700213"/>
            <a:ext cx="7661275" cy="40830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A50021"/>
                </a:solidFill>
              </a:rPr>
              <a:t>Individuální poptávku po penězích ovlivňují tři faktory</a:t>
            </a:r>
            <a:r>
              <a:rPr lang="en-US" b="1" dirty="0">
                <a:solidFill>
                  <a:srgbClr val="A50021"/>
                </a:solidFill>
              </a:rPr>
              <a:t>:</a:t>
            </a:r>
            <a:endParaRPr lang="cs-CZ" b="1" dirty="0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očekávaný výnos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r</a:t>
            </a:r>
            <a:r>
              <a:rPr lang="en-US" b="1" dirty="0" err="1"/>
              <a:t>i</a:t>
            </a:r>
            <a:r>
              <a:rPr lang="cs-CZ" b="1" dirty="0" err="1"/>
              <a:t>ziko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likvidita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1. Očekávaný výnos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Úroková sazba měří alternativní náklady držby peněz v porovnání s úrok nesoucími cennými papíry (obligacemi)</a:t>
            </a:r>
            <a:r>
              <a:rPr lang="en-US" b="1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Růst úrokové sazby zvyšuje náklady držby peněz a způsobuje pokles </a:t>
            </a:r>
            <a:r>
              <a:rPr lang="cs-CZ" b="1" dirty="0" smtClean="0"/>
              <a:t>poptávaného množství peněz.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1800" dirty="0"/>
          </a:p>
        </p:txBody>
      </p:sp>
      <p:sp>
        <p:nvSpPr>
          <p:cNvPr id="7065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FE09D-7221-46E2-B311-FF4EA2C6126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1027"/>
          <p:cNvSpPr>
            <a:spLocks noGrp="1" noChangeArrowheads="1"/>
          </p:cNvSpPr>
          <p:nvPr>
            <p:ph idx="1"/>
          </p:nvPr>
        </p:nvSpPr>
        <p:spPr>
          <a:xfrm>
            <a:off x="611188" y="2349500"/>
            <a:ext cx="8229600" cy="37004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2. Riziko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Držba peněz je riziková</a:t>
            </a:r>
            <a:r>
              <a:rPr lang="en-US" b="1" dirty="0"/>
              <a:t>.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Neočekávaný růst cen statků a služeb může snížit hodnotu peněz (měřenou množstvím možné konzumace komodit)</a:t>
            </a:r>
            <a:r>
              <a:rPr lang="en-US" b="1" dirty="0"/>
              <a:t>.</a:t>
            </a:r>
            <a:endParaRPr lang="cs-CZ" b="1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Změny v rizikovosti držby peněz nemusí vést ke změnám individuální poptávky po penězích</a:t>
            </a:r>
            <a:r>
              <a:rPr lang="en-US" b="1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Jakákoliv změna v rizikovosti držby peněz je provázena stejnou změnou rizikovosti držby obligací.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sp>
        <p:nvSpPr>
          <p:cNvPr id="7270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D41A5B-0EA6-49BF-BC73-9318761596A8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3. Likvidita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Hlavní výhoda držby peněz pramení z jejich likvidity</a:t>
            </a:r>
            <a:r>
              <a:rPr lang="en-US" b="1"/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Domácnosti a firmy drží peníze, protože je to nejjednodušší cesta financování jejich nákupů.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Růst průměrné hodnoty transakcí prováděných domácnostmi a firmami zvyšuje růst jejich poptávky po penězích</a:t>
            </a:r>
            <a:r>
              <a:rPr lang="en-US" b="1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/>
          </a:p>
        </p:txBody>
      </p:sp>
      <p:sp>
        <p:nvSpPr>
          <p:cNvPr id="7475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A8C6EF-25B5-4089-A99A-DBCE84E9281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Agregátní </a:t>
            </a:r>
            <a:r>
              <a:rPr lang="cs-CZ" sz="2800" dirty="0">
                <a:latin typeface="Arial Black" pitchFamily="34" charset="0"/>
              </a:rPr>
              <a:t>poptávka po penězích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A50021"/>
                </a:solidFill>
              </a:rPr>
              <a:t>Celkovou (agregátní) poptávku po penězích ovlivňují tři faktory</a:t>
            </a:r>
            <a:r>
              <a:rPr lang="en-US" b="1">
                <a:solidFill>
                  <a:srgbClr val="A50021"/>
                </a:solidFill>
              </a:rPr>
              <a:t>:</a:t>
            </a:r>
            <a:endParaRPr lang="cs-CZ" b="1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Úroková sazba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Její růst snižuje poptávku po penězích.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Cenová hladina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Její růst zvyšuje poptávku po penězích</a:t>
            </a:r>
            <a:r>
              <a:rPr lang="en-US" b="1"/>
              <a:t>.</a:t>
            </a:r>
            <a:endParaRPr lang="cs-CZ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Reálný národní důchod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Jeho růst zvyšuje poptávku po penězích</a:t>
            </a:r>
            <a:endParaRPr lang="en-US" b="1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/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/>
          </a:p>
        </p:txBody>
      </p:sp>
      <p:sp>
        <p:nvSpPr>
          <p:cNvPr id="7577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C857F-70FD-4100-A488-661FD4D3339F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944688"/>
            <a:ext cx="8458200" cy="48688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Agregátní poptávku po penězích můžeme vyjádřit</a:t>
            </a:r>
            <a:r>
              <a:rPr lang="en-US" b="1" dirty="0"/>
              <a:t>: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000" b="1" dirty="0"/>
              <a:t>			</a:t>
            </a:r>
            <a:r>
              <a:rPr lang="en-US" sz="1000" b="1" dirty="0"/>
              <a:t>        </a:t>
            </a:r>
            <a:endParaRPr lang="cs-CZ" sz="1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				</a:t>
            </a:r>
            <a:r>
              <a:rPr lang="en-US" sz="2100" b="1" i="1" dirty="0" err="1"/>
              <a:t>M</a:t>
            </a:r>
            <a:r>
              <a:rPr lang="en-US" sz="2100" b="1" i="1" baseline="30000" dirty="0" err="1"/>
              <a:t>d</a:t>
            </a:r>
            <a:r>
              <a:rPr lang="en-US" sz="2100" b="1" dirty="0"/>
              <a:t> = </a:t>
            </a:r>
            <a:r>
              <a:rPr lang="en-US" sz="2100" b="1" i="1" dirty="0"/>
              <a:t>P</a:t>
            </a:r>
            <a:r>
              <a:rPr lang="en-US" sz="2100" b="1" dirty="0"/>
              <a:t> x </a:t>
            </a:r>
            <a:r>
              <a:rPr lang="en-US" sz="2100" b="1" i="1" dirty="0"/>
              <a:t>L</a:t>
            </a:r>
            <a:r>
              <a:rPr lang="cs-CZ" sz="2100" b="1" i="1" dirty="0"/>
              <a:t> </a:t>
            </a:r>
            <a:r>
              <a:rPr lang="en-US" sz="2100" b="1" dirty="0"/>
              <a:t>(</a:t>
            </a:r>
            <a:r>
              <a:rPr lang="en-US" sz="2100" b="1" i="1" dirty="0"/>
              <a:t>R</a:t>
            </a:r>
            <a:r>
              <a:rPr lang="en-US" sz="2100" b="1" dirty="0"/>
              <a:t>,</a:t>
            </a:r>
            <a:r>
              <a:rPr lang="en-US" sz="2100" b="1" i="1" dirty="0"/>
              <a:t>Y</a:t>
            </a:r>
            <a:r>
              <a:rPr lang="en-US" sz="2100" b="1" dirty="0"/>
              <a:t>)                        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kde</a:t>
            </a:r>
            <a:r>
              <a:rPr lang="en-US" b="1" dirty="0"/>
              <a:t>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/>
              <a:t> 	P</a:t>
            </a:r>
            <a:r>
              <a:rPr lang="en-US" b="1" dirty="0"/>
              <a:t> </a:t>
            </a:r>
            <a:r>
              <a:rPr lang="cs-CZ" b="1" dirty="0"/>
              <a:t> je cenová hladina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	R je úroková míra</a:t>
            </a:r>
            <a:endParaRPr lang="en-US" b="1" dirty="0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/>
              <a:t>	Y </a:t>
            </a:r>
            <a:r>
              <a:rPr lang="cs-CZ" b="1" dirty="0"/>
              <a:t>je reálný národní důchod</a:t>
            </a:r>
            <a:endParaRPr lang="en-US" b="1" dirty="0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/>
              <a:t>	L</a:t>
            </a:r>
            <a:r>
              <a:rPr lang="en-US" b="1" dirty="0"/>
              <a:t>(</a:t>
            </a:r>
            <a:r>
              <a:rPr lang="en-US" b="1" i="1" dirty="0"/>
              <a:t>R</a:t>
            </a:r>
            <a:r>
              <a:rPr lang="en-US" b="1" dirty="0"/>
              <a:t>,</a:t>
            </a:r>
            <a:r>
              <a:rPr lang="en-US" b="1" i="1" dirty="0"/>
              <a:t>Y</a:t>
            </a:r>
            <a:r>
              <a:rPr lang="en-US" b="1" dirty="0"/>
              <a:t>) </a:t>
            </a:r>
            <a:r>
              <a:rPr lang="cs-CZ" b="1" dirty="0"/>
              <a:t>je agregátní poptávka po reálných peněžních zůstatcích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Rovnice</a:t>
            </a:r>
            <a:r>
              <a:rPr lang="en-US" b="1" dirty="0"/>
              <a:t> </a:t>
            </a:r>
            <a:r>
              <a:rPr lang="cs-CZ" b="1" dirty="0"/>
              <a:t>může být zapsaná také</a:t>
            </a:r>
            <a:r>
              <a:rPr lang="en-US" b="1" dirty="0"/>
              <a:t>: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1000" b="1" dirty="0"/>
          </a:p>
          <a:p>
            <a:pPr lvl="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/>
              <a:t>   </a:t>
            </a:r>
            <a:r>
              <a:rPr lang="cs-CZ" b="1" i="1" dirty="0"/>
              <a:t>			</a:t>
            </a:r>
            <a:r>
              <a:rPr lang="en-US" b="1" i="1" dirty="0" err="1"/>
              <a:t>M</a:t>
            </a:r>
            <a:r>
              <a:rPr lang="en-US" b="1" i="1" baseline="30000" dirty="0" err="1"/>
              <a:t>d</a:t>
            </a:r>
            <a:r>
              <a:rPr lang="en-US" b="1" dirty="0"/>
              <a:t>/</a:t>
            </a:r>
            <a:r>
              <a:rPr lang="en-US" b="1" i="1" dirty="0"/>
              <a:t>P</a:t>
            </a:r>
            <a:r>
              <a:rPr lang="en-US" b="1" dirty="0"/>
              <a:t> = </a:t>
            </a:r>
            <a:r>
              <a:rPr lang="en-US" b="1" i="1" dirty="0"/>
              <a:t>L</a:t>
            </a:r>
            <a:r>
              <a:rPr lang="en-US" b="1" dirty="0"/>
              <a:t>(</a:t>
            </a:r>
            <a:r>
              <a:rPr lang="en-US" b="1" i="1" dirty="0"/>
              <a:t>R</a:t>
            </a:r>
            <a:r>
              <a:rPr lang="en-US" b="1" dirty="0"/>
              <a:t>,</a:t>
            </a:r>
            <a:r>
              <a:rPr lang="en-US" b="1" i="1" dirty="0"/>
              <a:t>Y</a:t>
            </a:r>
            <a:r>
              <a:rPr lang="en-US" b="1" dirty="0"/>
              <a:t>) 		          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/>
          </a:p>
        </p:txBody>
      </p:sp>
      <p:sp>
        <p:nvSpPr>
          <p:cNvPr id="778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E4AEAD-2C41-4A83-8DBD-86DD8A47B1E1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1EF335-3FC4-4432-A4FB-5EF22D281B6F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179388" y="1557338"/>
            <a:ext cx="9144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Agregátní poptávka po reálných peněžních zůstatcích a úroková sazba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79876" name="Group 16"/>
          <p:cNvGrpSpPr>
            <a:grpSpLocks/>
          </p:cNvGrpSpPr>
          <p:nvPr/>
        </p:nvGrpSpPr>
        <p:grpSpPr bwMode="auto">
          <a:xfrm>
            <a:off x="2774950" y="3132138"/>
            <a:ext cx="3584575" cy="2384425"/>
            <a:chOff x="1392" y="1876"/>
            <a:chExt cx="2258" cy="1502"/>
          </a:xfrm>
        </p:grpSpPr>
        <p:sp>
          <p:nvSpPr>
            <p:cNvPr id="79881" name="Arc 7"/>
            <p:cNvSpPr>
              <a:spLocks/>
            </p:cNvSpPr>
            <p:nvPr/>
          </p:nvSpPr>
          <p:spPr bwMode="auto">
            <a:xfrm rot="10800000">
              <a:off x="1392" y="1876"/>
              <a:ext cx="1680" cy="1344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9882" name="Text Box 8"/>
            <p:cNvSpPr txBox="1">
              <a:spLocks noChangeArrowheads="1"/>
            </p:cNvSpPr>
            <p:nvPr/>
          </p:nvSpPr>
          <p:spPr bwMode="auto">
            <a:xfrm>
              <a:off x="3110" y="314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,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Y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79877" name="Line 11"/>
          <p:cNvSpPr>
            <a:spLocks noChangeShapeType="1"/>
          </p:cNvSpPr>
          <p:nvPr/>
        </p:nvSpPr>
        <p:spPr bwMode="auto">
          <a:xfrm>
            <a:off x="2419350" y="2905125"/>
            <a:ext cx="0" cy="3198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8" name="Line 12"/>
          <p:cNvSpPr>
            <a:spLocks noChangeShapeType="1"/>
          </p:cNvSpPr>
          <p:nvPr/>
        </p:nvSpPr>
        <p:spPr bwMode="auto">
          <a:xfrm rot="5400000" flipH="1">
            <a:off x="4687094" y="3815557"/>
            <a:ext cx="0" cy="4570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9" name="Text Box 13"/>
          <p:cNvSpPr txBox="1">
            <a:spLocks noChangeArrowheads="1"/>
          </p:cNvSpPr>
          <p:nvPr/>
        </p:nvSpPr>
        <p:spPr bwMode="auto">
          <a:xfrm>
            <a:off x="1866900" y="2287588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Úroková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sazba</a:t>
            </a: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79880" name="Text Box 14"/>
          <p:cNvSpPr txBox="1">
            <a:spLocks noChangeArrowheads="1"/>
          </p:cNvSpPr>
          <p:nvPr/>
        </p:nvSpPr>
        <p:spPr bwMode="auto">
          <a:xfrm>
            <a:off x="3851275" y="6216650"/>
            <a:ext cx="366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Agregátní poptávka po reálných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peněžních zůstatcích (M/P)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4E0969-1A2A-4213-9827-19FDE0B8134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50825" y="1557338"/>
            <a:ext cx="91440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Efekt růst reálného důchodu na křivku agregátní poptávky po reálných peněžních zůstatcích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1924" name="Group 13"/>
          <p:cNvGrpSpPr>
            <a:grpSpLocks/>
          </p:cNvGrpSpPr>
          <p:nvPr/>
        </p:nvGrpSpPr>
        <p:grpSpPr bwMode="auto">
          <a:xfrm>
            <a:off x="3063875" y="2749550"/>
            <a:ext cx="3668713" cy="2384425"/>
            <a:chOff x="1682" y="1392"/>
            <a:chExt cx="2311" cy="1502"/>
          </a:xfrm>
        </p:grpSpPr>
        <p:sp>
          <p:nvSpPr>
            <p:cNvPr id="81937" name="Arc 14"/>
            <p:cNvSpPr>
              <a:spLocks/>
            </p:cNvSpPr>
            <p:nvPr/>
          </p:nvSpPr>
          <p:spPr bwMode="auto">
            <a:xfrm rot="10800000">
              <a:off x="1682" y="1392"/>
              <a:ext cx="1680" cy="1344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cs-CZ"/>
            </a:p>
          </p:txBody>
        </p:sp>
        <p:sp>
          <p:nvSpPr>
            <p:cNvPr id="81938" name="Text Box 15"/>
            <p:cNvSpPr txBox="1">
              <a:spLocks noChangeArrowheads="1"/>
            </p:cNvSpPr>
            <p:nvPr/>
          </p:nvSpPr>
          <p:spPr bwMode="auto">
            <a:xfrm>
              <a:off x="3400" y="2663"/>
              <a:ext cx="5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rgbClr val="FF33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800" b="1">
                  <a:solidFill>
                    <a:srgbClr val="FF33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cs-CZ" sz="1800" b="1" i="1">
                  <a:solidFill>
                    <a:srgbClr val="FF330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>
                  <a:solidFill>
                    <a:srgbClr val="FF3300"/>
                  </a:solidFill>
                  <a:latin typeface="Arial" panose="020B0604020202020204" pitchFamily="34" charset="0"/>
                </a:rPr>
                <a:t>,</a:t>
              </a:r>
              <a:r>
                <a:rPr lang="en-US" altLang="cs-CZ" sz="1800" b="1" i="1">
                  <a:solidFill>
                    <a:srgbClr val="FF3300"/>
                  </a:solidFill>
                  <a:latin typeface="Arial" panose="020B0604020202020204" pitchFamily="34" charset="0"/>
                </a:rPr>
                <a:t>Y</a:t>
              </a:r>
              <a:r>
                <a:rPr lang="en-US" altLang="cs-CZ" sz="1800" b="1" baseline="30000">
                  <a:solidFill>
                    <a:srgbClr val="FF33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800" b="1">
                  <a:solidFill>
                    <a:srgbClr val="FF33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81925" name="Group 16"/>
          <p:cNvGrpSpPr>
            <a:grpSpLocks/>
          </p:cNvGrpSpPr>
          <p:nvPr/>
        </p:nvGrpSpPr>
        <p:grpSpPr bwMode="auto">
          <a:xfrm>
            <a:off x="3124200" y="3505200"/>
            <a:ext cx="2838450" cy="839788"/>
            <a:chOff x="1968" y="2015"/>
            <a:chExt cx="1788" cy="529"/>
          </a:xfrm>
        </p:grpSpPr>
        <p:sp>
          <p:nvSpPr>
            <p:cNvPr id="81933" name="Line 17"/>
            <p:cNvSpPr>
              <a:spLocks noChangeShapeType="1"/>
            </p:cNvSpPr>
            <p:nvPr/>
          </p:nvSpPr>
          <p:spPr bwMode="auto">
            <a:xfrm>
              <a:off x="1968" y="2544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34" name="Text Box 18"/>
            <p:cNvSpPr txBox="1">
              <a:spLocks noChangeArrowheads="1"/>
            </p:cNvSpPr>
            <p:nvPr/>
          </p:nvSpPr>
          <p:spPr bwMode="auto">
            <a:xfrm>
              <a:off x="2640" y="2015"/>
              <a:ext cx="1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Růst reálného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důchodu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35" name="Line 19"/>
            <p:cNvSpPr>
              <a:spLocks noChangeShapeType="1"/>
            </p:cNvSpPr>
            <p:nvPr/>
          </p:nvSpPr>
          <p:spPr bwMode="auto">
            <a:xfrm flipH="1">
              <a:off x="2064" y="230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36" name="Line 20"/>
            <p:cNvSpPr>
              <a:spLocks noChangeShapeType="1"/>
            </p:cNvSpPr>
            <p:nvPr/>
          </p:nvSpPr>
          <p:spPr bwMode="auto">
            <a:xfrm>
              <a:off x="2064" y="230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1926" name="Group 21"/>
          <p:cNvGrpSpPr>
            <a:grpSpLocks/>
          </p:cNvGrpSpPr>
          <p:nvPr/>
        </p:nvGrpSpPr>
        <p:grpSpPr bwMode="auto">
          <a:xfrm>
            <a:off x="2546350" y="3360738"/>
            <a:ext cx="3668713" cy="2384425"/>
            <a:chOff x="1392" y="1876"/>
            <a:chExt cx="2311" cy="1502"/>
          </a:xfrm>
        </p:grpSpPr>
        <p:sp>
          <p:nvSpPr>
            <p:cNvPr id="81931" name="Arc 22"/>
            <p:cNvSpPr>
              <a:spLocks/>
            </p:cNvSpPr>
            <p:nvPr/>
          </p:nvSpPr>
          <p:spPr bwMode="auto">
            <a:xfrm rot="10800000">
              <a:off x="1392" y="1876"/>
              <a:ext cx="1680" cy="1344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1932" name="Text Box 23"/>
            <p:cNvSpPr txBox="1">
              <a:spLocks noChangeArrowheads="1"/>
            </p:cNvSpPr>
            <p:nvPr/>
          </p:nvSpPr>
          <p:spPr bwMode="auto">
            <a:xfrm>
              <a:off x="3110" y="3147"/>
              <a:ext cx="5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,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Y</a:t>
              </a:r>
              <a:r>
                <a:rPr lang="en-US" altLang="cs-CZ" sz="1800" b="1" baseline="30000">
                  <a:solidFill>
                    <a:srgbClr val="333399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81927" name="Line 26"/>
          <p:cNvSpPr>
            <a:spLocks noChangeShapeType="1"/>
          </p:cNvSpPr>
          <p:nvPr/>
        </p:nvSpPr>
        <p:spPr bwMode="auto">
          <a:xfrm>
            <a:off x="2171700" y="3109913"/>
            <a:ext cx="0" cy="3198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8" name="Line 27"/>
          <p:cNvSpPr>
            <a:spLocks noChangeShapeType="1"/>
          </p:cNvSpPr>
          <p:nvPr/>
        </p:nvSpPr>
        <p:spPr bwMode="auto">
          <a:xfrm rot="5400000" flipH="1">
            <a:off x="4439444" y="4020344"/>
            <a:ext cx="0" cy="4570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9" name="Text Box 28"/>
          <p:cNvSpPr txBox="1">
            <a:spLocks noChangeArrowheads="1"/>
          </p:cNvSpPr>
          <p:nvPr/>
        </p:nvSpPr>
        <p:spPr bwMode="auto">
          <a:xfrm>
            <a:off x="1619250" y="2492375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Úroková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sazba</a:t>
            </a: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81930" name="Text Box 29"/>
          <p:cNvSpPr txBox="1">
            <a:spLocks noChangeArrowheads="1"/>
          </p:cNvSpPr>
          <p:nvPr/>
        </p:nvSpPr>
        <p:spPr bwMode="auto">
          <a:xfrm>
            <a:off x="4643438" y="6308725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Agregátní poptávka po M/P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743200"/>
            <a:ext cx="7661275" cy="41148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Rovnováha na trhu peněz: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rgbClr val="990033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Podmínka rovnováhy na trhu peněz</a:t>
            </a:r>
            <a:r>
              <a:rPr lang="en-US" b="1" dirty="0"/>
              <a:t>:</a:t>
            </a: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10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/>
              <a:t>		</a:t>
            </a:r>
            <a:r>
              <a:rPr lang="cs-CZ" b="1" i="1" dirty="0"/>
              <a:t>	</a:t>
            </a:r>
            <a:r>
              <a:rPr lang="en-US" b="1" i="1" dirty="0" err="1"/>
              <a:t>M</a:t>
            </a:r>
            <a:r>
              <a:rPr lang="en-US" b="1" i="1" baseline="30000" dirty="0" err="1"/>
              <a:t>s</a:t>
            </a:r>
            <a:r>
              <a:rPr lang="en-US" b="1" dirty="0"/>
              <a:t> = </a:t>
            </a:r>
            <a:r>
              <a:rPr lang="en-US" b="1" i="1" dirty="0" err="1"/>
              <a:t>M</a:t>
            </a:r>
            <a:r>
              <a:rPr lang="en-US" b="1" i="1" baseline="30000" dirty="0" err="1"/>
              <a:t>d</a:t>
            </a:r>
            <a:r>
              <a:rPr lang="en-US" b="1" i="1" baseline="30000" dirty="0"/>
              <a:t>                                             </a:t>
            </a:r>
            <a:endParaRPr lang="cs-CZ" b="1" i="1" baseline="300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Tato podmínka může být také vyjádřena pomocí agregátní </a:t>
            </a:r>
            <a:r>
              <a:rPr lang="cs-CZ" b="1" dirty="0" smtClean="0"/>
              <a:t>poptávky </a:t>
            </a:r>
            <a:r>
              <a:rPr lang="cs-CZ" b="1" dirty="0"/>
              <a:t>po reálných peněžních zůstatcích</a:t>
            </a:r>
            <a:r>
              <a:rPr lang="en-US" b="1" dirty="0"/>
              <a:t>:</a:t>
            </a: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1000" b="1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b="1" i="1" dirty="0"/>
              <a:t>			</a:t>
            </a:r>
            <a:r>
              <a:rPr lang="en-US" sz="2000" b="1" i="1" dirty="0" err="1"/>
              <a:t>M</a:t>
            </a:r>
            <a:r>
              <a:rPr lang="en-US" sz="2000" b="1" i="1" baseline="30000" dirty="0" err="1"/>
              <a:t>s</a:t>
            </a:r>
            <a:r>
              <a:rPr lang="en-US" sz="2000" b="1" dirty="0"/>
              <a:t>/</a:t>
            </a:r>
            <a:r>
              <a:rPr lang="en-US" sz="2000" b="1" i="1" dirty="0"/>
              <a:t>P </a:t>
            </a:r>
            <a:r>
              <a:rPr lang="cs-CZ" sz="2000" b="1" i="1" dirty="0"/>
              <a:t> </a:t>
            </a:r>
            <a:r>
              <a:rPr lang="en-US" sz="2000" b="1" dirty="0"/>
              <a:t>= </a:t>
            </a:r>
            <a:r>
              <a:rPr lang="cs-CZ" sz="2000" b="1" dirty="0"/>
              <a:t> </a:t>
            </a:r>
            <a:r>
              <a:rPr lang="en-US" sz="2000" b="1" i="1" dirty="0"/>
              <a:t>L</a:t>
            </a:r>
            <a:r>
              <a:rPr lang="en-US" sz="2000" b="1" dirty="0"/>
              <a:t>(</a:t>
            </a:r>
            <a:r>
              <a:rPr lang="en-US" sz="2000" b="1" i="1" dirty="0"/>
              <a:t>R</a:t>
            </a:r>
            <a:r>
              <a:rPr lang="en-US" sz="2000" b="1" dirty="0"/>
              <a:t>,</a:t>
            </a:r>
            <a:r>
              <a:rPr lang="en-US" sz="2000" b="1" i="1" dirty="0"/>
              <a:t>Y</a:t>
            </a:r>
            <a:r>
              <a:rPr lang="en-US" sz="2000" b="1" dirty="0"/>
              <a:t>)                          </a:t>
            </a:r>
            <a:r>
              <a:rPr lang="en-US" sz="2000" dirty="0"/>
              <a:t> </a:t>
            </a:r>
          </a:p>
          <a:p>
            <a:pPr lvl="2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sz="1600" dirty="0"/>
          </a:p>
          <a:p>
            <a:pPr lvl="1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i="1" dirty="0"/>
              <a:t>					</a:t>
            </a:r>
            <a:endParaRPr lang="en-US" sz="1600" dirty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/>
              <a:t>	</a:t>
            </a:r>
          </a:p>
        </p:txBody>
      </p:sp>
      <p:sp>
        <p:nvSpPr>
          <p:cNvPr id="8397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A95E86-0DC2-4409-A167-8B1932F4DC3C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00113" y="404813"/>
            <a:ext cx="7561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Black" panose="020B0A04020102020204" pitchFamily="34" charset="0"/>
              </a:rPr>
              <a:t>Rovnovážná úroková míra: vztah poptávky a nabídky peněz</a:t>
            </a:r>
            <a:endParaRPr lang="en-US" altLang="cs-CZ" sz="28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Teorie </a:t>
            </a:r>
            <a:r>
              <a:rPr lang="cs-CZ" sz="2800" dirty="0">
                <a:latin typeface="Arial Black" pitchFamily="34" charset="0"/>
              </a:rPr>
              <a:t>determinace směnného </a:t>
            </a:r>
            <a:r>
              <a:rPr lang="cs-CZ" sz="2800" dirty="0" smtClean="0">
                <a:latin typeface="Arial Black" pitchFamily="34" charset="0"/>
              </a:rPr>
              <a:t>kurzu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205038"/>
            <a:ext cx="7661275" cy="4114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1. Teorie platební bilance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funkce salda běžného účtu PB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a</a:t>
            </a:r>
            <a:r>
              <a:rPr lang="en-US" b="1"/>
              <a:t>bsolutn</a:t>
            </a:r>
            <a:r>
              <a:rPr lang="cs-CZ" b="1"/>
              <a:t>í verze teorie PPP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zákon jedné ceny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sz="1000" b="1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2. Monetární teorie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vliv peněžní zásoby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inflační očekávání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relativní verze PPP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	</a:t>
            </a:r>
            <a:r>
              <a:rPr lang="en-US" b="1"/>
              <a:t>infla</a:t>
            </a:r>
            <a:r>
              <a:rPr lang="cs-CZ" b="1"/>
              <a:t>ční diferenciál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99A90B-D23F-4082-A1CD-352C24AD948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0AF6B5-F054-4EA8-AF5F-2B172D7FD7A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187450" y="1484313"/>
            <a:ext cx="5184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Determinace rovnovážné úrokové míry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6020" name="Group 73"/>
          <p:cNvGrpSpPr>
            <a:grpSpLocks/>
          </p:cNvGrpSpPr>
          <p:nvPr/>
        </p:nvGrpSpPr>
        <p:grpSpPr bwMode="auto">
          <a:xfrm>
            <a:off x="1692275" y="2401888"/>
            <a:ext cx="6045200" cy="4456112"/>
            <a:chOff x="1104" y="1201"/>
            <a:chExt cx="3808" cy="2807"/>
          </a:xfrm>
        </p:grpSpPr>
        <p:grpSp>
          <p:nvGrpSpPr>
            <p:cNvPr id="86021" name="Group 59"/>
            <p:cNvGrpSpPr>
              <a:grpSpLocks/>
            </p:cNvGrpSpPr>
            <p:nvPr/>
          </p:nvGrpSpPr>
          <p:grpSpPr bwMode="auto">
            <a:xfrm>
              <a:off x="1966" y="1777"/>
              <a:ext cx="2946" cy="1344"/>
              <a:chOff x="1966" y="1680"/>
              <a:chExt cx="2946" cy="1344"/>
            </a:xfrm>
          </p:grpSpPr>
          <p:sp>
            <p:nvSpPr>
              <p:cNvPr id="86051" name="Arc 40"/>
              <p:cNvSpPr>
                <a:spLocks/>
              </p:cNvSpPr>
              <p:nvPr/>
            </p:nvSpPr>
            <p:spPr bwMode="auto">
              <a:xfrm rot="10800000">
                <a:off x="1966" y="1680"/>
                <a:ext cx="1680" cy="134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5 h 21600"/>
                  <a:gd name="T4" fmla="*/ 0 w 21600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52" name="Text Box 41"/>
              <p:cNvSpPr txBox="1">
                <a:spLocks noChangeArrowheads="1"/>
              </p:cNvSpPr>
              <p:nvPr/>
            </p:nvSpPr>
            <p:spPr bwMode="auto">
              <a:xfrm>
                <a:off x="3412" y="2400"/>
                <a:ext cx="150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Agregátní poptávka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po M/P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L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86022" name="Line 44"/>
            <p:cNvSpPr>
              <a:spLocks noChangeShapeType="1"/>
            </p:cNvSpPr>
            <p:nvPr/>
          </p:nvSpPr>
          <p:spPr bwMode="auto">
            <a:xfrm>
              <a:off x="1452" y="1590"/>
              <a:ext cx="0" cy="20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023" name="Line 45"/>
            <p:cNvSpPr>
              <a:spLocks noChangeShapeType="1"/>
            </p:cNvSpPr>
            <p:nvPr/>
          </p:nvSpPr>
          <p:spPr bwMode="auto">
            <a:xfrm rot="5400000" flipH="1">
              <a:off x="2884" y="2163"/>
              <a:ext cx="0" cy="2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024" name="Text Box 46"/>
            <p:cNvSpPr txBox="1">
              <a:spLocks noChangeArrowheads="1"/>
            </p:cNvSpPr>
            <p:nvPr/>
          </p:nvSpPr>
          <p:spPr bwMode="auto">
            <a:xfrm>
              <a:off x="1104" y="1201"/>
              <a:ext cx="7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Úroková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míra</a:t>
              </a: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86025" name="Text Box 47"/>
            <p:cNvSpPr txBox="1">
              <a:spLocks noChangeArrowheads="1"/>
            </p:cNvSpPr>
            <p:nvPr/>
          </p:nvSpPr>
          <p:spPr bwMode="auto">
            <a:xfrm>
              <a:off x="3444" y="3648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Držba M/P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6" name="Line 14"/>
            <p:cNvSpPr>
              <a:spLocks noChangeShapeType="1"/>
            </p:cNvSpPr>
            <p:nvPr/>
          </p:nvSpPr>
          <p:spPr bwMode="auto">
            <a:xfrm>
              <a:off x="2468" y="1733"/>
              <a:ext cx="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027" name="Text Box 15"/>
            <p:cNvSpPr txBox="1">
              <a:spLocks noChangeArrowheads="1"/>
            </p:cNvSpPr>
            <p:nvPr/>
          </p:nvSpPr>
          <p:spPr bwMode="auto">
            <a:xfrm>
              <a:off x="1920" y="1501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Nabídka M/P</a:t>
              </a:r>
              <a:endParaRPr lang="en-US" altLang="cs-CZ" sz="1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6028" name="Group 50"/>
            <p:cNvGrpSpPr>
              <a:grpSpLocks/>
            </p:cNvGrpSpPr>
            <p:nvPr/>
          </p:nvGrpSpPr>
          <p:grpSpPr bwMode="auto">
            <a:xfrm>
              <a:off x="2208" y="3604"/>
              <a:ext cx="768" cy="404"/>
              <a:chOff x="2208" y="3507"/>
              <a:chExt cx="768" cy="404"/>
            </a:xfrm>
          </p:grpSpPr>
          <p:sp>
            <p:nvSpPr>
              <p:cNvPr id="86049" name="Text Box 29"/>
              <p:cNvSpPr txBox="1">
                <a:spLocks noChangeArrowheads="1"/>
              </p:cNvSpPr>
              <p:nvPr/>
            </p:nvSpPr>
            <p:spPr bwMode="auto">
              <a:xfrm>
                <a:off x="2208" y="3507"/>
                <a:ext cx="30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 u="sng">
                    <a:solidFill>
                      <a:schemeClr val="tx1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cs-CZ" sz="1800" b="1" i="1" u="sng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S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P</a:t>
                </a:r>
                <a:endParaRPr lang="en-US" altLang="cs-CZ" sz="1800" b="1" i="1" u="sng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050" name="Text Box 49"/>
              <p:cNvSpPr txBox="1">
                <a:spLocks noChangeArrowheads="1"/>
              </p:cNvSpPr>
              <p:nvPr/>
            </p:nvSpPr>
            <p:spPr bwMode="auto">
              <a:xfrm>
                <a:off x="2435" y="3552"/>
                <a:ext cx="54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( = </a:t>
                </a: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Q</a:t>
                </a:r>
                <a:r>
                  <a:rPr lang="en-US" altLang="cs-CZ" sz="18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86029" name="Group 69"/>
            <p:cNvGrpSpPr>
              <a:grpSpLocks/>
            </p:cNvGrpSpPr>
            <p:nvPr/>
          </p:nvGrpSpPr>
          <p:grpSpPr bwMode="auto">
            <a:xfrm>
              <a:off x="1190" y="1900"/>
              <a:ext cx="1060" cy="1944"/>
              <a:chOff x="1190" y="1900"/>
              <a:chExt cx="1060" cy="1944"/>
            </a:xfrm>
          </p:grpSpPr>
          <p:sp>
            <p:nvSpPr>
              <p:cNvPr id="86042" name="Line 20"/>
              <p:cNvSpPr>
                <a:spLocks noChangeShapeType="1"/>
              </p:cNvSpPr>
              <p:nvPr/>
            </p:nvSpPr>
            <p:spPr bwMode="auto">
              <a:xfrm flipH="1">
                <a:off x="1440" y="2117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3" name="Line 21"/>
              <p:cNvSpPr>
                <a:spLocks noChangeShapeType="1"/>
              </p:cNvSpPr>
              <p:nvPr/>
            </p:nvSpPr>
            <p:spPr bwMode="auto">
              <a:xfrm>
                <a:off x="2016" y="2117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86044" name="Group 67"/>
              <p:cNvGrpSpPr>
                <a:grpSpLocks/>
              </p:cNvGrpSpPr>
              <p:nvPr/>
            </p:nvGrpSpPr>
            <p:grpSpPr bwMode="auto">
              <a:xfrm>
                <a:off x="1190" y="1900"/>
                <a:ext cx="1060" cy="1944"/>
                <a:chOff x="1190" y="1900"/>
                <a:chExt cx="1060" cy="1944"/>
              </a:xfrm>
            </p:grpSpPr>
            <p:sp>
              <p:nvSpPr>
                <p:cNvPr id="8604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90" y="1972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72" y="3613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Q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47" name="Oval 31"/>
                <p:cNvSpPr>
                  <a:spLocks noChangeArrowheads="1"/>
                </p:cNvSpPr>
                <p:nvPr/>
              </p:nvSpPr>
              <p:spPr bwMode="auto">
                <a:xfrm>
                  <a:off x="1992" y="2089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054" y="1900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86030" name="Line 17"/>
            <p:cNvSpPr>
              <a:spLocks noChangeShapeType="1"/>
            </p:cNvSpPr>
            <p:nvPr/>
          </p:nvSpPr>
          <p:spPr bwMode="auto">
            <a:xfrm flipH="1">
              <a:off x="1440" y="2741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031" name="Text Box 18"/>
            <p:cNvSpPr txBox="1">
              <a:spLocks noChangeArrowheads="1"/>
            </p:cNvSpPr>
            <p:nvPr/>
          </p:nvSpPr>
          <p:spPr bwMode="auto">
            <a:xfrm>
              <a:off x="1180" y="2605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32" name="Oval 34"/>
            <p:cNvSpPr>
              <a:spLocks noChangeArrowheads="1"/>
            </p:cNvSpPr>
            <p:nvPr/>
          </p:nvSpPr>
          <p:spPr bwMode="auto">
            <a:xfrm>
              <a:off x="2441" y="2699"/>
              <a:ext cx="52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33" name="Text Box 35"/>
            <p:cNvSpPr txBox="1">
              <a:spLocks noChangeArrowheads="1"/>
            </p:cNvSpPr>
            <p:nvPr/>
          </p:nvSpPr>
          <p:spPr bwMode="auto">
            <a:xfrm>
              <a:off x="2500" y="25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86034" name="Group 70"/>
            <p:cNvGrpSpPr>
              <a:grpSpLocks/>
            </p:cNvGrpSpPr>
            <p:nvPr/>
          </p:nvGrpSpPr>
          <p:grpSpPr bwMode="auto">
            <a:xfrm>
              <a:off x="1180" y="2842"/>
              <a:ext cx="2180" cy="993"/>
              <a:chOff x="1180" y="2842"/>
              <a:chExt cx="2180" cy="993"/>
            </a:xfrm>
          </p:grpSpPr>
          <p:sp>
            <p:nvSpPr>
              <p:cNvPr id="86035" name="Line 25"/>
              <p:cNvSpPr>
                <a:spLocks noChangeShapeType="1"/>
              </p:cNvSpPr>
              <p:nvPr/>
            </p:nvSpPr>
            <p:spPr bwMode="auto">
              <a:xfrm flipH="1">
                <a:off x="1440" y="3077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6" name="Line 26"/>
              <p:cNvSpPr>
                <a:spLocks noChangeShapeType="1"/>
              </p:cNvSpPr>
              <p:nvPr/>
            </p:nvSpPr>
            <p:spPr bwMode="auto">
              <a:xfrm>
                <a:off x="3168" y="3077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86037" name="Group 68"/>
              <p:cNvGrpSpPr>
                <a:grpSpLocks/>
              </p:cNvGrpSpPr>
              <p:nvPr/>
            </p:nvGrpSpPr>
            <p:grpSpPr bwMode="auto">
              <a:xfrm>
                <a:off x="1180" y="2842"/>
                <a:ext cx="2180" cy="993"/>
                <a:chOff x="1180" y="2842"/>
                <a:chExt cx="2180" cy="993"/>
              </a:xfrm>
            </p:grpSpPr>
            <p:sp>
              <p:nvSpPr>
                <p:cNvPr id="8603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80" y="2932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3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3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24" y="3604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Q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3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40" name="Oval 37"/>
                <p:cNvSpPr>
                  <a:spLocks noChangeArrowheads="1"/>
                </p:cNvSpPr>
                <p:nvPr/>
              </p:nvSpPr>
              <p:spPr bwMode="auto">
                <a:xfrm>
                  <a:off x="3143" y="3039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4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64" y="284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990033"/>
                </a:solidFill>
              </a:rPr>
              <a:t>Úrokové sazby a nabídka peněz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b="1" smtClean="0">
              <a:solidFill>
                <a:srgbClr val="990033"/>
              </a:solidFill>
            </a:endParaRPr>
          </a:p>
          <a:p>
            <a:pPr eaLnBrk="1" hangingPunct="1"/>
            <a:r>
              <a:rPr lang="cs-CZ" altLang="cs-CZ" b="1" smtClean="0"/>
              <a:t>Růst nabídky peněz</a:t>
            </a:r>
            <a:r>
              <a:rPr lang="en-US" altLang="cs-CZ" b="1" smtClean="0"/>
              <a:t> </a:t>
            </a:r>
            <a:r>
              <a:rPr lang="cs-CZ" altLang="cs-CZ" b="1" smtClean="0"/>
              <a:t>snižuje</a:t>
            </a:r>
            <a:r>
              <a:rPr lang="en-US" altLang="cs-CZ" b="1" smtClean="0"/>
              <a:t> </a:t>
            </a:r>
            <a:r>
              <a:rPr lang="cs-CZ" altLang="cs-CZ" b="1" smtClean="0"/>
              <a:t>úrokovou sazbu, za dané cenové hladiny a daného výstupu</a:t>
            </a:r>
            <a:r>
              <a:rPr lang="en-US" altLang="cs-CZ" b="1" smtClean="0"/>
              <a:t>.</a:t>
            </a:r>
            <a:endParaRPr lang="cs-CZ" altLang="cs-CZ" b="1" smtClean="0"/>
          </a:p>
          <a:p>
            <a:pPr lvl="1" eaLnBrk="1" hangingPunct="1"/>
            <a:r>
              <a:rPr lang="cs-CZ" altLang="cs-CZ" b="1" smtClean="0"/>
              <a:t>A naopak</a:t>
            </a:r>
            <a:endParaRPr lang="en-US" altLang="cs-CZ" b="1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cs-CZ" b="1" smtClean="0"/>
          </a:p>
          <a:p>
            <a:pPr lvl="1" eaLnBrk="1" hangingPunct="1"/>
            <a:endParaRPr lang="en-US" altLang="cs-CZ" smtClean="0"/>
          </a:p>
        </p:txBody>
      </p:sp>
      <p:sp>
        <p:nvSpPr>
          <p:cNvPr id="8806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774805-E57D-4496-8CC3-9AC3DAF87C67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55E309-4B8A-4872-8CED-3861335EC02E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grpSp>
        <p:nvGrpSpPr>
          <p:cNvPr id="90115" name="Group 48"/>
          <p:cNvGrpSpPr>
            <a:grpSpLocks/>
          </p:cNvGrpSpPr>
          <p:nvPr/>
        </p:nvGrpSpPr>
        <p:grpSpPr bwMode="auto">
          <a:xfrm>
            <a:off x="4249738" y="3194050"/>
            <a:ext cx="458787" cy="3381375"/>
            <a:chOff x="2636" y="1925"/>
            <a:chExt cx="289" cy="2130"/>
          </a:xfrm>
        </p:grpSpPr>
        <p:sp>
          <p:nvSpPr>
            <p:cNvPr id="90148" name="Line 10"/>
            <p:cNvSpPr>
              <a:spLocks noChangeShapeType="1"/>
            </p:cNvSpPr>
            <p:nvPr/>
          </p:nvSpPr>
          <p:spPr bwMode="auto">
            <a:xfrm>
              <a:off x="2740" y="1925"/>
              <a:ext cx="0" cy="17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49" name="Text Box 27"/>
            <p:cNvSpPr txBox="1">
              <a:spLocks noChangeArrowheads="1"/>
            </p:cNvSpPr>
            <p:nvPr/>
          </p:nvSpPr>
          <p:spPr bwMode="auto">
            <a:xfrm>
              <a:off x="2636" y="3651"/>
              <a:ext cx="2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 u="sng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800" b="1" u="sng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endParaRPr lang="en-US" altLang="cs-CZ" sz="1800" b="1" i="1" u="sng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0116" name="Group 47"/>
          <p:cNvGrpSpPr>
            <a:grpSpLocks/>
          </p:cNvGrpSpPr>
          <p:nvPr/>
        </p:nvGrpSpPr>
        <p:grpSpPr bwMode="auto">
          <a:xfrm>
            <a:off x="2862263" y="2549525"/>
            <a:ext cx="1543050" cy="4032250"/>
            <a:chOff x="1762" y="1519"/>
            <a:chExt cx="972" cy="2540"/>
          </a:xfrm>
        </p:grpSpPr>
        <p:sp>
          <p:nvSpPr>
            <p:cNvPr id="90145" name="Text Box 17"/>
            <p:cNvSpPr txBox="1">
              <a:spLocks noChangeArrowheads="1"/>
            </p:cNvSpPr>
            <p:nvPr/>
          </p:nvSpPr>
          <p:spPr bwMode="auto">
            <a:xfrm>
              <a:off x="2112" y="3655"/>
              <a:ext cx="2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 u="sng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800" b="1" u="sng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endParaRPr lang="en-US" altLang="cs-CZ" sz="1800" b="1" i="1" u="sng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46" name="Text Box 22"/>
            <p:cNvSpPr txBox="1">
              <a:spLocks noChangeArrowheads="1"/>
            </p:cNvSpPr>
            <p:nvPr/>
          </p:nvSpPr>
          <p:spPr bwMode="auto">
            <a:xfrm>
              <a:off x="1762" y="1519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Nabídka M/P</a:t>
              </a:r>
              <a:endParaRPr lang="en-US" altLang="cs-CZ" sz="1800" b="1">
                <a:solidFill>
                  <a:srgbClr val="3333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47" name="Line 23"/>
            <p:cNvSpPr>
              <a:spLocks noChangeShapeType="1"/>
            </p:cNvSpPr>
            <p:nvPr/>
          </p:nvSpPr>
          <p:spPr bwMode="auto">
            <a:xfrm>
              <a:off x="2220" y="1925"/>
              <a:ext cx="0" cy="1727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17" name="Rectangle 34"/>
          <p:cNvSpPr>
            <a:spLocks noChangeArrowheads="1"/>
          </p:cNvSpPr>
          <p:nvPr/>
        </p:nvSpPr>
        <p:spPr bwMode="auto">
          <a:xfrm>
            <a:off x="1116013" y="1700213"/>
            <a:ext cx="61563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Efekt růstu nabídky peněz na úrokovou sazbu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0118" name="Group 63"/>
          <p:cNvGrpSpPr>
            <a:grpSpLocks/>
          </p:cNvGrpSpPr>
          <p:nvPr/>
        </p:nvGrpSpPr>
        <p:grpSpPr bwMode="auto">
          <a:xfrm>
            <a:off x="1835150" y="2133600"/>
            <a:ext cx="5110163" cy="4251325"/>
            <a:chOff x="1156" y="1344"/>
            <a:chExt cx="3219" cy="2678"/>
          </a:xfrm>
        </p:grpSpPr>
        <p:grpSp>
          <p:nvGrpSpPr>
            <p:cNvPr id="90119" name="Group 61"/>
            <p:cNvGrpSpPr>
              <a:grpSpLocks/>
            </p:cNvGrpSpPr>
            <p:nvPr/>
          </p:nvGrpSpPr>
          <p:grpSpPr bwMode="auto">
            <a:xfrm>
              <a:off x="1243" y="2832"/>
              <a:ext cx="1730" cy="282"/>
              <a:chOff x="1202" y="2745"/>
              <a:chExt cx="1730" cy="282"/>
            </a:xfrm>
          </p:grpSpPr>
          <p:sp>
            <p:nvSpPr>
              <p:cNvPr id="90140" name="Line 16"/>
              <p:cNvSpPr>
                <a:spLocks noChangeShapeType="1"/>
              </p:cNvSpPr>
              <p:nvPr/>
            </p:nvSpPr>
            <p:spPr bwMode="auto">
              <a:xfrm flipH="1">
                <a:off x="1452" y="2959"/>
                <a:ext cx="12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0141" name="Group 60"/>
              <p:cNvGrpSpPr>
                <a:grpSpLocks/>
              </p:cNvGrpSpPr>
              <p:nvPr/>
            </p:nvGrpSpPr>
            <p:grpSpPr bwMode="auto">
              <a:xfrm>
                <a:off x="1202" y="2745"/>
                <a:ext cx="1730" cy="282"/>
                <a:chOff x="1202" y="2745"/>
                <a:chExt cx="1730" cy="282"/>
              </a:xfrm>
            </p:grpSpPr>
            <p:sp>
              <p:nvSpPr>
                <p:cNvPr id="9014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202" y="2796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143" name="Oval 19"/>
                <p:cNvSpPr>
                  <a:spLocks noChangeArrowheads="1"/>
                </p:cNvSpPr>
                <p:nvPr/>
              </p:nvSpPr>
              <p:spPr bwMode="auto">
                <a:xfrm>
                  <a:off x="2722" y="2936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1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36" y="2745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90120" name="Group 52"/>
            <p:cNvGrpSpPr>
              <a:grpSpLocks/>
            </p:cNvGrpSpPr>
            <p:nvPr/>
          </p:nvGrpSpPr>
          <p:grpSpPr bwMode="auto">
            <a:xfrm>
              <a:off x="2345" y="1794"/>
              <a:ext cx="1778" cy="505"/>
              <a:chOff x="2304" y="1707"/>
              <a:chExt cx="1778" cy="505"/>
            </a:xfrm>
          </p:grpSpPr>
          <p:sp>
            <p:nvSpPr>
              <p:cNvPr id="90135" name="Line 28"/>
              <p:cNvSpPr>
                <a:spLocks noChangeShapeType="1"/>
              </p:cNvSpPr>
              <p:nvPr/>
            </p:nvSpPr>
            <p:spPr bwMode="auto">
              <a:xfrm>
                <a:off x="2304" y="221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0136" name="Group 29"/>
              <p:cNvGrpSpPr>
                <a:grpSpLocks/>
              </p:cNvGrpSpPr>
              <p:nvPr/>
            </p:nvGrpSpPr>
            <p:grpSpPr bwMode="auto">
              <a:xfrm>
                <a:off x="2544" y="1707"/>
                <a:ext cx="1538" cy="409"/>
                <a:chOff x="2496" y="1511"/>
                <a:chExt cx="1538" cy="409"/>
              </a:xfrm>
            </p:grpSpPr>
            <p:sp>
              <p:nvSpPr>
                <p:cNvPr id="9013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496" y="168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138" name="Line 31"/>
                <p:cNvSpPr>
                  <a:spLocks noChangeShapeType="1"/>
                </p:cNvSpPr>
                <p:nvPr/>
              </p:nvSpPr>
              <p:spPr bwMode="auto">
                <a:xfrm>
                  <a:off x="2496" y="1680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13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14" y="1511"/>
                  <a:ext cx="102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Růst nabídky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M/P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0121" name="Group 44"/>
            <p:cNvGrpSpPr>
              <a:grpSpLocks/>
            </p:cNvGrpSpPr>
            <p:nvPr/>
          </p:nvGrpSpPr>
          <p:grpSpPr bwMode="auto">
            <a:xfrm>
              <a:off x="2009" y="1911"/>
              <a:ext cx="2311" cy="1502"/>
              <a:chOff x="1392" y="1876"/>
              <a:chExt cx="2311" cy="1502"/>
            </a:xfrm>
          </p:grpSpPr>
          <p:sp>
            <p:nvSpPr>
              <p:cNvPr id="90133" name="Arc 45"/>
              <p:cNvSpPr>
                <a:spLocks/>
              </p:cNvSpPr>
              <p:nvPr/>
            </p:nvSpPr>
            <p:spPr bwMode="auto">
              <a:xfrm rot="10800000">
                <a:off x="1392" y="1876"/>
                <a:ext cx="1680" cy="134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5 h 21600"/>
                  <a:gd name="T4" fmla="*/ 0 w 21600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34" name="Text Box 46"/>
              <p:cNvSpPr txBox="1">
                <a:spLocks noChangeArrowheads="1"/>
              </p:cNvSpPr>
              <p:nvPr/>
            </p:nvSpPr>
            <p:spPr bwMode="auto">
              <a:xfrm>
                <a:off x="3110" y="3147"/>
                <a:ext cx="5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L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cs-CZ" sz="1800" b="1" baseline="30000">
                    <a:solidFill>
                      <a:srgbClr val="333399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90122" name="Group 59"/>
            <p:cNvGrpSpPr>
              <a:grpSpLocks/>
            </p:cNvGrpSpPr>
            <p:nvPr/>
          </p:nvGrpSpPr>
          <p:grpSpPr bwMode="auto">
            <a:xfrm>
              <a:off x="1233" y="2398"/>
              <a:ext cx="1266" cy="323"/>
              <a:chOff x="1192" y="2311"/>
              <a:chExt cx="1266" cy="323"/>
            </a:xfrm>
          </p:grpSpPr>
          <p:sp>
            <p:nvSpPr>
              <p:cNvPr id="90128" name="Line 13"/>
              <p:cNvSpPr>
                <a:spLocks noChangeShapeType="1"/>
              </p:cNvSpPr>
              <p:nvPr/>
            </p:nvSpPr>
            <p:spPr bwMode="auto">
              <a:xfrm flipH="1">
                <a:off x="1452" y="2522"/>
                <a:ext cx="7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0129" name="Group 58"/>
              <p:cNvGrpSpPr>
                <a:grpSpLocks/>
              </p:cNvGrpSpPr>
              <p:nvPr/>
            </p:nvGrpSpPr>
            <p:grpSpPr bwMode="auto">
              <a:xfrm>
                <a:off x="1192" y="2311"/>
                <a:ext cx="1266" cy="323"/>
                <a:chOff x="1192" y="2311"/>
                <a:chExt cx="1266" cy="323"/>
              </a:xfrm>
            </p:grpSpPr>
            <p:sp>
              <p:nvSpPr>
                <p:cNvPr id="9013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92" y="2403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131" name="Oval 25"/>
                <p:cNvSpPr>
                  <a:spLocks noChangeArrowheads="1"/>
                </p:cNvSpPr>
                <p:nvPr/>
              </p:nvSpPr>
              <p:spPr bwMode="auto">
                <a:xfrm>
                  <a:off x="2198" y="2500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13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262" y="2311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90123" name="Group 53"/>
            <p:cNvGrpSpPr>
              <a:grpSpLocks/>
            </p:cNvGrpSpPr>
            <p:nvPr/>
          </p:nvGrpSpPr>
          <p:grpSpPr bwMode="auto">
            <a:xfrm>
              <a:off x="1156" y="1344"/>
              <a:ext cx="3219" cy="2678"/>
              <a:chOff x="1104" y="1201"/>
              <a:chExt cx="3219" cy="2678"/>
            </a:xfrm>
          </p:grpSpPr>
          <p:sp>
            <p:nvSpPr>
              <p:cNvPr id="90124" name="Line 54"/>
              <p:cNvSpPr>
                <a:spLocks noChangeShapeType="1"/>
              </p:cNvSpPr>
              <p:nvPr/>
            </p:nvSpPr>
            <p:spPr bwMode="auto">
              <a:xfrm>
                <a:off x="1452" y="1590"/>
                <a:ext cx="0" cy="20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125" name="Line 55"/>
              <p:cNvSpPr>
                <a:spLocks noChangeShapeType="1"/>
              </p:cNvSpPr>
              <p:nvPr/>
            </p:nvSpPr>
            <p:spPr bwMode="auto">
              <a:xfrm rot="5400000" flipH="1">
                <a:off x="2884" y="2163"/>
                <a:ext cx="0" cy="28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126" name="Text Box 56"/>
              <p:cNvSpPr txBox="1">
                <a:spLocks noChangeArrowheads="1"/>
              </p:cNvSpPr>
              <p:nvPr/>
            </p:nvSpPr>
            <p:spPr bwMode="auto">
              <a:xfrm>
                <a:off x="1104" y="1201"/>
                <a:ext cx="7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Úroková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sazba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90127" name="Text Box 57"/>
              <p:cNvSpPr txBox="1">
                <a:spLocks noChangeArrowheads="1"/>
              </p:cNvSpPr>
              <p:nvPr/>
            </p:nvSpPr>
            <p:spPr bwMode="auto">
              <a:xfrm>
                <a:off x="3444" y="3648"/>
                <a:ext cx="8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Držba M/P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990033"/>
                </a:solidFill>
              </a:rPr>
              <a:t>Produkt a úroková míra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b="1" smtClean="0">
              <a:solidFill>
                <a:srgbClr val="990033"/>
              </a:solidFill>
            </a:endParaRPr>
          </a:p>
          <a:p>
            <a:pPr eaLnBrk="1" hangingPunct="1"/>
            <a:r>
              <a:rPr lang="cs-CZ" altLang="cs-CZ" b="1" smtClean="0"/>
              <a:t>Růst reálného produktu zvýší, při daných cenách a dané nabídce peněz, úrokovou míru.</a:t>
            </a:r>
            <a:endParaRPr lang="en-US" altLang="cs-CZ" b="1" smtClean="0"/>
          </a:p>
          <a:p>
            <a:pPr lvl="1" eaLnBrk="1" hangingPunct="1"/>
            <a:endParaRPr lang="en-US" altLang="cs-CZ" b="1" smtClean="0"/>
          </a:p>
          <a:p>
            <a:pPr eaLnBrk="1" hangingPunct="1"/>
            <a:endParaRPr lang="en-US" altLang="cs-CZ" b="1" smtClean="0"/>
          </a:p>
        </p:txBody>
      </p:sp>
      <p:sp>
        <p:nvSpPr>
          <p:cNvPr id="9216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56DBE0-B86C-4B59-97B4-47CFD70539F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5E067D-B0EB-44AD-9BD2-6CE24595EE17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116013" y="1844675"/>
            <a:ext cx="65166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Efekt růstu reálného produkt na úrokovou míru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4212" name="Group 94"/>
          <p:cNvGrpSpPr>
            <a:grpSpLocks/>
          </p:cNvGrpSpPr>
          <p:nvPr/>
        </p:nvGrpSpPr>
        <p:grpSpPr bwMode="auto">
          <a:xfrm>
            <a:off x="1763713" y="2420938"/>
            <a:ext cx="5240337" cy="4437062"/>
            <a:chOff x="864" y="1200"/>
            <a:chExt cx="3301" cy="2795"/>
          </a:xfrm>
        </p:grpSpPr>
        <p:grpSp>
          <p:nvGrpSpPr>
            <p:cNvPr id="94213" name="Group 92"/>
            <p:cNvGrpSpPr>
              <a:grpSpLocks/>
            </p:cNvGrpSpPr>
            <p:nvPr/>
          </p:nvGrpSpPr>
          <p:grpSpPr bwMode="auto">
            <a:xfrm>
              <a:off x="2477" y="2788"/>
              <a:ext cx="1049" cy="1047"/>
              <a:chOff x="2477" y="2788"/>
              <a:chExt cx="1049" cy="1047"/>
            </a:xfrm>
          </p:grpSpPr>
          <p:sp>
            <p:nvSpPr>
              <p:cNvPr id="94249" name="Line 91"/>
              <p:cNvSpPr>
                <a:spLocks noChangeShapeType="1"/>
              </p:cNvSpPr>
              <p:nvPr/>
            </p:nvSpPr>
            <p:spPr bwMode="auto">
              <a:xfrm flipH="1">
                <a:off x="2477" y="3009"/>
                <a:ext cx="7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50" name="Line 11"/>
              <p:cNvSpPr>
                <a:spLocks noChangeShapeType="1"/>
              </p:cNvSpPr>
              <p:nvPr/>
            </p:nvSpPr>
            <p:spPr bwMode="auto">
              <a:xfrm>
                <a:off x="3258" y="2981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51" name="Text Box 12"/>
              <p:cNvSpPr txBox="1">
                <a:spLocks noChangeArrowheads="1"/>
              </p:cNvSpPr>
              <p:nvPr/>
            </p:nvSpPr>
            <p:spPr bwMode="auto">
              <a:xfrm>
                <a:off x="3148" y="3604"/>
                <a:ext cx="2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Q</a:t>
                </a:r>
                <a:r>
                  <a:rPr lang="en-US" altLang="cs-CZ" sz="18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52" name="Oval 34"/>
              <p:cNvSpPr>
                <a:spLocks noChangeArrowheads="1"/>
              </p:cNvSpPr>
              <p:nvPr/>
            </p:nvSpPr>
            <p:spPr bwMode="auto">
              <a:xfrm>
                <a:off x="3232" y="2977"/>
                <a:ext cx="52" cy="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53" name="Text Box 35"/>
              <p:cNvSpPr txBox="1">
                <a:spLocks noChangeArrowheads="1"/>
              </p:cNvSpPr>
              <p:nvPr/>
            </p:nvSpPr>
            <p:spPr bwMode="auto">
              <a:xfrm>
                <a:off x="3296" y="2788"/>
                <a:ext cx="2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'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4214" name="Group 72"/>
            <p:cNvGrpSpPr>
              <a:grpSpLocks/>
            </p:cNvGrpSpPr>
            <p:nvPr/>
          </p:nvGrpSpPr>
          <p:grpSpPr bwMode="auto">
            <a:xfrm>
              <a:off x="1563" y="1744"/>
              <a:ext cx="2325" cy="1650"/>
              <a:chOff x="1563" y="1762"/>
              <a:chExt cx="2325" cy="1650"/>
            </a:xfrm>
          </p:grpSpPr>
          <p:sp>
            <p:nvSpPr>
              <p:cNvPr id="94247" name="Arc 14"/>
              <p:cNvSpPr>
                <a:spLocks/>
              </p:cNvSpPr>
              <p:nvPr/>
            </p:nvSpPr>
            <p:spPr bwMode="auto">
              <a:xfrm rot="-10483199">
                <a:off x="1563" y="1762"/>
                <a:ext cx="1774" cy="1387"/>
              </a:xfrm>
              <a:custGeom>
                <a:avLst/>
                <a:gdLst>
                  <a:gd name="T0" fmla="*/ 0 w 22806"/>
                  <a:gd name="T1" fmla="*/ 0 h 21600"/>
                  <a:gd name="T2" fmla="*/ 11 w 22806"/>
                  <a:gd name="T3" fmla="*/ 6 h 21600"/>
                  <a:gd name="T4" fmla="*/ 1 w 22806"/>
                  <a:gd name="T5" fmla="*/ 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806" h="21600" fill="none" extrusionOk="0">
                    <a:moveTo>
                      <a:pt x="-1" y="33"/>
                    </a:moveTo>
                    <a:cubicBezTo>
                      <a:pt x="401" y="11"/>
                      <a:pt x="803" y="-1"/>
                      <a:pt x="1206" y="0"/>
                    </a:cubicBezTo>
                    <a:cubicBezTo>
                      <a:pt x="13135" y="0"/>
                      <a:pt x="22806" y="9670"/>
                      <a:pt x="22806" y="21600"/>
                    </a:cubicBezTo>
                  </a:path>
                  <a:path w="22806" h="21600" stroke="0" extrusionOk="0">
                    <a:moveTo>
                      <a:pt x="-1" y="33"/>
                    </a:moveTo>
                    <a:cubicBezTo>
                      <a:pt x="401" y="11"/>
                      <a:pt x="803" y="-1"/>
                      <a:pt x="1206" y="0"/>
                    </a:cubicBezTo>
                    <a:cubicBezTo>
                      <a:pt x="13135" y="0"/>
                      <a:pt x="22806" y="9670"/>
                      <a:pt x="22806" y="21600"/>
                    </a:cubicBezTo>
                    <a:lnTo>
                      <a:pt x="1206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381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4248" name="Text Box 15"/>
              <p:cNvSpPr txBox="1">
                <a:spLocks noChangeArrowheads="1"/>
              </p:cNvSpPr>
              <p:nvPr/>
            </p:nvSpPr>
            <p:spPr bwMode="auto">
              <a:xfrm>
                <a:off x="3295" y="3181"/>
                <a:ext cx="5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L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en-US" altLang="cs-CZ" sz="1800" b="1" i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cs-CZ" sz="1800" b="1" baseline="30000">
                    <a:solidFill>
                      <a:srgbClr val="333399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94215" name="Group 16"/>
            <p:cNvGrpSpPr>
              <a:grpSpLocks/>
            </p:cNvGrpSpPr>
            <p:nvPr/>
          </p:nvGrpSpPr>
          <p:grpSpPr bwMode="auto">
            <a:xfrm>
              <a:off x="1854" y="1669"/>
              <a:ext cx="2311" cy="1502"/>
              <a:chOff x="1682" y="1392"/>
              <a:chExt cx="2311" cy="1502"/>
            </a:xfrm>
          </p:grpSpPr>
          <p:sp>
            <p:nvSpPr>
              <p:cNvPr id="94245" name="Arc 17"/>
              <p:cNvSpPr>
                <a:spLocks/>
              </p:cNvSpPr>
              <p:nvPr/>
            </p:nvSpPr>
            <p:spPr bwMode="auto">
              <a:xfrm rot="10800000">
                <a:off x="1682" y="1392"/>
                <a:ext cx="1680" cy="1344"/>
              </a:xfrm>
              <a:custGeom>
                <a:avLst/>
                <a:gdLst>
                  <a:gd name="T0" fmla="*/ 0 w 21600"/>
                  <a:gd name="T1" fmla="*/ 0 h 21600"/>
                  <a:gd name="T2" fmla="*/ 10 w 21600"/>
                  <a:gd name="T3" fmla="*/ 5 h 21600"/>
                  <a:gd name="T4" fmla="*/ 0 w 21600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cs-CZ"/>
              </a:p>
            </p:txBody>
          </p:sp>
          <p:sp>
            <p:nvSpPr>
              <p:cNvPr id="94246" name="Text Box 18"/>
              <p:cNvSpPr txBox="1">
                <a:spLocks noChangeArrowheads="1"/>
              </p:cNvSpPr>
              <p:nvPr/>
            </p:nvSpPr>
            <p:spPr bwMode="auto">
              <a:xfrm>
                <a:off x="3400" y="2663"/>
                <a:ext cx="5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L(R,Y</a:t>
                </a:r>
                <a:r>
                  <a:rPr lang="en-US" altLang="cs-CZ" sz="1800" b="1" baseline="30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cs-CZ" sz="18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94216" name="Group 67"/>
            <p:cNvGrpSpPr>
              <a:grpSpLocks/>
            </p:cNvGrpSpPr>
            <p:nvPr/>
          </p:nvGrpSpPr>
          <p:grpSpPr bwMode="auto">
            <a:xfrm>
              <a:off x="1877" y="1967"/>
              <a:ext cx="1748" cy="529"/>
              <a:chOff x="1868" y="1967"/>
              <a:chExt cx="1748" cy="529"/>
            </a:xfrm>
          </p:grpSpPr>
          <p:sp>
            <p:nvSpPr>
              <p:cNvPr id="94241" name="Line 20"/>
              <p:cNvSpPr>
                <a:spLocks noChangeShapeType="1"/>
              </p:cNvSpPr>
              <p:nvPr/>
            </p:nvSpPr>
            <p:spPr bwMode="auto">
              <a:xfrm>
                <a:off x="1868" y="2496"/>
                <a:ext cx="2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42" name="Text Box 21"/>
              <p:cNvSpPr txBox="1">
                <a:spLocks noChangeArrowheads="1"/>
              </p:cNvSpPr>
              <p:nvPr/>
            </p:nvSpPr>
            <p:spPr bwMode="auto">
              <a:xfrm>
                <a:off x="2540" y="1967"/>
                <a:ext cx="10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Růst reálného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produktu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43" name="Line 22"/>
              <p:cNvSpPr>
                <a:spLocks noChangeShapeType="1"/>
              </p:cNvSpPr>
              <p:nvPr/>
            </p:nvSpPr>
            <p:spPr bwMode="auto">
              <a:xfrm flipH="1">
                <a:off x="1964" y="225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44" name="Line 23"/>
              <p:cNvSpPr>
                <a:spLocks noChangeShapeType="1"/>
              </p:cNvSpPr>
              <p:nvPr/>
            </p:nvSpPr>
            <p:spPr bwMode="auto">
              <a:xfrm>
                <a:off x="1964" y="225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217" name="Group 43"/>
            <p:cNvGrpSpPr>
              <a:grpSpLocks/>
            </p:cNvGrpSpPr>
            <p:nvPr/>
          </p:nvGrpSpPr>
          <p:grpSpPr bwMode="auto">
            <a:xfrm>
              <a:off x="1920" y="1488"/>
              <a:ext cx="1056" cy="2507"/>
              <a:chOff x="1920" y="1404"/>
              <a:chExt cx="1056" cy="2507"/>
            </a:xfrm>
          </p:grpSpPr>
          <p:grpSp>
            <p:nvGrpSpPr>
              <p:cNvPr id="94235" name="Group 44"/>
              <p:cNvGrpSpPr>
                <a:grpSpLocks/>
              </p:cNvGrpSpPr>
              <p:nvPr/>
            </p:nvGrpSpPr>
            <p:grpSpPr bwMode="auto">
              <a:xfrm>
                <a:off x="1920" y="1404"/>
                <a:ext cx="972" cy="2104"/>
                <a:chOff x="1920" y="1404"/>
                <a:chExt cx="972" cy="2104"/>
              </a:xfrm>
            </p:grpSpPr>
            <p:sp>
              <p:nvSpPr>
                <p:cNvPr id="94239" name="Line 45"/>
                <p:cNvSpPr>
                  <a:spLocks noChangeShapeType="1"/>
                </p:cNvSpPr>
                <p:nvPr/>
              </p:nvSpPr>
              <p:spPr bwMode="auto">
                <a:xfrm>
                  <a:off x="2468" y="1636"/>
                  <a:ext cx="0" cy="1872"/>
                </a:xfrm>
                <a:prstGeom prst="line">
                  <a:avLst/>
                </a:prstGeom>
                <a:noFill/>
                <a:ln w="381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24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920" y="1404"/>
                  <a:ext cx="97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Nabídka M/P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4236" name="Group 47"/>
              <p:cNvGrpSpPr>
                <a:grpSpLocks/>
              </p:cNvGrpSpPr>
              <p:nvPr/>
            </p:nvGrpSpPr>
            <p:grpSpPr bwMode="auto">
              <a:xfrm>
                <a:off x="2208" y="3507"/>
                <a:ext cx="768" cy="404"/>
                <a:chOff x="2208" y="3507"/>
                <a:chExt cx="768" cy="404"/>
              </a:xfrm>
            </p:grpSpPr>
            <p:sp>
              <p:nvSpPr>
                <p:cNvPr id="94237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208" y="3507"/>
                  <a:ext cx="30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 u="sng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M</a:t>
                  </a:r>
                  <a:r>
                    <a:rPr lang="en-US" altLang="cs-CZ" sz="1800" b="1" i="1" u="sng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P</a:t>
                  </a:r>
                  <a:endParaRPr lang="en-US" altLang="cs-CZ" sz="1800" b="1" i="1" u="sng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23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435" y="3552"/>
                  <a:ext cx="54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( = </a:t>
                  </a: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Q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)</a:t>
                  </a:r>
                </a:p>
              </p:txBody>
            </p:sp>
          </p:grpSp>
        </p:grpSp>
        <p:grpSp>
          <p:nvGrpSpPr>
            <p:cNvPr id="94218" name="Group 78"/>
            <p:cNvGrpSpPr>
              <a:grpSpLocks/>
            </p:cNvGrpSpPr>
            <p:nvPr/>
          </p:nvGrpSpPr>
          <p:grpSpPr bwMode="auto">
            <a:xfrm>
              <a:off x="978" y="2500"/>
              <a:ext cx="1734" cy="327"/>
              <a:chOff x="978" y="2500"/>
              <a:chExt cx="1734" cy="327"/>
            </a:xfrm>
          </p:grpSpPr>
          <p:sp>
            <p:nvSpPr>
              <p:cNvPr id="94229" name="Line 8"/>
              <p:cNvSpPr>
                <a:spLocks noChangeShapeType="1"/>
              </p:cNvSpPr>
              <p:nvPr/>
            </p:nvSpPr>
            <p:spPr bwMode="auto">
              <a:xfrm flipH="1">
                <a:off x="1228" y="2705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4230" name="Group 77"/>
              <p:cNvGrpSpPr>
                <a:grpSpLocks/>
              </p:cNvGrpSpPr>
              <p:nvPr/>
            </p:nvGrpSpPr>
            <p:grpSpPr bwMode="auto">
              <a:xfrm>
                <a:off x="978" y="2500"/>
                <a:ext cx="1734" cy="327"/>
                <a:chOff x="978" y="2500"/>
                <a:chExt cx="1734" cy="327"/>
              </a:xfrm>
            </p:grpSpPr>
            <p:sp>
              <p:nvSpPr>
                <p:cNvPr id="9423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8" y="2596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94232" name="Group 68"/>
                <p:cNvGrpSpPr>
                  <a:grpSpLocks/>
                </p:cNvGrpSpPr>
                <p:nvPr/>
              </p:nvGrpSpPr>
              <p:grpSpPr bwMode="auto">
                <a:xfrm>
                  <a:off x="2452" y="2500"/>
                  <a:ext cx="260" cy="231"/>
                  <a:chOff x="2452" y="2500"/>
                  <a:chExt cx="260" cy="231"/>
                </a:xfrm>
              </p:grpSpPr>
              <p:sp>
                <p:nvSpPr>
                  <p:cNvPr id="94233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6" y="2500"/>
                    <a:ext cx="19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cs-CZ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9423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52" y="2671"/>
                    <a:ext cx="52" cy="5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cs-CZ" altLang="cs-CZ" sz="1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94219" name="Group 90"/>
            <p:cNvGrpSpPr>
              <a:grpSpLocks/>
            </p:cNvGrpSpPr>
            <p:nvPr/>
          </p:nvGrpSpPr>
          <p:grpSpPr bwMode="auto">
            <a:xfrm>
              <a:off x="960" y="2781"/>
              <a:ext cx="1740" cy="327"/>
              <a:chOff x="960" y="2781"/>
              <a:chExt cx="1740" cy="327"/>
            </a:xfrm>
          </p:grpSpPr>
          <p:sp>
            <p:nvSpPr>
              <p:cNvPr id="94225" name="Line 5"/>
              <p:cNvSpPr>
                <a:spLocks noChangeShapeType="1"/>
              </p:cNvSpPr>
              <p:nvPr/>
            </p:nvSpPr>
            <p:spPr bwMode="auto">
              <a:xfrm flipH="1">
                <a:off x="1228" y="3009"/>
                <a:ext cx="12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26" name="Text Box 6"/>
              <p:cNvSpPr txBox="1">
                <a:spLocks noChangeArrowheads="1"/>
              </p:cNvSpPr>
              <p:nvPr/>
            </p:nvSpPr>
            <p:spPr bwMode="auto">
              <a:xfrm>
                <a:off x="960" y="2877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cs-CZ" sz="18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27" name="Oval 31"/>
              <p:cNvSpPr>
                <a:spLocks noChangeArrowheads="1"/>
              </p:cNvSpPr>
              <p:nvPr/>
            </p:nvSpPr>
            <p:spPr bwMode="auto">
              <a:xfrm>
                <a:off x="2452" y="2979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228" name="Text Box 32"/>
              <p:cNvSpPr txBox="1">
                <a:spLocks noChangeArrowheads="1"/>
              </p:cNvSpPr>
              <p:nvPr/>
            </p:nvSpPr>
            <p:spPr bwMode="auto">
              <a:xfrm>
                <a:off x="2504" y="27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4220" name="Group 89"/>
            <p:cNvGrpSpPr>
              <a:grpSpLocks/>
            </p:cNvGrpSpPr>
            <p:nvPr/>
          </p:nvGrpSpPr>
          <p:grpSpPr bwMode="auto">
            <a:xfrm>
              <a:off x="864" y="1200"/>
              <a:ext cx="3296" cy="2678"/>
              <a:chOff x="864" y="1200"/>
              <a:chExt cx="3296" cy="2678"/>
            </a:xfrm>
          </p:grpSpPr>
          <p:sp>
            <p:nvSpPr>
              <p:cNvPr id="94221" name="Line 85"/>
              <p:cNvSpPr>
                <a:spLocks noChangeShapeType="1"/>
              </p:cNvSpPr>
              <p:nvPr/>
            </p:nvSpPr>
            <p:spPr bwMode="auto">
              <a:xfrm>
                <a:off x="1212" y="1589"/>
                <a:ext cx="0" cy="20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22" name="Line 86"/>
              <p:cNvSpPr>
                <a:spLocks noChangeShapeType="1"/>
              </p:cNvSpPr>
              <p:nvPr/>
            </p:nvSpPr>
            <p:spPr bwMode="auto">
              <a:xfrm rot="5400000" flipH="1">
                <a:off x="2644" y="2162"/>
                <a:ext cx="0" cy="28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23" name="Text Box 87"/>
              <p:cNvSpPr txBox="1">
                <a:spLocks noChangeArrowheads="1"/>
              </p:cNvSpPr>
              <p:nvPr/>
            </p:nvSpPr>
            <p:spPr bwMode="auto">
              <a:xfrm>
                <a:off x="864" y="1200"/>
                <a:ext cx="7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Úroková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míra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94224" name="Text Box 88"/>
              <p:cNvSpPr txBox="1">
                <a:spLocks noChangeArrowheads="1"/>
              </p:cNvSpPr>
              <p:nvPr/>
            </p:nvSpPr>
            <p:spPr bwMode="auto">
              <a:xfrm>
                <a:off x="3348" y="3647"/>
                <a:ext cx="8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Držba M/P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345363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Nabídka </a:t>
            </a:r>
            <a:r>
              <a:rPr lang="cs-CZ" sz="2800" dirty="0">
                <a:latin typeface="Arial Black" pitchFamily="34" charset="0"/>
              </a:rPr>
              <a:t>peněz a směnný kurz </a:t>
            </a:r>
            <a:r>
              <a:rPr lang="cs-CZ" sz="2800" dirty="0" smtClean="0">
                <a:latin typeface="Arial Black" pitchFamily="34" charset="0"/>
              </a:rPr>
              <a:t>v </a:t>
            </a:r>
            <a:r>
              <a:rPr lang="cs-CZ" sz="2800" dirty="0">
                <a:latin typeface="Arial Black" pitchFamily="34" charset="0"/>
              </a:rPr>
              <a:t>krátkém období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280400" cy="4248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Analýza v krátkém období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Cenová hladina a reálný produkt jsou dány</a:t>
            </a:r>
            <a:r>
              <a:rPr lang="en-US" b="1"/>
              <a:t>.</a:t>
            </a:r>
            <a:endParaRPr lang="cs-CZ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Analýza v dlouhém období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Cenová hladina je plně flexibilní a vždy se přizpůsobuje tak, aby byla zachována plná zaměstnanost</a:t>
            </a:r>
            <a:r>
              <a:rPr lang="en-US" b="1"/>
              <a:t>.</a:t>
            </a:r>
            <a:endParaRPr lang="cs-CZ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Spojení peněz, úrokové sazby a směnného kurzu</a:t>
            </a: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Peněžní trh v USA determinuje dolarovou úrokovou sazbu, která pak ovlivňuje směnný kurz tak, aby byla zachována úroková parita</a:t>
            </a:r>
            <a:r>
              <a:rPr lang="en-US" b="1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/>
          </a:p>
        </p:txBody>
      </p:sp>
      <p:sp>
        <p:nvSpPr>
          <p:cNvPr id="9625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28AE2F-ED72-4368-BC95-C7DEA9F68E6B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B6C03B-CCA7-4C64-B85D-B416A856F64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116013" y="119697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Současná rovnováha na trhu peněz v USA a na devizovém trhu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8308" name="Group 116"/>
          <p:cNvGrpSpPr>
            <a:grpSpLocks/>
          </p:cNvGrpSpPr>
          <p:nvPr/>
        </p:nvGrpSpPr>
        <p:grpSpPr bwMode="auto">
          <a:xfrm>
            <a:off x="0" y="1989138"/>
            <a:ext cx="9313863" cy="4603750"/>
            <a:chOff x="113" y="1298"/>
            <a:chExt cx="5867" cy="2900"/>
          </a:xfrm>
        </p:grpSpPr>
        <p:sp>
          <p:nvSpPr>
            <p:cNvPr id="98309" name="Text Box 81"/>
            <p:cNvSpPr txBox="1">
              <a:spLocks noChangeArrowheads="1"/>
            </p:cNvSpPr>
            <p:nvPr/>
          </p:nvSpPr>
          <p:spPr bwMode="auto">
            <a:xfrm>
              <a:off x="113" y="2069"/>
              <a:ext cx="7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tx1"/>
                  </a:solidFill>
                  <a:latin typeface="Arial" panose="020B0604020202020204" pitchFamily="34" charset="0"/>
                </a:rPr>
                <a:t>Devizový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tx1"/>
                  </a:solidFill>
                  <a:latin typeface="Arial" panose="020B0604020202020204" pitchFamily="34" charset="0"/>
                </a:rPr>
                <a:t>trh</a:t>
              </a:r>
              <a:endParaRPr lang="en-US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8310" name="Group 115"/>
            <p:cNvGrpSpPr>
              <a:grpSpLocks/>
            </p:cNvGrpSpPr>
            <p:nvPr/>
          </p:nvGrpSpPr>
          <p:grpSpPr bwMode="auto">
            <a:xfrm>
              <a:off x="158" y="1298"/>
              <a:ext cx="5822" cy="2900"/>
              <a:chOff x="113" y="1420"/>
              <a:chExt cx="5822" cy="2900"/>
            </a:xfrm>
          </p:grpSpPr>
          <p:sp>
            <p:nvSpPr>
              <p:cNvPr id="98311" name="Text Box 68"/>
              <p:cNvSpPr txBox="1">
                <a:spLocks noChangeArrowheads="1"/>
              </p:cNvSpPr>
              <p:nvPr/>
            </p:nvSpPr>
            <p:spPr bwMode="auto">
              <a:xfrm>
                <a:off x="4883" y="2592"/>
                <a:ext cx="105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Míra výnosnosti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endPara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v dolarech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  <p:grpSp>
            <p:nvGrpSpPr>
              <p:cNvPr id="98312" name="Group 114"/>
              <p:cNvGrpSpPr>
                <a:grpSpLocks/>
              </p:cNvGrpSpPr>
              <p:nvPr/>
            </p:nvGrpSpPr>
            <p:grpSpPr bwMode="auto">
              <a:xfrm>
                <a:off x="113" y="1420"/>
                <a:ext cx="4816" cy="2900"/>
                <a:chOff x="113" y="1420"/>
                <a:chExt cx="4816" cy="2900"/>
              </a:xfrm>
            </p:grpSpPr>
            <p:sp>
              <p:nvSpPr>
                <p:cNvPr id="98313" name="Line 70"/>
                <p:cNvSpPr>
                  <a:spLocks noChangeShapeType="1"/>
                </p:cNvSpPr>
                <p:nvPr/>
              </p:nvSpPr>
              <p:spPr bwMode="auto">
                <a:xfrm>
                  <a:off x="1424" y="1785"/>
                  <a:ext cx="0" cy="23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14" name="Line 71"/>
                <p:cNvSpPr>
                  <a:spLocks noChangeShapeType="1"/>
                </p:cNvSpPr>
                <p:nvPr/>
              </p:nvSpPr>
              <p:spPr bwMode="auto">
                <a:xfrm>
                  <a:off x="1424" y="2937"/>
                  <a:ext cx="345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15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704" y="1420"/>
                  <a:ext cx="1488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Směnný kurz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dolar</a:t>
                  </a: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/euro, </a:t>
                  </a: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/</a:t>
                  </a:r>
                  <a:r>
                    <a:rPr lang="en-US" altLang="cs-CZ" sz="1800" b="1" i="1" baseline="-25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€</a:t>
                  </a:r>
                  <a:endPara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1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188" y="2840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98317" name="AutoShape 80"/>
                <p:cNvSpPr>
                  <a:spLocks/>
                </p:cNvSpPr>
                <p:nvPr/>
              </p:nvSpPr>
              <p:spPr bwMode="auto">
                <a:xfrm>
                  <a:off x="720" y="1842"/>
                  <a:ext cx="96" cy="1104"/>
                </a:xfrm>
                <a:prstGeom prst="leftBrace">
                  <a:avLst>
                    <a:gd name="adj1" fmla="val 95833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18" name="Line 50"/>
                <p:cNvSpPr>
                  <a:spLocks noChangeShapeType="1"/>
                </p:cNvSpPr>
                <p:nvPr/>
              </p:nvSpPr>
              <p:spPr bwMode="auto">
                <a:xfrm>
                  <a:off x="2517" y="1866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1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517" y="1797"/>
                  <a:ext cx="884" cy="5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Výnosnost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dolarových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depozit</a:t>
                  </a:r>
                  <a:endPara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20" name="Arc 53"/>
                <p:cNvSpPr>
                  <a:spLocks/>
                </p:cNvSpPr>
                <p:nvPr/>
              </p:nvSpPr>
              <p:spPr bwMode="auto">
                <a:xfrm rot="-10522679">
                  <a:off x="1945" y="1867"/>
                  <a:ext cx="1675" cy="864"/>
                </a:xfrm>
                <a:custGeom>
                  <a:avLst/>
                  <a:gdLst>
                    <a:gd name="T0" fmla="*/ 0 w 21538"/>
                    <a:gd name="T1" fmla="*/ 0 h 21600"/>
                    <a:gd name="T2" fmla="*/ 10 w 21538"/>
                    <a:gd name="T3" fmla="*/ 1 h 21600"/>
                    <a:gd name="T4" fmla="*/ 0 w 21538"/>
                    <a:gd name="T5" fmla="*/ 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38" h="21600" fill="none" extrusionOk="0">
                      <a:moveTo>
                        <a:pt x="-1" y="0"/>
                      </a:moveTo>
                      <a:cubicBezTo>
                        <a:pt x="11293" y="0"/>
                        <a:pt x="20681" y="8700"/>
                        <a:pt x="21537" y="19962"/>
                      </a:cubicBezTo>
                    </a:path>
                    <a:path w="21538" h="21600" stroke="0" extrusionOk="0">
                      <a:moveTo>
                        <a:pt x="-1" y="0"/>
                      </a:moveTo>
                      <a:cubicBezTo>
                        <a:pt x="11293" y="0"/>
                        <a:pt x="20681" y="8700"/>
                        <a:pt x="21537" y="19962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2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611" y="2345"/>
                  <a:ext cx="972" cy="5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Očekávaná 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Výnosnost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euro depozit</a:t>
                  </a:r>
                  <a:endPara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22" name="Arc 56"/>
                <p:cNvSpPr>
                  <a:spLocks/>
                </p:cNvSpPr>
                <p:nvPr/>
              </p:nvSpPr>
              <p:spPr bwMode="auto">
                <a:xfrm rot="10522679" flipV="1">
                  <a:off x="2037" y="3210"/>
                  <a:ext cx="1680" cy="86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2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707" y="3041"/>
                  <a:ext cx="76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L</a:t>
                  </a:r>
                  <a:r>
                    <a:rPr lang="en-US" altLang="cs-CZ" sz="18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altLang="cs-CZ" sz="1800" b="1" i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baseline="-25000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$</a:t>
                  </a:r>
                  <a:r>
                    <a:rPr lang="en-US" altLang="cs-CZ" sz="18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, </a:t>
                  </a:r>
                  <a:r>
                    <a:rPr lang="en-US" altLang="cs-CZ" sz="1800" b="1" i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Y</a:t>
                  </a:r>
                  <a:r>
                    <a:rPr lang="en-US" altLang="cs-CZ" sz="1800" b="1" baseline="-25000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US</a:t>
                  </a:r>
                  <a:r>
                    <a:rPr lang="en-US" altLang="cs-CZ" sz="18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)</a:t>
                  </a:r>
                </a:p>
              </p:txBody>
            </p:sp>
            <p:sp>
              <p:nvSpPr>
                <p:cNvPr id="9832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854" y="4089"/>
                  <a:ext cx="191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Držba M/P v </a:t>
                  </a: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US</a:t>
                  </a:r>
                  <a:r>
                    <a:rPr lang="cs-CZ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A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2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03" y="3591"/>
                  <a:ext cx="561" cy="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5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     </a:t>
                  </a:r>
                  <a:r>
                    <a:rPr lang="en-US" altLang="cs-CZ" sz="15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cs-CZ" altLang="cs-CZ" sz="15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růst</a:t>
                  </a:r>
                  <a:r>
                    <a:rPr lang="en-US" altLang="cs-CZ" sz="15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)</a:t>
                  </a:r>
                </a:p>
              </p:txBody>
            </p:sp>
            <p:sp>
              <p:nvSpPr>
                <p:cNvPr id="98326" name="Line 78"/>
                <p:cNvSpPr>
                  <a:spLocks noChangeShapeType="1"/>
                </p:cNvSpPr>
                <p:nvPr/>
              </p:nvSpPr>
              <p:spPr bwMode="auto">
                <a:xfrm>
                  <a:off x="1075" y="3800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27" name="AutoShape 83"/>
                <p:cNvSpPr>
                  <a:spLocks/>
                </p:cNvSpPr>
                <p:nvPr/>
              </p:nvSpPr>
              <p:spPr bwMode="auto">
                <a:xfrm>
                  <a:off x="737" y="3022"/>
                  <a:ext cx="96" cy="1104"/>
                </a:xfrm>
                <a:prstGeom prst="leftBrace">
                  <a:avLst>
                    <a:gd name="adj1" fmla="val 95833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2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13" y="3333"/>
                  <a:ext cx="644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Peněžní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trh</a:t>
                  </a:r>
                  <a:endParaRPr lang="en-US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2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61" y="2504"/>
                  <a:ext cx="105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3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038" y="2360"/>
                  <a:ext cx="42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$/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€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31" name="Oval 86"/>
                <p:cNvSpPr>
                  <a:spLocks noChangeArrowheads="1"/>
                </p:cNvSpPr>
                <p:nvPr/>
              </p:nvSpPr>
              <p:spPr bwMode="auto">
                <a:xfrm>
                  <a:off x="2485" y="2470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3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555" y="2273"/>
                  <a:ext cx="23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'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33" name="Line 62"/>
                <p:cNvSpPr>
                  <a:spLocks noChangeShapeType="1"/>
                </p:cNvSpPr>
                <p:nvPr/>
              </p:nvSpPr>
              <p:spPr bwMode="auto">
                <a:xfrm>
                  <a:off x="2517" y="2970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3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517" y="2970"/>
                  <a:ext cx="43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cs-CZ" sz="1800" b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$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35" name="Oval 89"/>
                <p:cNvSpPr>
                  <a:spLocks noChangeArrowheads="1"/>
                </p:cNvSpPr>
                <p:nvPr/>
              </p:nvSpPr>
              <p:spPr bwMode="auto">
                <a:xfrm>
                  <a:off x="2485" y="3466"/>
                  <a:ext cx="52" cy="52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3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469" y="3506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98337" name="Line 59"/>
                <p:cNvSpPr>
                  <a:spLocks noChangeShapeType="1"/>
                </p:cNvSpPr>
                <p:nvPr/>
              </p:nvSpPr>
              <p:spPr bwMode="auto">
                <a:xfrm>
                  <a:off x="1461" y="3498"/>
                  <a:ext cx="2448" cy="0"/>
                </a:xfrm>
                <a:prstGeom prst="line">
                  <a:avLst/>
                </a:prstGeom>
                <a:noFill/>
                <a:ln w="381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3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957" y="3305"/>
                  <a:ext cx="97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Nabídka M/P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800" b="1">
                      <a:solidFill>
                        <a:srgbClr val="333399"/>
                      </a:solidFill>
                      <a:latin typeface="Arial" panose="020B0604020202020204" pitchFamily="34" charset="0"/>
                    </a:rPr>
                    <a:t>V USA</a:t>
                  </a:r>
                  <a:endParaRPr lang="en-US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3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029" y="3277"/>
                  <a:ext cx="674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M</a:t>
                  </a:r>
                  <a:r>
                    <a:rPr lang="en-US" altLang="cs-CZ" sz="1800" b="1" i="1" baseline="30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US</a:t>
                  </a:r>
                  <a:endPara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800" b="1" i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 P</a:t>
                  </a:r>
                  <a:r>
                    <a:rPr lang="en-US" altLang="cs-CZ" sz="1800" b="1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US</a:t>
                  </a:r>
                  <a:endParaRPr lang="en-US" altLang="cs-CZ" sz="1800" b="1" u="sng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40" name="Line 91"/>
                <p:cNvSpPr>
                  <a:spLocks noChangeShapeType="1"/>
                </p:cNvSpPr>
                <p:nvPr/>
              </p:nvSpPr>
              <p:spPr bwMode="auto">
                <a:xfrm>
                  <a:off x="1109" y="349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93BF4F-99F1-45B8-B2DB-D9794670D4EC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187450" y="1268413"/>
            <a:ext cx="62277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Spojení peněžního trhu se směnným kurzem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00356" name="Group 24"/>
          <p:cNvGrpSpPr>
            <a:grpSpLocks/>
          </p:cNvGrpSpPr>
          <p:nvPr/>
        </p:nvGrpSpPr>
        <p:grpSpPr bwMode="auto">
          <a:xfrm>
            <a:off x="4787900" y="4006850"/>
            <a:ext cx="2514600" cy="1341438"/>
            <a:chOff x="3024" y="2304"/>
            <a:chExt cx="1584" cy="845"/>
          </a:xfrm>
        </p:grpSpPr>
        <p:sp>
          <p:nvSpPr>
            <p:cNvPr id="100378" name="AutoShape 7"/>
            <p:cNvSpPr>
              <a:spLocks noChangeArrowheads="1"/>
            </p:cNvSpPr>
            <p:nvPr/>
          </p:nvSpPr>
          <p:spPr bwMode="auto">
            <a:xfrm>
              <a:off x="3024" y="2304"/>
              <a:ext cx="1584" cy="480"/>
            </a:xfrm>
            <a:prstGeom prst="flowChartProcess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Trh peněz v Evropě</a:t>
              </a:r>
              <a:endParaRPr lang="en-US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0379" name="AutoShape 9"/>
            <p:cNvCxnSpPr>
              <a:cxnSpLocks noChangeShapeType="1"/>
              <a:stCxn id="100378" idx="2"/>
              <a:endCxn id="100366" idx="3"/>
            </p:cNvCxnSpPr>
            <p:nvPr/>
          </p:nvCxnSpPr>
          <p:spPr bwMode="auto">
            <a:xfrm rot="5400000">
              <a:off x="3333" y="2667"/>
              <a:ext cx="365" cy="600"/>
            </a:xfrm>
            <a:prstGeom prst="curvedConnector2">
              <a:avLst/>
            </a:prstGeom>
            <a:noFill/>
            <a:ln w="38100">
              <a:solidFill>
                <a:srgbClr val="990033"/>
              </a:solidFill>
              <a:round/>
              <a:headEnd type="none" w="sm" len="sm"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357" name="Group 23"/>
          <p:cNvGrpSpPr>
            <a:grpSpLocks/>
          </p:cNvGrpSpPr>
          <p:nvPr/>
        </p:nvGrpSpPr>
        <p:grpSpPr bwMode="auto">
          <a:xfrm>
            <a:off x="1282700" y="4006850"/>
            <a:ext cx="2590800" cy="1341438"/>
            <a:chOff x="816" y="2304"/>
            <a:chExt cx="1632" cy="845"/>
          </a:xfrm>
        </p:grpSpPr>
        <p:sp>
          <p:nvSpPr>
            <p:cNvPr id="100376" name="AutoShape 5"/>
            <p:cNvSpPr>
              <a:spLocks noChangeArrowheads="1"/>
            </p:cNvSpPr>
            <p:nvPr/>
          </p:nvSpPr>
          <p:spPr bwMode="auto">
            <a:xfrm>
              <a:off x="816" y="2304"/>
              <a:ext cx="1584" cy="480"/>
            </a:xfrm>
            <a:prstGeom prst="flowChartProcess">
              <a:avLst/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Trh peněž v USA</a:t>
              </a:r>
              <a:endParaRPr lang="en-US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0377" name="AutoShape 10"/>
            <p:cNvCxnSpPr>
              <a:cxnSpLocks noChangeShapeType="1"/>
              <a:stCxn id="100376" idx="2"/>
              <a:endCxn id="100366" idx="1"/>
            </p:cNvCxnSpPr>
            <p:nvPr/>
          </p:nvCxnSpPr>
          <p:spPr bwMode="auto">
            <a:xfrm rot="16200000" flipH="1">
              <a:off x="1845" y="2547"/>
              <a:ext cx="365" cy="840"/>
            </a:xfrm>
            <a:prstGeom prst="curvedConnector2">
              <a:avLst/>
            </a:prstGeom>
            <a:noFill/>
            <a:ln w="38100">
              <a:solidFill>
                <a:srgbClr val="990033"/>
              </a:solidFill>
              <a:round/>
              <a:headEnd type="none" w="sm" len="sm"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358" name="Group 22"/>
          <p:cNvGrpSpPr>
            <a:grpSpLocks/>
          </p:cNvGrpSpPr>
          <p:nvPr/>
        </p:nvGrpSpPr>
        <p:grpSpPr bwMode="auto">
          <a:xfrm>
            <a:off x="4711700" y="2224088"/>
            <a:ext cx="2667000" cy="1782762"/>
            <a:chOff x="2976" y="1181"/>
            <a:chExt cx="1680" cy="1123"/>
          </a:xfrm>
        </p:grpSpPr>
        <p:sp>
          <p:nvSpPr>
            <p:cNvPr id="100374" name="AutoShape 6"/>
            <p:cNvSpPr>
              <a:spLocks noChangeArrowheads="1"/>
            </p:cNvSpPr>
            <p:nvPr/>
          </p:nvSpPr>
          <p:spPr bwMode="auto">
            <a:xfrm>
              <a:off x="2976" y="1181"/>
              <a:ext cx="1680" cy="480"/>
            </a:xfrm>
            <a:prstGeom prst="flowChartProcess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Evropa</a:t>
              </a:r>
              <a:endParaRPr lang="en-US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Evropský systém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Centrálních bank</a:t>
              </a:r>
              <a:endParaRPr lang="en-US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0375" name="AutoShape 11"/>
            <p:cNvCxnSpPr>
              <a:cxnSpLocks noChangeShapeType="1"/>
              <a:stCxn id="100374" idx="2"/>
              <a:endCxn id="100378" idx="0"/>
            </p:cNvCxnSpPr>
            <p:nvPr/>
          </p:nvCxnSpPr>
          <p:spPr bwMode="auto">
            <a:xfrm>
              <a:off x="3816" y="1661"/>
              <a:ext cx="0" cy="643"/>
            </a:xfrm>
            <a:prstGeom prst="straightConnector1">
              <a:avLst/>
            </a:prstGeom>
            <a:noFill/>
            <a:ln w="38100">
              <a:solidFill>
                <a:srgbClr val="990033"/>
              </a:solidFill>
              <a:round/>
              <a:headEnd type="none" w="sm" len="sm"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359" name="Group 21"/>
          <p:cNvGrpSpPr>
            <a:grpSpLocks/>
          </p:cNvGrpSpPr>
          <p:nvPr/>
        </p:nvGrpSpPr>
        <p:grpSpPr bwMode="auto">
          <a:xfrm>
            <a:off x="1206500" y="2178050"/>
            <a:ext cx="2667000" cy="1828800"/>
            <a:chOff x="768" y="1152"/>
            <a:chExt cx="1680" cy="1152"/>
          </a:xfrm>
        </p:grpSpPr>
        <p:sp>
          <p:nvSpPr>
            <p:cNvPr id="100372" name="AutoShape 4"/>
            <p:cNvSpPr>
              <a:spLocks noChangeArrowheads="1"/>
            </p:cNvSpPr>
            <p:nvPr/>
          </p:nvSpPr>
          <p:spPr bwMode="auto">
            <a:xfrm>
              <a:off x="768" y="1152"/>
              <a:ext cx="1680" cy="480"/>
            </a:xfrm>
            <a:prstGeom prst="flowChartProcess">
              <a:avLst/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Spojená státy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Federal Reserve System</a:t>
              </a:r>
            </a:p>
          </p:txBody>
        </p:sp>
        <p:cxnSp>
          <p:nvCxnSpPr>
            <p:cNvPr id="100373" name="AutoShape 12"/>
            <p:cNvCxnSpPr>
              <a:cxnSpLocks noChangeShapeType="1"/>
              <a:stCxn id="100372" idx="2"/>
              <a:endCxn id="100376" idx="0"/>
            </p:cNvCxnSpPr>
            <p:nvPr/>
          </p:nvCxnSpPr>
          <p:spPr bwMode="auto">
            <a:xfrm>
              <a:off x="1608" y="1632"/>
              <a:ext cx="0" cy="672"/>
            </a:xfrm>
            <a:prstGeom prst="straightConnector1">
              <a:avLst/>
            </a:prstGeom>
            <a:noFill/>
            <a:ln w="38100">
              <a:solidFill>
                <a:srgbClr val="990033"/>
              </a:solidFill>
              <a:round/>
              <a:headEnd type="none" w="sm" len="sm"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360" name="Group 26"/>
          <p:cNvGrpSpPr>
            <a:grpSpLocks/>
          </p:cNvGrpSpPr>
          <p:nvPr/>
        </p:nvGrpSpPr>
        <p:grpSpPr bwMode="auto">
          <a:xfrm>
            <a:off x="1571625" y="3168650"/>
            <a:ext cx="2943225" cy="641350"/>
            <a:chOff x="998" y="1776"/>
            <a:chExt cx="1854" cy="404"/>
          </a:xfrm>
        </p:grpSpPr>
        <p:sp>
          <p:nvSpPr>
            <p:cNvPr id="100370" name="Text Box 13"/>
            <p:cNvSpPr txBox="1">
              <a:spLocks noChangeArrowheads="1"/>
            </p:cNvSpPr>
            <p:nvPr/>
          </p:nvSpPr>
          <p:spPr bwMode="auto">
            <a:xfrm>
              <a:off x="1680" y="1776"/>
              <a:ext cx="11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Nabídka peněz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V USA</a:t>
              </a: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00371" name="Text Box 14"/>
            <p:cNvSpPr txBox="1">
              <a:spLocks noChangeArrowheads="1"/>
            </p:cNvSpPr>
            <p:nvPr/>
          </p:nvSpPr>
          <p:spPr bwMode="auto">
            <a:xfrm>
              <a:off x="998" y="1833"/>
              <a:ext cx="4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800" b="1" i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0361" name="Group 27"/>
          <p:cNvGrpSpPr>
            <a:grpSpLocks/>
          </p:cNvGrpSpPr>
          <p:nvPr/>
        </p:nvGrpSpPr>
        <p:grpSpPr bwMode="auto">
          <a:xfrm>
            <a:off x="5153025" y="3168650"/>
            <a:ext cx="3003550" cy="641350"/>
            <a:chOff x="3254" y="1776"/>
            <a:chExt cx="1892" cy="404"/>
          </a:xfrm>
        </p:grpSpPr>
        <p:sp>
          <p:nvSpPr>
            <p:cNvPr id="100368" name="Text Box 15"/>
            <p:cNvSpPr txBox="1">
              <a:spLocks noChangeArrowheads="1"/>
            </p:cNvSpPr>
            <p:nvPr/>
          </p:nvSpPr>
          <p:spPr bwMode="auto">
            <a:xfrm>
              <a:off x="3254" y="1833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800" b="1" i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369" name="Text Box 16"/>
            <p:cNvSpPr txBox="1">
              <a:spLocks noChangeArrowheads="1"/>
            </p:cNvSpPr>
            <p:nvPr/>
          </p:nvSpPr>
          <p:spPr bwMode="auto">
            <a:xfrm>
              <a:off x="3888" y="1776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Evropská nabídka peněz</a:t>
              </a: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00362" name="Text Box 17"/>
          <p:cNvSpPr txBox="1">
            <a:spLocks noChangeArrowheads="1"/>
          </p:cNvSpPr>
          <p:nvPr/>
        </p:nvSpPr>
        <p:spPr bwMode="auto">
          <a:xfrm>
            <a:off x="684213" y="5041900"/>
            <a:ext cx="3113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</a:rPr>
              <a:t>$</a:t>
            </a:r>
            <a:endParaRPr lang="cs-CZ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Dolarová úroková sazba</a:t>
            </a: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0363" name="Text Box 18"/>
          <p:cNvSpPr txBox="1">
            <a:spLocks noChangeArrowheads="1"/>
          </p:cNvSpPr>
          <p:nvPr/>
        </p:nvSpPr>
        <p:spPr bwMode="auto">
          <a:xfrm>
            <a:off x="5168900" y="4997450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€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(Euro </a:t>
            </a: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úroková sazba</a:t>
            </a: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00364" name="Group 25"/>
          <p:cNvGrpSpPr>
            <a:grpSpLocks/>
          </p:cNvGrpSpPr>
          <p:nvPr/>
        </p:nvGrpSpPr>
        <p:grpSpPr bwMode="auto">
          <a:xfrm>
            <a:off x="3873500" y="4891088"/>
            <a:ext cx="1219200" cy="1219200"/>
            <a:chOff x="2448" y="2861"/>
            <a:chExt cx="768" cy="768"/>
          </a:xfrm>
        </p:grpSpPr>
        <p:sp>
          <p:nvSpPr>
            <p:cNvPr id="100366" name="Rectangle 8"/>
            <p:cNvSpPr>
              <a:spLocks noChangeArrowheads="1"/>
            </p:cNvSpPr>
            <p:nvPr/>
          </p:nvSpPr>
          <p:spPr bwMode="auto">
            <a:xfrm>
              <a:off x="2448" y="2861"/>
              <a:ext cx="768" cy="576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Devizový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trh</a:t>
              </a:r>
              <a:endParaRPr lang="en-US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0367" name="AutoShape 19"/>
            <p:cNvCxnSpPr>
              <a:cxnSpLocks noChangeShapeType="1"/>
              <a:stCxn id="100366" idx="2"/>
            </p:cNvCxnSpPr>
            <p:nvPr/>
          </p:nvCxnSpPr>
          <p:spPr bwMode="auto">
            <a:xfrm>
              <a:off x="2832" y="3437"/>
              <a:ext cx="0" cy="192"/>
            </a:xfrm>
            <a:prstGeom prst="straightConnector1">
              <a:avLst/>
            </a:prstGeom>
            <a:noFill/>
            <a:ln w="38100">
              <a:solidFill>
                <a:srgbClr val="990033"/>
              </a:solidFill>
              <a:round/>
              <a:headEnd type="none" w="sm" len="sm"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0365" name="Text Box 20"/>
          <p:cNvSpPr txBox="1">
            <a:spLocks noChangeArrowheads="1"/>
          </p:cNvSpPr>
          <p:nvPr/>
        </p:nvSpPr>
        <p:spPr bwMode="auto">
          <a:xfrm>
            <a:off x="2882900" y="621665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</a:rPr>
              <a:t>$/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€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Směnný kurz dolar/euro</a:t>
            </a: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990033"/>
                </a:solidFill>
              </a:rPr>
              <a:t>Nabídka peněz v USA a měnový kurz dolar/euro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b="1" smtClean="0">
              <a:solidFill>
                <a:srgbClr val="990033"/>
              </a:solidFill>
            </a:endParaRPr>
          </a:p>
          <a:p>
            <a:pPr eaLnBrk="1" hangingPunct="1"/>
            <a:r>
              <a:rPr lang="cs-CZ" altLang="cs-CZ" b="1" smtClean="0"/>
              <a:t>Co se stane, když FED změní nabídku peněz v USA</a:t>
            </a:r>
            <a:r>
              <a:rPr lang="en-US" altLang="cs-CZ" b="1" smtClean="0"/>
              <a:t>?</a:t>
            </a:r>
          </a:p>
          <a:p>
            <a:pPr lvl="1" eaLnBrk="1" hangingPunct="1"/>
            <a:r>
              <a:rPr lang="cs-CZ" altLang="cs-CZ" b="1" smtClean="0"/>
              <a:t>Růst domácí nabídky peněz vede k depreciaci její měny na devizovém trhu</a:t>
            </a:r>
            <a:r>
              <a:rPr lang="en-US" altLang="cs-CZ" b="1" smtClean="0"/>
              <a:t>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cs-CZ" b="1" smtClean="0"/>
          </a:p>
        </p:txBody>
      </p:sp>
      <p:sp>
        <p:nvSpPr>
          <p:cNvPr id="10240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338EC5-6A82-4588-8CB8-1E51FE63A40F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C1D3BE-7BE2-40A8-8332-589748ECF1D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116013" y="1557338"/>
            <a:ext cx="7667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Dopad růstu nabídky peněz v USA na směnný kurz dolar/euro a dolarovou úrokovou sazbu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Text Box 63"/>
          <p:cNvSpPr txBox="1">
            <a:spLocks noChangeArrowheads="1"/>
          </p:cNvSpPr>
          <p:nvPr/>
        </p:nvSpPr>
        <p:spPr bwMode="auto">
          <a:xfrm>
            <a:off x="1077913" y="6583363"/>
            <a:ext cx="303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Držba M/P v USA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04453" name="Group 135"/>
          <p:cNvGrpSpPr>
            <a:grpSpLocks/>
          </p:cNvGrpSpPr>
          <p:nvPr/>
        </p:nvGrpSpPr>
        <p:grpSpPr bwMode="auto">
          <a:xfrm>
            <a:off x="839788" y="2254250"/>
            <a:ext cx="8304212" cy="4329113"/>
            <a:chOff x="529" y="1420"/>
            <a:chExt cx="5231" cy="2727"/>
          </a:xfrm>
        </p:grpSpPr>
        <p:sp>
          <p:nvSpPr>
            <p:cNvPr id="104454" name="Line 57"/>
            <p:cNvSpPr>
              <a:spLocks noChangeShapeType="1"/>
            </p:cNvSpPr>
            <p:nvPr/>
          </p:nvSpPr>
          <p:spPr bwMode="auto">
            <a:xfrm>
              <a:off x="3445" y="353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55" name="Line 59"/>
            <p:cNvSpPr>
              <a:spLocks noChangeShapeType="1"/>
            </p:cNvSpPr>
            <p:nvPr/>
          </p:nvSpPr>
          <p:spPr bwMode="auto">
            <a:xfrm>
              <a:off x="3493" y="358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56" name="Text Box 60"/>
            <p:cNvSpPr txBox="1">
              <a:spLocks noChangeArrowheads="1"/>
            </p:cNvSpPr>
            <p:nvPr/>
          </p:nvSpPr>
          <p:spPr bwMode="auto">
            <a:xfrm>
              <a:off x="3829" y="3389"/>
              <a:ext cx="9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tx1"/>
                  </a:solidFill>
                  <a:latin typeface="Arial" panose="020B0604020202020204" pitchFamily="34" charset="0"/>
                </a:rPr>
                <a:t>Růst nabídky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tx1"/>
                  </a:solidFill>
                  <a:latin typeface="Arial" panose="020B0604020202020204" pitchFamily="34" charset="0"/>
                </a:rPr>
                <a:t>peněz v USA</a:t>
              </a:r>
              <a:endParaRPr lang="en-US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7" name="Arc 74"/>
            <p:cNvSpPr>
              <a:spLocks/>
            </p:cNvSpPr>
            <p:nvPr/>
          </p:nvSpPr>
          <p:spPr bwMode="auto">
            <a:xfrm rot="-10522679">
              <a:off x="1732" y="1824"/>
              <a:ext cx="1675" cy="864"/>
            </a:xfrm>
            <a:custGeom>
              <a:avLst/>
              <a:gdLst>
                <a:gd name="T0" fmla="*/ 0 w 21538"/>
                <a:gd name="T1" fmla="*/ 0 h 21600"/>
                <a:gd name="T2" fmla="*/ 10 w 21538"/>
                <a:gd name="T3" fmla="*/ 1 h 21600"/>
                <a:gd name="T4" fmla="*/ 0 w 21538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38" h="21600" fill="none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</a:path>
                <a:path w="21538" h="21600" stroke="0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58" name="Text Box 75"/>
            <p:cNvSpPr txBox="1">
              <a:spLocks noChangeArrowheads="1"/>
            </p:cNvSpPr>
            <p:nvPr/>
          </p:nvSpPr>
          <p:spPr bwMode="auto">
            <a:xfrm>
              <a:off x="3398" y="2302"/>
              <a:ext cx="97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Očekávaná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výnosnost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euro </a:t>
              </a: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depozit</a:t>
              </a:r>
              <a:endParaRPr lang="en-US" altLang="cs-CZ" sz="1800" b="1">
                <a:solidFill>
                  <a:srgbClr val="3333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9" name="Line 7"/>
            <p:cNvSpPr>
              <a:spLocks noChangeShapeType="1"/>
            </p:cNvSpPr>
            <p:nvPr/>
          </p:nvSpPr>
          <p:spPr bwMode="auto">
            <a:xfrm>
              <a:off x="2064" y="1834"/>
              <a:ext cx="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60" name="Line 43"/>
            <p:cNvSpPr>
              <a:spLocks noChangeShapeType="1"/>
            </p:cNvSpPr>
            <p:nvPr/>
          </p:nvSpPr>
          <p:spPr bwMode="auto">
            <a:xfrm flipH="1">
              <a:off x="1262" y="2306"/>
              <a:ext cx="802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61" name="Text Box 44"/>
            <p:cNvSpPr txBox="1">
              <a:spLocks noChangeArrowheads="1"/>
            </p:cNvSpPr>
            <p:nvPr/>
          </p:nvSpPr>
          <p:spPr bwMode="auto">
            <a:xfrm>
              <a:off x="812" y="211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cs-CZ" sz="18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2" name="Oval 46"/>
            <p:cNvSpPr>
              <a:spLocks noChangeArrowheads="1"/>
            </p:cNvSpPr>
            <p:nvPr/>
          </p:nvSpPr>
          <p:spPr bwMode="auto">
            <a:xfrm>
              <a:off x="2034" y="2277"/>
              <a:ext cx="52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3" name="Text Box 47"/>
            <p:cNvSpPr txBox="1">
              <a:spLocks noChangeArrowheads="1"/>
            </p:cNvSpPr>
            <p:nvPr/>
          </p:nvSpPr>
          <p:spPr bwMode="auto">
            <a:xfrm>
              <a:off x="2060" y="2115"/>
              <a:ext cx="2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'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4" name="Line 61"/>
            <p:cNvSpPr>
              <a:spLocks noChangeShapeType="1"/>
            </p:cNvSpPr>
            <p:nvPr/>
          </p:nvSpPr>
          <p:spPr bwMode="auto">
            <a:xfrm flipH="1">
              <a:off x="2112" y="1958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65" name="Text Box 65"/>
            <p:cNvSpPr txBox="1">
              <a:spLocks noChangeArrowheads="1"/>
            </p:cNvSpPr>
            <p:nvPr/>
          </p:nvSpPr>
          <p:spPr bwMode="auto">
            <a:xfrm>
              <a:off x="4708" y="2617"/>
              <a:ext cx="105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Míra výnosnosti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v dolarech</a:t>
              </a: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04466" name="Line 66"/>
            <p:cNvSpPr>
              <a:spLocks noChangeShapeType="1"/>
            </p:cNvSpPr>
            <p:nvPr/>
          </p:nvSpPr>
          <p:spPr bwMode="auto">
            <a:xfrm>
              <a:off x="1249" y="1793"/>
              <a:ext cx="0" cy="2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67" name="Line 67"/>
            <p:cNvSpPr>
              <a:spLocks noChangeShapeType="1"/>
            </p:cNvSpPr>
            <p:nvPr/>
          </p:nvSpPr>
          <p:spPr bwMode="auto">
            <a:xfrm>
              <a:off x="1249" y="2970"/>
              <a:ext cx="3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68" name="Text Box 68"/>
            <p:cNvSpPr txBox="1">
              <a:spLocks noChangeArrowheads="1"/>
            </p:cNvSpPr>
            <p:nvPr/>
          </p:nvSpPr>
          <p:spPr bwMode="auto">
            <a:xfrm>
              <a:off x="529" y="1420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Směnný kurz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Dolar/euro</a:t>
              </a: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9" name="Text Box 69"/>
            <p:cNvSpPr txBox="1">
              <a:spLocks noChangeArrowheads="1"/>
            </p:cNvSpPr>
            <p:nvPr/>
          </p:nvSpPr>
          <p:spPr bwMode="auto">
            <a:xfrm>
              <a:off x="1013" y="287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4470" name="Line 71"/>
            <p:cNvSpPr>
              <a:spLocks noChangeShapeType="1"/>
            </p:cNvSpPr>
            <p:nvPr/>
          </p:nvSpPr>
          <p:spPr bwMode="auto">
            <a:xfrm>
              <a:off x="2304" y="1823"/>
              <a:ext cx="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71" name="Text Box 72"/>
            <p:cNvSpPr txBox="1">
              <a:spLocks noChangeArrowheads="1"/>
            </p:cNvSpPr>
            <p:nvPr/>
          </p:nvSpPr>
          <p:spPr bwMode="auto">
            <a:xfrm>
              <a:off x="2290" y="1752"/>
              <a:ext cx="1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Výnosnost dolarových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depozit</a:t>
              </a:r>
              <a:endParaRPr lang="en-US" altLang="cs-CZ" sz="1800" b="1">
                <a:solidFill>
                  <a:srgbClr val="3333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72" name="Arc 77"/>
            <p:cNvSpPr>
              <a:spLocks/>
            </p:cNvSpPr>
            <p:nvPr/>
          </p:nvSpPr>
          <p:spPr bwMode="auto">
            <a:xfrm rot="10522679" flipV="1">
              <a:off x="1882" y="3196"/>
              <a:ext cx="1647" cy="891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73" name="Text Box 78"/>
            <p:cNvSpPr txBox="1">
              <a:spLocks noChangeArrowheads="1"/>
            </p:cNvSpPr>
            <p:nvPr/>
          </p:nvSpPr>
          <p:spPr bwMode="auto">
            <a:xfrm>
              <a:off x="3519" y="3022"/>
              <a:ext cx="7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$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Y</a:t>
              </a:r>
              <a:r>
                <a:rPr lang="en-US" altLang="cs-CZ" sz="18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US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04474" name="Line 83"/>
            <p:cNvSpPr>
              <a:spLocks noChangeShapeType="1"/>
            </p:cNvSpPr>
            <p:nvPr/>
          </p:nvSpPr>
          <p:spPr bwMode="auto">
            <a:xfrm flipH="1">
              <a:off x="1248" y="2461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75" name="Text Box 84"/>
            <p:cNvSpPr txBox="1">
              <a:spLocks noChangeArrowheads="1"/>
            </p:cNvSpPr>
            <p:nvPr/>
          </p:nvSpPr>
          <p:spPr bwMode="auto">
            <a:xfrm>
              <a:off x="839" y="2341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cs-CZ" sz="18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76" name="Oval 85"/>
            <p:cNvSpPr>
              <a:spLocks noChangeArrowheads="1"/>
            </p:cNvSpPr>
            <p:nvPr/>
          </p:nvSpPr>
          <p:spPr bwMode="auto">
            <a:xfrm>
              <a:off x="2272" y="2427"/>
              <a:ext cx="52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77" name="Text Box 86"/>
            <p:cNvSpPr txBox="1">
              <a:spLocks noChangeArrowheads="1"/>
            </p:cNvSpPr>
            <p:nvPr/>
          </p:nvSpPr>
          <p:spPr bwMode="auto">
            <a:xfrm>
              <a:off x="2342" y="2230"/>
              <a:ext cx="2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'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78" name="Line 90"/>
            <p:cNvSpPr>
              <a:spLocks noChangeShapeType="1"/>
            </p:cNvSpPr>
            <p:nvPr/>
          </p:nvSpPr>
          <p:spPr bwMode="auto">
            <a:xfrm>
              <a:off x="2293" y="297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79" name="Text Box 88"/>
            <p:cNvSpPr txBox="1">
              <a:spLocks noChangeArrowheads="1"/>
            </p:cNvSpPr>
            <p:nvPr/>
          </p:nvSpPr>
          <p:spPr bwMode="auto">
            <a:xfrm>
              <a:off x="2293" y="2976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80" name="Oval 92"/>
            <p:cNvSpPr>
              <a:spLocks noChangeArrowheads="1"/>
            </p:cNvSpPr>
            <p:nvPr/>
          </p:nvSpPr>
          <p:spPr bwMode="auto">
            <a:xfrm>
              <a:off x="2261" y="3472"/>
              <a:ext cx="52" cy="5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81" name="Text Box 93"/>
            <p:cNvSpPr txBox="1">
              <a:spLocks noChangeArrowheads="1"/>
            </p:cNvSpPr>
            <p:nvPr/>
          </p:nvSpPr>
          <p:spPr bwMode="auto">
            <a:xfrm>
              <a:off x="2245" y="3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4482" name="Line 80"/>
            <p:cNvSpPr>
              <a:spLocks noChangeShapeType="1"/>
            </p:cNvSpPr>
            <p:nvPr/>
          </p:nvSpPr>
          <p:spPr bwMode="auto">
            <a:xfrm>
              <a:off x="1266" y="3500"/>
              <a:ext cx="244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83" name="Text Box 81"/>
            <p:cNvSpPr txBox="1">
              <a:spLocks noChangeArrowheads="1"/>
            </p:cNvSpPr>
            <p:nvPr/>
          </p:nvSpPr>
          <p:spPr bwMode="auto">
            <a:xfrm>
              <a:off x="3762" y="3307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 b="1">
                <a:solidFill>
                  <a:srgbClr val="3333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84" name="Text Box 95"/>
            <p:cNvSpPr txBox="1">
              <a:spLocks noChangeArrowheads="1"/>
            </p:cNvSpPr>
            <p:nvPr/>
          </p:nvSpPr>
          <p:spPr bwMode="auto">
            <a:xfrm>
              <a:off x="834" y="3203"/>
              <a:ext cx="6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8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 P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800" b="1" u="sng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85" name="Line 96"/>
            <p:cNvSpPr>
              <a:spLocks noChangeShapeType="1"/>
            </p:cNvSpPr>
            <p:nvPr/>
          </p:nvSpPr>
          <p:spPr bwMode="auto">
            <a:xfrm>
              <a:off x="914" y="34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86" name="Line 54"/>
            <p:cNvSpPr>
              <a:spLocks noChangeShapeType="1"/>
            </p:cNvSpPr>
            <p:nvPr/>
          </p:nvSpPr>
          <p:spPr bwMode="auto">
            <a:xfrm>
              <a:off x="2066" y="2976"/>
              <a:ext cx="0" cy="7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87" name="Text Box 55"/>
            <p:cNvSpPr txBox="1">
              <a:spLocks noChangeArrowheads="1"/>
            </p:cNvSpPr>
            <p:nvPr/>
          </p:nvSpPr>
          <p:spPr bwMode="auto">
            <a:xfrm>
              <a:off x="2018" y="29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88" name="Text Box 52"/>
            <p:cNvSpPr txBox="1">
              <a:spLocks noChangeArrowheads="1"/>
            </p:cNvSpPr>
            <p:nvPr/>
          </p:nvSpPr>
          <p:spPr bwMode="auto">
            <a:xfrm>
              <a:off x="2028" y="375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4489" name="Text Box 100"/>
            <p:cNvSpPr txBox="1">
              <a:spLocks noChangeArrowheads="1"/>
            </p:cNvSpPr>
            <p:nvPr/>
          </p:nvSpPr>
          <p:spPr bwMode="auto">
            <a:xfrm>
              <a:off x="748" y="3566"/>
              <a:ext cx="6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8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 P</a:t>
              </a:r>
              <a:r>
                <a:rPr lang="en-US" altLang="cs-CZ" sz="18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800" b="1" u="sng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90" name="Line 101"/>
            <p:cNvSpPr>
              <a:spLocks noChangeShapeType="1"/>
            </p:cNvSpPr>
            <p:nvPr/>
          </p:nvSpPr>
          <p:spPr bwMode="auto">
            <a:xfrm>
              <a:off x="868" y="379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91" name="Line 48"/>
            <p:cNvSpPr>
              <a:spLocks noChangeShapeType="1"/>
            </p:cNvSpPr>
            <p:nvPr/>
          </p:nvSpPr>
          <p:spPr bwMode="auto">
            <a:xfrm>
              <a:off x="1292" y="3748"/>
              <a:ext cx="244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92" name="Oval 51"/>
            <p:cNvSpPr>
              <a:spLocks noChangeArrowheads="1"/>
            </p:cNvSpPr>
            <p:nvPr/>
          </p:nvSpPr>
          <p:spPr bwMode="auto">
            <a:xfrm>
              <a:off x="2064" y="3702"/>
              <a:ext cx="52" cy="5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052513"/>
            <a:ext cx="7661275" cy="504031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3. Teorie trhu aktiv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měny = finanční aktiva </a:t>
            </a:r>
            <a:r>
              <a:rPr lang="cs-CZ" b="1">
                <a:sym typeface="Symbol" pitchFamily="18" charset="2"/>
              </a:rPr>
              <a:t></a:t>
            </a:r>
            <a:r>
              <a:rPr lang="cs-CZ" b="1"/>
              <a:t> kurs = cena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výnosnost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racionální očekávání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úrokový diferenciál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4. Teorie portfolia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funkce finančního účtu PB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riziko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výnosnost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úrokový diferenciál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5. Teorie přestřelování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nepružné přizpůsobování kursu změnám M, </a:t>
            </a:r>
            <a:r>
              <a:rPr lang="el-GR" b="1">
                <a:cs typeface="Arial" pitchFamily="34" charset="0"/>
              </a:rPr>
              <a:t>π</a:t>
            </a:r>
            <a:endParaRPr lang="cs-CZ" b="1"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>
                <a:cs typeface="Arial" pitchFamily="34" charset="0"/>
              </a:rPr>
              <a:t>oscilace kursů</a:t>
            </a:r>
            <a:endParaRPr lang="cs-CZ" b="1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</p:txBody>
      </p:sp>
      <p:sp>
        <p:nvSpPr>
          <p:cNvPr id="1843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0155C6-CB1F-40D6-93F8-487A04AF404C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Nabídka peněz v Evropě a směnný kurz dolar/euro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Růst nabídky peněz v Evropě způsobí depreciaci eura (tzn. apreciaci dolaru)</a:t>
            </a:r>
            <a:r>
              <a:rPr lang="en-US" b="1"/>
              <a:t>.</a:t>
            </a:r>
            <a:endParaRPr lang="cs-CZ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Snížení nabídky peněz způsobí naopak apreciaci eura (tj. depreciaci dolaru</a:t>
            </a:r>
            <a:r>
              <a:rPr lang="en-US" b="1"/>
              <a:t>).</a:t>
            </a:r>
            <a:endParaRPr lang="cs-CZ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Změna nabídky peněz v Evropě neovlivní rovnováhu peněžního trhu v USA</a:t>
            </a:r>
            <a:r>
              <a:rPr lang="en-US" b="1"/>
              <a:t>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0649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B57249-8FE5-4735-A47B-FB684592A18F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E36BE1-A38F-4B01-B458-0ABC09351179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1187450" y="126841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Efekt růst nabídky peněz v Evropě na směnný kurz dolar/euro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Line 36"/>
          <p:cNvSpPr>
            <a:spLocks noChangeShapeType="1"/>
          </p:cNvSpPr>
          <p:nvPr/>
        </p:nvSpPr>
        <p:spPr bwMode="auto">
          <a:xfrm flipH="1">
            <a:off x="3763963" y="4078288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49" name="Line 37"/>
          <p:cNvSpPr>
            <a:spLocks noChangeShapeType="1"/>
          </p:cNvSpPr>
          <p:nvPr/>
        </p:nvSpPr>
        <p:spPr bwMode="auto">
          <a:xfrm flipV="1">
            <a:off x="3992563" y="36972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0" name="Line 38"/>
          <p:cNvSpPr>
            <a:spLocks noChangeShapeType="1"/>
          </p:cNvSpPr>
          <p:nvPr/>
        </p:nvSpPr>
        <p:spPr bwMode="auto">
          <a:xfrm>
            <a:off x="3992563" y="36972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1" name="Text Box 39"/>
          <p:cNvSpPr txBox="1">
            <a:spLocks noChangeArrowheads="1"/>
          </p:cNvSpPr>
          <p:nvPr/>
        </p:nvSpPr>
        <p:spPr bwMode="auto">
          <a:xfrm>
            <a:off x="4830763" y="33147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Růst nabídky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peněz v Evropě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08552" name="Group 47"/>
          <p:cNvGrpSpPr>
            <a:grpSpLocks/>
          </p:cNvGrpSpPr>
          <p:nvPr/>
        </p:nvGrpSpPr>
        <p:grpSpPr bwMode="auto">
          <a:xfrm>
            <a:off x="323850" y="2254250"/>
            <a:ext cx="8304213" cy="4603750"/>
            <a:chOff x="721" y="1228"/>
            <a:chExt cx="5231" cy="2900"/>
          </a:xfrm>
        </p:grpSpPr>
        <p:sp>
          <p:nvSpPr>
            <p:cNvPr id="108583" name="Text Box 48"/>
            <p:cNvSpPr txBox="1">
              <a:spLocks noChangeArrowheads="1"/>
            </p:cNvSpPr>
            <p:nvPr/>
          </p:nvSpPr>
          <p:spPr bwMode="auto">
            <a:xfrm>
              <a:off x="871" y="3897"/>
              <a:ext cx="19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Držba M/P v USA</a:t>
              </a:r>
              <a:endParaRPr lang="en-US" altLang="cs-CZ" sz="18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8584" name="Group 49"/>
            <p:cNvGrpSpPr>
              <a:grpSpLocks/>
            </p:cNvGrpSpPr>
            <p:nvPr/>
          </p:nvGrpSpPr>
          <p:grpSpPr bwMode="auto">
            <a:xfrm>
              <a:off x="721" y="1228"/>
              <a:ext cx="5231" cy="2669"/>
              <a:chOff x="721" y="1228"/>
              <a:chExt cx="5231" cy="2669"/>
            </a:xfrm>
          </p:grpSpPr>
          <p:sp>
            <p:nvSpPr>
              <p:cNvPr id="108585" name="Text Box 50"/>
              <p:cNvSpPr txBox="1">
                <a:spLocks noChangeArrowheads="1"/>
              </p:cNvSpPr>
              <p:nvPr/>
            </p:nvSpPr>
            <p:spPr bwMode="auto">
              <a:xfrm>
                <a:off x="4900" y="2400"/>
                <a:ext cx="105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Míra výnosnosti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v dolarech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108586" name="Line 51"/>
              <p:cNvSpPr>
                <a:spLocks noChangeShapeType="1"/>
              </p:cNvSpPr>
              <p:nvPr/>
            </p:nvSpPr>
            <p:spPr bwMode="auto">
              <a:xfrm>
                <a:off x="1441" y="1593"/>
                <a:ext cx="0" cy="2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587" name="Line 52"/>
              <p:cNvSpPr>
                <a:spLocks noChangeShapeType="1"/>
              </p:cNvSpPr>
              <p:nvPr/>
            </p:nvSpPr>
            <p:spPr bwMode="auto">
              <a:xfrm>
                <a:off x="1441" y="2745"/>
                <a:ext cx="345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588" name="Text Box 53"/>
              <p:cNvSpPr txBox="1">
                <a:spLocks noChangeArrowheads="1"/>
              </p:cNvSpPr>
              <p:nvPr/>
            </p:nvSpPr>
            <p:spPr bwMode="auto">
              <a:xfrm>
                <a:off x="721" y="1228"/>
                <a:ext cx="14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Směnný kurz dolar/euro</a:t>
                </a: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en-US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$/</a:t>
                </a:r>
                <a:r>
                  <a:rPr lang="en-US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€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89" name="Text Box 54"/>
              <p:cNvSpPr txBox="1">
                <a:spLocks noChangeArrowheads="1"/>
              </p:cNvSpPr>
              <p:nvPr/>
            </p:nvSpPr>
            <p:spPr bwMode="auto">
              <a:xfrm>
                <a:off x="1205" y="26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grpSp>
        <p:nvGrpSpPr>
          <p:cNvPr id="108553" name="Group 107"/>
          <p:cNvGrpSpPr>
            <a:grpSpLocks/>
          </p:cNvGrpSpPr>
          <p:nvPr/>
        </p:nvGrpSpPr>
        <p:grpSpPr bwMode="auto">
          <a:xfrm>
            <a:off x="2239963" y="2916238"/>
            <a:ext cx="4518025" cy="1770062"/>
            <a:chOff x="1392" y="1601"/>
            <a:chExt cx="2846" cy="1115"/>
          </a:xfrm>
        </p:grpSpPr>
        <p:sp>
          <p:nvSpPr>
            <p:cNvPr id="108581" name="Arc 56"/>
            <p:cNvSpPr>
              <a:spLocks/>
            </p:cNvSpPr>
            <p:nvPr/>
          </p:nvSpPr>
          <p:spPr bwMode="auto">
            <a:xfrm rot="-10522679">
              <a:off x="1392" y="1601"/>
              <a:ext cx="1675" cy="864"/>
            </a:xfrm>
            <a:custGeom>
              <a:avLst/>
              <a:gdLst>
                <a:gd name="T0" fmla="*/ 0 w 21538"/>
                <a:gd name="T1" fmla="*/ 0 h 21600"/>
                <a:gd name="T2" fmla="*/ 10 w 21538"/>
                <a:gd name="T3" fmla="*/ 1 h 21600"/>
                <a:gd name="T4" fmla="*/ 0 w 21538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38" h="21600" fill="none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</a:path>
                <a:path w="21538" h="21600" stroke="0" extrusionOk="0">
                  <a:moveTo>
                    <a:pt x="-1" y="0"/>
                  </a:moveTo>
                  <a:cubicBezTo>
                    <a:pt x="11293" y="0"/>
                    <a:pt x="20681" y="8700"/>
                    <a:pt x="21537" y="1996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82" name="Text Box 57"/>
            <p:cNvSpPr txBox="1">
              <a:spLocks noChangeArrowheads="1"/>
            </p:cNvSpPr>
            <p:nvPr/>
          </p:nvSpPr>
          <p:spPr bwMode="auto">
            <a:xfrm>
              <a:off x="3058" y="2312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Očekávaná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výnosnost eura</a:t>
              </a:r>
              <a:endParaRPr lang="en-US" altLang="cs-CZ" sz="1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8554" name="Group 58"/>
          <p:cNvGrpSpPr>
            <a:grpSpLocks/>
          </p:cNvGrpSpPr>
          <p:nvPr/>
        </p:nvGrpSpPr>
        <p:grpSpPr bwMode="auto">
          <a:xfrm>
            <a:off x="2401888" y="4797425"/>
            <a:ext cx="3867150" cy="1639888"/>
            <a:chOff x="2017" y="2816"/>
            <a:chExt cx="2436" cy="1033"/>
          </a:xfrm>
        </p:grpSpPr>
        <p:sp>
          <p:nvSpPr>
            <p:cNvPr id="108579" name="Arc 59"/>
            <p:cNvSpPr>
              <a:spLocks/>
            </p:cNvSpPr>
            <p:nvPr/>
          </p:nvSpPr>
          <p:spPr bwMode="auto">
            <a:xfrm rot="10522679" flipV="1">
              <a:off x="2017" y="2985"/>
              <a:ext cx="1680" cy="864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80" name="Text Box 60"/>
            <p:cNvSpPr txBox="1">
              <a:spLocks noChangeArrowheads="1"/>
            </p:cNvSpPr>
            <p:nvPr/>
          </p:nvSpPr>
          <p:spPr bwMode="auto">
            <a:xfrm>
              <a:off x="3687" y="2816"/>
              <a:ext cx="7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8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$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800" b="1" i="1">
                  <a:solidFill>
                    <a:srgbClr val="333399"/>
                  </a:solidFill>
                  <a:latin typeface="Arial" panose="020B0604020202020204" pitchFamily="34" charset="0"/>
                </a:rPr>
                <a:t>Y</a:t>
              </a:r>
              <a:r>
                <a:rPr lang="en-US" altLang="cs-CZ" sz="18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US</a:t>
              </a:r>
              <a:r>
                <a: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08555" name="Group 110"/>
          <p:cNvGrpSpPr>
            <a:grpSpLocks/>
          </p:cNvGrpSpPr>
          <p:nvPr/>
        </p:nvGrpSpPr>
        <p:grpSpPr bwMode="auto">
          <a:xfrm>
            <a:off x="755650" y="5157788"/>
            <a:ext cx="6191250" cy="685800"/>
            <a:chOff x="486" y="3022"/>
            <a:chExt cx="3900" cy="432"/>
          </a:xfrm>
        </p:grpSpPr>
        <p:grpSp>
          <p:nvGrpSpPr>
            <p:cNvPr id="108573" name="Group 61"/>
            <p:cNvGrpSpPr>
              <a:grpSpLocks/>
            </p:cNvGrpSpPr>
            <p:nvPr/>
          </p:nvGrpSpPr>
          <p:grpSpPr bwMode="auto">
            <a:xfrm>
              <a:off x="918" y="3050"/>
              <a:ext cx="3468" cy="404"/>
              <a:chOff x="1441" y="3080"/>
              <a:chExt cx="3468" cy="404"/>
            </a:xfrm>
          </p:grpSpPr>
          <p:sp>
            <p:nvSpPr>
              <p:cNvPr id="108577" name="Line 62"/>
              <p:cNvSpPr>
                <a:spLocks noChangeShapeType="1"/>
              </p:cNvSpPr>
              <p:nvPr/>
            </p:nvSpPr>
            <p:spPr bwMode="auto">
              <a:xfrm>
                <a:off x="1441" y="3273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578" name="Text Box 63"/>
              <p:cNvSpPr txBox="1">
                <a:spLocks noChangeArrowheads="1"/>
              </p:cNvSpPr>
              <p:nvPr/>
            </p:nvSpPr>
            <p:spPr bwMode="auto">
              <a:xfrm>
                <a:off x="3937" y="3080"/>
                <a:ext cx="9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Nabídka M/P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rgbClr val="333399"/>
                    </a:solidFill>
                    <a:latin typeface="Arial" panose="020B0604020202020204" pitchFamily="34" charset="0"/>
                  </a:rPr>
                  <a:t>v USA</a:t>
                </a:r>
                <a:endParaRPr lang="en-US" altLang="cs-CZ" sz="1800" b="1">
                  <a:solidFill>
                    <a:srgbClr val="3333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8574" name="Group 64"/>
            <p:cNvGrpSpPr>
              <a:grpSpLocks/>
            </p:cNvGrpSpPr>
            <p:nvPr/>
          </p:nvGrpSpPr>
          <p:grpSpPr bwMode="auto">
            <a:xfrm>
              <a:off x="486" y="3022"/>
              <a:ext cx="674" cy="404"/>
              <a:chOff x="864" y="2880"/>
              <a:chExt cx="674" cy="404"/>
            </a:xfrm>
          </p:grpSpPr>
          <p:sp>
            <p:nvSpPr>
              <p:cNvPr id="108575" name="Text Box 65"/>
              <p:cNvSpPr txBox="1">
                <a:spLocks noChangeArrowheads="1"/>
              </p:cNvSpPr>
              <p:nvPr/>
            </p:nvSpPr>
            <p:spPr bwMode="auto">
              <a:xfrm>
                <a:off x="864" y="2880"/>
                <a:ext cx="67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cs-CZ" sz="1800" b="1" i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en-US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US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 P</a:t>
                </a:r>
                <a:r>
                  <a:rPr lang="en-US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US</a:t>
                </a:r>
                <a:endParaRPr lang="en-US" altLang="cs-CZ" sz="1800" b="1" u="sng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6" name="Line 66"/>
              <p:cNvSpPr>
                <a:spLocks noChangeShapeType="1"/>
              </p:cNvSpPr>
              <p:nvPr/>
            </p:nvSpPr>
            <p:spPr bwMode="auto">
              <a:xfrm>
                <a:off x="944" y="3097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08556" name="Group 104"/>
          <p:cNvGrpSpPr>
            <a:grpSpLocks/>
          </p:cNvGrpSpPr>
          <p:nvPr/>
        </p:nvGrpSpPr>
        <p:grpSpPr bwMode="auto">
          <a:xfrm>
            <a:off x="3049588" y="4686300"/>
            <a:ext cx="788987" cy="1204913"/>
            <a:chOff x="1710" y="2640"/>
            <a:chExt cx="497" cy="759"/>
          </a:xfrm>
        </p:grpSpPr>
        <p:sp>
          <p:nvSpPr>
            <p:cNvPr id="108568" name="Line 75"/>
            <p:cNvSpPr>
              <a:spLocks noChangeShapeType="1"/>
            </p:cNvSpPr>
            <p:nvPr/>
          </p:nvSpPr>
          <p:spPr bwMode="auto">
            <a:xfrm>
              <a:off x="1758" y="264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8569" name="Group 103"/>
            <p:cNvGrpSpPr>
              <a:grpSpLocks/>
            </p:cNvGrpSpPr>
            <p:nvPr/>
          </p:nvGrpSpPr>
          <p:grpSpPr bwMode="auto">
            <a:xfrm>
              <a:off x="1710" y="2640"/>
              <a:ext cx="497" cy="759"/>
              <a:chOff x="1710" y="2640"/>
              <a:chExt cx="497" cy="759"/>
            </a:xfrm>
          </p:grpSpPr>
          <p:sp>
            <p:nvSpPr>
              <p:cNvPr id="108570" name="Text Box 73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4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cs-CZ" sz="18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8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endParaRPr lang="en-US" altLang="cs-CZ" sz="18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1" name="Oval 77"/>
              <p:cNvSpPr>
                <a:spLocks noChangeArrowheads="1"/>
              </p:cNvSpPr>
              <p:nvPr/>
            </p:nvSpPr>
            <p:spPr bwMode="auto">
              <a:xfrm>
                <a:off x="1744" y="3136"/>
                <a:ext cx="52" cy="52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572" name="Text Box 78"/>
              <p:cNvSpPr txBox="1">
                <a:spLocks noChangeArrowheads="1"/>
              </p:cNvSpPr>
              <p:nvPr/>
            </p:nvSpPr>
            <p:spPr bwMode="auto">
              <a:xfrm>
                <a:off x="1710" y="316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108557" name="Line 80"/>
          <p:cNvSpPr>
            <a:spLocks noChangeShapeType="1"/>
          </p:cNvSpPr>
          <p:nvPr/>
        </p:nvSpPr>
        <p:spPr bwMode="auto">
          <a:xfrm flipH="1">
            <a:off x="1463675" y="3452813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8" name="Text Box 81"/>
          <p:cNvSpPr txBox="1">
            <a:spLocks noChangeArrowheads="1"/>
          </p:cNvSpPr>
          <p:nvPr/>
        </p:nvSpPr>
        <p:spPr bwMode="auto">
          <a:xfrm>
            <a:off x="755650" y="3213100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cs-CZ" sz="1800" b="1" baseline="30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</a:rPr>
              <a:t>$/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€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59" name="Oval 82"/>
          <p:cNvSpPr>
            <a:spLocks noChangeArrowheads="1"/>
          </p:cNvSpPr>
          <p:nvPr/>
        </p:nvSpPr>
        <p:spPr bwMode="auto">
          <a:xfrm>
            <a:off x="3089275" y="3398838"/>
            <a:ext cx="82550" cy="82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60" name="Text Box 83"/>
          <p:cNvSpPr txBox="1">
            <a:spLocks noChangeArrowheads="1"/>
          </p:cNvSpPr>
          <p:nvPr/>
        </p:nvSpPr>
        <p:spPr bwMode="auto">
          <a:xfrm>
            <a:off x="3200400" y="3086100"/>
            <a:ext cx="36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'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61" name="Line 85"/>
          <p:cNvSpPr>
            <a:spLocks noChangeShapeType="1"/>
          </p:cNvSpPr>
          <p:nvPr/>
        </p:nvSpPr>
        <p:spPr bwMode="auto">
          <a:xfrm>
            <a:off x="3132138" y="2890838"/>
            <a:ext cx="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62" name="Text Box 86"/>
          <p:cNvSpPr txBox="1">
            <a:spLocks noChangeArrowheads="1"/>
          </p:cNvSpPr>
          <p:nvPr/>
        </p:nvSpPr>
        <p:spPr bwMode="auto">
          <a:xfrm>
            <a:off x="3132138" y="2565400"/>
            <a:ext cx="141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Výnosnost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dolaru</a:t>
            </a:r>
            <a:endParaRPr lang="en-US" altLang="cs-CZ" sz="18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08563" name="Arc 98"/>
          <p:cNvSpPr>
            <a:spLocks/>
          </p:cNvSpPr>
          <p:nvPr/>
        </p:nvSpPr>
        <p:spPr bwMode="auto">
          <a:xfrm rot="-10329759">
            <a:off x="2570163" y="2565400"/>
            <a:ext cx="2481262" cy="1371600"/>
          </a:xfrm>
          <a:custGeom>
            <a:avLst/>
            <a:gdLst>
              <a:gd name="T0" fmla="*/ 0 w 20098"/>
              <a:gd name="T1" fmla="*/ 0 h 21600"/>
              <a:gd name="T2" fmla="*/ 2147483646 w 20098"/>
              <a:gd name="T3" fmla="*/ 2147483646 h 21600"/>
              <a:gd name="T4" fmla="*/ 0 w 20098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98" h="21600" fill="none" extrusionOk="0">
                <a:moveTo>
                  <a:pt x="-1" y="0"/>
                </a:moveTo>
                <a:cubicBezTo>
                  <a:pt x="8874" y="0"/>
                  <a:pt x="16846" y="5428"/>
                  <a:pt x="20097" y="13686"/>
                </a:cubicBezTo>
              </a:path>
              <a:path w="20098" h="21600" stroke="0" extrusionOk="0">
                <a:moveTo>
                  <a:pt x="-1" y="0"/>
                </a:moveTo>
                <a:cubicBezTo>
                  <a:pt x="8874" y="0"/>
                  <a:pt x="16846" y="5428"/>
                  <a:pt x="20097" y="136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8564" name="Line 89"/>
          <p:cNvSpPr>
            <a:spLocks noChangeShapeType="1"/>
          </p:cNvSpPr>
          <p:nvPr/>
        </p:nvSpPr>
        <p:spPr bwMode="auto">
          <a:xfrm flipH="1">
            <a:off x="1463675" y="3938588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65" name="Text Box 90"/>
          <p:cNvSpPr txBox="1">
            <a:spLocks noChangeArrowheads="1"/>
          </p:cNvSpPr>
          <p:nvPr/>
        </p:nvSpPr>
        <p:spPr bwMode="auto">
          <a:xfrm>
            <a:off x="755650" y="3716338"/>
            <a:ext cx="671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cs-CZ" sz="1800" b="1" baseline="30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</a:rPr>
              <a:t>$/</a:t>
            </a:r>
            <a:r>
              <a:rPr lang="en-US" altLang="cs-CZ" sz="1800" b="1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€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66" name="Text Box 92"/>
          <p:cNvSpPr txBox="1">
            <a:spLocks noChangeArrowheads="1"/>
          </p:cNvSpPr>
          <p:nvPr/>
        </p:nvSpPr>
        <p:spPr bwMode="auto">
          <a:xfrm>
            <a:off x="3200400" y="3571875"/>
            <a:ext cx="36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cs-CZ" sz="1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'</a:t>
            </a:r>
            <a:endParaRPr lang="en-US" altLang="cs-CZ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67" name="Oval 91"/>
          <p:cNvSpPr>
            <a:spLocks noChangeArrowheads="1"/>
          </p:cNvSpPr>
          <p:nvPr/>
        </p:nvSpPr>
        <p:spPr bwMode="auto">
          <a:xfrm>
            <a:off x="3089275" y="3884613"/>
            <a:ext cx="82550" cy="8255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8229600" cy="525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A50021"/>
                </a:solidFill>
              </a:rPr>
              <a:t>Dlouhodobá rovnováha</a:t>
            </a:r>
            <a:endParaRPr lang="en-US" b="1" dirty="0">
              <a:solidFill>
                <a:srgbClr val="A5002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Ceny jsou dokonale flexibilní a vždy se přizpůsobují tak, aby byla zachována plná zaměstnanost</a:t>
            </a:r>
            <a:r>
              <a:rPr lang="en-US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Peníze a cena peněz</a:t>
            </a:r>
            <a:endParaRPr lang="en-US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Rovnováha na trhu peněz</a:t>
            </a:r>
            <a:r>
              <a:rPr lang="en-US" b="1" dirty="0"/>
              <a:t> </a:t>
            </a:r>
            <a:r>
              <a:rPr lang="cs-CZ" b="1" dirty="0"/>
              <a:t>může být přepsána do tvaru dlouhodobé rovnovážné cenové hladiny</a:t>
            </a:r>
            <a:r>
              <a:rPr lang="en-US" b="1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/>
              <a:t>		    </a:t>
            </a:r>
            <a:r>
              <a:rPr lang="cs-CZ" b="1" i="1" dirty="0"/>
              <a:t>					</a:t>
            </a:r>
            <a:r>
              <a:rPr lang="en-US" sz="2000" b="1" i="1" dirty="0"/>
              <a:t>P</a:t>
            </a:r>
            <a:r>
              <a:rPr lang="en-US" sz="2000" b="1" dirty="0"/>
              <a:t> = </a:t>
            </a:r>
            <a:r>
              <a:rPr lang="en-US" sz="2000" b="1" i="1" dirty="0" err="1"/>
              <a:t>M</a:t>
            </a:r>
            <a:r>
              <a:rPr lang="en-US" sz="2000" b="1" i="1" baseline="30000" dirty="0" err="1"/>
              <a:t>s</a:t>
            </a:r>
            <a:r>
              <a:rPr lang="cs-CZ" sz="2000" b="1" i="1" baseline="30000" dirty="0"/>
              <a:t> </a:t>
            </a:r>
            <a:r>
              <a:rPr lang="en-US" sz="2000" b="1" dirty="0"/>
              <a:t>/</a:t>
            </a:r>
            <a:r>
              <a:rPr lang="cs-CZ" sz="2000" b="1" dirty="0"/>
              <a:t> </a:t>
            </a:r>
            <a:r>
              <a:rPr lang="en-US" sz="2000" b="1" i="1" dirty="0"/>
              <a:t>L</a:t>
            </a:r>
            <a:r>
              <a:rPr lang="en-US" sz="2000" b="1" dirty="0"/>
              <a:t>(</a:t>
            </a:r>
            <a:r>
              <a:rPr lang="en-US" sz="2000" b="1" i="1" dirty="0"/>
              <a:t>R</a:t>
            </a:r>
            <a:r>
              <a:rPr lang="en-US" sz="2000" b="1" dirty="0"/>
              <a:t>,</a:t>
            </a:r>
            <a:r>
              <a:rPr lang="en-US" sz="2000" b="1" i="1" dirty="0"/>
              <a:t>Y</a:t>
            </a:r>
            <a:r>
              <a:rPr lang="en-US" sz="2000" b="1" dirty="0"/>
              <a:t>)                          </a:t>
            </a:r>
            <a:endParaRPr lang="cs-CZ" sz="2000" b="1" dirty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Růst nabídky peněz v zemi způsobí proporcionální růst cenové hladiny</a:t>
            </a:r>
            <a:r>
              <a:rPr lang="en-US" b="1" dirty="0"/>
              <a:t>.</a:t>
            </a:r>
          </a:p>
          <a:p>
            <a:pPr lvl="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/>
              <a:t>                           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05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2D8948-E48A-4162-B578-476AA9A7682E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971550" y="404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Black" panose="020B0A04020102020204" pitchFamily="34" charset="0"/>
              </a:rPr>
              <a:t>Peníze, cenová hladina 	a směnný kurz v dlouhém období</a:t>
            </a:r>
            <a:endParaRPr lang="en-US" altLang="cs-CZ" sz="28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29600" cy="487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Dlouhodobé efekty změny nabídky peněz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Změna nabídky peněz nemá vliv na dlouhodobé hodnoty úrokových sazeb ani na reálný produkt</a:t>
            </a:r>
            <a:r>
              <a:rPr lang="en-US" b="1" dirty="0"/>
              <a:t>.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Permanentní růst nabídky peněz způsobí proporcionální růst dlouhodobé cenové hladiny</a:t>
            </a:r>
            <a:r>
              <a:rPr lang="en-US" b="1" dirty="0"/>
              <a:t>. 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Tyto závěry jsou založeny na podmínce rovnováhy na trhu peněz</a:t>
            </a:r>
            <a:r>
              <a:rPr lang="en-US" b="1" dirty="0"/>
              <a:t>: </a:t>
            </a:r>
            <a:r>
              <a:rPr lang="cs-CZ" b="1" dirty="0"/>
              <a:t>			</a:t>
            </a:r>
            <a:r>
              <a:rPr lang="en-US" b="1" i="1" dirty="0" err="1"/>
              <a:t>M</a:t>
            </a:r>
            <a:r>
              <a:rPr lang="en-US" b="1" i="1" baseline="30000" dirty="0" err="1"/>
              <a:t>s</a:t>
            </a:r>
            <a:r>
              <a:rPr lang="en-US" b="1" dirty="0"/>
              <a:t>/</a:t>
            </a:r>
            <a:r>
              <a:rPr lang="en-US" b="1" i="1" dirty="0"/>
              <a:t>P</a:t>
            </a:r>
            <a:r>
              <a:rPr lang="en-US" b="1" dirty="0"/>
              <a:t> =</a:t>
            </a:r>
            <a:r>
              <a:rPr lang="en-US" b="1" i="1" dirty="0"/>
              <a:t> L</a:t>
            </a:r>
            <a:r>
              <a:rPr lang="en-US" b="1" dirty="0"/>
              <a:t> </a:t>
            </a:r>
            <a:r>
              <a:rPr lang="cs-CZ" b="1" dirty="0"/>
              <a:t>   </a:t>
            </a:r>
            <a:r>
              <a:rPr lang="cs-CZ" b="1" dirty="0" smtClean="0"/>
              <a:t>neb</a:t>
            </a:r>
            <a:r>
              <a:rPr lang="en-US" b="1" dirty="0" smtClean="0"/>
              <a:t>o</a:t>
            </a:r>
            <a:r>
              <a:rPr lang="cs-CZ" b="1" dirty="0" smtClean="0"/>
              <a:t>  </a:t>
            </a:r>
            <a:r>
              <a:rPr lang="en-US" b="1" dirty="0" smtClean="0"/>
              <a:t> </a:t>
            </a:r>
            <a:r>
              <a:rPr lang="en-US" b="1" i="1" dirty="0"/>
              <a:t>P</a:t>
            </a:r>
            <a:r>
              <a:rPr lang="en-US" b="1" dirty="0"/>
              <a:t> = </a:t>
            </a:r>
            <a:r>
              <a:rPr lang="en-US" b="1" i="1" dirty="0" err="1"/>
              <a:t>M</a:t>
            </a:r>
            <a:r>
              <a:rPr lang="en-US" b="1" i="1" baseline="30000" dirty="0" err="1"/>
              <a:t>s</a:t>
            </a:r>
            <a:r>
              <a:rPr lang="en-US" b="1" dirty="0"/>
              <a:t>/</a:t>
            </a:r>
            <a:r>
              <a:rPr lang="en-US" b="1" i="1" dirty="0"/>
              <a:t>L</a:t>
            </a:r>
            <a:endParaRPr lang="cs-CZ" b="1" i="1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Z této podmínky plyne, že</a:t>
            </a:r>
            <a:r>
              <a:rPr lang="en-US" b="1" dirty="0"/>
              <a:t> </a:t>
            </a:r>
            <a:r>
              <a:rPr lang="en-US" b="1" dirty="0">
                <a:sym typeface="Symbol" pitchFamily="18" charset="2"/>
              </a:rPr>
              <a:t></a:t>
            </a:r>
            <a:r>
              <a:rPr lang="en-US" b="1" i="1" dirty="0"/>
              <a:t>P</a:t>
            </a:r>
            <a:r>
              <a:rPr lang="en-US" b="1" dirty="0"/>
              <a:t>/</a:t>
            </a:r>
            <a:r>
              <a:rPr lang="en-US" b="1" i="1" dirty="0"/>
              <a:t>P</a:t>
            </a:r>
            <a:r>
              <a:rPr lang="en-US" b="1" dirty="0"/>
              <a:t> = </a:t>
            </a:r>
            <a:r>
              <a:rPr lang="en-US" b="1" dirty="0">
                <a:sym typeface="Symbol" pitchFamily="18" charset="2"/>
              </a:rPr>
              <a:t></a:t>
            </a:r>
            <a:r>
              <a:rPr lang="en-US" b="1" i="1" dirty="0" err="1"/>
              <a:t>M</a:t>
            </a:r>
            <a:r>
              <a:rPr lang="en-US" b="1" i="1" baseline="30000" dirty="0" err="1"/>
              <a:t>s</a:t>
            </a:r>
            <a:r>
              <a:rPr lang="en-US" b="1" dirty="0"/>
              <a:t>/</a:t>
            </a:r>
            <a:r>
              <a:rPr lang="en-US" b="1" i="1" dirty="0" err="1"/>
              <a:t>M</a:t>
            </a:r>
            <a:r>
              <a:rPr lang="en-US" b="1" i="1" baseline="30000" dirty="0" err="1"/>
              <a:t>s</a:t>
            </a:r>
            <a:r>
              <a:rPr lang="en-US" b="1" i="1" baseline="30000" dirty="0"/>
              <a:t> </a:t>
            </a:r>
            <a:r>
              <a:rPr lang="en-US" b="1" dirty="0"/>
              <a:t>- </a:t>
            </a:r>
            <a:r>
              <a:rPr lang="en-US" b="1" dirty="0">
                <a:sym typeface="Symbol" pitchFamily="18" charset="2"/>
              </a:rPr>
              <a:t></a:t>
            </a:r>
            <a:r>
              <a:rPr lang="en-US" b="1" i="1" dirty="0"/>
              <a:t>L</a:t>
            </a:r>
            <a:r>
              <a:rPr lang="en-US" b="1" dirty="0"/>
              <a:t>/</a:t>
            </a:r>
            <a:r>
              <a:rPr lang="en-US" b="1" i="1" dirty="0"/>
              <a:t>L</a:t>
            </a:r>
            <a:r>
              <a:rPr lang="en-US" b="1" dirty="0"/>
              <a:t>.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(Míra inflace se rovná míra růstu peněžní zásoby </a:t>
            </a:r>
            <a:r>
              <a:rPr lang="cs-CZ" b="1" i="1" dirty="0"/>
              <a:t>mínus</a:t>
            </a:r>
            <a:r>
              <a:rPr lang="cs-CZ" b="1" dirty="0"/>
              <a:t> míra růstu poptávky po penězích.)</a:t>
            </a:r>
            <a:endParaRPr lang="en-US" b="1" dirty="0"/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dirty="0"/>
          </a:p>
        </p:txBody>
      </p:sp>
      <p:sp>
        <p:nvSpPr>
          <p:cNvPr id="11264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47E132-2CD5-4366-A8D9-8ADD6EE6E166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5E3906-392E-416B-B573-1E63CB277AC6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14691" name="Rectangle 53"/>
          <p:cNvSpPr>
            <a:spLocks noChangeArrowheads="1"/>
          </p:cNvSpPr>
          <p:nvPr/>
        </p:nvSpPr>
        <p:spPr bwMode="auto">
          <a:xfrm>
            <a:off x="1258888" y="1557338"/>
            <a:ext cx="8172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Růst peněžní zásoby a cenová hladina v sedmi hlavních rozvinutých zemích</a:t>
            </a:r>
            <a:r>
              <a:rPr lang="en-US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, 1973-1997</a:t>
            </a:r>
          </a:p>
        </p:txBody>
      </p:sp>
      <p:pic>
        <p:nvPicPr>
          <p:cNvPr id="114692" name="Picture 56" descr="F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55863"/>
            <a:ext cx="66294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484313"/>
            <a:ext cx="7726363" cy="727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/>
              <a:t>Průměrný růst peněžní zásoby a inflace v rozvojových zemích na západní polokouli, podle let, 1987-2000</a:t>
            </a:r>
          </a:p>
        </p:txBody>
      </p:sp>
      <p:graphicFrame>
        <p:nvGraphicFramePr>
          <p:cNvPr id="1167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724275" y="2276475"/>
          <a:ext cx="493395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Image" r:id="rId3" imgW="10831746" imgH="10057143" progId="Photoshop.Image.8">
                  <p:embed/>
                </p:oleObj>
              </mc:Choice>
              <mc:Fallback>
                <p:oleObj name="Image" r:id="rId3" imgW="10831746" imgH="10057143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2276475"/>
                        <a:ext cx="493395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441466-FA05-480A-9AB7-D1578569270E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16741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Každý rok existuje v Latinské Americe silný pozitivní vztah mezi růstem nabídky peněz  a inflací.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Arial" panose="020B0604020202020204" pitchFamily="34" charset="0"/>
              </a:rPr>
              <a:t>(obě osy mají logaritmické měřítko)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412875"/>
            <a:ext cx="7850187" cy="431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/>
              <a:t>Makroekonomická data pro Bolivii, duben 1984 – říjen 1985</a:t>
            </a:r>
          </a:p>
        </p:txBody>
      </p:sp>
      <p:graphicFrame>
        <p:nvGraphicFramePr>
          <p:cNvPr id="1177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38300" y="1773238"/>
          <a:ext cx="5940425" cy="508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Image" r:id="rId3" imgW="6029632" imgH="5160999" progId="Photoshop.Image.8">
                  <p:embed/>
                </p:oleObj>
              </mc:Choice>
              <mc:Fallback>
                <p:oleObj name="Image" r:id="rId3" imgW="6029632" imgH="5160999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773238"/>
                        <a:ext cx="5940425" cy="508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2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55D75A-4DA6-4A79-9329-5F1018AF5584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Peníze a směnný kurz v dlouhém období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Stálý růst (pokles) nabídky peněz v zemi vede v dlouhém období k proporcionální depreciaci (apreciaci) domácí měny vůči měnám zahraničním.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Krátkodobá rigidita cen </a:t>
            </a:r>
            <a:r>
              <a:rPr lang="cs-CZ" b="1" i="1"/>
              <a:t>versus</a:t>
            </a:r>
            <a:r>
              <a:rPr lang="cs-CZ" b="1"/>
              <a:t> dlouhodobá cenová flexibilita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krátkodobá „lepkavost“ cenové úrovně</a:t>
            </a:r>
            <a:endParaRPr lang="en-US" b="1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/>
          </a:p>
        </p:txBody>
      </p:sp>
      <p:sp>
        <p:nvSpPr>
          <p:cNvPr id="1187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BACF88-F838-415F-9440-1A4EA290A22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F04B8F-895F-4FA2-8823-78911648309E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1187450" y="1557338"/>
            <a:ext cx="77041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Meziměsíční proměnlivost kurzu dolar/marka a poměru cenových hladin v USA/Německu</a:t>
            </a:r>
            <a:r>
              <a:rPr lang="en-US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, 1974-2001</a:t>
            </a:r>
          </a:p>
        </p:txBody>
      </p:sp>
      <p:pic>
        <p:nvPicPr>
          <p:cNvPr id="120836" name="Picture 6" descr="F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74882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Změna nabídky peněz vyvolává nabídkové a cenové tlaky, které vedou k budoucímu růstu cenové hladiny, a to ze tří hlavních důvodů</a:t>
            </a:r>
            <a:r>
              <a:rPr lang="en-US" b="1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Převis poptávky po produkci a pracovní síle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Inflační očekávání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Ceny surovin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Permanentní změny nabídky peněz a směnný kurz</a:t>
            </a:r>
            <a:endParaRPr lang="en-US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Jak se směnný kurz přizpůsobuje permanentnímu růstu nabídky peněz v USA</a:t>
            </a:r>
            <a:r>
              <a:rPr lang="en-US" b="1" dirty="0"/>
              <a:t>?</a:t>
            </a:r>
          </a:p>
        </p:txBody>
      </p:sp>
      <p:sp>
        <p:nvSpPr>
          <p:cNvPr id="12288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5DBD99-9BBB-425B-BA6D-ABA9F8C17A62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Rectangle 12"/>
          <p:cNvSpPr>
            <a:spLocks noChangeArrowheads="1"/>
          </p:cNvSpPr>
          <p:nvPr/>
        </p:nvSpPr>
        <p:spPr bwMode="auto">
          <a:xfrm>
            <a:off x="971550" y="476250"/>
            <a:ext cx="7775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Black" panose="020B0A04020102020204" pitchFamily="34" charset="0"/>
              </a:rPr>
              <a:t>Inflace a dynamika směnného kurzu</a:t>
            </a:r>
            <a:endParaRPr lang="en-US" altLang="cs-CZ" sz="28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700838" cy="1338263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Měnový </a:t>
            </a:r>
            <a:r>
              <a:rPr lang="cs-CZ" sz="2800" dirty="0">
                <a:latin typeface="Arial Black" pitchFamily="34" charset="0"/>
              </a:rPr>
              <a:t>kurz a mezinárodní transakce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47244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Směnný kurz může být udáván dvěma způsoby: přímo a nepřímo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Slouží k  porovnání cen mezi dvěma zeměmi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Existují dva typy změny  kurzy: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Apreciace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Depreciace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cs-CZ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/>
              <a:t>	</a:t>
            </a:r>
            <a:br>
              <a:rPr lang="cs-CZ"/>
            </a:br>
            <a:endParaRPr lang="cs-CZ"/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D571D7-7D3E-408F-B964-25C16B738D6D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FE9692-DCDE-4193-A573-CC1332B373A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24931" name="Line 216"/>
          <p:cNvSpPr>
            <a:spLocks noChangeShapeType="1"/>
          </p:cNvSpPr>
          <p:nvPr/>
        </p:nvSpPr>
        <p:spPr bwMode="auto">
          <a:xfrm>
            <a:off x="1828800" y="2987675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2" name="Rectangle 2"/>
          <p:cNvSpPr>
            <a:spLocks noChangeArrowheads="1"/>
          </p:cNvSpPr>
          <p:nvPr/>
        </p:nvSpPr>
        <p:spPr bwMode="auto">
          <a:xfrm>
            <a:off x="1258888" y="1484313"/>
            <a:ext cx="55086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Efekty růstu nabídky peněz v USA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4933" name="Line 7"/>
          <p:cNvSpPr>
            <a:spLocks noChangeShapeType="1"/>
          </p:cNvSpPr>
          <p:nvPr/>
        </p:nvSpPr>
        <p:spPr bwMode="auto">
          <a:xfrm>
            <a:off x="1827213" y="2492375"/>
            <a:ext cx="0" cy="172561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4" name="Line 28"/>
          <p:cNvSpPr>
            <a:spLocks noChangeShapeType="1"/>
          </p:cNvSpPr>
          <p:nvPr/>
        </p:nvSpPr>
        <p:spPr bwMode="auto">
          <a:xfrm>
            <a:off x="2690813" y="3810000"/>
            <a:ext cx="234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5" name="Line 29"/>
          <p:cNvSpPr>
            <a:spLocks noChangeShapeType="1"/>
          </p:cNvSpPr>
          <p:nvPr/>
        </p:nvSpPr>
        <p:spPr bwMode="auto">
          <a:xfrm>
            <a:off x="6157913" y="2492375"/>
            <a:ext cx="0" cy="172561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6" name="Line 63"/>
          <p:cNvSpPr>
            <a:spLocks noChangeShapeType="1"/>
          </p:cNvSpPr>
          <p:nvPr/>
        </p:nvSpPr>
        <p:spPr bwMode="auto">
          <a:xfrm>
            <a:off x="2290763" y="2519363"/>
            <a:ext cx="0" cy="1725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7" name="Text Box 64"/>
          <p:cNvSpPr txBox="1">
            <a:spLocks noChangeArrowheads="1"/>
          </p:cNvSpPr>
          <p:nvPr/>
        </p:nvSpPr>
        <p:spPr bwMode="auto">
          <a:xfrm>
            <a:off x="2292350" y="2463800"/>
            <a:ext cx="167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Výnosnost dolaru</a:t>
            </a:r>
            <a:endParaRPr lang="en-US" altLang="cs-CZ" sz="14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24938" name="Line 65"/>
          <p:cNvSpPr>
            <a:spLocks noChangeShapeType="1"/>
          </p:cNvSpPr>
          <p:nvPr/>
        </p:nvSpPr>
        <p:spPr bwMode="auto">
          <a:xfrm flipH="1">
            <a:off x="1935163" y="4038600"/>
            <a:ext cx="234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9" name="Line 83"/>
          <p:cNvSpPr>
            <a:spLocks noChangeShapeType="1"/>
          </p:cNvSpPr>
          <p:nvPr/>
        </p:nvSpPr>
        <p:spPr bwMode="auto">
          <a:xfrm rot="5400000">
            <a:off x="2503488" y="4841875"/>
            <a:ext cx="234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4940" name="Group 209"/>
          <p:cNvGrpSpPr>
            <a:grpSpLocks/>
          </p:cNvGrpSpPr>
          <p:nvPr/>
        </p:nvGrpSpPr>
        <p:grpSpPr bwMode="auto">
          <a:xfrm>
            <a:off x="6710363" y="2463800"/>
            <a:ext cx="1681162" cy="1781175"/>
            <a:chOff x="4227" y="1552"/>
            <a:chExt cx="1059" cy="1122"/>
          </a:xfrm>
        </p:grpSpPr>
        <p:sp>
          <p:nvSpPr>
            <p:cNvPr id="125066" name="Line 101"/>
            <p:cNvSpPr>
              <a:spLocks noChangeShapeType="1"/>
            </p:cNvSpPr>
            <p:nvPr/>
          </p:nvSpPr>
          <p:spPr bwMode="auto">
            <a:xfrm>
              <a:off x="4227" y="1587"/>
              <a:ext cx="0" cy="1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067" name="Text Box 102"/>
            <p:cNvSpPr txBox="1">
              <a:spLocks noChangeArrowheads="1"/>
            </p:cNvSpPr>
            <p:nvPr/>
          </p:nvSpPr>
          <p:spPr bwMode="auto">
            <a:xfrm>
              <a:off x="4228" y="1552"/>
              <a:ext cx="10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Výnosnost dolaru</a:t>
              </a:r>
              <a:endParaRPr lang="en-US" altLang="cs-CZ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24941" name="Object 106"/>
          <p:cNvGraphicFramePr>
            <a:graphicFrameLocks noChangeAspect="1"/>
          </p:cNvGraphicFramePr>
          <p:nvPr/>
        </p:nvGraphicFramePr>
        <p:xfrm>
          <a:off x="4697413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942" name="Group 143"/>
          <p:cNvGrpSpPr>
            <a:grpSpLocks/>
          </p:cNvGrpSpPr>
          <p:nvPr/>
        </p:nvGrpSpPr>
        <p:grpSpPr bwMode="auto">
          <a:xfrm>
            <a:off x="304800" y="4343400"/>
            <a:ext cx="2674938" cy="581025"/>
            <a:chOff x="48" y="2736"/>
            <a:chExt cx="1685" cy="366"/>
          </a:xfrm>
        </p:grpSpPr>
        <p:sp>
          <p:nvSpPr>
            <p:cNvPr id="125062" name="Line 87"/>
            <p:cNvSpPr>
              <a:spLocks noChangeShapeType="1"/>
            </p:cNvSpPr>
            <p:nvPr/>
          </p:nvSpPr>
          <p:spPr bwMode="auto">
            <a:xfrm>
              <a:off x="477" y="2933"/>
              <a:ext cx="12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5063" name="Group 112"/>
            <p:cNvGrpSpPr>
              <a:grpSpLocks/>
            </p:cNvGrpSpPr>
            <p:nvPr/>
          </p:nvGrpSpPr>
          <p:grpSpPr bwMode="auto">
            <a:xfrm>
              <a:off x="48" y="2736"/>
              <a:ext cx="624" cy="366"/>
              <a:chOff x="864" y="2880"/>
              <a:chExt cx="674" cy="437"/>
            </a:xfrm>
          </p:grpSpPr>
          <p:sp>
            <p:nvSpPr>
              <p:cNvPr id="125064" name="Text Box 113"/>
              <p:cNvSpPr txBox="1">
                <a:spLocks noChangeArrowheads="1"/>
              </p:cNvSpPr>
              <p:nvPr/>
            </p:nvSpPr>
            <p:spPr bwMode="auto">
              <a:xfrm>
                <a:off x="864" y="2880"/>
                <a:ext cx="674" cy="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cs-CZ" sz="16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US</a:t>
                </a:r>
                <a:endPara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 P</a:t>
                </a:r>
                <a:r>
                  <a:rPr lang="en-US" altLang="cs-CZ" sz="16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US</a:t>
                </a:r>
                <a:endParaRPr lang="en-US" altLang="cs-CZ" sz="1600" b="1" u="sng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065" name="Line 114"/>
              <p:cNvSpPr>
                <a:spLocks noChangeShapeType="1"/>
              </p:cNvSpPr>
              <p:nvPr/>
            </p:nvSpPr>
            <p:spPr bwMode="auto">
              <a:xfrm>
                <a:off x="944" y="3097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24943" name="Line 27"/>
          <p:cNvSpPr>
            <a:spLocks noChangeShapeType="1"/>
          </p:cNvSpPr>
          <p:nvPr/>
        </p:nvSpPr>
        <p:spPr bwMode="auto">
          <a:xfrm flipV="1">
            <a:off x="966788" y="5029200"/>
            <a:ext cx="2101850" cy="14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44" name="Text Box 116"/>
          <p:cNvSpPr txBox="1">
            <a:spLocks noChangeArrowheads="1"/>
          </p:cNvSpPr>
          <p:nvPr/>
        </p:nvSpPr>
        <p:spPr bwMode="auto">
          <a:xfrm>
            <a:off x="304800" y="4829175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 i="1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en-US" altLang="cs-CZ" sz="1600" b="1" baseline="30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</a:rPr>
              <a:t>US</a:t>
            </a:r>
            <a:endParaRPr lang="en-US" altLang="cs-CZ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 i="1">
                <a:solidFill>
                  <a:schemeClr val="tx1"/>
                </a:solidFill>
                <a:latin typeface="Arial" panose="020B0604020202020204" pitchFamily="34" charset="0"/>
              </a:rPr>
              <a:t> P</a:t>
            </a:r>
            <a:r>
              <a:rPr lang="en-US" altLang="cs-CZ" sz="1600" b="1" baseline="30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</a:rPr>
              <a:t>US</a:t>
            </a:r>
            <a:endParaRPr lang="en-US" altLang="cs-CZ" sz="1600" b="1" u="sng" baseline="-25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4945" name="Line 117"/>
          <p:cNvSpPr>
            <a:spLocks noChangeShapeType="1"/>
          </p:cNvSpPr>
          <p:nvPr/>
        </p:nvSpPr>
        <p:spPr bwMode="auto">
          <a:xfrm>
            <a:off x="422275" y="5118100"/>
            <a:ext cx="423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46" name="Line 97"/>
          <p:cNvSpPr>
            <a:spLocks noChangeShapeType="1"/>
          </p:cNvSpPr>
          <p:nvPr/>
        </p:nvSpPr>
        <p:spPr bwMode="auto">
          <a:xfrm>
            <a:off x="5324475" y="4656138"/>
            <a:ext cx="19939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47" name="Text Box 99"/>
          <p:cNvSpPr txBox="1">
            <a:spLocks noChangeArrowheads="1"/>
          </p:cNvSpPr>
          <p:nvPr/>
        </p:nvSpPr>
        <p:spPr bwMode="auto">
          <a:xfrm>
            <a:off x="6934200" y="46482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333399"/>
                </a:solidFill>
                <a:latin typeface="Arial" panose="020B0604020202020204" pitchFamily="34" charset="0"/>
              </a:rPr>
              <a:t>Nabídka M/P v USA</a:t>
            </a:r>
            <a:endParaRPr lang="en-US" altLang="cs-CZ" sz="1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24948" name="Group 118"/>
          <p:cNvGrpSpPr>
            <a:grpSpLocks/>
          </p:cNvGrpSpPr>
          <p:nvPr/>
        </p:nvGrpSpPr>
        <p:grpSpPr bwMode="auto">
          <a:xfrm>
            <a:off x="4648200" y="4343400"/>
            <a:ext cx="990600" cy="581025"/>
            <a:chOff x="864" y="2880"/>
            <a:chExt cx="674" cy="437"/>
          </a:xfrm>
        </p:grpSpPr>
        <p:sp>
          <p:nvSpPr>
            <p:cNvPr id="125060" name="Text Box 119"/>
            <p:cNvSpPr txBox="1">
              <a:spLocks noChangeArrowheads="1"/>
            </p:cNvSpPr>
            <p:nvPr/>
          </p:nvSpPr>
          <p:spPr bwMode="auto">
            <a:xfrm>
              <a:off x="864" y="2880"/>
              <a:ext cx="674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 P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 u="sng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061" name="Line 120"/>
            <p:cNvSpPr>
              <a:spLocks noChangeShapeType="1"/>
            </p:cNvSpPr>
            <p:nvPr/>
          </p:nvSpPr>
          <p:spPr bwMode="auto">
            <a:xfrm>
              <a:off x="944" y="309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4949" name="Group 176"/>
          <p:cNvGrpSpPr>
            <a:grpSpLocks/>
          </p:cNvGrpSpPr>
          <p:nvPr/>
        </p:nvGrpSpPr>
        <p:grpSpPr bwMode="auto">
          <a:xfrm>
            <a:off x="4648200" y="4800600"/>
            <a:ext cx="2667000" cy="581025"/>
            <a:chOff x="2784" y="3024"/>
            <a:chExt cx="1680" cy="366"/>
          </a:xfrm>
        </p:grpSpPr>
        <p:sp>
          <p:nvSpPr>
            <p:cNvPr id="125056" name="Line 85"/>
            <p:cNvSpPr>
              <a:spLocks noChangeShapeType="1"/>
            </p:cNvSpPr>
            <p:nvPr/>
          </p:nvSpPr>
          <p:spPr bwMode="auto">
            <a:xfrm>
              <a:off x="3201" y="3161"/>
              <a:ext cx="1263" cy="7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5057" name="Group 121"/>
            <p:cNvGrpSpPr>
              <a:grpSpLocks/>
            </p:cNvGrpSpPr>
            <p:nvPr/>
          </p:nvGrpSpPr>
          <p:grpSpPr bwMode="auto">
            <a:xfrm>
              <a:off x="2784" y="3024"/>
              <a:ext cx="624" cy="366"/>
              <a:chOff x="864" y="2880"/>
              <a:chExt cx="674" cy="437"/>
            </a:xfrm>
          </p:grpSpPr>
          <p:sp>
            <p:nvSpPr>
              <p:cNvPr id="125058" name="Text Box 122"/>
              <p:cNvSpPr txBox="1">
                <a:spLocks noChangeArrowheads="1"/>
              </p:cNvSpPr>
              <p:nvPr/>
            </p:nvSpPr>
            <p:spPr bwMode="auto">
              <a:xfrm>
                <a:off x="864" y="2880"/>
                <a:ext cx="674" cy="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cs-CZ" sz="16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US</a:t>
                </a:r>
                <a:endPara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 P</a:t>
                </a:r>
                <a:r>
                  <a:rPr lang="en-US" altLang="cs-CZ" sz="16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US</a:t>
                </a:r>
                <a:endParaRPr lang="en-US" altLang="cs-CZ" sz="1600" b="1" u="sng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059" name="Line 123"/>
              <p:cNvSpPr>
                <a:spLocks noChangeShapeType="1"/>
              </p:cNvSpPr>
              <p:nvPr/>
            </p:nvSpPr>
            <p:spPr bwMode="auto">
              <a:xfrm>
                <a:off x="944" y="3097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24950" name="Line 124"/>
          <p:cNvSpPr>
            <a:spLocks noChangeShapeType="1"/>
          </p:cNvSpPr>
          <p:nvPr/>
        </p:nvSpPr>
        <p:spPr bwMode="auto">
          <a:xfrm>
            <a:off x="3048000" y="46609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4951" name="Group 202"/>
          <p:cNvGrpSpPr>
            <a:grpSpLocks/>
          </p:cNvGrpSpPr>
          <p:nvPr/>
        </p:nvGrpSpPr>
        <p:grpSpPr bwMode="auto">
          <a:xfrm>
            <a:off x="-76200" y="1920875"/>
            <a:ext cx="5334000" cy="4343400"/>
            <a:chOff x="-48" y="1210"/>
            <a:chExt cx="3360" cy="2736"/>
          </a:xfrm>
        </p:grpSpPr>
        <p:sp>
          <p:nvSpPr>
            <p:cNvPr id="125048" name="Text Box 75"/>
            <p:cNvSpPr txBox="1">
              <a:spLocks noChangeArrowheads="1"/>
            </p:cNvSpPr>
            <p:nvPr/>
          </p:nvSpPr>
          <p:spPr bwMode="auto">
            <a:xfrm>
              <a:off x="-48" y="1210"/>
              <a:ext cx="139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Směnný kurz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dolar/euro</a:t>
              </a:r>
              <a:r>
                <a:rPr lang="en-US" altLang="cs-CZ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, E</a:t>
              </a:r>
              <a:r>
                <a:rPr lang="en-US" altLang="cs-CZ" sz="14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4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4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5049" name="Group 201"/>
            <p:cNvGrpSpPr>
              <a:grpSpLocks/>
            </p:cNvGrpSpPr>
            <p:nvPr/>
          </p:nvGrpSpPr>
          <p:grpSpPr bwMode="auto">
            <a:xfrm>
              <a:off x="124" y="1523"/>
              <a:ext cx="3188" cy="2423"/>
              <a:chOff x="-20" y="1523"/>
              <a:chExt cx="3188" cy="2423"/>
            </a:xfrm>
          </p:grpSpPr>
          <p:sp>
            <p:nvSpPr>
              <p:cNvPr id="125050" name="Text Box 73"/>
              <p:cNvSpPr txBox="1">
                <a:spLocks noChangeArrowheads="1"/>
              </p:cNvSpPr>
              <p:nvPr/>
            </p:nvSpPr>
            <p:spPr bwMode="auto">
              <a:xfrm>
                <a:off x="2216" y="2409"/>
                <a:ext cx="952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Míra návratnosti</a:t>
                </a:r>
                <a:endParaRPr lang="en-US" altLang="cs-CZ" sz="14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cs-CZ" altLang="cs-CZ" sz="14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v dolarech</a:t>
                </a:r>
                <a:r>
                  <a:rPr lang="en-US" altLang="cs-CZ" sz="14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125051" name="Line 76"/>
              <p:cNvSpPr>
                <a:spLocks noChangeShapeType="1"/>
              </p:cNvSpPr>
              <p:nvPr/>
            </p:nvSpPr>
            <p:spPr bwMode="auto">
              <a:xfrm>
                <a:off x="465" y="1523"/>
                <a:ext cx="0" cy="2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52" name="Line 77"/>
              <p:cNvSpPr>
                <a:spLocks noChangeShapeType="1"/>
              </p:cNvSpPr>
              <p:nvPr/>
            </p:nvSpPr>
            <p:spPr bwMode="auto">
              <a:xfrm>
                <a:off x="465" y="2657"/>
                <a:ext cx="17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53" name="Text Box 78"/>
              <p:cNvSpPr txBox="1">
                <a:spLocks noChangeArrowheads="1"/>
              </p:cNvSpPr>
              <p:nvPr/>
            </p:nvSpPr>
            <p:spPr bwMode="auto">
              <a:xfrm>
                <a:off x="-20" y="3754"/>
                <a:ext cx="10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Držba M/P v USA</a:t>
                </a:r>
                <a:endParaRPr lang="en-US" altLang="cs-CZ" sz="14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054" name="Text Box 79"/>
              <p:cNvSpPr txBox="1">
                <a:spLocks noChangeArrowheads="1"/>
              </p:cNvSpPr>
              <p:nvPr/>
            </p:nvSpPr>
            <p:spPr bwMode="auto">
              <a:xfrm>
                <a:off x="262" y="255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25055" name="Text Box 107"/>
              <p:cNvSpPr txBox="1">
                <a:spLocks noChangeArrowheads="1"/>
              </p:cNvSpPr>
              <p:nvPr/>
            </p:nvSpPr>
            <p:spPr bwMode="auto">
              <a:xfrm>
                <a:off x="1075" y="3614"/>
                <a:ext cx="13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(a) </a:t>
                </a:r>
                <a:r>
                  <a:rPr lang="cs-CZ" altLang="cs-CZ" sz="16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Krátkodobý efekt</a:t>
                </a:r>
                <a:endPara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4952" name="Group 200"/>
          <p:cNvGrpSpPr>
            <a:grpSpLocks/>
          </p:cNvGrpSpPr>
          <p:nvPr/>
        </p:nvGrpSpPr>
        <p:grpSpPr bwMode="auto">
          <a:xfrm>
            <a:off x="3962400" y="1905000"/>
            <a:ext cx="4814888" cy="4359275"/>
            <a:chOff x="2352" y="1200"/>
            <a:chExt cx="3033" cy="2746"/>
          </a:xfrm>
        </p:grpSpPr>
        <p:sp>
          <p:nvSpPr>
            <p:cNvPr id="125042" name="Text Box 43"/>
            <p:cNvSpPr txBox="1">
              <a:spLocks noChangeArrowheads="1"/>
            </p:cNvSpPr>
            <p:nvPr/>
          </p:nvSpPr>
          <p:spPr bwMode="auto">
            <a:xfrm>
              <a:off x="2998" y="2553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25043" name="Text Box 108"/>
            <p:cNvSpPr txBox="1">
              <a:spLocks noChangeArrowheads="1"/>
            </p:cNvSpPr>
            <p:nvPr/>
          </p:nvSpPr>
          <p:spPr bwMode="auto">
            <a:xfrm>
              <a:off x="3763" y="3566"/>
              <a:ext cx="162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(b) </a:t>
              </a: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Přizpůsobení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k dlouhodobé rovnováze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044" name="Text Box 39"/>
            <p:cNvSpPr txBox="1">
              <a:spLocks noChangeArrowheads="1"/>
            </p:cNvSpPr>
            <p:nvPr/>
          </p:nvSpPr>
          <p:spPr bwMode="auto">
            <a:xfrm>
              <a:off x="2352" y="1200"/>
              <a:ext cx="158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Směnný kurz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dolar/euro</a:t>
              </a:r>
              <a:r>
                <a:rPr lang="en-US" altLang="cs-CZ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, E</a:t>
              </a:r>
              <a:r>
                <a:rPr lang="en-US" altLang="cs-CZ" sz="14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4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4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4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045" name="Line 41"/>
            <p:cNvSpPr>
              <a:spLocks noChangeShapeType="1"/>
            </p:cNvSpPr>
            <p:nvPr/>
          </p:nvSpPr>
          <p:spPr bwMode="auto">
            <a:xfrm>
              <a:off x="3193" y="2657"/>
              <a:ext cx="17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046" name="Text Box 42"/>
            <p:cNvSpPr txBox="1">
              <a:spLocks noChangeArrowheads="1"/>
            </p:cNvSpPr>
            <p:nvPr/>
          </p:nvSpPr>
          <p:spPr bwMode="auto">
            <a:xfrm>
              <a:off x="2705" y="3754"/>
              <a:ext cx="10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Držba M/P v USA</a:t>
              </a:r>
              <a:endParaRPr lang="en-US" altLang="cs-CZ" sz="14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047" name="Line 40"/>
            <p:cNvSpPr>
              <a:spLocks noChangeShapeType="1"/>
            </p:cNvSpPr>
            <p:nvPr/>
          </p:nvSpPr>
          <p:spPr bwMode="auto">
            <a:xfrm>
              <a:off x="3193" y="1523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4953" name="Line 57"/>
          <p:cNvSpPr>
            <a:spLocks noChangeShapeType="1"/>
          </p:cNvSpPr>
          <p:nvPr/>
        </p:nvSpPr>
        <p:spPr bwMode="auto">
          <a:xfrm flipH="1">
            <a:off x="5270500" y="3016250"/>
            <a:ext cx="860425" cy="1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54" name="Text Box 58"/>
          <p:cNvSpPr txBox="1">
            <a:spLocks noChangeArrowheads="1"/>
          </p:cNvSpPr>
          <p:nvPr/>
        </p:nvSpPr>
        <p:spPr bwMode="auto">
          <a:xfrm>
            <a:off x="4719638" y="2792413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 i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cs-CZ" sz="1600" b="1" baseline="30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</a:rPr>
              <a:t>$/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€</a:t>
            </a:r>
            <a:endParaRPr lang="en-US" altLang="cs-CZ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24955" name="Group 126"/>
          <p:cNvGrpSpPr>
            <a:grpSpLocks/>
          </p:cNvGrpSpPr>
          <p:nvPr/>
        </p:nvGrpSpPr>
        <p:grpSpPr bwMode="auto">
          <a:xfrm>
            <a:off x="6115050" y="2773363"/>
            <a:ext cx="377825" cy="277812"/>
            <a:chOff x="3708" y="1747"/>
            <a:chExt cx="238" cy="175"/>
          </a:xfrm>
        </p:grpSpPr>
        <p:sp>
          <p:nvSpPr>
            <p:cNvPr id="125040" name="Oval 51"/>
            <p:cNvSpPr>
              <a:spLocks noChangeArrowheads="1"/>
            </p:cNvSpPr>
            <p:nvPr/>
          </p:nvSpPr>
          <p:spPr bwMode="auto">
            <a:xfrm>
              <a:off x="3708" y="1871"/>
              <a:ext cx="52" cy="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041" name="Text Box 52"/>
            <p:cNvSpPr txBox="1">
              <a:spLocks noChangeArrowheads="1"/>
            </p:cNvSpPr>
            <p:nvPr/>
          </p:nvSpPr>
          <p:spPr bwMode="auto">
            <a:xfrm>
              <a:off x="3754" y="1747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2'</a:t>
              </a:r>
              <a:endParaRPr lang="en-US" altLang="cs-CZ" sz="12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4956" name="Line 54"/>
          <p:cNvSpPr>
            <a:spLocks noChangeShapeType="1"/>
          </p:cNvSpPr>
          <p:nvPr/>
        </p:nvSpPr>
        <p:spPr bwMode="auto">
          <a:xfrm flipH="1">
            <a:off x="5270500" y="3505200"/>
            <a:ext cx="1465263" cy="63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57" name="Text Box 55"/>
          <p:cNvSpPr txBox="1">
            <a:spLocks noChangeArrowheads="1"/>
          </p:cNvSpPr>
          <p:nvPr/>
        </p:nvSpPr>
        <p:spPr bwMode="auto">
          <a:xfrm>
            <a:off x="4719638" y="3286125"/>
            <a:ext cx="695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 i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cs-CZ" sz="1600" b="1" baseline="3000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</a:rPr>
              <a:t>$/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€</a:t>
            </a:r>
            <a:endParaRPr lang="en-US" altLang="cs-CZ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24958" name="Group 127"/>
          <p:cNvGrpSpPr>
            <a:grpSpLocks/>
          </p:cNvGrpSpPr>
          <p:nvPr/>
        </p:nvGrpSpPr>
        <p:grpSpPr bwMode="auto">
          <a:xfrm>
            <a:off x="6672263" y="3232150"/>
            <a:ext cx="385762" cy="312738"/>
            <a:chOff x="4059" y="2036"/>
            <a:chExt cx="243" cy="197"/>
          </a:xfrm>
        </p:grpSpPr>
        <p:sp>
          <p:nvSpPr>
            <p:cNvPr id="125038" name="Oval 45"/>
            <p:cNvSpPr>
              <a:spLocks noChangeArrowheads="1"/>
            </p:cNvSpPr>
            <p:nvPr/>
          </p:nvSpPr>
          <p:spPr bwMode="auto">
            <a:xfrm>
              <a:off x="4059" y="2182"/>
              <a:ext cx="52" cy="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039" name="Text Box 46"/>
            <p:cNvSpPr txBox="1">
              <a:spLocks noChangeArrowheads="1"/>
            </p:cNvSpPr>
            <p:nvPr/>
          </p:nvSpPr>
          <p:spPr bwMode="auto">
            <a:xfrm>
              <a:off x="4110" y="2036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4'</a:t>
              </a:r>
              <a:endParaRPr lang="en-US" altLang="cs-CZ" sz="12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4959" name="Group 180"/>
          <p:cNvGrpSpPr>
            <a:grpSpLocks/>
          </p:cNvGrpSpPr>
          <p:nvPr/>
        </p:nvGrpSpPr>
        <p:grpSpPr bwMode="auto">
          <a:xfrm>
            <a:off x="6654800" y="4191000"/>
            <a:ext cx="584200" cy="723900"/>
            <a:chOff x="4048" y="2640"/>
            <a:chExt cx="368" cy="456"/>
          </a:xfrm>
        </p:grpSpPr>
        <p:sp>
          <p:nvSpPr>
            <p:cNvPr id="125033" name="Line 93"/>
            <p:cNvSpPr>
              <a:spLocks noChangeShapeType="1"/>
            </p:cNvSpPr>
            <p:nvPr/>
          </p:nvSpPr>
          <p:spPr bwMode="auto">
            <a:xfrm>
              <a:off x="4080" y="2640"/>
              <a:ext cx="4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034" name="Text Box 94"/>
            <p:cNvSpPr txBox="1">
              <a:spLocks noChangeArrowheads="1"/>
            </p:cNvSpPr>
            <p:nvPr/>
          </p:nvSpPr>
          <p:spPr bwMode="auto">
            <a:xfrm>
              <a:off x="4097" y="2649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5035" name="Group 128"/>
            <p:cNvGrpSpPr>
              <a:grpSpLocks/>
            </p:cNvGrpSpPr>
            <p:nvPr/>
          </p:nvGrpSpPr>
          <p:grpSpPr bwMode="auto">
            <a:xfrm>
              <a:off x="4048" y="2902"/>
              <a:ext cx="169" cy="194"/>
              <a:chOff x="3967" y="2907"/>
              <a:chExt cx="169" cy="194"/>
            </a:xfrm>
          </p:grpSpPr>
          <p:sp>
            <p:nvSpPr>
              <p:cNvPr id="125036" name="Oval 90"/>
              <p:cNvSpPr>
                <a:spLocks noChangeArrowheads="1"/>
              </p:cNvSpPr>
              <p:nvPr/>
            </p:nvSpPr>
            <p:spPr bwMode="auto">
              <a:xfrm>
                <a:off x="3978" y="2907"/>
                <a:ext cx="52" cy="51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037" name="Text Box 91"/>
              <p:cNvSpPr txBox="1">
                <a:spLocks noChangeArrowheads="1"/>
              </p:cNvSpPr>
              <p:nvPr/>
            </p:nvSpPr>
            <p:spPr bwMode="auto">
              <a:xfrm>
                <a:off x="3967" y="2928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2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124960" name="Group 134"/>
          <p:cNvGrpSpPr>
            <a:grpSpLocks/>
          </p:cNvGrpSpPr>
          <p:nvPr/>
        </p:nvGrpSpPr>
        <p:grpSpPr bwMode="auto">
          <a:xfrm>
            <a:off x="1766888" y="4191000"/>
            <a:ext cx="782637" cy="1143000"/>
            <a:chOff x="969" y="2640"/>
            <a:chExt cx="493" cy="720"/>
          </a:xfrm>
        </p:grpSpPr>
        <p:sp>
          <p:nvSpPr>
            <p:cNvPr id="125028" name="Line 133"/>
            <p:cNvSpPr>
              <a:spLocks noChangeShapeType="1"/>
            </p:cNvSpPr>
            <p:nvPr/>
          </p:nvSpPr>
          <p:spPr bwMode="auto">
            <a:xfrm>
              <a:off x="1008" y="264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029" name="Text Box 15"/>
            <p:cNvSpPr txBox="1">
              <a:spLocks noChangeArrowheads="1"/>
            </p:cNvSpPr>
            <p:nvPr/>
          </p:nvSpPr>
          <p:spPr bwMode="auto">
            <a:xfrm>
              <a:off x="1007" y="2657"/>
              <a:ext cx="4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5030" name="Group 131"/>
            <p:cNvGrpSpPr>
              <a:grpSpLocks/>
            </p:cNvGrpSpPr>
            <p:nvPr/>
          </p:nvGrpSpPr>
          <p:grpSpPr bwMode="auto">
            <a:xfrm>
              <a:off x="969" y="3143"/>
              <a:ext cx="178" cy="217"/>
              <a:chOff x="969" y="3143"/>
              <a:chExt cx="178" cy="217"/>
            </a:xfrm>
          </p:grpSpPr>
          <p:sp>
            <p:nvSpPr>
              <p:cNvPr id="125031" name="Oval 18"/>
              <p:cNvSpPr>
                <a:spLocks noChangeArrowheads="1"/>
              </p:cNvSpPr>
              <p:nvPr/>
            </p:nvSpPr>
            <p:spPr bwMode="auto">
              <a:xfrm>
                <a:off x="978" y="3143"/>
                <a:ext cx="52" cy="51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032" name="Text Box 19"/>
              <p:cNvSpPr txBox="1">
                <a:spLocks noChangeArrowheads="1"/>
              </p:cNvSpPr>
              <p:nvPr/>
            </p:nvSpPr>
            <p:spPr bwMode="auto">
              <a:xfrm>
                <a:off x="969" y="3168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124961" name="Group 211"/>
          <p:cNvGrpSpPr>
            <a:grpSpLocks/>
          </p:cNvGrpSpPr>
          <p:nvPr/>
        </p:nvGrpSpPr>
        <p:grpSpPr bwMode="auto">
          <a:xfrm>
            <a:off x="2232025" y="4191000"/>
            <a:ext cx="792163" cy="762000"/>
            <a:chOff x="1406" y="2640"/>
            <a:chExt cx="499" cy="480"/>
          </a:xfrm>
        </p:grpSpPr>
        <p:sp>
          <p:nvSpPr>
            <p:cNvPr id="125022" name="Line 70"/>
            <p:cNvSpPr>
              <a:spLocks noChangeShapeType="1"/>
            </p:cNvSpPr>
            <p:nvPr/>
          </p:nvSpPr>
          <p:spPr bwMode="auto">
            <a:xfrm>
              <a:off x="1445" y="2640"/>
              <a:ext cx="3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5023" name="Group 135"/>
            <p:cNvGrpSpPr>
              <a:grpSpLocks/>
            </p:cNvGrpSpPr>
            <p:nvPr/>
          </p:nvGrpSpPr>
          <p:grpSpPr bwMode="auto">
            <a:xfrm>
              <a:off x="1406" y="2640"/>
              <a:ext cx="499" cy="480"/>
              <a:chOff x="1262" y="2640"/>
              <a:chExt cx="499" cy="480"/>
            </a:xfrm>
          </p:grpSpPr>
          <p:sp>
            <p:nvSpPr>
              <p:cNvPr id="125024" name="Text Box 71"/>
              <p:cNvSpPr txBox="1">
                <a:spLocks noChangeArrowheads="1"/>
              </p:cNvSpPr>
              <p:nvPr/>
            </p:nvSpPr>
            <p:spPr bwMode="auto">
              <a:xfrm>
                <a:off x="1306" y="2640"/>
                <a:ext cx="45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cs-CZ" sz="16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</a:t>
                </a:r>
                <a:endPara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25025" name="Group 130"/>
              <p:cNvGrpSpPr>
                <a:grpSpLocks/>
              </p:cNvGrpSpPr>
              <p:nvPr/>
            </p:nvGrpSpPr>
            <p:grpSpPr bwMode="auto">
              <a:xfrm>
                <a:off x="1262" y="2902"/>
                <a:ext cx="178" cy="218"/>
                <a:chOff x="1262" y="2902"/>
                <a:chExt cx="178" cy="218"/>
              </a:xfrm>
            </p:grpSpPr>
            <p:sp>
              <p:nvSpPr>
                <p:cNvPr id="125026" name="Oval 81"/>
                <p:cNvSpPr>
                  <a:spLocks noChangeArrowheads="1"/>
                </p:cNvSpPr>
                <p:nvPr/>
              </p:nvSpPr>
              <p:spPr bwMode="auto">
                <a:xfrm>
                  <a:off x="1278" y="2902"/>
                  <a:ext cx="52" cy="51"/>
                </a:xfrm>
                <a:prstGeom prst="ellipse">
                  <a:avLst/>
                </a:prstGeom>
                <a:solidFill>
                  <a:srgbClr val="333399"/>
                </a:solidFill>
                <a:ln w="12700">
                  <a:solidFill>
                    <a:srgbClr val="33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cs-CZ" altLang="cs-CZ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2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262" y="2928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cs-CZ" sz="1400" b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124962" name="Text Box 61"/>
          <p:cNvSpPr txBox="1">
            <a:spLocks noChangeArrowheads="1"/>
          </p:cNvSpPr>
          <p:nvPr/>
        </p:nvSpPr>
        <p:spPr bwMode="auto">
          <a:xfrm>
            <a:off x="1854200" y="3276600"/>
            <a:ext cx="325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3'</a:t>
            </a:r>
            <a:endParaRPr lang="en-US" altLang="cs-CZ" sz="1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4963" name="Oval 60"/>
          <p:cNvSpPr>
            <a:spLocks noChangeArrowheads="1"/>
          </p:cNvSpPr>
          <p:nvPr/>
        </p:nvSpPr>
        <p:spPr bwMode="auto">
          <a:xfrm>
            <a:off x="1781175" y="3454400"/>
            <a:ext cx="82550" cy="809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4964" name="Line 25"/>
          <p:cNvSpPr>
            <a:spLocks noChangeShapeType="1"/>
          </p:cNvSpPr>
          <p:nvPr/>
        </p:nvSpPr>
        <p:spPr bwMode="auto">
          <a:xfrm flipH="1">
            <a:off x="966788" y="2987675"/>
            <a:ext cx="914400" cy="2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4965" name="Group 214"/>
          <p:cNvGrpSpPr>
            <a:grpSpLocks/>
          </p:cNvGrpSpPr>
          <p:nvPr/>
        </p:nvGrpSpPr>
        <p:grpSpPr bwMode="auto">
          <a:xfrm>
            <a:off x="415925" y="2692400"/>
            <a:ext cx="1766888" cy="415925"/>
            <a:chOff x="262" y="1696"/>
            <a:chExt cx="1113" cy="262"/>
          </a:xfrm>
        </p:grpSpPr>
        <p:grpSp>
          <p:nvGrpSpPr>
            <p:cNvPr id="125018" name="Group 212"/>
            <p:cNvGrpSpPr>
              <a:grpSpLocks/>
            </p:cNvGrpSpPr>
            <p:nvPr/>
          </p:nvGrpSpPr>
          <p:grpSpPr bwMode="auto">
            <a:xfrm>
              <a:off x="262" y="1696"/>
              <a:ext cx="1113" cy="262"/>
              <a:chOff x="262" y="1696"/>
              <a:chExt cx="1113" cy="262"/>
            </a:xfrm>
          </p:grpSpPr>
          <p:sp>
            <p:nvSpPr>
              <p:cNvPr id="125020" name="Text Box 23"/>
              <p:cNvSpPr txBox="1">
                <a:spLocks noChangeArrowheads="1"/>
              </p:cNvSpPr>
              <p:nvPr/>
            </p:nvSpPr>
            <p:spPr bwMode="auto">
              <a:xfrm>
                <a:off x="1170" y="1696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2'</a:t>
                </a:r>
                <a:endParaRPr lang="en-US" altLang="cs-CZ" sz="14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5021" name="Text Box 26"/>
              <p:cNvSpPr txBox="1">
                <a:spLocks noChangeArrowheads="1"/>
              </p:cNvSpPr>
              <p:nvPr/>
            </p:nvSpPr>
            <p:spPr bwMode="auto">
              <a:xfrm>
                <a:off x="262" y="1746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en-US" altLang="cs-CZ" sz="1600" b="1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$/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€</a:t>
                </a:r>
                <a:endPara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5019" name="Oval 22"/>
            <p:cNvSpPr>
              <a:spLocks noChangeArrowheads="1"/>
            </p:cNvSpPr>
            <p:nvPr/>
          </p:nvSpPr>
          <p:spPr bwMode="auto">
            <a:xfrm>
              <a:off x="1128" y="1858"/>
              <a:ext cx="52" cy="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4966" name="Freeform 149"/>
          <p:cNvSpPr>
            <a:spLocks/>
          </p:cNvSpPr>
          <p:nvPr/>
        </p:nvSpPr>
        <p:spPr bwMode="auto">
          <a:xfrm>
            <a:off x="1219200" y="2667000"/>
            <a:ext cx="1905000" cy="1371600"/>
          </a:xfrm>
          <a:custGeom>
            <a:avLst/>
            <a:gdLst>
              <a:gd name="T0" fmla="*/ 0 w 1200"/>
              <a:gd name="T1" fmla="*/ 0 h 864"/>
              <a:gd name="T2" fmla="*/ 2147483646 w 1200"/>
              <a:gd name="T3" fmla="*/ 2147483646 h 864"/>
              <a:gd name="T4" fmla="*/ 2147483646 w 1200"/>
              <a:gd name="T5" fmla="*/ 2147483646 h 864"/>
              <a:gd name="T6" fmla="*/ 2147483646 w 1200"/>
              <a:gd name="T7" fmla="*/ 2147483646 h 864"/>
              <a:gd name="T8" fmla="*/ 2147483646 w 1200"/>
              <a:gd name="T9" fmla="*/ 2147483646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" h="864">
                <a:moveTo>
                  <a:pt x="0" y="0"/>
                </a:moveTo>
                <a:cubicBezTo>
                  <a:pt x="136" y="204"/>
                  <a:pt x="272" y="408"/>
                  <a:pt x="384" y="528"/>
                </a:cubicBezTo>
                <a:cubicBezTo>
                  <a:pt x="496" y="648"/>
                  <a:pt x="576" y="672"/>
                  <a:pt x="672" y="720"/>
                </a:cubicBezTo>
                <a:cubicBezTo>
                  <a:pt x="768" y="768"/>
                  <a:pt x="872" y="792"/>
                  <a:pt x="960" y="816"/>
                </a:cubicBezTo>
                <a:cubicBezTo>
                  <a:pt x="1048" y="840"/>
                  <a:pt x="1124" y="852"/>
                  <a:pt x="1200" y="8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67" name="Text Box 9"/>
          <p:cNvSpPr txBox="1">
            <a:spLocks noChangeArrowheads="1"/>
          </p:cNvSpPr>
          <p:nvPr/>
        </p:nvSpPr>
        <p:spPr bwMode="auto">
          <a:xfrm>
            <a:off x="2392363" y="2741613"/>
            <a:ext cx="1492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1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Očekávaná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výnosnost eura</a:t>
            </a:r>
            <a:endParaRPr lang="en-US" altLang="cs-CZ" sz="14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24968" name="Freeform 150"/>
          <p:cNvSpPr>
            <a:spLocks/>
          </p:cNvSpPr>
          <p:nvPr/>
        </p:nvSpPr>
        <p:spPr bwMode="auto">
          <a:xfrm>
            <a:off x="1447800" y="2438400"/>
            <a:ext cx="1905000" cy="1371600"/>
          </a:xfrm>
          <a:custGeom>
            <a:avLst/>
            <a:gdLst>
              <a:gd name="T0" fmla="*/ 0 w 1200"/>
              <a:gd name="T1" fmla="*/ 0 h 864"/>
              <a:gd name="T2" fmla="*/ 2147483646 w 1200"/>
              <a:gd name="T3" fmla="*/ 2147483646 h 864"/>
              <a:gd name="T4" fmla="*/ 2147483646 w 1200"/>
              <a:gd name="T5" fmla="*/ 2147483646 h 864"/>
              <a:gd name="T6" fmla="*/ 2147483646 w 1200"/>
              <a:gd name="T7" fmla="*/ 2147483646 h 864"/>
              <a:gd name="T8" fmla="*/ 2147483646 w 1200"/>
              <a:gd name="T9" fmla="*/ 2147483646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" h="864">
                <a:moveTo>
                  <a:pt x="0" y="0"/>
                </a:moveTo>
                <a:cubicBezTo>
                  <a:pt x="136" y="204"/>
                  <a:pt x="272" y="408"/>
                  <a:pt x="384" y="528"/>
                </a:cubicBezTo>
                <a:cubicBezTo>
                  <a:pt x="496" y="648"/>
                  <a:pt x="576" y="672"/>
                  <a:pt x="672" y="720"/>
                </a:cubicBezTo>
                <a:cubicBezTo>
                  <a:pt x="768" y="768"/>
                  <a:pt x="872" y="792"/>
                  <a:pt x="960" y="816"/>
                </a:cubicBezTo>
                <a:cubicBezTo>
                  <a:pt x="1048" y="840"/>
                  <a:pt x="1124" y="852"/>
                  <a:pt x="1200" y="86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4969" name="Group 155"/>
          <p:cNvGrpSpPr>
            <a:grpSpLocks/>
          </p:cNvGrpSpPr>
          <p:nvPr/>
        </p:nvGrpSpPr>
        <p:grpSpPr bwMode="auto">
          <a:xfrm>
            <a:off x="5867400" y="2667000"/>
            <a:ext cx="2787650" cy="1143000"/>
            <a:chOff x="3552" y="1680"/>
            <a:chExt cx="1756" cy="720"/>
          </a:xfrm>
        </p:grpSpPr>
        <p:sp>
          <p:nvSpPr>
            <p:cNvPr id="125016" name="Text Box 153"/>
            <p:cNvSpPr txBox="1">
              <a:spLocks noChangeArrowheads="1"/>
            </p:cNvSpPr>
            <p:nvPr/>
          </p:nvSpPr>
          <p:spPr bwMode="auto">
            <a:xfrm>
              <a:off x="4368" y="1824"/>
              <a:ext cx="9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 b="1">
                <a:solidFill>
                  <a:srgbClr val="00FF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Očekávaná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výnosnost eura</a:t>
              </a:r>
              <a:endParaRPr lang="en-US" altLang="cs-CZ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017" name="Freeform 154"/>
            <p:cNvSpPr>
              <a:spLocks/>
            </p:cNvSpPr>
            <p:nvPr/>
          </p:nvSpPr>
          <p:spPr bwMode="auto">
            <a:xfrm>
              <a:off x="3552" y="1680"/>
              <a:ext cx="1285" cy="720"/>
            </a:xfrm>
            <a:custGeom>
              <a:avLst/>
              <a:gdLst>
                <a:gd name="T0" fmla="*/ 0 w 1200"/>
                <a:gd name="T1" fmla="*/ 0 h 864"/>
                <a:gd name="T2" fmla="*/ 471 w 1200"/>
                <a:gd name="T3" fmla="*/ 306 h 864"/>
                <a:gd name="T4" fmla="*/ 826 w 1200"/>
                <a:gd name="T5" fmla="*/ 417 h 864"/>
                <a:gd name="T6" fmla="*/ 1179 w 1200"/>
                <a:gd name="T7" fmla="*/ 473 h 864"/>
                <a:gd name="T8" fmla="*/ 1473 w 1200"/>
                <a:gd name="T9" fmla="*/ 50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864">
                  <a:moveTo>
                    <a:pt x="0" y="0"/>
                  </a:moveTo>
                  <a:cubicBezTo>
                    <a:pt x="136" y="204"/>
                    <a:pt x="272" y="408"/>
                    <a:pt x="384" y="528"/>
                  </a:cubicBezTo>
                  <a:cubicBezTo>
                    <a:pt x="496" y="648"/>
                    <a:pt x="576" y="672"/>
                    <a:pt x="672" y="720"/>
                  </a:cubicBezTo>
                  <a:cubicBezTo>
                    <a:pt x="768" y="768"/>
                    <a:pt x="872" y="792"/>
                    <a:pt x="960" y="816"/>
                  </a:cubicBezTo>
                  <a:cubicBezTo>
                    <a:pt x="1048" y="840"/>
                    <a:pt x="1124" y="852"/>
                    <a:pt x="1200" y="86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4970" name="Group 172"/>
          <p:cNvGrpSpPr>
            <a:grpSpLocks/>
          </p:cNvGrpSpPr>
          <p:nvPr/>
        </p:nvGrpSpPr>
        <p:grpSpPr bwMode="auto">
          <a:xfrm>
            <a:off x="6188075" y="3060700"/>
            <a:ext cx="444500" cy="400050"/>
            <a:chOff x="3754" y="1928"/>
            <a:chExt cx="280" cy="252"/>
          </a:xfrm>
        </p:grpSpPr>
        <p:grpSp>
          <p:nvGrpSpPr>
            <p:cNvPr id="125001" name="Group 159"/>
            <p:cNvGrpSpPr>
              <a:grpSpLocks/>
            </p:cNvGrpSpPr>
            <p:nvPr/>
          </p:nvGrpSpPr>
          <p:grpSpPr bwMode="auto">
            <a:xfrm>
              <a:off x="3754" y="1928"/>
              <a:ext cx="96" cy="96"/>
              <a:chOff x="3754" y="1928"/>
              <a:chExt cx="96" cy="96"/>
            </a:xfrm>
          </p:grpSpPr>
          <p:sp>
            <p:nvSpPr>
              <p:cNvPr id="125014" name="Line 156"/>
              <p:cNvSpPr>
                <a:spLocks noChangeShapeType="1"/>
              </p:cNvSpPr>
              <p:nvPr/>
            </p:nvSpPr>
            <p:spPr bwMode="auto">
              <a:xfrm>
                <a:off x="3754" y="201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15" name="Line 157"/>
              <p:cNvSpPr>
                <a:spLocks noChangeShapeType="1"/>
              </p:cNvSpPr>
              <p:nvPr/>
            </p:nvSpPr>
            <p:spPr bwMode="auto">
              <a:xfrm flipV="1">
                <a:off x="3840" y="192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5002" name="Group 160"/>
            <p:cNvGrpSpPr>
              <a:grpSpLocks/>
            </p:cNvGrpSpPr>
            <p:nvPr/>
          </p:nvGrpSpPr>
          <p:grpSpPr bwMode="auto">
            <a:xfrm>
              <a:off x="3792" y="1968"/>
              <a:ext cx="96" cy="96"/>
              <a:chOff x="3754" y="1928"/>
              <a:chExt cx="96" cy="96"/>
            </a:xfrm>
          </p:grpSpPr>
          <p:sp>
            <p:nvSpPr>
              <p:cNvPr id="125012" name="Line 161"/>
              <p:cNvSpPr>
                <a:spLocks noChangeShapeType="1"/>
              </p:cNvSpPr>
              <p:nvPr/>
            </p:nvSpPr>
            <p:spPr bwMode="auto">
              <a:xfrm>
                <a:off x="3754" y="201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13" name="Line 162"/>
              <p:cNvSpPr>
                <a:spLocks noChangeShapeType="1"/>
              </p:cNvSpPr>
              <p:nvPr/>
            </p:nvSpPr>
            <p:spPr bwMode="auto">
              <a:xfrm flipV="1">
                <a:off x="3840" y="192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5003" name="Group 163"/>
            <p:cNvGrpSpPr>
              <a:grpSpLocks/>
            </p:cNvGrpSpPr>
            <p:nvPr/>
          </p:nvGrpSpPr>
          <p:grpSpPr bwMode="auto">
            <a:xfrm>
              <a:off x="3846" y="2009"/>
              <a:ext cx="96" cy="96"/>
              <a:chOff x="3754" y="1928"/>
              <a:chExt cx="96" cy="96"/>
            </a:xfrm>
          </p:grpSpPr>
          <p:sp>
            <p:nvSpPr>
              <p:cNvPr id="125010" name="Line 164"/>
              <p:cNvSpPr>
                <a:spLocks noChangeShapeType="1"/>
              </p:cNvSpPr>
              <p:nvPr/>
            </p:nvSpPr>
            <p:spPr bwMode="auto">
              <a:xfrm>
                <a:off x="3754" y="201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11" name="Line 165"/>
              <p:cNvSpPr>
                <a:spLocks noChangeShapeType="1"/>
              </p:cNvSpPr>
              <p:nvPr/>
            </p:nvSpPr>
            <p:spPr bwMode="auto">
              <a:xfrm flipV="1">
                <a:off x="3840" y="192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5004" name="Group 166"/>
            <p:cNvGrpSpPr>
              <a:grpSpLocks/>
            </p:cNvGrpSpPr>
            <p:nvPr/>
          </p:nvGrpSpPr>
          <p:grpSpPr bwMode="auto">
            <a:xfrm>
              <a:off x="3888" y="2049"/>
              <a:ext cx="96" cy="96"/>
              <a:chOff x="3754" y="1928"/>
              <a:chExt cx="96" cy="96"/>
            </a:xfrm>
          </p:grpSpPr>
          <p:sp>
            <p:nvSpPr>
              <p:cNvPr id="125008" name="Line 167"/>
              <p:cNvSpPr>
                <a:spLocks noChangeShapeType="1"/>
              </p:cNvSpPr>
              <p:nvPr/>
            </p:nvSpPr>
            <p:spPr bwMode="auto">
              <a:xfrm>
                <a:off x="3754" y="201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09" name="Line 168"/>
              <p:cNvSpPr>
                <a:spLocks noChangeShapeType="1"/>
              </p:cNvSpPr>
              <p:nvPr/>
            </p:nvSpPr>
            <p:spPr bwMode="auto">
              <a:xfrm flipV="1">
                <a:off x="3840" y="192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5005" name="Group 169"/>
            <p:cNvGrpSpPr>
              <a:grpSpLocks/>
            </p:cNvGrpSpPr>
            <p:nvPr/>
          </p:nvGrpSpPr>
          <p:grpSpPr bwMode="auto">
            <a:xfrm>
              <a:off x="3938" y="2084"/>
              <a:ext cx="96" cy="96"/>
              <a:chOff x="3754" y="1928"/>
              <a:chExt cx="96" cy="96"/>
            </a:xfrm>
          </p:grpSpPr>
          <p:sp>
            <p:nvSpPr>
              <p:cNvPr id="125006" name="Line 170"/>
              <p:cNvSpPr>
                <a:spLocks noChangeShapeType="1"/>
              </p:cNvSpPr>
              <p:nvPr/>
            </p:nvSpPr>
            <p:spPr bwMode="auto">
              <a:xfrm>
                <a:off x="3754" y="201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07" name="Line 171"/>
              <p:cNvSpPr>
                <a:spLocks noChangeShapeType="1"/>
              </p:cNvSpPr>
              <p:nvPr/>
            </p:nvSpPr>
            <p:spPr bwMode="auto">
              <a:xfrm flipV="1">
                <a:off x="3840" y="192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24971" name="Group 184"/>
          <p:cNvGrpSpPr>
            <a:grpSpLocks/>
          </p:cNvGrpSpPr>
          <p:nvPr/>
        </p:nvGrpSpPr>
        <p:grpSpPr bwMode="auto">
          <a:xfrm>
            <a:off x="5791200" y="4359275"/>
            <a:ext cx="2209800" cy="1535113"/>
            <a:chOff x="3504" y="2746"/>
            <a:chExt cx="1392" cy="967"/>
          </a:xfrm>
        </p:grpSpPr>
        <p:sp>
          <p:nvSpPr>
            <p:cNvPr id="124999" name="Arc 31"/>
            <p:cNvSpPr>
              <a:spLocks/>
            </p:cNvSpPr>
            <p:nvPr/>
          </p:nvSpPr>
          <p:spPr bwMode="auto">
            <a:xfrm rot="10700441" flipV="1">
              <a:off x="3504" y="2880"/>
              <a:ext cx="1016" cy="833"/>
            </a:xfrm>
            <a:custGeom>
              <a:avLst/>
              <a:gdLst>
                <a:gd name="T0" fmla="*/ 0 w 21394"/>
                <a:gd name="T1" fmla="*/ 0 h 21153"/>
                <a:gd name="T2" fmla="*/ 2 w 21394"/>
                <a:gd name="T3" fmla="*/ 1 h 21153"/>
                <a:gd name="T4" fmla="*/ 0 w 21394"/>
                <a:gd name="T5" fmla="*/ 1 h 21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94" h="21153" fill="none" extrusionOk="0">
                  <a:moveTo>
                    <a:pt x="4371" y="0"/>
                  </a:moveTo>
                  <a:cubicBezTo>
                    <a:pt x="13317" y="1849"/>
                    <a:pt x="20133" y="9125"/>
                    <a:pt x="21393" y="18173"/>
                  </a:cubicBezTo>
                </a:path>
                <a:path w="21394" h="21153" stroke="0" extrusionOk="0">
                  <a:moveTo>
                    <a:pt x="4371" y="0"/>
                  </a:moveTo>
                  <a:cubicBezTo>
                    <a:pt x="13317" y="1849"/>
                    <a:pt x="20133" y="9125"/>
                    <a:pt x="21393" y="18173"/>
                  </a:cubicBezTo>
                  <a:lnTo>
                    <a:pt x="0" y="21153"/>
                  </a:lnTo>
                  <a:lnTo>
                    <a:pt x="4371" y="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5000" name="Text Box 32"/>
            <p:cNvSpPr txBox="1">
              <a:spLocks noChangeArrowheads="1"/>
            </p:cNvSpPr>
            <p:nvPr/>
          </p:nvSpPr>
          <p:spPr bwMode="auto">
            <a:xfrm>
              <a:off x="4280" y="2746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 b="1" i="1">
                  <a:solidFill>
                    <a:srgbClr val="333399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400" b="1">
                  <a:solidFill>
                    <a:srgbClr val="333399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cs-CZ" sz="1400" b="1" i="1">
                  <a:solidFill>
                    <a:srgbClr val="333399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4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$</a:t>
              </a:r>
              <a:r>
                <a:rPr lang="en-US" altLang="cs-CZ" sz="1400" b="1">
                  <a:solidFill>
                    <a:srgbClr val="333399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400" b="1" i="1">
                  <a:solidFill>
                    <a:srgbClr val="333399"/>
                  </a:solidFill>
                  <a:latin typeface="Arial" panose="020B0604020202020204" pitchFamily="34" charset="0"/>
                </a:rPr>
                <a:t>Y</a:t>
              </a:r>
              <a:r>
                <a:rPr lang="en-US" altLang="cs-CZ" sz="14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US</a:t>
              </a:r>
              <a:r>
                <a:rPr lang="en-US" altLang="cs-CZ" sz="1400" b="1">
                  <a:solidFill>
                    <a:srgbClr val="333399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24972" name="Group 147"/>
          <p:cNvGrpSpPr>
            <a:grpSpLocks/>
          </p:cNvGrpSpPr>
          <p:nvPr/>
        </p:nvGrpSpPr>
        <p:grpSpPr bwMode="auto">
          <a:xfrm>
            <a:off x="6096000" y="4191000"/>
            <a:ext cx="608013" cy="1112838"/>
            <a:chOff x="3697" y="2640"/>
            <a:chExt cx="383" cy="701"/>
          </a:xfrm>
        </p:grpSpPr>
        <p:sp>
          <p:nvSpPr>
            <p:cNvPr id="124994" name="Line 146"/>
            <p:cNvSpPr>
              <a:spLocks noChangeShapeType="1"/>
            </p:cNvSpPr>
            <p:nvPr/>
          </p:nvSpPr>
          <p:spPr bwMode="auto">
            <a:xfrm>
              <a:off x="3737" y="264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4995" name="Text Box 35"/>
            <p:cNvSpPr txBox="1">
              <a:spLocks noChangeArrowheads="1"/>
            </p:cNvSpPr>
            <p:nvPr/>
          </p:nvSpPr>
          <p:spPr bwMode="auto">
            <a:xfrm>
              <a:off x="3735" y="2657"/>
              <a:ext cx="3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4996" name="Group 129"/>
            <p:cNvGrpSpPr>
              <a:grpSpLocks/>
            </p:cNvGrpSpPr>
            <p:nvPr/>
          </p:nvGrpSpPr>
          <p:grpSpPr bwMode="auto">
            <a:xfrm>
              <a:off x="3697" y="3132"/>
              <a:ext cx="169" cy="209"/>
              <a:chOff x="3697" y="3132"/>
              <a:chExt cx="169" cy="209"/>
            </a:xfrm>
          </p:grpSpPr>
          <p:sp>
            <p:nvSpPr>
              <p:cNvPr id="124997" name="Oval 48"/>
              <p:cNvSpPr>
                <a:spLocks noChangeArrowheads="1"/>
              </p:cNvSpPr>
              <p:nvPr/>
            </p:nvSpPr>
            <p:spPr bwMode="auto">
              <a:xfrm>
                <a:off x="3708" y="3132"/>
                <a:ext cx="52" cy="51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98" name="Text Box 49"/>
              <p:cNvSpPr txBox="1">
                <a:spLocks noChangeArrowheads="1"/>
              </p:cNvSpPr>
              <p:nvPr/>
            </p:nvSpPr>
            <p:spPr bwMode="auto">
              <a:xfrm>
                <a:off x="3697" y="3168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2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124973" name="Line 177"/>
          <p:cNvSpPr>
            <a:spLocks noChangeShapeType="1"/>
          </p:cNvSpPr>
          <p:nvPr/>
        </p:nvSpPr>
        <p:spPr bwMode="auto">
          <a:xfrm>
            <a:off x="3048000" y="5029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4974" name="Group 188"/>
          <p:cNvGrpSpPr>
            <a:grpSpLocks/>
          </p:cNvGrpSpPr>
          <p:nvPr/>
        </p:nvGrpSpPr>
        <p:grpSpPr bwMode="auto">
          <a:xfrm>
            <a:off x="1447800" y="4343400"/>
            <a:ext cx="2209800" cy="1535113"/>
            <a:chOff x="768" y="2736"/>
            <a:chExt cx="1392" cy="967"/>
          </a:xfrm>
        </p:grpSpPr>
        <p:sp>
          <p:nvSpPr>
            <p:cNvPr id="124992" name="Arc 186"/>
            <p:cNvSpPr>
              <a:spLocks/>
            </p:cNvSpPr>
            <p:nvPr/>
          </p:nvSpPr>
          <p:spPr bwMode="auto">
            <a:xfrm rot="10433625" flipV="1">
              <a:off x="768" y="2870"/>
              <a:ext cx="1016" cy="833"/>
            </a:xfrm>
            <a:custGeom>
              <a:avLst/>
              <a:gdLst>
                <a:gd name="T0" fmla="*/ 0 w 21394"/>
                <a:gd name="T1" fmla="*/ 0 h 21153"/>
                <a:gd name="T2" fmla="*/ 2 w 21394"/>
                <a:gd name="T3" fmla="*/ 1 h 21153"/>
                <a:gd name="T4" fmla="*/ 0 w 21394"/>
                <a:gd name="T5" fmla="*/ 1 h 21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94" h="21153" fill="none" extrusionOk="0">
                  <a:moveTo>
                    <a:pt x="4371" y="0"/>
                  </a:moveTo>
                  <a:cubicBezTo>
                    <a:pt x="13317" y="1849"/>
                    <a:pt x="20133" y="9125"/>
                    <a:pt x="21393" y="18173"/>
                  </a:cubicBezTo>
                </a:path>
                <a:path w="21394" h="21153" stroke="0" extrusionOk="0">
                  <a:moveTo>
                    <a:pt x="4371" y="0"/>
                  </a:moveTo>
                  <a:cubicBezTo>
                    <a:pt x="13317" y="1849"/>
                    <a:pt x="20133" y="9125"/>
                    <a:pt x="21393" y="18173"/>
                  </a:cubicBezTo>
                  <a:lnTo>
                    <a:pt x="0" y="21153"/>
                  </a:lnTo>
                  <a:lnTo>
                    <a:pt x="4371" y="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993" name="Text Box 187"/>
            <p:cNvSpPr txBox="1">
              <a:spLocks noChangeArrowheads="1"/>
            </p:cNvSpPr>
            <p:nvPr/>
          </p:nvSpPr>
          <p:spPr bwMode="auto">
            <a:xfrm>
              <a:off x="1544" y="2736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 b="1" i="1">
                  <a:solidFill>
                    <a:srgbClr val="333399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400" b="1">
                  <a:solidFill>
                    <a:srgbClr val="333399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cs-CZ" sz="1400" b="1" i="1">
                  <a:solidFill>
                    <a:srgbClr val="333399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4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$</a:t>
              </a:r>
              <a:r>
                <a:rPr lang="en-US" altLang="cs-CZ" sz="1400" b="1">
                  <a:solidFill>
                    <a:srgbClr val="333399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400" b="1" i="1">
                  <a:solidFill>
                    <a:srgbClr val="333399"/>
                  </a:solidFill>
                  <a:latin typeface="Arial" panose="020B0604020202020204" pitchFamily="34" charset="0"/>
                </a:rPr>
                <a:t>Y</a:t>
              </a:r>
              <a:r>
                <a:rPr lang="en-US" altLang="cs-CZ" sz="1400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US</a:t>
              </a:r>
              <a:r>
                <a:rPr lang="en-US" altLang="cs-CZ" sz="1400" b="1">
                  <a:solidFill>
                    <a:srgbClr val="333399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24975" name="Group 199"/>
          <p:cNvGrpSpPr>
            <a:grpSpLocks/>
          </p:cNvGrpSpPr>
          <p:nvPr/>
        </p:nvGrpSpPr>
        <p:grpSpPr bwMode="auto">
          <a:xfrm>
            <a:off x="6172200" y="4687888"/>
            <a:ext cx="423863" cy="341312"/>
            <a:chOff x="3744" y="2953"/>
            <a:chExt cx="267" cy="215"/>
          </a:xfrm>
        </p:grpSpPr>
        <p:grpSp>
          <p:nvGrpSpPr>
            <p:cNvPr id="124980" name="Group 183"/>
            <p:cNvGrpSpPr>
              <a:grpSpLocks/>
            </p:cNvGrpSpPr>
            <p:nvPr/>
          </p:nvGrpSpPr>
          <p:grpSpPr bwMode="auto">
            <a:xfrm>
              <a:off x="3744" y="3072"/>
              <a:ext cx="96" cy="96"/>
              <a:chOff x="3744" y="3072"/>
              <a:chExt cx="96" cy="96"/>
            </a:xfrm>
          </p:grpSpPr>
          <p:sp>
            <p:nvSpPr>
              <p:cNvPr id="124990" name="Line 181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91" name="Line 182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4981" name="Group 189"/>
            <p:cNvGrpSpPr>
              <a:grpSpLocks/>
            </p:cNvGrpSpPr>
            <p:nvPr/>
          </p:nvGrpSpPr>
          <p:grpSpPr bwMode="auto">
            <a:xfrm>
              <a:off x="3800" y="3034"/>
              <a:ext cx="96" cy="96"/>
              <a:chOff x="3744" y="3072"/>
              <a:chExt cx="96" cy="96"/>
            </a:xfrm>
          </p:grpSpPr>
          <p:sp>
            <p:nvSpPr>
              <p:cNvPr id="124988" name="Line 190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89" name="Line 191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4982" name="Group 192"/>
            <p:cNvGrpSpPr>
              <a:grpSpLocks/>
            </p:cNvGrpSpPr>
            <p:nvPr/>
          </p:nvGrpSpPr>
          <p:grpSpPr bwMode="auto">
            <a:xfrm>
              <a:off x="3863" y="2994"/>
              <a:ext cx="96" cy="96"/>
              <a:chOff x="3744" y="3072"/>
              <a:chExt cx="96" cy="96"/>
            </a:xfrm>
          </p:grpSpPr>
          <p:sp>
            <p:nvSpPr>
              <p:cNvPr id="124986" name="Line 193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87" name="Line 194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4983" name="Group 198"/>
            <p:cNvGrpSpPr>
              <a:grpSpLocks/>
            </p:cNvGrpSpPr>
            <p:nvPr/>
          </p:nvGrpSpPr>
          <p:grpSpPr bwMode="auto">
            <a:xfrm>
              <a:off x="3915" y="2953"/>
              <a:ext cx="96" cy="96"/>
              <a:chOff x="3915" y="2953"/>
              <a:chExt cx="96" cy="96"/>
            </a:xfrm>
          </p:grpSpPr>
          <p:sp>
            <p:nvSpPr>
              <p:cNvPr id="124984" name="Line 196"/>
              <p:cNvSpPr>
                <a:spLocks noChangeShapeType="1"/>
              </p:cNvSpPr>
              <p:nvPr/>
            </p:nvSpPr>
            <p:spPr bwMode="auto">
              <a:xfrm>
                <a:off x="3915" y="2959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85" name="Line 197"/>
              <p:cNvSpPr>
                <a:spLocks noChangeShapeType="1"/>
              </p:cNvSpPr>
              <p:nvPr/>
            </p:nvSpPr>
            <p:spPr bwMode="auto">
              <a:xfrm>
                <a:off x="4011" y="2953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24976" name="Line 5"/>
          <p:cNvSpPr>
            <a:spLocks noChangeShapeType="1"/>
          </p:cNvSpPr>
          <p:nvPr/>
        </p:nvSpPr>
        <p:spPr bwMode="auto">
          <a:xfrm flipH="1" flipV="1">
            <a:off x="966788" y="3775075"/>
            <a:ext cx="1319212" cy="349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77" name="Oval 67"/>
          <p:cNvSpPr>
            <a:spLocks noChangeArrowheads="1"/>
          </p:cNvSpPr>
          <p:nvPr/>
        </p:nvSpPr>
        <p:spPr bwMode="auto">
          <a:xfrm>
            <a:off x="2247900" y="3765550"/>
            <a:ext cx="82550" cy="809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4978" name="Text Box 6"/>
          <p:cNvSpPr txBox="1">
            <a:spLocks noChangeArrowheads="1"/>
          </p:cNvSpPr>
          <p:nvPr/>
        </p:nvSpPr>
        <p:spPr bwMode="auto">
          <a:xfrm>
            <a:off x="415925" y="3549650"/>
            <a:ext cx="695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cs-CZ" sz="1600" b="1" baseline="30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</a:rPr>
              <a:t>$/</a:t>
            </a:r>
            <a:r>
              <a:rPr lang="en-US" altLang="cs-CZ" sz="1600" b="1" baseline="-25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€</a:t>
            </a:r>
            <a:endParaRPr lang="en-US" altLang="cs-CZ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4979" name="Text Box 68"/>
          <p:cNvSpPr txBox="1">
            <a:spLocks noChangeArrowheads="1"/>
          </p:cNvSpPr>
          <p:nvPr/>
        </p:nvSpPr>
        <p:spPr bwMode="auto">
          <a:xfrm>
            <a:off x="2265363" y="3548063"/>
            <a:ext cx="325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1'</a:t>
            </a:r>
            <a:endParaRPr lang="en-US" altLang="cs-CZ" sz="1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F433B3-767D-45F5-9158-88C4A324E7E8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1042988" y="1700213"/>
            <a:ext cx="7848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1"/>
                </a:solidFill>
                <a:latin typeface="Arial" panose="020B0604020202020204" pitchFamily="34" charset="0"/>
              </a:rPr>
              <a:t>Časový vývoj ekonomických proměnných USA po permanentím vzrůstu nabídky peněz v USA</a:t>
            </a:r>
            <a:endParaRPr lang="en-US" altLang="cs-CZ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Freeform 48"/>
          <p:cNvSpPr>
            <a:spLocks/>
          </p:cNvSpPr>
          <p:nvPr/>
        </p:nvSpPr>
        <p:spPr bwMode="auto">
          <a:xfrm>
            <a:off x="1901825" y="5495925"/>
            <a:ext cx="2205038" cy="601663"/>
          </a:xfrm>
          <a:custGeom>
            <a:avLst/>
            <a:gdLst>
              <a:gd name="T0" fmla="*/ 0 w 1592"/>
              <a:gd name="T1" fmla="*/ 2147483646 h 544"/>
              <a:gd name="T2" fmla="*/ 2147483646 w 1592"/>
              <a:gd name="T3" fmla="*/ 2147483646 h 544"/>
              <a:gd name="T4" fmla="*/ 2147483646 w 1592"/>
              <a:gd name="T5" fmla="*/ 2147483646 h 544"/>
              <a:gd name="T6" fmla="*/ 2147483646 w 1592"/>
              <a:gd name="T7" fmla="*/ 2147483646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2" h="544">
                <a:moveTo>
                  <a:pt x="0" y="544"/>
                </a:moveTo>
                <a:cubicBezTo>
                  <a:pt x="28" y="372"/>
                  <a:pt x="56" y="200"/>
                  <a:pt x="288" y="112"/>
                </a:cubicBezTo>
                <a:cubicBezTo>
                  <a:pt x="520" y="24"/>
                  <a:pt x="1192" y="32"/>
                  <a:pt x="1392" y="16"/>
                </a:cubicBezTo>
                <a:cubicBezTo>
                  <a:pt x="1592" y="0"/>
                  <a:pt x="1540" y="8"/>
                  <a:pt x="1488" y="16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981" name="Freeform 49"/>
          <p:cNvSpPr>
            <a:spLocks/>
          </p:cNvSpPr>
          <p:nvPr/>
        </p:nvSpPr>
        <p:spPr bwMode="auto">
          <a:xfrm>
            <a:off x="5670550" y="4956175"/>
            <a:ext cx="2193925" cy="566738"/>
          </a:xfrm>
          <a:custGeom>
            <a:avLst/>
            <a:gdLst>
              <a:gd name="T0" fmla="*/ 0 w 1584"/>
              <a:gd name="T1" fmla="*/ 0 h 512"/>
              <a:gd name="T2" fmla="*/ 2147483646 w 1584"/>
              <a:gd name="T3" fmla="*/ 2147483646 h 512"/>
              <a:gd name="T4" fmla="*/ 2147483646 w 1584"/>
              <a:gd name="T5" fmla="*/ 2147483646 h 512"/>
              <a:gd name="T6" fmla="*/ 2147483646 w 1584"/>
              <a:gd name="T7" fmla="*/ 2147483646 h 5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" h="512">
                <a:moveTo>
                  <a:pt x="0" y="0"/>
                </a:moveTo>
                <a:cubicBezTo>
                  <a:pt x="120" y="104"/>
                  <a:pt x="240" y="208"/>
                  <a:pt x="384" y="288"/>
                </a:cubicBezTo>
                <a:cubicBezTo>
                  <a:pt x="528" y="368"/>
                  <a:pt x="664" y="448"/>
                  <a:pt x="864" y="480"/>
                </a:cubicBezTo>
                <a:cubicBezTo>
                  <a:pt x="1064" y="512"/>
                  <a:pt x="1324" y="496"/>
                  <a:pt x="1584" y="480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6982" name="Group 119"/>
          <p:cNvGrpSpPr>
            <a:grpSpLocks/>
          </p:cNvGrpSpPr>
          <p:nvPr/>
        </p:nvGrpSpPr>
        <p:grpSpPr bwMode="auto">
          <a:xfrm>
            <a:off x="395288" y="5257800"/>
            <a:ext cx="3567112" cy="336550"/>
            <a:chOff x="240" y="3168"/>
            <a:chExt cx="2247" cy="212"/>
          </a:xfrm>
        </p:grpSpPr>
        <p:sp>
          <p:nvSpPr>
            <p:cNvPr id="127047" name="Line 53"/>
            <p:cNvSpPr>
              <a:spLocks noChangeShapeType="1"/>
            </p:cNvSpPr>
            <p:nvPr/>
          </p:nvSpPr>
          <p:spPr bwMode="auto">
            <a:xfrm>
              <a:off x="602" y="3329"/>
              <a:ext cx="18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48" name="Text Box 57"/>
            <p:cNvSpPr txBox="1">
              <a:spLocks noChangeArrowheads="1"/>
            </p:cNvSpPr>
            <p:nvPr/>
          </p:nvSpPr>
          <p:spPr bwMode="auto">
            <a:xfrm>
              <a:off x="240" y="3168"/>
              <a:ext cx="3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83" name="Group 115"/>
          <p:cNvGrpSpPr>
            <a:grpSpLocks/>
          </p:cNvGrpSpPr>
          <p:nvPr/>
        </p:nvGrpSpPr>
        <p:grpSpPr bwMode="auto">
          <a:xfrm>
            <a:off x="4129088" y="5302250"/>
            <a:ext cx="3717925" cy="581025"/>
            <a:chOff x="2592" y="3196"/>
            <a:chExt cx="2342" cy="366"/>
          </a:xfrm>
        </p:grpSpPr>
        <p:sp>
          <p:nvSpPr>
            <p:cNvPr id="127045" name="Line 54"/>
            <p:cNvSpPr>
              <a:spLocks noChangeShapeType="1"/>
            </p:cNvSpPr>
            <p:nvPr/>
          </p:nvSpPr>
          <p:spPr bwMode="auto">
            <a:xfrm>
              <a:off x="2988" y="3329"/>
              <a:ext cx="19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46" name="Text Box 59"/>
            <p:cNvSpPr txBox="1">
              <a:spLocks noChangeArrowheads="1"/>
            </p:cNvSpPr>
            <p:nvPr/>
          </p:nvSpPr>
          <p:spPr bwMode="auto">
            <a:xfrm>
              <a:off x="2592" y="3196"/>
              <a:ext cx="42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84" name="Group 116"/>
          <p:cNvGrpSpPr>
            <a:grpSpLocks/>
          </p:cNvGrpSpPr>
          <p:nvPr/>
        </p:nvGrpSpPr>
        <p:grpSpPr bwMode="auto">
          <a:xfrm>
            <a:off x="4141788" y="5915025"/>
            <a:ext cx="1533525" cy="581025"/>
            <a:chOff x="2600" y="3582"/>
            <a:chExt cx="966" cy="366"/>
          </a:xfrm>
        </p:grpSpPr>
        <p:sp>
          <p:nvSpPr>
            <p:cNvPr id="127043" name="Line 51"/>
            <p:cNvSpPr>
              <a:spLocks noChangeShapeType="1"/>
            </p:cNvSpPr>
            <p:nvPr/>
          </p:nvSpPr>
          <p:spPr bwMode="auto">
            <a:xfrm>
              <a:off x="2990" y="3697"/>
              <a:ext cx="576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44" name="Text Box 60"/>
            <p:cNvSpPr txBox="1">
              <a:spLocks noChangeArrowheads="1"/>
            </p:cNvSpPr>
            <p:nvPr/>
          </p:nvSpPr>
          <p:spPr bwMode="auto">
            <a:xfrm>
              <a:off x="2600" y="3582"/>
              <a:ext cx="4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85" name="Group 117"/>
          <p:cNvGrpSpPr>
            <a:grpSpLocks/>
          </p:cNvGrpSpPr>
          <p:nvPr/>
        </p:nvGrpSpPr>
        <p:grpSpPr bwMode="auto">
          <a:xfrm>
            <a:off x="5537200" y="4983163"/>
            <a:ext cx="398463" cy="1874837"/>
            <a:chOff x="3479" y="2995"/>
            <a:chExt cx="251" cy="1181"/>
          </a:xfrm>
        </p:grpSpPr>
        <p:sp>
          <p:nvSpPr>
            <p:cNvPr id="127041" name="Line 52"/>
            <p:cNvSpPr>
              <a:spLocks noChangeShapeType="1"/>
            </p:cNvSpPr>
            <p:nvPr/>
          </p:nvSpPr>
          <p:spPr bwMode="auto">
            <a:xfrm>
              <a:off x="3563" y="2995"/>
              <a:ext cx="0" cy="9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42" name="Text Box 63"/>
            <p:cNvSpPr txBox="1">
              <a:spLocks noChangeArrowheads="1"/>
            </p:cNvSpPr>
            <p:nvPr/>
          </p:nvSpPr>
          <p:spPr bwMode="auto">
            <a:xfrm>
              <a:off x="3479" y="3964"/>
              <a:ext cx="2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86" name="Group 123"/>
          <p:cNvGrpSpPr>
            <a:grpSpLocks/>
          </p:cNvGrpSpPr>
          <p:nvPr/>
        </p:nvGrpSpPr>
        <p:grpSpPr bwMode="auto">
          <a:xfrm>
            <a:off x="471488" y="2254250"/>
            <a:ext cx="3476625" cy="2317750"/>
            <a:chOff x="288" y="1228"/>
            <a:chExt cx="2190" cy="1460"/>
          </a:xfrm>
        </p:grpSpPr>
        <p:sp>
          <p:nvSpPr>
            <p:cNvPr id="127037" name="Line 69"/>
            <p:cNvSpPr>
              <a:spLocks noChangeShapeType="1"/>
            </p:cNvSpPr>
            <p:nvPr/>
          </p:nvSpPr>
          <p:spPr bwMode="auto">
            <a:xfrm>
              <a:off x="607" y="1406"/>
              <a:ext cx="0" cy="10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38" name="Line 70"/>
            <p:cNvSpPr>
              <a:spLocks noChangeShapeType="1"/>
            </p:cNvSpPr>
            <p:nvPr/>
          </p:nvSpPr>
          <p:spPr bwMode="auto">
            <a:xfrm>
              <a:off x="597" y="2477"/>
              <a:ext cx="18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39" name="Text Box 71"/>
            <p:cNvSpPr txBox="1">
              <a:spLocks noChangeArrowheads="1"/>
            </p:cNvSpPr>
            <p:nvPr/>
          </p:nvSpPr>
          <p:spPr bwMode="auto">
            <a:xfrm>
              <a:off x="288" y="1228"/>
              <a:ext cx="20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(a) </a:t>
              </a: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Nabídka peněz USA</a:t>
              </a: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40" name="Text Box 72"/>
            <p:cNvSpPr txBox="1">
              <a:spLocks noChangeArrowheads="1"/>
            </p:cNvSpPr>
            <p:nvPr/>
          </p:nvSpPr>
          <p:spPr bwMode="auto">
            <a:xfrm>
              <a:off x="2149" y="2476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čas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87" name="Group 129"/>
          <p:cNvGrpSpPr>
            <a:grpSpLocks/>
          </p:cNvGrpSpPr>
          <p:nvPr/>
        </p:nvGrpSpPr>
        <p:grpSpPr bwMode="auto">
          <a:xfrm>
            <a:off x="471488" y="4540250"/>
            <a:ext cx="3468687" cy="2317750"/>
            <a:chOff x="288" y="2668"/>
            <a:chExt cx="2185" cy="1460"/>
          </a:xfrm>
        </p:grpSpPr>
        <p:sp>
          <p:nvSpPr>
            <p:cNvPr id="127033" name="Line 38"/>
            <p:cNvSpPr>
              <a:spLocks noChangeShapeType="1"/>
            </p:cNvSpPr>
            <p:nvPr/>
          </p:nvSpPr>
          <p:spPr bwMode="auto">
            <a:xfrm>
              <a:off x="602" y="2846"/>
              <a:ext cx="0" cy="10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34" name="Line 39"/>
            <p:cNvSpPr>
              <a:spLocks noChangeShapeType="1"/>
            </p:cNvSpPr>
            <p:nvPr/>
          </p:nvSpPr>
          <p:spPr bwMode="auto">
            <a:xfrm>
              <a:off x="592" y="3917"/>
              <a:ext cx="18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35" name="Text Box 40"/>
            <p:cNvSpPr txBox="1">
              <a:spLocks noChangeArrowheads="1"/>
            </p:cNvSpPr>
            <p:nvPr/>
          </p:nvSpPr>
          <p:spPr bwMode="auto">
            <a:xfrm>
              <a:off x="288" y="2668"/>
              <a:ext cx="16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(c) </a:t>
              </a: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Cenová hladina USA</a:t>
              </a: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36" name="Text Box 41"/>
            <p:cNvSpPr txBox="1">
              <a:spLocks noChangeArrowheads="1"/>
            </p:cNvSpPr>
            <p:nvPr/>
          </p:nvSpPr>
          <p:spPr bwMode="auto">
            <a:xfrm>
              <a:off x="2144" y="3916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čas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88" name="Group 124"/>
          <p:cNvGrpSpPr>
            <a:grpSpLocks/>
          </p:cNvGrpSpPr>
          <p:nvPr/>
        </p:nvGrpSpPr>
        <p:grpSpPr bwMode="auto">
          <a:xfrm>
            <a:off x="4281488" y="2238375"/>
            <a:ext cx="3402012" cy="2333625"/>
            <a:chOff x="2688" y="1218"/>
            <a:chExt cx="2143" cy="1470"/>
          </a:xfrm>
        </p:grpSpPr>
        <p:sp>
          <p:nvSpPr>
            <p:cNvPr id="127029" name="Line 75"/>
            <p:cNvSpPr>
              <a:spLocks noChangeShapeType="1"/>
            </p:cNvSpPr>
            <p:nvPr/>
          </p:nvSpPr>
          <p:spPr bwMode="auto">
            <a:xfrm>
              <a:off x="2996" y="1406"/>
              <a:ext cx="0" cy="10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30" name="Line 76"/>
            <p:cNvSpPr>
              <a:spLocks noChangeShapeType="1"/>
            </p:cNvSpPr>
            <p:nvPr/>
          </p:nvSpPr>
          <p:spPr bwMode="auto">
            <a:xfrm>
              <a:off x="2989" y="2477"/>
              <a:ext cx="18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31" name="Text Box 77"/>
            <p:cNvSpPr txBox="1">
              <a:spLocks noChangeArrowheads="1"/>
            </p:cNvSpPr>
            <p:nvPr/>
          </p:nvSpPr>
          <p:spPr bwMode="auto">
            <a:xfrm>
              <a:off x="2688" y="1218"/>
              <a:ext cx="17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(b) </a:t>
              </a: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Dolarová úroková sazba</a:t>
              </a: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32" name="Text Box 78"/>
            <p:cNvSpPr txBox="1">
              <a:spLocks noChangeArrowheads="1"/>
            </p:cNvSpPr>
            <p:nvPr/>
          </p:nvSpPr>
          <p:spPr bwMode="auto">
            <a:xfrm>
              <a:off x="4471" y="2476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čas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6989" name="Line 85"/>
          <p:cNvSpPr>
            <a:spLocks noChangeShapeType="1"/>
          </p:cNvSpPr>
          <p:nvPr/>
        </p:nvSpPr>
        <p:spPr bwMode="auto">
          <a:xfrm>
            <a:off x="5689600" y="3227388"/>
            <a:ext cx="22113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6990" name="Group 106"/>
          <p:cNvGrpSpPr>
            <a:grpSpLocks/>
          </p:cNvGrpSpPr>
          <p:nvPr/>
        </p:nvGrpSpPr>
        <p:grpSpPr bwMode="auto">
          <a:xfrm>
            <a:off x="395288" y="3581400"/>
            <a:ext cx="1514475" cy="336550"/>
            <a:chOff x="240" y="2112"/>
            <a:chExt cx="954" cy="212"/>
          </a:xfrm>
        </p:grpSpPr>
        <p:sp>
          <p:nvSpPr>
            <p:cNvPr id="127027" name="Line 81"/>
            <p:cNvSpPr>
              <a:spLocks noChangeShapeType="1"/>
            </p:cNvSpPr>
            <p:nvPr/>
          </p:nvSpPr>
          <p:spPr bwMode="auto">
            <a:xfrm>
              <a:off x="607" y="2257"/>
              <a:ext cx="587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28" name="Text Box 87"/>
            <p:cNvSpPr txBox="1">
              <a:spLocks noChangeArrowheads="1"/>
            </p:cNvSpPr>
            <p:nvPr/>
          </p:nvSpPr>
          <p:spPr bwMode="auto">
            <a:xfrm>
              <a:off x="240" y="2112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91" name="Group 112"/>
          <p:cNvGrpSpPr>
            <a:grpSpLocks/>
          </p:cNvGrpSpPr>
          <p:nvPr/>
        </p:nvGrpSpPr>
        <p:grpSpPr bwMode="auto">
          <a:xfrm>
            <a:off x="5545138" y="3235325"/>
            <a:ext cx="390525" cy="1336675"/>
            <a:chOff x="3484" y="1894"/>
            <a:chExt cx="246" cy="842"/>
          </a:xfrm>
        </p:grpSpPr>
        <p:sp>
          <p:nvSpPr>
            <p:cNvPr id="127025" name="Line 83"/>
            <p:cNvSpPr>
              <a:spLocks noChangeShapeType="1"/>
            </p:cNvSpPr>
            <p:nvPr/>
          </p:nvSpPr>
          <p:spPr bwMode="auto">
            <a:xfrm>
              <a:off x="3568" y="1894"/>
              <a:ext cx="0" cy="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26" name="Text Box 94"/>
            <p:cNvSpPr txBox="1">
              <a:spLocks noChangeArrowheads="1"/>
            </p:cNvSpPr>
            <p:nvPr/>
          </p:nvSpPr>
          <p:spPr bwMode="auto">
            <a:xfrm>
              <a:off x="3484" y="2524"/>
              <a:ext cx="2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92" name="Group 109"/>
          <p:cNvGrpSpPr>
            <a:grpSpLocks/>
          </p:cNvGrpSpPr>
          <p:nvPr/>
        </p:nvGrpSpPr>
        <p:grpSpPr bwMode="auto">
          <a:xfrm>
            <a:off x="1766888" y="3282950"/>
            <a:ext cx="398462" cy="1289050"/>
            <a:chOff x="1104" y="1924"/>
            <a:chExt cx="251" cy="812"/>
          </a:xfrm>
        </p:grpSpPr>
        <p:sp>
          <p:nvSpPr>
            <p:cNvPr id="127023" name="Text Box 92"/>
            <p:cNvSpPr txBox="1">
              <a:spLocks noChangeArrowheads="1"/>
            </p:cNvSpPr>
            <p:nvPr/>
          </p:nvSpPr>
          <p:spPr bwMode="auto">
            <a:xfrm>
              <a:off x="1104" y="2524"/>
              <a:ext cx="2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24" name="Line 97"/>
            <p:cNvSpPr>
              <a:spLocks noChangeShapeType="1"/>
            </p:cNvSpPr>
            <p:nvPr/>
          </p:nvSpPr>
          <p:spPr bwMode="auto">
            <a:xfrm flipV="1">
              <a:off x="1200" y="1924"/>
              <a:ext cx="0" cy="6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6993" name="Group 111"/>
          <p:cNvGrpSpPr>
            <a:grpSpLocks/>
          </p:cNvGrpSpPr>
          <p:nvPr/>
        </p:nvGrpSpPr>
        <p:grpSpPr bwMode="auto">
          <a:xfrm>
            <a:off x="4281488" y="3016250"/>
            <a:ext cx="1390650" cy="581025"/>
            <a:chOff x="2688" y="1756"/>
            <a:chExt cx="876" cy="366"/>
          </a:xfrm>
        </p:grpSpPr>
        <p:sp>
          <p:nvSpPr>
            <p:cNvPr id="127021" name="Text Box 90"/>
            <p:cNvSpPr txBox="1">
              <a:spLocks noChangeArrowheads="1"/>
            </p:cNvSpPr>
            <p:nvPr/>
          </p:nvSpPr>
          <p:spPr bwMode="auto">
            <a:xfrm>
              <a:off x="2688" y="1756"/>
              <a:ext cx="42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22" name="Line 98"/>
            <p:cNvSpPr>
              <a:spLocks noChangeShapeType="1"/>
            </p:cNvSpPr>
            <p:nvPr/>
          </p:nvSpPr>
          <p:spPr bwMode="auto">
            <a:xfrm>
              <a:off x="2988" y="1894"/>
              <a:ext cx="576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6994" name="Line 99"/>
          <p:cNvSpPr>
            <a:spLocks noChangeShapeType="1"/>
          </p:cNvSpPr>
          <p:nvPr/>
        </p:nvSpPr>
        <p:spPr bwMode="auto">
          <a:xfrm>
            <a:off x="1914525" y="3268663"/>
            <a:ext cx="1919288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6995" name="Group 110"/>
          <p:cNvGrpSpPr>
            <a:grpSpLocks/>
          </p:cNvGrpSpPr>
          <p:nvPr/>
        </p:nvGrpSpPr>
        <p:grpSpPr bwMode="auto">
          <a:xfrm>
            <a:off x="395288" y="2971800"/>
            <a:ext cx="1555750" cy="336550"/>
            <a:chOff x="240" y="1728"/>
            <a:chExt cx="980" cy="212"/>
          </a:xfrm>
        </p:grpSpPr>
        <p:sp>
          <p:nvSpPr>
            <p:cNvPr id="127018" name="Text Box 88"/>
            <p:cNvSpPr txBox="1">
              <a:spLocks noChangeArrowheads="1"/>
            </p:cNvSpPr>
            <p:nvPr/>
          </p:nvSpPr>
          <p:spPr bwMode="auto">
            <a:xfrm>
              <a:off x="240" y="1728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19" name="Line 101"/>
            <p:cNvSpPr>
              <a:spLocks noChangeShapeType="1"/>
            </p:cNvSpPr>
            <p:nvPr/>
          </p:nvSpPr>
          <p:spPr bwMode="auto">
            <a:xfrm>
              <a:off x="613" y="1920"/>
              <a:ext cx="5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20" name="Oval 102"/>
            <p:cNvSpPr>
              <a:spLocks noChangeArrowheads="1"/>
            </p:cNvSpPr>
            <p:nvPr/>
          </p:nvSpPr>
          <p:spPr bwMode="auto">
            <a:xfrm>
              <a:off x="1174" y="1894"/>
              <a:ext cx="46" cy="4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96" name="Group 138"/>
          <p:cNvGrpSpPr>
            <a:grpSpLocks/>
          </p:cNvGrpSpPr>
          <p:nvPr/>
        </p:nvGrpSpPr>
        <p:grpSpPr bwMode="auto">
          <a:xfrm>
            <a:off x="395288" y="5867400"/>
            <a:ext cx="1524000" cy="336550"/>
            <a:chOff x="240" y="3504"/>
            <a:chExt cx="960" cy="212"/>
          </a:xfrm>
        </p:grpSpPr>
        <p:sp>
          <p:nvSpPr>
            <p:cNvPr id="127016" name="Line 50"/>
            <p:cNvSpPr>
              <a:spLocks noChangeShapeType="1"/>
            </p:cNvSpPr>
            <p:nvPr/>
          </p:nvSpPr>
          <p:spPr bwMode="auto">
            <a:xfrm>
              <a:off x="602" y="3649"/>
              <a:ext cx="598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17" name="Text Box 56"/>
            <p:cNvSpPr txBox="1">
              <a:spLocks noChangeArrowheads="1"/>
            </p:cNvSpPr>
            <p:nvPr/>
          </p:nvSpPr>
          <p:spPr bwMode="auto">
            <a:xfrm>
              <a:off x="240" y="3504"/>
              <a:ext cx="3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US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97" name="Group 139"/>
          <p:cNvGrpSpPr>
            <a:grpSpLocks/>
          </p:cNvGrpSpPr>
          <p:nvPr/>
        </p:nvGrpSpPr>
        <p:grpSpPr bwMode="auto">
          <a:xfrm>
            <a:off x="1817688" y="6059488"/>
            <a:ext cx="482600" cy="754062"/>
            <a:chOff x="1136" y="3625"/>
            <a:chExt cx="304" cy="475"/>
          </a:xfrm>
        </p:grpSpPr>
        <p:grpSp>
          <p:nvGrpSpPr>
            <p:cNvPr id="127012" name="Group 120"/>
            <p:cNvGrpSpPr>
              <a:grpSpLocks/>
            </p:cNvGrpSpPr>
            <p:nvPr/>
          </p:nvGrpSpPr>
          <p:grpSpPr bwMode="auto">
            <a:xfrm>
              <a:off x="1136" y="3648"/>
              <a:ext cx="304" cy="452"/>
              <a:chOff x="1136" y="3696"/>
              <a:chExt cx="304" cy="452"/>
            </a:xfrm>
          </p:grpSpPr>
          <p:sp>
            <p:nvSpPr>
              <p:cNvPr id="127014" name="Text Box 61"/>
              <p:cNvSpPr txBox="1">
                <a:spLocks noChangeArrowheads="1"/>
              </p:cNvSpPr>
              <p:nvPr/>
            </p:nvSpPr>
            <p:spPr bwMode="auto">
              <a:xfrm>
                <a:off x="1136" y="3936"/>
                <a:ext cx="3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en-US" altLang="cs-CZ" sz="1600" b="1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0</a:t>
                </a:r>
                <a:endPara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7015" name="Line 62"/>
              <p:cNvSpPr>
                <a:spLocks noChangeShapeType="1"/>
              </p:cNvSpPr>
              <p:nvPr/>
            </p:nvSpPr>
            <p:spPr bwMode="auto">
              <a:xfrm>
                <a:off x="1189" y="3696"/>
                <a:ext cx="0" cy="2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27013" name="Oval 103"/>
            <p:cNvSpPr>
              <a:spLocks noChangeArrowheads="1"/>
            </p:cNvSpPr>
            <p:nvPr/>
          </p:nvSpPr>
          <p:spPr bwMode="auto">
            <a:xfrm>
              <a:off x="1168" y="3625"/>
              <a:ext cx="46" cy="4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98" name="Group 113"/>
          <p:cNvGrpSpPr>
            <a:grpSpLocks/>
          </p:cNvGrpSpPr>
          <p:nvPr/>
        </p:nvGrpSpPr>
        <p:grpSpPr bwMode="auto">
          <a:xfrm>
            <a:off x="4287838" y="3629025"/>
            <a:ext cx="1438275" cy="581025"/>
            <a:chOff x="2692" y="2142"/>
            <a:chExt cx="906" cy="366"/>
          </a:xfrm>
        </p:grpSpPr>
        <p:sp>
          <p:nvSpPr>
            <p:cNvPr id="127009" name="Line 82"/>
            <p:cNvSpPr>
              <a:spLocks noChangeShapeType="1"/>
            </p:cNvSpPr>
            <p:nvPr/>
          </p:nvSpPr>
          <p:spPr bwMode="auto">
            <a:xfrm>
              <a:off x="2995" y="2257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10" name="Text Box 91"/>
            <p:cNvSpPr txBox="1">
              <a:spLocks noChangeArrowheads="1"/>
            </p:cNvSpPr>
            <p:nvPr/>
          </p:nvSpPr>
          <p:spPr bwMode="auto">
            <a:xfrm>
              <a:off x="2692" y="2142"/>
              <a:ext cx="4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11" name="Oval 104"/>
            <p:cNvSpPr>
              <a:spLocks noChangeArrowheads="1"/>
            </p:cNvSpPr>
            <p:nvPr/>
          </p:nvSpPr>
          <p:spPr bwMode="auto">
            <a:xfrm>
              <a:off x="3552" y="2228"/>
              <a:ext cx="46" cy="4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6999" name="Group 114"/>
          <p:cNvGrpSpPr>
            <a:grpSpLocks/>
          </p:cNvGrpSpPr>
          <p:nvPr/>
        </p:nvGrpSpPr>
        <p:grpSpPr bwMode="auto">
          <a:xfrm>
            <a:off x="4129088" y="4822825"/>
            <a:ext cx="1579562" cy="581025"/>
            <a:chOff x="2592" y="2894"/>
            <a:chExt cx="995" cy="366"/>
          </a:xfrm>
        </p:grpSpPr>
        <p:sp>
          <p:nvSpPr>
            <p:cNvPr id="127006" name="Line 55"/>
            <p:cNvSpPr>
              <a:spLocks noChangeShapeType="1"/>
            </p:cNvSpPr>
            <p:nvPr/>
          </p:nvSpPr>
          <p:spPr bwMode="auto">
            <a:xfrm>
              <a:off x="2990" y="2995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07" name="Text Box 58"/>
            <p:cNvSpPr txBox="1">
              <a:spLocks noChangeArrowheads="1"/>
            </p:cNvSpPr>
            <p:nvPr/>
          </p:nvSpPr>
          <p:spPr bwMode="auto">
            <a:xfrm>
              <a:off x="2592" y="2894"/>
              <a:ext cx="4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cs-CZ" sz="1600" b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08" name="Oval 105"/>
            <p:cNvSpPr>
              <a:spLocks noChangeArrowheads="1"/>
            </p:cNvSpPr>
            <p:nvPr/>
          </p:nvSpPr>
          <p:spPr bwMode="auto">
            <a:xfrm>
              <a:off x="3541" y="2965"/>
              <a:ext cx="46" cy="4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7000" name="Group 126"/>
          <p:cNvGrpSpPr>
            <a:grpSpLocks/>
          </p:cNvGrpSpPr>
          <p:nvPr/>
        </p:nvGrpSpPr>
        <p:grpSpPr bwMode="auto">
          <a:xfrm>
            <a:off x="4281488" y="4540250"/>
            <a:ext cx="3733800" cy="2317750"/>
            <a:chOff x="2688" y="2668"/>
            <a:chExt cx="2352" cy="1460"/>
          </a:xfrm>
        </p:grpSpPr>
        <p:sp>
          <p:nvSpPr>
            <p:cNvPr id="127002" name="Line 45"/>
            <p:cNvSpPr>
              <a:spLocks noChangeShapeType="1"/>
            </p:cNvSpPr>
            <p:nvPr/>
          </p:nvSpPr>
          <p:spPr bwMode="auto">
            <a:xfrm>
              <a:off x="2984" y="3917"/>
              <a:ext cx="18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003" name="Text Box 46"/>
            <p:cNvSpPr txBox="1">
              <a:spLocks noChangeArrowheads="1"/>
            </p:cNvSpPr>
            <p:nvPr/>
          </p:nvSpPr>
          <p:spPr bwMode="auto">
            <a:xfrm>
              <a:off x="2688" y="2668"/>
              <a:ext cx="23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(d) </a:t>
              </a: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Směnný kurz dolar/euro, </a:t>
              </a:r>
              <a:r>
                <a:rPr lang="en-US" altLang="cs-CZ" sz="1600" b="1" i="1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$/</a:t>
              </a:r>
              <a:r>
                <a:rPr lang="en-US" altLang="cs-CZ" sz="1600" b="1" baseline="-25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€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04" name="Text Box 47"/>
            <p:cNvSpPr txBox="1">
              <a:spLocks noChangeArrowheads="1"/>
            </p:cNvSpPr>
            <p:nvPr/>
          </p:nvSpPr>
          <p:spPr bwMode="auto">
            <a:xfrm>
              <a:off x="4466" y="3916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Arial" panose="020B0604020202020204" pitchFamily="34" charset="0"/>
                </a:rPr>
                <a:t>čas</a:t>
              </a:r>
              <a:endParaRPr lang="en-US" altLang="cs-CZ" sz="16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005" name="Line 44"/>
            <p:cNvSpPr>
              <a:spLocks noChangeShapeType="1"/>
            </p:cNvSpPr>
            <p:nvPr/>
          </p:nvSpPr>
          <p:spPr bwMode="auto">
            <a:xfrm>
              <a:off x="2991" y="2846"/>
              <a:ext cx="0" cy="10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7001" name="Freeform 137"/>
          <p:cNvSpPr>
            <a:spLocks/>
          </p:cNvSpPr>
          <p:nvPr/>
        </p:nvSpPr>
        <p:spPr bwMode="auto">
          <a:xfrm>
            <a:off x="5689600" y="3238500"/>
            <a:ext cx="2205038" cy="601663"/>
          </a:xfrm>
          <a:custGeom>
            <a:avLst/>
            <a:gdLst>
              <a:gd name="T0" fmla="*/ 0 w 1592"/>
              <a:gd name="T1" fmla="*/ 2147483646 h 544"/>
              <a:gd name="T2" fmla="*/ 2147483646 w 1592"/>
              <a:gd name="T3" fmla="*/ 2147483646 h 544"/>
              <a:gd name="T4" fmla="*/ 2147483646 w 1592"/>
              <a:gd name="T5" fmla="*/ 2147483646 h 544"/>
              <a:gd name="T6" fmla="*/ 2147483646 w 1592"/>
              <a:gd name="T7" fmla="*/ 2147483646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2" h="544">
                <a:moveTo>
                  <a:pt x="0" y="544"/>
                </a:moveTo>
                <a:cubicBezTo>
                  <a:pt x="28" y="372"/>
                  <a:pt x="56" y="200"/>
                  <a:pt x="288" y="112"/>
                </a:cubicBezTo>
                <a:cubicBezTo>
                  <a:pt x="520" y="24"/>
                  <a:pt x="1192" y="32"/>
                  <a:pt x="1392" y="16"/>
                </a:cubicBezTo>
                <a:cubicBezTo>
                  <a:pt x="1592" y="0"/>
                  <a:pt x="1540" y="8"/>
                  <a:pt x="1488" y="16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Přestřelování směnného kurzu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pokud je okamžitá odezva na změnu větší než odezva dlouhodobá,</a:t>
            </a: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vysvětlení, proč se směnný kurz mění ze dne na den velmi výrazně,</a:t>
            </a: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přímý důsledek časové nekonzistence  (zdlouhavého přizpůsobení v krátkém období) cenové hladiny a úrokové parity.</a:t>
            </a:r>
            <a:endParaRPr lang="en-US" b="1"/>
          </a:p>
        </p:txBody>
      </p:sp>
      <p:sp>
        <p:nvSpPr>
          <p:cNvPr id="1290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F95E19-D34A-4D5B-A3D9-9EC60D7B7FC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Arial Black" pitchFamily="34" charset="0"/>
              </a:rPr>
              <a:t>S</a:t>
            </a:r>
            <a:r>
              <a:rPr lang="cs-CZ" sz="2800">
                <a:latin typeface="Arial Black" pitchFamily="34" charset="0"/>
              </a:rPr>
              <a:t>hrnutí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33600"/>
            <a:ext cx="7859712" cy="45513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Peníze jsou drženy pro svou likviditu</a:t>
            </a:r>
            <a:r>
              <a:rPr lang="en-US" b="1"/>
              <a:t>.</a:t>
            </a: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Agregátní poptávka po reálných peněžních zůstatcích (M/P) závisí nepřímo úměrně na alternativních nákladech držby peněz a přímo úměrně na objemu transakcí v ekonomice.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Peněžní trh je v rovnováze, pokud reálná peněžní nabídka odpovídá reálné poptávce po penězích.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Růst nabídky peněz způsobí snížení domácí úrokové míry, což povede k depreciaci domácí měny na devizovém trhu.</a:t>
            </a:r>
          </a:p>
        </p:txBody>
      </p:sp>
      <p:sp>
        <p:nvSpPr>
          <p:cNvPr id="1310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E0C04-6569-4C57-BD8D-975AC7D21BC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smtClean="0"/>
              <a:t>Permanentní změny v nabídce peněz posunou dlouhodobou rovnovážnou cenovou hladinu proporcionálně ve stejném směru</a:t>
            </a:r>
            <a:r>
              <a:rPr lang="en-US" altLang="cs-CZ" b="1" smtClean="0"/>
              <a:t>.</a:t>
            </a:r>
            <a:endParaRPr lang="cs-CZ" altLang="cs-CZ" b="1" smtClean="0"/>
          </a:p>
          <a:p>
            <a:pPr eaLnBrk="1" hangingPunct="1"/>
            <a:endParaRPr lang="en-US" altLang="cs-CZ" b="1" smtClean="0"/>
          </a:p>
          <a:p>
            <a:pPr eaLnBrk="1" hangingPunct="1"/>
            <a:r>
              <a:rPr lang="cs-CZ" altLang="cs-CZ" b="1" smtClean="0"/>
              <a:t>Tyto změny neovlivní dlouhodobou hodnotu produktu, úrokové sazby ani relativní ceny.</a:t>
            </a:r>
          </a:p>
          <a:p>
            <a:pPr eaLnBrk="1" hangingPunct="1"/>
            <a:endParaRPr lang="en-US" altLang="cs-CZ" b="1" smtClean="0"/>
          </a:p>
          <a:p>
            <a:pPr eaLnBrk="1" hangingPunct="1"/>
            <a:r>
              <a:rPr lang="cs-CZ" altLang="cs-CZ" b="1" smtClean="0"/>
              <a:t>Růst nabídky peněz může způsobit přestřelení směnného kurzu v krátkém období nad dlouhodobě rovnovážný stav.</a:t>
            </a:r>
            <a:endParaRPr lang="en-US" altLang="cs-CZ" b="1" smtClean="0"/>
          </a:p>
          <a:p>
            <a:pPr eaLnBrk="1" hangingPunct="1"/>
            <a:endParaRPr lang="cs-CZ" altLang="cs-CZ" b="1" smtClean="0"/>
          </a:p>
        </p:txBody>
      </p:sp>
      <p:sp>
        <p:nvSpPr>
          <p:cNvPr id="1331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952DCF-01F0-4C20-8105-8031D4F8E773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949325" y="1981200"/>
            <a:ext cx="7661275" cy="4017963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>
                <a:solidFill>
                  <a:srgbClr val="990033"/>
                </a:solidFill>
              </a:rPr>
              <a:t>Směnný kurz a relativní ceny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Poptávka po importu a exportu je ovlivněna relativními cenami.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Apreciace domácí měny: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Zvyšuje relativní ceny exportu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Snižuje relativní ceny importu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Depreciace domácí měny: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Snižuje relativní ceny exportu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/>
              <a:t>Zvyšuje relativní ceny exportu</a:t>
            </a:r>
            <a:endParaRPr lang="cs-CZ" b="1">
              <a:latin typeface="Arial CE" charset="-18"/>
            </a:endParaRPr>
          </a:p>
        </p:txBody>
      </p:sp>
      <p:sp>
        <p:nvSpPr>
          <p:cNvPr id="2150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EA5058-4D76-460E-9D19-E9229D31293A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158038" cy="811212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Arial Black" pitchFamily="34" charset="0"/>
              </a:rPr>
              <a:t>Devizový </a:t>
            </a:r>
            <a:r>
              <a:rPr lang="cs-CZ" sz="2800" dirty="0">
                <a:latin typeface="Arial Black" pitchFamily="34" charset="0"/>
              </a:rPr>
              <a:t>trh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48768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Směnné kurzy jsou determinovány na devizovém trhu.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Hlavními účastníky devizového trhu jsou: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b="1"/>
              <a:t>Komerční banky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b="1"/>
              <a:t>Mezinárodní korporace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b="1"/>
              <a:t>Nebankovní finanční instituce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b="1"/>
              <a:t>Centrální banky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cs-CZ" b="1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/>
              <a:t>Za většinou obchodů na devizovém trhu stojí mezibankovní operace.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>
              <a:latin typeface="Arial CE" charset="-18"/>
            </a:endParaRPr>
          </a:p>
        </p:txBody>
      </p:sp>
      <p:sp>
        <p:nvSpPr>
          <p:cNvPr id="2355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E5C6BD-4AC8-446D-AE8B-6D0CC8716DD4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392612"/>
          </a:xfrm>
        </p:spPr>
        <p:txBody>
          <a:bodyPr lIns="92075" tIns="46038" rIns="92075" bIns="46038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990033"/>
                </a:solidFill>
              </a:rPr>
              <a:t>Charakteristika trhu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V posledních letech prudký růst objemu obchodů.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Hlavních centra obchodu s měnami jsou: Londýn, New York, </a:t>
            </a:r>
            <a:r>
              <a:rPr lang="cs-CZ" b="1" dirty="0" err="1"/>
              <a:t>Tokyo</a:t>
            </a:r>
            <a:r>
              <a:rPr lang="cs-CZ" b="1" dirty="0"/>
              <a:t>, Frankfurt, a Singapur.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Integrace finančních center způsobila, že není možná žádná významná arbitráž.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/>
              <a:t>Zprostředkovací měna (</a:t>
            </a:r>
            <a:r>
              <a:rPr lang="cs-CZ" b="1" dirty="0" err="1"/>
              <a:t>vehicle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b="1" dirty="0"/>
              <a:t>2001 </a:t>
            </a:r>
            <a:r>
              <a:rPr lang="cs-CZ" b="1" dirty="0">
                <a:sym typeface="Symbol" pitchFamily="18" charset="2"/>
              </a:rPr>
              <a:t></a:t>
            </a:r>
            <a:r>
              <a:rPr lang="cs-CZ" b="1" dirty="0"/>
              <a:t>  90% mezibankovních transakcí směna US </a:t>
            </a:r>
            <a:r>
              <a:rPr lang="en-US" b="1" dirty="0">
                <a:cs typeface="Arial" pitchFamily="34" charset="0"/>
              </a:rPr>
              <a:t>$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b="1" dirty="0"/>
          </a:p>
        </p:txBody>
      </p:sp>
      <p:sp>
        <p:nvSpPr>
          <p:cNvPr id="2560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570585-5DCB-441A-ABBD-2318B4801BDD}" type="slidenum">
              <a:rPr lang="cs-CZ" altLang="cs-CZ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2971</TotalTime>
  <Words>2598</Words>
  <Application>Microsoft Office PowerPoint</Application>
  <PresentationFormat>Předvádění na obrazovce (4:3)</PresentationFormat>
  <Paragraphs>764</Paragraphs>
  <Slides>64</Slides>
  <Notes>54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64</vt:i4>
      </vt:variant>
    </vt:vector>
  </HeadingPairs>
  <TitlesOfParts>
    <vt:vector size="77" baseType="lpstr">
      <vt:lpstr>Arial</vt:lpstr>
      <vt:lpstr>Franklin Gothic Medium</vt:lpstr>
      <vt:lpstr>Franklin Gothic Book</vt:lpstr>
      <vt:lpstr>Wingdings 2</vt:lpstr>
      <vt:lpstr>Times New Roman</vt:lpstr>
      <vt:lpstr>Times New Roman CE</vt:lpstr>
      <vt:lpstr>Arial Black</vt:lpstr>
      <vt:lpstr>Arial CE</vt:lpstr>
      <vt:lpstr>Wingdings</vt:lpstr>
      <vt:lpstr>Symbol</vt:lpstr>
      <vt:lpstr>Stébla</vt:lpstr>
      <vt:lpstr>Adobe Photoshop Image</vt:lpstr>
      <vt:lpstr>Microsoft Equation 3.0</vt:lpstr>
      <vt:lpstr>     Mezinárodní ekonomie </vt:lpstr>
      <vt:lpstr>1. Směnné kurzy a devizové trhy</vt:lpstr>
      <vt:lpstr>Základní problémy</vt:lpstr>
      <vt:lpstr>Teorie determinace směnného kurzu</vt:lpstr>
      <vt:lpstr>Prezentace aplikace PowerPoint</vt:lpstr>
      <vt:lpstr>Měnový kurz a mezinárodní transakce</vt:lpstr>
      <vt:lpstr>Prezentace aplikace PowerPoint</vt:lpstr>
      <vt:lpstr>Devizový trh</vt:lpstr>
      <vt:lpstr>Prezentace aplikace PowerPoint</vt:lpstr>
      <vt:lpstr>Rezervní měny</vt:lpstr>
      <vt:lpstr>Prezentace aplikace PowerPoint</vt:lpstr>
      <vt:lpstr>Poptávka po zahraničních aktivech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Úrokové míry, očekávání A rovnováha</vt:lpstr>
      <vt:lpstr>Prezentace aplikace PowerPoint</vt:lpstr>
      <vt:lpstr>Prezentace aplikace PowerPoint</vt:lpstr>
      <vt:lpstr>Prezentace aplikace PowerPoint</vt:lpstr>
      <vt:lpstr>Prezentace aplikace PowerPoint</vt:lpstr>
      <vt:lpstr>Peníze, úrokové sazby a směnné kurzy </vt:lpstr>
      <vt:lpstr>Základní problémy</vt:lpstr>
      <vt:lpstr>Teorie peněz - přehled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Agregátní poptávka po penězích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Nabídka peněz a směnný kurz v krátkém období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Prezentace aplikace PowerPoint</vt:lpstr>
    </vt:vector>
  </TitlesOfParts>
  <Company>ESF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Směnný kurz a devizový trh</dc:title>
  <dc:creator>Tomáš Paleta</dc:creator>
  <cp:lastModifiedBy>Paleta Tomas</cp:lastModifiedBy>
  <cp:revision>218</cp:revision>
  <dcterms:created xsi:type="dcterms:W3CDTF">2002-03-17T20:25:45Z</dcterms:created>
  <dcterms:modified xsi:type="dcterms:W3CDTF">2016-03-22T10:43:57Z</dcterms:modified>
</cp:coreProperties>
</file>