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5" r:id="rId27"/>
    <p:sldId id="281" r:id="rId28"/>
    <p:sldId id="282" r:id="rId29"/>
    <p:sldId id="283" r:id="rId30"/>
    <p:sldId id="284" r:id="rId31"/>
    <p:sldId id="289" r:id="rId32"/>
    <p:sldId id="286" r:id="rId33"/>
    <p:sldId id="287" r:id="rId34"/>
    <p:sldId id="288"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44764755-01FD-433C-BB1F-F49121DFD382}">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5"/>
            <p14:sldId id="281"/>
            <p14:sldId id="282"/>
            <p14:sldId id="283"/>
            <p14:sldId id="284"/>
            <p14:sldId id="289"/>
            <p14:sldId id="286"/>
            <p14:sldId id="287"/>
            <p14:sldId id="28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02" y="-9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B2537B-236B-48BF-A097-E72F4521AC96}" type="datetimeFigureOut">
              <a:rPr lang="cs-CZ" smtClean="0"/>
              <a:t>2. 9. 2015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9D7B48-F781-4442-BC3A-C49A191094FB}" type="slidenum">
              <a:rPr lang="cs-CZ" smtClean="0"/>
              <a:t>‹#›</a:t>
            </a:fld>
            <a:endParaRPr lang="cs-CZ"/>
          </a:p>
        </p:txBody>
      </p:sp>
    </p:spTree>
    <p:extLst>
      <p:ext uri="{BB962C8B-B14F-4D97-AF65-F5344CB8AC3E}">
        <p14:creationId xmlns:p14="http://schemas.microsoft.com/office/powerpoint/2010/main" val="1010369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76116C3-03EC-41D5-8EDD-207B8BF29E66}" type="datetimeFigureOut">
              <a:rPr lang="cs-CZ" smtClean="0"/>
              <a:t>2. 9. 2015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6116C3-03EC-41D5-8EDD-207B8BF29E66}" type="datetimeFigureOut">
              <a:rPr lang="cs-CZ" smtClean="0"/>
              <a:t>2. 9. 2015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6116C3-03EC-41D5-8EDD-207B8BF29E66}" type="datetimeFigureOut">
              <a:rPr lang="cs-CZ" smtClean="0"/>
              <a:t>2. 9. 2015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6116C3-03EC-41D5-8EDD-207B8BF29E66}" type="datetimeFigureOut">
              <a:rPr lang="cs-CZ" smtClean="0"/>
              <a:t>2. 9. 2015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76116C3-03EC-41D5-8EDD-207B8BF29E66}" type="datetimeFigureOut">
              <a:rPr lang="cs-CZ" smtClean="0"/>
              <a:t>2. 9. 2015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76116C3-03EC-41D5-8EDD-207B8BF29E66}" type="datetimeFigureOut">
              <a:rPr lang="cs-CZ" smtClean="0"/>
              <a:t>2. 9. 2015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876116C3-03EC-41D5-8EDD-207B8BF29E66}" type="datetimeFigureOut">
              <a:rPr lang="cs-CZ" smtClean="0"/>
              <a:t>2. 9. 2015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876116C3-03EC-41D5-8EDD-207B8BF29E66}" type="datetimeFigureOut">
              <a:rPr lang="cs-CZ" smtClean="0"/>
              <a:t>2. 9. 2015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116C3-03EC-41D5-8EDD-207B8BF29E66}" type="datetimeFigureOut">
              <a:rPr lang="cs-CZ" smtClean="0"/>
              <a:t>2. 9. 2015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D47A196-0437-4445-9806-EA4B142568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76116C3-03EC-41D5-8EDD-207B8BF29E66}" type="datetimeFigureOut">
              <a:rPr lang="cs-CZ" smtClean="0"/>
              <a:t>2. 9. 2015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D47A196-0437-4445-9806-EA4B14256879}" type="slidenum">
              <a:rPr lang="cs-CZ" smtClean="0"/>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876116C3-03EC-41D5-8EDD-207B8BF29E66}" type="datetimeFigureOut">
              <a:rPr lang="cs-CZ" smtClean="0"/>
              <a:t>2. 9. 2015</a:t>
            </a:fld>
            <a:endParaRPr lang="cs-CZ"/>
          </a:p>
        </p:txBody>
      </p:sp>
      <p:sp>
        <p:nvSpPr>
          <p:cNvPr id="9" name="Slide Number Placeholder 8"/>
          <p:cNvSpPr>
            <a:spLocks noGrp="1"/>
          </p:cNvSpPr>
          <p:nvPr>
            <p:ph type="sldNum" sz="quarter" idx="11"/>
          </p:nvPr>
        </p:nvSpPr>
        <p:spPr/>
        <p:txBody>
          <a:bodyPr/>
          <a:lstStyle/>
          <a:p>
            <a:fld id="{DD47A196-0437-4445-9806-EA4B14256879}" type="slidenum">
              <a:rPr lang="cs-CZ" smtClean="0"/>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D47A196-0437-4445-9806-EA4B14256879}" type="slidenum">
              <a:rPr lang="cs-CZ" smtClean="0"/>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76116C3-03EC-41D5-8EDD-207B8BF29E66}" type="datetimeFigureOut">
              <a:rPr lang="cs-CZ" smtClean="0"/>
              <a:t>2. 9. 2015</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Stock</a:t>
            </a:r>
            <a:r>
              <a:rPr lang="cs-CZ" dirty="0"/>
              <a:t> </a:t>
            </a:r>
            <a:r>
              <a:rPr lang="cs-CZ" dirty="0" err="1"/>
              <a:t>Valuation</a:t>
            </a:r>
            <a:r>
              <a:rPr lang="cs-CZ" dirty="0"/>
              <a:t> and Risk</a:t>
            </a:r>
            <a:br>
              <a:rPr lang="cs-CZ" dirty="0"/>
            </a:br>
            <a:endParaRPr lang="cs-CZ" dirty="0"/>
          </a:p>
        </p:txBody>
      </p:sp>
    </p:spTree>
    <p:extLst>
      <p:ext uri="{BB962C8B-B14F-4D97-AF65-F5344CB8AC3E}">
        <p14:creationId xmlns:p14="http://schemas.microsoft.com/office/powerpoint/2010/main" val="498365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Free Cash Flow to the Firm (for firm's that follow IFRS)</a:t>
            </a:r>
            <a:br>
              <a:rPr lang="en-US" dirty="0"/>
            </a:br>
            <a:endParaRPr lang="cs-CZ" dirty="0"/>
          </a:p>
        </p:txBody>
      </p:sp>
      <p:sp>
        <p:nvSpPr>
          <p:cNvPr id="3" name="Zástupný symbol pro obsah 2"/>
          <p:cNvSpPr>
            <a:spLocks noGrp="1"/>
          </p:cNvSpPr>
          <p:nvPr>
            <p:ph idx="1"/>
          </p:nvPr>
        </p:nvSpPr>
        <p:spPr/>
        <p:txBody>
          <a:bodyPr/>
          <a:lstStyle/>
          <a:p>
            <a:r>
              <a:rPr lang="cs-CZ" dirty="0"/>
              <a:t>FCFF = NI + NCC + [</a:t>
            </a:r>
            <a:r>
              <a:rPr lang="cs-CZ" dirty="0" err="1"/>
              <a:t>Int</a:t>
            </a:r>
            <a:r>
              <a:rPr lang="cs-CZ" dirty="0"/>
              <a:t> x (1-tax </a:t>
            </a:r>
            <a:r>
              <a:rPr lang="cs-CZ" dirty="0" err="1"/>
              <a:t>rate</a:t>
            </a:r>
            <a:r>
              <a:rPr lang="cs-CZ" dirty="0"/>
              <a:t>)] – </a:t>
            </a:r>
            <a:r>
              <a:rPr lang="cs-CZ" dirty="0" err="1"/>
              <a:t>FCInv</a:t>
            </a:r>
            <a:r>
              <a:rPr lang="cs-CZ" dirty="0"/>
              <a:t> – </a:t>
            </a:r>
            <a:r>
              <a:rPr lang="cs-CZ" dirty="0" err="1"/>
              <a:t>WCInv</a:t>
            </a:r>
            <a:r>
              <a:rPr lang="cs-CZ" dirty="0"/>
              <a:t> </a:t>
            </a:r>
            <a:br>
              <a:rPr lang="cs-CZ" dirty="0"/>
            </a:br>
            <a:r>
              <a:rPr lang="cs-CZ" dirty="0"/>
              <a:t/>
            </a:r>
            <a:br>
              <a:rPr lang="cs-CZ" dirty="0"/>
            </a:br>
            <a:r>
              <a:rPr lang="cs-CZ" dirty="0" err="1"/>
              <a:t>Where</a:t>
            </a:r>
            <a:r>
              <a:rPr lang="cs-CZ" dirty="0"/>
              <a:t>:</a:t>
            </a:r>
            <a:br>
              <a:rPr lang="cs-CZ" dirty="0"/>
            </a:br>
            <a:r>
              <a:rPr lang="cs-CZ" dirty="0"/>
              <a:t>NI = Net </a:t>
            </a:r>
            <a:r>
              <a:rPr lang="cs-CZ" dirty="0" err="1"/>
              <a:t>Income</a:t>
            </a:r>
            <a:r>
              <a:rPr lang="cs-CZ" dirty="0"/>
              <a:t/>
            </a:r>
            <a:br>
              <a:rPr lang="cs-CZ" dirty="0"/>
            </a:br>
            <a:r>
              <a:rPr lang="cs-CZ" dirty="0"/>
              <a:t>NCC = Non-cash </a:t>
            </a:r>
            <a:r>
              <a:rPr lang="cs-CZ" dirty="0" err="1"/>
              <a:t>Charges</a:t>
            </a:r>
            <a:r>
              <a:rPr lang="cs-CZ" dirty="0"/>
              <a:t> (</a:t>
            </a:r>
            <a:r>
              <a:rPr lang="cs-CZ" dirty="0" err="1"/>
              <a:t>depreciation</a:t>
            </a:r>
            <a:r>
              <a:rPr lang="cs-CZ" dirty="0"/>
              <a:t> and </a:t>
            </a:r>
            <a:r>
              <a:rPr lang="cs-CZ" dirty="0" err="1"/>
              <a:t>amortization</a:t>
            </a:r>
            <a:r>
              <a:rPr lang="cs-CZ" dirty="0"/>
              <a:t>)</a:t>
            </a:r>
            <a:br>
              <a:rPr lang="cs-CZ" dirty="0"/>
            </a:br>
            <a:r>
              <a:rPr lang="cs-CZ" dirty="0" err="1"/>
              <a:t>Int</a:t>
            </a:r>
            <a:r>
              <a:rPr lang="cs-CZ" dirty="0"/>
              <a:t> = </a:t>
            </a:r>
            <a:r>
              <a:rPr lang="cs-CZ" dirty="0" err="1"/>
              <a:t>Interest</a:t>
            </a:r>
            <a:r>
              <a:rPr lang="cs-CZ" dirty="0"/>
              <a:t> </a:t>
            </a:r>
            <a:r>
              <a:rPr lang="cs-CZ" dirty="0" err="1"/>
              <a:t>Expense</a:t>
            </a:r>
            <a:r>
              <a:rPr lang="cs-CZ" dirty="0"/>
              <a:t/>
            </a:r>
            <a:br>
              <a:rPr lang="cs-CZ" dirty="0"/>
            </a:br>
            <a:r>
              <a:rPr lang="cs-CZ" dirty="0" err="1"/>
              <a:t>FCInv</a:t>
            </a:r>
            <a:r>
              <a:rPr lang="cs-CZ" dirty="0"/>
              <a:t> = </a:t>
            </a:r>
            <a:r>
              <a:rPr lang="cs-CZ" dirty="0" err="1"/>
              <a:t>Fixed</a:t>
            </a:r>
            <a:r>
              <a:rPr lang="cs-CZ" dirty="0"/>
              <a:t> </a:t>
            </a:r>
            <a:r>
              <a:rPr lang="cs-CZ" dirty="0" err="1"/>
              <a:t>Capital</a:t>
            </a:r>
            <a:r>
              <a:rPr lang="cs-CZ" dirty="0"/>
              <a:t> </a:t>
            </a:r>
            <a:r>
              <a:rPr lang="cs-CZ" dirty="0" err="1"/>
              <a:t>Investment</a:t>
            </a:r>
            <a:r>
              <a:rPr lang="cs-CZ" dirty="0"/>
              <a:t> (</a:t>
            </a:r>
            <a:r>
              <a:rPr lang="cs-CZ" dirty="0" err="1"/>
              <a:t>total</a:t>
            </a:r>
            <a:r>
              <a:rPr lang="cs-CZ" dirty="0"/>
              <a:t> </a:t>
            </a:r>
            <a:r>
              <a:rPr lang="cs-CZ" dirty="0" err="1"/>
              <a:t>capital</a:t>
            </a:r>
            <a:r>
              <a:rPr lang="cs-CZ" dirty="0"/>
              <a:t> </a:t>
            </a:r>
            <a:r>
              <a:rPr lang="cs-CZ" dirty="0" err="1"/>
              <a:t>expenditures</a:t>
            </a:r>
            <a:r>
              <a:rPr lang="cs-CZ" dirty="0"/>
              <a:t>)</a:t>
            </a:r>
            <a:br>
              <a:rPr lang="cs-CZ" dirty="0"/>
            </a:br>
            <a:r>
              <a:rPr lang="cs-CZ" dirty="0" err="1"/>
              <a:t>WCInv</a:t>
            </a:r>
            <a:r>
              <a:rPr lang="cs-CZ" dirty="0"/>
              <a:t> = </a:t>
            </a:r>
            <a:r>
              <a:rPr lang="cs-CZ" dirty="0" err="1"/>
              <a:t>Working</a:t>
            </a:r>
            <a:r>
              <a:rPr lang="cs-CZ" dirty="0"/>
              <a:t> </a:t>
            </a:r>
            <a:r>
              <a:rPr lang="cs-CZ" dirty="0" err="1"/>
              <a:t>Capital</a:t>
            </a:r>
            <a:r>
              <a:rPr lang="cs-CZ" dirty="0"/>
              <a:t> </a:t>
            </a:r>
            <a:r>
              <a:rPr lang="cs-CZ" dirty="0" err="1"/>
              <a:t>Investments</a:t>
            </a:r>
            <a:r>
              <a:rPr lang="cs-CZ" dirty="0"/>
              <a:t> (</a:t>
            </a:r>
            <a:r>
              <a:rPr lang="cs-CZ" dirty="0" err="1"/>
              <a:t>Change</a:t>
            </a:r>
            <a:r>
              <a:rPr lang="cs-CZ" dirty="0"/>
              <a:t> in Net </a:t>
            </a:r>
            <a:r>
              <a:rPr lang="cs-CZ" dirty="0" err="1"/>
              <a:t>working</a:t>
            </a:r>
            <a:r>
              <a:rPr lang="cs-CZ" dirty="0"/>
              <a:t> </a:t>
            </a:r>
            <a:r>
              <a:rPr lang="cs-CZ" dirty="0" err="1"/>
              <a:t>Capital</a:t>
            </a:r>
            <a:r>
              <a:rPr lang="cs-CZ" dirty="0"/>
              <a:t>)</a:t>
            </a:r>
          </a:p>
          <a:p>
            <a:endParaRPr lang="cs-CZ" dirty="0"/>
          </a:p>
        </p:txBody>
      </p:sp>
    </p:spTree>
    <p:extLst>
      <p:ext uri="{BB962C8B-B14F-4D97-AF65-F5344CB8AC3E}">
        <p14:creationId xmlns:p14="http://schemas.microsoft.com/office/powerpoint/2010/main" val="118553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Free Cash Flow to Equity</a:t>
            </a:r>
            <a:endParaRPr lang="cs-CZ" dirty="0"/>
          </a:p>
        </p:txBody>
      </p:sp>
      <p:sp>
        <p:nvSpPr>
          <p:cNvPr id="3" name="Zástupný symbol pro obsah 2"/>
          <p:cNvSpPr>
            <a:spLocks noGrp="1"/>
          </p:cNvSpPr>
          <p:nvPr>
            <p:ph idx="1"/>
          </p:nvPr>
        </p:nvSpPr>
        <p:spPr/>
        <p:txBody>
          <a:bodyPr/>
          <a:lstStyle/>
          <a:p>
            <a:r>
              <a:rPr lang="en-US" dirty="0"/>
              <a:t>FCFE = FCFF - [</a:t>
            </a:r>
            <a:r>
              <a:rPr lang="en-US" dirty="0" err="1"/>
              <a:t>Int</a:t>
            </a:r>
            <a:r>
              <a:rPr lang="en-US" dirty="0"/>
              <a:t> x (1-tax rate)] + Net Borrowing</a:t>
            </a:r>
          </a:p>
          <a:p>
            <a:r>
              <a:rPr lang="en-US" dirty="0"/>
              <a:t>FCFE = Net Income - Net Capital Expenditure - Change in Net Working Capital + New Debt - Debt Repayment</a:t>
            </a:r>
          </a:p>
          <a:p>
            <a:pPr marL="114300" indent="0">
              <a:buNone/>
            </a:pPr>
            <a:endParaRPr lang="cs-CZ" dirty="0"/>
          </a:p>
        </p:txBody>
      </p:sp>
    </p:spTree>
    <p:extLst>
      <p:ext uri="{BB962C8B-B14F-4D97-AF65-F5344CB8AC3E}">
        <p14:creationId xmlns:p14="http://schemas.microsoft.com/office/powerpoint/2010/main" val="269140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Required Rate of Return on Stocks</a:t>
            </a:r>
            <a:endParaRPr lang="cs-CZ" dirty="0"/>
          </a:p>
        </p:txBody>
      </p:sp>
      <p:sp>
        <p:nvSpPr>
          <p:cNvPr id="3" name="Zástupný symbol pro obsah 2"/>
          <p:cNvSpPr>
            <a:spLocks noGrp="1"/>
          </p:cNvSpPr>
          <p:nvPr>
            <p:ph idx="1"/>
          </p:nvPr>
        </p:nvSpPr>
        <p:spPr/>
        <p:txBody>
          <a:bodyPr/>
          <a:lstStyle/>
          <a:p>
            <a:r>
              <a:rPr lang="en-US" dirty="0"/>
              <a:t>Capital Asset Pricing Model</a:t>
            </a:r>
          </a:p>
          <a:p>
            <a:r>
              <a:rPr lang="en-US" dirty="0"/>
              <a:t>Sometimes used to estimate the required rate of return for any firm with publicly traded stock.</a:t>
            </a:r>
          </a:p>
          <a:p>
            <a:r>
              <a:rPr lang="en-US" dirty="0"/>
              <a:t>The only important risk of a firm is systematic risk.</a:t>
            </a:r>
          </a:p>
          <a:p>
            <a:r>
              <a:rPr lang="en-US" dirty="0"/>
              <a:t>Suggests that the return of a stock (</a:t>
            </a:r>
            <a:r>
              <a:rPr lang="en-US" dirty="0" err="1"/>
              <a:t>Rj</a:t>
            </a:r>
            <a:r>
              <a:rPr lang="en-US" dirty="0"/>
              <a:t>) is influenced by the prevailing risk-free rate (</a:t>
            </a:r>
            <a:r>
              <a:rPr lang="en-US" dirty="0" err="1"/>
              <a:t>Rf</a:t>
            </a:r>
            <a:r>
              <a:rPr lang="en-US" dirty="0"/>
              <a:t>), the market return (Rm), and the beta (</a:t>
            </a:r>
            <a:r>
              <a:rPr lang="en-US" dirty="0" err="1"/>
              <a:t>Bj</a:t>
            </a:r>
            <a:r>
              <a:rPr lang="en-US" dirty="0"/>
              <a:t>):</a:t>
            </a:r>
            <a:br>
              <a:rPr lang="en-US" dirty="0"/>
            </a:br>
            <a:r>
              <a:rPr lang="en-US" dirty="0"/>
              <a:t/>
            </a:r>
            <a:br>
              <a:rPr lang="en-US" dirty="0"/>
            </a:br>
            <a:r>
              <a:rPr lang="en-US" dirty="0"/>
              <a:t>		</a:t>
            </a:r>
            <a:r>
              <a:rPr lang="en-US" dirty="0" err="1"/>
              <a:t>Rj</a:t>
            </a:r>
            <a:r>
              <a:rPr lang="en-US" dirty="0"/>
              <a:t> = </a:t>
            </a:r>
            <a:r>
              <a:rPr lang="en-US" dirty="0" err="1"/>
              <a:t>Rf</a:t>
            </a:r>
            <a:r>
              <a:rPr lang="en-US" dirty="0"/>
              <a:t> + </a:t>
            </a:r>
            <a:r>
              <a:rPr lang="en-US" dirty="0" err="1"/>
              <a:t>Bj</a:t>
            </a:r>
            <a:r>
              <a:rPr lang="en-US" dirty="0"/>
              <a:t>(Rm – </a:t>
            </a:r>
            <a:r>
              <a:rPr lang="en-US" dirty="0" err="1"/>
              <a:t>Rf</a:t>
            </a:r>
            <a:r>
              <a:rPr lang="en-US" dirty="0"/>
              <a:t>)</a:t>
            </a:r>
            <a:br>
              <a:rPr lang="en-US" dirty="0"/>
            </a:br>
            <a:r>
              <a:rPr lang="en-US" dirty="0"/>
              <a:t/>
            </a:r>
            <a:br>
              <a:rPr lang="en-US" dirty="0"/>
            </a:br>
            <a:r>
              <a:rPr lang="en-US" dirty="0"/>
              <a:t>where </a:t>
            </a:r>
            <a:r>
              <a:rPr lang="en-US" dirty="0" err="1"/>
              <a:t>Bj</a:t>
            </a:r>
            <a:r>
              <a:rPr lang="en-US" dirty="0"/>
              <a:t> is measured as the covariance between </a:t>
            </a:r>
            <a:r>
              <a:rPr lang="en-US" dirty="0" err="1"/>
              <a:t>Rj</a:t>
            </a:r>
            <a:r>
              <a:rPr lang="en-US" dirty="0"/>
              <a:t> and Rm, which reflects the asset’s sensitivity to general stock market movements.</a:t>
            </a:r>
          </a:p>
          <a:p>
            <a:endParaRPr lang="cs-CZ" dirty="0"/>
          </a:p>
        </p:txBody>
      </p:sp>
    </p:spTree>
    <p:extLst>
      <p:ext uri="{BB962C8B-B14F-4D97-AF65-F5344CB8AC3E}">
        <p14:creationId xmlns:p14="http://schemas.microsoft.com/office/powerpoint/2010/main" val="3565030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Required Rate of Return on Stocks</a:t>
            </a:r>
            <a:endParaRPr lang="cs-CZ" dirty="0"/>
          </a:p>
        </p:txBody>
      </p:sp>
      <p:sp>
        <p:nvSpPr>
          <p:cNvPr id="3" name="Zástupný symbol pro obsah 2"/>
          <p:cNvSpPr>
            <a:spLocks noGrp="1"/>
          </p:cNvSpPr>
          <p:nvPr>
            <p:ph idx="1"/>
          </p:nvPr>
        </p:nvSpPr>
        <p:spPr/>
        <p:txBody>
          <a:bodyPr/>
          <a:lstStyle/>
          <a:p>
            <a:r>
              <a:rPr lang="en-US" dirty="0"/>
              <a:t>Capital Asset Pricing Model (Cont.)</a:t>
            </a:r>
          </a:p>
          <a:p>
            <a:r>
              <a:rPr lang="en-US" dirty="0"/>
              <a:t>Estimating the Market Risk Premium</a:t>
            </a:r>
          </a:p>
          <a:p>
            <a:pPr lvl="1"/>
            <a:r>
              <a:rPr lang="en-US" dirty="0"/>
              <a:t>The yield on newly issued Treasury bonds is commonly used as a proxy for the risk-free rate.</a:t>
            </a:r>
          </a:p>
          <a:p>
            <a:pPr lvl="1"/>
            <a:r>
              <a:rPr lang="en-US" dirty="0"/>
              <a:t>The term, (Rm – </a:t>
            </a:r>
            <a:r>
              <a:rPr lang="en-US" dirty="0" err="1"/>
              <a:t>Rf</a:t>
            </a:r>
            <a:r>
              <a:rPr lang="en-US" dirty="0"/>
              <a:t>), is the market risk premium: the return of the market in excess of the risk-free rate.</a:t>
            </a:r>
          </a:p>
          <a:p>
            <a:pPr lvl="1"/>
            <a:r>
              <a:rPr lang="en-US" dirty="0"/>
              <a:t>Historical data for 30 or more years can be used to determine the average market risk premium over time.</a:t>
            </a:r>
          </a:p>
          <a:p>
            <a:r>
              <a:rPr lang="en-US" dirty="0"/>
              <a:t>Estimating the Firm’s Beta - typically measured by applying regression analysis to determine the sensitivity of the asset’s return to the market return based on monthly or quarterly data.</a:t>
            </a:r>
          </a:p>
          <a:p>
            <a:endParaRPr lang="cs-CZ" dirty="0"/>
          </a:p>
        </p:txBody>
      </p:sp>
    </p:spTree>
    <p:extLst>
      <p:ext uri="{BB962C8B-B14F-4D97-AF65-F5344CB8AC3E}">
        <p14:creationId xmlns:p14="http://schemas.microsoft.com/office/powerpoint/2010/main" val="2844137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Country Risk Premium</a:t>
            </a:r>
          </a:p>
        </p:txBody>
      </p:sp>
      <p:pic>
        <p:nvPicPr>
          <p:cNvPr id="4" name="Zástupný symbol pro obsah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978" y="1600200"/>
            <a:ext cx="6704443" cy="4800600"/>
          </a:xfrm>
          <a:prstGeom prst="rect">
            <a:avLst/>
          </a:prstGeom>
          <a:noFill/>
          <a:ln>
            <a:noFill/>
          </a:ln>
        </p:spPr>
      </p:pic>
    </p:spTree>
    <p:extLst>
      <p:ext uri="{BB962C8B-B14F-4D97-AF65-F5344CB8AC3E}">
        <p14:creationId xmlns:p14="http://schemas.microsoft.com/office/powerpoint/2010/main" val="196378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Firm’s Beta</a:t>
            </a:r>
            <a:endParaRPr lang="cs-CZ" dirty="0"/>
          </a:p>
        </p:txBody>
      </p:sp>
      <p:pic>
        <p:nvPicPr>
          <p:cNvPr id="4" name="Zástupný symbol pro obsah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978" y="1600200"/>
            <a:ext cx="6704443" cy="4800600"/>
          </a:xfrm>
          <a:prstGeom prst="rect">
            <a:avLst/>
          </a:prstGeom>
          <a:noFill/>
          <a:ln>
            <a:noFill/>
          </a:ln>
        </p:spPr>
      </p:pic>
    </p:spTree>
    <p:extLst>
      <p:ext uri="{BB962C8B-B14F-4D97-AF65-F5344CB8AC3E}">
        <p14:creationId xmlns:p14="http://schemas.microsoft.com/office/powerpoint/2010/main" val="4068761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Equity Risk Premium</a:t>
            </a:r>
            <a:endParaRPr lang="cs-CZ" dirty="0"/>
          </a:p>
        </p:txBody>
      </p:sp>
      <p:pic>
        <p:nvPicPr>
          <p:cNvPr id="4" name="Zástupný symbol pro obsah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84784"/>
            <a:ext cx="6704443" cy="4800600"/>
          </a:xfrm>
          <a:prstGeom prst="rect">
            <a:avLst/>
          </a:prstGeom>
          <a:noFill/>
          <a:ln>
            <a:noFill/>
          </a:ln>
        </p:spPr>
      </p:pic>
    </p:spTree>
    <p:extLst>
      <p:ext uri="{BB962C8B-B14F-4D97-AF65-F5344CB8AC3E}">
        <p14:creationId xmlns:p14="http://schemas.microsoft.com/office/powerpoint/2010/main" val="394451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Required Rate of Return on Stocks</a:t>
            </a:r>
            <a:endParaRPr lang="cs-CZ" dirty="0"/>
          </a:p>
        </p:txBody>
      </p:sp>
      <p:sp>
        <p:nvSpPr>
          <p:cNvPr id="3" name="Zástupný symbol pro obsah 2"/>
          <p:cNvSpPr>
            <a:spLocks noGrp="1"/>
          </p:cNvSpPr>
          <p:nvPr>
            <p:ph idx="1"/>
          </p:nvPr>
        </p:nvSpPr>
        <p:spPr/>
        <p:txBody>
          <a:bodyPr/>
          <a:lstStyle/>
          <a:p>
            <a:r>
              <a:rPr lang="en-US" dirty="0"/>
              <a:t>Capital Asset Pricing Model (Cont.)</a:t>
            </a:r>
          </a:p>
          <a:p>
            <a:r>
              <a:rPr lang="en-US" dirty="0"/>
              <a:t>Application of the CAPM</a:t>
            </a:r>
          </a:p>
          <a:p>
            <a:pPr lvl="1"/>
            <a:r>
              <a:rPr lang="en-US" dirty="0"/>
              <a:t>Given the risk-free rate as well as estimates of the firm’s beta and the market risk premium, it is possible to estimate the required rate of return from investing in the firm’s stock.</a:t>
            </a:r>
          </a:p>
          <a:p>
            <a:pPr lvl="1"/>
            <a:r>
              <a:rPr lang="en-US" dirty="0"/>
              <a:t>At any given time, the required rates of return estimated by the CAPM will vary across stocks because of differences in their risk premiums, which are due to differences in their systematic risk (as measured by beta). </a:t>
            </a:r>
          </a:p>
          <a:p>
            <a:endParaRPr lang="cs-CZ" dirty="0"/>
          </a:p>
        </p:txBody>
      </p:sp>
    </p:spTree>
    <p:extLst>
      <p:ext uri="{BB962C8B-B14F-4D97-AF65-F5344CB8AC3E}">
        <p14:creationId xmlns:p14="http://schemas.microsoft.com/office/powerpoint/2010/main" val="1458118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Factors that Affect Stock Prices</a:t>
            </a:r>
            <a:endParaRPr lang="cs-CZ" dirty="0"/>
          </a:p>
        </p:txBody>
      </p:sp>
      <p:sp>
        <p:nvSpPr>
          <p:cNvPr id="3" name="Zástupný symbol pro obsah 2"/>
          <p:cNvSpPr>
            <a:spLocks noGrp="1"/>
          </p:cNvSpPr>
          <p:nvPr>
            <p:ph idx="1"/>
          </p:nvPr>
        </p:nvSpPr>
        <p:spPr/>
        <p:txBody>
          <a:bodyPr/>
          <a:lstStyle/>
          <a:p>
            <a:r>
              <a:rPr lang="en-US" dirty="0"/>
              <a:t>Economic Factors </a:t>
            </a:r>
          </a:p>
          <a:p>
            <a:r>
              <a:rPr lang="en-US" dirty="0"/>
              <a:t>Impact of Economic Growth (Exhibit 11.1)</a:t>
            </a:r>
          </a:p>
          <a:p>
            <a:pPr lvl="1"/>
            <a:r>
              <a:rPr lang="en-US" dirty="0"/>
              <a:t>An increase in economic growth is expected to increase the demand for products and services produced by firms and thereby increase a firm’s cash flows and valuation.</a:t>
            </a:r>
          </a:p>
          <a:p>
            <a:r>
              <a:rPr lang="en-US" dirty="0"/>
              <a:t>Impact of Interest Rates</a:t>
            </a:r>
          </a:p>
          <a:p>
            <a:pPr lvl="1"/>
            <a:r>
              <a:rPr lang="en-US" dirty="0"/>
              <a:t>Given a choice of risk-free Treasury securities or stocks, investors should purchase stocks only if they are appropriately priced to reflect a sufficiently high expected return above the risk-free rate.</a:t>
            </a:r>
          </a:p>
          <a:p>
            <a:pPr lvl="1"/>
            <a:r>
              <a:rPr lang="en-US" dirty="0"/>
              <a:t>Interest rates commonly rise in response to an increase in economic growth.</a:t>
            </a:r>
          </a:p>
          <a:p>
            <a:endParaRPr lang="cs-CZ" dirty="0"/>
          </a:p>
        </p:txBody>
      </p:sp>
    </p:spTree>
    <p:extLst>
      <p:ext uri="{BB962C8B-B14F-4D97-AF65-F5344CB8AC3E}">
        <p14:creationId xmlns:p14="http://schemas.microsoft.com/office/powerpoint/2010/main" val="1055404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t>Exhibit 11.1 Stock Market Trend Based on the S&amp;P 500 Index</a:t>
            </a:r>
            <a:endParaRPr lang="cs-CZ" sz="3600" dirty="0"/>
          </a:p>
        </p:txBody>
      </p:sp>
      <p:pic>
        <p:nvPicPr>
          <p:cNvPr id="4" name="Picture 1"/>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828"/>
          <a:stretch/>
        </p:blipFill>
        <p:spPr>
          <a:xfrm>
            <a:off x="827584" y="1844824"/>
            <a:ext cx="7001351" cy="4001714"/>
          </a:xfrm>
          <a:prstGeom prst="rect">
            <a:avLst/>
          </a:prstGeom>
        </p:spPr>
      </p:pic>
    </p:spTree>
    <p:extLst>
      <p:ext uri="{BB962C8B-B14F-4D97-AF65-F5344CB8AC3E}">
        <p14:creationId xmlns:p14="http://schemas.microsoft.com/office/powerpoint/2010/main" val="232162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Chapter</a:t>
            </a:r>
            <a:r>
              <a:rPr lang="cs-CZ" dirty="0"/>
              <a:t> </a:t>
            </a:r>
            <a:r>
              <a:rPr lang="cs-CZ" dirty="0" err="1"/>
              <a:t>Objectives</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a:t>explain methods of valuing stocks</a:t>
            </a:r>
          </a:p>
          <a:p>
            <a:r>
              <a:rPr lang="en-US" dirty="0"/>
              <a:t>explain how to determine the required rate of return on stocks</a:t>
            </a:r>
          </a:p>
          <a:p>
            <a:r>
              <a:rPr lang="en-US" dirty="0"/>
              <a:t>identify the factors that affect stock prices</a:t>
            </a:r>
          </a:p>
          <a:p>
            <a:r>
              <a:rPr lang="en-US" dirty="0"/>
              <a:t>explain how to measure the risk of stocks</a:t>
            </a:r>
          </a:p>
          <a:p>
            <a:pPr marL="114300" indent="0">
              <a:buNone/>
            </a:pPr>
            <a:endParaRPr lang="cs-CZ" dirty="0"/>
          </a:p>
        </p:txBody>
      </p:sp>
    </p:spTree>
    <p:extLst>
      <p:ext uri="{BB962C8B-B14F-4D97-AF65-F5344CB8AC3E}">
        <p14:creationId xmlns:p14="http://schemas.microsoft.com/office/powerpoint/2010/main" val="2158525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Factors that Affect Stock Prices</a:t>
            </a:r>
            <a:endParaRPr lang="cs-CZ" dirty="0"/>
          </a:p>
        </p:txBody>
      </p:sp>
      <p:sp>
        <p:nvSpPr>
          <p:cNvPr id="3" name="Zástupný symbol pro obsah 2"/>
          <p:cNvSpPr>
            <a:spLocks noGrp="1"/>
          </p:cNvSpPr>
          <p:nvPr>
            <p:ph idx="1"/>
          </p:nvPr>
        </p:nvSpPr>
        <p:spPr/>
        <p:txBody>
          <a:bodyPr/>
          <a:lstStyle/>
          <a:p>
            <a:r>
              <a:rPr lang="en-US" dirty="0"/>
              <a:t>Market-Related Factors</a:t>
            </a:r>
          </a:p>
          <a:p>
            <a:r>
              <a:rPr lang="en-US" dirty="0"/>
              <a:t>Investor Sentiment</a:t>
            </a:r>
          </a:p>
          <a:p>
            <a:pPr lvl="1"/>
            <a:r>
              <a:rPr lang="en-US" dirty="0"/>
              <a:t>Represents the general mood of investors in the stock market.</a:t>
            </a:r>
          </a:p>
          <a:p>
            <a:r>
              <a:rPr lang="en-US" dirty="0"/>
              <a:t>January Effect</a:t>
            </a:r>
          </a:p>
          <a:p>
            <a:pPr lvl="1"/>
            <a:r>
              <a:rPr lang="en-US" dirty="0"/>
              <a:t>Portfolio managers prefer investing in riskier, small stocks at the beginning of the year and then shifting to larger, more stable companies near the end of the year in order to lock in their gains. </a:t>
            </a:r>
          </a:p>
          <a:p>
            <a:pPr lvl="1"/>
            <a:r>
              <a:rPr lang="en-US" dirty="0"/>
              <a:t>This tendency places upward pressure on small stocks in January each year</a:t>
            </a:r>
            <a:endParaRPr lang="cs-CZ" dirty="0"/>
          </a:p>
        </p:txBody>
      </p:sp>
    </p:spTree>
    <p:extLst>
      <p:ext uri="{BB962C8B-B14F-4D97-AF65-F5344CB8AC3E}">
        <p14:creationId xmlns:p14="http://schemas.microsoft.com/office/powerpoint/2010/main" val="918959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Factors that Affect Stock Prices</a:t>
            </a:r>
            <a:endParaRPr lang="cs-CZ" dirty="0"/>
          </a:p>
        </p:txBody>
      </p:sp>
      <p:sp>
        <p:nvSpPr>
          <p:cNvPr id="3" name="Zástupný symbol pro obsah 2"/>
          <p:cNvSpPr>
            <a:spLocks noGrp="1"/>
          </p:cNvSpPr>
          <p:nvPr>
            <p:ph idx="1"/>
          </p:nvPr>
        </p:nvSpPr>
        <p:spPr/>
        <p:txBody>
          <a:bodyPr/>
          <a:lstStyle/>
          <a:p>
            <a:r>
              <a:rPr lang="en-US" dirty="0"/>
              <a:t>Firm-Specific Factors</a:t>
            </a:r>
          </a:p>
          <a:p>
            <a:r>
              <a:rPr lang="en-US" dirty="0"/>
              <a:t>Change in Dividend Policy</a:t>
            </a:r>
          </a:p>
          <a:p>
            <a:pPr lvl="1"/>
            <a:r>
              <a:rPr lang="en-US" dirty="0"/>
              <a:t>An increase in dividends may reflect the firm’s expectation that it can more easily afford to pay dividends. </a:t>
            </a:r>
          </a:p>
          <a:p>
            <a:r>
              <a:rPr lang="en-US" dirty="0"/>
              <a:t>Earnings Surprises</a:t>
            </a:r>
          </a:p>
          <a:p>
            <a:pPr lvl="1"/>
            <a:r>
              <a:rPr lang="en-US" dirty="0"/>
              <a:t>When a firm’s announced earnings are higher than expected, some investors raise their estimates of the firm’s future cash flows and hence revalue its stock upward.</a:t>
            </a:r>
          </a:p>
          <a:p>
            <a:endParaRPr lang="cs-CZ" dirty="0"/>
          </a:p>
        </p:txBody>
      </p:sp>
    </p:spTree>
    <p:extLst>
      <p:ext uri="{BB962C8B-B14F-4D97-AF65-F5344CB8AC3E}">
        <p14:creationId xmlns:p14="http://schemas.microsoft.com/office/powerpoint/2010/main" val="23155809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Factors that Affect Stock Prices</a:t>
            </a:r>
            <a:endParaRPr lang="cs-CZ" dirty="0"/>
          </a:p>
        </p:txBody>
      </p:sp>
      <p:sp>
        <p:nvSpPr>
          <p:cNvPr id="3" name="Zástupný symbol pro obsah 2"/>
          <p:cNvSpPr>
            <a:spLocks noGrp="1"/>
          </p:cNvSpPr>
          <p:nvPr>
            <p:ph idx="1"/>
          </p:nvPr>
        </p:nvSpPr>
        <p:spPr/>
        <p:txBody>
          <a:bodyPr/>
          <a:lstStyle/>
          <a:p>
            <a:r>
              <a:rPr lang="en-US" dirty="0"/>
              <a:t>Firm-Specific Factors (Cont.)</a:t>
            </a:r>
          </a:p>
          <a:p>
            <a:r>
              <a:rPr lang="en-US" dirty="0"/>
              <a:t>Acquisitions </a:t>
            </a:r>
          </a:p>
          <a:p>
            <a:pPr lvl="1"/>
            <a:r>
              <a:rPr lang="en-US" dirty="0"/>
              <a:t>The expected acquisition of a firm typically results in an increased demand for the target’s stock, which raises its price. </a:t>
            </a:r>
          </a:p>
          <a:p>
            <a:r>
              <a:rPr lang="en-US" dirty="0"/>
              <a:t>Expectations</a:t>
            </a:r>
          </a:p>
          <a:p>
            <a:pPr lvl="1"/>
            <a:r>
              <a:rPr lang="en-US" dirty="0"/>
              <a:t>Attempting to anticipate new policies so that they can make their move in the market before other investors.</a:t>
            </a:r>
          </a:p>
          <a:p>
            <a:endParaRPr lang="cs-CZ" dirty="0"/>
          </a:p>
        </p:txBody>
      </p:sp>
    </p:spTree>
    <p:extLst>
      <p:ext uri="{BB962C8B-B14F-4D97-AF65-F5344CB8AC3E}">
        <p14:creationId xmlns:p14="http://schemas.microsoft.com/office/powerpoint/2010/main" val="3902728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Factors that Affect Stock Prices</a:t>
            </a:r>
            <a:endParaRPr lang="cs-CZ" dirty="0"/>
          </a:p>
        </p:txBody>
      </p:sp>
      <p:sp>
        <p:nvSpPr>
          <p:cNvPr id="3" name="Zástupný symbol pro obsah 2"/>
          <p:cNvSpPr>
            <a:spLocks noGrp="1"/>
          </p:cNvSpPr>
          <p:nvPr>
            <p:ph idx="1"/>
          </p:nvPr>
        </p:nvSpPr>
        <p:spPr/>
        <p:txBody>
          <a:bodyPr/>
          <a:lstStyle/>
          <a:p>
            <a:r>
              <a:rPr lang="en-US" dirty="0"/>
              <a:t>Integration of Factors Affecting Stock Prices</a:t>
            </a:r>
          </a:p>
          <a:p>
            <a:pPr lvl="1"/>
            <a:r>
              <a:rPr lang="en-US" dirty="0"/>
              <a:t>Whenever indicators signal the expectation of higher interest rates, there is upward pressure on the required return by investors and downward pressure on a firm’s value. </a:t>
            </a:r>
            <a:br>
              <a:rPr lang="en-US" dirty="0"/>
            </a:br>
            <a:r>
              <a:rPr lang="en-US" dirty="0"/>
              <a:t>(Exhibit 11.2)</a:t>
            </a:r>
          </a:p>
          <a:p>
            <a:endParaRPr lang="cs-CZ" dirty="0"/>
          </a:p>
        </p:txBody>
      </p:sp>
    </p:spTree>
    <p:extLst>
      <p:ext uri="{BB962C8B-B14F-4D97-AF65-F5344CB8AC3E}">
        <p14:creationId xmlns:p14="http://schemas.microsoft.com/office/powerpoint/2010/main" val="3161844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t>Exhibit 11.2 Framework for Explaining Changes in a Firm’s Stock Price over Time</a:t>
            </a:r>
            <a:endParaRPr lang="cs-CZ" sz="3600" dirty="0"/>
          </a:p>
        </p:txBody>
      </p:sp>
      <p:sp>
        <p:nvSpPr>
          <p:cNvPr id="3" name="Zástupný symbol pro obsah 2"/>
          <p:cNvSpPr>
            <a:spLocks noGrp="1"/>
          </p:cNvSpPr>
          <p:nvPr>
            <p:ph idx="1"/>
          </p:nvPr>
        </p:nvSpPr>
        <p:spPr/>
        <p:txBody>
          <a:bodyPr/>
          <a:lstStyle/>
          <a:p>
            <a:endParaRPr lang="cs-CZ" dirty="0"/>
          </a:p>
        </p:txBody>
      </p:sp>
      <p:pic>
        <p:nvPicPr>
          <p:cNvPr id="4"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3106"/>
          <a:stretch/>
        </p:blipFill>
        <p:spPr>
          <a:xfrm>
            <a:off x="1331640" y="1700808"/>
            <a:ext cx="5553937" cy="4508682"/>
          </a:xfrm>
          <a:prstGeom prst="rect">
            <a:avLst/>
          </a:prstGeom>
        </p:spPr>
      </p:pic>
    </p:spTree>
    <p:extLst>
      <p:ext uri="{BB962C8B-B14F-4D97-AF65-F5344CB8AC3E}">
        <p14:creationId xmlns:p14="http://schemas.microsoft.com/office/powerpoint/2010/main" val="3826451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Risk</a:t>
            </a:r>
            <a:endParaRPr lang="cs-CZ" dirty="0"/>
          </a:p>
        </p:txBody>
      </p:sp>
      <p:sp>
        <p:nvSpPr>
          <p:cNvPr id="3" name="Zástupný symbol pro obsah 2"/>
          <p:cNvSpPr>
            <a:spLocks noGrp="1"/>
          </p:cNvSpPr>
          <p:nvPr>
            <p:ph idx="1"/>
          </p:nvPr>
        </p:nvSpPr>
        <p:spPr/>
        <p:txBody>
          <a:bodyPr/>
          <a:lstStyle/>
          <a:p>
            <a:r>
              <a:rPr lang="en-US" dirty="0"/>
              <a:t>The return from investing in stock over a particular period is measured as</a:t>
            </a:r>
          </a:p>
          <a:p>
            <a:endParaRPr lang="en-US" dirty="0"/>
          </a:p>
          <a:p>
            <a:endParaRPr lang="en-US" dirty="0"/>
          </a:p>
          <a:p>
            <a:endParaRPr lang="en-US" dirty="0"/>
          </a:p>
          <a:p>
            <a:endParaRPr lang="en-US" dirty="0"/>
          </a:p>
          <a:p>
            <a:endParaRPr lang="cs-CZ" dirty="0" smtClean="0"/>
          </a:p>
          <a:p>
            <a:endParaRPr lang="cs-CZ" dirty="0"/>
          </a:p>
          <a:p>
            <a:endParaRPr lang="cs-CZ" dirty="0" smtClean="0"/>
          </a:p>
          <a:p>
            <a:r>
              <a:rPr lang="en-US" dirty="0" smtClean="0"/>
              <a:t>The </a:t>
            </a:r>
            <a:r>
              <a:rPr lang="en-US" dirty="0"/>
              <a:t>risk of a stock can be measured by using its price volatility, its beta, and the value-at-risk method.</a:t>
            </a:r>
          </a:p>
          <a:p>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val="2186427146"/>
              </p:ext>
            </p:extLst>
          </p:nvPr>
        </p:nvGraphicFramePr>
        <p:xfrm>
          <a:off x="1524000" y="2362200"/>
          <a:ext cx="5081588" cy="2362200"/>
        </p:xfrm>
        <a:graphic>
          <a:graphicData uri="http://schemas.openxmlformats.org/presentationml/2006/ole">
            <mc:AlternateContent xmlns:mc="http://schemas.openxmlformats.org/markup-compatibility/2006">
              <mc:Choice xmlns:v="urn:schemas-microsoft-com:vml" Requires="v">
                <p:oleObj spid="_x0000_s2053" name="Rovnice" r:id="rId3" imgW="2349360" imgH="1091880" progId="Equation.3">
                  <p:embed/>
                </p:oleObj>
              </mc:Choice>
              <mc:Fallback>
                <p:oleObj name="Rovnice" r:id="rId3" imgW="2349360" imgH="109188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362200"/>
                        <a:ext cx="508158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46696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Risk</a:t>
            </a:r>
            <a:endParaRPr lang="cs-CZ" dirty="0"/>
          </a:p>
        </p:txBody>
      </p:sp>
      <p:sp>
        <p:nvSpPr>
          <p:cNvPr id="3" name="Zástupný symbol pro obsah 2"/>
          <p:cNvSpPr>
            <a:spLocks noGrp="1"/>
          </p:cNvSpPr>
          <p:nvPr>
            <p:ph idx="1"/>
          </p:nvPr>
        </p:nvSpPr>
        <p:spPr/>
        <p:txBody>
          <a:bodyPr/>
          <a:lstStyle/>
          <a:p>
            <a:r>
              <a:rPr lang="en-US" dirty="0"/>
              <a:t>Volatility of a Stock or total risk serves as a measure of risk because it may indicate the degree of uncertainty surrounding the stock’s future returns.</a:t>
            </a:r>
          </a:p>
          <a:p>
            <a:r>
              <a:rPr lang="en-US" dirty="0"/>
              <a:t>Using Standard Deviation to forecast Stock Price Volatility</a:t>
            </a:r>
          </a:p>
          <a:p>
            <a:pPr lvl="1"/>
            <a:r>
              <a:rPr lang="en-US" dirty="0"/>
              <a:t>Using the historical method: a historical period is used to derive a stock’s standard deviation of returns, and that estimate is then used as the forecast over the future. </a:t>
            </a:r>
          </a:p>
          <a:p>
            <a:r>
              <a:rPr lang="en-US" dirty="0"/>
              <a:t>Using Implied Volatility to Forecast Stock Price Volatility</a:t>
            </a:r>
          </a:p>
          <a:p>
            <a:pPr lvl="1"/>
            <a:r>
              <a:rPr lang="en-US" dirty="0"/>
              <a:t>Derive a stock’s implied standard deviation from a stock option pricing model. </a:t>
            </a:r>
          </a:p>
          <a:p>
            <a:endParaRPr lang="cs-CZ" dirty="0"/>
          </a:p>
        </p:txBody>
      </p:sp>
    </p:spTree>
    <p:extLst>
      <p:ext uri="{BB962C8B-B14F-4D97-AF65-F5344CB8AC3E}">
        <p14:creationId xmlns:p14="http://schemas.microsoft.com/office/powerpoint/2010/main" val="849736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Risk</a:t>
            </a:r>
            <a:endParaRPr lang="cs-CZ" dirty="0"/>
          </a:p>
        </p:txBody>
      </p:sp>
      <p:sp>
        <p:nvSpPr>
          <p:cNvPr id="3" name="Zástupný symbol pro obsah 2"/>
          <p:cNvSpPr>
            <a:spLocks noGrp="1"/>
          </p:cNvSpPr>
          <p:nvPr>
            <p:ph idx="1"/>
          </p:nvPr>
        </p:nvSpPr>
        <p:spPr/>
        <p:txBody>
          <a:bodyPr/>
          <a:lstStyle/>
          <a:p>
            <a:r>
              <a:rPr lang="en-US" dirty="0"/>
              <a:t>Volatility of a Stock (cont.)</a:t>
            </a:r>
          </a:p>
          <a:p>
            <a:r>
              <a:rPr lang="en-US" dirty="0"/>
              <a:t>Forecasting Stock Price Volatility of the Stock Market</a:t>
            </a:r>
          </a:p>
          <a:p>
            <a:pPr lvl="1"/>
            <a:r>
              <a:rPr lang="en-US" dirty="0"/>
              <a:t>Monitor the volatility index (VIX) derived from stock options on the S&amp;P 500 stock at a given point in time.</a:t>
            </a:r>
          </a:p>
          <a:p>
            <a:pPr lvl="1"/>
            <a:r>
              <a:rPr lang="en-US" dirty="0"/>
              <a:t>The VIX measures investors’ expectation of the stock market volatility over the next 30 days. (Exhibit 11.3)</a:t>
            </a:r>
          </a:p>
          <a:p>
            <a:endParaRPr lang="cs-CZ" dirty="0"/>
          </a:p>
        </p:txBody>
      </p:sp>
    </p:spTree>
    <p:extLst>
      <p:ext uri="{BB962C8B-B14F-4D97-AF65-F5344CB8AC3E}">
        <p14:creationId xmlns:p14="http://schemas.microsoft.com/office/powerpoint/2010/main" val="1434351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Exhibit 11.3 Implied Volatility Index for U.S. Stocks over Time</a:t>
            </a:r>
            <a:endParaRPr lang="cs-CZ" dirty="0"/>
          </a:p>
        </p:txBody>
      </p:sp>
      <p:pic>
        <p:nvPicPr>
          <p:cNvPr id="4" name="Picture 1"/>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421"/>
          <a:stretch/>
        </p:blipFill>
        <p:spPr>
          <a:xfrm>
            <a:off x="683568" y="1916832"/>
            <a:ext cx="7128748" cy="4091774"/>
          </a:xfrm>
          <a:prstGeom prst="rect">
            <a:avLst/>
          </a:prstGeom>
        </p:spPr>
      </p:pic>
    </p:spTree>
    <p:extLst>
      <p:ext uri="{BB962C8B-B14F-4D97-AF65-F5344CB8AC3E}">
        <p14:creationId xmlns:p14="http://schemas.microsoft.com/office/powerpoint/2010/main" val="1053509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Stock</a:t>
            </a:r>
            <a:r>
              <a:rPr lang="cs-CZ" dirty="0"/>
              <a:t> Risk</a:t>
            </a:r>
          </a:p>
        </p:txBody>
      </p:sp>
      <p:sp>
        <p:nvSpPr>
          <p:cNvPr id="3" name="Zástupný symbol pro obsah 2"/>
          <p:cNvSpPr>
            <a:spLocks noGrp="1"/>
          </p:cNvSpPr>
          <p:nvPr>
            <p:ph idx="1"/>
          </p:nvPr>
        </p:nvSpPr>
        <p:spPr/>
        <p:txBody>
          <a:bodyPr/>
          <a:lstStyle/>
          <a:p>
            <a:r>
              <a:rPr lang="en-US" dirty="0"/>
              <a:t>Volatility of a Stock (Cont.)</a:t>
            </a:r>
          </a:p>
          <a:p>
            <a:pPr lvl="1"/>
            <a:r>
              <a:rPr lang="en-US" dirty="0"/>
              <a:t>Volatility of a Stock Portfolio - The portfolio’s volatility can be measured by the standard deviation:</a:t>
            </a:r>
          </a:p>
          <a:p>
            <a:endParaRPr lang="en-US" dirty="0"/>
          </a:p>
          <a:p>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val="4264768408"/>
              </p:ext>
            </p:extLst>
          </p:nvPr>
        </p:nvGraphicFramePr>
        <p:xfrm>
          <a:off x="899592" y="2852936"/>
          <a:ext cx="6429375" cy="3257550"/>
        </p:xfrm>
        <a:graphic>
          <a:graphicData uri="http://schemas.openxmlformats.org/presentationml/2006/ole">
            <mc:AlternateContent xmlns:mc="http://schemas.openxmlformats.org/markup-compatibility/2006">
              <mc:Choice xmlns:v="urn:schemas-microsoft-com:vml" Requires="v">
                <p:oleObj spid="_x0000_s3076" name="Equation" r:id="rId3" imgW="3835400" imgH="1943100" progId="Equation.3">
                  <p:embed/>
                </p:oleObj>
              </mc:Choice>
              <mc:Fallback>
                <p:oleObj name="Equation" r:id="rId3" imgW="3835400" imgH="19431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852936"/>
                        <a:ext cx="6429375"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3374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Stock</a:t>
            </a:r>
            <a:r>
              <a:rPr lang="cs-CZ" dirty="0"/>
              <a:t> </a:t>
            </a:r>
            <a:r>
              <a:rPr lang="cs-CZ" dirty="0" err="1"/>
              <a:t>Valuation</a:t>
            </a:r>
            <a:r>
              <a:rPr lang="cs-CZ" dirty="0"/>
              <a:t> </a:t>
            </a:r>
            <a:r>
              <a:rPr lang="cs-CZ" dirty="0" err="1"/>
              <a:t>Methods</a:t>
            </a:r>
            <a:endParaRPr lang="cs-CZ" dirty="0"/>
          </a:p>
        </p:txBody>
      </p:sp>
      <p:sp>
        <p:nvSpPr>
          <p:cNvPr id="3" name="Zástupný symbol pro obsah 2"/>
          <p:cNvSpPr>
            <a:spLocks noGrp="1"/>
          </p:cNvSpPr>
          <p:nvPr>
            <p:ph idx="1"/>
          </p:nvPr>
        </p:nvSpPr>
        <p:spPr/>
        <p:txBody>
          <a:bodyPr/>
          <a:lstStyle/>
          <a:p>
            <a:r>
              <a:rPr lang="en-US" dirty="0"/>
              <a:t>The  Price-Earnings (PE) Method applies the mean price-earnings (PE) ratio based on expected earnings of all traded competitors to the firm’s expected earnings for the next year</a:t>
            </a:r>
          </a:p>
          <a:p>
            <a:r>
              <a:rPr lang="en-US" dirty="0"/>
              <a:t>Valuation =  Expected earnings per share x   </a:t>
            </a:r>
            <a:br>
              <a:rPr lang="en-US" dirty="0"/>
            </a:br>
            <a:r>
              <a:rPr lang="en-US" dirty="0"/>
              <a:t>				Mean industry PE ratio</a:t>
            </a:r>
          </a:p>
          <a:p>
            <a:r>
              <a:rPr lang="en-US" dirty="0"/>
              <a:t>Assumes future earnings are an important determinant of a firm’s value</a:t>
            </a:r>
          </a:p>
          <a:p>
            <a:r>
              <a:rPr lang="en-US" dirty="0"/>
              <a:t>Assumes that the growth in earnings in future years will be similar to that of the industry</a:t>
            </a:r>
          </a:p>
          <a:p>
            <a:endParaRPr lang="cs-CZ" dirty="0"/>
          </a:p>
        </p:txBody>
      </p:sp>
    </p:spTree>
    <p:extLst>
      <p:ext uri="{BB962C8B-B14F-4D97-AF65-F5344CB8AC3E}">
        <p14:creationId xmlns:p14="http://schemas.microsoft.com/office/powerpoint/2010/main" val="4189335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Stock</a:t>
            </a:r>
            <a:r>
              <a:rPr lang="cs-CZ" dirty="0"/>
              <a:t> Risk</a:t>
            </a:r>
          </a:p>
        </p:txBody>
      </p:sp>
      <p:sp>
        <p:nvSpPr>
          <p:cNvPr id="3" name="Zástupný symbol pro obsah 2"/>
          <p:cNvSpPr>
            <a:spLocks noGrp="1"/>
          </p:cNvSpPr>
          <p:nvPr>
            <p:ph idx="1"/>
          </p:nvPr>
        </p:nvSpPr>
        <p:spPr/>
        <p:txBody>
          <a:bodyPr/>
          <a:lstStyle/>
          <a:p>
            <a:r>
              <a:rPr lang="en-US" dirty="0"/>
              <a:t>Beta of a Stock - measures the sensitivity of its returns to market (Exhibit 11.4)</a:t>
            </a:r>
          </a:p>
          <a:p>
            <a:r>
              <a:rPr lang="en-US" dirty="0"/>
              <a:t>Beta of a Stock Portfolio can be measured as the weighted average of the betas of stocks that make up the portfolio</a:t>
            </a:r>
          </a:p>
          <a:p>
            <a:endParaRPr lang="en-US" dirty="0"/>
          </a:p>
          <a:p>
            <a:endParaRPr lang="en-US" dirty="0"/>
          </a:p>
          <a:p>
            <a:r>
              <a:rPr lang="en-US" dirty="0"/>
              <a:t>High-beta stocks are expected to be relatively volatile because they are more sensitive to market returns over time. Likewise, low-beta stocks are expected to be less volatile because they are less responsive to market returns.</a:t>
            </a:r>
          </a:p>
        </p:txBody>
      </p:sp>
      <p:graphicFrame>
        <p:nvGraphicFramePr>
          <p:cNvPr id="4" name="Objekt 3"/>
          <p:cNvGraphicFramePr>
            <a:graphicFrameLocks noChangeAspect="1"/>
          </p:cNvGraphicFramePr>
          <p:nvPr>
            <p:extLst>
              <p:ext uri="{D42A27DB-BD31-4B8C-83A1-F6EECF244321}">
                <p14:modId xmlns:p14="http://schemas.microsoft.com/office/powerpoint/2010/main" val="183637470"/>
              </p:ext>
            </p:extLst>
          </p:nvPr>
        </p:nvGraphicFramePr>
        <p:xfrm>
          <a:off x="3059832" y="3140968"/>
          <a:ext cx="2393950" cy="736600"/>
        </p:xfrm>
        <a:graphic>
          <a:graphicData uri="http://schemas.openxmlformats.org/presentationml/2006/ole">
            <mc:AlternateContent xmlns:mc="http://schemas.openxmlformats.org/markup-compatibility/2006">
              <mc:Choice xmlns:v="urn:schemas-microsoft-com:vml" Requires="v">
                <p:oleObj spid="_x0000_s4100" name="Rovnice" r:id="rId3" imgW="825480" imgH="253800" progId="Equation.3">
                  <p:embed/>
                </p:oleObj>
              </mc:Choice>
              <mc:Fallback>
                <p:oleObj name="Rovnice" r:id="rId3" imgW="825480" imgH="253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3140968"/>
                        <a:ext cx="239395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88041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Risk</a:t>
            </a:r>
            <a:endParaRPr lang="cs-CZ" dirty="0"/>
          </a:p>
        </p:txBody>
      </p:sp>
      <p:sp>
        <p:nvSpPr>
          <p:cNvPr id="3" name="Zástupný symbol pro obsah 2"/>
          <p:cNvSpPr>
            <a:spLocks noGrp="1"/>
          </p:cNvSpPr>
          <p:nvPr>
            <p:ph idx="1"/>
          </p:nvPr>
        </p:nvSpPr>
        <p:spPr/>
        <p:txBody>
          <a:bodyPr/>
          <a:lstStyle/>
          <a:p>
            <a:r>
              <a:rPr lang="en-US" dirty="0"/>
              <a:t>Value at Risk </a:t>
            </a:r>
          </a:p>
          <a:p>
            <a:r>
              <a:rPr lang="en-US" dirty="0"/>
              <a:t>Estimates the largest expected loss to a particular investment position for a specified confidence level.</a:t>
            </a:r>
          </a:p>
          <a:p>
            <a:r>
              <a:rPr lang="en-US" dirty="0"/>
              <a:t>Is intended to warn investors about the potential maximum loss that could occur</a:t>
            </a:r>
          </a:p>
          <a:p>
            <a:r>
              <a:rPr lang="en-US" dirty="0"/>
              <a:t>Is commonly used to estimate the risk of a portfolio</a:t>
            </a:r>
          </a:p>
          <a:p>
            <a:pPr lvl="1"/>
            <a:r>
              <a:rPr lang="en-US" dirty="0"/>
              <a:t>Monte Carlo Simulation</a:t>
            </a:r>
          </a:p>
          <a:p>
            <a:pPr lvl="1"/>
            <a:r>
              <a:rPr lang="en-US" dirty="0" err="1"/>
              <a:t>Riskmetrics</a:t>
            </a:r>
            <a:r>
              <a:rPr lang="en-US" dirty="0"/>
              <a:t> JP Morgan</a:t>
            </a:r>
          </a:p>
          <a:p>
            <a:pPr lvl="1"/>
            <a:r>
              <a:rPr lang="en-US" dirty="0"/>
              <a:t>(confidence level: 95% (99%), time frame: 1 day, loss amount (or percentage) )</a:t>
            </a:r>
          </a:p>
          <a:p>
            <a:endParaRPr lang="cs-CZ" dirty="0"/>
          </a:p>
        </p:txBody>
      </p:sp>
    </p:spTree>
    <p:extLst>
      <p:ext uri="{BB962C8B-B14F-4D97-AF65-F5344CB8AC3E}">
        <p14:creationId xmlns:p14="http://schemas.microsoft.com/office/powerpoint/2010/main" val="1133990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Risk-Adjusted Stock Performance</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Sharpe Index</a:t>
            </a:r>
          </a:p>
          <a:p>
            <a:r>
              <a:rPr lang="en-US" dirty="0"/>
              <a:t>The reward-to-variability ratio, or Sharpe Index, measures risk-adjusted returns when total variability is the most appropriate measure of risk.</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This index measures the excess return above the risk-free rate per unit of risk.</a:t>
            </a:r>
          </a:p>
          <a:p>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val="2816123353"/>
              </p:ext>
            </p:extLst>
          </p:nvPr>
        </p:nvGraphicFramePr>
        <p:xfrm>
          <a:off x="899592" y="2996952"/>
          <a:ext cx="6316663" cy="2209800"/>
        </p:xfrm>
        <a:graphic>
          <a:graphicData uri="http://schemas.openxmlformats.org/presentationml/2006/ole">
            <mc:AlternateContent xmlns:mc="http://schemas.openxmlformats.org/markup-compatibility/2006">
              <mc:Choice xmlns:v="urn:schemas-microsoft-com:vml" Requires="v">
                <p:oleObj spid="_x0000_s5123" name="Equation" r:id="rId3" imgW="3340100" imgH="1168400" progId="Equation.3">
                  <p:embed/>
                </p:oleObj>
              </mc:Choice>
              <mc:Fallback>
                <p:oleObj name="Equation" r:id="rId3" imgW="3340100" imgH="11684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996952"/>
                        <a:ext cx="631666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49494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Risk-Adjusted Stock Performance</a:t>
            </a:r>
            <a:endParaRPr lang="cs-CZ" dirty="0"/>
          </a:p>
        </p:txBody>
      </p:sp>
      <p:sp>
        <p:nvSpPr>
          <p:cNvPr id="3" name="Zástupný symbol pro obsah 2"/>
          <p:cNvSpPr>
            <a:spLocks noGrp="1"/>
          </p:cNvSpPr>
          <p:nvPr>
            <p:ph idx="1"/>
          </p:nvPr>
        </p:nvSpPr>
        <p:spPr/>
        <p:txBody>
          <a:bodyPr/>
          <a:lstStyle/>
          <a:p>
            <a:pPr marL="0" indent="0">
              <a:buNone/>
              <a:defRPr/>
            </a:pPr>
            <a:r>
              <a:rPr lang="en-US" b="1" dirty="0" err="1"/>
              <a:t>Treynor</a:t>
            </a:r>
            <a:r>
              <a:rPr lang="en-US" b="1" dirty="0"/>
              <a:t> Index</a:t>
            </a:r>
          </a:p>
          <a:p>
            <a:pPr marL="0" lvl="1" indent="0">
              <a:buFont typeface="+mj-lt"/>
              <a:buNone/>
              <a:defRPr/>
            </a:pPr>
            <a:r>
              <a:rPr lang="en-US" dirty="0"/>
              <a:t>The </a:t>
            </a:r>
            <a:r>
              <a:rPr lang="en-US" dirty="0" err="1"/>
              <a:t>Treynor</a:t>
            </a:r>
            <a:r>
              <a:rPr lang="en-US" dirty="0"/>
              <a:t> Index measures risk-adjusted returns when </a:t>
            </a:r>
            <a:r>
              <a:rPr lang="en-US" b="1" dirty="0"/>
              <a:t>beta</a:t>
            </a:r>
            <a:r>
              <a:rPr lang="en-US" dirty="0"/>
              <a:t> is the most appropriate measure of risk.</a:t>
            </a:r>
          </a:p>
          <a:p>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val="3044012984"/>
              </p:ext>
            </p:extLst>
          </p:nvPr>
        </p:nvGraphicFramePr>
        <p:xfrm>
          <a:off x="1331640" y="2996952"/>
          <a:ext cx="5092700" cy="2354262"/>
        </p:xfrm>
        <a:graphic>
          <a:graphicData uri="http://schemas.openxmlformats.org/presentationml/2006/ole">
            <mc:AlternateContent xmlns:mc="http://schemas.openxmlformats.org/markup-compatibility/2006">
              <mc:Choice xmlns:v="urn:schemas-microsoft-com:vml" Requires="v">
                <p:oleObj spid="_x0000_s6147" name="Equation" r:id="rId3" imgW="2692400" imgH="1244600" progId="Equation.3">
                  <p:embed/>
                </p:oleObj>
              </mc:Choice>
              <mc:Fallback>
                <p:oleObj name="Equation" r:id="rId3" imgW="2692400" imgH="1244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996952"/>
                        <a:ext cx="5092700"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64141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Thank you for </a:t>
            </a:r>
            <a:r>
              <a:rPr lang="en-US"/>
              <a:t>your </a:t>
            </a:r>
            <a:r>
              <a:rPr lang="en-US" smtClean="0"/>
              <a:t>attention</a:t>
            </a: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861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Valuation Methods</a:t>
            </a:r>
            <a:endParaRPr lang="cs-CZ" dirty="0"/>
          </a:p>
        </p:txBody>
      </p:sp>
      <p:sp>
        <p:nvSpPr>
          <p:cNvPr id="3" name="Zástupný symbol pro obsah 2"/>
          <p:cNvSpPr>
            <a:spLocks noGrp="1"/>
          </p:cNvSpPr>
          <p:nvPr>
            <p:ph idx="1"/>
          </p:nvPr>
        </p:nvSpPr>
        <p:spPr/>
        <p:txBody>
          <a:bodyPr/>
          <a:lstStyle/>
          <a:p>
            <a:r>
              <a:rPr lang="en-US" dirty="0"/>
              <a:t>Price-Earnings Method (cont.)</a:t>
            </a:r>
          </a:p>
          <a:p>
            <a:r>
              <a:rPr lang="en-US" dirty="0"/>
              <a:t>Reasons for Different Valuations </a:t>
            </a:r>
          </a:p>
          <a:p>
            <a:pPr lvl="1"/>
            <a:r>
              <a:rPr lang="en-US" dirty="0"/>
              <a:t>Investors may use different forecasts for the firm’s earnings or the mean industry earnings over the next year </a:t>
            </a:r>
          </a:p>
          <a:p>
            <a:pPr lvl="1"/>
            <a:r>
              <a:rPr lang="en-US" dirty="0"/>
              <a:t>Investors disagree on the proper measure of earnings.</a:t>
            </a:r>
          </a:p>
          <a:p>
            <a:r>
              <a:rPr lang="en-US" dirty="0"/>
              <a:t>Limitations of the PE Method – </a:t>
            </a:r>
          </a:p>
          <a:p>
            <a:pPr lvl="1"/>
            <a:r>
              <a:rPr lang="en-US" dirty="0"/>
              <a:t>May result in an inaccurate valuation of a firm if errors are made in forecasting the firm’s future earnings or in choosing the industry composite used to derive the PE ratio.</a:t>
            </a:r>
          </a:p>
          <a:p>
            <a:endParaRPr lang="cs-CZ" dirty="0"/>
          </a:p>
        </p:txBody>
      </p:sp>
    </p:spTree>
    <p:extLst>
      <p:ext uri="{BB962C8B-B14F-4D97-AF65-F5344CB8AC3E}">
        <p14:creationId xmlns:p14="http://schemas.microsoft.com/office/powerpoint/2010/main" val="133379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Dividend </a:t>
            </a:r>
            <a:r>
              <a:rPr lang="cs-CZ" dirty="0" err="1"/>
              <a:t>Discount</a:t>
            </a:r>
            <a:r>
              <a:rPr lang="cs-CZ" dirty="0"/>
              <a:t> Model</a:t>
            </a:r>
            <a:br>
              <a:rPr lang="cs-CZ" dirty="0"/>
            </a:b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a:p>
            <a:endParaRPr lang="cs-CZ" dirty="0" smtClean="0"/>
          </a:p>
          <a:p>
            <a:endParaRPr lang="cs-CZ" dirty="0"/>
          </a:p>
          <a:p>
            <a:pPr marL="457200" lvl="1" indent="0">
              <a:buFont typeface="+mj-lt"/>
              <a:buNone/>
              <a:tabLst>
                <a:tab pos="1828800" algn="r"/>
                <a:tab pos="2060575" algn="l"/>
                <a:tab pos="2401888" algn="l"/>
              </a:tabLst>
              <a:defRPr/>
            </a:pPr>
            <a:r>
              <a:rPr lang="en-US" dirty="0"/>
              <a:t>where 	t	=	period</a:t>
            </a:r>
          </a:p>
          <a:p>
            <a:pPr marL="800100" lvl="2" indent="0">
              <a:buFont typeface="+mj-lt"/>
              <a:buNone/>
              <a:tabLst>
                <a:tab pos="1828800" algn="r"/>
                <a:tab pos="2060575" algn="l"/>
                <a:tab pos="2401888" algn="l"/>
              </a:tabLst>
              <a:defRPr/>
            </a:pPr>
            <a:r>
              <a:rPr lang="en-US" sz="2400" dirty="0"/>
              <a:t>	D </a:t>
            </a:r>
            <a:r>
              <a:rPr lang="en-US" sz="2400" i="1" baseline="-25000" dirty="0"/>
              <a:t>t</a:t>
            </a:r>
            <a:r>
              <a:rPr lang="en-US" sz="2400" dirty="0"/>
              <a:t>	=	dividend in period t</a:t>
            </a:r>
          </a:p>
          <a:p>
            <a:pPr marL="457200" lvl="1" indent="0">
              <a:buFont typeface="+mj-lt"/>
              <a:buNone/>
              <a:tabLst>
                <a:tab pos="1828800" algn="r"/>
                <a:tab pos="2060575" algn="l"/>
                <a:tab pos="2401888" algn="l"/>
              </a:tabLst>
              <a:defRPr/>
            </a:pPr>
            <a:r>
              <a:rPr lang="en-US" dirty="0"/>
              <a:t>	k	=	discount rate</a:t>
            </a:r>
          </a:p>
          <a:p>
            <a:endParaRPr lang="cs-CZ" dirty="0"/>
          </a:p>
        </p:txBody>
      </p:sp>
      <p:graphicFrame>
        <p:nvGraphicFramePr>
          <p:cNvPr id="4" name="Objekt 3"/>
          <p:cNvGraphicFramePr>
            <a:graphicFrameLocks noChangeAspect="1"/>
          </p:cNvGraphicFramePr>
          <p:nvPr/>
        </p:nvGraphicFramePr>
        <p:xfrm>
          <a:off x="2057400" y="2209800"/>
          <a:ext cx="2819400" cy="984250"/>
        </p:xfrm>
        <a:graphic>
          <a:graphicData uri="http://schemas.openxmlformats.org/presentationml/2006/ole">
            <mc:AlternateContent xmlns:mc="http://schemas.openxmlformats.org/markup-compatibility/2006">
              <mc:Choice xmlns:v="urn:schemas-microsoft-com:vml" Requires="v">
                <p:oleObj spid="_x0000_s1036" name="Equation" r:id="rId3" imgW="914400" imgH="444500" progId="Equation.3">
                  <p:embed/>
                </p:oleObj>
              </mc:Choice>
              <mc:Fallback>
                <p:oleObj name="Equation" r:id="rId3" imgW="914400" imgH="4445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209800"/>
                        <a:ext cx="28194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193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Business Life Cycle and Dividend Policy</a:t>
            </a:r>
            <a:endParaRPr lang="cs-CZ" dirty="0"/>
          </a:p>
        </p:txBody>
      </p:sp>
      <p:sp>
        <p:nvSpPr>
          <p:cNvPr id="3" name="Zástupný symbol pro obsah 2"/>
          <p:cNvSpPr>
            <a:spLocks noGrp="1"/>
          </p:cNvSpPr>
          <p:nvPr>
            <p:ph idx="1"/>
          </p:nvPr>
        </p:nvSpPr>
        <p:spPr/>
        <p:txBody>
          <a:bodyPr/>
          <a:lstStyle/>
          <a:p>
            <a:endParaRPr lang="cs-CZ"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132856"/>
            <a:ext cx="4248150" cy="31477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18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Valuation Methods</a:t>
            </a:r>
            <a:endParaRPr lang="cs-CZ" dirty="0"/>
          </a:p>
        </p:txBody>
      </p:sp>
      <p:sp>
        <p:nvSpPr>
          <p:cNvPr id="3" name="Zástupný symbol pro obsah 2"/>
          <p:cNvSpPr>
            <a:spLocks noGrp="1"/>
          </p:cNvSpPr>
          <p:nvPr>
            <p:ph idx="1"/>
          </p:nvPr>
        </p:nvSpPr>
        <p:spPr/>
        <p:txBody>
          <a:bodyPr/>
          <a:lstStyle/>
          <a:p>
            <a:r>
              <a:rPr lang="en-US" dirty="0"/>
              <a:t>Dividend Discount Model (cont.)</a:t>
            </a:r>
          </a:p>
          <a:p>
            <a:r>
              <a:rPr lang="en-US" dirty="0"/>
              <a:t>Relationship with PE Ratio for Valuing </a:t>
            </a:r>
          </a:p>
          <a:p>
            <a:r>
              <a:rPr lang="en-US" dirty="0"/>
              <a:t>Limitations of the Dividend Discount Model </a:t>
            </a:r>
          </a:p>
          <a:p>
            <a:pPr lvl="1"/>
            <a:r>
              <a:rPr lang="en-US" dirty="0"/>
              <a:t>Errors can be made in determining the dividend to be paid, the growth rate, and the required rate of return</a:t>
            </a:r>
          </a:p>
          <a:p>
            <a:pPr lvl="1"/>
            <a:r>
              <a:rPr lang="en-US" dirty="0"/>
              <a:t>Errors are more pronounced for firms that retain most of their earnings.</a:t>
            </a:r>
          </a:p>
          <a:p>
            <a:endParaRPr lang="cs-CZ" dirty="0"/>
          </a:p>
        </p:txBody>
      </p:sp>
    </p:spTree>
    <p:extLst>
      <p:ext uri="{BB962C8B-B14F-4D97-AF65-F5344CB8AC3E}">
        <p14:creationId xmlns:p14="http://schemas.microsoft.com/office/powerpoint/2010/main" val="238504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Arial" pitchFamily="34" charset="0"/>
              </a:rPr>
              <a:t>Stock Valuation Methods</a:t>
            </a:r>
            <a:endParaRPr lang="cs-CZ" dirty="0"/>
          </a:p>
        </p:txBody>
      </p:sp>
      <p:sp>
        <p:nvSpPr>
          <p:cNvPr id="3" name="Zástupný symbol pro obsah 2"/>
          <p:cNvSpPr>
            <a:spLocks noGrp="1"/>
          </p:cNvSpPr>
          <p:nvPr>
            <p:ph idx="1"/>
          </p:nvPr>
        </p:nvSpPr>
        <p:spPr/>
        <p:txBody>
          <a:bodyPr/>
          <a:lstStyle/>
          <a:p>
            <a:r>
              <a:rPr lang="en-US" dirty="0"/>
              <a:t>Free Cash Flow Model</a:t>
            </a:r>
          </a:p>
          <a:p>
            <a:r>
              <a:rPr lang="en-US" dirty="0"/>
              <a:t>For firms that do not pay dividends:</a:t>
            </a:r>
          </a:p>
          <a:p>
            <a:pPr lvl="1"/>
            <a:r>
              <a:rPr lang="en-US" dirty="0"/>
              <a:t>estimate the free cash flows that will result from operations.</a:t>
            </a:r>
          </a:p>
          <a:p>
            <a:pPr lvl="1"/>
            <a:r>
              <a:rPr lang="en-US" dirty="0"/>
              <a:t>FCFF (discount factor WACC) – value of the firm</a:t>
            </a:r>
          </a:p>
          <a:p>
            <a:pPr lvl="1"/>
            <a:r>
              <a:rPr lang="en-US" dirty="0"/>
              <a:t>FCFE (discount factor k – required rate of return/ costs of equity capital) – value of the </a:t>
            </a:r>
            <a:r>
              <a:rPr lang="en-US" dirty="0" err="1"/>
              <a:t>eqiuty</a:t>
            </a:r>
            <a:r>
              <a:rPr lang="en-US" dirty="0"/>
              <a:t> capital</a:t>
            </a:r>
          </a:p>
          <a:p>
            <a:r>
              <a:rPr lang="en-US" dirty="0"/>
              <a:t>Limitations - difficulty of obtaining an accurate estimate of free cash flow per period.</a:t>
            </a:r>
          </a:p>
          <a:p>
            <a:endParaRPr lang="cs-CZ" dirty="0"/>
          </a:p>
        </p:txBody>
      </p:sp>
    </p:spTree>
    <p:extLst>
      <p:ext uri="{BB962C8B-B14F-4D97-AF65-F5344CB8AC3E}">
        <p14:creationId xmlns:p14="http://schemas.microsoft.com/office/powerpoint/2010/main" val="203585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Free Cash Flow to the Firm</a:t>
            </a:r>
            <a:br>
              <a:rPr lang="en-US" dirty="0"/>
            </a:br>
            <a:endParaRPr lang="cs-CZ" dirty="0"/>
          </a:p>
        </p:txBody>
      </p:sp>
      <p:sp>
        <p:nvSpPr>
          <p:cNvPr id="3" name="Zástupný symbol pro obsah 2"/>
          <p:cNvSpPr>
            <a:spLocks noGrp="1"/>
          </p:cNvSpPr>
          <p:nvPr>
            <p:ph idx="1"/>
          </p:nvPr>
        </p:nvSpPr>
        <p:spPr/>
        <p:txBody>
          <a:bodyPr/>
          <a:lstStyle/>
          <a:p>
            <a:r>
              <a:rPr lang="en-US" dirty="0"/>
              <a:t>FCFF = CFO + [</a:t>
            </a:r>
            <a:r>
              <a:rPr lang="en-US" dirty="0" err="1"/>
              <a:t>Int</a:t>
            </a:r>
            <a:r>
              <a:rPr lang="en-US" dirty="0"/>
              <a:t> x (1-tax rate)] – </a:t>
            </a:r>
            <a:r>
              <a:rPr lang="en-US" dirty="0" err="1"/>
              <a:t>FCInv</a:t>
            </a:r>
            <a:r>
              <a:rPr lang="en-US" dirty="0"/>
              <a:t/>
            </a:r>
            <a:br>
              <a:rPr lang="en-US" dirty="0"/>
            </a:br>
            <a:r>
              <a:rPr lang="en-US" dirty="0"/>
              <a:t/>
            </a:r>
            <a:br>
              <a:rPr lang="en-US" dirty="0"/>
            </a:br>
            <a:r>
              <a:rPr lang="en-US" dirty="0"/>
              <a:t>Where:</a:t>
            </a:r>
            <a:br>
              <a:rPr lang="en-US" dirty="0"/>
            </a:br>
            <a:r>
              <a:rPr lang="en-US" dirty="0"/>
              <a:t>CFO = Cash Flow from Operations</a:t>
            </a:r>
            <a:br>
              <a:rPr lang="en-US" dirty="0"/>
            </a:br>
            <a:r>
              <a:rPr lang="en-US" dirty="0" err="1"/>
              <a:t>Int</a:t>
            </a:r>
            <a:r>
              <a:rPr lang="en-US" dirty="0"/>
              <a:t> = Interest Expense</a:t>
            </a:r>
            <a:br>
              <a:rPr lang="en-US" dirty="0"/>
            </a:br>
            <a:r>
              <a:rPr lang="en-US" dirty="0" err="1"/>
              <a:t>FCInv</a:t>
            </a:r>
            <a:r>
              <a:rPr lang="en-US" dirty="0"/>
              <a:t> = Fixed Capital Investment (total capital expenditures)</a:t>
            </a:r>
          </a:p>
        </p:txBody>
      </p:sp>
    </p:spTree>
    <p:extLst>
      <p:ext uri="{BB962C8B-B14F-4D97-AF65-F5344CB8AC3E}">
        <p14:creationId xmlns:p14="http://schemas.microsoft.com/office/powerpoint/2010/main" val="2741074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Sousedství">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TotalTime>
  <Words>1450</Words>
  <Application>Microsoft Office PowerPoint</Application>
  <PresentationFormat>Předvádění na obrazovce (4:3)</PresentationFormat>
  <Paragraphs>155</Paragraphs>
  <Slides>34</Slides>
  <Notes>0</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34</vt:i4>
      </vt:variant>
    </vt:vector>
  </HeadingPairs>
  <TitlesOfParts>
    <vt:vector size="37" baseType="lpstr">
      <vt:lpstr>Sousedství</vt:lpstr>
      <vt:lpstr>Equation</vt:lpstr>
      <vt:lpstr>Editor rovnic 3.0</vt:lpstr>
      <vt:lpstr>Stock Valuation and Risk </vt:lpstr>
      <vt:lpstr>Chapter Objectives </vt:lpstr>
      <vt:lpstr>Stock Valuation Methods</vt:lpstr>
      <vt:lpstr>Stock Valuation Methods</vt:lpstr>
      <vt:lpstr>Dividend Discount Model </vt:lpstr>
      <vt:lpstr>Business Life Cycle and Dividend Policy</vt:lpstr>
      <vt:lpstr>Stock Valuation Methods</vt:lpstr>
      <vt:lpstr>Stock Valuation Methods</vt:lpstr>
      <vt:lpstr>Free Cash Flow to the Firm </vt:lpstr>
      <vt:lpstr>Free Cash Flow to the Firm (for firm's that follow IFRS) </vt:lpstr>
      <vt:lpstr>Free Cash Flow to Equity</vt:lpstr>
      <vt:lpstr>Required Rate of Return on Stocks</vt:lpstr>
      <vt:lpstr>Required Rate of Return on Stocks</vt:lpstr>
      <vt:lpstr>Country Risk Premium</vt:lpstr>
      <vt:lpstr>Firm’s Beta</vt:lpstr>
      <vt:lpstr>Equity Risk Premium</vt:lpstr>
      <vt:lpstr>Required Rate of Return on Stocks</vt:lpstr>
      <vt:lpstr>Factors that Affect Stock Prices</vt:lpstr>
      <vt:lpstr>Exhibit 11.1 Stock Market Trend Based on the S&amp;P 500 Index</vt:lpstr>
      <vt:lpstr>Factors that Affect Stock Prices</vt:lpstr>
      <vt:lpstr>Factors that Affect Stock Prices</vt:lpstr>
      <vt:lpstr>Factors that Affect Stock Prices</vt:lpstr>
      <vt:lpstr>Factors that Affect Stock Prices</vt:lpstr>
      <vt:lpstr>Exhibit 11.2 Framework for Explaining Changes in a Firm’s Stock Price over Time</vt:lpstr>
      <vt:lpstr>Stock Risk</vt:lpstr>
      <vt:lpstr>Stock Risk</vt:lpstr>
      <vt:lpstr>Stock Risk</vt:lpstr>
      <vt:lpstr>Exhibit 11.3 Implied Volatility Index for U.S. Stocks over Time</vt:lpstr>
      <vt:lpstr>Stock Risk</vt:lpstr>
      <vt:lpstr>Stock Risk</vt:lpstr>
      <vt:lpstr>Stock Risk</vt:lpstr>
      <vt:lpstr>Risk-Adjusted Stock Performance</vt:lpstr>
      <vt:lpstr>Risk-Adjusted Stock Performance</vt:lpstr>
      <vt:lpstr>Thank you for your attention</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 Valuation and Risk </dc:title>
  <dc:creator>Linnertova Dagmar</dc:creator>
  <cp:lastModifiedBy>Linnertova Dagmar</cp:lastModifiedBy>
  <cp:revision>11</cp:revision>
  <dcterms:created xsi:type="dcterms:W3CDTF">2015-09-02T08:33:20Z</dcterms:created>
  <dcterms:modified xsi:type="dcterms:W3CDTF">2015-09-02T08:56:04Z</dcterms:modified>
</cp:coreProperties>
</file>