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5" r:id="rId27"/>
    <p:sldId id="281" r:id="rId28"/>
    <p:sldId id="282" r:id="rId29"/>
    <p:sldId id="283" r:id="rId30"/>
    <p:sldId id="284" r:id="rId3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02" y="-9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cs-CZ" smtClean="0"/>
              <a:t>Kliknutím lze upravit styl.</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984BAA9A-D524-45C8-A468-42EF5E17994E}" type="datetimeFigureOut">
              <a:rPr lang="cs-CZ" smtClean="0"/>
              <a:t>2. 9. 2015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6FC5B06-2CFF-49F7-A80D-2A7097120743}"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984BAA9A-D524-45C8-A468-42EF5E17994E}" type="datetimeFigureOut">
              <a:rPr lang="cs-CZ" smtClean="0"/>
              <a:t>2. 9. 2015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6FC5B06-2CFF-49F7-A80D-2A7097120743}"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984BAA9A-D524-45C8-A468-42EF5E17994E}" type="datetimeFigureOut">
              <a:rPr lang="cs-CZ" smtClean="0"/>
              <a:t>2. 9. 2015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6FC5B06-2CFF-49F7-A80D-2A7097120743}"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984BAA9A-D524-45C8-A468-42EF5E17994E}" type="datetimeFigureOut">
              <a:rPr lang="cs-CZ" smtClean="0"/>
              <a:t>2. 9. 2015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6FC5B06-2CFF-49F7-A80D-2A7097120743}"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cs-CZ" smtClean="0"/>
              <a:t>Kliknutím lze upravit styl.</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984BAA9A-D524-45C8-A468-42EF5E17994E}" type="datetimeFigureOut">
              <a:rPr lang="cs-CZ" smtClean="0"/>
              <a:t>2. 9. 2015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6FC5B06-2CFF-49F7-A80D-2A7097120743}"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984BAA9A-D524-45C8-A468-42EF5E17994E}" type="datetimeFigureOut">
              <a:rPr lang="cs-CZ" smtClean="0"/>
              <a:t>2. 9. 2015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6FC5B06-2CFF-49F7-A80D-2A7097120743}"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984BAA9A-D524-45C8-A468-42EF5E17994E}" type="datetimeFigureOut">
              <a:rPr lang="cs-CZ" smtClean="0"/>
              <a:t>2. 9. 2015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6FC5B06-2CFF-49F7-A80D-2A7097120743}"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984BAA9A-D524-45C8-A468-42EF5E17994E}" type="datetimeFigureOut">
              <a:rPr lang="cs-CZ" smtClean="0"/>
              <a:t>2. 9. 2015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6FC5B06-2CFF-49F7-A80D-2A7097120743}"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AA9A-D524-45C8-A468-42EF5E17994E}" type="datetimeFigureOut">
              <a:rPr lang="cs-CZ" smtClean="0"/>
              <a:t>2. 9. 2015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6FC5B06-2CFF-49F7-A80D-2A7097120743}"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cs-CZ" smtClean="0"/>
              <a:t>Kliknutím lze upravit styl.</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984BAA9A-D524-45C8-A468-42EF5E17994E}" type="datetimeFigureOut">
              <a:rPr lang="cs-CZ" smtClean="0"/>
              <a:t>2. 9. 2015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6FC5B06-2CFF-49F7-A80D-2A7097120743}" type="slidenum">
              <a:rPr lang="cs-CZ" smtClean="0"/>
              <a:t>‹#›</a:t>
            </a:fld>
            <a:endParaRPr lang="cs-CZ"/>
          </a:p>
        </p:txBody>
      </p:sp>
      <p:sp>
        <p:nvSpPr>
          <p:cNvPr id="9" name="Content Placeholder 8"/>
          <p:cNvSpPr>
            <a:spLocks noGrp="1"/>
          </p:cNvSpPr>
          <p:nvPr>
            <p:ph sz="quarter" idx="13"/>
          </p:nvPr>
        </p:nvSpPr>
        <p:spPr>
          <a:xfrm>
            <a:off x="304800" y="381000"/>
            <a:ext cx="7772400" cy="494284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cs-CZ" smtClean="0"/>
              <a:t>Kliknutím lze upravit styl.</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8" name="Date Placeholder 7"/>
          <p:cNvSpPr>
            <a:spLocks noGrp="1"/>
          </p:cNvSpPr>
          <p:nvPr>
            <p:ph type="dt" sz="half" idx="10"/>
          </p:nvPr>
        </p:nvSpPr>
        <p:spPr/>
        <p:txBody>
          <a:bodyPr/>
          <a:lstStyle/>
          <a:p>
            <a:fld id="{984BAA9A-D524-45C8-A468-42EF5E17994E}" type="datetimeFigureOut">
              <a:rPr lang="cs-CZ" smtClean="0"/>
              <a:t>2. 9. 2015</a:t>
            </a:fld>
            <a:endParaRPr lang="cs-CZ"/>
          </a:p>
        </p:txBody>
      </p:sp>
      <p:sp>
        <p:nvSpPr>
          <p:cNvPr id="9" name="Slide Number Placeholder 8"/>
          <p:cNvSpPr>
            <a:spLocks noGrp="1"/>
          </p:cNvSpPr>
          <p:nvPr>
            <p:ph type="sldNum" sz="quarter" idx="11"/>
          </p:nvPr>
        </p:nvSpPr>
        <p:spPr/>
        <p:txBody>
          <a:bodyPr/>
          <a:lstStyle/>
          <a:p>
            <a:fld id="{E6FC5B06-2CFF-49F7-A80D-2A7097120743}" type="slidenum">
              <a:rPr lang="cs-CZ" smtClean="0"/>
              <a:t>‹#›</a:t>
            </a:fld>
            <a:endParaRPr lang="cs-CZ"/>
          </a:p>
        </p:txBody>
      </p:sp>
      <p:sp>
        <p:nvSpPr>
          <p:cNvPr id="10" name="Footer Placeholder 9"/>
          <p:cNvSpPr>
            <a:spLocks noGrp="1"/>
          </p:cNvSpPr>
          <p:nvPr>
            <p:ph type="ftr" sz="quarter" idx="12"/>
          </p:nvPr>
        </p:nvSpPr>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6FC5B06-2CFF-49F7-A80D-2A7097120743}" type="slidenum">
              <a:rPr lang="cs-CZ" smtClean="0"/>
              <a:t>‹#›</a:t>
            </a:fld>
            <a:endParaRPr lang="cs-CZ"/>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cs-CZ"/>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84BAA9A-D524-45C8-A468-42EF5E17994E}" type="datetimeFigureOut">
              <a:rPr lang="cs-CZ" smtClean="0"/>
              <a:t>2. 9. 2015</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Options</a:t>
            </a:r>
            <a:r>
              <a:rPr lang="cs-CZ" dirty="0"/>
              <a:t> </a:t>
            </a:r>
            <a:r>
              <a:rPr lang="cs-CZ" dirty="0" smtClean="0"/>
              <a:t>Market</a:t>
            </a:r>
            <a:r>
              <a:rPr lang="cs-CZ" dirty="0"/>
              <a:t/>
            </a:r>
            <a:br>
              <a:rPr lang="cs-CZ" dirty="0"/>
            </a:b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778463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0" indent="0"/>
            <a:r>
              <a:rPr lang="en-US" sz="4800" b="1" dirty="0"/>
              <a:t>Determinants of Call Option Premiums</a:t>
            </a:r>
          </a:p>
        </p:txBody>
      </p:sp>
      <p:sp>
        <p:nvSpPr>
          <p:cNvPr id="3" name="Zástupný symbol pro obsah 2"/>
          <p:cNvSpPr>
            <a:spLocks noGrp="1"/>
          </p:cNvSpPr>
          <p:nvPr>
            <p:ph idx="1"/>
          </p:nvPr>
        </p:nvSpPr>
        <p:spPr/>
        <p:txBody>
          <a:bodyPr/>
          <a:lstStyle/>
          <a:p>
            <a:r>
              <a:rPr lang="en-US" dirty="0"/>
              <a:t>Influence of the Market Price - The higher the existing market price of the underlying financial instrument relative to the exercise price, the higher the call option premium, other things being equal. (Exhibit 14.3)</a:t>
            </a:r>
          </a:p>
          <a:p>
            <a:r>
              <a:rPr lang="en-US" dirty="0"/>
              <a:t>Influence of the Stock’s Volatility - The greater the volatility of the underlying stock, the higher the call option premium, other things being equal.</a:t>
            </a:r>
          </a:p>
          <a:p>
            <a:r>
              <a:rPr lang="en-US" dirty="0"/>
              <a:t>Influence of the Call Option’s Time to Maturity - The longer the call option’s time to maturity, the higher the call option premium, other things being equal (Exhibit 14.4)</a:t>
            </a:r>
          </a:p>
          <a:p>
            <a:endParaRPr lang="cs-CZ" dirty="0"/>
          </a:p>
        </p:txBody>
      </p:sp>
    </p:spTree>
    <p:extLst>
      <p:ext uri="{BB962C8B-B14F-4D97-AF65-F5344CB8AC3E}">
        <p14:creationId xmlns:p14="http://schemas.microsoft.com/office/powerpoint/2010/main" val="314492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000" dirty="0"/>
              <a:t>14.3 Relationship between Exercise Price and Call Option Premium on KSR Stock</a:t>
            </a:r>
            <a:endParaRPr lang="cs-CZ" sz="4000" dirty="0"/>
          </a:p>
        </p:txBody>
      </p:sp>
      <p:pic>
        <p:nvPicPr>
          <p:cNvPr id="4" name="Picture 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527"/>
          <a:stretch/>
        </p:blipFill>
        <p:spPr>
          <a:xfrm>
            <a:off x="395536" y="2276872"/>
            <a:ext cx="7909793" cy="2335008"/>
          </a:xfrm>
          <a:prstGeom prst="rect">
            <a:avLst/>
          </a:prstGeom>
        </p:spPr>
      </p:pic>
    </p:spTree>
    <p:extLst>
      <p:ext uri="{BB962C8B-B14F-4D97-AF65-F5344CB8AC3E}">
        <p14:creationId xmlns:p14="http://schemas.microsoft.com/office/powerpoint/2010/main" val="167622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800" dirty="0" err="1"/>
              <a:t>Viperon</a:t>
            </a:r>
            <a:r>
              <a:rPr lang="en-US" sz="4800" dirty="0"/>
              <a:t> Company Stock Option Quotations</a:t>
            </a:r>
            <a:endParaRPr lang="cs-CZ" dirty="0"/>
          </a:p>
        </p:txBody>
      </p:sp>
      <p:pic>
        <p:nvPicPr>
          <p:cNvPr id="4" name="Picture 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1904"/>
          <a:stretch/>
        </p:blipFill>
        <p:spPr>
          <a:xfrm>
            <a:off x="467544" y="2420888"/>
            <a:ext cx="7620000" cy="1435270"/>
          </a:xfrm>
          <a:prstGeom prst="rect">
            <a:avLst/>
          </a:prstGeom>
        </p:spPr>
      </p:pic>
    </p:spTree>
    <p:extLst>
      <p:ext uri="{BB962C8B-B14F-4D97-AF65-F5344CB8AC3E}">
        <p14:creationId xmlns:p14="http://schemas.microsoft.com/office/powerpoint/2010/main" val="2175539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0" indent="0"/>
            <a:r>
              <a:rPr lang="en-US" sz="4800" b="1" dirty="0"/>
              <a:t>Determinants of Put Option Premiums</a:t>
            </a:r>
          </a:p>
        </p:txBody>
      </p:sp>
      <p:sp>
        <p:nvSpPr>
          <p:cNvPr id="3" name="Zástupný symbol pro obsah 2"/>
          <p:cNvSpPr>
            <a:spLocks noGrp="1"/>
          </p:cNvSpPr>
          <p:nvPr>
            <p:ph idx="1"/>
          </p:nvPr>
        </p:nvSpPr>
        <p:spPr/>
        <p:txBody>
          <a:bodyPr/>
          <a:lstStyle/>
          <a:p>
            <a:r>
              <a:rPr lang="en-US" dirty="0"/>
              <a:t>Influence of the Market Price - The higher the existing market price of the underlying stock relative to the exercise price, the lower the put option premium, other things being equal. (Exhibit 14.5)</a:t>
            </a:r>
          </a:p>
          <a:p>
            <a:r>
              <a:rPr lang="en-US" dirty="0"/>
              <a:t>Influence of the Stock’s Volatility - The greater the volatility of the underlying stock, the higher the put option premium, other things being equal.</a:t>
            </a:r>
          </a:p>
          <a:p>
            <a:r>
              <a:rPr lang="en-US" dirty="0"/>
              <a:t>Influence of the Put Option’s Time to Maturity - The longer the time to maturity, the higher the put option premium, other things being equal (Exhibit 14.6)</a:t>
            </a:r>
          </a:p>
          <a:p>
            <a:endParaRPr lang="cs-CZ" dirty="0"/>
          </a:p>
        </p:txBody>
      </p:sp>
    </p:spTree>
    <p:extLst>
      <p:ext uri="{BB962C8B-B14F-4D97-AF65-F5344CB8AC3E}">
        <p14:creationId xmlns:p14="http://schemas.microsoft.com/office/powerpoint/2010/main" val="3740447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600" dirty="0"/>
              <a:t>Relationship between Exercise Price and Put Option Premium on KSR Stock</a:t>
            </a:r>
            <a:endParaRPr lang="cs-CZ" sz="3600" dirty="0"/>
          </a:p>
        </p:txBody>
      </p:sp>
      <p:pic>
        <p:nvPicPr>
          <p:cNvPr id="4" name="Picture 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527"/>
          <a:stretch/>
        </p:blipFill>
        <p:spPr>
          <a:xfrm>
            <a:off x="223044" y="2169374"/>
            <a:ext cx="8309396" cy="2452973"/>
          </a:xfrm>
          <a:prstGeom prst="rect">
            <a:avLst/>
          </a:prstGeom>
        </p:spPr>
      </p:pic>
    </p:spTree>
    <p:extLst>
      <p:ext uri="{BB962C8B-B14F-4D97-AF65-F5344CB8AC3E}">
        <p14:creationId xmlns:p14="http://schemas.microsoft.com/office/powerpoint/2010/main" val="4163756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600" dirty="0"/>
              <a:t>Relationship between Time to Maturity and Put Option Premium on KSR Stock</a:t>
            </a:r>
            <a:endParaRPr lang="cs-CZ" sz="3600" dirty="0"/>
          </a:p>
        </p:txBody>
      </p:sp>
      <p:pic>
        <p:nvPicPr>
          <p:cNvPr id="4" name="Picture 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0085"/>
          <a:stretch/>
        </p:blipFill>
        <p:spPr>
          <a:xfrm>
            <a:off x="179512" y="2420888"/>
            <a:ext cx="8563328" cy="1715587"/>
          </a:xfrm>
          <a:prstGeom prst="rect">
            <a:avLst/>
          </a:prstGeom>
        </p:spPr>
      </p:pic>
    </p:spTree>
    <p:extLst>
      <p:ext uri="{BB962C8B-B14F-4D97-AF65-F5344CB8AC3E}">
        <p14:creationId xmlns:p14="http://schemas.microsoft.com/office/powerpoint/2010/main" val="31537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600" dirty="0"/>
              <a:t>How Option Pricing Can Be Used to Derive a Stock’s Volatility</a:t>
            </a:r>
            <a:br>
              <a:rPr lang="en-US" sz="3600" dirty="0"/>
            </a:br>
            <a:endParaRPr lang="cs-CZ" sz="3600" dirty="0"/>
          </a:p>
        </p:txBody>
      </p:sp>
      <p:sp>
        <p:nvSpPr>
          <p:cNvPr id="3" name="Zástupný symbol pro obsah 2"/>
          <p:cNvSpPr>
            <a:spLocks noGrp="1"/>
          </p:cNvSpPr>
          <p:nvPr>
            <p:ph idx="1"/>
          </p:nvPr>
        </p:nvSpPr>
        <p:spPr/>
        <p:txBody>
          <a:bodyPr/>
          <a:lstStyle/>
          <a:p>
            <a:pPr marL="342900" lvl="1">
              <a:spcBef>
                <a:spcPts val="600"/>
              </a:spcBef>
              <a:spcAft>
                <a:spcPts val="1800"/>
              </a:spcAft>
              <a:buFont typeface="Wingdings" panose="05000000000000000000" pitchFamily="2" charset="2"/>
              <a:buChar char="§"/>
            </a:pPr>
            <a:r>
              <a:rPr lang="en-US" sz="2400" dirty="0"/>
              <a:t>Some investors assess a specific stock’s risk by using the option-pricing formula to estimate the stock’s anticipated volatility.</a:t>
            </a:r>
          </a:p>
          <a:p>
            <a:pPr marL="342900" lvl="1">
              <a:spcBef>
                <a:spcPts val="600"/>
              </a:spcBef>
              <a:spcAft>
                <a:spcPts val="1800"/>
              </a:spcAft>
              <a:buFont typeface="Wingdings" panose="05000000000000000000" pitchFamily="2" charset="2"/>
              <a:buChar char="§"/>
            </a:pPr>
            <a:r>
              <a:rPr lang="en-US" dirty="0"/>
              <a:t>By using the prevailing option premium and values for the other factors in the option-pricing formula, the </a:t>
            </a:r>
            <a:r>
              <a:rPr lang="en-US" b="1" dirty="0"/>
              <a:t>implied volatility </a:t>
            </a:r>
            <a:r>
              <a:rPr lang="en-US" dirty="0"/>
              <a:t> or </a:t>
            </a:r>
            <a:r>
              <a:rPr lang="en-US" b="1" dirty="0"/>
              <a:t>implied standard deviation </a:t>
            </a:r>
            <a:r>
              <a:rPr lang="en-US" dirty="0"/>
              <a:t>can be estimated.</a:t>
            </a:r>
            <a:endParaRPr lang="en-US" sz="2400" dirty="0"/>
          </a:p>
        </p:txBody>
      </p:sp>
      <p:pic>
        <p:nvPicPr>
          <p:cNvPr id="4" name="Picture 4" descr="http://i.investopedia.com/black-schol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581128"/>
            <a:ext cx="42862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349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Black-</a:t>
            </a:r>
            <a:r>
              <a:rPr lang="cs-CZ" dirty="0" err="1"/>
              <a:t>Scholes</a:t>
            </a:r>
            <a:r>
              <a:rPr lang="cs-CZ" dirty="0"/>
              <a:t> Model </a:t>
            </a:r>
            <a:r>
              <a:rPr lang="cs-CZ" dirty="0" err="1"/>
              <a:t>for</a:t>
            </a:r>
            <a:r>
              <a:rPr lang="cs-CZ" dirty="0"/>
              <a:t> </a:t>
            </a:r>
            <a:r>
              <a:rPr lang="cs-CZ" dirty="0" err="1"/>
              <a:t>option</a:t>
            </a:r>
            <a:r>
              <a:rPr lang="cs-CZ" dirty="0"/>
              <a:t> </a:t>
            </a:r>
            <a:r>
              <a:rPr lang="cs-CZ" dirty="0" err="1"/>
              <a:t>pricing</a:t>
            </a:r>
            <a:endParaRPr lang="cs-CZ" dirty="0"/>
          </a:p>
        </p:txBody>
      </p:sp>
      <p:sp>
        <p:nvSpPr>
          <p:cNvPr id="3" name="Zástupný symbol pro obsah 2"/>
          <p:cNvSpPr>
            <a:spLocks noGrp="1"/>
          </p:cNvSpPr>
          <p:nvPr>
            <p:ph idx="1"/>
          </p:nvPr>
        </p:nvSpPr>
        <p:spPr/>
        <p:txBody>
          <a:bodyPr/>
          <a:lstStyle/>
          <a:p>
            <a:endParaRPr lang="cs-CZ"/>
          </a:p>
        </p:txBody>
      </p:sp>
      <p:pic>
        <p:nvPicPr>
          <p:cNvPr id="4" name="Picture 2" descr="http://img.youtube.com/vi/VIHldsSmASU/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4881"/>
            <a:ext cx="6624736" cy="4968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998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0" indent="0">
              <a:spcAft>
                <a:spcPts val="1800"/>
              </a:spcAft>
            </a:pPr>
            <a:r>
              <a:rPr lang="en-US" sz="4800" b="1" dirty="0"/>
              <a:t>Explaining Changes in Option Premiums</a:t>
            </a:r>
          </a:p>
        </p:txBody>
      </p:sp>
      <p:sp>
        <p:nvSpPr>
          <p:cNvPr id="3" name="Zástupný symbol pro obsah 2"/>
          <p:cNvSpPr>
            <a:spLocks noGrp="1"/>
          </p:cNvSpPr>
          <p:nvPr>
            <p:ph idx="1"/>
          </p:nvPr>
        </p:nvSpPr>
        <p:spPr/>
        <p:txBody>
          <a:bodyPr/>
          <a:lstStyle/>
          <a:p>
            <a:pPr marL="342900" lvl="1" indent="-342900">
              <a:spcBef>
                <a:spcPts val="600"/>
              </a:spcBef>
              <a:spcAft>
                <a:spcPts val="1800"/>
              </a:spcAft>
              <a:buClr>
                <a:schemeClr val="tx1"/>
              </a:buClr>
              <a:buSzPct val="100000"/>
              <a:buFont typeface="Wingdings" pitchFamily="2" charset="2"/>
              <a:buChar char="§"/>
            </a:pPr>
            <a:r>
              <a:rPr lang="en-US" sz="2400" dirty="0"/>
              <a:t>Economic conditions and market conditions can cause abrupt changes in the stock price or in the anticipated volatility of the stock price over the time until option expirations, leading to changes in the stock option’s premium. (Exhibit 14.7)</a:t>
            </a:r>
          </a:p>
          <a:p>
            <a:pPr marL="342900" lvl="1">
              <a:spcBef>
                <a:spcPts val="600"/>
              </a:spcBef>
              <a:spcAft>
                <a:spcPts val="1800"/>
              </a:spcAft>
              <a:buFont typeface="Wingdings" pitchFamily="2" charset="2"/>
              <a:buChar char="§"/>
            </a:pPr>
            <a:r>
              <a:rPr lang="en-US" sz="2400" b="1" dirty="0"/>
              <a:t>Indicators Monitored by Participants in the Options Market </a:t>
            </a:r>
            <a:r>
              <a:rPr lang="en-US" sz="2400" dirty="0"/>
              <a:t>Traders of options tend to monitor economic indicators because economic conditions affect cash flows of firms and thus can affect expected stock valuations and stock option premiums</a:t>
            </a:r>
            <a:endParaRPr lang="cs-CZ" dirty="0"/>
          </a:p>
        </p:txBody>
      </p:sp>
    </p:spTree>
    <p:extLst>
      <p:ext uri="{BB962C8B-B14F-4D97-AF65-F5344CB8AC3E}">
        <p14:creationId xmlns:p14="http://schemas.microsoft.com/office/powerpoint/2010/main" val="33469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600" dirty="0"/>
              <a:t>Framework for Explaining Why a Stock Option’s Premium Changes over Time</a:t>
            </a:r>
            <a:endParaRPr lang="cs-CZ" sz="3600" dirty="0"/>
          </a:p>
        </p:txBody>
      </p:sp>
      <p:sp>
        <p:nvSpPr>
          <p:cNvPr id="3" name="Zástupný symbol pro obsah 2"/>
          <p:cNvSpPr>
            <a:spLocks noGrp="1"/>
          </p:cNvSpPr>
          <p:nvPr>
            <p:ph idx="1"/>
          </p:nvPr>
        </p:nvSpPr>
        <p:spPr/>
        <p:txBody>
          <a:bodyPr/>
          <a:lstStyle/>
          <a:p>
            <a:endParaRPr lang="cs-CZ"/>
          </a:p>
        </p:txBody>
      </p:sp>
      <p:pic>
        <p:nvPicPr>
          <p:cNvPr id="4"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145"/>
          <a:stretch/>
        </p:blipFill>
        <p:spPr>
          <a:xfrm>
            <a:off x="1043608" y="1340768"/>
            <a:ext cx="5813897" cy="5181600"/>
          </a:xfrm>
          <a:prstGeom prst="rect">
            <a:avLst/>
          </a:prstGeom>
        </p:spPr>
      </p:pic>
    </p:spTree>
    <p:extLst>
      <p:ext uri="{BB962C8B-B14F-4D97-AF65-F5344CB8AC3E}">
        <p14:creationId xmlns:p14="http://schemas.microsoft.com/office/powerpoint/2010/main" val="1687722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Chapter</a:t>
            </a:r>
            <a:r>
              <a:rPr lang="cs-CZ" dirty="0"/>
              <a:t> </a:t>
            </a:r>
            <a:r>
              <a:rPr lang="cs-CZ" dirty="0" err="1"/>
              <a:t>Objectives</a:t>
            </a:r>
            <a:r>
              <a:rPr lang="cs-CZ" dirty="0"/>
              <a:t/>
            </a:r>
            <a:br>
              <a:rPr lang="cs-CZ" dirty="0"/>
            </a:br>
            <a:endParaRPr lang="cs-CZ" dirty="0"/>
          </a:p>
        </p:txBody>
      </p:sp>
      <p:sp>
        <p:nvSpPr>
          <p:cNvPr id="3" name="Zástupný symbol pro obsah 2"/>
          <p:cNvSpPr>
            <a:spLocks noGrp="1"/>
          </p:cNvSpPr>
          <p:nvPr>
            <p:ph idx="1"/>
          </p:nvPr>
        </p:nvSpPr>
        <p:spPr/>
        <p:txBody>
          <a:bodyPr/>
          <a:lstStyle/>
          <a:p>
            <a:r>
              <a:rPr lang="en-US" dirty="0"/>
              <a:t>provide a background on options</a:t>
            </a:r>
          </a:p>
          <a:p>
            <a:r>
              <a:rPr lang="en-US" dirty="0" smtClean="0"/>
              <a:t>explain </a:t>
            </a:r>
            <a:r>
              <a:rPr lang="en-US" dirty="0"/>
              <a:t>why stock option premiums vary</a:t>
            </a:r>
          </a:p>
          <a:p>
            <a:r>
              <a:rPr lang="en-US" dirty="0" smtClean="0"/>
              <a:t>explain </a:t>
            </a:r>
            <a:r>
              <a:rPr lang="en-US" dirty="0"/>
              <a:t>how stock options are used to speculate</a:t>
            </a:r>
          </a:p>
          <a:p>
            <a:r>
              <a:rPr lang="en-US" dirty="0" smtClean="0"/>
              <a:t>explain </a:t>
            </a:r>
            <a:r>
              <a:rPr lang="en-US" dirty="0"/>
              <a:t>how stock options are used to hedge</a:t>
            </a:r>
          </a:p>
          <a:p>
            <a:endParaRPr lang="cs-CZ" dirty="0"/>
          </a:p>
        </p:txBody>
      </p:sp>
    </p:spTree>
    <p:extLst>
      <p:ext uri="{BB962C8B-B14F-4D97-AF65-F5344CB8AC3E}">
        <p14:creationId xmlns:p14="http://schemas.microsoft.com/office/powerpoint/2010/main" val="499410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800" dirty="0"/>
              <a:t>Speculating with Stock Options</a:t>
            </a:r>
            <a:endParaRPr lang="cs-CZ" dirty="0"/>
          </a:p>
        </p:txBody>
      </p:sp>
      <p:sp>
        <p:nvSpPr>
          <p:cNvPr id="3" name="Zástupný symbol pro obsah 2"/>
          <p:cNvSpPr>
            <a:spLocks noGrp="1"/>
          </p:cNvSpPr>
          <p:nvPr>
            <p:ph idx="1"/>
          </p:nvPr>
        </p:nvSpPr>
        <p:spPr/>
        <p:txBody>
          <a:bodyPr/>
          <a:lstStyle/>
          <a:p>
            <a:r>
              <a:rPr lang="en-US" dirty="0"/>
              <a:t>Speculating with Call Options</a:t>
            </a:r>
          </a:p>
          <a:p>
            <a:pPr lvl="1"/>
            <a:r>
              <a:rPr lang="en-US" dirty="0"/>
              <a:t>Call options can be used to speculate on the expectation of an increase in the price of the underlying stock.</a:t>
            </a:r>
          </a:p>
          <a:p>
            <a:pPr lvl="1"/>
            <a:r>
              <a:rPr lang="en-US" dirty="0"/>
              <a:t>See Exhibits 14.8 – 14.11.</a:t>
            </a:r>
          </a:p>
          <a:p>
            <a:r>
              <a:rPr lang="en-US" dirty="0"/>
              <a:t>Speculating with Put Options</a:t>
            </a:r>
          </a:p>
          <a:p>
            <a:pPr lvl="1"/>
            <a:r>
              <a:rPr lang="en-US" dirty="0"/>
              <a:t>Put options can be used to speculate on the expectation of a decrease in the price of the underlying stock.</a:t>
            </a:r>
          </a:p>
          <a:p>
            <a:pPr lvl="1"/>
            <a:r>
              <a:rPr lang="en-US" dirty="0"/>
              <a:t>See Exhibits 14.12.</a:t>
            </a:r>
          </a:p>
          <a:p>
            <a:endParaRPr lang="cs-CZ" dirty="0"/>
          </a:p>
        </p:txBody>
      </p:sp>
    </p:spTree>
    <p:extLst>
      <p:ext uri="{BB962C8B-B14F-4D97-AF65-F5344CB8AC3E}">
        <p14:creationId xmlns:p14="http://schemas.microsoft.com/office/powerpoint/2010/main" val="1603050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600" dirty="0"/>
              <a:t>Potential Gains or Losses on a Call Option: Exercise Price = $115, Premium = $4</a:t>
            </a:r>
            <a:endParaRPr lang="cs-CZ" sz="3600" dirty="0"/>
          </a:p>
        </p:txBody>
      </p:sp>
      <p:pic>
        <p:nvPicPr>
          <p:cNvPr id="4" name="Picture 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407"/>
          <a:stretch/>
        </p:blipFill>
        <p:spPr>
          <a:xfrm>
            <a:off x="-1166" y="1988840"/>
            <a:ext cx="8400618" cy="3463053"/>
          </a:xfrm>
          <a:prstGeom prst="rect">
            <a:avLst/>
          </a:prstGeom>
        </p:spPr>
      </p:pic>
    </p:spTree>
    <p:extLst>
      <p:ext uri="{BB962C8B-B14F-4D97-AF65-F5344CB8AC3E}">
        <p14:creationId xmlns:p14="http://schemas.microsoft.com/office/powerpoint/2010/main" val="2566144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600" dirty="0"/>
              <a:t>Potential Gains or Losses on a Put Option: Exercise Price = $110, Premium = $2</a:t>
            </a:r>
            <a:endParaRPr lang="cs-CZ" sz="3600" dirty="0"/>
          </a:p>
        </p:txBody>
      </p:sp>
      <p:sp>
        <p:nvSpPr>
          <p:cNvPr id="3" name="Zástupný symbol pro obsah 2"/>
          <p:cNvSpPr>
            <a:spLocks noGrp="1"/>
          </p:cNvSpPr>
          <p:nvPr>
            <p:ph idx="1"/>
          </p:nvPr>
        </p:nvSpPr>
        <p:spPr/>
        <p:txBody>
          <a:bodyPr/>
          <a:lstStyle/>
          <a:p>
            <a:endParaRPr lang="cs-CZ"/>
          </a:p>
        </p:txBody>
      </p:sp>
      <p:pic>
        <p:nvPicPr>
          <p:cNvPr id="4"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3060"/>
          <a:stretch/>
        </p:blipFill>
        <p:spPr>
          <a:xfrm>
            <a:off x="251520" y="1916832"/>
            <a:ext cx="7884368" cy="3707375"/>
          </a:xfrm>
          <a:prstGeom prst="rect">
            <a:avLst/>
          </a:prstGeom>
        </p:spPr>
      </p:pic>
    </p:spTree>
    <p:extLst>
      <p:ext uri="{BB962C8B-B14F-4D97-AF65-F5344CB8AC3E}">
        <p14:creationId xmlns:p14="http://schemas.microsoft.com/office/powerpoint/2010/main" val="1326461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err="1"/>
              <a:t>Option</a:t>
            </a:r>
            <a:r>
              <a:rPr lang="cs-CZ" altLang="cs-CZ" dirty="0"/>
              <a:t> versus </a:t>
            </a:r>
            <a:r>
              <a:rPr lang="cs-CZ" altLang="cs-CZ" dirty="0" err="1"/>
              <a:t>Stock</a:t>
            </a:r>
            <a:r>
              <a:rPr lang="cs-CZ" altLang="cs-CZ" dirty="0"/>
              <a:t> </a:t>
            </a:r>
            <a:r>
              <a:rPr lang="cs-CZ" altLang="cs-CZ" dirty="0" err="1"/>
              <a:t>Investments</a:t>
            </a:r>
            <a:endParaRPr lang="cs-CZ" dirty="0"/>
          </a:p>
        </p:txBody>
      </p:sp>
      <p:sp>
        <p:nvSpPr>
          <p:cNvPr id="3" name="Zástupný symbol pro obsah 2"/>
          <p:cNvSpPr>
            <a:spLocks noGrp="1"/>
          </p:cNvSpPr>
          <p:nvPr>
            <p:ph idx="1"/>
          </p:nvPr>
        </p:nvSpPr>
        <p:spPr/>
        <p:txBody>
          <a:bodyPr>
            <a:normAutofit lnSpcReduction="10000"/>
          </a:bodyPr>
          <a:lstStyle/>
          <a:p>
            <a:r>
              <a:rPr lang="en-US" dirty="0"/>
              <a:t>Purchasing call option </a:t>
            </a:r>
          </a:p>
          <a:p>
            <a:pPr lvl="1"/>
            <a:r>
              <a:rPr lang="en-US" dirty="0"/>
              <a:t>Bullish strategy</a:t>
            </a:r>
          </a:p>
          <a:p>
            <a:pPr lvl="1"/>
            <a:r>
              <a:rPr lang="en-US" dirty="0"/>
              <a:t>Profit when stock prices are increase</a:t>
            </a:r>
          </a:p>
          <a:p>
            <a:r>
              <a:rPr lang="en-US" dirty="0"/>
              <a:t>Writing call option</a:t>
            </a:r>
          </a:p>
          <a:p>
            <a:pPr lvl="1"/>
            <a:r>
              <a:rPr lang="en-US" dirty="0"/>
              <a:t>Bearish strategy</a:t>
            </a:r>
          </a:p>
          <a:p>
            <a:pPr lvl="1"/>
            <a:r>
              <a:rPr lang="en-US" dirty="0"/>
              <a:t>Profit when stock prices are decrease</a:t>
            </a:r>
          </a:p>
          <a:p>
            <a:r>
              <a:rPr lang="en-US" dirty="0"/>
              <a:t>Purchasing put option</a:t>
            </a:r>
          </a:p>
          <a:p>
            <a:pPr lvl="1"/>
            <a:r>
              <a:rPr lang="en-US" dirty="0"/>
              <a:t>Bearish strategy</a:t>
            </a:r>
          </a:p>
          <a:p>
            <a:pPr lvl="1"/>
            <a:r>
              <a:rPr lang="en-US" dirty="0"/>
              <a:t>Writing put option</a:t>
            </a:r>
          </a:p>
          <a:p>
            <a:r>
              <a:rPr lang="en-US" dirty="0"/>
              <a:t>Bullish strategy</a:t>
            </a:r>
          </a:p>
          <a:p>
            <a:pPr lvl="1"/>
            <a:r>
              <a:rPr lang="en-US" dirty="0"/>
              <a:t>Because option values depend on the price of the underlying stock, purchase of options may be viewed as a substitute to direct purchase or sale of a stock</a:t>
            </a:r>
          </a:p>
          <a:p>
            <a:endParaRPr lang="cs-CZ" dirty="0"/>
          </a:p>
        </p:txBody>
      </p:sp>
    </p:spTree>
    <p:extLst>
      <p:ext uri="{BB962C8B-B14F-4D97-AF65-F5344CB8AC3E}">
        <p14:creationId xmlns:p14="http://schemas.microsoft.com/office/powerpoint/2010/main" val="1118240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err="1"/>
              <a:t>Option</a:t>
            </a:r>
            <a:r>
              <a:rPr lang="cs-CZ" altLang="cs-CZ" dirty="0"/>
              <a:t> versus </a:t>
            </a:r>
            <a:r>
              <a:rPr lang="cs-CZ" altLang="cs-CZ" dirty="0" err="1"/>
              <a:t>Stock</a:t>
            </a:r>
            <a:r>
              <a:rPr lang="cs-CZ" altLang="cs-CZ" dirty="0"/>
              <a:t> </a:t>
            </a:r>
            <a:r>
              <a:rPr lang="cs-CZ" altLang="cs-CZ" dirty="0" err="1"/>
              <a:t>Investments</a:t>
            </a:r>
            <a:endParaRPr lang="cs-CZ" dirty="0"/>
          </a:p>
        </p:txBody>
      </p:sp>
      <p:sp>
        <p:nvSpPr>
          <p:cNvPr id="4" name="Rectangle 2"/>
          <p:cNvSpPr>
            <a:spLocks noGrp="1" noChangeArrowheads="1"/>
          </p:cNvSpPr>
          <p:nvPr>
            <p:ph idx="1"/>
          </p:nvPr>
        </p:nvSpPr>
        <p:spPr bwMode="auto">
          <a:prstGeom prst="rect">
            <a:avLst/>
          </a:prstGeom>
          <a:ln/>
          <a:extLst/>
        </p:spPr>
        <p:style>
          <a:lnRef idx="2">
            <a:schemeClr val="accent1"/>
          </a:lnRef>
          <a:fillRef idx="1">
            <a:schemeClr val="lt1"/>
          </a:fillRef>
          <a:effectRef idx="0">
            <a:schemeClr val="accent1"/>
          </a:effectRef>
          <a:fontRef idx="minor">
            <a:schemeClr val="dk1"/>
          </a:fontRef>
        </p:style>
        <p:txBody>
          <a:bodyPr lIns="90488" tIns="44450" rIns="90488" bIns="44450">
            <a:spAutoFit/>
          </a:bodyPr>
          <a:lstStyle>
            <a:lvl1pPr eaLnBrk="0" hangingPunct="0">
              <a:spcBef>
                <a:spcPct val="20000"/>
              </a:spcBef>
              <a:buChar char="•"/>
              <a:tabLst>
                <a:tab pos="2171700" algn="l"/>
                <a:tab pos="4572000" algn="l"/>
                <a:tab pos="6457950" algn="l"/>
              </a:tabLst>
              <a:defRPr sz="3200">
                <a:solidFill>
                  <a:schemeClr val="tx1"/>
                </a:solidFill>
                <a:latin typeface="Arial" charset="0"/>
              </a:defRPr>
            </a:lvl1pPr>
            <a:lvl2pPr marL="742950" indent="-285750" eaLnBrk="0" hangingPunct="0">
              <a:spcBef>
                <a:spcPct val="20000"/>
              </a:spcBef>
              <a:buChar char="–"/>
              <a:tabLst>
                <a:tab pos="2171700" algn="l"/>
                <a:tab pos="4572000" algn="l"/>
                <a:tab pos="6457950" algn="l"/>
              </a:tabLst>
              <a:defRPr sz="2800">
                <a:solidFill>
                  <a:schemeClr val="tx1"/>
                </a:solidFill>
                <a:latin typeface="Arial" charset="0"/>
              </a:defRPr>
            </a:lvl2pPr>
            <a:lvl3pPr marL="1143000" indent="-228600" eaLnBrk="0" hangingPunct="0">
              <a:spcBef>
                <a:spcPct val="20000"/>
              </a:spcBef>
              <a:buChar char="•"/>
              <a:tabLst>
                <a:tab pos="2171700" algn="l"/>
                <a:tab pos="4572000" algn="l"/>
                <a:tab pos="6457950" algn="l"/>
              </a:tabLst>
              <a:defRPr sz="2400">
                <a:solidFill>
                  <a:schemeClr val="tx1"/>
                </a:solidFill>
                <a:latin typeface="Arial" charset="0"/>
              </a:defRPr>
            </a:lvl3pPr>
            <a:lvl4pPr marL="1600200" indent="-228600" eaLnBrk="0" hangingPunct="0">
              <a:spcBef>
                <a:spcPct val="20000"/>
              </a:spcBef>
              <a:buChar char="–"/>
              <a:tabLst>
                <a:tab pos="2171700" algn="l"/>
                <a:tab pos="4572000" algn="l"/>
                <a:tab pos="6457950" algn="l"/>
              </a:tabLst>
              <a:defRPr sz="2000">
                <a:solidFill>
                  <a:schemeClr val="tx1"/>
                </a:solidFill>
                <a:latin typeface="Arial" charset="0"/>
              </a:defRPr>
            </a:lvl4pPr>
            <a:lvl5pPr marL="2057400" indent="-228600" eaLnBrk="0" hangingPunct="0">
              <a:spcBef>
                <a:spcPct val="20000"/>
              </a:spcBef>
              <a:buChar char="»"/>
              <a:tabLst>
                <a:tab pos="2171700" algn="l"/>
                <a:tab pos="4572000" algn="l"/>
                <a:tab pos="6457950" algn="l"/>
              </a:tabLst>
              <a:defRPr sz="2000">
                <a:solidFill>
                  <a:schemeClr val="tx1"/>
                </a:solidFill>
                <a:latin typeface="Arial" charset="0"/>
              </a:defRPr>
            </a:lvl5pPr>
            <a:lvl6pPr marL="2514600" indent="-228600" eaLnBrk="0" fontAlgn="base" hangingPunct="0">
              <a:spcBef>
                <a:spcPct val="20000"/>
              </a:spcBef>
              <a:spcAft>
                <a:spcPct val="0"/>
              </a:spcAft>
              <a:buChar char="»"/>
              <a:tabLst>
                <a:tab pos="2171700" algn="l"/>
                <a:tab pos="4572000" algn="l"/>
                <a:tab pos="6457950" algn="l"/>
              </a:tabLst>
              <a:defRPr sz="2000">
                <a:solidFill>
                  <a:schemeClr val="tx1"/>
                </a:solidFill>
                <a:latin typeface="Arial" charset="0"/>
              </a:defRPr>
            </a:lvl6pPr>
            <a:lvl7pPr marL="2971800" indent="-228600" eaLnBrk="0" fontAlgn="base" hangingPunct="0">
              <a:spcBef>
                <a:spcPct val="20000"/>
              </a:spcBef>
              <a:spcAft>
                <a:spcPct val="0"/>
              </a:spcAft>
              <a:buChar char="»"/>
              <a:tabLst>
                <a:tab pos="2171700" algn="l"/>
                <a:tab pos="4572000" algn="l"/>
                <a:tab pos="6457950" algn="l"/>
              </a:tabLst>
              <a:defRPr sz="2000">
                <a:solidFill>
                  <a:schemeClr val="tx1"/>
                </a:solidFill>
                <a:latin typeface="Arial" charset="0"/>
              </a:defRPr>
            </a:lvl7pPr>
            <a:lvl8pPr marL="3429000" indent="-228600" eaLnBrk="0" fontAlgn="base" hangingPunct="0">
              <a:spcBef>
                <a:spcPct val="20000"/>
              </a:spcBef>
              <a:spcAft>
                <a:spcPct val="0"/>
              </a:spcAft>
              <a:buChar char="»"/>
              <a:tabLst>
                <a:tab pos="2171700" algn="l"/>
                <a:tab pos="4572000" algn="l"/>
                <a:tab pos="6457950" algn="l"/>
              </a:tabLst>
              <a:defRPr sz="2000">
                <a:solidFill>
                  <a:schemeClr val="tx1"/>
                </a:solidFill>
                <a:latin typeface="Arial" charset="0"/>
              </a:defRPr>
            </a:lvl8pPr>
            <a:lvl9pPr marL="3886200" indent="-228600" eaLnBrk="0" fontAlgn="base" hangingPunct="0">
              <a:spcBef>
                <a:spcPct val="20000"/>
              </a:spcBef>
              <a:spcAft>
                <a:spcPct val="0"/>
              </a:spcAft>
              <a:buChar char="»"/>
              <a:tabLst>
                <a:tab pos="2171700" algn="l"/>
                <a:tab pos="4572000" algn="l"/>
                <a:tab pos="6457950" algn="l"/>
              </a:tabLst>
              <a:defRPr sz="2000">
                <a:solidFill>
                  <a:schemeClr val="tx1"/>
                </a:solidFill>
                <a:latin typeface="Arial" charset="0"/>
              </a:defRPr>
            </a:lvl9pPr>
          </a:lstStyle>
          <a:p>
            <a:pPr>
              <a:spcBef>
                <a:spcPct val="0"/>
              </a:spcBef>
              <a:buFontTx/>
              <a:buNone/>
            </a:pPr>
            <a:r>
              <a:rPr lang="en-US" altLang="cs-CZ" sz="2400" b="1" dirty="0">
                <a:latin typeface="Times New Roman" pitchFamily="18" charset="0"/>
              </a:rPr>
              <a:t>Investment	Strategy		Investment</a:t>
            </a:r>
          </a:p>
          <a:p>
            <a:pPr>
              <a:spcBef>
                <a:spcPct val="0"/>
              </a:spcBef>
              <a:buFontTx/>
              <a:buNone/>
            </a:pPr>
            <a:endParaRPr lang="en-US" altLang="cs-CZ" sz="2400" b="1" dirty="0">
              <a:latin typeface="Times New Roman" pitchFamily="18" charset="0"/>
            </a:endParaRPr>
          </a:p>
          <a:p>
            <a:pPr>
              <a:spcBef>
                <a:spcPct val="0"/>
              </a:spcBef>
              <a:buFontTx/>
              <a:buNone/>
            </a:pPr>
            <a:r>
              <a:rPr lang="en-US" altLang="cs-CZ" sz="2400" b="1" dirty="0">
                <a:latin typeface="Times New Roman" pitchFamily="18" charset="0"/>
              </a:rPr>
              <a:t>Equity only	Buy stock @ 100	100 shares	$10,000</a:t>
            </a:r>
          </a:p>
          <a:p>
            <a:pPr>
              <a:spcBef>
                <a:spcPct val="0"/>
              </a:spcBef>
              <a:buFontTx/>
              <a:buNone/>
            </a:pPr>
            <a:endParaRPr lang="en-US" altLang="cs-CZ" sz="2400" b="1" dirty="0">
              <a:latin typeface="Times New Roman" pitchFamily="18" charset="0"/>
            </a:endParaRPr>
          </a:p>
          <a:p>
            <a:pPr>
              <a:spcBef>
                <a:spcPct val="0"/>
              </a:spcBef>
              <a:buFontTx/>
              <a:buNone/>
            </a:pPr>
            <a:r>
              <a:rPr lang="en-US" altLang="cs-CZ" sz="2400" b="1" dirty="0">
                <a:latin typeface="Times New Roman" pitchFamily="18" charset="0"/>
              </a:rPr>
              <a:t>Options only	Buy calls @ 10	1000 options	$10,000</a:t>
            </a:r>
          </a:p>
          <a:p>
            <a:pPr>
              <a:spcBef>
                <a:spcPct val="0"/>
              </a:spcBef>
              <a:buFontTx/>
              <a:buNone/>
            </a:pPr>
            <a:endParaRPr lang="en-US" altLang="cs-CZ" sz="2400" b="1" dirty="0">
              <a:latin typeface="Times New Roman" pitchFamily="18" charset="0"/>
            </a:endParaRPr>
          </a:p>
          <a:p>
            <a:pPr>
              <a:spcBef>
                <a:spcPct val="0"/>
              </a:spcBef>
              <a:buFontTx/>
              <a:buNone/>
            </a:pPr>
            <a:r>
              <a:rPr lang="cs-CZ" altLang="cs-CZ" sz="2400" b="1" dirty="0" smtClean="0">
                <a:latin typeface="Times New Roman" pitchFamily="18" charset="0"/>
              </a:rPr>
              <a:t>Call +T- </a:t>
            </a:r>
            <a:r>
              <a:rPr lang="cs-CZ" altLang="cs-CZ" sz="2400" b="1" dirty="0" err="1" smtClean="0">
                <a:latin typeface="Times New Roman" pitchFamily="18" charset="0"/>
              </a:rPr>
              <a:t>bills</a:t>
            </a:r>
            <a:r>
              <a:rPr lang="en-US" altLang="cs-CZ" sz="2400" b="1" dirty="0">
                <a:latin typeface="Times New Roman" pitchFamily="18" charset="0"/>
              </a:rPr>
              <a:t>	Buy calls @ 10	100 options	 $1,000</a:t>
            </a:r>
          </a:p>
          <a:p>
            <a:pPr>
              <a:spcBef>
                <a:spcPct val="0"/>
              </a:spcBef>
              <a:buFontTx/>
              <a:buNone/>
            </a:pPr>
            <a:r>
              <a:rPr lang="en-US" altLang="cs-CZ" sz="2400" b="1" dirty="0">
                <a:latin typeface="Times New Roman" pitchFamily="18" charset="0"/>
              </a:rPr>
              <a:t>	Buy T-bills @ 3%		 $9,000</a:t>
            </a:r>
          </a:p>
          <a:p>
            <a:pPr>
              <a:spcBef>
                <a:spcPct val="0"/>
              </a:spcBef>
              <a:buFontTx/>
              <a:buNone/>
            </a:pPr>
            <a:r>
              <a:rPr lang="en-US" altLang="cs-CZ" sz="2400" b="1" dirty="0">
                <a:solidFill>
                  <a:srgbClr val="97FFFF"/>
                </a:solidFill>
                <a:latin typeface="Times New Roman" pitchFamily="18" charset="0"/>
              </a:rPr>
              <a:t>	</a:t>
            </a:r>
            <a:r>
              <a:rPr lang="en-US" altLang="cs-CZ" sz="2400" b="1" dirty="0">
                <a:latin typeface="Times New Roman" pitchFamily="18" charset="0"/>
              </a:rPr>
              <a:t>Yield</a:t>
            </a:r>
          </a:p>
        </p:txBody>
      </p:sp>
    </p:spTree>
    <p:extLst>
      <p:ext uri="{BB962C8B-B14F-4D97-AF65-F5344CB8AC3E}">
        <p14:creationId xmlns:p14="http://schemas.microsoft.com/office/powerpoint/2010/main" val="1806691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Option</a:t>
            </a:r>
            <a:r>
              <a:rPr lang="cs-CZ" dirty="0"/>
              <a:t> versus </a:t>
            </a:r>
            <a:r>
              <a:rPr lang="cs-CZ" dirty="0" err="1"/>
              <a:t>Stock</a:t>
            </a:r>
            <a:r>
              <a:rPr lang="cs-CZ" dirty="0"/>
              <a:t> </a:t>
            </a:r>
            <a:r>
              <a:rPr lang="cs-CZ" dirty="0" err="1"/>
              <a:t>Investments</a:t>
            </a:r>
            <a:endParaRPr lang="cs-CZ" dirty="0"/>
          </a:p>
        </p:txBody>
      </p:sp>
      <p:sp>
        <p:nvSpPr>
          <p:cNvPr id="4" name="Rectangle 2"/>
          <p:cNvSpPr>
            <a:spLocks noGrp="1" noChangeArrowheads="1"/>
          </p:cNvSpPr>
          <p:nvPr>
            <p:ph idx="1"/>
          </p:nvPr>
        </p:nvSpPr>
        <p:spPr bwMode="auto">
          <a:xfrm>
            <a:off x="457200" y="1600200"/>
            <a:ext cx="7620000" cy="2705869"/>
          </a:xfrm>
          <a:prstGeom prst="rect">
            <a:avLst/>
          </a:prstGeom>
          <a:noFill/>
          <a:ln w="50800">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cs-CZ" sz="2000" b="1" dirty="0">
                <a:latin typeface="Times New Roman" pitchFamily="18" charset="0"/>
              </a:rPr>
              <a:t>			IBM Stock Price</a:t>
            </a:r>
          </a:p>
          <a:p>
            <a:pPr>
              <a:spcBef>
                <a:spcPct val="50000"/>
              </a:spcBef>
              <a:buFontTx/>
              <a:buNone/>
            </a:pPr>
            <a:r>
              <a:rPr lang="en-US" altLang="cs-CZ" sz="2000" b="1" dirty="0">
                <a:latin typeface="Times New Roman" pitchFamily="18" charset="0"/>
              </a:rPr>
              <a:t>			</a:t>
            </a:r>
            <a:r>
              <a:rPr lang="cs-CZ" altLang="cs-CZ" sz="2000" b="1" dirty="0" smtClean="0">
                <a:latin typeface="Times New Roman" pitchFamily="18" charset="0"/>
              </a:rPr>
              <a:t>	</a:t>
            </a:r>
            <a:r>
              <a:rPr lang="en-US" altLang="cs-CZ" sz="2000" b="1" dirty="0" smtClean="0">
                <a:latin typeface="Times New Roman" pitchFamily="18" charset="0"/>
              </a:rPr>
              <a:t>$</a:t>
            </a:r>
            <a:r>
              <a:rPr lang="en-US" altLang="cs-CZ" sz="2000" b="1" dirty="0">
                <a:latin typeface="Times New Roman" pitchFamily="18" charset="0"/>
              </a:rPr>
              <a:t>95		$105		$115</a:t>
            </a:r>
          </a:p>
          <a:p>
            <a:pPr>
              <a:spcBef>
                <a:spcPct val="50000"/>
              </a:spcBef>
              <a:buFontTx/>
              <a:buNone/>
            </a:pPr>
            <a:r>
              <a:rPr lang="en-US" altLang="cs-CZ" sz="2000" b="1" dirty="0">
                <a:latin typeface="Times New Roman" pitchFamily="18" charset="0"/>
              </a:rPr>
              <a:t>All Stock		$9,500	</a:t>
            </a:r>
            <a:r>
              <a:rPr lang="cs-CZ" altLang="cs-CZ" sz="2000" b="1" dirty="0" smtClean="0">
                <a:latin typeface="Times New Roman" pitchFamily="18" charset="0"/>
              </a:rPr>
              <a:t>	</a:t>
            </a:r>
            <a:r>
              <a:rPr lang="en-US" altLang="cs-CZ" sz="2000" b="1" dirty="0" smtClean="0">
                <a:latin typeface="Times New Roman" pitchFamily="18" charset="0"/>
              </a:rPr>
              <a:t>$10,500</a:t>
            </a:r>
            <a:r>
              <a:rPr lang="cs-CZ" altLang="cs-CZ" sz="2000" b="1" dirty="0" smtClean="0">
                <a:latin typeface="Times New Roman" pitchFamily="18" charset="0"/>
              </a:rPr>
              <a:t>	</a:t>
            </a:r>
            <a:r>
              <a:rPr lang="en-US" altLang="cs-CZ" sz="2000" b="1" dirty="0">
                <a:latin typeface="Times New Roman" pitchFamily="18" charset="0"/>
              </a:rPr>
              <a:t>	</a:t>
            </a:r>
            <a:r>
              <a:rPr lang="en-US" altLang="cs-CZ" sz="2000" b="1" dirty="0" smtClean="0">
                <a:latin typeface="Times New Roman" pitchFamily="18" charset="0"/>
              </a:rPr>
              <a:t>$</a:t>
            </a:r>
            <a:r>
              <a:rPr lang="en-US" altLang="cs-CZ" sz="2000" b="1" dirty="0">
                <a:latin typeface="Times New Roman" pitchFamily="18" charset="0"/>
              </a:rPr>
              <a:t>11,500</a:t>
            </a:r>
          </a:p>
          <a:p>
            <a:pPr>
              <a:spcBef>
                <a:spcPct val="50000"/>
              </a:spcBef>
              <a:buFontTx/>
              <a:buNone/>
            </a:pPr>
            <a:r>
              <a:rPr lang="en-US" altLang="cs-CZ" sz="2000" b="1" dirty="0">
                <a:latin typeface="Times New Roman" pitchFamily="18" charset="0"/>
              </a:rPr>
              <a:t>All Options	</a:t>
            </a:r>
            <a:r>
              <a:rPr lang="cs-CZ" altLang="cs-CZ" sz="2000" b="1" dirty="0" smtClean="0">
                <a:latin typeface="Times New Roman" pitchFamily="18" charset="0"/>
              </a:rPr>
              <a:t>	</a:t>
            </a:r>
            <a:r>
              <a:rPr lang="en-US" altLang="cs-CZ" sz="2000" b="1" dirty="0" smtClean="0">
                <a:latin typeface="Times New Roman" pitchFamily="18" charset="0"/>
              </a:rPr>
              <a:t>$</a:t>
            </a:r>
            <a:r>
              <a:rPr lang="en-US" altLang="cs-CZ" sz="2000" b="1" dirty="0">
                <a:latin typeface="Times New Roman" pitchFamily="18" charset="0"/>
              </a:rPr>
              <a:t>0	</a:t>
            </a:r>
            <a:r>
              <a:rPr lang="cs-CZ" altLang="cs-CZ" sz="2000" b="1" dirty="0" smtClean="0">
                <a:latin typeface="Times New Roman" pitchFamily="18" charset="0"/>
              </a:rPr>
              <a:t>	</a:t>
            </a:r>
            <a:r>
              <a:rPr lang="en-US" altLang="cs-CZ" sz="2000" b="1" dirty="0" smtClean="0">
                <a:latin typeface="Times New Roman" pitchFamily="18" charset="0"/>
              </a:rPr>
              <a:t>$</a:t>
            </a:r>
            <a:r>
              <a:rPr lang="en-US" altLang="cs-CZ" sz="2000" b="1" dirty="0">
                <a:latin typeface="Times New Roman" pitchFamily="18" charset="0"/>
              </a:rPr>
              <a:t>5,000	</a:t>
            </a:r>
            <a:r>
              <a:rPr lang="cs-CZ" altLang="cs-CZ" sz="2000" b="1" dirty="0" smtClean="0">
                <a:latin typeface="Times New Roman" pitchFamily="18" charset="0"/>
              </a:rPr>
              <a:t>	</a:t>
            </a:r>
            <a:r>
              <a:rPr lang="en-US" altLang="cs-CZ" sz="2000" b="1" dirty="0" smtClean="0">
                <a:latin typeface="Times New Roman" pitchFamily="18" charset="0"/>
              </a:rPr>
              <a:t>$</a:t>
            </a:r>
            <a:r>
              <a:rPr lang="en-US" altLang="cs-CZ" sz="2000" b="1" dirty="0">
                <a:latin typeface="Times New Roman" pitchFamily="18" charset="0"/>
              </a:rPr>
              <a:t>15,000</a:t>
            </a:r>
          </a:p>
          <a:p>
            <a:pPr>
              <a:spcBef>
                <a:spcPct val="50000"/>
              </a:spcBef>
              <a:buFontTx/>
              <a:buNone/>
            </a:pPr>
            <a:r>
              <a:rPr lang="cs-CZ" altLang="cs-CZ" sz="2000" b="1" dirty="0">
                <a:latin typeface="Times New Roman" pitchFamily="18" charset="0"/>
              </a:rPr>
              <a:t>Call + T</a:t>
            </a:r>
            <a:r>
              <a:rPr lang="cs-CZ" altLang="cs-CZ" sz="2000" b="1" dirty="0" smtClean="0">
                <a:latin typeface="Times New Roman" pitchFamily="18" charset="0"/>
              </a:rPr>
              <a:t>-</a:t>
            </a:r>
            <a:r>
              <a:rPr lang="cs-CZ" altLang="cs-CZ" sz="2000" b="1" dirty="0" err="1" smtClean="0">
                <a:latin typeface="Times New Roman" pitchFamily="18" charset="0"/>
              </a:rPr>
              <a:t>bills</a:t>
            </a:r>
            <a:r>
              <a:rPr lang="cs-CZ" altLang="cs-CZ" sz="2000" b="1" dirty="0" smtClean="0">
                <a:latin typeface="Times New Roman" pitchFamily="18" charset="0"/>
              </a:rPr>
              <a:t> </a:t>
            </a:r>
            <a:r>
              <a:rPr lang="en-US" altLang="cs-CZ" sz="2000" b="1" dirty="0">
                <a:latin typeface="Times New Roman" pitchFamily="18" charset="0"/>
              </a:rPr>
              <a:t>	</a:t>
            </a:r>
            <a:r>
              <a:rPr lang="cs-CZ" altLang="cs-CZ" sz="2000" b="1" dirty="0" smtClean="0">
                <a:latin typeface="Times New Roman" pitchFamily="18" charset="0"/>
              </a:rPr>
              <a:t>	</a:t>
            </a:r>
            <a:r>
              <a:rPr lang="en-US" altLang="cs-CZ" sz="2000" b="1" dirty="0" smtClean="0">
                <a:latin typeface="Times New Roman" pitchFamily="18" charset="0"/>
              </a:rPr>
              <a:t>$</a:t>
            </a:r>
            <a:r>
              <a:rPr lang="en-US" altLang="cs-CZ" sz="2000" b="1" dirty="0">
                <a:latin typeface="Times New Roman" pitchFamily="18" charset="0"/>
              </a:rPr>
              <a:t>9,270	 </a:t>
            </a:r>
            <a:r>
              <a:rPr lang="cs-CZ" altLang="cs-CZ" sz="2000" b="1" dirty="0" smtClean="0">
                <a:latin typeface="Times New Roman" pitchFamily="18" charset="0"/>
              </a:rPr>
              <a:t>	</a:t>
            </a:r>
            <a:r>
              <a:rPr lang="en-US" altLang="cs-CZ" sz="2000" b="1" dirty="0" smtClean="0">
                <a:latin typeface="Times New Roman" pitchFamily="18" charset="0"/>
              </a:rPr>
              <a:t>$</a:t>
            </a:r>
            <a:r>
              <a:rPr lang="en-US" altLang="cs-CZ" sz="2000" b="1" dirty="0">
                <a:latin typeface="Times New Roman" pitchFamily="18" charset="0"/>
              </a:rPr>
              <a:t>9,770	</a:t>
            </a:r>
            <a:r>
              <a:rPr lang="cs-CZ" altLang="cs-CZ" sz="2000" b="1" dirty="0" smtClean="0">
                <a:latin typeface="Times New Roman" pitchFamily="18" charset="0"/>
              </a:rPr>
              <a:t>	</a:t>
            </a:r>
            <a:r>
              <a:rPr lang="en-US" altLang="cs-CZ" sz="2000" b="1" dirty="0" smtClean="0">
                <a:latin typeface="Times New Roman" pitchFamily="18" charset="0"/>
              </a:rPr>
              <a:t>$</a:t>
            </a:r>
            <a:r>
              <a:rPr lang="en-US" altLang="cs-CZ" sz="2000" b="1" dirty="0">
                <a:latin typeface="Times New Roman" pitchFamily="18" charset="0"/>
              </a:rPr>
              <a:t>10,770</a:t>
            </a:r>
          </a:p>
          <a:p>
            <a:pPr latinLnBrk="1">
              <a:spcBef>
                <a:spcPct val="50000"/>
              </a:spcBef>
              <a:buFontTx/>
              <a:buNone/>
            </a:pPr>
            <a:endParaRPr lang="en-US" altLang="cs-CZ" sz="2000" b="1" dirty="0">
              <a:latin typeface="Times New Roman" pitchFamily="18" charset="0"/>
            </a:endParaRPr>
          </a:p>
        </p:txBody>
      </p:sp>
    </p:spTree>
    <p:extLst>
      <p:ext uri="{BB962C8B-B14F-4D97-AF65-F5344CB8AC3E}">
        <p14:creationId xmlns:p14="http://schemas.microsoft.com/office/powerpoint/2010/main" val="377949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4" name="Zástupný symbol pro text 2"/>
          <p:cNvSpPr>
            <a:spLocks noGrp="1"/>
          </p:cNvSpPr>
          <p:nvPr>
            <p:ph idx="1"/>
          </p:nvPr>
        </p:nvSpPr>
        <p:spPr/>
        <p:txBody>
          <a:bodyPr/>
          <a:lstStyle/>
          <a:p>
            <a:pPr>
              <a:spcBef>
                <a:spcPct val="50000"/>
              </a:spcBef>
              <a:buFontTx/>
              <a:buNone/>
            </a:pPr>
            <a:r>
              <a:rPr lang="en-US" altLang="cs-CZ" b="1" dirty="0">
                <a:latin typeface="Times New Roman" pitchFamily="18" charset="0"/>
              </a:rPr>
              <a:t>IBM Stock Price</a:t>
            </a:r>
          </a:p>
          <a:p>
            <a:pPr>
              <a:spcBef>
                <a:spcPct val="50000"/>
              </a:spcBef>
              <a:buFontTx/>
              <a:buNone/>
            </a:pPr>
            <a:r>
              <a:rPr lang="en-US" altLang="cs-CZ" b="1" dirty="0">
                <a:latin typeface="Times New Roman" pitchFamily="18" charset="0"/>
              </a:rPr>
              <a:t>			</a:t>
            </a:r>
            <a:r>
              <a:rPr lang="cs-CZ" altLang="cs-CZ" b="1" dirty="0" smtClean="0">
                <a:latin typeface="Times New Roman" pitchFamily="18" charset="0"/>
              </a:rPr>
              <a:t>	</a:t>
            </a:r>
            <a:r>
              <a:rPr lang="en-US" altLang="cs-CZ" b="1" dirty="0" smtClean="0">
                <a:latin typeface="Times New Roman" pitchFamily="18" charset="0"/>
              </a:rPr>
              <a:t>$</a:t>
            </a:r>
            <a:r>
              <a:rPr lang="en-US" altLang="cs-CZ" b="1" dirty="0">
                <a:latin typeface="Times New Roman" pitchFamily="18" charset="0"/>
              </a:rPr>
              <a:t>95		$105		$115</a:t>
            </a:r>
          </a:p>
          <a:p>
            <a:pPr>
              <a:spcBef>
                <a:spcPct val="50000"/>
              </a:spcBef>
              <a:buFontTx/>
              <a:buNone/>
            </a:pPr>
            <a:r>
              <a:rPr lang="en-US" altLang="cs-CZ" b="1" dirty="0">
                <a:latin typeface="Times New Roman" pitchFamily="18" charset="0"/>
              </a:rPr>
              <a:t>All Stock		-5.0%	</a:t>
            </a:r>
            <a:r>
              <a:rPr lang="cs-CZ" altLang="cs-CZ" b="1" dirty="0" smtClean="0">
                <a:latin typeface="Times New Roman" pitchFamily="18" charset="0"/>
              </a:rPr>
              <a:t>	</a:t>
            </a:r>
            <a:r>
              <a:rPr lang="en-US" altLang="cs-CZ" b="1" dirty="0" smtClean="0">
                <a:latin typeface="Times New Roman" pitchFamily="18" charset="0"/>
              </a:rPr>
              <a:t>5.0</a:t>
            </a:r>
            <a:r>
              <a:rPr lang="en-US" altLang="cs-CZ" b="1" dirty="0">
                <a:latin typeface="Times New Roman" pitchFamily="18" charset="0"/>
              </a:rPr>
              <a:t>%		 15%</a:t>
            </a:r>
          </a:p>
          <a:p>
            <a:pPr>
              <a:spcBef>
                <a:spcPct val="50000"/>
              </a:spcBef>
              <a:buFontTx/>
              <a:buNone/>
            </a:pPr>
            <a:r>
              <a:rPr lang="en-US" altLang="cs-CZ" b="1" dirty="0">
                <a:latin typeface="Times New Roman" pitchFamily="18" charset="0"/>
              </a:rPr>
              <a:t>All Options		-100%      </a:t>
            </a:r>
            <a:r>
              <a:rPr lang="cs-CZ" altLang="cs-CZ" b="1" dirty="0" smtClean="0">
                <a:latin typeface="Times New Roman" pitchFamily="18" charset="0"/>
              </a:rPr>
              <a:t>	</a:t>
            </a:r>
            <a:r>
              <a:rPr lang="en-US" altLang="cs-CZ" b="1" dirty="0" smtClean="0">
                <a:latin typeface="Times New Roman" pitchFamily="18" charset="0"/>
              </a:rPr>
              <a:t> </a:t>
            </a:r>
            <a:r>
              <a:rPr lang="en-US" altLang="cs-CZ" b="1" dirty="0">
                <a:latin typeface="Times New Roman" pitchFamily="18" charset="0"/>
              </a:rPr>
              <a:t>-50%		 50%</a:t>
            </a:r>
          </a:p>
          <a:p>
            <a:pPr>
              <a:spcBef>
                <a:spcPct val="50000"/>
              </a:spcBef>
              <a:buFontTx/>
              <a:buNone/>
            </a:pPr>
            <a:r>
              <a:rPr lang="cs-CZ" altLang="cs-CZ" b="1" dirty="0">
                <a:latin typeface="Times New Roman" pitchFamily="18" charset="0"/>
              </a:rPr>
              <a:t>Call </a:t>
            </a:r>
            <a:r>
              <a:rPr lang="cs-CZ" altLang="cs-CZ" b="1" dirty="0" smtClean="0">
                <a:latin typeface="Times New Roman" pitchFamily="18" charset="0"/>
              </a:rPr>
              <a:t>+ T- </a:t>
            </a:r>
            <a:r>
              <a:rPr lang="cs-CZ" altLang="cs-CZ" b="1" dirty="0" err="1">
                <a:latin typeface="Times New Roman" pitchFamily="18" charset="0"/>
              </a:rPr>
              <a:t>bills</a:t>
            </a:r>
            <a:r>
              <a:rPr lang="cs-CZ" altLang="cs-CZ" b="1" dirty="0">
                <a:latin typeface="Times New Roman" pitchFamily="18" charset="0"/>
              </a:rPr>
              <a:t> </a:t>
            </a:r>
            <a:r>
              <a:rPr lang="en-US" altLang="cs-CZ" b="1" dirty="0">
                <a:latin typeface="Times New Roman" pitchFamily="18" charset="0"/>
              </a:rPr>
              <a:t>	</a:t>
            </a:r>
            <a:r>
              <a:rPr lang="cs-CZ" altLang="cs-CZ" b="1" dirty="0" smtClean="0">
                <a:latin typeface="Times New Roman" pitchFamily="18" charset="0"/>
              </a:rPr>
              <a:t>	</a:t>
            </a:r>
            <a:r>
              <a:rPr lang="en-US" altLang="cs-CZ" b="1" dirty="0" smtClean="0">
                <a:latin typeface="Times New Roman" pitchFamily="18" charset="0"/>
              </a:rPr>
              <a:t>-</a:t>
            </a:r>
            <a:r>
              <a:rPr lang="en-US" altLang="cs-CZ" b="1" dirty="0">
                <a:latin typeface="Times New Roman" pitchFamily="18" charset="0"/>
              </a:rPr>
              <a:t>7.3%	</a:t>
            </a:r>
            <a:r>
              <a:rPr lang="cs-CZ" altLang="cs-CZ" b="1" dirty="0" smtClean="0">
                <a:latin typeface="Times New Roman" pitchFamily="18" charset="0"/>
              </a:rPr>
              <a:t>	</a:t>
            </a:r>
            <a:r>
              <a:rPr lang="en-US" altLang="cs-CZ" b="1" dirty="0" smtClean="0">
                <a:latin typeface="Times New Roman" pitchFamily="18" charset="0"/>
              </a:rPr>
              <a:t>-</a:t>
            </a:r>
            <a:r>
              <a:rPr lang="en-US" altLang="cs-CZ" b="1" dirty="0">
                <a:latin typeface="Times New Roman" pitchFamily="18" charset="0"/>
              </a:rPr>
              <a:t>2.3%	 </a:t>
            </a:r>
            <a:r>
              <a:rPr lang="cs-CZ" altLang="cs-CZ" b="1" dirty="0" smtClean="0">
                <a:latin typeface="Times New Roman" pitchFamily="18" charset="0"/>
              </a:rPr>
              <a:t>	</a:t>
            </a:r>
            <a:r>
              <a:rPr lang="en-US" altLang="cs-CZ" b="1" dirty="0" smtClean="0">
                <a:latin typeface="Times New Roman" pitchFamily="18" charset="0"/>
              </a:rPr>
              <a:t>7.7</a:t>
            </a:r>
            <a:r>
              <a:rPr lang="en-US" altLang="cs-CZ" b="1" dirty="0">
                <a:latin typeface="Times New Roman" pitchFamily="18" charset="0"/>
              </a:rPr>
              <a:t>%</a:t>
            </a:r>
          </a:p>
          <a:p>
            <a:endParaRPr lang="cs-CZ" dirty="0"/>
          </a:p>
        </p:txBody>
      </p:sp>
    </p:spTree>
    <p:extLst>
      <p:ext uri="{BB962C8B-B14F-4D97-AF65-F5344CB8AC3E}">
        <p14:creationId xmlns:p14="http://schemas.microsoft.com/office/powerpoint/2010/main" val="3406641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cs-CZ" dirty="0"/>
              <a:t>Rate of Return to Three Strategies</a:t>
            </a:r>
            <a:endParaRPr lang="cs-CZ" dirty="0"/>
          </a:p>
        </p:txBody>
      </p:sp>
      <p:pic>
        <p:nvPicPr>
          <p:cNvPr id="4" name="Picture 3" descr="bod30611_20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33235"/>
            <a:ext cx="7128792" cy="574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368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Hedging</a:t>
            </a:r>
            <a:r>
              <a:rPr lang="cs-CZ" dirty="0"/>
              <a:t> – </a:t>
            </a:r>
            <a:r>
              <a:rPr lang="cs-CZ" dirty="0" err="1"/>
              <a:t>Covered</a:t>
            </a:r>
            <a:r>
              <a:rPr lang="cs-CZ" dirty="0"/>
              <a:t> Call</a:t>
            </a:r>
          </a:p>
        </p:txBody>
      </p:sp>
      <p:sp>
        <p:nvSpPr>
          <p:cNvPr id="3" name="Zástupný symbol pro obsah 2"/>
          <p:cNvSpPr>
            <a:spLocks noGrp="1"/>
          </p:cNvSpPr>
          <p:nvPr>
            <p:ph idx="1"/>
          </p:nvPr>
        </p:nvSpPr>
        <p:spPr/>
        <p:txBody>
          <a:bodyPr/>
          <a:lstStyle/>
          <a:p>
            <a:r>
              <a:rPr lang="en-AU" altLang="cs-CZ" dirty="0"/>
              <a:t>The purchase of a share of stock with a simultaneous sale of a call on the stock</a:t>
            </a:r>
          </a:p>
          <a:p>
            <a:pPr lvl="1"/>
            <a:r>
              <a:rPr lang="en-AU" altLang="cs-CZ" dirty="0"/>
              <a:t>The call is covered because the potential obligation to deliver the stock is covered by the stock held in the portfolio</a:t>
            </a:r>
            <a:endParaRPr lang="en-AU" altLang="cs-CZ" dirty="0"/>
          </a:p>
        </p:txBody>
      </p:sp>
      <p:pic>
        <p:nvPicPr>
          <p:cNvPr id="4" name="Picture 3" descr="bod30611_t2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73016"/>
            <a:ext cx="78486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367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Hedging</a:t>
            </a:r>
            <a:r>
              <a:rPr lang="cs-CZ" dirty="0"/>
              <a:t> - </a:t>
            </a:r>
            <a:r>
              <a:rPr lang="cs-CZ" dirty="0" err="1" smtClean="0"/>
              <a:t>Protective</a:t>
            </a:r>
            <a:r>
              <a:rPr lang="cs-CZ" dirty="0" smtClean="0"/>
              <a:t> </a:t>
            </a:r>
            <a:r>
              <a:rPr lang="cs-CZ" dirty="0" err="1"/>
              <a:t>Put</a:t>
            </a:r>
            <a:endParaRPr lang="cs-CZ" dirty="0"/>
          </a:p>
        </p:txBody>
      </p:sp>
      <p:sp>
        <p:nvSpPr>
          <p:cNvPr id="3" name="Zástupný symbol pro obsah 2"/>
          <p:cNvSpPr>
            <a:spLocks noGrp="1"/>
          </p:cNvSpPr>
          <p:nvPr>
            <p:ph idx="1"/>
          </p:nvPr>
        </p:nvSpPr>
        <p:spPr/>
        <p:txBody>
          <a:bodyPr/>
          <a:lstStyle/>
          <a:p>
            <a:r>
              <a:rPr lang="en-AU" altLang="cs-CZ" dirty="0"/>
              <a:t>Investing in a stock but with unwillingness to bear potential losses beyond some given level</a:t>
            </a:r>
          </a:p>
          <a:p>
            <a:pPr lvl="1"/>
            <a:r>
              <a:rPr lang="en-AU" altLang="cs-CZ" dirty="0"/>
              <a:t>Investing in stock with purchasing a put option on stock</a:t>
            </a:r>
            <a:endParaRPr lang="cs-CZ" altLang="cs-CZ" dirty="0"/>
          </a:p>
          <a:p>
            <a:pPr marL="114300" indent="0">
              <a:buNone/>
            </a:pPr>
            <a:endParaRPr lang="cs-CZ" dirty="0"/>
          </a:p>
        </p:txBody>
      </p:sp>
      <p:pic>
        <p:nvPicPr>
          <p:cNvPr id="4" name="Picture 3" descr="bod30611_t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437112"/>
            <a:ext cx="80010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39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800" dirty="0"/>
              <a:t>Background on Options</a:t>
            </a:r>
            <a:endParaRPr lang="cs-CZ" dirty="0"/>
          </a:p>
        </p:txBody>
      </p:sp>
      <p:sp>
        <p:nvSpPr>
          <p:cNvPr id="3" name="Zástupný symbol pro obsah 2"/>
          <p:cNvSpPr>
            <a:spLocks noGrp="1"/>
          </p:cNvSpPr>
          <p:nvPr>
            <p:ph idx="1"/>
          </p:nvPr>
        </p:nvSpPr>
        <p:spPr/>
        <p:txBody>
          <a:bodyPr>
            <a:normAutofit fontScale="92500"/>
          </a:bodyPr>
          <a:lstStyle/>
          <a:p>
            <a:pPr marL="0" indent="0">
              <a:spcBef>
                <a:spcPts val="0"/>
              </a:spcBef>
              <a:spcAft>
                <a:spcPts val="600"/>
              </a:spcAft>
              <a:buFont typeface="Wingdings" pitchFamily="2" charset="2"/>
              <a:buNone/>
              <a:defRPr/>
            </a:pPr>
            <a:r>
              <a:rPr lang="en-US" sz="2400" b="1" dirty="0"/>
              <a:t>Call Option</a:t>
            </a:r>
            <a:r>
              <a:rPr lang="en-US" sz="2400" dirty="0"/>
              <a:t>: right to buy underlying financial instrument at exercise price (or strike price) within a specified period of time.</a:t>
            </a:r>
          </a:p>
          <a:p>
            <a:pPr marL="685800" lvl="2">
              <a:spcAft>
                <a:spcPts val="600"/>
              </a:spcAft>
              <a:defRPr/>
            </a:pPr>
            <a:r>
              <a:rPr lang="en-US" sz="2400" b="1" dirty="0"/>
              <a:t>In the money </a:t>
            </a:r>
            <a:r>
              <a:rPr lang="en-US" sz="2400" dirty="0"/>
              <a:t>when market price &gt; exercise price</a:t>
            </a:r>
          </a:p>
          <a:p>
            <a:pPr marL="685800" lvl="2">
              <a:spcAft>
                <a:spcPts val="600"/>
              </a:spcAft>
              <a:defRPr/>
            </a:pPr>
            <a:r>
              <a:rPr lang="en-US" sz="2400" b="1" dirty="0"/>
              <a:t>At the money </a:t>
            </a:r>
            <a:r>
              <a:rPr lang="en-US" sz="2400" dirty="0"/>
              <a:t>when market price = exercise price</a:t>
            </a:r>
          </a:p>
          <a:p>
            <a:pPr marL="685800" lvl="2">
              <a:spcAft>
                <a:spcPts val="1800"/>
              </a:spcAft>
              <a:defRPr/>
            </a:pPr>
            <a:r>
              <a:rPr lang="en-US" sz="2400" b="1" dirty="0"/>
              <a:t>Out of the money </a:t>
            </a:r>
            <a:r>
              <a:rPr lang="en-US" sz="2400" dirty="0"/>
              <a:t>when market price &lt; exercise price</a:t>
            </a:r>
          </a:p>
          <a:p>
            <a:pPr marL="0" indent="0">
              <a:spcBef>
                <a:spcPts val="0"/>
              </a:spcBef>
              <a:spcAft>
                <a:spcPts val="600"/>
              </a:spcAft>
              <a:buFont typeface="Wingdings" pitchFamily="2" charset="2"/>
              <a:buNone/>
              <a:defRPr/>
            </a:pPr>
            <a:r>
              <a:rPr lang="en-US" sz="2400" b="1" dirty="0"/>
              <a:t>Put Option</a:t>
            </a:r>
            <a:r>
              <a:rPr lang="en-US" sz="2400" dirty="0"/>
              <a:t>: right to sell underlying financial instrument at exercise price (or strike price) within a specified period of time.</a:t>
            </a:r>
          </a:p>
          <a:p>
            <a:pPr marL="684213" lvl="2" indent="-341313">
              <a:spcAft>
                <a:spcPts val="600"/>
              </a:spcAft>
              <a:defRPr/>
            </a:pPr>
            <a:r>
              <a:rPr lang="en-US" sz="2400" b="1" dirty="0"/>
              <a:t>In the money </a:t>
            </a:r>
            <a:r>
              <a:rPr lang="en-US" sz="2400" dirty="0"/>
              <a:t>when market price &lt; exercise price</a:t>
            </a:r>
          </a:p>
          <a:p>
            <a:pPr marL="684213" lvl="2" indent="-341313">
              <a:spcAft>
                <a:spcPts val="600"/>
              </a:spcAft>
              <a:defRPr/>
            </a:pPr>
            <a:r>
              <a:rPr lang="en-US" sz="2400" b="1" dirty="0"/>
              <a:t>At the money </a:t>
            </a:r>
            <a:r>
              <a:rPr lang="en-US" sz="2400" dirty="0"/>
              <a:t>when market price = exercise price</a:t>
            </a:r>
          </a:p>
          <a:p>
            <a:pPr marL="684213" lvl="2" indent="-341313">
              <a:spcAft>
                <a:spcPts val="600"/>
              </a:spcAft>
              <a:defRPr/>
            </a:pPr>
            <a:r>
              <a:rPr lang="en-US" sz="2400" b="1" dirty="0"/>
              <a:t>Out of the money </a:t>
            </a:r>
            <a:r>
              <a:rPr lang="en-US" sz="2400" dirty="0"/>
              <a:t>when market price &gt; exercise price</a:t>
            </a:r>
          </a:p>
        </p:txBody>
      </p:sp>
    </p:spTree>
    <p:extLst>
      <p:ext uri="{BB962C8B-B14F-4D97-AF65-F5344CB8AC3E}">
        <p14:creationId xmlns:p14="http://schemas.microsoft.com/office/powerpoint/2010/main" val="2602759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Hedging</a:t>
            </a:r>
            <a:r>
              <a:rPr lang="cs-CZ" dirty="0"/>
              <a:t> - </a:t>
            </a:r>
            <a:r>
              <a:rPr lang="cs-CZ" dirty="0" err="1"/>
              <a:t>Straddle</a:t>
            </a:r>
            <a:endParaRPr lang="cs-CZ" dirty="0"/>
          </a:p>
        </p:txBody>
      </p:sp>
      <p:sp>
        <p:nvSpPr>
          <p:cNvPr id="3" name="Zástupný symbol pro obsah 2"/>
          <p:cNvSpPr>
            <a:spLocks noGrp="1"/>
          </p:cNvSpPr>
          <p:nvPr>
            <p:ph idx="1"/>
          </p:nvPr>
        </p:nvSpPr>
        <p:spPr/>
        <p:txBody>
          <a:bodyPr/>
          <a:lstStyle/>
          <a:p>
            <a:r>
              <a:rPr lang="en-US" altLang="cs-CZ" dirty="0"/>
              <a:t>A long straddle buying both a call and a put on a stock with the same exercise price</a:t>
            </a:r>
          </a:p>
          <a:p>
            <a:r>
              <a:rPr lang="en-US" altLang="cs-CZ" dirty="0"/>
              <a:t>For investors who expect move a lot in price but are not certain about direction of the move</a:t>
            </a:r>
          </a:p>
          <a:p>
            <a:r>
              <a:rPr lang="en-US" altLang="cs-CZ" dirty="0"/>
              <a:t>The worst scenario for straddle is no movement in the stock price</a:t>
            </a:r>
          </a:p>
          <a:p>
            <a:endParaRPr lang="cs-CZ" dirty="0"/>
          </a:p>
        </p:txBody>
      </p:sp>
      <p:pic>
        <p:nvPicPr>
          <p:cNvPr id="4" name="Picture 3" descr="bod30611_t2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221088"/>
            <a:ext cx="8229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5340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800" dirty="0"/>
              <a:t>Background on Options</a:t>
            </a:r>
            <a:endParaRPr lang="cs-CZ" dirty="0"/>
          </a:p>
        </p:txBody>
      </p:sp>
      <p:sp>
        <p:nvSpPr>
          <p:cNvPr id="3" name="Zástupný symbol pro obsah 2"/>
          <p:cNvSpPr>
            <a:spLocks noGrp="1"/>
          </p:cNvSpPr>
          <p:nvPr>
            <p:ph idx="1"/>
          </p:nvPr>
        </p:nvSpPr>
        <p:spPr/>
        <p:txBody>
          <a:bodyPr/>
          <a:lstStyle/>
          <a:p>
            <a:r>
              <a:rPr lang="en-US" dirty="0"/>
              <a:t>Comparison of Options and Futures</a:t>
            </a:r>
          </a:p>
          <a:p>
            <a:pPr lvl="1"/>
            <a:r>
              <a:rPr lang="en-US" dirty="0"/>
              <a:t>To obtain an option, a premium must be paid in addition to the price of the financial instrument.</a:t>
            </a:r>
          </a:p>
          <a:p>
            <a:pPr lvl="1"/>
            <a:r>
              <a:rPr lang="en-US" dirty="0"/>
              <a:t>The owner of an option can choose to let the option expire on the expiration date without exercising it.</a:t>
            </a:r>
          </a:p>
          <a:p>
            <a:endParaRPr lang="cs-CZ" dirty="0"/>
          </a:p>
        </p:txBody>
      </p:sp>
    </p:spTree>
    <p:extLst>
      <p:ext uri="{BB962C8B-B14F-4D97-AF65-F5344CB8AC3E}">
        <p14:creationId xmlns:p14="http://schemas.microsoft.com/office/powerpoint/2010/main" val="426729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Markets Used to Trade </a:t>
            </a:r>
            <a:r>
              <a:rPr lang="en-US" dirty="0" smtClean="0"/>
              <a:t>Options</a:t>
            </a:r>
            <a:endParaRPr lang="cs-CZ" dirty="0"/>
          </a:p>
        </p:txBody>
      </p:sp>
      <p:sp>
        <p:nvSpPr>
          <p:cNvPr id="3" name="Zástupný symbol pro obsah 2"/>
          <p:cNvSpPr>
            <a:spLocks noGrp="1"/>
          </p:cNvSpPr>
          <p:nvPr>
            <p:ph idx="1"/>
          </p:nvPr>
        </p:nvSpPr>
        <p:spPr/>
        <p:txBody>
          <a:bodyPr/>
          <a:lstStyle/>
          <a:p>
            <a:r>
              <a:rPr lang="en-US" dirty="0"/>
              <a:t>The Chicago Board Options Exchange (CBOE), created in 1973, is the most important exchange for trading options.</a:t>
            </a:r>
          </a:p>
          <a:p>
            <a:r>
              <a:rPr lang="en-US" dirty="0"/>
              <a:t>As the popularity of stock options increased, various stock exchanges began to list options.</a:t>
            </a:r>
          </a:p>
          <a:p>
            <a:r>
              <a:rPr lang="en-US" dirty="0"/>
              <a:t>Listing Requirements - One key requirement is a minimum trading volume of the underlying stock.</a:t>
            </a:r>
          </a:p>
          <a:p>
            <a:r>
              <a:rPr lang="en-US" dirty="0"/>
              <a:t>Role of the Options Clearing Corporation - serves as a guarantor on option contracts traded in the United States.</a:t>
            </a:r>
          </a:p>
          <a:p>
            <a:r>
              <a:rPr lang="en-US" dirty="0"/>
              <a:t>Regulation of Options Trading – SEC and others.</a:t>
            </a:r>
          </a:p>
          <a:p>
            <a:endParaRPr lang="cs-CZ" dirty="0"/>
          </a:p>
        </p:txBody>
      </p:sp>
    </p:spTree>
    <p:extLst>
      <p:ext uri="{BB962C8B-B14F-4D97-AF65-F5344CB8AC3E}">
        <p14:creationId xmlns:p14="http://schemas.microsoft.com/office/powerpoint/2010/main" val="621279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800" dirty="0"/>
              <a:t>Background on Options</a:t>
            </a:r>
            <a:endParaRPr lang="cs-CZ" dirty="0"/>
          </a:p>
        </p:txBody>
      </p:sp>
      <p:sp>
        <p:nvSpPr>
          <p:cNvPr id="3" name="Zástupný symbol pro obsah 2"/>
          <p:cNvSpPr>
            <a:spLocks noGrp="1"/>
          </p:cNvSpPr>
          <p:nvPr>
            <p:ph idx="1"/>
          </p:nvPr>
        </p:nvSpPr>
        <p:spPr/>
        <p:txBody>
          <a:bodyPr/>
          <a:lstStyle/>
          <a:p>
            <a:r>
              <a:rPr lang="en-US" dirty="0"/>
              <a:t>How Option Trades Are Executed</a:t>
            </a:r>
          </a:p>
          <a:p>
            <a:pPr lvl="1"/>
            <a:r>
              <a:rPr lang="en-US" dirty="0"/>
              <a:t>Computer technology allows investors to have trades executed electronically.</a:t>
            </a:r>
          </a:p>
          <a:p>
            <a:pPr lvl="1"/>
            <a:r>
              <a:rPr lang="en-US" dirty="0"/>
              <a:t>Market-makers can execute stock option transactions for customers.</a:t>
            </a:r>
          </a:p>
          <a:p>
            <a:r>
              <a:rPr lang="en-US" dirty="0"/>
              <a:t>Types of Orders</a:t>
            </a:r>
          </a:p>
          <a:p>
            <a:pPr lvl="1"/>
            <a:r>
              <a:rPr lang="en-US" dirty="0"/>
              <a:t>An investor can use either a market order or a limit order for an option transaction.</a:t>
            </a:r>
          </a:p>
          <a:p>
            <a:pPr lvl="1"/>
            <a:r>
              <a:rPr lang="en-US" dirty="0"/>
              <a:t>Online Trading - Option contracts can also be purchased or sold online.</a:t>
            </a:r>
          </a:p>
          <a:p>
            <a:endParaRPr lang="cs-CZ" dirty="0"/>
          </a:p>
        </p:txBody>
      </p:sp>
    </p:spTree>
    <p:extLst>
      <p:ext uri="{BB962C8B-B14F-4D97-AF65-F5344CB8AC3E}">
        <p14:creationId xmlns:p14="http://schemas.microsoft.com/office/powerpoint/2010/main" val="3999489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800" dirty="0"/>
              <a:t>Background on Options</a:t>
            </a:r>
            <a:endParaRPr lang="cs-CZ" dirty="0"/>
          </a:p>
        </p:txBody>
      </p:sp>
      <p:sp>
        <p:nvSpPr>
          <p:cNvPr id="3" name="Zástupný symbol pro obsah 2"/>
          <p:cNvSpPr>
            <a:spLocks noGrp="1"/>
          </p:cNvSpPr>
          <p:nvPr>
            <p:ph idx="1"/>
          </p:nvPr>
        </p:nvSpPr>
        <p:spPr/>
        <p:txBody>
          <a:bodyPr/>
          <a:lstStyle/>
          <a:p>
            <a:r>
              <a:rPr lang="en-US" dirty="0"/>
              <a:t>Stock Option Quotations (Exhibit 14.1)</a:t>
            </a:r>
          </a:p>
          <a:p>
            <a:r>
              <a:rPr lang="en-US" dirty="0"/>
              <a:t>Institutional Use of Options</a:t>
            </a:r>
          </a:p>
          <a:p>
            <a:r>
              <a:rPr lang="en-US" dirty="0"/>
              <a:t>Although options positions are sometimes taken by financial institutions for speculative purposes, they are more commonly used for hedging. (Exhibit 14.2)</a:t>
            </a:r>
          </a:p>
          <a:p>
            <a:endParaRPr lang="cs-CZ" dirty="0"/>
          </a:p>
        </p:txBody>
      </p:sp>
    </p:spTree>
    <p:extLst>
      <p:ext uri="{BB962C8B-B14F-4D97-AF65-F5344CB8AC3E}">
        <p14:creationId xmlns:p14="http://schemas.microsoft.com/office/powerpoint/2010/main" val="246388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Picture 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737"/>
          <a:stretch/>
        </p:blipFill>
        <p:spPr>
          <a:xfrm>
            <a:off x="467544" y="1772816"/>
            <a:ext cx="7865588" cy="4064118"/>
          </a:xfrm>
          <a:prstGeom prst="rect">
            <a:avLst/>
          </a:prstGeom>
        </p:spPr>
      </p:pic>
    </p:spTree>
    <p:extLst>
      <p:ext uri="{BB962C8B-B14F-4D97-AF65-F5344CB8AC3E}">
        <p14:creationId xmlns:p14="http://schemas.microsoft.com/office/powerpoint/2010/main" val="803647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800" dirty="0" err="1"/>
              <a:t>Viperon</a:t>
            </a:r>
            <a:r>
              <a:rPr lang="en-US" sz="4800" dirty="0"/>
              <a:t> Company Stock Option Quotations</a:t>
            </a:r>
            <a:endParaRPr lang="cs-CZ" dirty="0"/>
          </a:p>
        </p:txBody>
      </p:sp>
      <p:pic>
        <p:nvPicPr>
          <p:cNvPr id="4" name="Picture 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1904"/>
          <a:stretch/>
        </p:blipFill>
        <p:spPr>
          <a:xfrm>
            <a:off x="395536" y="2060848"/>
            <a:ext cx="7620000" cy="1435270"/>
          </a:xfrm>
          <a:prstGeom prst="rect">
            <a:avLst/>
          </a:prstGeom>
        </p:spPr>
      </p:pic>
    </p:spTree>
    <p:extLst>
      <p:ext uri="{BB962C8B-B14F-4D97-AF65-F5344CB8AC3E}">
        <p14:creationId xmlns:p14="http://schemas.microsoft.com/office/powerpoint/2010/main" val="9869272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usedství">
  <a:themeElements>
    <a:clrScheme name="Sousedství">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usedství">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TotalTime>
  <Words>1085</Words>
  <Application>Microsoft Office PowerPoint</Application>
  <PresentationFormat>Předvádění na obrazovce (4:3)</PresentationFormat>
  <Paragraphs>110</Paragraphs>
  <Slides>30</Slides>
  <Notes>0</Notes>
  <HiddenSlides>0</HiddenSlides>
  <MMClips>0</MMClips>
  <ScaleCrop>false</ScaleCrop>
  <HeadingPairs>
    <vt:vector size="4" baseType="variant">
      <vt:variant>
        <vt:lpstr>Motiv</vt:lpstr>
      </vt:variant>
      <vt:variant>
        <vt:i4>1</vt:i4>
      </vt:variant>
      <vt:variant>
        <vt:lpstr>Nadpisy snímků</vt:lpstr>
      </vt:variant>
      <vt:variant>
        <vt:i4>30</vt:i4>
      </vt:variant>
    </vt:vector>
  </HeadingPairs>
  <TitlesOfParts>
    <vt:vector size="31" baseType="lpstr">
      <vt:lpstr>Sousedství</vt:lpstr>
      <vt:lpstr>Options Market </vt:lpstr>
      <vt:lpstr>Chapter Objectives </vt:lpstr>
      <vt:lpstr>Background on Options</vt:lpstr>
      <vt:lpstr>Background on Options</vt:lpstr>
      <vt:lpstr>Markets Used to Trade Options</vt:lpstr>
      <vt:lpstr>Background on Options</vt:lpstr>
      <vt:lpstr>Background on Options</vt:lpstr>
      <vt:lpstr>Prezentace aplikace PowerPoint</vt:lpstr>
      <vt:lpstr>Viperon Company Stock Option Quotations</vt:lpstr>
      <vt:lpstr>Determinants of Call Option Premiums</vt:lpstr>
      <vt:lpstr>14.3 Relationship between Exercise Price and Call Option Premium on KSR Stock</vt:lpstr>
      <vt:lpstr>Viperon Company Stock Option Quotations</vt:lpstr>
      <vt:lpstr>Determinants of Put Option Premiums</vt:lpstr>
      <vt:lpstr>Relationship between Exercise Price and Put Option Premium on KSR Stock</vt:lpstr>
      <vt:lpstr>Relationship between Time to Maturity and Put Option Premium on KSR Stock</vt:lpstr>
      <vt:lpstr>How Option Pricing Can Be Used to Derive a Stock’s Volatility </vt:lpstr>
      <vt:lpstr>Black-Scholes Model for option pricing</vt:lpstr>
      <vt:lpstr>Explaining Changes in Option Premiums</vt:lpstr>
      <vt:lpstr>Framework for Explaining Why a Stock Option’s Premium Changes over Time</vt:lpstr>
      <vt:lpstr>Speculating with Stock Options</vt:lpstr>
      <vt:lpstr>Potential Gains or Losses on a Call Option: Exercise Price = $115, Premium = $4</vt:lpstr>
      <vt:lpstr>Potential Gains or Losses on a Put Option: Exercise Price = $110, Premium = $2</vt:lpstr>
      <vt:lpstr>Option versus Stock Investments</vt:lpstr>
      <vt:lpstr>Option versus Stock Investments</vt:lpstr>
      <vt:lpstr>Option versus Stock Investments</vt:lpstr>
      <vt:lpstr>Prezentace aplikace PowerPoint</vt:lpstr>
      <vt:lpstr>Rate of Return to Three Strategies</vt:lpstr>
      <vt:lpstr>Hedging – Covered Call</vt:lpstr>
      <vt:lpstr>Hedging - Protective Put</vt:lpstr>
      <vt:lpstr>Hedging - Straddle</vt:lpstr>
    </vt:vector>
  </TitlesOfParts>
  <Company>Ekonomicko-správní fakulta Masarykovy univerzity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Options Market </dc:title>
  <dc:creator>Linnertova Dagmar</dc:creator>
  <cp:lastModifiedBy>Linnertova Dagmar</cp:lastModifiedBy>
  <cp:revision>14</cp:revision>
  <dcterms:created xsi:type="dcterms:W3CDTF">2015-09-02T10:09:10Z</dcterms:created>
  <dcterms:modified xsi:type="dcterms:W3CDTF">2015-09-02T10:29:03Z</dcterms:modified>
</cp:coreProperties>
</file>