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78" r:id="rId1"/>
  </p:sldMasterIdLst>
  <p:notesMasterIdLst>
    <p:notesMasterId r:id="rId59"/>
  </p:notesMasterIdLst>
  <p:sldIdLst>
    <p:sldId id="256" r:id="rId2"/>
    <p:sldId id="257" r:id="rId3"/>
    <p:sldId id="258" r:id="rId4"/>
    <p:sldId id="259" r:id="rId5"/>
    <p:sldId id="285" r:id="rId6"/>
    <p:sldId id="330" r:id="rId7"/>
    <p:sldId id="261" r:id="rId8"/>
    <p:sldId id="262" r:id="rId9"/>
    <p:sldId id="263" r:id="rId10"/>
    <p:sldId id="265" r:id="rId11"/>
    <p:sldId id="266" r:id="rId12"/>
    <p:sldId id="268" r:id="rId13"/>
    <p:sldId id="269" r:id="rId14"/>
    <p:sldId id="270" r:id="rId15"/>
    <p:sldId id="271" r:id="rId16"/>
    <p:sldId id="272" r:id="rId17"/>
    <p:sldId id="273" r:id="rId18"/>
    <p:sldId id="274" r:id="rId19"/>
    <p:sldId id="275" r:id="rId20"/>
    <p:sldId id="276" r:id="rId21"/>
    <p:sldId id="286" r:id="rId22"/>
    <p:sldId id="278" r:id="rId23"/>
    <p:sldId id="320" r:id="rId24"/>
    <p:sldId id="289" r:id="rId25"/>
    <p:sldId id="290" r:id="rId26"/>
    <p:sldId id="291" r:id="rId27"/>
    <p:sldId id="292" r:id="rId28"/>
    <p:sldId id="293" r:id="rId29"/>
    <p:sldId id="294" r:id="rId30"/>
    <p:sldId id="295" r:id="rId31"/>
    <p:sldId id="297" r:id="rId32"/>
    <p:sldId id="332" r:id="rId33"/>
    <p:sldId id="333" r:id="rId34"/>
    <p:sldId id="334" r:id="rId35"/>
    <p:sldId id="344" r:id="rId36"/>
    <p:sldId id="301" r:id="rId37"/>
    <p:sldId id="335" r:id="rId38"/>
    <p:sldId id="338" r:id="rId39"/>
    <p:sldId id="324" r:id="rId40"/>
    <p:sldId id="326" r:id="rId41"/>
    <p:sldId id="341" r:id="rId42"/>
    <p:sldId id="342" r:id="rId43"/>
    <p:sldId id="322" r:id="rId44"/>
    <p:sldId id="328" r:id="rId45"/>
    <p:sldId id="329" r:id="rId46"/>
    <p:sldId id="339" r:id="rId47"/>
    <p:sldId id="340" r:id="rId48"/>
    <p:sldId id="309" r:id="rId49"/>
    <p:sldId id="346" r:id="rId50"/>
    <p:sldId id="310" r:id="rId51"/>
    <p:sldId id="343" r:id="rId52"/>
    <p:sldId id="315" r:id="rId53"/>
    <p:sldId id="316" r:id="rId54"/>
    <p:sldId id="318" r:id="rId55"/>
    <p:sldId id="319" r:id="rId56"/>
    <p:sldId id="336" r:id="rId57"/>
    <p:sldId id="337" r:id="rId58"/>
  </p:sldIdLst>
  <p:sldSz cx="9144000" cy="6858000" type="screen4x3"/>
  <p:notesSz cx="6858000" cy="9144000"/>
  <p:defaultTextStyle>
    <a:defPPr>
      <a:defRPr lang="en-GB"/>
    </a:defPPr>
    <a:lvl1pPr algn="l" defTabSz="449263" rtl="0" fontAlgn="base">
      <a:lnSpc>
        <a:spcPct val="93000"/>
      </a:lnSpc>
      <a:spcBef>
        <a:spcPct val="0"/>
      </a:spcBef>
      <a:spcAft>
        <a:spcPct val="0"/>
      </a:spcAft>
      <a:buClr>
        <a:srgbClr val="000000"/>
      </a:buClr>
      <a:buSzPct val="100000"/>
      <a:buFont typeface="Arial" charset="0"/>
      <a:defRPr kern="1200">
        <a:solidFill>
          <a:schemeClr val="bg1"/>
        </a:solidFill>
        <a:latin typeface="Arial" charset="0"/>
        <a:ea typeface="+mn-ea"/>
        <a:cs typeface="Arial" charset="0"/>
      </a:defRPr>
    </a:lvl1pPr>
    <a:lvl2pPr marL="457200" algn="l" defTabSz="449263" rtl="0" fontAlgn="base">
      <a:lnSpc>
        <a:spcPct val="93000"/>
      </a:lnSpc>
      <a:spcBef>
        <a:spcPct val="0"/>
      </a:spcBef>
      <a:spcAft>
        <a:spcPct val="0"/>
      </a:spcAft>
      <a:buClr>
        <a:srgbClr val="000000"/>
      </a:buClr>
      <a:buSzPct val="100000"/>
      <a:buFont typeface="Arial" charset="0"/>
      <a:defRPr kern="1200">
        <a:solidFill>
          <a:schemeClr val="bg1"/>
        </a:solidFill>
        <a:latin typeface="Arial" charset="0"/>
        <a:ea typeface="+mn-ea"/>
        <a:cs typeface="Arial" charset="0"/>
      </a:defRPr>
    </a:lvl2pPr>
    <a:lvl3pPr marL="914400" algn="l" defTabSz="449263" rtl="0" fontAlgn="base">
      <a:lnSpc>
        <a:spcPct val="93000"/>
      </a:lnSpc>
      <a:spcBef>
        <a:spcPct val="0"/>
      </a:spcBef>
      <a:spcAft>
        <a:spcPct val="0"/>
      </a:spcAft>
      <a:buClr>
        <a:srgbClr val="000000"/>
      </a:buClr>
      <a:buSzPct val="100000"/>
      <a:buFont typeface="Arial" charset="0"/>
      <a:defRPr kern="1200">
        <a:solidFill>
          <a:schemeClr val="bg1"/>
        </a:solidFill>
        <a:latin typeface="Arial" charset="0"/>
        <a:ea typeface="+mn-ea"/>
        <a:cs typeface="Arial" charset="0"/>
      </a:defRPr>
    </a:lvl3pPr>
    <a:lvl4pPr marL="1371600" algn="l" defTabSz="449263" rtl="0" fontAlgn="base">
      <a:lnSpc>
        <a:spcPct val="93000"/>
      </a:lnSpc>
      <a:spcBef>
        <a:spcPct val="0"/>
      </a:spcBef>
      <a:spcAft>
        <a:spcPct val="0"/>
      </a:spcAft>
      <a:buClr>
        <a:srgbClr val="000000"/>
      </a:buClr>
      <a:buSzPct val="100000"/>
      <a:buFont typeface="Arial" charset="0"/>
      <a:defRPr kern="1200">
        <a:solidFill>
          <a:schemeClr val="bg1"/>
        </a:solidFill>
        <a:latin typeface="Arial" charset="0"/>
        <a:ea typeface="+mn-ea"/>
        <a:cs typeface="Arial" charset="0"/>
      </a:defRPr>
    </a:lvl4pPr>
    <a:lvl5pPr marL="1828800" algn="l" defTabSz="449263" rtl="0" fontAlgn="base">
      <a:lnSpc>
        <a:spcPct val="93000"/>
      </a:lnSpc>
      <a:spcBef>
        <a:spcPct val="0"/>
      </a:spcBef>
      <a:spcAft>
        <a:spcPct val="0"/>
      </a:spcAft>
      <a:buClr>
        <a:srgbClr val="000000"/>
      </a:buClr>
      <a:buSzPct val="100000"/>
      <a:buFont typeface="Arial"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2" Type="http://schemas.openxmlformats.org/officeDocument/2006/relationships/oleObject" Target="Zo&#353;it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Zo&#353;it1"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Hárok1!$B$9</c:f>
              <c:strCache>
                <c:ptCount val="1"/>
                <c:pt idx="0">
                  <c:v>OZ podľa vyhlášky</c:v>
                </c:pt>
              </c:strCache>
            </c:strRef>
          </c:tx>
          <c:cat>
            <c:numRef>
              <c:f>Hárok1!$C$8:$H$8</c:f>
              <c:numCache>
                <c:formatCode>General</c:formatCode>
                <c:ptCount val="6"/>
                <c:pt idx="0">
                  <c:v>2006</c:v>
                </c:pt>
                <c:pt idx="1">
                  <c:v>2007</c:v>
                </c:pt>
                <c:pt idx="2">
                  <c:v>2008</c:v>
                </c:pt>
                <c:pt idx="3">
                  <c:v>2009</c:v>
                </c:pt>
                <c:pt idx="4">
                  <c:v>2010</c:v>
                </c:pt>
                <c:pt idx="5">
                  <c:v>2011</c:v>
                </c:pt>
              </c:numCache>
            </c:numRef>
          </c:cat>
          <c:val>
            <c:numRef>
              <c:f>Hárok1!$C$9:$H$9</c:f>
              <c:numCache>
                <c:formatCode>General</c:formatCode>
                <c:ptCount val="6"/>
                <c:pt idx="0">
                  <c:v>0</c:v>
                </c:pt>
                <c:pt idx="1">
                  <c:v>116178</c:v>
                </c:pt>
                <c:pt idx="2">
                  <c:v>191297</c:v>
                </c:pt>
                <c:pt idx="3">
                  <c:v>146240</c:v>
                </c:pt>
                <c:pt idx="4">
                  <c:v>149377</c:v>
                </c:pt>
                <c:pt idx="5">
                  <c:v>157664</c:v>
                </c:pt>
              </c:numCache>
            </c:numRef>
          </c:val>
          <c:smooth val="0"/>
        </c:ser>
        <c:ser>
          <c:idx val="1"/>
          <c:order val="1"/>
          <c:tx>
            <c:strRef>
              <c:f>Hárok1!$B$10</c:f>
              <c:strCache>
                <c:ptCount val="1"/>
                <c:pt idx="0">
                  <c:v>FCFE</c:v>
                </c:pt>
              </c:strCache>
            </c:strRef>
          </c:tx>
          <c:cat>
            <c:numRef>
              <c:f>Hárok1!$C$8:$H$8</c:f>
              <c:numCache>
                <c:formatCode>General</c:formatCode>
                <c:ptCount val="6"/>
                <c:pt idx="0">
                  <c:v>2006</c:v>
                </c:pt>
                <c:pt idx="1">
                  <c:v>2007</c:v>
                </c:pt>
                <c:pt idx="2">
                  <c:v>2008</c:v>
                </c:pt>
                <c:pt idx="3">
                  <c:v>2009</c:v>
                </c:pt>
                <c:pt idx="4">
                  <c:v>2010</c:v>
                </c:pt>
                <c:pt idx="5">
                  <c:v>2011</c:v>
                </c:pt>
              </c:numCache>
            </c:numRef>
          </c:cat>
          <c:val>
            <c:numRef>
              <c:f>Hárok1!$C$10:$H$10</c:f>
              <c:numCache>
                <c:formatCode>General</c:formatCode>
                <c:ptCount val="6"/>
                <c:pt idx="0">
                  <c:v>151628</c:v>
                </c:pt>
                <c:pt idx="1">
                  <c:v>144055</c:v>
                </c:pt>
                <c:pt idx="2">
                  <c:v>213168</c:v>
                </c:pt>
                <c:pt idx="3">
                  <c:v>234226</c:v>
                </c:pt>
                <c:pt idx="4">
                  <c:v>214259</c:v>
                </c:pt>
                <c:pt idx="5">
                  <c:v>232382</c:v>
                </c:pt>
              </c:numCache>
            </c:numRef>
          </c:val>
          <c:smooth val="0"/>
        </c:ser>
        <c:dLbls>
          <c:showLegendKey val="0"/>
          <c:showVal val="0"/>
          <c:showCatName val="0"/>
          <c:showSerName val="0"/>
          <c:showPercent val="0"/>
          <c:showBubbleSize val="0"/>
        </c:dLbls>
        <c:marker val="1"/>
        <c:smooth val="0"/>
        <c:axId val="96007680"/>
        <c:axId val="81382208"/>
      </c:lineChart>
      <c:catAx>
        <c:axId val="96007680"/>
        <c:scaling>
          <c:orientation val="minMax"/>
        </c:scaling>
        <c:delete val="0"/>
        <c:axPos val="b"/>
        <c:numFmt formatCode="General" sourceLinked="1"/>
        <c:majorTickMark val="out"/>
        <c:minorTickMark val="none"/>
        <c:tickLblPos val="nextTo"/>
        <c:crossAx val="81382208"/>
        <c:crosses val="autoZero"/>
        <c:auto val="1"/>
        <c:lblAlgn val="ctr"/>
        <c:lblOffset val="100"/>
        <c:noMultiLvlLbl val="0"/>
      </c:catAx>
      <c:valAx>
        <c:axId val="81382208"/>
        <c:scaling>
          <c:orientation val="minMax"/>
        </c:scaling>
        <c:delete val="0"/>
        <c:axPos val="l"/>
        <c:majorGridlines/>
        <c:numFmt formatCode="General" sourceLinked="1"/>
        <c:majorTickMark val="out"/>
        <c:minorTickMark val="none"/>
        <c:tickLblPos val="nextTo"/>
        <c:crossAx val="96007680"/>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Hárok3!$A$5</c:f>
              <c:strCache>
                <c:ptCount val="1"/>
                <c:pt idx="0">
                  <c:v>FCFE</c:v>
                </c:pt>
              </c:strCache>
            </c:strRef>
          </c:tx>
          <c:cat>
            <c:numRef>
              <c:f>Hárok3!$B$4:$G$4</c:f>
              <c:numCache>
                <c:formatCode>General</c:formatCode>
                <c:ptCount val="6"/>
                <c:pt idx="0">
                  <c:v>2006</c:v>
                </c:pt>
                <c:pt idx="1">
                  <c:v>2007</c:v>
                </c:pt>
                <c:pt idx="2">
                  <c:v>2008</c:v>
                </c:pt>
                <c:pt idx="3">
                  <c:v>2009</c:v>
                </c:pt>
                <c:pt idx="4">
                  <c:v>2010</c:v>
                </c:pt>
                <c:pt idx="5">
                  <c:v>2011</c:v>
                </c:pt>
              </c:numCache>
            </c:numRef>
          </c:cat>
          <c:val>
            <c:numRef>
              <c:f>Hárok3!$B$5:$G$5</c:f>
              <c:numCache>
                <c:formatCode>General</c:formatCode>
                <c:ptCount val="6"/>
                <c:pt idx="0">
                  <c:v>11638</c:v>
                </c:pt>
                <c:pt idx="1">
                  <c:v>20101</c:v>
                </c:pt>
                <c:pt idx="2">
                  <c:v>22326</c:v>
                </c:pt>
                <c:pt idx="3">
                  <c:v>8640</c:v>
                </c:pt>
                <c:pt idx="4">
                  <c:v>20455</c:v>
                </c:pt>
                <c:pt idx="5">
                  <c:v>22326</c:v>
                </c:pt>
              </c:numCache>
            </c:numRef>
          </c:val>
          <c:smooth val="0"/>
        </c:ser>
        <c:ser>
          <c:idx val="1"/>
          <c:order val="1"/>
          <c:tx>
            <c:strRef>
              <c:f>Hárok3!$A$6</c:f>
              <c:strCache>
                <c:ptCount val="1"/>
                <c:pt idx="0">
                  <c:v>OZ</c:v>
                </c:pt>
              </c:strCache>
            </c:strRef>
          </c:tx>
          <c:cat>
            <c:numRef>
              <c:f>Hárok3!$B$4:$G$4</c:f>
              <c:numCache>
                <c:formatCode>General</c:formatCode>
                <c:ptCount val="6"/>
                <c:pt idx="0">
                  <c:v>2006</c:v>
                </c:pt>
                <c:pt idx="1">
                  <c:v>2007</c:v>
                </c:pt>
                <c:pt idx="2">
                  <c:v>2008</c:v>
                </c:pt>
                <c:pt idx="3">
                  <c:v>2009</c:v>
                </c:pt>
                <c:pt idx="4">
                  <c:v>2010</c:v>
                </c:pt>
                <c:pt idx="5">
                  <c:v>2011</c:v>
                </c:pt>
              </c:numCache>
            </c:numRef>
          </c:cat>
          <c:val>
            <c:numRef>
              <c:f>Hárok3!$B$6:$G$6</c:f>
              <c:numCache>
                <c:formatCode>General</c:formatCode>
                <c:ptCount val="6"/>
                <c:pt idx="0">
                  <c:v>18722</c:v>
                </c:pt>
                <c:pt idx="1">
                  <c:v>16481</c:v>
                </c:pt>
                <c:pt idx="2">
                  <c:v>19221</c:v>
                </c:pt>
                <c:pt idx="3">
                  <c:v>3271</c:v>
                </c:pt>
                <c:pt idx="4">
                  <c:v>12771</c:v>
                </c:pt>
                <c:pt idx="5">
                  <c:v>13022</c:v>
                </c:pt>
              </c:numCache>
            </c:numRef>
          </c:val>
          <c:smooth val="0"/>
        </c:ser>
        <c:dLbls>
          <c:showLegendKey val="0"/>
          <c:showVal val="0"/>
          <c:showCatName val="0"/>
          <c:showSerName val="0"/>
          <c:showPercent val="0"/>
          <c:showBubbleSize val="0"/>
        </c:dLbls>
        <c:marker val="1"/>
        <c:smooth val="0"/>
        <c:axId val="96006144"/>
        <c:axId val="81383936"/>
      </c:lineChart>
      <c:catAx>
        <c:axId val="96006144"/>
        <c:scaling>
          <c:orientation val="minMax"/>
        </c:scaling>
        <c:delete val="0"/>
        <c:axPos val="b"/>
        <c:numFmt formatCode="General" sourceLinked="1"/>
        <c:majorTickMark val="out"/>
        <c:minorTickMark val="none"/>
        <c:tickLblPos val="nextTo"/>
        <c:crossAx val="81383936"/>
        <c:crosses val="autoZero"/>
        <c:auto val="1"/>
        <c:lblAlgn val="ctr"/>
        <c:lblOffset val="100"/>
        <c:noMultiLvlLbl val="0"/>
      </c:catAx>
      <c:valAx>
        <c:axId val="81383936"/>
        <c:scaling>
          <c:orientation val="minMax"/>
        </c:scaling>
        <c:delete val="0"/>
        <c:axPos val="l"/>
        <c:majorGridlines/>
        <c:numFmt formatCode="General" sourceLinked="1"/>
        <c:majorTickMark val="out"/>
        <c:minorTickMark val="none"/>
        <c:tickLblPos val="nextTo"/>
        <c:crossAx val="96006144"/>
        <c:crosses val="autoZero"/>
        <c:crossBetween val="between"/>
      </c:valAx>
    </c:plotArea>
    <c:legend>
      <c:legendPos val="r"/>
      <c:layout/>
      <c:overlay val="0"/>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0" y="695325"/>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sk-SK" smtClean="0"/>
          </a:p>
        </p:txBody>
      </p:sp>
    </p:spTree>
    <p:extLst>
      <p:ext uri="{BB962C8B-B14F-4D97-AF65-F5344CB8AC3E}">
        <p14:creationId xmlns:p14="http://schemas.microsoft.com/office/powerpoint/2010/main" val="323725354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5"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2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3"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5"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4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Text Box 1"/>
          <p:cNvSpPr txBox="1">
            <a:spLocks noChangeArrowheads="1"/>
          </p:cNvSpPr>
          <p:nvPr/>
        </p:nvSpPr>
        <p:spPr bwMode="auto">
          <a:xfrm>
            <a:off x="1143000" y="695325"/>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54275"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Text Box 1"/>
          <p:cNvSpPr txBox="1">
            <a:spLocks noChangeArrowheads="1"/>
          </p:cNvSpPr>
          <p:nvPr/>
        </p:nvSpPr>
        <p:spPr bwMode="auto">
          <a:xfrm>
            <a:off x="1143000" y="695325"/>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46083"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1143000" y="695325"/>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47107"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1143000" y="695325"/>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48131"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1143000" y="695325"/>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49155"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Text Box 1"/>
          <p:cNvSpPr txBox="1">
            <a:spLocks noChangeArrowheads="1"/>
          </p:cNvSpPr>
          <p:nvPr/>
        </p:nvSpPr>
        <p:spPr bwMode="auto">
          <a:xfrm>
            <a:off x="1143000" y="695325"/>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50179"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1143000" y="695325"/>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51203"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1143000" y="695325"/>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53251"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5"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6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Text Box 1"/>
          <p:cNvSpPr txBox="1">
            <a:spLocks noChangeArrowheads="1"/>
          </p:cNvSpPr>
          <p:nvPr/>
        </p:nvSpPr>
        <p:spPr bwMode="auto">
          <a:xfrm>
            <a:off x="1143000" y="695325"/>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56323"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
          <p:cNvSpPr>
            <a:spLocks noGrp="1" noRot="1" noChangeAspect="1" noChangeArrowheads="1" noTextEdit="1"/>
          </p:cNvSpPr>
          <p:nvPr>
            <p:ph type="sldImg"/>
          </p:nvPr>
        </p:nvSpPr>
        <p:spPr>
          <a:xfrm>
            <a:off x="-10385425" y="-7094538"/>
            <a:ext cx="20772438" cy="15579726"/>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9" name="Rectangle 2"/>
          <p:cNvSpPr>
            <a:spLocks noGrp="1" noChangeArrowheads="1"/>
          </p:cNvSpPr>
          <p:nvPr>
            <p:ph type="body" idx="1"/>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Text Box 1"/>
          <p:cNvSpPr txBox="1">
            <a:spLocks noChangeArrowheads="1"/>
          </p:cNvSpPr>
          <p:nvPr/>
        </p:nvSpPr>
        <p:spPr bwMode="auto">
          <a:xfrm>
            <a:off x="1588" y="0"/>
            <a:ext cx="1587" cy="1588"/>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62467"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9" name="Rectangle 2"/>
          <p:cNvSpPr>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Text Box 1"/>
          <p:cNvSpPr txBox="1">
            <a:spLocks noChangeArrowheads="1"/>
          </p:cNvSpPr>
          <p:nvPr/>
        </p:nvSpPr>
        <p:spPr bwMode="auto">
          <a:xfrm>
            <a:off x="1588" y="0"/>
            <a:ext cx="1587" cy="1588"/>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64515"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Text Box 1"/>
          <p:cNvSpPr txBox="1">
            <a:spLocks noChangeArrowheads="1"/>
          </p:cNvSpPr>
          <p:nvPr/>
        </p:nvSpPr>
        <p:spPr bwMode="auto">
          <a:xfrm>
            <a:off x="1588" y="0"/>
            <a:ext cx="1587" cy="1588"/>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69635"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Text Box 1"/>
          <p:cNvSpPr txBox="1">
            <a:spLocks noChangeArrowheads="1"/>
          </p:cNvSpPr>
          <p:nvPr/>
        </p:nvSpPr>
        <p:spPr bwMode="auto">
          <a:xfrm>
            <a:off x="1588" y="0"/>
            <a:ext cx="1587" cy="1588"/>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68611"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Text Box 1"/>
          <p:cNvSpPr txBox="1">
            <a:spLocks noChangeArrowheads="1"/>
          </p:cNvSpPr>
          <p:nvPr/>
        </p:nvSpPr>
        <p:spPr bwMode="auto">
          <a:xfrm>
            <a:off x="1143000" y="695325"/>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endParaRPr lang="sk-SK"/>
          </a:p>
        </p:txBody>
      </p:sp>
      <p:sp>
        <p:nvSpPr>
          <p:cNvPr id="66563" name="Rectangle 2"/>
          <p:cNvSpPr>
            <a:spLocks noGrp="1" noChangeArrowheads="1"/>
          </p:cNvSpPr>
          <p:nvPr>
            <p:ph type="body"/>
          </p:nvPr>
        </p:nvSpPr>
        <p:spPr>
          <a:xfrm>
            <a:off x="685800" y="4343400"/>
            <a:ext cx="5484813"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Upravte štýly predlohy textu</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Upravte štýl predlohy podnadpisov</a:t>
            </a:r>
            <a:endParaRPr kumimoji="0" lang="en-US"/>
          </a:p>
        </p:txBody>
      </p:sp>
      <p:sp>
        <p:nvSpPr>
          <p:cNvPr id="30" name="Date Placeholder 29"/>
          <p:cNvSpPr>
            <a:spLocks noGrp="1"/>
          </p:cNvSpPr>
          <p:nvPr>
            <p:ph type="dt" sz="half" idx="10"/>
          </p:nvPr>
        </p:nvSpPr>
        <p:spPr/>
        <p:txBody>
          <a:bodyPr/>
          <a:lstStyle/>
          <a:p>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A185E16C-E39E-492C-AFB7-6449DCD388C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sk-SK" smtClean="0"/>
              <a:t>Upravte štýly predlohy textu</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9C3658-49E3-4803-BCD8-76B2FEBF363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sk-SK" smtClean="0"/>
              <a:t>Upravte štýly predlohy textu</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580490-99E4-4964-BB93-74F5E83CD957}"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Rozloženie obsahu">
    <p:spTree>
      <p:nvGrpSpPr>
        <p:cNvPr id="1" name=""/>
        <p:cNvGrpSpPr/>
        <p:nvPr/>
      </p:nvGrpSpPr>
      <p:grpSpPr>
        <a:xfrm>
          <a:off x="0" y="0"/>
          <a:ext cx="0" cy="0"/>
          <a:chOff x="0" y="0"/>
          <a:chExt cx="0" cy="0"/>
        </a:xfrm>
      </p:grpSpPr>
      <p:sp>
        <p:nvSpPr>
          <p:cNvPr id="2" name="Nadpis 1"/>
          <p:cNvSpPr>
            <a:spLocks noGrp="1"/>
          </p:cNvSpPr>
          <p:nvPr>
            <p:ph type="title"/>
          </p:nvPr>
        </p:nvSpPr>
        <p:spPr>
          <a:xfrm>
            <a:off x="457200" y="128588"/>
            <a:ext cx="8228013" cy="1433512"/>
          </a:xfrm>
        </p:spPr>
        <p:txBody>
          <a:bodyPr/>
          <a:lstStyle/>
          <a:p>
            <a:r>
              <a:rPr lang="sk-SK" smtClean="0"/>
              <a:t>Upravte štýly predlohy textu</a:t>
            </a:r>
            <a:endParaRPr lang="sk-SK"/>
          </a:p>
        </p:txBody>
      </p:sp>
      <p:sp>
        <p:nvSpPr>
          <p:cNvPr id="3" name="Zástupný symbol dátumu 2"/>
          <p:cNvSpPr>
            <a:spLocks noGrp="1"/>
          </p:cNvSpPr>
          <p:nvPr>
            <p:ph type="dt" idx="10"/>
          </p:nvPr>
        </p:nvSpPr>
        <p:spPr>
          <a:xfrm>
            <a:off x="457200" y="6245225"/>
            <a:ext cx="2132013" cy="474663"/>
          </a:xfrm>
        </p:spPr>
        <p:txBody>
          <a:bodyPr/>
          <a:lstStyle>
            <a:lvl1pPr>
              <a:defRPr/>
            </a:lvl1pPr>
          </a:lstStyle>
          <a:p>
            <a:endParaRPr lang="en-GB"/>
          </a:p>
        </p:txBody>
      </p:sp>
      <p:sp>
        <p:nvSpPr>
          <p:cNvPr id="4" name="Zástupný symbol päty 3"/>
          <p:cNvSpPr>
            <a:spLocks noGrp="1"/>
          </p:cNvSpPr>
          <p:nvPr>
            <p:ph type="ftr" idx="11"/>
          </p:nvPr>
        </p:nvSpPr>
        <p:spPr>
          <a:xfrm>
            <a:off x="3124200" y="6245225"/>
            <a:ext cx="2894013" cy="474663"/>
          </a:xfrm>
        </p:spPr>
        <p:txBody>
          <a:bodyPr/>
          <a:lstStyle>
            <a:lvl1pPr>
              <a:defRPr/>
            </a:lvl1pPr>
          </a:lstStyle>
          <a:p>
            <a:endParaRPr lang="en-GB"/>
          </a:p>
        </p:txBody>
      </p:sp>
      <p:sp>
        <p:nvSpPr>
          <p:cNvPr id="5" name="Zástupný symbol čísla snímky 4"/>
          <p:cNvSpPr>
            <a:spLocks noGrp="1"/>
          </p:cNvSpPr>
          <p:nvPr>
            <p:ph type="sldNum" idx="12"/>
          </p:nvPr>
        </p:nvSpPr>
        <p:spPr>
          <a:xfrm>
            <a:off x="6553200" y="6245225"/>
            <a:ext cx="2132013" cy="474663"/>
          </a:xfrm>
        </p:spPr>
        <p:txBody>
          <a:bodyPr/>
          <a:lstStyle>
            <a:lvl1pPr>
              <a:defRPr/>
            </a:lvl1pPr>
          </a:lstStyle>
          <a:p>
            <a:fld id="{27C56E2C-5C44-4F1C-ABE8-EDCB59DCE356}" type="slidenum">
              <a:rPr lang="en-GB"/>
              <a:pPr/>
              <a:t>‹#›</a:t>
            </a:fld>
            <a:endParaRPr lang="en-GB"/>
          </a:p>
        </p:txBody>
      </p:sp>
    </p:spTree>
    <p:extLst>
      <p:ext uri="{BB962C8B-B14F-4D97-AF65-F5344CB8AC3E}">
        <p14:creationId xmlns:p14="http://schemas.microsoft.com/office/powerpoint/2010/main" val="176955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sk-SK" smtClean="0"/>
              <a:t>Upravte štýly predlohy textu</a:t>
            </a:r>
            <a:endParaRPr kumimoji="0" lang="en-US"/>
          </a:p>
        </p:txBody>
      </p:sp>
      <p:sp>
        <p:nvSpPr>
          <p:cNvPr id="3" name="Content Placeholder 2"/>
          <p:cNvSpPr>
            <a:spLocks noGrp="1"/>
          </p:cNvSpPr>
          <p:nvPr>
            <p:ph idx="1"/>
          </p:nvPr>
        </p:nvSpPr>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3EA3D2-BB58-490F-81F1-84B034D92D0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Upravte štýly predlohy textu</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Upravte štýl predlohy textu.</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4B8654-E12F-44A8-AAFE-04C3D40D9901}"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sk-SK" smtClean="0"/>
              <a:t>Upravte štýly predlohy textu</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733E3F-8F60-4EF5-974B-03812944067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sk-SK" smtClean="0"/>
              <a:t>Upravte štýly predlohy textu</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Upravte štýl predlohy textu.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Upravte štýl predlohy textu.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A55370-4B5B-451C-AF4D-5B00B59E80F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k-SK" smtClean="0"/>
              <a:t>Upravte štýly predlohy textu</a:t>
            </a:r>
            <a:endParaRPr kumimoji="0" lang="en-US"/>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9D3B0B-FDAA-422B-BCB2-63898BFE34B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E6B95C-90CB-4CD6-B4AB-A757483E481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k-SK" smtClean="0"/>
              <a:t>Upravte štýly predlohy textu</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k-SK" smtClean="0"/>
              <a:t>Upravte štýl predlohy textu.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126ACB-50B6-448C-B0E8-F0874EF8C01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k-SK" smtClean="0"/>
              <a:t>Upravte štýly predlohy textu</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k-SK" smtClean="0"/>
              <a:t>Upravte štýl predlohy textu.</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A666D3B7-B8A8-44FF-BE08-C96177491751}"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k-SK" smtClean="0"/>
              <a:t>Ak chcete pridať obrázok, kliknite na ikonu</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k-SK" smtClean="0"/>
              <a:t>Upravte štýly predlohy textu</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k-SK" smtClean="0"/>
              <a:t>Upravte štýl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E3C640-E143-4600-A49B-999FBF49C279}"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5.w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8.wmf"/><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nber.org/papers/w12918"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1.wmf"/></Relationships>
</file>

<file path=ppt/slides/_rels/slide4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ages.stern.nyu.edu./adamodar/" TargetMode="Externa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hyperlink" Target="#_ftn1"/><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3.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980728"/>
            <a:ext cx="7772400" cy="2448272"/>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4000" dirty="0" smtClean="0">
                <a:latin typeface="Arial Narrow" pitchFamily="34" charset="0"/>
              </a:rPr>
              <a:t>Vybrané ekonomické </a:t>
            </a:r>
            <a:r>
              <a:rPr lang="sk-SK" sz="4000" dirty="0">
                <a:latin typeface="Arial Narrow" pitchFamily="34" charset="0"/>
              </a:rPr>
              <a:t>o</a:t>
            </a:r>
            <a:r>
              <a:rPr lang="sk-SK" sz="4000" dirty="0" smtClean="0">
                <a:latin typeface="Arial Narrow" pitchFamily="34" charset="0"/>
              </a:rPr>
              <a:t>tázky </a:t>
            </a:r>
            <a:br>
              <a:rPr lang="sk-SK" sz="4000" dirty="0" smtClean="0">
                <a:latin typeface="Arial Narrow" pitchFamily="34" charset="0"/>
              </a:rPr>
            </a:br>
            <a:r>
              <a:rPr lang="sk-SK" sz="4000" dirty="0" smtClean="0">
                <a:latin typeface="Arial Narrow" pitchFamily="34" charset="0"/>
              </a:rPr>
              <a:t>a postupy ohodnocovania bánk </a:t>
            </a:r>
            <a:r>
              <a:rPr lang="en-GB" sz="4000" dirty="0">
                <a:latin typeface="Arial Narrow" pitchFamily="34" charset="0"/>
              </a:rPr>
              <a:t/>
            </a:r>
            <a:br>
              <a:rPr lang="en-GB" sz="4000" dirty="0">
                <a:latin typeface="Arial Narrow" pitchFamily="34" charset="0"/>
              </a:rPr>
            </a:br>
            <a:endParaRPr lang="en-GB" sz="3200" dirty="0">
              <a:latin typeface="Arial Narrow" pitchFamily="34" charset="0"/>
            </a:endParaRPr>
          </a:p>
        </p:txBody>
      </p:sp>
      <p:sp>
        <p:nvSpPr>
          <p:cNvPr id="3074" name="Rectangle 2"/>
          <p:cNvSpPr>
            <a:spLocks noGrp="1" noChangeArrowheads="1"/>
          </p:cNvSpPr>
          <p:nvPr>
            <p:ph type="subTitle" idx="4294967295"/>
          </p:nvPr>
        </p:nvSpPr>
        <p:spPr bwMode="auto">
          <a:xfrm>
            <a:off x="0" y="3429000"/>
            <a:ext cx="6400800" cy="2879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marL="0" indent="0" algn="ctr">
              <a:lnSpc>
                <a:spcPct val="100000"/>
              </a:lnSpc>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p>
          <a:p>
            <a:pPr marL="0" indent="0" algn="ctr">
              <a:lnSpc>
                <a:spcPct val="100000"/>
              </a:lnSpc>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rgbClr val="0070C0"/>
                </a:solidFill>
                <a:latin typeface="Arial Narrow" pitchFamily="34" charset="0"/>
              </a:rPr>
              <a:t>Eva </a:t>
            </a:r>
            <a:r>
              <a:rPr lang="en-GB" dirty="0" err="1" smtClean="0">
                <a:solidFill>
                  <a:srgbClr val="0070C0"/>
                </a:solidFill>
                <a:latin typeface="Arial Narrow" pitchFamily="34" charset="0"/>
              </a:rPr>
              <a:t>Horvátová</a:t>
            </a:r>
            <a:endParaRPr lang="sk-SK" dirty="0" smtClean="0">
              <a:solidFill>
                <a:srgbClr val="0070C0"/>
              </a:solidFill>
              <a:latin typeface="Arial Narrow" pitchFamily="34" charset="0"/>
            </a:endParaRPr>
          </a:p>
          <a:p>
            <a:pPr marL="0" indent="0" algn="ctr">
              <a:lnSpc>
                <a:spcPct val="100000"/>
              </a:lnSpc>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dirty="0" err="1" smtClean="0">
                <a:solidFill>
                  <a:srgbClr val="0070C0"/>
                </a:solidFill>
                <a:latin typeface="Arial Narrow" pitchFamily="34" charset="0"/>
              </a:rPr>
              <a:t>Ekonomicko-správní</a:t>
            </a:r>
            <a:r>
              <a:rPr lang="sk-SK" dirty="0" smtClean="0">
                <a:solidFill>
                  <a:srgbClr val="0070C0"/>
                </a:solidFill>
                <a:latin typeface="Arial Narrow" pitchFamily="34" charset="0"/>
              </a:rPr>
              <a:t> fakulta</a:t>
            </a:r>
          </a:p>
          <a:p>
            <a:pPr marL="0" indent="0" algn="ctr">
              <a:lnSpc>
                <a:spcPct val="100000"/>
              </a:lnSpc>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dirty="0" smtClean="0">
                <a:solidFill>
                  <a:srgbClr val="0070C0"/>
                </a:solidFill>
                <a:latin typeface="Arial Narrow" pitchFamily="34" charset="0"/>
              </a:rPr>
              <a:t>Masarykova univerzita v Brne</a:t>
            </a:r>
          </a:p>
          <a:p>
            <a:pPr marL="0" indent="0" algn="ctr">
              <a:lnSpc>
                <a:spcPct val="100000"/>
              </a:lnSpc>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dirty="0" smtClean="0">
                <a:solidFill>
                  <a:srgbClr val="0070C0"/>
                </a:solidFill>
                <a:latin typeface="Arial Narrow" pitchFamily="34" charset="0"/>
              </a:rPr>
              <a:t>24. 04. 2015</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err="1">
                <a:latin typeface="Arial Narrow" panose="020B0606020202030204" pitchFamily="34" charset="0"/>
              </a:rPr>
              <a:t>Výnosová</a:t>
            </a:r>
            <a:r>
              <a:rPr lang="en-GB" sz="2400" b="1" dirty="0">
                <a:latin typeface="Arial Narrow" panose="020B0606020202030204" pitchFamily="34" charset="0"/>
              </a:rPr>
              <a:t> </a:t>
            </a:r>
            <a:r>
              <a:rPr lang="en-GB" sz="2400" b="1" dirty="0" err="1">
                <a:latin typeface="Arial Narrow" panose="020B0606020202030204" pitchFamily="34" charset="0"/>
              </a:rPr>
              <a:t>metóda</a:t>
            </a:r>
            <a:r>
              <a:rPr lang="en-GB" sz="2400" b="1" dirty="0">
                <a:latin typeface="Arial Narrow" panose="020B0606020202030204" pitchFamily="34" charset="0"/>
              </a:rPr>
              <a:t> </a:t>
            </a:r>
          </a:p>
        </p:txBody>
      </p:sp>
      <p:sp>
        <p:nvSpPr>
          <p:cNvPr id="12290" name="Rectangle 2"/>
          <p:cNvSpPr>
            <a:spLocks noGrp="1" noChangeArrowheads="1"/>
          </p:cNvSpPr>
          <p:nvPr>
            <p:ph idx="1"/>
          </p:nvPr>
        </p:nvSpPr>
        <p:spPr>
          <a:xfrm>
            <a:off x="457200" y="1340768"/>
            <a:ext cx="8229600" cy="4785395"/>
          </a:xfrm>
          <a:ln/>
        </p:spPr>
        <p:txBody>
          <a:bodyPr/>
          <a:lstStyle/>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anose="020B0606020202030204" pitchFamily="34" charset="0"/>
            </a:endParaRPr>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a:latin typeface="Arial Narrow" panose="020B0606020202030204" pitchFamily="34" charset="0"/>
            </a:endParaRPr>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err="1" smtClean="0">
                <a:latin typeface="Arial Narrow" panose="020B0606020202030204" pitchFamily="34" charset="0"/>
              </a:rPr>
              <a:t>Výnosová</a:t>
            </a:r>
            <a:r>
              <a:rPr lang="en-GB" sz="2400" dirty="0" smtClean="0">
                <a:latin typeface="Arial Narrow" panose="020B0606020202030204" pitchFamily="34" charset="0"/>
              </a:rPr>
              <a:t> </a:t>
            </a:r>
            <a:r>
              <a:rPr lang="en-GB" sz="2400" dirty="0" err="1">
                <a:latin typeface="Arial Narrow" pitchFamily="34" charset="0"/>
              </a:rPr>
              <a:t>metóda</a:t>
            </a:r>
            <a:r>
              <a:rPr lang="en-GB" sz="2400" dirty="0">
                <a:latin typeface="Arial Narrow" pitchFamily="34" charset="0"/>
              </a:rPr>
              <a:t> </a:t>
            </a:r>
            <a:r>
              <a:rPr lang="en-GB" sz="2400" dirty="0" err="1">
                <a:latin typeface="Arial Narrow" pitchFamily="34" charset="0"/>
              </a:rPr>
              <a:t>sa</a:t>
            </a:r>
            <a:r>
              <a:rPr lang="en-GB" sz="2400" dirty="0">
                <a:latin typeface="Arial Narrow" pitchFamily="34" charset="0"/>
              </a:rPr>
              <a:t> </a:t>
            </a:r>
            <a:r>
              <a:rPr lang="en-GB" sz="2400" dirty="0" err="1">
                <a:latin typeface="Arial Narrow" pitchFamily="34" charset="0"/>
              </a:rPr>
              <a:t>uvádza</a:t>
            </a:r>
            <a:r>
              <a:rPr lang="en-GB" sz="2400" dirty="0">
                <a:latin typeface="Arial Narrow" pitchFamily="34" charset="0"/>
              </a:rPr>
              <a:t> pod </a:t>
            </a:r>
            <a:r>
              <a:rPr lang="en-GB" sz="2400" dirty="0" err="1">
                <a:latin typeface="Arial Narrow" pitchFamily="34" charset="0"/>
              </a:rPr>
              <a:t>názvom</a:t>
            </a:r>
            <a:r>
              <a:rPr lang="en-GB" sz="2400" dirty="0">
                <a:latin typeface="Arial Narrow" pitchFamily="34" charset="0"/>
              </a:rPr>
              <a:t> „</a:t>
            </a:r>
            <a:r>
              <a:rPr lang="en-GB" sz="2400" dirty="0" err="1">
                <a:latin typeface="Arial Narrow" pitchFamily="34" charset="0"/>
              </a:rPr>
              <a:t>podnikateľská</a:t>
            </a:r>
            <a:r>
              <a:rPr lang="en-GB" sz="2400" dirty="0">
                <a:latin typeface="Arial Narrow" pitchFamily="34" charset="0"/>
              </a:rPr>
              <a:t> </a:t>
            </a:r>
            <a:r>
              <a:rPr lang="en-GB" sz="2400" dirty="0" err="1">
                <a:latin typeface="Arial Narrow" pitchFamily="34" charset="0"/>
              </a:rPr>
              <a:t>metóda</a:t>
            </a:r>
            <a:r>
              <a:rPr lang="en-GB" sz="2400" dirty="0">
                <a:latin typeface="Arial Narrow" pitchFamily="34" charset="0"/>
              </a:rPr>
              <a:t> </a:t>
            </a:r>
            <a:r>
              <a:rPr lang="en-GB" sz="2400" dirty="0" err="1">
                <a:latin typeface="Arial Narrow" pitchFamily="34" charset="0"/>
              </a:rPr>
              <a:t>stanovenia</a:t>
            </a:r>
            <a:r>
              <a:rPr lang="en-GB" sz="2400" dirty="0">
                <a:latin typeface="Arial Narrow" pitchFamily="34" charset="0"/>
              </a:rPr>
              <a:t> </a:t>
            </a:r>
            <a:r>
              <a:rPr lang="en-GB" sz="2400" dirty="0" err="1">
                <a:latin typeface="Arial Narrow" pitchFamily="34" charset="0"/>
              </a:rPr>
              <a:t>všeobecnej</a:t>
            </a:r>
            <a:r>
              <a:rPr lang="en-GB" sz="2400" dirty="0">
                <a:latin typeface="Arial Narrow" pitchFamily="34" charset="0"/>
              </a:rPr>
              <a:t> </a:t>
            </a:r>
            <a:r>
              <a:rPr lang="en-GB" sz="2400" dirty="0" err="1">
                <a:latin typeface="Arial Narrow" pitchFamily="34" charset="0"/>
              </a:rPr>
              <a:t>hodnoty</a:t>
            </a:r>
            <a:r>
              <a:rPr lang="en-GB" sz="2400" dirty="0">
                <a:latin typeface="Arial Narrow" pitchFamily="34" charset="0"/>
              </a:rPr>
              <a:t> </a:t>
            </a:r>
            <a:r>
              <a:rPr lang="en-GB" sz="2400" dirty="0" err="1">
                <a:latin typeface="Arial Narrow" pitchFamily="34" charset="0"/>
              </a:rPr>
              <a:t>podniku</a:t>
            </a:r>
            <a:r>
              <a:rPr lang="en-GB" sz="2400" dirty="0">
                <a:latin typeface="Arial Narrow" pitchFamily="34" charset="0"/>
              </a:rPr>
              <a:t> a </a:t>
            </a:r>
            <a:r>
              <a:rPr lang="en-GB" sz="2400" dirty="0" err="1">
                <a:latin typeface="Arial Narrow" pitchFamily="34" charset="0"/>
              </a:rPr>
              <a:t>častí</a:t>
            </a:r>
            <a:r>
              <a:rPr lang="en-GB" sz="2400" dirty="0">
                <a:latin typeface="Arial Narrow" pitchFamily="34" charset="0"/>
              </a:rPr>
              <a:t> </a:t>
            </a:r>
            <a:r>
              <a:rPr lang="en-GB" sz="2400" dirty="0" err="1">
                <a:latin typeface="Arial Narrow" pitchFamily="34" charset="0"/>
              </a:rPr>
              <a:t>podniku</a:t>
            </a:r>
            <a:r>
              <a:rPr lang="en-GB" sz="2400" dirty="0">
                <a:latin typeface="Arial Narrow" pitchFamily="34" charset="0"/>
              </a:rPr>
              <a:t>“</a:t>
            </a:r>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latin typeface="Arial Narrow" pitchFamily="34" charset="0"/>
            </a:endParaRPr>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err="1">
                <a:latin typeface="Arial Narrow" pitchFamily="34" charset="0"/>
              </a:rPr>
              <a:t>Pri</a:t>
            </a:r>
            <a:r>
              <a:rPr lang="en-GB" sz="2400" dirty="0">
                <a:latin typeface="Arial Narrow" pitchFamily="34" charset="0"/>
              </a:rPr>
              <a:t> </a:t>
            </a:r>
            <a:r>
              <a:rPr lang="en-GB" sz="2400" dirty="0" err="1">
                <a:latin typeface="Arial Narrow" pitchFamily="34" charset="0"/>
              </a:rPr>
              <a:t>časovo</a:t>
            </a:r>
            <a:r>
              <a:rPr lang="en-GB" sz="2400" dirty="0">
                <a:latin typeface="Arial Narrow" pitchFamily="34" charset="0"/>
              </a:rPr>
              <a:t> </a:t>
            </a:r>
            <a:r>
              <a:rPr lang="en-GB" sz="2400" dirty="0" err="1">
                <a:latin typeface="Arial Narrow" pitchFamily="34" charset="0"/>
              </a:rPr>
              <a:t>obmedzenej</a:t>
            </a:r>
            <a:r>
              <a:rPr lang="en-GB" sz="2400" dirty="0">
                <a:latin typeface="Arial Narrow" pitchFamily="34" charset="0"/>
              </a:rPr>
              <a:t> </a:t>
            </a:r>
            <a:r>
              <a:rPr lang="en-GB" sz="2400" dirty="0" err="1">
                <a:latin typeface="Arial Narrow" pitchFamily="34" charset="0"/>
              </a:rPr>
              <a:t>životnosti</a:t>
            </a:r>
            <a:r>
              <a:rPr lang="en-GB" sz="2400" dirty="0">
                <a:latin typeface="Arial Narrow" pitchFamily="34" charset="0"/>
              </a:rPr>
              <a:t> </a:t>
            </a:r>
            <a:r>
              <a:rPr lang="en-GB" sz="2400" dirty="0" err="1">
                <a:latin typeface="Arial Narrow" pitchFamily="34" charset="0"/>
              </a:rPr>
              <a:t>podniku</a:t>
            </a:r>
            <a:r>
              <a:rPr lang="en-GB" sz="2400" dirty="0">
                <a:latin typeface="Arial Narrow" pitchFamily="34" charset="0"/>
              </a:rPr>
              <a:t> </a:t>
            </a:r>
            <a:r>
              <a:rPr lang="en-GB" sz="2400" dirty="0" err="1">
                <a:latin typeface="Arial Narrow" pitchFamily="34" charset="0"/>
              </a:rPr>
              <a:t>sa</a:t>
            </a:r>
            <a:r>
              <a:rPr lang="en-GB" sz="2400" dirty="0">
                <a:latin typeface="Arial Narrow" pitchFamily="34" charset="0"/>
              </a:rPr>
              <a:t> </a:t>
            </a:r>
            <a:r>
              <a:rPr lang="en-GB" sz="2400" dirty="0" err="1">
                <a:latin typeface="Arial Narrow" pitchFamily="34" charset="0"/>
              </a:rPr>
              <a:t>stanoví</a:t>
            </a:r>
            <a:r>
              <a:rPr lang="en-GB" sz="2400" dirty="0">
                <a:latin typeface="Arial Narrow" pitchFamily="34" charset="0"/>
              </a:rPr>
              <a:t> </a:t>
            </a:r>
            <a:r>
              <a:rPr lang="en-GB" sz="2400" dirty="0" err="1">
                <a:latin typeface="Arial Narrow" pitchFamily="34" charset="0"/>
              </a:rPr>
              <a:t>takto</a:t>
            </a:r>
            <a:r>
              <a:rPr lang="en-GB" sz="2400" dirty="0">
                <a:latin typeface="Arial Narrow" pitchFamily="34" charset="0"/>
              </a:rPr>
              <a:t>:</a:t>
            </a:r>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latin typeface="Arial Narrow" pitchFamily="34" charset="0"/>
            </a:endParaRPr>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latin typeface="Arial Narrow" pitchFamily="34" charset="0"/>
            </a:endParaRPr>
          </a:p>
        </p:txBody>
      </p:sp>
      <p:sp>
        <p:nvSpPr>
          <p:cNvPr id="12294" name="Rectangle 6"/>
          <p:cNvSpPr>
            <a:spLocks noChangeArrowheads="1"/>
          </p:cNvSpPr>
          <p:nvPr/>
        </p:nvSpPr>
        <p:spPr bwMode="auto">
          <a:xfrm>
            <a:off x="0" y="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12295" name="Rectangle 7"/>
          <p:cNvSpPr>
            <a:spLocks noChangeArrowheads="1"/>
          </p:cNvSpPr>
          <p:nvPr/>
        </p:nvSpPr>
        <p:spPr bwMode="auto">
          <a:xfrm>
            <a:off x="0" y="257175"/>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12296" name="Rectangle 8"/>
          <p:cNvSpPr>
            <a:spLocks noChangeArrowheads="1"/>
          </p:cNvSpPr>
          <p:nvPr/>
        </p:nvSpPr>
        <p:spPr bwMode="auto">
          <a:xfrm>
            <a:off x="0" y="70485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graphicFrame>
        <p:nvGraphicFramePr>
          <p:cNvPr id="2" name="Objekt 1"/>
          <p:cNvGraphicFramePr>
            <a:graphicFrameLocks noChangeAspect="1"/>
          </p:cNvGraphicFramePr>
          <p:nvPr>
            <p:extLst>
              <p:ext uri="{D42A27DB-BD31-4B8C-83A1-F6EECF244321}">
                <p14:modId xmlns:p14="http://schemas.microsoft.com/office/powerpoint/2010/main" val="709442024"/>
              </p:ext>
            </p:extLst>
          </p:nvPr>
        </p:nvGraphicFramePr>
        <p:xfrm>
          <a:off x="2767061" y="4725144"/>
          <a:ext cx="3439307" cy="720080"/>
        </p:xfrm>
        <a:graphic>
          <a:graphicData uri="http://schemas.openxmlformats.org/presentationml/2006/ole">
            <mc:AlternateContent xmlns:mc="http://schemas.openxmlformats.org/markup-compatibility/2006">
              <mc:Choice xmlns:v="urn:schemas-microsoft-com:vml" Requires="v">
                <p:oleObj spid="_x0000_s12326" r:id="rId4" imgW="491207" imgH="253841" progId="Equation.3">
                  <p:embed/>
                </p:oleObj>
              </mc:Choice>
              <mc:Fallback>
                <p:oleObj r:id="rId4" imgW="491207" imgH="253841"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7061" y="4725144"/>
                        <a:ext cx="3439307" cy="72008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dirty="0" err="1">
                <a:latin typeface="Arial Narrow" pitchFamily="34" charset="0"/>
              </a:rPr>
              <a:t>Výnosová</a:t>
            </a:r>
            <a:r>
              <a:rPr lang="en-GB" sz="2800" b="1" dirty="0">
                <a:latin typeface="Arial Narrow" pitchFamily="34" charset="0"/>
              </a:rPr>
              <a:t> </a:t>
            </a:r>
            <a:r>
              <a:rPr lang="en-GB" sz="2800" b="1" dirty="0" err="1">
                <a:latin typeface="Arial Narrow" pitchFamily="34" charset="0"/>
              </a:rPr>
              <a:t>metóda</a:t>
            </a:r>
            <a:r>
              <a:rPr lang="en-GB" sz="2800" b="1" dirty="0">
                <a:latin typeface="Arial Narrow" pitchFamily="34" charset="0"/>
              </a:rPr>
              <a:t> </a:t>
            </a:r>
          </a:p>
        </p:txBody>
      </p:sp>
      <p:sp>
        <p:nvSpPr>
          <p:cNvPr id="13315" name="Rectangle 3"/>
          <p:cNvSpPr>
            <a:spLocks noChangeArrowheads="1"/>
          </p:cNvSpPr>
          <p:nvPr/>
        </p:nvSpPr>
        <p:spPr bwMode="auto">
          <a:xfrm>
            <a:off x="323528" y="3213100"/>
            <a:ext cx="8424936" cy="28029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dirty="0" err="1" smtClean="0">
                <a:solidFill>
                  <a:srgbClr val="000000"/>
                </a:solidFill>
                <a:latin typeface="Arial Narrow" pitchFamily="34" charset="0"/>
              </a:rPr>
              <a:t>kde</a:t>
            </a:r>
            <a:r>
              <a:rPr lang="en-GB" sz="2200" dirty="0" smtClean="0">
                <a:solidFill>
                  <a:srgbClr val="000000"/>
                </a:solidFill>
                <a:latin typeface="Arial Narrow" pitchFamily="34" charset="0"/>
              </a:rPr>
              <a:t>:</a:t>
            </a:r>
            <a:endParaRPr lang="sk-SK" sz="2200" dirty="0" smtClean="0">
              <a:solidFill>
                <a:srgbClr val="000000"/>
              </a:solidFill>
              <a:latin typeface="Arial Narrow" pitchFamily="34" charset="0"/>
            </a:endParaRP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200" dirty="0" smtClean="0">
                <a:solidFill>
                  <a:srgbClr val="000000"/>
                </a:solidFill>
                <a:latin typeface="Arial Narrow" pitchFamily="34" charset="0"/>
              </a:rPr>
              <a:t>H</a:t>
            </a:r>
            <a:r>
              <a:rPr lang="sk-SK" sz="1200" dirty="0" smtClean="0">
                <a:solidFill>
                  <a:srgbClr val="000000"/>
                </a:solidFill>
                <a:latin typeface="Arial Narrow" pitchFamily="34" charset="0"/>
              </a:rPr>
              <a:t>OZ	</a:t>
            </a:r>
            <a:r>
              <a:rPr lang="sk-SK" sz="2200" dirty="0" smtClean="0">
                <a:solidFill>
                  <a:srgbClr val="000000"/>
                </a:solidFill>
                <a:latin typeface="Arial Narrow" pitchFamily="34" charset="0"/>
              </a:rPr>
              <a:t>- hodnota odčerpateľných zdrojov v budúcnosti (spravidla 5 rokov)</a:t>
            </a:r>
            <a:endParaRPr lang="sk-SK" sz="1200" dirty="0" smtClean="0">
              <a:solidFill>
                <a:srgbClr val="000000"/>
              </a:solidFill>
              <a:latin typeface="Arial Narrow" pitchFamily="34" charset="0"/>
            </a:endParaRP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200" dirty="0" smtClean="0">
                <a:solidFill>
                  <a:srgbClr val="000000"/>
                </a:solidFill>
                <a:latin typeface="Arial Narrow" pitchFamily="34" charset="0"/>
              </a:rPr>
              <a:t>H</a:t>
            </a:r>
            <a:r>
              <a:rPr lang="sk-SK" sz="1200" dirty="0" smtClean="0">
                <a:solidFill>
                  <a:srgbClr val="000000"/>
                </a:solidFill>
                <a:latin typeface="Arial Narrow" pitchFamily="34" charset="0"/>
              </a:rPr>
              <a:t>P</a:t>
            </a:r>
            <a:r>
              <a:rPr lang="sk-SK" sz="2200" dirty="0" smtClean="0">
                <a:solidFill>
                  <a:srgbClr val="000000"/>
                </a:solidFill>
                <a:latin typeface="Arial Narrow" pitchFamily="34" charset="0"/>
              </a:rPr>
              <a:t>	- pokračujúca hodnota,</a:t>
            </a: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200" dirty="0" smtClean="0">
                <a:solidFill>
                  <a:srgbClr val="000000"/>
                </a:solidFill>
                <a:latin typeface="Arial Narrow" pitchFamily="34" charset="0"/>
              </a:rPr>
              <a:t>OZn+1	- objem odčerpateľných zdrojov v roku nasledujúcom po sledovanom            </a:t>
            </a: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200" dirty="0" smtClean="0">
                <a:solidFill>
                  <a:srgbClr val="000000"/>
                </a:solidFill>
                <a:latin typeface="Arial Narrow" pitchFamily="34" charset="0"/>
              </a:rPr>
              <a:t>                 období,</a:t>
            </a: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200" dirty="0" smtClean="0">
                <a:solidFill>
                  <a:srgbClr val="000000"/>
                </a:solidFill>
                <a:latin typeface="Arial Narrow" pitchFamily="34" charset="0"/>
              </a:rPr>
              <a:t>i	- diskontná sadzba, </a:t>
            </a: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200" dirty="0" smtClean="0">
                <a:solidFill>
                  <a:srgbClr val="000000"/>
                </a:solidFill>
                <a:latin typeface="Arial Narrow" pitchFamily="34" charset="0"/>
              </a:rPr>
              <a:t>g	- trvale udržateľná miera rastu odčerpateľných zdrojov v percentách</a:t>
            </a: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200" dirty="0" smtClean="0">
                <a:solidFill>
                  <a:srgbClr val="000000"/>
                </a:solidFill>
                <a:latin typeface="Arial Narrow" pitchFamily="34" charset="0"/>
              </a:rPr>
              <a:t>n	- dĺžka sledovaného obdobia.</a:t>
            </a:r>
            <a:endParaRPr lang="sk-SK" sz="2200" dirty="0">
              <a:solidFill>
                <a:srgbClr val="000000"/>
              </a:solidFill>
              <a:latin typeface="Arial Narrow" pitchFamily="34" charset="0"/>
            </a:endParaRPr>
          </a:p>
        </p:txBody>
      </p:sp>
      <p:graphicFrame>
        <p:nvGraphicFramePr>
          <p:cNvPr id="2" name="Objekt 1"/>
          <p:cNvGraphicFramePr>
            <a:graphicFrameLocks noChangeAspect="1"/>
          </p:cNvGraphicFramePr>
          <p:nvPr>
            <p:extLst>
              <p:ext uri="{D42A27DB-BD31-4B8C-83A1-F6EECF244321}">
                <p14:modId xmlns:p14="http://schemas.microsoft.com/office/powerpoint/2010/main" val="1560663731"/>
              </p:ext>
            </p:extLst>
          </p:nvPr>
        </p:nvGraphicFramePr>
        <p:xfrm>
          <a:off x="1691233" y="1839816"/>
          <a:ext cx="2088679" cy="869104"/>
        </p:xfrm>
        <a:graphic>
          <a:graphicData uri="http://schemas.openxmlformats.org/presentationml/2006/ole">
            <mc:AlternateContent xmlns:mc="http://schemas.openxmlformats.org/markup-compatibility/2006">
              <mc:Choice xmlns:v="urn:schemas-microsoft-com:vml" Requires="v">
                <p:oleObj spid="_x0000_s22572" r:id="rId4" imgW="491231" imgH="444247" progId="Equation.3">
                  <p:embed/>
                </p:oleObj>
              </mc:Choice>
              <mc:Fallback>
                <p:oleObj r:id="rId4" imgW="491231" imgH="444247"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233" y="1839816"/>
                        <a:ext cx="2088679" cy="869104"/>
                      </a:xfrm>
                      <a:prstGeom prst="rect">
                        <a:avLst/>
                      </a:prstGeom>
                      <a:noFill/>
                      <a:ln>
                        <a:noFill/>
                      </a:ln>
                      <a:effectLst/>
                    </p:spPr>
                  </p:pic>
                </p:oleObj>
              </mc:Fallback>
            </mc:AlternateContent>
          </a:graphicData>
        </a:graphic>
      </p:graphicFrame>
      <p:sp>
        <p:nvSpPr>
          <p:cNvPr id="4"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k-SK"/>
          </a:p>
        </p:txBody>
      </p:sp>
      <p:sp>
        <p:nvSpPr>
          <p:cNvPr id="7"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k-SK"/>
          </a:p>
        </p:txBody>
      </p:sp>
      <p:graphicFrame>
        <p:nvGraphicFramePr>
          <p:cNvPr id="8" name="Objekt 7"/>
          <p:cNvGraphicFramePr>
            <a:graphicFrameLocks noChangeAspect="1"/>
          </p:cNvGraphicFramePr>
          <p:nvPr>
            <p:extLst>
              <p:ext uri="{D42A27DB-BD31-4B8C-83A1-F6EECF244321}">
                <p14:modId xmlns:p14="http://schemas.microsoft.com/office/powerpoint/2010/main" val="3274586247"/>
              </p:ext>
            </p:extLst>
          </p:nvPr>
        </p:nvGraphicFramePr>
        <p:xfrm>
          <a:off x="4572000" y="1826039"/>
          <a:ext cx="2592288" cy="882881"/>
        </p:xfrm>
        <a:graphic>
          <a:graphicData uri="http://schemas.openxmlformats.org/presentationml/2006/ole">
            <mc:AlternateContent xmlns:mc="http://schemas.openxmlformats.org/markup-compatibility/2006">
              <mc:Choice xmlns:v="urn:schemas-microsoft-com:vml" Requires="v">
                <p:oleObj spid="_x0000_s22573" name="Rovnica" r:id="rId6" imgW="1307532" imgH="444307" progId="Equation.3">
                  <p:embed/>
                </p:oleObj>
              </mc:Choice>
              <mc:Fallback>
                <p:oleObj name="Rovnica" r:id="rId6" imgW="1307532" imgH="444307"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1826039"/>
                        <a:ext cx="2592288" cy="88288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anose="020B0606020202030204" pitchFamily="34" charset="0"/>
              </a:rPr>
              <a:t>Stanovenie úrokovej sadzby „i“ </a:t>
            </a:r>
            <a:br>
              <a:rPr lang="sk-SK" sz="2400" b="1" dirty="0" smtClean="0">
                <a:latin typeface="Arial Narrow" panose="020B0606020202030204" pitchFamily="34" charset="0"/>
              </a:rPr>
            </a:br>
            <a:r>
              <a:rPr lang="sk-SK" sz="2400" b="1" dirty="0" smtClean="0">
                <a:latin typeface="Arial Narrow" panose="020B0606020202030204" pitchFamily="34" charset="0"/>
              </a:rPr>
              <a:t>a trvale udržateľnej miery odčerpateľných </a:t>
            </a:r>
            <a:r>
              <a:rPr lang="sk-SK" sz="2400" b="1" dirty="0" err="1" smtClean="0">
                <a:latin typeface="Arial Narrow" panose="020B0606020202030204" pitchFamily="34" charset="0"/>
              </a:rPr>
              <a:t>zdrojov„g</a:t>
            </a:r>
            <a:r>
              <a:rPr lang="sk-SK" sz="2400" b="1" dirty="0" smtClean="0">
                <a:latin typeface="Arial Narrow" panose="020B0606020202030204" pitchFamily="34" charset="0"/>
              </a:rPr>
              <a:t>“</a:t>
            </a:r>
            <a:r>
              <a:rPr lang="sk-SK" sz="2400" dirty="0" smtClean="0">
                <a:latin typeface="Arial Narrow" panose="020B0606020202030204" pitchFamily="34" charset="0"/>
              </a:rPr>
              <a:t> </a:t>
            </a:r>
            <a:endParaRPr lang="sk-SK" sz="2400" dirty="0">
              <a:latin typeface="Arial Narrow" panose="020B0606020202030204" pitchFamily="34" charset="0"/>
            </a:endParaRPr>
          </a:p>
        </p:txBody>
      </p:sp>
      <p:sp>
        <p:nvSpPr>
          <p:cNvPr id="15362" name="Rectangle 2"/>
          <p:cNvSpPr>
            <a:spLocks noGrp="1" noChangeArrowheads="1"/>
          </p:cNvSpPr>
          <p:nvPr>
            <p:ph idx="1"/>
          </p:nvPr>
        </p:nvSpPr>
        <p:spPr>
          <a:ln/>
        </p:spPr>
        <p:txBody>
          <a:bodyPr/>
          <a:lstStyle/>
          <a:p>
            <a:pPr>
              <a:lnSpc>
                <a:spcPct val="8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p>
          <a:p>
            <a:pPr>
              <a:lnSpc>
                <a:spcPct val="8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anose="020B0606020202030204" pitchFamily="34" charset="0"/>
              </a:rPr>
              <a:t>Východiskom pre určenie úrokovej miery „i“  je výnos, ktorý plynie z aktív nezaťažených špecifickým rizikom. </a:t>
            </a:r>
          </a:p>
          <a:p>
            <a:pPr>
              <a:lnSpc>
                <a:spcPct val="8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anose="020B0606020202030204" pitchFamily="34" charset="0"/>
              </a:rPr>
              <a:t>V tejto úlohe vystupujú napríklad štátne cenné papiere, ktoré môžu predstavovať hladinu bezrizikovej úrokovej miery. </a:t>
            </a:r>
          </a:p>
          <a:p>
            <a:pPr>
              <a:lnSpc>
                <a:spcPct val="8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anose="020B0606020202030204" pitchFamily="34" charset="0"/>
            </a:endParaRPr>
          </a:p>
          <a:p>
            <a:pPr>
              <a:lnSpc>
                <a:spcPct val="8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anose="020B0606020202030204"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anose="020B0606020202030204" pitchFamily="34" charset="0"/>
              </a:rPr>
              <a:t>Existujú tieto hlavné možnosti riešenia rizika v rámci úrokovej miery:</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anose="020B0606020202030204" pitchFamily="34" charset="0"/>
              </a:rPr>
              <a:t>počítať s rizikovou prirážkou k bezrizikovej úrokovej miere,</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anose="020B0606020202030204" pitchFamily="34" charset="0"/>
              </a:rPr>
              <a:t>počítať bez rizikovej prirážky.</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000"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457200" y="704088"/>
            <a:ext cx="8229600" cy="708688"/>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anose="020B0606020202030204" pitchFamily="34" charset="0"/>
              </a:rPr>
              <a:t>Výpočet úrokovej miery „i“ na základe WACC</a:t>
            </a:r>
            <a:endParaRPr lang="sk-SK" sz="2400" b="1" dirty="0">
              <a:latin typeface="Arial Narrow" panose="020B0606020202030204" pitchFamily="34" charset="0"/>
            </a:endParaRPr>
          </a:p>
        </p:txBody>
      </p:sp>
      <p:sp>
        <p:nvSpPr>
          <p:cNvPr id="16386" name="Rectangle 2"/>
          <p:cNvSpPr>
            <a:spLocks noGrp="1" noChangeArrowheads="1"/>
          </p:cNvSpPr>
          <p:nvPr>
            <p:ph idx="1"/>
          </p:nvPr>
        </p:nvSpPr>
        <p:spPr>
          <a:xfrm>
            <a:off x="250825" y="1600200"/>
            <a:ext cx="8642350" cy="4525963"/>
          </a:xfrm>
          <a:ln/>
        </p:spPr>
        <p:txBody>
          <a:bodyPr/>
          <a:lstStyle/>
          <a:p>
            <a:pPr>
              <a:lnSpc>
                <a:spcPct val="9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anose="020B0606020202030204" pitchFamily="34" charset="0"/>
            </a:endParaRPr>
          </a:p>
          <a:p>
            <a:pPr>
              <a:lnSpc>
                <a:spcPct val="9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anose="020B0606020202030204" pitchFamily="34" charset="0"/>
              </a:rPr>
              <a:t>Výpočet úrokovej miery na základe WACC prebieha takto:</a:t>
            </a:r>
          </a:p>
          <a:p>
            <a:pPr>
              <a:lnSpc>
                <a:spcPct val="9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anose="020B0606020202030204" pitchFamily="34" charset="0"/>
            </a:endParaRPr>
          </a:p>
          <a:p>
            <a:pPr>
              <a:lnSpc>
                <a:spcPct val="9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anose="020B0606020202030204" pitchFamily="34" charset="0"/>
              </a:rPr>
              <a:t>1. Stanovíme váhu jednotlivých zložiek kapitálu na celkovom upravenom kapitáli.</a:t>
            </a:r>
          </a:p>
          <a:p>
            <a:pPr>
              <a:lnSpc>
                <a:spcPct val="9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anose="020B0606020202030204" pitchFamily="34" charset="0"/>
              </a:rPr>
              <a:t>2. Vypočítame náklady na cudzí kapitál.</a:t>
            </a:r>
          </a:p>
          <a:p>
            <a:pPr>
              <a:lnSpc>
                <a:spcPct val="9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anose="020B0606020202030204" pitchFamily="34" charset="0"/>
              </a:rPr>
              <a:t>3. Na základe toho vypočítame náklady na vlastný kapitál.</a:t>
            </a:r>
          </a:p>
          <a:p>
            <a:pPr>
              <a:lnSpc>
                <a:spcPct val="9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anose="020B0606020202030204" pitchFamily="34" charset="0"/>
              </a:rPr>
              <a:t>4. Vypočítame priemerné vážené náklady kapitálu WACC (</a:t>
            </a:r>
            <a:r>
              <a:rPr lang="sk-SK" sz="2400" dirty="0" err="1" smtClean="0">
                <a:latin typeface="Arial Narrow" panose="020B0606020202030204" pitchFamily="34" charset="0"/>
              </a:rPr>
              <a:t>Weighted</a:t>
            </a:r>
            <a:r>
              <a:rPr lang="sk-SK" sz="2400" dirty="0" smtClean="0">
                <a:latin typeface="Arial Narrow" panose="020B0606020202030204" pitchFamily="34" charset="0"/>
              </a:rPr>
              <a:t> </a:t>
            </a:r>
            <a:r>
              <a:rPr lang="sk-SK" sz="2400" dirty="0" err="1" smtClean="0">
                <a:latin typeface="Arial Narrow" panose="020B0606020202030204" pitchFamily="34" charset="0"/>
              </a:rPr>
              <a:t>Average</a:t>
            </a:r>
            <a:r>
              <a:rPr lang="sk-SK" sz="2400" dirty="0" smtClean="0">
                <a:latin typeface="Arial Narrow" panose="020B0606020202030204" pitchFamily="34" charset="0"/>
              </a:rPr>
              <a:t> </a:t>
            </a:r>
            <a:r>
              <a:rPr lang="sk-SK" sz="2400" dirty="0" err="1" smtClean="0">
                <a:latin typeface="Arial Narrow" panose="020B0606020202030204" pitchFamily="34" charset="0"/>
              </a:rPr>
              <a:t>Cost</a:t>
            </a:r>
            <a:r>
              <a:rPr lang="sk-SK" sz="2400" dirty="0" smtClean="0">
                <a:latin typeface="Arial Narrow" panose="020B0606020202030204" pitchFamily="34" charset="0"/>
              </a:rPr>
              <a:t> on </a:t>
            </a:r>
            <a:r>
              <a:rPr lang="sk-SK" sz="2400" dirty="0" err="1" smtClean="0">
                <a:latin typeface="Arial Narrow" panose="020B0606020202030204" pitchFamily="34" charset="0"/>
              </a:rPr>
              <a:t>Capital</a:t>
            </a:r>
            <a:r>
              <a:rPr lang="sk-SK" sz="2400" dirty="0" smtClean="0">
                <a:latin typeface="Arial Narrow" panose="020B0606020202030204" pitchFamily="34" charset="0"/>
              </a:rPr>
              <a:t>)</a:t>
            </a:r>
          </a:p>
          <a:p>
            <a:pPr>
              <a:lnSpc>
                <a:spcPct val="9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800" dirty="0" smtClean="0">
                <a:latin typeface="Arial Narrow" pitchFamily="34" charset="0"/>
              </a:rPr>
              <a:t>WACC - </a:t>
            </a:r>
            <a:r>
              <a:rPr lang="en-GB" sz="2800" dirty="0" err="1" smtClean="0">
                <a:latin typeface="Arial Narrow" pitchFamily="34" charset="0"/>
              </a:rPr>
              <a:t>Priemerné</a:t>
            </a:r>
            <a:r>
              <a:rPr lang="en-GB" sz="2800" dirty="0" smtClean="0">
                <a:latin typeface="Arial Narrow" pitchFamily="34" charset="0"/>
              </a:rPr>
              <a:t> </a:t>
            </a:r>
            <a:r>
              <a:rPr lang="en-GB" sz="2800" dirty="0" err="1">
                <a:latin typeface="Arial Narrow" pitchFamily="34" charset="0"/>
              </a:rPr>
              <a:t>vážené</a:t>
            </a:r>
            <a:r>
              <a:rPr lang="en-GB" sz="2800" dirty="0">
                <a:latin typeface="Arial Narrow" pitchFamily="34" charset="0"/>
              </a:rPr>
              <a:t> </a:t>
            </a:r>
            <a:r>
              <a:rPr lang="en-GB" sz="2800" dirty="0" err="1">
                <a:latin typeface="Arial Narrow" pitchFamily="34" charset="0"/>
              </a:rPr>
              <a:t>náklady</a:t>
            </a:r>
            <a:r>
              <a:rPr lang="en-GB" sz="2800" dirty="0">
                <a:latin typeface="Arial Narrow" pitchFamily="34" charset="0"/>
              </a:rPr>
              <a:t> </a:t>
            </a:r>
            <a:r>
              <a:rPr lang="en-GB" sz="2800" dirty="0" err="1">
                <a:latin typeface="Arial Narrow" pitchFamily="34" charset="0"/>
              </a:rPr>
              <a:t>kapitálu</a:t>
            </a:r>
            <a:r>
              <a:rPr lang="en-GB" sz="2800" dirty="0">
                <a:latin typeface="Arial Narrow" pitchFamily="34" charset="0"/>
              </a:rPr>
              <a:t> </a:t>
            </a:r>
          </a:p>
        </p:txBody>
      </p:sp>
      <p:sp>
        <p:nvSpPr>
          <p:cNvPr id="17410" name="Rectangle 2"/>
          <p:cNvSpPr>
            <a:spLocks noChangeArrowheads="1"/>
          </p:cNvSpPr>
          <p:nvPr/>
        </p:nvSpPr>
        <p:spPr bwMode="auto">
          <a:xfrm>
            <a:off x="0" y="3233738"/>
            <a:ext cx="9144000" cy="1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graphicFrame>
        <p:nvGraphicFramePr>
          <p:cNvPr id="17411" name="Object 3"/>
          <p:cNvGraphicFramePr>
            <a:graphicFrameLocks noChangeAspect="1"/>
          </p:cNvGraphicFramePr>
          <p:nvPr>
            <p:extLst>
              <p:ext uri="{D42A27DB-BD31-4B8C-83A1-F6EECF244321}">
                <p14:modId xmlns:p14="http://schemas.microsoft.com/office/powerpoint/2010/main" val="3120289395"/>
              </p:ext>
            </p:extLst>
          </p:nvPr>
        </p:nvGraphicFramePr>
        <p:xfrm>
          <a:off x="1908175" y="2016324"/>
          <a:ext cx="5040313" cy="836612"/>
        </p:xfrm>
        <a:graphic>
          <a:graphicData uri="http://schemas.openxmlformats.org/presentationml/2006/ole">
            <mc:AlternateContent xmlns:mc="http://schemas.openxmlformats.org/markup-compatibility/2006">
              <mc:Choice xmlns:v="urn:schemas-microsoft-com:vml" Requires="v">
                <p:oleObj spid="_x0000_s17432" r:id="rId4" imgW="2349360" imgH="393480" progId="">
                  <p:embed/>
                </p:oleObj>
              </mc:Choice>
              <mc:Fallback>
                <p:oleObj r:id="rId4" imgW="2349360" imgH="39348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2016324"/>
                        <a:ext cx="5040313" cy="83661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Obdĺžnik 3"/>
          <p:cNvSpPr/>
          <p:nvPr/>
        </p:nvSpPr>
        <p:spPr>
          <a:xfrm>
            <a:off x="3347864" y="2921167"/>
            <a:ext cx="2880320" cy="435825"/>
          </a:xfrm>
          <a:prstGeom prst="rect">
            <a:avLst/>
          </a:prstGeom>
        </p:spPr>
        <p:txBody>
          <a:bodyPr wrap="square">
            <a:spAutoFit/>
          </a:bodyPr>
          <a:lstStyle/>
          <a:p>
            <a:r>
              <a:rPr lang="sk-SK" sz="2400" i="1" dirty="0">
                <a:solidFill>
                  <a:srgbClr val="000000"/>
                </a:solidFill>
                <a:latin typeface="Times New Roman"/>
                <a:ea typeface="Times New Roman"/>
              </a:rPr>
              <a:t>CK = PK + VK</a:t>
            </a:r>
            <a:endParaRPr lang="sk-SK" sz="2400" i="1" dirty="0"/>
          </a:p>
        </p:txBody>
      </p:sp>
      <p:graphicFrame>
        <p:nvGraphicFramePr>
          <p:cNvPr id="7" name="Tabuľka 6"/>
          <p:cNvGraphicFramePr>
            <a:graphicFrameLocks noGrp="1"/>
          </p:cNvGraphicFramePr>
          <p:nvPr>
            <p:extLst>
              <p:ext uri="{D42A27DB-BD31-4B8C-83A1-F6EECF244321}">
                <p14:modId xmlns:p14="http://schemas.microsoft.com/office/powerpoint/2010/main" val="378456739"/>
              </p:ext>
            </p:extLst>
          </p:nvPr>
        </p:nvGraphicFramePr>
        <p:xfrm>
          <a:off x="899592" y="3524088"/>
          <a:ext cx="7416824" cy="2103120"/>
        </p:xfrm>
        <a:graphic>
          <a:graphicData uri="http://schemas.openxmlformats.org/drawingml/2006/table">
            <a:tbl>
              <a:tblPr firstRow="1" firstCol="1" lastRow="1" lastCol="1" bandRow="1" bandCol="1">
                <a:tableStyleId>{5C22544A-7EE6-4342-B048-85BDC9FD1C3A}</a:tableStyleId>
              </a:tblPr>
              <a:tblGrid>
                <a:gridCol w="864096"/>
                <a:gridCol w="6552728"/>
              </a:tblGrid>
              <a:tr h="0">
                <a:tc>
                  <a:txBody>
                    <a:bodyPr/>
                    <a:lstStyle/>
                    <a:p>
                      <a:pPr algn="just">
                        <a:lnSpc>
                          <a:spcPct val="115000"/>
                        </a:lnSpc>
                        <a:spcAft>
                          <a:spcPts val="0"/>
                        </a:spcAft>
                      </a:pPr>
                      <a:r>
                        <a:rPr lang="sk-SK" sz="2000" dirty="0" smtClean="0">
                          <a:effectLst/>
                          <a:latin typeface="Arial Narrow" panose="020B0606020202030204" pitchFamily="34" charset="0"/>
                        </a:rPr>
                        <a:t>d </a:t>
                      </a:r>
                      <a:r>
                        <a:rPr lang="sk-SK" sz="2000" dirty="0">
                          <a:effectLst/>
                          <a:latin typeface="Arial Narrow" panose="020B0606020202030204" pitchFamily="34" charset="0"/>
                        </a:rPr>
                        <a:t>-</a:t>
                      </a:r>
                      <a:endParaRPr lang="sk-SK" sz="2000" dirty="0">
                        <a:effectLst/>
                        <a:latin typeface="Arial Narrow" panose="020B0606020202030204" pitchFamily="34" charset="0"/>
                        <a:ea typeface="Times New Roman"/>
                      </a:endParaRPr>
                    </a:p>
                  </a:txBody>
                  <a:tcPr marL="68580" marR="68580" marT="0" marB="0">
                    <a:solidFill>
                      <a:srgbClr val="00B050"/>
                    </a:solidFill>
                  </a:tcPr>
                </a:tc>
                <a:tc>
                  <a:txBody>
                    <a:bodyPr/>
                    <a:lstStyle/>
                    <a:p>
                      <a:pPr algn="just">
                        <a:lnSpc>
                          <a:spcPct val="115000"/>
                        </a:lnSpc>
                        <a:spcAft>
                          <a:spcPts val="0"/>
                        </a:spcAft>
                      </a:pPr>
                      <a:r>
                        <a:rPr lang="sk-SK" sz="2000" dirty="0">
                          <a:effectLst/>
                          <a:latin typeface="Arial Narrow" panose="020B0606020202030204" pitchFamily="34" charset="0"/>
                        </a:rPr>
                        <a:t>sadzba dane z príjmu v percentách, </a:t>
                      </a:r>
                      <a:endParaRPr lang="sk-SK" sz="2000" dirty="0">
                        <a:effectLst/>
                        <a:latin typeface="Arial Narrow" panose="020B0606020202030204" pitchFamily="34" charset="0"/>
                        <a:ea typeface="Times New Roman"/>
                      </a:endParaRPr>
                    </a:p>
                  </a:txBody>
                  <a:tcPr marL="68580" marR="68580" marT="0" marB="0">
                    <a:solidFill>
                      <a:srgbClr val="00B050"/>
                    </a:solidFill>
                  </a:tcPr>
                </a:tc>
              </a:tr>
              <a:tr h="0">
                <a:tc>
                  <a:txBody>
                    <a:bodyPr/>
                    <a:lstStyle/>
                    <a:p>
                      <a:pPr algn="just">
                        <a:lnSpc>
                          <a:spcPct val="115000"/>
                        </a:lnSpc>
                        <a:spcAft>
                          <a:spcPts val="0"/>
                        </a:spcAft>
                      </a:pPr>
                      <a:r>
                        <a:rPr lang="sk-SK" sz="2000" dirty="0" smtClean="0">
                          <a:effectLst/>
                          <a:latin typeface="Arial Narrow" panose="020B0606020202030204" pitchFamily="34" charset="0"/>
                        </a:rPr>
                        <a:t>N</a:t>
                      </a:r>
                      <a:r>
                        <a:rPr lang="sk-SK" sz="2000" baseline="-25000" dirty="0" smtClean="0">
                          <a:effectLst/>
                          <a:latin typeface="Arial Narrow" panose="020B0606020202030204" pitchFamily="34" charset="0"/>
                        </a:rPr>
                        <a:t>PK</a:t>
                      </a:r>
                      <a:endParaRPr lang="sk-SK" sz="2000" dirty="0">
                        <a:effectLst/>
                        <a:latin typeface="Arial Narrow" panose="020B0606020202030204" pitchFamily="34" charset="0"/>
                        <a:ea typeface="Times New Roman"/>
                      </a:endParaRPr>
                    </a:p>
                  </a:txBody>
                  <a:tcPr marL="68580" marR="68580" marT="0" marB="0">
                    <a:solidFill>
                      <a:srgbClr val="00B050"/>
                    </a:solidFill>
                  </a:tcPr>
                </a:tc>
                <a:tc>
                  <a:txBody>
                    <a:bodyPr/>
                    <a:lstStyle/>
                    <a:p>
                      <a:pPr algn="just">
                        <a:lnSpc>
                          <a:spcPct val="115000"/>
                        </a:lnSpc>
                        <a:spcAft>
                          <a:spcPts val="0"/>
                        </a:spcAft>
                      </a:pPr>
                      <a:r>
                        <a:rPr lang="sk-SK" sz="2000" dirty="0">
                          <a:effectLst/>
                          <a:latin typeface="Arial Narrow" panose="020B0606020202030204" pitchFamily="34" charset="0"/>
                        </a:rPr>
                        <a:t>náklady spojené s využívaním požičaného </a:t>
                      </a:r>
                      <a:r>
                        <a:rPr lang="sk-SK" sz="2000" dirty="0" smtClean="0">
                          <a:effectLst/>
                          <a:latin typeface="Arial Narrow" panose="020B0606020202030204" pitchFamily="34" charset="0"/>
                        </a:rPr>
                        <a:t>kapitálu</a:t>
                      </a:r>
                      <a:endParaRPr lang="sk-SK" sz="2000" dirty="0">
                        <a:effectLst/>
                        <a:latin typeface="Arial Narrow" panose="020B0606020202030204" pitchFamily="34" charset="0"/>
                        <a:ea typeface="Times New Roman"/>
                      </a:endParaRPr>
                    </a:p>
                  </a:txBody>
                  <a:tcPr marL="68580" marR="68580" marT="0" marB="0">
                    <a:solidFill>
                      <a:srgbClr val="00B050"/>
                    </a:solidFill>
                  </a:tcPr>
                </a:tc>
              </a:tr>
              <a:tr h="0">
                <a:tc>
                  <a:txBody>
                    <a:bodyPr/>
                    <a:lstStyle/>
                    <a:p>
                      <a:pPr algn="just">
                        <a:lnSpc>
                          <a:spcPct val="115000"/>
                        </a:lnSpc>
                        <a:spcAft>
                          <a:spcPts val="0"/>
                        </a:spcAft>
                      </a:pPr>
                      <a:r>
                        <a:rPr lang="sk-SK" sz="2000">
                          <a:effectLst/>
                          <a:latin typeface="Arial Narrow" panose="020B0606020202030204" pitchFamily="34" charset="0"/>
                        </a:rPr>
                        <a:t>PK-</a:t>
                      </a:r>
                      <a:endParaRPr lang="sk-SK" sz="2000">
                        <a:effectLst/>
                        <a:latin typeface="Arial Narrow" panose="020B0606020202030204" pitchFamily="34" charset="0"/>
                        <a:ea typeface="Times New Roman"/>
                      </a:endParaRPr>
                    </a:p>
                  </a:txBody>
                  <a:tcPr marL="68580" marR="68580" marT="0" marB="0">
                    <a:solidFill>
                      <a:srgbClr val="00B050"/>
                    </a:solidFill>
                  </a:tcPr>
                </a:tc>
                <a:tc>
                  <a:txBody>
                    <a:bodyPr/>
                    <a:lstStyle/>
                    <a:p>
                      <a:pPr algn="just">
                        <a:lnSpc>
                          <a:spcPct val="115000"/>
                        </a:lnSpc>
                        <a:spcAft>
                          <a:spcPts val="0"/>
                        </a:spcAft>
                      </a:pPr>
                      <a:r>
                        <a:rPr lang="sk-SK" sz="2000" dirty="0">
                          <a:effectLst/>
                          <a:latin typeface="Arial Narrow" panose="020B0606020202030204" pitchFamily="34" charset="0"/>
                        </a:rPr>
                        <a:t>objem požičaného </a:t>
                      </a:r>
                      <a:r>
                        <a:rPr lang="sk-SK" sz="2000" dirty="0" smtClean="0">
                          <a:effectLst/>
                          <a:latin typeface="Arial Narrow" panose="020B0606020202030204" pitchFamily="34" charset="0"/>
                        </a:rPr>
                        <a:t>kapitálu</a:t>
                      </a:r>
                      <a:endParaRPr lang="sk-SK" sz="2000" dirty="0">
                        <a:effectLst/>
                        <a:latin typeface="Arial Narrow" panose="020B0606020202030204" pitchFamily="34" charset="0"/>
                        <a:ea typeface="Times New Roman"/>
                      </a:endParaRPr>
                    </a:p>
                  </a:txBody>
                  <a:tcPr marL="68580" marR="68580" marT="0" marB="0">
                    <a:solidFill>
                      <a:srgbClr val="00B050"/>
                    </a:solidFill>
                  </a:tcPr>
                </a:tc>
              </a:tr>
              <a:tr h="0">
                <a:tc>
                  <a:txBody>
                    <a:bodyPr/>
                    <a:lstStyle/>
                    <a:p>
                      <a:pPr algn="just">
                        <a:lnSpc>
                          <a:spcPct val="115000"/>
                        </a:lnSpc>
                        <a:spcAft>
                          <a:spcPts val="0"/>
                        </a:spcAft>
                      </a:pPr>
                      <a:r>
                        <a:rPr lang="sk-SK" sz="2000">
                          <a:effectLst/>
                          <a:latin typeface="Arial Narrow" panose="020B0606020202030204" pitchFamily="34" charset="0"/>
                        </a:rPr>
                        <a:t>N</a:t>
                      </a:r>
                      <a:r>
                        <a:rPr lang="sk-SK" sz="2000" baseline="-25000">
                          <a:effectLst/>
                          <a:latin typeface="Arial Narrow" panose="020B0606020202030204" pitchFamily="34" charset="0"/>
                        </a:rPr>
                        <a:t>VK</a:t>
                      </a:r>
                      <a:r>
                        <a:rPr lang="sk-SK" sz="2000">
                          <a:effectLst/>
                          <a:latin typeface="Arial Narrow" panose="020B0606020202030204" pitchFamily="34" charset="0"/>
                        </a:rPr>
                        <a:t> -</a:t>
                      </a:r>
                      <a:endParaRPr lang="sk-SK" sz="2000">
                        <a:effectLst/>
                        <a:latin typeface="Arial Narrow" panose="020B0606020202030204" pitchFamily="34" charset="0"/>
                        <a:ea typeface="Times New Roman"/>
                      </a:endParaRPr>
                    </a:p>
                  </a:txBody>
                  <a:tcPr marL="68580" marR="68580" marT="0" marB="0">
                    <a:solidFill>
                      <a:srgbClr val="00B050"/>
                    </a:solidFill>
                  </a:tcPr>
                </a:tc>
                <a:tc>
                  <a:txBody>
                    <a:bodyPr/>
                    <a:lstStyle/>
                    <a:p>
                      <a:pPr algn="just">
                        <a:lnSpc>
                          <a:spcPct val="115000"/>
                        </a:lnSpc>
                        <a:spcAft>
                          <a:spcPts val="0"/>
                        </a:spcAft>
                      </a:pPr>
                      <a:r>
                        <a:rPr lang="sk-SK" sz="2000" dirty="0">
                          <a:effectLst/>
                          <a:latin typeface="Arial Narrow" panose="020B0606020202030204" pitchFamily="34" charset="0"/>
                        </a:rPr>
                        <a:t>náklady vlastného </a:t>
                      </a:r>
                      <a:r>
                        <a:rPr lang="sk-SK" sz="2000" dirty="0" smtClean="0">
                          <a:effectLst/>
                          <a:latin typeface="Arial Narrow" panose="020B0606020202030204" pitchFamily="34" charset="0"/>
                        </a:rPr>
                        <a:t>kapitálu</a:t>
                      </a:r>
                      <a:endParaRPr lang="sk-SK" sz="2000" dirty="0">
                        <a:effectLst/>
                        <a:latin typeface="Arial Narrow" panose="020B0606020202030204" pitchFamily="34" charset="0"/>
                        <a:ea typeface="Times New Roman"/>
                      </a:endParaRPr>
                    </a:p>
                  </a:txBody>
                  <a:tcPr marL="68580" marR="68580" marT="0" marB="0">
                    <a:solidFill>
                      <a:srgbClr val="00B050"/>
                    </a:solidFill>
                  </a:tcPr>
                </a:tc>
              </a:tr>
              <a:tr h="0">
                <a:tc>
                  <a:txBody>
                    <a:bodyPr/>
                    <a:lstStyle/>
                    <a:p>
                      <a:pPr algn="just">
                        <a:lnSpc>
                          <a:spcPct val="115000"/>
                        </a:lnSpc>
                        <a:spcAft>
                          <a:spcPts val="0"/>
                        </a:spcAft>
                      </a:pPr>
                      <a:r>
                        <a:rPr lang="sk-SK" sz="2000">
                          <a:effectLst/>
                          <a:latin typeface="Arial Narrow" panose="020B0606020202030204" pitchFamily="34" charset="0"/>
                        </a:rPr>
                        <a:t>VK -</a:t>
                      </a:r>
                      <a:endParaRPr lang="sk-SK" sz="2000">
                        <a:effectLst/>
                        <a:latin typeface="Arial Narrow" panose="020B0606020202030204" pitchFamily="34" charset="0"/>
                        <a:ea typeface="Times New Roman"/>
                      </a:endParaRPr>
                    </a:p>
                  </a:txBody>
                  <a:tcPr marL="68580" marR="68580" marT="0" marB="0">
                    <a:solidFill>
                      <a:srgbClr val="00B050"/>
                    </a:solidFill>
                  </a:tcPr>
                </a:tc>
                <a:tc>
                  <a:txBody>
                    <a:bodyPr/>
                    <a:lstStyle/>
                    <a:p>
                      <a:pPr algn="just">
                        <a:lnSpc>
                          <a:spcPct val="115000"/>
                        </a:lnSpc>
                        <a:spcAft>
                          <a:spcPts val="0"/>
                        </a:spcAft>
                      </a:pPr>
                      <a:r>
                        <a:rPr lang="sk-SK" sz="2000" dirty="0">
                          <a:effectLst/>
                          <a:latin typeface="Arial Narrow" panose="020B0606020202030204" pitchFamily="34" charset="0"/>
                        </a:rPr>
                        <a:t>objem vlastného </a:t>
                      </a:r>
                      <a:r>
                        <a:rPr lang="sk-SK" sz="2000" dirty="0" smtClean="0">
                          <a:effectLst/>
                          <a:latin typeface="Arial Narrow" panose="020B0606020202030204" pitchFamily="34" charset="0"/>
                        </a:rPr>
                        <a:t>kapitálu</a:t>
                      </a:r>
                      <a:endParaRPr lang="sk-SK" sz="2000" dirty="0">
                        <a:effectLst/>
                        <a:latin typeface="Arial Narrow" panose="020B0606020202030204" pitchFamily="34" charset="0"/>
                        <a:ea typeface="Times New Roman"/>
                      </a:endParaRPr>
                    </a:p>
                  </a:txBody>
                  <a:tcPr marL="68580" marR="68580" marT="0" marB="0">
                    <a:solidFill>
                      <a:srgbClr val="00B050"/>
                    </a:solidFill>
                  </a:tcPr>
                </a:tc>
              </a:tr>
              <a:tr h="0">
                <a:tc>
                  <a:txBody>
                    <a:bodyPr/>
                    <a:lstStyle/>
                    <a:p>
                      <a:pPr algn="just">
                        <a:lnSpc>
                          <a:spcPct val="115000"/>
                        </a:lnSpc>
                        <a:spcAft>
                          <a:spcPts val="0"/>
                        </a:spcAft>
                      </a:pPr>
                      <a:r>
                        <a:rPr lang="sk-SK" sz="2000">
                          <a:effectLst/>
                          <a:latin typeface="Arial Narrow" panose="020B0606020202030204" pitchFamily="34" charset="0"/>
                        </a:rPr>
                        <a:t>CK -</a:t>
                      </a:r>
                      <a:endParaRPr lang="sk-SK" sz="2000">
                        <a:effectLst/>
                        <a:latin typeface="Arial Narrow" panose="020B0606020202030204" pitchFamily="34" charset="0"/>
                        <a:ea typeface="Times New Roman"/>
                      </a:endParaRPr>
                    </a:p>
                  </a:txBody>
                  <a:tcPr marL="68580" marR="68580" marT="0" marB="0">
                    <a:solidFill>
                      <a:srgbClr val="00B050"/>
                    </a:solidFill>
                  </a:tcPr>
                </a:tc>
                <a:tc>
                  <a:txBody>
                    <a:bodyPr/>
                    <a:lstStyle/>
                    <a:p>
                      <a:pPr algn="just">
                        <a:lnSpc>
                          <a:spcPct val="115000"/>
                        </a:lnSpc>
                        <a:spcAft>
                          <a:spcPts val="0"/>
                        </a:spcAft>
                      </a:pPr>
                      <a:r>
                        <a:rPr lang="sk-SK" sz="2000" dirty="0">
                          <a:effectLst/>
                          <a:latin typeface="Arial Narrow" panose="020B0606020202030204" pitchFamily="34" charset="0"/>
                        </a:rPr>
                        <a:t>celkový kapitál (súčet vlastného kapitálu a požičaného </a:t>
                      </a:r>
                      <a:r>
                        <a:rPr lang="sk-SK" sz="2000" dirty="0" smtClean="0">
                          <a:effectLst/>
                          <a:latin typeface="Arial Narrow" panose="020B0606020202030204" pitchFamily="34" charset="0"/>
                        </a:rPr>
                        <a:t>kapitálu)</a:t>
                      </a:r>
                      <a:endParaRPr lang="sk-SK" sz="2000" dirty="0">
                        <a:effectLst/>
                        <a:latin typeface="Arial Narrow" panose="020B0606020202030204" pitchFamily="34" charset="0"/>
                        <a:ea typeface="Times New Roman"/>
                      </a:endParaRPr>
                    </a:p>
                  </a:txBody>
                  <a:tcPr marL="68580" marR="68580" marT="0" marB="0">
                    <a:solidFill>
                      <a:srgbClr val="00B050"/>
                    </a:solid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57200" y="274638"/>
            <a:ext cx="8229600" cy="1138138"/>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err="1" smtClean="0"/>
              <a:t>Príklad</a:t>
            </a:r>
            <a:r>
              <a:rPr lang="sk-SK" sz="2400" b="1" dirty="0" smtClean="0"/>
              <a:t> 1</a:t>
            </a:r>
            <a:r>
              <a:rPr lang="en-GB" sz="2400" b="1" dirty="0" smtClean="0"/>
              <a:t>:</a:t>
            </a:r>
            <a:endParaRPr lang="en-GB" sz="2400" b="1" dirty="0"/>
          </a:p>
        </p:txBody>
      </p:sp>
      <p:sp>
        <p:nvSpPr>
          <p:cNvPr id="18434" name="Rectangle 2"/>
          <p:cNvSpPr>
            <a:spLocks noGrp="1" noChangeArrowheads="1"/>
          </p:cNvSpPr>
          <p:nvPr>
            <p:ph idx="1"/>
          </p:nvPr>
        </p:nvSpPr>
        <p:spPr>
          <a:ln/>
        </p:spPr>
        <p:txBody>
          <a:bodyPr/>
          <a:lstStyle/>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anose="020B0606020202030204" pitchFamily="34" charset="0"/>
              </a:rPr>
              <a:t>Spoločnosť evidovala k 31.12.2010 v účtovnej evidencii nákladové úroky vo výške 750 tis. EUR a dlhodobé bankové úvery vo výške 12 mil. EUR. </a:t>
            </a:r>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000" dirty="0" smtClean="0">
              <a:latin typeface="Arial Narrow" panose="020B0606020202030204" pitchFamily="34" charset="0"/>
            </a:endParaRPr>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anose="020B0606020202030204" pitchFamily="34" charset="0"/>
              </a:rPr>
              <a:t>Vypočítajte náklady cudzieho kapitálu.</a:t>
            </a:r>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anose="020B0606020202030204" pitchFamily="34" charset="0"/>
              </a:rPr>
              <a:t>N = 750 000/12000000 = 0,0625 = 6,2 %</a:t>
            </a:r>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457200" y="274638"/>
            <a:ext cx="8229600" cy="779462"/>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t>Príklad 2:</a:t>
            </a:r>
            <a:endParaRPr lang="sk-SK" sz="2400" b="1" dirty="0"/>
          </a:p>
        </p:txBody>
      </p:sp>
      <p:sp>
        <p:nvSpPr>
          <p:cNvPr id="19458" name="Rectangle 2"/>
          <p:cNvSpPr>
            <a:spLocks noGrp="1" noChangeArrowheads="1"/>
          </p:cNvSpPr>
          <p:nvPr>
            <p:ph idx="1"/>
          </p:nvPr>
        </p:nvSpPr>
        <p:spPr>
          <a:xfrm>
            <a:off x="457200" y="1268413"/>
            <a:ext cx="8229600" cy="5186362"/>
          </a:xfrm>
          <a:ln/>
        </p:spPr>
        <p:txBody>
          <a:bodyPr/>
          <a:lstStyle/>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Vypočítajte úrokovú mieru na výpočet všeobecnej hodnoty firmy podnikateľskou metódou použitím metódy WACC, ak máte nasledujúce informácie:</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200" dirty="0" smtClean="0">
              <a:latin typeface="Arial Narrow" panose="020B0606020202030204"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podnik má celkový kapitál vo výške 20 miliónov EUR, </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vlastné imanie je vo výške 9 miliónov EUR. </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Základné imanie je 6 miliónov EUR,</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spoločnosť dosiahla čistý zisk po zdanení vo výške 2 miliónov EUR, </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z tejto sumy boli vyplatené dividendy 0,8 mil. EUR,</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cudzí kapitál sa skladá z troch častí: </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bežných krátkodobých záväzkov, ktoré sú neúročené a predstavujú 30 % celkového cudzieho kapitálu, </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krátkodobých pôžičiek od iných subjektov, ktoré tvoria podiel 20 % celkového cudzieho kapitálu a sú úročené 6 %, a </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dlhodobých bankových úverov na 10 rokov, ktoré tvoria zvyšok cudzieho kapitálu s úrokovou sadzbou 9 %.</a:t>
            </a:r>
            <a:endParaRPr lang="sk-SK" sz="2200"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457200" y="274638"/>
            <a:ext cx="8229600" cy="922337"/>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anose="020B0606020202030204" pitchFamily="34" charset="0"/>
              </a:rPr>
              <a:t>Príklad 2 - riešenie</a:t>
            </a:r>
            <a:endParaRPr lang="sk-SK" sz="2400" b="1" dirty="0">
              <a:latin typeface="Arial Narrow" panose="020B0606020202030204" pitchFamily="34" charset="0"/>
            </a:endParaRPr>
          </a:p>
        </p:txBody>
      </p:sp>
      <p:sp>
        <p:nvSpPr>
          <p:cNvPr id="20482" name="Rectangle 2"/>
          <p:cNvSpPr>
            <a:spLocks noGrp="1" noChangeArrowheads="1"/>
          </p:cNvSpPr>
          <p:nvPr>
            <p:ph idx="1"/>
          </p:nvPr>
        </p:nvSpPr>
        <p:spPr>
          <a:xfrm>
            <a:off x="457200" y="1268413"/>
            <a:ext cx="8229600" cy="4859337"/>
          </a:xfrm>
          <a:ln/>
        </p:spPr>
        <p:txBody>
          <a:bodyPr/>
          <a:lstStyle/>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anose="020B0606020202030204" pitchFamily="34" charset="0"/>
              </a:rPr>
              <a:t>Požičaný</a:t>
            </a:r>
            <a:r>
              <a:rPr lang="en-GB" sz="2200" dirty="0">
                <a:latin typeface="Arial Narrow" panose="020B0606020202030204" pitchFamily="34" charset="0"/>
              </a:rPr>
              <a:t> (</a:t>
            </a:r>
            <a:r>
              <a:rPr lang="en-GB" sz="2200" dirty="0" err="1">
                <a:latin typeface="Arial Narrow" panose="020B0606020202030204" pitchFamily="34" charset="0"/>
              </a:rPr>
              <a:t>cudzí</a:t>
            </a:r>
            <a:r>
              <a:rPr lang="en-GB" sz="2200" dirty="0">
                <a:latin typeface="Arial Narrow" panose="020B0606020202030204" pitchFamily="34" charset="0"/>
              </a:rPr>
              <a:t>) </a:t>
            </a:r>
            <a:r>
              <a:rPr lang="en-GB" sz="2200" dirty="0" err="1">
                <a:latin typeface="Arial Narrow" panose="020B0606020202030204" pitchFamily="34" charset="0"/>
              </a:rPr>
              <a:t>kapitál</a:t>
            </a:r>
            <a:r>
              <a:rPr lang="en-GB" sz="2200" dirty="0">
                <a:latin typeface="Arial Narrow" panose="020B0606020202030204" pitchFamily="34" charset="0"/>
              </a:rPr>
              <a:t> je </a:t>
            </a:r>
            <a:r>
              <a:rPr lang="sk-SK" sz="2200" dirty="0" smtClean="0">
                <a:latin typeface="Arial Narrow" panose="020B0606020202030204" pitchFamily="34" charset="0"/>
              </a:rPr>
              <a:t>			</a:t>
            </a:r>
            <a:r>
              <a:rPr lang="en-GB" sz="2200" dirty="0" smtClean="0">
                <a:latin typeface="Arial Narrow" panose="020B0606020202030204" pitchFamily="34" charset="0"/>
              </a:rPr>
              <a:t>20 </a:t>
            </a:r>
            <a:r>
              <a:rPr lang="en-GB" sz="2200" dirty="0">
                <a:latin typeface="Arial Narrow" panose="020B0606020202030204" pitchFamily="34" charset="0"/>
              </a:rPr>
              <a:t>mil. – 9 mil. = 11 mil.</a:t>
            </a:r>
          </a:p>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anose="020B0606020202030204" pitchFamily="34" charset="0"/>
              </a:rPr>
              <a:t>Náklady</a:t>
            </a:r>
            <a:r>
              <a:rPr lang="en-GB" sz="2200" dirty="0">
                <a:latin typeface="Arial Narrow" panose="020B0606020202030204" pitchFamily="34" charset="0"/>
              </a:rPr>
              <a:t> KD </a:t>
            </a:r>
            <a:r>
              <a:rPr lang="en-GB" sz="2200" dirty="0" err="1">
                <a:latin typeface="Arial Narrow" panose="020B0606020202030204" pitchFamily="34" charset="0"/>
              </a:rPr>
              <a:t>záväzky</a:t>
            </a:r>
            <a:r>
              <a:rPr lang="en-GB" sz="2200" dirty="0">
                <a:latin typeface="Arial Narrow" panose="020B0606020202030204" pitchFamily="34" charset="0"/>
              </a:rPr>
              <a:t> s </a:t>
            </a:r>
            <a:r>
              <a:rPr lang="en-GB" sz="2200" dirty="0" err="1">
                <a:latin typeface="Arial Narrow" panose="020B0606020202030204" pitchFamily="34" charset="0"/>
              </a:rPr>
              <a:t>úrokom</a:t>
            </a:r>
            <a:r>
              <a:rPr lang="en-GB" sz="2200" dirty="0">
                <a:latin typeface="Arial Narrow" panose="020B0606020202030204" pitchFamily="34" charset="0"/>
              </a:rPr>
              <a:t> 6 % : </a:t>
            </a:r>
            <a:r>
              <a:rPr lang="sk-SK" sz="2200" dirty="0" smtClean="0">
                <a:latin typeface="Arial Narrow" panose="020B0606020202030204" pitchFamily="34" charset="0"/>
              </a:rPr>
              <a:t>	</a:t>
            </a:r>
            <a:r>
              <a:rPr lang="en-GB" sz="2200" dirty="0" smtClean="0">
                <a:latin typeface="Arial Narrow" panose="020B0606020202030204" pitchFamily="34" charset="0"/>
              </a:rPr>
              <a:t>0,2 </a:t>
            </a:r>
            <a:r>
              <a:rPr lang="en-GB" sz="2200" dirty="0">
                <a:latin typeface="Arial Narrow" panose="020B0606020202030204" pitchFamily="34" charset="0"/>
              </a:rPr>
              <a:t>x 11 mil. x 0,06 = 132 000 </a:t>
            </a:r>
          </a:p>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anose="020B0606020202030204" pitchFamily="34" charset="0"/>
              </a:rPr>
              <a:t>Náklady</a:t>
            </a:r>
            <a:r>
              <a:rPr lang="en-GB" sz="2200" dirty="0">
                <a:latin typeface="Arial Narrow" panose="020B0606020202030204" pitchFamily="34" charset="0"/>
              </a:rPr>
              <a:t> </a:t>
            </a:r>
            <a:r>
              <a:rPr lang="en-GB" sz="2200" dirty="0" err="1">
                <a:latin typeface="Arial Narrow" panose="020B0606020202030204" pitchFamily="34" charset="0"/>
              </a:rPr>
              <a:t>na</a:t>
            </a:r>
            <a:r>
              <a:rPr lang="en-GB" sz="2200" dirty="0">
                <a:latin typeface="Arial Narrow" panose="020B0606020202030204" pitchFamily="34" charset="0"/>
              </a:rPr>
              <a:t> DD </a:t>
            </a:r>
            <a:r>
              <a:rPr lang="en-GB" sz="2200" dirty="0" err="1">
                <a:latin typeface="Arial Narrow" panose="020B0606020202030204" pitchFamily="34" charset="0"/>
              </a:rPr>
              <a:t>úvery</a:t>
            </a:r>
            <a:r>
              <a:rPr lang="en-GB" sz="2200" dirty="0">
                <a:latin typeface="Arial Narrow" panose="020B0606020202030204" pitchFamily="34" charset="0"/>
              </a:rPr>
              <a:t> s </a:t>
            </a:r>
            <a:r>
              <a:rPr lang="en-GB" sz="2200" dirty="0" err="1">
                <a:latin typeface="Arial Narrow" panose="020B0606020202030204" pitchFamily="34" charset="0"/>
              </a:rPr>
              <a:t>úrokom</a:t>
            </a:r>
            <a:r>
              <a:rPr lang="en-GB" sz="2200" dirty="0">
                <a:latin typeface="Arial Narrow" panose="020B0606020202030204" pitchFamily="34" charset="0"/>
              </a:rPr>
              <a:t> 9 %: </a:t>
            </a:r>
            <a:r>
              <a:rPr lang="sk-SK" sz="2200" dirty="0" smtClean="0">
                <a:latin typeface="Arial Narrow" panose="020B0606020202030204" pitchFamily="34" charset="0"/>
              </a:rPr>
              <a:t>	</a:t>
            </a:r>
            <a:r>
              <a:rPr lang="en-GB" sz="2200" dirty="0" smtClean="0">
                <a:latin typeface="Arial Narrow" panose="020B0606020202030204" pitchFamily="34" charset="0"/>
              </a:rPr>
              <a:t>0,5 </a:t>
            </a:r>
            <a:r>
              <a:rPr lang="en-GB" sz="2200" dirty="0">
                <a:latin typeface="Arial Narrow" panose="020B0606020202030204" pitchFamily="34" charset="0"/>
              </a:rPr>
              <a:t>x 11 mil. x 0,09 = 495 000</a:t>
            </a:r>
          </a:p>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anose="020B0606020202030204" pitchFamily="34" charset="0"/>
              </a:rPr>
              <a:t>Celkový</a:t>
            </a:r>
            <a:r>
              <a:rPr lang="en-GB" sz="2200" dirty="0">
                <a:latin typeface="Arial Narrow" panose="020B0606020202030204" pitchFamily="34" charset="0"/>
              </a:rPr>
              <a:t> </a:t>
            </a:r>
            <a:r>
              <a:rPr lang="en-GB" sz="2200" dirty="0" err="1">
                <a:latin typeface="Arial Narrow" panose="020B0606020202030204" pitchFamily="34" charset="0"/>
              </a:rPr>
              <a:t>cudzí</a:t>
            </a:r>
            <a:r>
              <a:rPr lang="en-GB" sz="2200" dirty="0">
                <a:latin typeface="Arial Narrow" panose="020B0606020202030204" pitchFamily="34" charset="0"/>
              </a:rPr>
              <a:t> </a:t>
            </a:r>
            <a:r>
              <a:rPr lang="en-GB" sz="2200" dirty="0" err="1">
                <a:latin typeface="Arial Narrow" panose="020B0606020202030204" pitchFamily="34" charset="0"/>
              </a:rPr>
              <a:t>úročený</a:t>
            </a:r>
            <a:r>
              <a:rPr lang="en-GB" sz="2200" dirty="0">
                <a:latin typeface="Arial Narrow" panose="020B0606020202030204" pitchFamily="34" charset="0"/>
              </a:rPr>
              <a:t> </a:t>
            </a:r>
            <a:r>
              <a:rPr lang="en-GB" sz="2200" dirty="0" err="1">
                <a:latin typeface="Arial Narrow" panose="020B0606020202030204" pitchFamily="34" charset="0"/>
              </a:rPr>
              <a:t>kapitál</a:t>
            </a:r>
            <a:r>
              <a:rPr lang="en-GB" sz="2200" dirty="0">
                <a:latin typeface="Arial Narrow" panose="020B0606020202030204" pitchFamily="34" charset="0"/>
              </a:rPr>
              <a:t> je 70 % z </a:t>
            </a:r>
            <a:r>
              <a:rPr lang="en-GB" sz="2200" dirty="0" err="1">
                <a:latin typeface="Arial Narrow" panose="020B0606020202030204" pitchFamily="34" charset="0"/>
              </a:rPr>
              <a:t>cudzieho</a:t>
            </a:r>
            <a:r>
              <a:rPr lang="en-GB" sz="2200" dirty="0">
                <a:latin typeface="Arial Narrow" panose="020B0606020202030204" pitchFamily="34" charset="0"/>
              </a:rPr>
              <a:t> </a:t>
            </a:r>
            <a:r>
              <a:rPr lang="en-GB" sz="2200" dirty="0" err="1">
                <a:latin typeface="Arial Narrow" panose="020B0606020202030204" pitchFamily="34" charset="0"/>
              </a:rPr>
              <a:t>kapitálu</a:t>
            </a:r>
            <a:r>
              <a:rPr lang="en-GB" sz="2200" dirty="0">
                <a:latin typeface="Arial Narrow" panose="020B0606020202030204" pitchFamily="34" charset="0"/>
              </a:rPr>
              <a:t>, t. j. </a:t>
            </a:r>
            <a:endParaRPr lang="sk-SK" sz="2200" dirty="0" smtClean="0">
              <a:latin typeface="Arial Narrow" panose="020B0606020202030204" pitchFamily="34" charset="0"/>
            </a:endParaRPr>
          </a:p>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a:latin typeface="Arial Narrow" panose="020B0606020202030204" pitchFamily="34" charset="0"/>
              </a:rPr>
              <a:t>	</a:t>
            </a:r>
            <a:r>
              <a:rPr lang="sk-SK" sz="2200" dirty="0" smtClean="0">
                <a:latin typeface="Arial Narrow" panose="020B0606020202030204" pitchFamily="34" charset="0"/>
              </a:rPr>
              <a:t>					</a:t>
            </a:r>
            <a:r>
              <a:rPr lang="en-GB" sz="2200" dirty="0" smtClean="0">
                <a:latin typeface="Arial Narrow" panose="020B0606020202030204" pitchFamily="34" charset="0"/>
              </a:rPr>
              <a:t>70 </a:t>
            </a:r>
            <a:r>
              <a:rPr lang="en-GB" sz="2200" dirty="0">
                <a:latin typeface="Arial Narrow" panose="020B0606020202030204" pitchFamily="34" charset="0"/>
              </a:rPr>
              <a:t>% z 11 mil. = 7,7 mil</a:t>
            </a:r>
            <a:r>
              <a:rPr lang="en-GB" sz="2200" dirty="0" smtClean="0">
                <a:latin typeface="Arial Narrow" panose="020B0606020202030204" pitchFamily="34" charset="0"/>
              </a:rPr>
              <a:t>.</a:t>
            </a:r>
            <a:endParaRPr lang="en-GB" sz="2200" dirty="0">
              <a:latin typeface="Arial Narrow" panose="020B0606020202030204" pitchFamily="34" charset="0"/>
            </a:endParaRPr>
          </a:p>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b="1" dirty="0" err="1">
                <a:latin typeface="Arial Narrow" panose="020B0606020202030204" pitchFamily="34" charset="0"/>
              </a:rPr>
              <a:t>Náklady</a:t>
            </a:r>
            <a:r>
              <a:rPr lang="en-GB" sz="2200" b="1" dirty="0">
                <a:latin typeface="Arial Narrow" panose="020B0606020202030204" pitchFamily="34" charset="0"/>
              </a:rPr>
              <a:t> </a:t>
            </a:r>
            <a:r>
              <a:rPr lang="en-GB" sz="2200" b="1" dirty="0" err="1">
                <a:latin typeface="Arial Narrow" panose="020B0606020202030204" pitchFamily="34" charset="0"/>
              </a:rPr>
              <a:t>na</a:t>
            </a:r>
            <a:r>
              <a:rPr lang="en-GB" sz="2200" b="1" dirty="0">
                <a:latin typeface="Arial Narrow" panose="020B0606020202030204" pitchFamily="34" charset="0"/>
              </a:rPr>
              <a:t> </a:t>
            </a:r>
            <a:r>
              <a:rPr lang="en-GB" sz="2200" b="1" dirty="0" err="1">
                <a:latin typeface="Arial Narrow" panose="020B0606020202030204" pitchFamily="34" charset="0"/>
              </a:rPr>
              <a:t>požičaný</a:t>
            </a:r>
            <a:r>
              <a:rPr lang="en-GB" sz="2200" b="1" dirty="0">
                <a:latin typeface="Arial Narrow" panose="020B0606020202030204" pitchFamily="34" charset="0"/>
              </a:rPr>
              <a:t> </a:t>
            </a:r>
            <a:r>
              <a:rPr lang="en-GB" sz="2200" b="1" dirty="0" err="1">
                <a:latin typeface="Arial Narrow" panose="020B0606020202030204" pitchFamily="34" charset="0"/>
              </a:rPr>
              <a:t>kapitál</a:t>
            </a:r>
            <a:r>
              <a:rPr lang="en-GB" sz="2200" b="1" dirty="0">
                <a:latin typeface="Arial Narrow" panose="020B0606020202030204" pitchFamily="34" charset="0"/>
              </a:rPr>
              <a:t> </a:t>
            </a:r>
            <a:r>
              <a:rPr lang="en-GB" sz="2200" b="1" dirty="0" err="1">
                <a:latin typeface="Arial Narrow" panose="020B0606020202030204" pitchFamily="34" charset="0"/>
              </a:rPr>
              <a:t>budú</a:t>
            </a:r>
            <a:r>
              <a:rPr lang="en-GB" sz="2200" b="1" dirty="0">
                <a:latin typeface="Arial Narrow" panose="020B0606020202030204" pitchFamily="34" charset="0"/>
              </a:rPr>
              <a:t>:</a:t>
            </a:r>
          </a:p>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a:latin typeface="Arial Narrow" panose="020B0606020202030204" pitchFamily="34" charset="0"/>
              </a:rPr>
              <a:t>(132 000 + 495 000</a:t>
            </a:r>
            <a:r>
              <a:rPr lang="en-GB" sz="2200" dirty="0" smtClean="0">
                <a:latin typeface="Arial Narrow" panose="020B0606020202030204" pitchFamily="34" charset="0"/>
              </a:rPr>
              <a:t>)</a:t>
            </a:r>
            <a:r>
              <a:rPr lang="sk-SK" sz="2200" dirty="0" smtClean="0">
                <a:latin typeface="Arial Narrow" panose="020B0606020202030204" pitchFamily="34" charset="0"/>
              </a:rPr>
              <a:t> </a:t>
            </a:r>
            <a:r>
              <a:rPr lang="en-GB" sz="2200" dirty="0" smtClean="0">
                <a:latin typeface="Arial Narrow" panose="020B0606020202030204" pitchFamily="34" charset="0"/>
              </a:rPr>
              <a:t> </a:t>
            </a:r>
            <a:r>
              <a:rPr lang="en-GB" sz="2200" dirty="0">
                <a:latin typeface="Arial Narrow" panose="020B0606020202030204" pitchFamily="34" charset="0"/>
              </a:rPr>
              <a:t>/ </a:t>
            </a:r>
            <a:r>
              <a:rPr lang="sk-SK" sz="2200" dirty="0" smtClean="0">
                <a:latin typeface="Arial Narrow" panose="020B0606020202030204" pitchFamily="34" charset="0"/>
              </a:rPr>
              <a:t> </a:t>
            </a:r>
            <a:r>
              <a:rPr lang="en-GB" sz="2200" dirty="0" smtClean="0">
                <a:latin typeface="Arial Narrow" panose="020B0606020202030204" pitchFamily="34" charset="0"/>
              </a:rPr>
              <a:t>7,7 </a:t>
            </a:r>
            <a:r>
              <a:rPr lang="en-GB" sz="2200" dirty="0">
                <a:latin typeface="Arial Narrow" panose="020B0606020202030204" pitchFamily="34" charset="0"/>
              </a:rPr>
              <a:t>mil. = 0,0814285 = </a:t>
            </a:r>
            <a:r>
              <a:rPr lang="en-GB" sz="2200" dirty="0" smtClean="0">
                <a:latin typeface="Arial Narrow" panose="020B0606020202030204" pitchFamily="34" charset="0"/>
              </a:rPr>
              <a:t>8,14</a:t>
            </a:r>
            <a:r>
              <a:rPr lang="sk-SK" sz="2200" dirty="0" smtClean="0">
                <a:latin typeface="Arial Narrow" panose="020B0606020202030204" pitchFamily="34" charset="0"/>
              </a:rPr>
              <a:t>3</a:t>
            </a:r>
            <a:r>
              <a:rPr lang="en-GB" sz="2200" dirty="0" smtClean="0">
                <a:latin typeface="Arial Narrow" panose="020B0606020202030204" pitchFamily="34" charset="0"/>
              </a:rPr>
              <a:t> </a:t>
            </a:r>
            <a:r>
              <a:rPr lang="en-GB" sz="2200" dirty="0">
                <a:latin typeface="Arial Narrow" panose="020B0606020202030204" pitchFamily="34" charset="0"/>
              </a:rPr>
              <a:t>%</a:t>
            </a:r>
          </a:p>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200" dirty="0">
              <a:latin typeface="Arial Narrow" panose="020B0606020202030204" pitchFamily="34" charset="0"/>
            </a:endParaRPr>
          </a:p>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b="1" dirty="0" err="1">
                <a:latin typeface="Arial Narrow" panose="020B0606020202030204" pitchFamily="34" charset="0"/>
              </a:rPr>
              <a:t>Náklady</a:t>
            </a:r>
            <a:r>
              <a:rPr lang="en-GB" sz="2200" b="1" dirty="0">
                <a:latin typeface="Arial Narrow" panose="020B0606020202030204" pitchFamily="34" charset="0"/>
              </a:rPr>
              <a:t> </a:t>
            </a:r>
            <a:r>
              <a:rPr lang="en-GB" sz="2200" b="1" dirty="0" err="1">
                <a:latin typeface="Arial Narrow" panose="020B0606020202030204" pitchFamily="34" charset="0"/>
              </a:rPr>
              <a:t>na</a:t>
            </a:r>
            <a:r>
              <a:rPr lang="en-GB" sz="2200" b="1" dirty="0">
                <a:latin typeface="Arial Narrow" panose="020B0606020202030204" pitchFamily="34" charset="0"/>
              </a:rPr>
              <a:t> </a:t>
            </a:r>
            <a:r>
              <a:rPr lang="en-GB" sz="2200" b="1" dirty="0" err="1">
                <a:latin typeface="Arial Narrow" panose="020B0606020202030204" pitchFamily="34" charset="0"/>
              </a:rPr>
              <a:t>vlastný</a:t>
            </a:r>
            <a:r>
              <a:rPr lang="en-GB" sz="2200" b="1" dirty="0">
                <a:latin typeface="Arial Narrow" panose="020B0606020202030204" pitchFamily="34" charset="0"/>
              </a:rPr>
              <a:t> </a:t>
            </a:r>
            <a:r>
              <a:rPr lang="en-GB" sz="2200" b="1" dirty="0" err="1">
                <a:latin typeface="Arial Narrow" panose="020B0606020202030204" pitchFamily="34" charset="0"/>
              </a:rPr>
              <a:t>kapitál</a:t>
            </a:r>
            <a:r>
              <a:rPr lang="en-GB" sz="2200" b="1" dirty="0">
                <a:latin typeface="Arial Narrow" panose="020B0606020202030204" pitchFamily="34" charset="0"/>
              </a:rPr>
              <a:t> </a:t>
            </a:r>
            <a:r>
              <a:rPr lang="en-GB" sz="2200" b="1" dirty="0" err="1">
                <a:latin typeface="Arial Narrow" panose="020B0606020202030204" pitchFamily="34" charset="0"/>
              </a:rPr>
              <a:t>budú</a:t>
            </a:r>
            <a:r>
              <a:rPr lang="en-GB" sz="2200" b="1" dirty="0">
                <a:latin typeface="Arial Narrow" panose="020B0606020202030204" pitchFamily="34" charset="0"/>
              </a:rPr>
              <a:t>: </a:t>
            </a:r>
            <a:r>
              <a:rPr lang="en-GB" sz="2200" dirty="0" err="1">
                <a:latin typeface="Arial Narrow" panose="020B0606020202030204" pitchFamily="34" charset="0"/>
              </a:rPr>
              <a:t>vyplatené</a:t>
            </a:r>
            <a:r>
              <a:rPr lang="en-GB" sz="2200" dirty="0">
                <a:latin typeface="Arial Narrow" panose="020B0606020202030204" pitchFamily="34" charset="0"/>
              </a:rPr>
              <a:t> </a:t>
            </a:r>
            <a:r>
              <a:rPr lang="en-GB" sz="2200" dirty="0" err="1">
                <a:latin typeface="Arial Narrow" panose="020B0606020202030204" pitchFamily="34" charset="0"/>
              </a:rPr>
              <a:t>dividendy</a:t>
            </a:r>
            <a:r>
              <a:rPr lang="en-GB" sz="2200" dirty="0">
                <a:latin typeface="Arial Narrow" panose="020B0606020202030204" pitchFamily="34" charset="0"/>
              </a:rPr>
              <a:t> / </a:t>
            </a:r>
            <a:r>
              <a:rPr lang="en-GB" sz="2200" dirty="0" err="1">
                <a:latin typeface="Arial Narrow" panose="020B0606020202030204" pitchFamily="34" charset="0"/>
              </a:rPr>
              <a:t>vlastné</a:t>
            </a:r>
            <a:r>
              <a:rPr lang="en-GB" sz="2200" dirty="0">
                <a:latin typeface="Arial Narrow" panose="020B0606020202030204" pitchFamily="34" charset="0"/>
              </a:rPr>
              <a:t> </a:t>
            </a:r>
            <a:r>
              <a:rPr lang="en-GB" sz="2200" dirty="0" err="1">
                <a:latin typeface="Arial Narrow" panose="020B0606020202030204" pitchFamily="34" charset="0"/>
              </a:rPr>
              <a:t>imanie</a:t>
            </a:r>
            <a:r>
              <a:rPr lang="en-GB" sz="2200" dirty="0">
                <a:latin typeface="Arial Narrow" panose="020B0606020202030204" pitchFamily="34" charset="0"/>
              </a:rPr>
              <a:t>, </a:t>
            </a:r>
            <a:r>
              <a:rPr lang="en-GB" sz="2200" dirty="0" err="1">
                <a:latin typeface="Arial Narrow" panose="020B0606020202030204" pitchFamily="34" charset="0"/>
              </a:rPr>
              <a:t>teda</a:t>
            </a:r>
            <a:r>
              <a:rPr lang="en-GB" sz="2200" dirty="0">
                <a:latin typeface="Arial Narrow" panose="020B0606020202030204" pitchFamily="34" charset="0"/>
              </a:rPr>
              <a:t>: </a:t>
            </a:r>
            <a:r>
              <a:rPr lang="sk-SK" sz="2200" dirty="0" smtClean="0">
                <a:latin typeface="Arial Narrow" panose="020B0606020202030204" pitchFamily="34" charset="0"/>
              </a:rPr>
              <a:t>					</a:t>
            </a:r>
            <a:r>
              <a:rPr lang="en-GB" sz="2200" dirty="0" smtClean="0">
                <a:latin typeface="Arial Narrow" panose="020B0606020202030204" pitchFamily="34" charset="0"/>
              </a:rPr>
              <a:t>800 </a:t>
            </a:r>
            <a:r>
              <a:rPr lang="en-GB" sz="2200" dirty="0">
                <a:latin typeface="Arial Narrow" panose="020B0606020202030204" pitchFamily="34" charset="0"/>
              </a:rPr>
              <a:t>000 / 9 000 000 = 8,89 %</a:t>
            </a:r>
          </a:p>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anose="020B0606020202030204" pitchFamily="34" charset="0"/>
              </a:rPr>
              <a:t>Celkový</a:t>
            </a:r>
            <a:r>
              <a:rPr lang="en-GB" sz="2200" dirty="0">
                <a:latin typeface="Arial Narrow" panose="020B0606020202030204" pitchFamily="34" charset="0"/>
              </a:rPr>
              <a:t> </a:t>
            </a:r>
            <a:r>
              <a:rPr lang="en-GB" sz="2200" dirty="0" err="1">
                <a:latin typeface="Arial Narrow" panose="020B0606020202030204" pitchFamily="34" charset="0"/>
              </a:rPr>
              <a:t>kapitál</a:t>
            </a:r>
            <a:r>
              <a:rPr lang="en-GB" sz="2200" dirty="0">
                <a:latin typeface="Arial Narrow" panose="020B0606020202030204" pitchFamily="34" charset="0"/>
              </a:rPr>
              <a:t> </a:t>
            </a:r>
            <a:r>
              <a:rPr lang="sk-SK" sz="2200" dirty="0" smtClean="0">
                <a:latin typeface="Arial Narrow" panose="020B0606020202030204" pitchFamily="34" charset="0"/>
              </a:rPr>
              <a:t>predstavu</a:t>
            </a:r>
            <a:r>
              <a:rPr lang="en-GB" sz="2200" dirty="0" smtClean="0">
                <a:latin typeface="Arial Narrow" panose="020B0606020202030204" pitchFamily="34" charset="0"/>
              </a:rPr>
              <a:t>je </a:t>
            </a:r>
            <a:r>
              <a:rPr lang="en-GB" sz="2200" dirty="0" err="1">
                <a:latin typeface="Arial Narrow" panose="020B0606020202030204" pitchFamily="34" charset="0"/>
              </a:rPr>
              <a:t>súčet</a:t>
            </a:r>
            <a:r>
              <a:rPr lang="en-GB" sz="2200" dirty="0">
                <a:latin typeface="Arial Narrow" panose="020B0606020202030204" pitchFamily="34" charset="0"/>
              </a:rPr>
              <a:t> </a:t>
            </a:r>
            <a:r>
              <a:rPr lang="en-GB" sz="2200" dirty="0" err="1">
                <a:latin typeface="Arial Narrow" panose="020B0606020202030204" pitchFamily="34" charset="0"/>
              </a:rPr>
              <a:t>vlastného</a:t>
            </a:r>
            <a:r>
              <a:rPr lang="en-GB" sz="2200" dirty="0">
                <a:latin typeface="Arial Narrow" panose="020B0606020202030204" pitchFamily="34" charset="0"/>
              </a:rPr>
              <a:t> </a:t>
            </a:r>
            <a:r>
              <a:rPr lang="en-GB" sz="2200" dirty="0" err="1">
                <a:latin typeface="Arial Narrow" panose="020B0606020202030204" pitchFamily="34" charset="0"/>
              </a:rPr>
              <a:t>imania</a:t>
            </a:r>
            <a:r>
              <a:rPr lang="en-GB" sz="2200" dirty="0">
                <a:latin typeface="Arial Narrow" panose="020B0606020202030204" pitchFamily="34" charset="0"/>
              </a:rPr>
              <a:t> + </a:t>
            </a:r>
            <a:r>
              <a:rPr lang="en-GB" sz="2200" dirty="0" err="1">
                <a:latin typeface="Arial Narrow" panose="020B0606020202030204" pitchFamily="34" charset="0"/>
              </a:rPr>
              <a:t>cudzí</a:t>
            </a:r>
            <a:r>
              <a:rPr lang="en-GB" sz="2200" dirty="0">
                <a:latin typeface="Arial Narrow" panose="020B0606020202030204" pitchFamily="34" charset="0"/>
              </a:rPr>
              <a:t> </a:t>
            </a:r>
            <a:r>
              <a:rPr lang="en-GB" sz="2200" dirty="0" err="1">
                <a:latin typeface="Arial Narrow" panose="020B0606020202030204" pitchFamily="34" charset="0"/>
              </a:rPr>
              <a:t>úročený</a:t>
            </a:r>
            <a:r>
              <a:rPr lang="en-GB" sz="2200" dirty="0">
                <a:latin typeface="Arial Narrow" panose="020B0606020202030204" pitchFamily="34" charset="0"/>
              </a:rPr>
              <a:t> </a:t>
            </a:r>
            <a:r>
              <a:rPr lang="en-GB" sz="2200" dirty="0" err="1" smtClean="0">
                <a:latin typeface="Arial Narrow" panose="020B0606020202030204" pitchFamily="34" charset="0"/>
              </a:rPr>
              <a:t>kapitál</a:t>
            </a:r>
            <a:r>
              <a:rPr lang="sk-SK" sz="2200" dirty="0">
                <a:latin typeface="Arial Narrow" panose="020B0606020202030204" pitchFamily="34" charset="0"/>
              </a:rPr>
              <a:t>:</a:t>
            </a:r>
            <a:endParaRPr lang="en-GB" sz="2200" dirty="0">
              <a:latin typeface="Arial Narrow" panose="020B0606020202030204" pitchFamily="34" charset="0"/>
            </a:endParaRPr>
          </a:p>
          <a:p>
            <a:pPr>
              <a:lnSpc>
                <a:spcPct val="9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a:latin typeface="Arial Narrow" panose="020B0606020202030204" pitchFamily="34" charset="0"/>
              </a:rPr>
              <a:t>9 mil. + 7,7 mil. = 16,7 mil</a:t>
            </a:r>
            <a:r>
              <a:rPr lang="en-GB" sz="2200" dirty="0" smtClean="0">
                <a:latin typeface="Arial Narrow" panose="020B0606020202030204" pitchFamily="34" charset="0"/>
              </a:rPr>
              <a:t>.</a:t>
            </a:r>
            <a:endParaRPr lang="en-GB" sz="2200"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anose="020B0606020202030204" pitchFamily="34" charset="0"/>
              </a:rPr>
              <a:t>Príklad 2 – výpočet WACC</a:t>
            </a:r>
            <a:endParaRPr lang="sk-SK" sz="2400" b="1" dirty="0">
              <a:latin typeface="Arial Narrow" panose="020B0606020202030204" pitchFamily="34" charset="0"/>
            </a:endParaRPr>
          </a:p>
        </p:txBody>
      </p:sp>
      <p:sp>
        <p:nvSpPr>
          <p:cNvPr id="21506" name="Rectangle 2"/>
          <p:cNvSpPr>
            <a:spLocks noGrp="1" noChangeArrowheads="1"/>
          </p:cNvSpPr>
          <p:nvPr>
            <p:ph idx="1"/>
          </p:nvPr>
        </p:nvSpPr>
        <p:spPr>
          <a:xfrm>
            <a:off x="457200" y="1600200"/>
            <a:ext cx="8229600" cy="4527550"/>
          </a:xfrm>
          <a:ln/>
        </p:spPr>
        <p:txBody>
          <a:bodyPr lIns="0" tIns="0" rIns="0" bIns="0"/>
          <a:lstStyle/>
          <a:p>
            <a:pPr marL="0" indent="0">
              <a:buNone/>
            </a:pPr>
            <a:endParaRPr lang="sk-SK" sz="2400" dirty="0" smtClean="0">
              <a:latin typeface="Arial Narrow" pitchFamily="34" charset="0"/>
            </a:endParaRPr>
          </a:p>
          <a:p>
            <a:pPr marL="0" indent="0">
              <a:buNone/>
            </a:pPr>
            <a:endParaRPr lang="sk-SK" sz="2400" dirty="0">
              <a:latin typeface="Arial Narrow" pitchFamily="34" charset="0"/>
            </a:endParaRPr>
          </a:p>
          <a:p>
            <a:pPr marL="0" indent="0">
              <a:buNone/>
            </a:pPr>
            <a:r>
              <a:rPr lang="en-GB" sz="2400" dirty="0" err="1" smtClean="0">
                <a:latin typeface="Arial Narrow" pitchFamily="34" charset="0"/>
              </a:rPr>
              <a:t>Výpočet</a:t>
            </a:r>
            <a:r>
              <a:rPr lang="en-GB" sz="2400" dirty="0" smtClean="0">
                <a:latin typeface="Arial Narrow" pitchFamily="34" charset="0"/>
              </a:rPr>
              <a:t> </a:t>
            </a:r>
            <a:r>
              <a:rPr lang="en-GB" sz="2400" dirty="0" err="1">
                <a:latin typeface="Arial Narrow" pitchFamily="34" charset="0"/>
              </a:rPr>
              <a:t>úrokovej</a:t>
            </a:r>
            <a:r>
              <a:rPr lang="en-GB" sz="2400" dirty="0">
                <a:latin typeface="Arial Narrow" pitchFamily="34" charset="0"/>
              </a:rPr>
              <a:t> </a:t>
            </a:r>
            <a:r>
              <a:rPr lang="en-GB" sz="2400" dirty="0" err="1">
                <a:latin typeface="Arial Narrow" pitchFamily="34" charset="0"/>
              </a:rPr>
              <a:t>miery</a:t>
            </a:r>
            <a:r>
              <a:rPr lang="en-GB" sz="2400" dirty="0">
                <a:latin typeface="Arial Narrow" pitchFamily="34" charset="0"/>
              </a:rPr>
              <a:t> </a:t>
            </a:r>
            <a:r>
              <a:rPr lang="en-GB" sz="2400" dirty="0" err="1">
                <a:latin typeface="Arial Narrow" pitchFamily="34" charset="0"/>
              </a:rPr>
              <a:t>ako</a:t>
            </a:r>
            <a:r>
              <a:rPr lang="en-GB" sz="2400" dirty="0">
                <a:latin typeface="Arial Narrow" pitchFamily="34" charset="0"/>
              </a:rPr>
              <a:t> WACC </a:t>
            </a:r>
            <a:r>
              <a:rPr lang="en-GB" sz="2400" dirty="0" err="1">
                <a:latin typeface="Arial Narrow" pitchFamily="34" charset="0"/>
              </a:rPr>
              <a:t>podľa</a:t>
            </a:r>
            <a:r>
              <a:rPr lang="en-GB" sz="2400" dirty="0">
                <a:latin typeface="Arial Narrow" pitchFamily="34" charset="0"/>
              </a:rPr>
              <a:t> </a:t>
            </a:r>
            <a:r>
              <a:rPr lang="en-GB" sz="2400" dirty="0" err="1">
                <a:latin typeface="Arial Narrow" pitchFamily="34" charset="0"/>
              </a:rPr>
              <a:t>predchádzajúceho</a:t>
            </a:r>
            <a:r>
              <a:rPr lang="en-GB" sz="2400" dirty="0">
                <a:latin typeface="Arial Narrow" pitchFamily="34" charset="0"/>
              </a:rPr>
              <a:t> </a:t>
            </a:r>
            <a:r>
              <a:rPr lang="en-GB" sz="2400" dirty="0" err="1">
                <a:latin typeface="Arial Narrow" pitchFamily="34" charset="0"/>
              </a:rPr>
              <a:t>vzorca</a:t>
            </a:r>
            <a:r>
              <a:rPr lang="en-GB" sz="2400" dirty="0">
                <a:latin typeface="Arial Narrow" pitchFamily="34" charset="0"/>
              </a:rPr>
              <a:t> </a:t>
            </a:r>
            <a:r>
              <a:rPr lang="en-GB" sz="2400" dirty="0" err="1">
                <a:latin typeface="Arial Narrow" pitchFamily="34" charset="0"/>
              </a:rPr>
              <a:t>dostaneme</a:t>
            </a:r>
            <a:r>
              <a:rPr lang="en-GB" sz="2400" dirty="0">
                <a:latin typeface="Arial Narrow" pitchFamily="34" charset="0"/>
              </a:rPr>
              <a:t>, </a:t>
            </a:r>
            <a:r>
              <a:rPr lang="en-GB" sz="2400" dirty="0" err="1">
                <a:latin typeface="Arial Narrow" pitchFamily="34" charset="0"/>
              </a:rPr>
              <a:t>že</a:t>
            </a:r>
            <a:r>
              <a:rPr lang="en-GB" sz="2400" dirty="0">
                <a:latin typeface="Arial Narrow" pitchFamily="34" charset="0"/>
              </a:rPr>
              <a:t> WACC = 7,832 </a:t>
            </a:r>
            <a:r>
              <a:rPr lang="en-GB" sz="2400" dirty="0" smtClean="0">
                <a:latin typeface="Arial Narrow" pitchFamily="34" charset="0"/>
              </a:rPr>
              <a:t>%</a:t>
            </a:r>
            <a:r>
              <a:rPr lang="sk-SK" sz="2400" dirty="0" smtClean="0">
                <a:latin typeface="Arial Narrow" pitchFamily="34" charset="0"/>
              </a:rPr>
              <a:t>:</a:t>
            </a:r>
          </a:p>
          <a:p>
            <a:pPr marL="0" indent="0">
              <a:buNone/>
            </a:pPr>
            <a:endParaRPr lang="en-GB" sz="2400" dirty="0">
              <a:latin typeface="Arial Narrow" pitchFamily="34" charset="0"/>
            </a:endParaRPr>
          </a:p>
          <a:p>
            <a:pPr marL="0" indent="0">
              <a:buNone/>
            </a:pPr>
            <a:endParaRPr lang="sk-SK" dirty="0"/>
          </a:p>
        </p:txBody>
      </p:sp>
      <p:sp>
        <p:nvSpPr>
          <p:cNvPr id="21507" name="Rectangle 3"/>
          <p:cNvSpPr>
            <a:spLocks noChangeArrowheads="1"/>
          </p:cNvSpPr>
          <p:nvPr/>
        </p:nvSpPr>
        <p:spPr bwMode="auto">
          <a:xfrm>
            <a:off x="0" y="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graphicFrame>
        <p:nvGraphicFramePr>
          <p:cNvPr id="21508" name="Object 4"/>
          <p:cNvGraphicFramePr>
            <a:graphicFrameLocks noChangeAspect="1"/>
          </p:cNvGraphicFramePr>
          <p:nvPr>
            <p:extLst>
              <p:ext uri="{D42A27DB-BD31-4B8C-83A1-F6EECF244321}">
                <p14:modId xmlns:p14="http://schemas.microsoft.com/office/powerpoint/2010/main" val="3133164588"/>
              </p:ext>
            </p:extLst>
          </p:nvPr>
        </p:nvGraphicFramePr>
        <p:xfrm>
          <a:off x="395288" y="3909740"/>
          <a:ext cx="8280400" cy="887412"/>
        </p:xfrm>
        <a:graphic>
          <a:graphicData uri="http://schemas.openxmlformats.org/presentationml/2006/ole">
            <mc:AlternateContent xmlns:mc="http://schemas.openxmlformats.org/markup-compatibility/2006">
              <mc:Choice xmlns:v="urn:schemas-microsoft-com:vml" Requires="v">
                <p:oleObj spid="_x0000_s21528" r:id="rId4" imgW="4483080" imgH="431640" progId="">
                  <p:embed/>
                </p:oleObj>
              </mc:Choice>
              <mc:Fallback>
                <p:oleObj r:id="rId4" imgW="4483080" imgH="43164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3909740"/>
                        <a:ext cx="8280400" cy="88741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err="1">
                <a:latin typeface="Arial Narrow" panose="020B0606020202030204" pitchFamily="34" charset="0"/>
              </a:rPr>
              <a:t>Príklad</a:t>
            </a:r>
            <a:r>
              <a:rPr lang="en-GB" sz="2400" b="1" dirty="0">
                <a:latin typeface="Arial Narrow" panose="020B0606020202030204" pitchFamily="34" charset="0"/>
              </a:rPr>
              <a:t> </a:t>
            </a:r>
            <a:r>
              <a:rPr lang="sk-SK" sz="2400" b="1" dirty="0" smtClean="0">
                <a:latin typeface="Arial Narrow" panose="020B0606020202030204" pitchFamily="34" charset="0"/>
              </a:rPr>
              <a:t>3 </a:t>
            </a:r>
            <a:r>
              <a:rPr lang="en-GB" sz="2400" b="1" dirty="0" smtClean="0">
                <a:latin typeface="Arial Narrow" panose="020B0606020202030204" pitchFamily="34" charset="0"/>
              </a:rPr>
              <a:t>– </a:t>
            </a:r>
            <a:r>
              <a:rPr lang="en-GB" sz="2400" b="1" dirty="0" err="1">
                <a:latin typeface="Arial Narrow" panose="020B0606020202030204" pitchFamily="34" charset="0"/>
              </a:rPr>
              <a:t>výpočet</a:t>
            </a:r>
            <a:r>
              <a:rPr lang="en-GB" sz="2400" b="1" dirty="0">
                <a:latin typeface="Arial Narrow" panose="020B0606020202030204" pitchFamily="34" charset="0"/>
              </a:rPr>
              <a:t> </a:t>
            </a:r>
            <a:r>
              <a:rPr lang="en-GB" sz="2400" b="1" dirty="0" err="1">
                <a:latin typeface="Arial Narrow" panose="020B0606020202030204" pitchFamily="34" charset="0"/>
              </a:rPr>
              <a:t>trvalo</a:t>
            </a:r>
            <a:r>
              <a:rPr lang="en-GB" sz="2400" b="1" dirty="0">
                <a:latin typeface="Arial Narrow" panose="020B0606020202030204" pitchFamily="34" charset="0"/>
              </a:rPr>
              <a:t> </a:t>
            </a:r>
            <a:r>
              <a:rPr lang="en-GB" sz="2400" b="1" dirty="0" err="1">
                <a:latin typeface="Arial Narrow" panose="020B0606020202030204" pitchFamily="34" charset="0"/>
              </a:rPr>
              <a:t>udržateľnej</a:t>
            </a:r>
            <a:r>
              <a:rPr lang="en-GB" sz="2400" b="1" dirty="0">
                <a:latin typeface="Arial Narrow" panose="020B0606020202030204" pitchFamily="34" charset="0"/>
              </a:rPr>
              <a:t> </a:t>
            </a:r>
            <a:r>
              <a:rPr lang="en-GB" sz="2400" b="1" dirty="0" err="1">
                <a:latin typeface="Arial Narrow" panose="020B0606020202030204" pitchFamily="34" charset="0"/>
              </a:rPr>
              <a:t>miery</a:t>
            </a:r>
            <a:r>
              <a:rPr lang="en-GB" sz="2400" b="1" dirty="0">
                <a:latin typeface="Arial Narrow" panose="020B0606020202030204" pitchFamily="34" charset="0"/>
              </a:rPr>
              <a:t> </a:t>
            </a:r>
            <a:r>
              <a:rPr lang="en-GB" sz="2400" b="1" dirty="0" err="1">
                <a:latin typeface="Arial Narrow" panose="020B0606020202030204" pitchFamily="34" charset="0"/>
              </a:rPr>
              <a:t>rastu</a:t>
            </a:r>
            <a:r>
              <a:rPr lang="en-GB" sz="2400" b="1" dirty="0">
                <a:latin typeface="Arial Narrow" panose="020B0606020202030204" pitchFamily="34" charset="0"/>
              </a:rPr>
              <a:t> „g“</a:t>
            </a:r>
            <a:r>
              <a:rPr lang="en-GB" sz="2800" b="1" dirty="0">
                <a:latin typeface="Arial Narrow" panose="020B0606020202030204" pitchFamily="34" charset="0"/>
              </a:rPr>
              <a:t> </a:t>
            </a:r>
          </a:p>
        </p:txBody>
      </p:sp>
      <p:sp>
        <p:nvSpPr>
          <p:cNvPr id="22530" name="Rectangle 2"/>
          <p:cNvSpPr>
            <a:spLocks noGrp="1" noChangeArrowheads="1"/>
          </p:cNvSpPr>
          <p:nvPr>
            <p:ph idx="1"/>
          </p:nvPr>
        </p:nvSpPr>
        <p:spPr>
          <a:ln/>
        </p:spPr>
        <p:txBody>
          <a:bodyPr>
            <a:normAutofit fontScale="92500" lnSpcReduction="10000"/>
          </a:bodyPr>
          <a:lstStyle/>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Hodnota banky je vo významnom rozsahu determinovaná budúcimi </a:t>
            </a:r>
            <a:r>
              <a:rPr lang="sk-SK" sz="2400" dirty="0" err="1" smtClean="0">
                <a:latin typeface="Arial Narrow" pitchFamily="34" charset="0"/>
              </a:rPr>
              <a:t>cash</a:t>
            </a:r>
            <a:r>
              <a:rPr lang="sk-SK" sz="2400" dirty="0" smtClean="0">
                <a:latin typeface="Arial Narrow" pitchFamily="34" charset="0"/>
              </a:rPr>
              <a:t> </a:t>
            </a:r>
            <a:r>
              <a:rPr lang="sk-SK" sz="2400" dirty="0" err="1" smtClean="0">
                <a:latin typeface="Arial Narrow" pitchFamily="34" charset="0"/>
              </a:rPr>
              <a:t>flow</a:t>
            </a:r>
            <a:r>
              <a:rPr lang="sk-SK" sz="2400" dirty="0" smtClean="0">
                <a:latin typeface="Arial Narrow" pitchFamily="34" charset="0"/>
              </a:rPr>
              <a:t>. Pre správne ohodnotenie je tak nevyhnuté vedieť stanoviť tempo rastu ziskov alebo </a:t>
            </a:r>
            <a:r>
              <a:rPr lang="sk-SK" sz="2400" dirty="0" err="1" smtClean="0">
                <a:latin typeface="Arial Narrow" pitchFamily="34" charset="0"/>
              </a:rPr>
              <a:t>cash</a:t>
            </a:r>
            <a:r>
              <a:rPr lang="sk-SK" sz="2400" dirty="0" smtClean="0">
                <a:latin typeface="Arial Narrow" pitchFamily="34" charset="0"/>
              </a:rPr>
              <a:t> </a:t>
            </a:r>
            <a:r>
              <a:rPr lang="sk-SK" sz="2400" dirty="0" err="1" smtClean="0">
                <a:latin typeface="Arial Narrow" pitchFamily="34" charset="0"/>
              </a:rPr>
              <a:t>flow</a:t>
            </a:r>
            <a:r>
              <a:rPr lang="sk-SK" sz="2400" dirty="0" smtClean="0">
                <a:latin typeface="Arial Narrow" pitchFamily="34" charset="0"/>
              </a:rPr>
              <a:t>, podľa toho, ktorú veličinu budeme používať na diskontovanie. </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V teórii existuje niekoľko prístupov k odhadu udržateľnej miery rastu, je vhodné aplikovať viaceré z nich a použitú hodnotu „g“ v modeli stanoviť ich vzájomným porovnaním. </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Možnosti odhadu udržateľného rastu:</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Na základe odhadovanej miery inflácie,</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na </a:t>
            </a:r>
            <a:r>
              <a:rPr lang="sk-SK" sz="2400" dirty="0" smtClean="0">
                <a:latin typeface="Arial Narrow" pitchFamily="34" charset="0"/>
              </a:rPr>
              <a:t>základe historických dát o raste </a:t>
            </a:r>
            <a:r>
              <a:rPr lang="sk-SK" sz="2400" dirty="0" smtClean="0">
                <a:latin typeface="Arial Narrow" pitchFamily="34" charset="0"/>
              </a:rPr>
              <a:t>podniku,</a:t>
            </a:r>
            <a:endParaRPr lang="sk-SK" sz="2400" dirty="0" smtClean="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na základe prognóz trhových </a:t>
            </a:r>
            <a:r>
              <a:rPr lang="sk-SK" sz="2400" dirty="0" smtClean="0">
                <a:latin typeface="Arial Narrow" pitchFamily="34" charset="0"/>
              </a:rPr>
              <a:t>analytikov,</a:t>
            </a:r>
            <a:endParaRPr lang="sk-SK" sz="2400" dirty="0" smtClean="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na základe finančného plánu alebo iných finančných a strategických rozhodnutí podniku.</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a:latin typeface="Arial Narrow" pitchFamily="34" charset="0"/>
              </a:rPr>
              <a:t>M</a:t>
            </a:r>
            <a:r>
              <a:rPr lang="en-GB" sz="2400" b="1" dirty="0" err="1" smtClean="0">
                <a:latin typeface="Arial Narrow" pitchFamily="34" charset="0"/>
              </a:rPr>
              <a:t>otívy</a:t>
            </a:r>
            <a:r>
              <a:rPr lang="en-GB" sz="2400" b="1" dirty="0" smtClean="0">
                <a:latin typeface="Arial Narrow" pitchFamily="34" charset="0"/>
              </a:rPr>
              <a:t> </a:t>
            </a:r>
            <a:r>
              <a:rPr lang="en-GB" sz="2400" b="1" dirty="0" err="1">
                <a:latin typeface="Arial Narrow" pitchFamily="34" charset="0"/>
              </a:rPr>
              <a:t>ohodnocovania</a:t>
            </a:r>
            <a:r>
              <a:rPr lang="en-GB" sz="2400" b="1" dirty="0">
                <a:latin typeface="Arial Narrow" pitchFamily="34" charset="0"/>
              </a:rPr>
              <a:t> </a:t>
            </a:r>
            <a:r>
              <a:rPr lang="en-GB" sz="2400" b="1" dirty="0" err="1">
                <a:latin typeface="Arial Narrow" pitchFamily="34" charset="0"/>
              </a:rPr>
              <a:t>majetku</a:t>
            </a:r>
            <a:r>
              <a:rPr lang="en-GB" sz="2400" b="1" dirty="0">
                <a:latin typeface="Arial Narrow" pitchFamily="34" charset="0"/>
              </a:rPr>
              <a:t> </a:t>
            </a:r>
            <a:r>
              <a:rPr lang="sk-SK" sz="2400" b="1" dirty="0" smtClean="0">
                <a:latin typeface="Arial Narrow" pitchFamily="34" charset="0"/>
              </a:rPr>
              <a:t>podnikov, </a:t>
            </a:r>
            <a:br>
              <a:rPr lang="sk-SK" sz="2400" b="1" dirty="0" smtClean="0">
                <a:latin typeface="Arial Narrow" pitchFamily="34" charset="0"/>
              </a:rPr>
            </a:br>
            <a:r>
              <a:rPr lang="sk-SK" sz="2400" b="1" dirty="0" smtClean="0">
                <a:latin typeface="Arial Narrow" pitchFamily="34" charset="0"/>
              </a:rPr>
              <a:t>bánk a finančných inštitúcií</a:t>
            </a:r>
            <a:endParaRPr lang="en-GB" sz="2400" b="1" dirty="0">
              <a:latin typeface="Arial Narrow" pitchFamily="34" charset="0"/>
            </a:endParaRPr>
          </a:p>
        </p:txBody>
      </p:sp>
      <p:sp>
        <p:nvSpPr>
          <p:cNvPr id="4098" name="Rectangle 2"/>
          <p:cNvSpPr>
            <a:spLocks noGrp="1" noChangeArrowheads="1"/>
          </p:cNvSpPr>
          <p:nvPr>
            <p:ph idx="1"/>
          </p:nvPr>
        </p:nvSpPr>
        <p:spPr>
          <a:xfrm>
            <a:off x="457200" y="1600200"/>
            <a:ext cx="8229600" cy="4878388"/>
          </a:xfrm>
          <a:ln/>
        </p:spPr>
        <p:txBody>
          <a:bodyPr>
            <a:normAutofit lnSpcReduction="10000"/>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itchFamily="34" charset="0"/>
            </a:endParaRP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Operácie súvisiace s nadobudnutím alebo predajom podniku,</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err="1" smtClean="0">
                <a:latin typeface="Arial Narrow" pitchFamily="34" charset="0"/>
              </a:rPr>
              <a:t>squeeze</a:t>
            </a:r>
            <a:r>
              <a:rPr lang="sk-SK" sz="2200" dirty="0" smtClean="0">
                <a:latin typeface="Arial Narrow" pitchFamily="34" charset="0"/>
              </a:rPr>
              <a:t> </a:t>
            </a:r>
            <a:r>
              <a:rPr lang="sk-SK" sz="2200" dirty="0" err="1" smtClean="0">
                <a:latin typeface="Arial Narrow" pitchFamily="34" charset="0"/>
              </a:rPr>
              <a:t>out</a:t>
            </a:r>
            <a:r>
              <a:rPr lang="sk-SK" sz="2200" dirty="0" smtClean="0">
                <a:latin typeface="Arial Narrow" pitchFamily="34" charset="0"/>
              </a:rPr>
              <a:t>;</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zvýšenie kapitálu a emisia nových akcií, stanovenie </a:t>
            </a:r>
            <a:r>
              <a:rPr lang="sk-SK" sz="2200" dirty="0" err="1" smtClean="0">
                <a:latin typeface="Arial Narrow" pitchFamily="34" charset="0"/>
              </a:rPr>
              <a:t>odoberacieho</a:t>
            </a:r>
            <a:r>
              <a:rPr lang="sk-SK" sz="2200" dirty="0" smtClean="0">
                <a:latin typeface="Arial Narrow" pitchFamily="34" charset="0"/>
              </a:rPr>
              <a:t> pomeru, odberného práva (pomer pôvodného kapitálu ku zvýšeniu);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zmena právnej formy obchodnej spoločnosti;</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prijatie, resp. vystúpenie, zmena štruktúry spoločníkov;</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uvádzanie spoločnosti na burzu,</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fúzie, akvizície, delenie podniku, dedičské konanie,</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poskytovanie úveru,</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náhrada za vyvlastnenie,</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sanačné opatrenia, likvidácia podniku, konkurz,</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Rozdelenie, zlúčenie obchodnej spoločnosti a iné.</a:t>
            </a:r>
          </a:p>
          <a:p>
            <a:pPr>
              <a:lnSpc>
                <a:spcPct val="9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a:latin typeface="Arial Narrow"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457200" y="476672"/>
            <a:ext cx="8229600" cy="576064"/>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anose="020B0606020202030204" pitchFamily="34" charset="0"/>
              </a:rPr>
              <a:t>Stanovenie trvalo udržateľnej miery rastu „g“</a:t>
            </a:r>
            <a:endParaRPr lang="sk-SK" sz="2400" b="1" dirty="0">
              <a:latin typeface="Arial Narrow" panose="020B0606020202030204" pitchFamily="34" charset="0"/>
            </a:endParaRPr>
          </a:p>
        </p:txBody>
      </p:sp>
      <p:sp>
        <p:nvSpPr>
          <p:cNvPr id="23554" name="Rectangle 2"/>
          <p:cNvSpPr>
            <a:spLocks noGrp="1" noChangeArrowheads="1"/>
          </p:cNvSpPr>
          <p:nvPr>
            <p:ph idx="1"/>
          </p:nvPr>
        </p:nvSpPr>
        <p:spPr>
          <a:xfrm>
            <a:off x="457200" y="1196752"/>
            <a:ext cx="8229600" cy="5040560"/>
          </a:xfrm>
          <a:ln/>
        </p:spPr>
        <p:txBody>
          <a:bodyPr/>
          <a:lstStyle/>
          <a:p>
            <a:pPr>
              <a:lnSpc>
                <a:spcPct val="100000"/>
              </a:lnSpc>
              <a:spcBef>
                <a:spcPts val="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Banka dosiahla </a:t>
            </a:r>
            <a:r>
              <a:rPr lang="sk-SK" sz="2400" b="1" dirty="0" smtClean="0">
                <a:latin typeface="Arial Narrow" pitchFamily="34" charset="0"/>
              </a:rPr>
              <a:t>hrubý zisk vo výške 15 mil. EUR. </a:t>
            </a:r>
          </a:p>
          <a:p>
            <a:pPr>
              <a:lnSpc>
                <a:spcPct val="100000"/>
              </a:lnSpc>
              <a:spcBef>
                <a:spcPts val="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10 % zisku bolo pridelené do rezervného fondu = 1,5 mil.</a:t>
            </a:r>
          </a:p>
          <a:p>
            <a:pPr>
              <a:lnSpc>
                <a:spcPct val="100000"/>
              </a:lnSpc>
              <a:spcBef>
                <a:spcPts val="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1 mil. EUR boli vyplatené tantiémy a </a:t>
            </a:r>
          </a:p>
          <a:p>
            <a:pPr>
              <a:lnSpc>
                <a:spcPct val="100000"/>
              </a:lnSpc>
              <a:spcBef>
                <a:spcPts val="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7 mil. EUR boli vyplatené dividendy. </a:t>
            </a:r>
          </a:p>
          <a:p>
            <a:pPr>
              <a:lnSpc>
                <a:spcPct val="100000"/>
              </a:lnSpc>
              <a:spcBef>
                <a:spcPts val="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itchFamily="34" charset="0"/>
            </a:endParaRPr>
          </a:p>
          <a:p>
            <a:pPr>
              <a:lnSpc>
                <a:spcPct val="100000"/>
              </a:lnSpc>
              <a:spcBef>
                <a:spcPts val="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Zvyšok t.j. </a:t>
            </a:r>
            <a:r>
              <a:rPr lang="sk-SK" sz="2400" b="1" dirty="0" smtClean="0">
                <a:latin typeface="Arial Narrow" pitchFamily="34" charset="0"/>
              </a:rPr>
              <a:t>5,5 mil. EUR bude nerozdelený zisk</a:t>
            </a:r>
            <a:r>
              <a:rPr lang="sk-SK" sz="2400" dirty="0" smtClean="0">
                <a:latin typeface="Arial Narrow" pitchFamily="34" charset="0"/>
              </a:rPr>
              <a:t>.</a:t>
            </a:r>
          </a:p>
          <a:p>
            <a:pPr>
              <a:lnSpc>
                <a:spcPct val="100000"/>
              </a:lnSpc>
              <a:spcBef>
                <a:spcPts val="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Vypočítajte trvalo udržateľnú mieru rastu, ak poznáme údaje o čistom zisku a základnom imaní.</a:t>
            </a:r>
            <a:endParaRPr lang="en-GB" sz="2000" dirty="0"/>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p>
          <a:p>
            <a:pPr>
              <a:lnSpc>
                <a:spcPct val="10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p>
        </p:txBody>
      </p:sp>
      <p:sp>
        <p:nvSpPr>
          <p:cNvPr id="23555" name="Rectangle 3"/>
          <p:cNvSpPr>
            <a:spLocks noChangeArrowheads="1"/>
          </p:cNvSpPr>
          <p:nvPr/>
        </p:nvSpPr>
        <p:spPr bwMode="auto">
          <a:xfrm>
            <a:off x="1187624" y="4293096"/>
            <a:ext cx="6553200" cy="2125839"/>
          </a:xfrm>
          <a:prstGeom prst="rect">
            <a:avLst/>
          </a:prstGeom>
          <a:solidFill>
            <a:srgbClr val="CCFFFF"/>
          </a:solidFill>
          <a:ln>
            <a:noFill/>
          </a:ln>
          <a:effectLst/>
          <a:extLst/>
        </p:spPr>
        <p:txBody>
          <a:bodyPr lIns="90000" tIns="46800" rIns="90000" bIns="4680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solidFill>
                <a:srgbClr val="000000"/>
              </a:solidFill>
              <a:effectLst>
                <a:outerShdw blurRad="38100" dist="38100" dir="2700000" algn="tl">
                  <a:srgbClr val="C0C0C0"/>
                </a:outerShdw>
              </a:effectLst>
            </a:endParaRP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dirty="0" smtClean="0">
                <a:solidFill>
                  <a:srgbClr val="000000"/>
                </a:solidFill>
              </a:rPr>
              <a:t>Pomer nerozdeleného zisku spoločnosti k dosiahnutému </a:t>
            </a: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dirty="0" smtClean="0">
                <a:solidFill>
                  <a:srgbClr val="000000"/>
                </a:solidFill>
              </a:rPr>
              <a:t>zisku v danom roku sa v odbornej literatúre označuje ako </a:t>
            </a: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i="1" dirty="0" smtClean="0">
                <a:solidFill>
                  <a:srgbClr val="000000"/>
                </a:solidFill>
              </a:rPr>
              <a:t>aktivačný pomer</a:t>
            </a:r>
            <a:r>
              <a:rPr lang="sk-SK" dirty="0" smtClean="0">
                <a:solidFill>
                  <a:srgbClr val="000000"/>
                </a:solidFill>
              </a:rPr>
              <a:t>.  </a:t>
            </a: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sk-SK" dirty="0" smtClean="0">
              <a:solidFill>
                <a:srgbClr val="000000"/>
              </a:solidFil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dirty="0" smtClean="0">
                <a:solidFill>
                  <a:srgbClr val="000000"/>
                </a:solidFill>
              </a:rPr>
              <a:t>	     </a:t>
            </a:r>
            <a:r>
              <a:rPr lang="sk-SK" sz="2400" b="1" dirty="0" smtClean="0">
                <a:solidFill>
                  <a:srgbClr val="000000"/>
                </a:solidFill>
                <a:latin typeface="Arial Narrow" panose="020B0606020202030204" pitchFamily="34" charset="0"/>
              </a:rPr>
              <a:t>g = aktivačný pomer * ROE</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sk-SK"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7384"/>
            <a:ext cx="8892480" cy="1586440"/>
          </a:xfrm>
        </p:spPr>
        <p:txBody>
          <a:bodyPr/>
          <a:lstStyle/>
          <a:p>
            <a:r>
              <a:rPr lang="sk-SK" sz="2800" dirty="0" smtClean="0">
                <a:latin typeface="Arial Narrow" pitchFamily="34" charset="0"/>
              </a:rPr>
              <a:t>Tabuľka: aktivačný pomer a ROE ako základ pre stanovenie tempa rastu „g“</a:t>
            </a:r>
            <a:endParaRPr lang="sk-SK" sz="2800" dirty="0">
              <a:latin typeface="Arial Narrow" pitchFamily="34" charset="0"/>
            </a:endParaRPr>
          </a:p>
        </p:txBody>
      </p:sp>
      <p:graphicFrame>
        <p:nvGraphicFramePr>
          <p:cNvPr id="4" name="Zástupný symbol obsahu 3"/>
          <p:cNvGraphicFramePr>
            <a:graphicFrameLocks noGrp="1"/>
          </p:cNvGraphicFramePr>
          <p:nvPr>
            <p:ph idx="1"/>
            <p:extLst>
              <p:ext uri="{D42A27DB-BD31-4B8C-83A1-F6EECF244321}">
                <p14:modId xmlns:p14="http://schemas.microsoft.com/office/powerpoint/2010/main" val="927989624"/>
              </p:ext>
            </p:extLst>
          </p:nvPr>
        </p:nvGraphicFramePr>
        <p:xfrm>
          <a:off x="827584" y="1772816"/>
          <a:ext cx="7416824" cy="1969761"/>
        </p:xfrm>
        <a:graphic>
          <a:graphicData uri="http://schemas.openxmlformats.org/drawingml/2006/table">
            <a:tbl>
              <a:tblPr firstRow="1" firstCol="1" bandRow="1">
                <a:tableStyleId>{5C22544A-7EE6-4342-B048-85BDC9FD1C3A}</a:tableStyleId>
              </a:tblPr>
              <a:tblGrid>
                <a:gridCol w="2520279"/>
                <a:gridCol w="936104"/>
                <a:gridCol w="1008112"/>
                <a:gridCol w="1008112"/>
                <a:gridCol w="936104"/>
                <a:gridCol w="1008113"/>
              </a:tblGrid>
              <a:tr h="370327">
                <a:tc>
                  <a:txBody>
                    <a:bodyPr/>
                    <a:lstStyle/>
                    <a:p>
                      <a:pPr>
                        <a:lnSpc>
                          <a:spcPct val="115000"/>
                        </a:lnSpc>
                        <a:spcAft>
                          <a:spcPts val="0"/>
                        </a:spcAft>
                      </a:pPr>
                      <a:r>
                        <a:rPr lang="sk-SK" sz="1100" dirty="0">
                          <a:effectLst/>
                        </a:rPr>
                        <a:t> </a:t>
                      </a:r>
                      <a:endParaRPr lang="sk-SK"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2010</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2011</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2012</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a:effectLst/>
                        </a:rPr>
                        <a:t>2013</a:t>
                      </a:r>
                      <a:endParaRPr lang="sk-SK" sz="140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a:effectLst/>
                        </a:rPr>
                        <a:t>2014</a:t>
                      </a:r>
                      <a:endParaRPr lang="sk-SK" sz="1400">
                        <a:effectLst/>
                        <a:latin typeface="Calibri"/>
                        <a:ea typeface="Calibri"/>
                        <a:cs typeface="Times New Roman"/>
                      </a:endParaRPr>
                    </a:p>
                  </a:txBody>
                  <a:tcPr marL="68580" marR="68580" marT="0" marB="0"/>
                </a:tc>
              </a:tr>
              <a:tr h="226311">
                <a:tc>
                  <a:txBody>
                    <a:bodyPr/>
                    <a:lstStyle/>
                    <a:p>
                      <a:pPr>
                        <a:lnSpc>
                          <a:spcPct val="115000"/>
                        </a:lnSpc>
                        <a:spcAft>
                          <a:spcPts val="0"/>
                        </a:spcAft>
                      </a:pPr>
                      <a:r>
                        <a:rPr lang="sk-SK" sz="1400" dirty="0">
                          <a:effectLst/>
                        </a:rPr>
                        <a:t>Zisk (mil. EUR)</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7,7</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8,0</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7,0</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10,0</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12,0</a:t>
                      </a:r>
                      <a:endParaRPr lang="sk-SK" sz="1400" dirty="0">
                        <a:effectLst/>
                        <a:latin typeface="Calibri"/>
                        <a:ea typeface="Calibri"/>
                        <a:cs typeface="Times New Roman"/>
                      </a:endParaRPr>
                    </a:p>
                  </a:txBody>
                  <a:tcPr marL="68580" marR="68580" marT="0" marB="0"/>
                </a:tc>
              </a:tr>
              <a:tr h="267458">
                <a:tc>
                  <a:txBody>
                    <a:bodyPr/>
                    <a:lstStyle/>
                    <a:p>
                      <a:pPr>
                        <a:lnSpc>
                          <a:spcPct val="115000"/>
                        </a:lnSpc>
                        <a:spcAft>
                          <a:spcPts val="0"/>
                        </a:spcAft>
                      </a:pPr>
                      <a:r>
                        <a:rPr lang="sk-SK" sz="1400" dirty="0">
                          <a:effectLst/>
                        </a:rPr>
                        <a:t>Vlastné imanie (mil. EUR)</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100</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105</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a:effectLst/>
                        </a:rPr>
                        <a:t>110</a:t>
                      </a:r>
                      <a:endParaRPr lang="sk-SK" sz="140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120</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130</a:t>
                      </a:r>
                      <a:endParaRPr lang="sk-SK" sz="1400" dirty="0">
                        <a:effectLst/>
                        <a:latin typeface="Calibri"/>
                        <a:ea typeface="Calibri"/>
                        <a:cs typeface="Times New Roman"/>
                      </a:endParaRPr>
                    </a:p>
                  </a:txBody>
                  <a:tcPr marL="68580" marR="68580" marT="0" marB="0"/>
                </a:tc>
              </a:tr>
              <a:tr h="226311">
                <a:tc>
                  <a:txBody>
                    <a:bodyPr/>
                    <a:lstStyle/>
                    <a:p>
                      <a:pPr>
                        <a:lnSpc>
                          <a:spcPct val="115000"/>
                        </a:lnSpc>
                        <a:spcAft>
                          <a:spcPts val="0"/>
                        </a:spcAft>
                      </a:pPr>
                      <a:r>
                        <a:rPr lang="sk-SK" sz="1400" dirty="0">
                          <a:effectLst/>
                        </a:rPr>
                        <a:t>ROE</a:t>
                      </a:r>
                      <a:endParaRPr lang="sk-SK"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sk-SK" sz="1400" dirty="0">
                          <a:effectLst/>
                        </a:rPr>
                        <a:t>7,7</a:t>
                      </a:r>
                      <a:endParaRPr lang="sk-SK"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sk-SK" sz="1400" dirty="0" smtClean="0">
                          <a:effectLst/>
                        </a:rPr>
                        <a:t>7,6</a:t>
                      </a:r>
                      <a:endParaRPr lang="sk-SK"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sk-SK" sz="1400" dirty="0" smtClean="0">
                          <a:effectLst/>
                        </a:rPr>
                        <a:t>6,3</a:t>
                      </a:r>
                      <a:endParaRPr lang="sk-SK"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sk-SK" sz="1400" dirty="0" smtClean="0">
                          <a:effectLst/>
                        </a:rPr>
                        <a:t>8,3</a:t>
                      </a:r>
                      <a:endParaRPr lang="sk-SK" sz="1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sk-SK" sz="1400" dirty="0" smtClean="0">
                          <a:effectLst/>
                        </a:rPr>
                        <a:t>9,2</a:t>
                      </a:r>
                      <a:endParaRPr lang="sk-SK" sz="1400" dirty="0">
                        <a:effectLst/>
                        <a:latin typeface="Calibri"/>
                        <a:ea typeface="Calibri"/>
                        <a:cs typeface="Times New Roman"/>
                      </a:endParaRPr>
                    </a:p>
                  </a:txBody>
                  <a:tcPr marL="68580" marR="68580" marT="0" marB="0" anchor="ctr"/>
                </a:tc>
              </a:tr>
              <a:tr h="277745">
                <a:tc>
                  <a:txBody>
                    <a:bodyPr/>
                    <a:lstStyle/>
                    <a:p>
                      <a:pPr>
                        <a:lnSpc>
                          <a:spcPct val="115000"/>
                        </a:lnSpc>
                        <a:spcAft>
                          <a:spcPts val="0"/>
                        </a:spcAft>
                      </a:pPr>
                      <a:endParaRPr lang="sk-SK" sz="1100" dirty="0" smtClean="0">
                        <a:effectLst/>
                      </a:endParaRPr>
                    </a:p>
                    <a:p>
                      <a:pPr>
                        <a:lnSpc>
                          <a:spcPct val="115000"/>
                        </a:lnSpc>
                        <a:spcAft>
                          <a:spcPts val="0"/>
                        </a:spcAft>
                      </a:pPr>
                      <a:r>
                        <a:rPr lang="sk-SK" sz="1600" dirty="0" smtClean="0">
                          <a:effectLst/>
                        </a:rPr>
                        <a:t>Ø  ROE</a:t>
                      </a:r>
                      <a:endParaRPr lang="sk-SK" sz="1600" dirty="0">
                        <a:effectLst/>
                        <a:latin typeface="Calibri"/>
                        <a:ea typeface="Calibri"/>
                        <a:cs typeface="Times New Roman"/>
                      </a:endParaRPr>
                    </a:p>
                  </a:txBody>
                  <a:tcPr marL="68580" marR="68580" marT="0" marB="0"/>
                </a:tc>
                <a:tc gridSpan="5">
                  <a:txBody>
                    <a:bodyPr/>
                    <a:lstStyle/>
                    <a:p>
                      <a:pPr algn="ctr">
                        <a:lnSpc>
                          <a:spcPct val="115000"/>
                        </a:lnSpc>
                        <a:spcAft>
                          <a:spcPts val="0"/>
                        </a:spcAft>
                      </a:pPr>
                      <a:endParaRPr lang="sk-SK" sz="1400" dirty="0" smtClean="0">
                        <a:effectLst/>
                      </a:endParaRPr>
                    </a:p>
                    <a:p>
                      <a:pPr algn="ctr">
                        <a:lnSpc>
                          <a:spcPct val="115000"/>
                        </a:lnSpc>
                        <a:spcAft>
                          <a:spcPts val="0"/>
                        </a:spcAft>
                      </a:pPr>
                      <a:r>
                        <a:rPr lang="sk-SK" sz="2000" b="1" dirty="0" smtClean="0">
                          <a:effectLst/>
                        </a:rPr>
                        <a:t>7,84935731</a:t>
                      </a:r>
                      <a:endParaRPr lang="sk-SK" sz="2000" b="1" dirty="0">
                        <a:effectLst/>
                      </a:endParaRPr>
                    </a:p>
                    <a:p>
                      <a:pPr algn="ctr">
                        <a:lnSpc>
                          <a:spcPct val="115000"/>
                        </a:lnSpc>
                        <a:spcAft>
                          <a:spcPts val="0"/>
                        </a:spcAft>
                      </a:pPr>
                      <a:r>
                        <a:rPr lang="sk-SK" sz="1400" dirty="0">
                          <a:effectLst/>
                        </a:rPr>
                        <a:t> </a:t>
                      </a:r>
                      <a:endParaRPr lang="sk-SK" sz="1400" dirty="0">
                        <a:effectLst/>
                        <a:latin typeface="Calibri"/>
                        <a:ea typeface="Calibri"/>
                        <a:cs typeface="Times New Roman"/>
                      </a:endParaRPr>
                    </a:p>
                  </a:txBody>
                  <a:tcPr marL="68580" marR="68580" marT="0" marB="0" anchor="ctr"/>
                </a:tc>
                <a:tc hMerge="1">
                  <a:txBody>
                    <a:bodyPr/>
                    <a:lstStyle/>
                    <a:p>
                      <a:endParaRPr lang="sk-SK"/>
                    </a:p>
                  </a:txBody>
                  <a:tcPr/>
                </a:tc>
                <a:tc hMerge="1">
                  <a:txBody>
                    <a:bodyPr/>
                    <a:lstStyle/>
                    <a:p>
                      <a:endParaRPr lang="sk-SK"/>
                    </a:p>
                  </a:txBody>
                  <a:tcPr/>
                </a:tc>
                <a:tc hMerge="1">
                  <a:txBody>
                    <a:bodyPr/>
                    <a:lstStyle/>
                    <a:p>
                      <a:endParaRPr lang="sk-SK"/>
                    </a:p>
                  </a:txBody>
                  <a:tcPr/>
                </a:tc>
                <a:tc hMerge="1">
                  <a:txBody>
                    <a:bodyPr/>
                    <a:lstStyle/>
                    <a:p>
                      <a:endParaRPr lang="sk-SK"/>
                    </a:p>
                  </a:txBody>
                  <a:tcPr/>
                </a:tc>
              </a:tr>
            </a:tbl>
          </a:graphicData>
        </a:graphic>
      </p:graphicFrame>
      <p:pic>
        <p:nvPicPr>
          <p:cNvPr id="2662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4161152"/>
            <a:ext cx="7056784" cy="1428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12307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itchFamily="34" charset="0"/>
              </a:rPr>
              <a:t>Druhy</a:t>
            </a:r>
            <a:r>
              <a:rPr lang="en-GB" sz="2400" b="1" dirty="0" smtClean="0">
                <a:latin typeface="Arial Narrow" pitchFamily="34" charset="0"/>
              </a:rPr>
              <a:t> </a:t>
            </a:r>
            <a:r>
              <a:rPr lang="en-GB" sz="2400" b="1" dirty="0" err="1">
                <a:latin typeface="Arial Narrow" pitchFamily="34" charset="0"/>
              </a:rPr>
              <a:t>peňažných</a:t>
            </a:r>
            <a:r>
              <a:rPr lang="en-GB" sz="2400" b="1" dirty="0">
                <a:latin typeface="Arial Narrow" pitchFamily="34" charset="0"/>
              </a:rPr>
              <a:t> </a:t>
            </a:r>
            <a:r>
              <a:rPr lang="en-GB" sz="2400" b="1" dirty="0" err="1">
                <a:latin typeface="Arial Narrow" pitchFamily="34" charset="0"/>
              </a:rPr>
              <a:t>tokov</a:t>
            </a:r>
            <a:r>
              <a:rPr lang="en-GB" sz="2400" b="1" dirty="0">
                <a:latin typeface="Arial Narrow" pitchFamily="34" charset="0"/>
              </a:rPr>
              <a:t> </a:t>
            </a:r>
            <a:r>
              <a:rPr lang="en-GB" sz="2400" b="1" dirty="0" err="1">
                <a:latin typeface="Arial Narrow" pitchFamily="34" charset="0"/>
              </a:rPr>
              <a:t>pri</a:t>
            </a:r>
            <a:r>
              <a:rPr lang="en-GB" sz="2400" b="1" dirty="0">
                <a:latin typeface="Arial Narrow" pitchFamily="34" charset="0"/>
              </a:rPr>
              <a:t> </a:t>
            </a:r>
            <a:r>
              <a:rPr lang="en-GB" sz="2400" b="1" dirty="0" err="1">
                <a:latin typeface="Arial Narrow" pitchFamily="34" charset="0"/>
              </a:rPr>
              <a:t>metódach</a:t>
            </a:r>
            <a:r>
              <a:rPr lang="en-GB" sz="2400" b="1" dirty="0">
                <a:latin typeface="Arial Narrow" pitchFamily="34" charset="0"/>
              </a:rPr>
              <a:t> DCF</a:t>
            </a:r>
            <a:br>
              <a:rPr lang="en-GB" sz="2400" b="1" dirty="0">
                <a:latin typeface="Arial Narrow" pitchFamily="34" charset="0"/>
              </a:rPr>
            </a:br>
            <a:endParaRPr lang="en-GB" sz="2400" b="1" dirty="0">
              <a:latin typeface="Arial Narrow" pitchFamily="34" charset="0"/>
            </a:endParaRPr>
          </a:p>
        </p:txBody>
      </p:sp>
      <p:sp>
        <p:nvSpPr>
          <p:cNvPr id="25602" name="Rectangle 2"/>
          <p:cNvSpPr>
            <a:spLocks noGrp="1" noChangeArrowheads="1"/>
          </p:cNvSpPr>
          <p:nvPr>
            <p:ph idx="1"/>
          </p:nvPr>
        </p:nvSpPr>
        <p:spPr>
          <a:ln/>
        </p:spPr>
        <p:txBody>
          <a:bodyPr/>
          <a:lstStyle/>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latin typeface="Arial Narrow" pitchFamily="34" charset="0"/>
              </a:rPr>
              <a:t>Z </a:t>
            </a:r>
            <a:r>
              <a:rPr lang="en-GB" sz="2400" dirty="0" err="1">
                <a:latin typeface="Arial Narrow" pitchFamily="34" charset="0"/>
              </a:rPr>
              <a:t>hľadiska</a:t>
            </a:r>
            <a:r>
              <a:rPr lang="en-GB" sz="2400" dirty="0">
                <a:latin typeface="Arial Narrow" pitchFamily="34" charset="0"/>
              </a:rPr>
              <a:t> </a:t>
            </a:r>
            <a:r>
              <a:rPr lang="en-GB" sz="2400" dirty="0" err="1">
                <a:latin typeface="Arial Narrow" pitchFamily="34" charset="0"/>
              </a:rPr>
              <a:t>špecifikácie</a:t>
            </a:r>
            <a:r>
              <a:rPr lang="en-GB" sz="2400" dirty="0">
                <a:latin typeface="Arial Narrow" pitchFamily="34" charset="0"/>
              </a:rPr>
              <a:t> </a:t>
            </a:r>
            <a:r>
              <a:rPr lang="en-GB" sz="2400" dirty="0" err="1">
                <a:latin typeface="Arial Narrow" pitchFamily="34" charset="0"/>
              </a:rPr>
              <a:t>peňažného</a:t>
            </a:r>
            <a:r>
              <a:rPr lang="en-GB" sz="2400" dirty="0">
                <a:latin typeface="Arial Narrow" pitchFamily="34" charset="0"/>
              </a:rPr>
              <a:t> </a:t>
            </a:r>
            <a:r>
              <a:rPr lang="en-GB" sz="2400" dirty="0" err="1">
                <a:latin typeface="Arial Narrow" pitchFamily="34" charset="0"/>
              </a:rPr>
              <a:t>toku</a:t>
            </a:r>
            <a:r>
              <a:rPr lang="en-GB" sz="2400" dirty="0">
                <a:latin typeface="Arial Narrow" pitchFamily="34" charset="0"/>
              </a:rPr>
              <a:t> </a:t>
            </a:r>
            <a:r>
              <a:rPr lang="en-GB" sz="2400" dirty="0" err="1">
                <a:latin typeface="Arial Narrow" pitchFamily="34" charset="0"/>
              </a:rPr>
              <a:t>sa</a:t>
            </a:r>
            <a:r>
              <a:rPr lang="en-GB" sz="2400" dirty="0">
                <a:latin typeface="Arial Narrow" pitchFamily="34" charset="0"/>
              </a:rPr>
              <a:t> </a:t>
            </a:r>
            <a:r>
              <a:rPr lang="en-GB" sz="2400" dirty="0" err="1">
                <a:latin typeface="Arial Narrow" pitchFamily="34" charset="0"/>
              </a:rPr>
              <a:t>rozlišujú</a:t>
            </a:r>
            <a:r>
              <a:rPr lang="en-GB" sz="2400" dirty="0">
                <a:latin typeface="Arial Narrow" pitchFamily="34" charset="0"/>
              </a:rPr>
              <a:t> </a:t>
            </a:r>
            <a:r>
              <a:rPr lang="en-GB" sz="2400" dirty="0" err="1">
                <a:latin typeface="Arial Narrow" pitchFamily="34" charset="0"/>
              </a:rPr>
              <a:t>nasledovné</a:t>
            </a:r>
            <a:r>
              <a:rPr lang="en-GB" sz="2400" dirty="0">
                <a:latin typeface="Arial Narrow" pitchFamily="34" charset="0"/>
              </a:rPr>
              <a:t> </a:t>
            </a:r>
            <a:r>
              <a:rPr lang="en-GB" sz="2400" dirty="0" err="1">
                <a:latin typeface="Arial Narrow" pitchFamily="34" charset="0"/>
              </a:rPr>
              <a:t>formy</a:t>
            </a:r>
            <a:r>
              <a:rPr lang="en-GB" sz="2400" dirty="0">
                <a:latin typeface="Arial Narrow" pitchFamily="34" charset="0"/>
              </a:rPr>
              <a:t> free cash flow </a:t>
            </a:r>
            <a:r>
              <a:rPr lang="en-GB" sz="2400" dirty="0" err="1">
                <a:latin typeface="Arial Narrow" pitchFamily="34" charset="0"/>
              </a:rPr>
              <a:t>podľa</a:t>
            </a:r>
            <a:r>
              <a:rPr lang="en-GB" sz="2400" dirty="0">
                <a:latin typeface="Arial Narrow" pitchFamily="34" charset="0"/>
              </a:rPr>
              <a:t> </a:t>
            </a:r>
            <a:r>
              <a:rPr lang="en-GB" sz="2400" dirty="0" err="1">
                <a:latin typeface="Arial Narrow" pitchFamily="34" charset="0"/>
              </a:rPr>
              <a:t>toho</a:t>
            </a:r>
            <a:r>
              <a:rPr lang="en-GB" sz="2400" dirty="0">
                <a:latin typeface="Arial Narrow" pitchFamily="34" charset="0"/>
              </a:rPr>
              <a:t>, pre </a:t>
            </a:r>
            <a:r>
              <a:rPr lang="en-GB" sz="2400" dirty="0" err="1">
                <a:latin typeface="Arial Narrow" pitchFamily="34" charset="0"/>
              </a:rPr>
              <a:t>koho</a:t>
            </a:r>
            <a:r>
              <a:rPr lang="en-GB" sz="2400" dirty="0">
                <a:latin typeface="Arial Narrow" pitchFamily="34" charset="0"/>
              </a:rPr>
              <a:t> je </a:t>
            </a:r>
            <a:r>
              <a:rPr lang="en-GB" sz="2400" dirty="0" err="1">
                <a:latin typeface="Arial Narrow" pitchFamily="34" charset="0"/>
              </a:rPr>
              <a:t>peňažný</a:t>
            </a:r>
            <a:r>
              <a:rPr lang="en-GB" sz="2400" dirty="0">
                <a:latin typeface="Arial Narrow" pitchFamily="34" charset="0"/>
              </a:rPr>
              <a:t> </a:t>
            </a:r>
            <a:r>
              <a:rPr lang="en-GB" sz="2400" dirty="0" err="1">
                <a:latin typeface="Arial Narrow" pitchFamily="34" charset="0"/>
              </a:rPr>
              <a:t>tok</a:t>
            </a:r>
            <a:r>
              <a:rPr lang="en-GB" sz="2400" dirty="0">
                <a:latin typeface="Arial Narrow" pitchFamily="34" charset="0"/>
              </a:rPr>
              <a:t> </a:t>
            </a:r>
            <a:r>
              <a:rPr lang="en-GB" sz="2400" dirty="0" err="1">
                <a:latin typeface="Arial Narrow" pitchFamily="34" charset="0"/>
              </a:rPr>
              <a:t>určený</a:t>
            </a:r>
            <a:r>
              <a:rPr lang="en-GB" sz="2400" dirty="0" smtClean="0">
                <a:latin typeface="Arial Narrow" pitchFamily="34" charset="0"/>
              </a:rPr>
              <a:t>:</a:t>
            </a:r>
            <a:endParaRPr lang="sk-SK" sz="2400" dirty="0" smtClean="0">
              <a:latin typeface="Arial Narrow"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latin typeface="Arial Narrow"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latin typeface="Arial Narrow" pitchFamily="34" charset="0"/>
              </a:rPr>
              <a:t> </a:t>
            </a:r>
            <a:r>
              <a:rPr lang="sk-SK" sz="2400" dirty="0" smtClean="0">
                <a:latin typeface="Arial Narrow" pitchFamily="34" charset="0"/>
              </a:rPr>
              <a:t>FCFF alebo </a:t>
            </a:r>
            <a:r>
              <a:rPr lang="en-GB" sz="2400" dirty="0" smtClean="0">
                <a:latin typeface="Arial Narrow" pitchFamily="34" charset="0"/>
              </a:rPr>
              <a:t>FCF </a:t>
            </a:r>
            <a:r>
              <a:rPr lang="en-GB" sz="2400" dirty="0">
                <a:latin typeface="Arial Narrow" pitchFamily="34" charset="0"/>
              </a:rPr>
              <a:t>entity (free cash flow to the entity) – </a:t>
            </a:r>
            <a:r>
              <a:rPr lang="en-GB" sz="2400" dirty="0" err="1">
                <a:latin typeface="Arial Narrow" pitchFamily="34" charset="0"/>
              </a:rPr>
              <a:t>peňažný</a:t>
            </a:r>
            <a:r>
              <a:rPr lang="en-GB" sz="2400" dirty="0">
                <a:latin typeface="Arial Narrow" pitchFamily="34" charset="0"/>
              </a:rPr>
              <a:t> </a:t>
            </a:r>
            <a:r>
              <a:rPr lang="en-GB" sz="2400" dirty="0" err="1">
                <a:latin typeface="Arial Narrow" pitchFamily="34" charset="0"/>
              </a:rPr>
              <a:t>tok</a:t>
            </a:r>
            <a:r>
              <a:rPr lang="en-GB" sz="2400" dirty="0">
                <a:latin typeface="Arial Narrow" pitchFamily="34" charset="0"/>
              </a:rPr>
              <a:t> pre </a:t>
            </a:r>
            <a:r>
              <a:rPr lang="en-GB" sz="2400" dirty="0" err="1">
                <a:latin typeface="Arial Narrow" pitchFamily="34" charset="0"/>
              </a:rPr>
              <a:t>veriteľa</a:t>
            </a:r>
            <a:r>
              <a:rPr lang="en-GB" sz="2400" dirty="0">
                <a:latin typeface="Arial Narrow" pitchFamily="34" charset="0"/>
              </a:rPr>
              <a:t> a pre </a:t>
            </a:r>
            <a:r>
              <a:rPr lang="en-GB" sz="2400" dirty="0" err="1">
                <a:latin typeface="Arial Narrow" pitchFamily="34" charset="0"/>
              </a:rPr>
              <a:t>akcionára</a:t>
            </a:r>
            <a:r>
              <a:rPr lang="en-GB" sz="2400" dirty="0">
                <a:latin typeface="Arial Narrow" pitchFamily="34" charset="0"/>
              </a:rPr>
              <a:t>,</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a:solidFill>
                  <a:srgbClr val="0070C0"/>
                </a:solidFill>
                <a:latin typeface="Arial Narrow" pitchFamily="34" charset="0"/>
              </a:rPr>
              <a:t> </a:t>
            </a:r>
            <a:r>
              <a:rPr lang="sk-SK" sz="2400" b="1" dirty="0" smtClean="0">
                <a:solidFill>
                  <a:srgbClr val="0070C0"/>
                </a:solidFill>
                <a:latin typeface="Arial Narrow" pitchFamily="34" charset="0"/>
              </a:rPr>
              <a:t>FCFE alebo </a:t>
            </a:r>
            <a:r>
              <a:rPr lang="en-GB" sz="2400" b="1" dirty="0" smtClean="0">
                <a:solidFill>
                  <a:srgbClr val="0070C0"/>
                </a:solidFill>
                <a:latin typeface="Arial Narrow" pitchFamily="34" charset="0"/>
              </a:rPr>
              <a:t>FCF </a:t>
            </a:r>
            <a:r>
              <a:rPr lang="en-GB" sz="2400" b="1" dirty="0">
                <a:solidFill>
                  <a:srgbClr val="0070C0"/>
                </a:solidFill>
                <a:latin typeface="Arial Narrow" pitchFamily="34" charset="0"/>
              </a:rPr>
              <a:t>equity (free cash flow to the equity) – </a:t>
            </a:r>
            <a:r>
              <a:rPr lang="en-GB" sz="2400" b="1" dirty="0" err="1">
                <a:solidFill>
                  <a:srgbClr val="0070C0"/>
                </a:solidFill>
                <a:latin typeface="Arial Narrow" pitchFamily="34" charset="0"/>
              </a:rPr>
              <a:t>peňažný</a:t>
            </a:r>
            <a:r>
              <a:rPr lang="en-GB" sz="2400" b="1" dirty="0">
                <a:solidFill>
                  <a:srgbClr val="0070C0"/>
                </a:solidFill>
                <a:latin typeface="Arial Narrow" pitchFamily="34" charset="0"/>
              </a:rPr>
              <a:t> </a:t>
            </a:r>
            <a:r>
              <a:rPr lang="en-GB" sz="2400" b="1" dirty="0" err="1">
                <a:solidFill>
                  <a:srgbClr val="0070C0"/>
                </a:solidFill>
                <a:latin typeface="Arial Narrow" pitchFamily="34" charset="0"/>
              </a:rPr>
              <a:t>tok</a:t>
            </a:r>
            <a:r>
              <a:rPr lang="en-GB" sz="2400" b="1" dirty="0">
                <a:solidFill>
                  <a:srgbClr val="0070C0"/>
                </a:solidFill>
                <a:latin typeface="Arial Narrow" pitchFamily="34" charset="0"/>
              </a:rPr>
              <a:t> pre  </a:t>
            </a:r>
            <a:r>
              <a:rPr lang="en-GB" sz="2400" b="1" dirty="0" err="1">
                <a:solidFill>
                  <a:srgbClr val="0070C0"/>
                </a:solidFill>
                <a:latin typeface="Arial Narrow" pitchFamily="34" charset="0"/>
              </a:rPr>
              <a:t>akcionára</a:t>
            </a:r>
            <a:r>
              <a:rPr lang="en-GB" sz="2400" b="1" dirty="0">
                <a:solidFill>
                  <a:srgbClr val="0070C0"/>
                </a:solidFill>
                <a:latin typeface="Arial Narrow" pitchFamily="34" charset="0"/>
              </a:rPr>
              <a:t>,</a:t>
            </a:r>
          </a:p>
          <a:p>
            <a:pPr marL="0" indent="0">
              <a:lnSpc>
                <a:spcPct val="80000"/>
              </a:lnSpc>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Dividendy ako základ na diskontovanie.</a:t>
            </a:r>
            <a:endParaRPr lang="en-GB" sz="2400" dirty="0">
              <a:latin typeface="Arial Narrow"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latin typeface="Arial Narrow"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457200" y="274638"/>
            <a:ext cx="8229600" cy="1144587"/>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sk-SK" sz="2800" b="1" dirty="0" smtClean="0">
                <a:latin typeface="Arial Narrow" pitchFamily="34" charset="0"/>
              </a:rPr>
              <a:t>Základné prístupy ku kvantitatívnemu vyjadreniu oceňovania na základe  diskontovania</a:t>
            </a:r>
            <a:endParaRPr lang="en-GB" sz="2800" b="1" dirty="0" smtClean="0">
              <a:latin typeface="Arial Narrow" pitchFamily="34" charset="0"/>
            </a:endParaRPr>
          </a:p>
        </p:txBody>
      </p:sp>
      <p:sp>
        <p:nvSpPr>
          <p:cNvPr id="14339" name="Rectangle 2"/>
          <p:cNvSpPr>
            <a:spLocks noGrp="1" noChangeArrowheads="1"/>
          </p:cNvSpPr>
          <p:nvPr>
            <p:ph idx="1"/>
          </p:nvPr>
        </p:nvSpPr>
        <p:spPr>
          <a:xfrm>
            <a:off x="457200" y="1484313"/>
            <a:ext cx="8229600" cy="6192837"/>
          </a:xfrm>
        </p:spPr>
        <p:txBody>
          <a:bodyPr/>
          <a:lstStyle/>
          <a:p>
            <a:pPr eaLnBrk="1" hangingPunct="1">
              <a:lnSpc>
                <a:spcPct val="100000"/>
              </a:lnSpc>
              <a:spcBef>
                <a:spcPts val="6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400" i="1" dirty="0" smtClean="0"/>
          </a:p>
          <a:p>
            <a:pPr eaLnBrk="1" hangingPunct="1">
              <a:lnSpc>
                <a:spcPct val="100000"/>
              </a:lnSpc>
              <a:spcBef>
                <a:spcPts val="6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400" dirty="0" smtClean="0">
                <a:latin typeface="Arial Narrow" pitchFamily="34" charset="0"/>
              </a:rPr>
              <a:t>Za metodicky správne sa považuje dodržiavať zásady:</a:t>
            </a:r>
          </a:p>
          <a:p>
            <a:pPr eaLnBrk="1" hangingPunct="1">
              <a:lnSpc>
                <a:spcPct val="100000"/>
              </a:lnSpc>
              <a:spcBef>
                <a:spcPts val="6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400" dirty="0" smtClean="0">
              <a:latin typeface="Arial Narrow" pitchFamily="34" charset="0"/>
            </a:endParaRPr>
          </a:p>
          <a:p>
            <a:pPr marL="457200" indent="-457200" eaLnBrk="1" hangingPunct="1">
              <a:lnSpc>
                <a:spcPct val="100000"/>
              </a:lnSpc>
              <a:spcBef>
                <a:spcPts val="600"/>
              </a:spcBef>
              <a:buFont typeface="Arial" charset="0"/>
              <a:buAutoNum type="arabicPeriod"/>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400" dirty="0" smtClean="0">
                <a:latin typeface="Arial Narrow" pitchFamily="34" charset="0"/>
              </a:rPr>
              <a:t>Diskontovanie FCFF: diskontným faktorom je WACC.</a:t>
            </a:r>
          </a:p>
          <a:p>
            <a:pPr marL="457200" indent="-457200" eaLnBrk="1" hangingPunct="1">
              <a:lnSpc>
                <a:spcPct val="100000"/>
              </a:lnSpc>
              <a:spcBef>
                <a:spcPts val="600"/>
              </a:spcBef>
              <a:buFont typeface="Arial" charset="0"/>
              <a:buAutoNum type="arabicPeriod"/>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400" b="1" dirty="0" smtClean="0">
                <a:solidFill>
                  <a:srgbClr val="0070C0"/>
                </a:solidFill>
                <a:latin typeface="Arial Narrow" pitchFamily="34" charset="0"/>
              </a:rPr>
              <a:t>Diskontovanie FCFE: diskontným faktorom sú náklady vlastného kapitálu.</a:t>
            </a:r>
            <a:endParaRPr lang="sk-SK" sz="2400" b="1" dirty="0">
              <a:solidFill>
                <a:srgbClr val="0070C0"/>
              </a:solidFill>
              <a:latin typeface="Arial Narrow" pitchFamily="34" charset="0"/>
            </a:endParaRPr>
          </a:p>
          <a:p>
            <a:pPr marL="457200" indent="-457200" eaLnBrk="1" hangingPunct="1">
              <a:lnSpc>
                <a:spcPct val="100000"/>
              </a:lnSpc>
              <a:spcBef>
                <a:spcPts val="600"/>
              </a:spcBef>
              <a:buFont typeface="Arial" charset="0"/>
              <a:buAutoNum type="arabicPeriod"/>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400" dirty="0" smtClean="0">
                <a:latin typeface="Arial Narrow" pitchFamily="34" charset="0"/>
              </a:rPr>
              <a:t>Diskontovanie dividend: diskontným faktorom je trhová 	úroková sadzba.</a:t>
            </a:r>
            <a:r>
              <a:rPr lang="en-GB" sz="2400" i="1" dirty="0" smtClean="0">
                <a:latin typeface="Arial Narrow" pitchFamily="34" charset="0"/>
              </a:rPr>
              <a:t>   </a:t>
            </a:r>
          </a:p>
        </p:txBody>
      </p:sp>
    </p:spTree>
    <p:extLst>
      <p:ext uri="{BB962C8B-B14F-4D97-AF65-F5344CB8AC3E}">
        <p14:creationId xmlns:p14="http://schemas.microsoft.com/office/powerpoint/2010/main" val="18382644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57200" y="274638"/>
            <a:ext cx="8229600" cy="1144587"/>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b="1" dirty="0" err="1" smtClean="0">
                <a:latin typeface="Arial Narrow" pitchFamily="34" charset="0"/>
              </a:rPr>
              <a:t>Názory</a:t>
            </a:r>
            <a:r>
              <a:rPr lang="en-GB" sz="2800" b="1" dirty="0" smtClean="0">
                <a:latin typeface="Arial Narrow" pitchFamily="34" charset="0"/>
              </a:rPr>
              <a:t> </a:t>
            </a:r>
            <a:r>
              <a:rPr lang="en-GB" sz="2800" b="1" dirty="0" err="1" smtClean="0">
                <a:latin typeface="Arial Narrow" pitchFamily="34" charset="0"/>
              </a:rPr>
              <a:t>na</a:t>
            </a:r>
            <a:r>
              <a:rPr lang="en-GB" sz="2800" b="1" dirty="0" smtClean="0">
                <a:latin typeface="Arial Narrow" pitchFamily="34" charset="0"/>
              </a:rPr>
              <a:t> </a:t>
            </a:r>
            <a:r>
              <a:rPr lang="en-GB" sz="2800" b="1" dirty="0" err="1" smtClean="0">
                <a:latin typeface="Arial Narrow" pitchFamily="34" charset="0"/>
              </a:rPr>
              <a:t>ohodnocovanie</a:t>
            </a:r>
            <a:r>
              <a:rPr lang="en-GB" sz="2800" b="1" dirty="0" smtClean="0">
                <a:latin typeface="Arial Narrow" pitchFamily="34" charset="0"/>
              </a:rPr>
              <a:t> </a:t>
            </a:r>
            <a:r>
              <a:rPr lang="en-GB" sz="2800" b="1" dirty="0" err="1" smtClean="0">
                <a:latin typeface="Arial Narrow" pitchFamily="34" charset="0"/>
              </a:rPr>
              <a:t>bánk</a:t>
            </a:r>
            <a:endParaRPr lang="en-GB" sz="2800" b="1" dirty="0" smtClean="0">
              <a:latin typeface="Arial Narrow" pitchFamily="34" charset="0"/>
            </a:endParaRPr>
          </a:p>
        </p:txBody>
      </p:sp>
      <p:sp>
        <p:nvSpPr>
          <p:cNvPr id="12291" name="Rectangle 2"/>
          <p:cNvSpPr>
            <a:spLocks noGrp="1" noChangeArrowheads="1"/>
          </p:cNvSpPr>
          <p:nvPr>
            <p:ph idx="1"/>
          </p:nvPr>
        </p:nvSpPr>
        <p:spPr/>
        <p:txBody>
          <a:bodyPr/>
          <a:lstStyle/>
          <a:p>
            <a:pPr eaLnBrk="1" hangingPunct="1">
              <a:lnSpc>
                <a:spcPct val="100000"/>
              </a:lnSpc>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dirty="0" err="1" smtClean="0">
                <a:latin typeface="Arial Narrow" pitchFamily="34" charset="0"/>
              </a:rPr>
              <a:t>Väčšina</a:t>
            </a:r>
            <a:r>
              <a:rPr lang="en-GB" sz="2200" dirty="0" smtClean="0">
                <a:latin typeface="Arial Narrow" pitchFamily="34" charset="0"/>
              </a:rPr>
              <a:t> </a:t>
            </a:r>
            <a:r>
              <a:rPr lang="en-GB" sz="2200" dirty="0" err="1" smtClean="0">
                <a:latin typeface="Arial Narrow" pitchFamily="34" charset="0"/>
              </a:rPr>
              <a:t>prístupov</a:t>
            </a:r>
            <a:r>
              <a:rPr lang="en-GB" sz="2200" dirty="0" smtClean="0">
                <a:latin typeface="Arial Narrow" pitchFamily="34" charset="0"/>
              </a:rPr>
              <a:t> k </a:t>
            </a:r>
            <a:r>
              <a:rPr lang="en-GB" sz="2200" dirty="0" err="1" smtClean="0">
                <a:latin typeface="Arial Narrow" pitchFamily="34" charset="0"/>
              </a:rPr>
              <a:t>ohodnocovaniu</a:t>
            </a:r>
            <a:r>
              <a:rPr lang="en-GB" sz="2200" dirty="0" smtClean="0">
                <a:latin typeface="Arial Narrow" pitchFamily="34" charset="0"/>
              </a:rPr>
              <a:t> </a:t>
            </a:r>
            <a:r>
              <a:rPr lang="en-GB" sz="2200" dirty="0" err="1" smtClean="0">
                <a:latin typeface="Arial Narrow" pitchFamily="34" charset="0"/>
              </a:rPr>
              <a:t>bánk</a:t>
            </a:r>
            <a:r>
              <a:rPr lang="en-GB" sz="2200" dirty="0" smtClean="0">
                <a:latin typeface="Arial Narrow" pitchFamily="34" charset="0"/>
              </a:rPr>
              <a:t> </a:t>
            </a:r>
            <a:r>
              <a:rPr lang="en-GB" sz="2200" dirty="0" err="1" smtClean="0">
                <a:latin typeface="Arial Narrow" pitchFamily="34" charset="0"/>
              </a:rPr>
              <a:t>poukazuje</a:t>
            </a:r>
            <a:r>
              <a:rPr lang="en-GB" sz="2200" dirty="0" smtClean="0">
                <a:latin typeface="Arial Narrow" pitchFamily="34" charset="0"/>
              </a:rPr>
              <a:t> </a:t>
            </a:r>
            <a:r>
              <a:rPr lang="en-GB" sz="2200" dirty="0" err="1" smtClean="0">
                <a:latin typeface="Arial Narrow" pitchFamily="34" charset="0"/>
              </a:rPr>
              <a:t>na</a:t>
            </a:r>
            <a:r>
              <a:rPr lang="en-GB" sz="2200" dirty="0" smtClean="0">
                <a:latin typeface="Arial Narrow" pitchFamily="34" charset="0"/>
              </a:rPr>
              <a:t> </a:t>
            </a:r>
            <a:r>
              <a:rPr lang="en-GB" sz="2200" dirty="0" err="1" smtClean="0">
                <a:latin typeface="Arial Narrow" pitchFamily="34" charset="0"/>
              </a:rPr>
              <a:t>výraznú</a:t>
            </a:r>
            <a:r>
              <a:rPr lang="en-GB" sz="2200" dirty="0" smtClean="0">
                <a:latin typeface="Arial Narrow" pitchFamily="34" charset="0"/>
              </a:rPr>
              <a:t> </a:t>
            </a:r>
            <a:r>
              <a:rPr lang="en-GB" sz="2200" dirty="0" err="1" smtClean="0">
                <a:latin typeface="Arial Narrow" pitchFamily="34" charset="0"/>
              </a:rPr>
              <a:t>závislosť</a:t>
            </a:r>
            <a:r>
              <a:rPr lang="en-GB" sz="2200" dirty="0" smtClean="0">
                <a:latin typeface="Arial Narrow" pitchFamily="34" charset="0"/>
              </a:rPr>
              <a:t> </a:t>
            </a:r>
            <a:r>
              <a:rPr lang="en-GB" sz="2200" dirty="0" err="1" smtClean="0">
                <a:latin typeface="Arial Narrow" pitchFamily="34" charset="0"/>
              </a:rPr>
              <a:t>hodnoty</a:t>
            </a:r>
            <a:r>
              <a:rPr lang="en-GB" sz="2200" dirty="0" smtClean="0">
                <a:latin typeface="Arial Narrow" pitchFamily="34" charset="0"/>
              </a:rPr>
              <a:t> </a:t>
            </a:r>
            <a:r>
              <a:rPr lang="en-GB" sz="2200" dirty="0" err="1" smtClean="0">
                <a:latin typeface="Arial Narrow" pitchFamily="34" charset="0"/>
              </a:rPr>
              <a:t>finančných</a:t>
            </a:r>
            <a:r>
              <a:rPr lang="en-GB" sz="2200" dirty="0" smtClean="0">
                <a:latin typeface="Arial Narrow" pitchFamily="34" charset="0"/>
              </a:rPr>
              <a:t> </a:t>
            </a:r>
            <a:r>
              <a:rPr lang="en-GB" sz="2200" dirty="0" err="1" smtClean="0">
                <a:latin typeface="Arial Narrow" pitchFamily="34" charset="0"/>
              </a:rPr>
              <a:t>inštitúcií</a:t>
            </a:r>
            <a:r>
              <a:rPr lang="en-GB" sz="2200" dirty="0" smtClean="0">
                <a:latin typeface="Arial Narrow" pitchFamily="34" charset="0"/>
              </a:rPr>
              <a:t> od </a:t>
            </a:r>
            <a:r>
              <a:rPr lang="en-GB" sz="2200" dirty="0" err="1" smtClean="0">
                <a:latin typeface="Arial Narrow" pitchFamily="34" charset="0"/>
              </a:rPr>
              <a:t>trhových</a:t>
            </a:r>
            <a:r>
              <a:rPr lang="en-GB" sz="2200" dirty="0" smtClean="0">
                <a:latin typeface="Arial Narrow" pitchFamily="34" charset="0"/>
              </a:rPr>
              <a:t> </a:t>
            </a:r>
            <a:r>
              <a:rPr lang="en-GB" sz="2200" dirty="0" err="1" smtClean="0">
                <a:latin typeface="Arial Narrow" pitchFamily="34" charset="0"/>
              </a:rPr>
              <a:t>úrokových</a:t>
            </a:r>
            <a:r>
              <a:rPr lang="en-GB" sz="2200" dirty="0" smtClean="0">
                <a:latin typeface="Arial Narrow" pitchFamily="34" charset="0"/>
              </a:rPr>
              <a:t> </a:t>
            </a:r>
            <a:r>
              <a:rPr lang="en-GB" sz="2200" dirty="0" err="1" smtClean="0">
                <a:latin typeface="Arial Narrow" pitchFamily="34" charset="0"/>
              </a:rPr>
              <a:t>sadzieb</a:t>
            </a:r>
            <a:r>
              <a:rPr lang="en-GB" sz="2200" dirty="0" smtClean="0">
                <a:latin typeface="Arial Narrow" pitchFamily="34" charset="0"/>
              </a:rPr>
              <a:t>. </a:t>
            </a:r>
            <a:r>
              <a:rPr lang="en-GB" sz="2200" i="1" dirty="0" smtClean="0">
                <a:latin typeface="Arial Narrow" pitchFamily="34" charset="0"/>
              </a:rPr>
              <a:t>(</a:t>
            </a:r>
            <a:r>
              <a:rPr lang="en-GB" sz="2200" i="1" dirty="0" err="1" smtClean="0">
                <a:latin typeface="Arial Narrow" pitchFamily="34" charset="0"/>
              </a:rPr>
              <a:t>Mishkin</a:t>
            </a:r>
            <a:r>
              <a:rPr lang="en-GB" sz="2200" i="1" dirty="0" smtClean="0">
                <a:latin typeface="Arial Narrow" pitchFamily="34" charset="0"/>
              </a:rPr>
              <a:t>, F., Miller, W. D., Copeland, T., </a:t>
            </a:r>
            <a:r>
              <a:rPr lang="en-GB" sz="2200" i="1" dirty="0" err="1" smtClean="0">
                <a:latin typeface="Arial Narrow" pitchFamily="34" charset="0"/>
              </a:rPr>
              <a:t>Koller</a:t>
            </a:r>
            <a:r>
              <a:rPr lang="en-GB" sz="2200" i="1" dirty="0" smtClean="0">
                <a:latin typeface="Arial Narrow" pitchFamily="34" charset="0"/>
              </a:rPr>
              <a:t>, T., </a:t>
            </a:r>
            <a:r>
              <a:rPr lang="en-GB" sz="2200" i="1" dirty="0" err="1" smtClean="0">
                <a:latin typeface="Arial Narrow" pitchFamily="34" charset="0"/>
              </a:rPr>
              <a:t>Damodaran</a:t>
            </a:r>
            <a:r>
              <a:rPr lang="en-GB" sz="2200" i="1" dirty="0" smtClean="0">
                <a:latin typeface="Arial Narrow" pitchFamily="34" charset="0"/>
              </a:rPr>
              <a:t>, A. a </a:t>
            </a:r>
            <a:r>
              <a:rPr lang="en-GB" sz="2200" i="1" dirty="0" err="1" smtClean="0">
                <a:latin typeface="Arial Narrow" pitchFamily="34" charset="0"/>
              </a:rPr>
              <a:t>monohí</a:t>
            </a:r>
            <a:r>
              <a:rPr lang="en-GB" sz="2200" i="1" dirty="0" smtClean="0">
                <a:latin typeface="Arial Narrow" pitchFamily="34" charset="0"/>
              </a:rPr>
              <a:t> </a:t>
            </a:r>
            <a:r>
              <a:rPr lang="en-GB" sz="2200" i="1" dirty="0" err="1" smtClean="0">
                <a:latin typeface="Arial Narrow" pitchFamily="34" charset="0"/>
              </a:rPr>
              <a:t>ďalší</a:t>
            </a:r>
            <a:r>
              <a:rPr lang="en-GB" sz="2200" i="1" dirty="0" smtClean="0">
                <a:latin typeface="Arial Narrow" pitchFamily="34" charset="0"/>
              </a:rPr>
              <a:t>). </a:t>
            </a:r>
            <a:endParaRPr lang="sk-SK" sz="2200" i="1" dirty="0" smtClean="0">
              <a:latin typeface="Arial Narrow" pitchFamily="34" charset="0"/>
            </a:endParaRPr>
          </a:p>
          <a:p>
            <a:pPr eaLnBrk="1" hangingPunct="1">
              <a:lnSpc>
                <a:spcPct val="100000"/>
              </a:lnSpc>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sk-SK" sz="2200" i="1" dirty="0" smtClean="0">
              <a:latin typeface="Arial Narrow" pitchFamily="34" charset="0"/>
            </a:endParaRPr>
          </a:p>
          <a:p>
            <a:pPr algn="just" eaLnBrk="1" hangingPunct="1">
              <a:lnSpc>
                <a:spcPct val="100000"/>
              </a:lnSpc>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200" i="1" dirty="0" smtClean="0">
                <a:latin typeface="Arial Narrow" pitchFamily="34" charset="0"/>
              </a:rPr>
              <a:t>Poznámka autorky: Vplyv úrokových mier na bankovníctvo je veľmi protirečivý. Na jednej strane rast úrokovej miery umožňuje rast obchodných marží, na druhej strane ako diskontný faktor alebo ako faktor kapitalizácie výnosov znižuje hodnotu predtým nadobudnutého majetku. </a:t>
            </a:r>
            <a:endParaRPr lang="en-GB" sz="2200" i="1" dirty="0" smtClean="0">
              <a:latin typeface="Arial Narrow" pitchFamily="34" charset="0"/>
            </a:endParaRPr>
          </a:p>
        </p:txBody>
      </p:sp>
    </p:spTree>
    <p:extLst>
      <p:ext uri="{BB962C8B-B14F-4D97-AF65-F5344CB8AC3E}">
        <p14:creationId xmlns:p14="http://schemas.microsoft.com/office/powerpoint/2010/main" val="36265132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7200" y="980728"/>
            <a:ext cx="8229600" cy="864096"/>
          </a:xfrm>
        </p:spPr>
        <p:txBody>
          <a:bodyPr>
            <a:normAutofit fontScale="90000"/>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dirty="0" smtClean="0"/>
              <a:t/>
            </a:r>
            <a:br>
              <a:rPr lang="en-GB" sz="2800" dirty="0" smtClean="0"/>
            </a:br>
            <a:r>
              <a:rPr lang="en-GB" sz="2800" b="1" dirty="0" smtClean="0">
                <a:latin typeface="Arial Narrow" pitchFamily="34" charset="0"/>
              </a:rPr>
              <a:t>T. Copeland </a:t>
            </a:r>
            <a:r>
              <a:rPr lang="en-GB" sz="2800" b="1" dirty="0" err="1" smtClean="0">
                <a:latin typeface="Arial Narrow" pitchFamily="34" charset="0"/>
              </a:rPr>
              <a:t>pri</a:t>
            </a:r>
            <a:r>
              <a:rPr lang="en-GB" sz="2800" b="1" dirty="0" smtClean="0">
                <a:latin typeface="Arial Narrow" pitchFamily="34" charset="0"/>
              </a:rPr>
              <a:t> </a:t>
            </a:r>
            <a:r>
              <a:rPr lang="en-GB" sz="2800" b="1" dirty="0" err="1" smtClean="0">
                <a:latin typeface="Arial Narrow" pitchFamily="34" charset="0"/>
              </a:rPr>
              <a:t>zdôrazňovaní</a:t>
            </a:r>
            <a:r>
              <a:rPr lang="en-GB" sz="2800" b="1" dirty="0" smtClean="0">
                <a:latin typeface="Arial Narrow" pitchFamily="34" charset="0"/>
              </a:rPr>
              <a:t> </a:t>
            </a:r>
            <a:r>
              <a:rPr lang="en-GB" sz="2800" b="1" dirty="0" err="1" smtClean="0">
                <a:latin typeface="Arial Narrow" pitchFamily="34" charset="0"/>
              </a:rPr>
              <a:t>úrokového</a:t>
            </a:r>
            <a:r>
              <a:rPr lang="en-GB" sz="2800" b="1" dirty="0" smtClean="0">
                <a:latin typeface="Arial Narrow" pitchFamily="34" charset="0"/>
              </a:rPr>
              <a:t> </a:t>
            </a:r>
            <a:r>
              <a:rPr lang="en-GB" sz="2800" b="1" dirty="0" err="1" smtClean="0">
                <a:latin typeface="Arial Narrow" pitchFamily="34" charset="0"/>
              </a:rPr>
              <a:t>rizika</a:t>
            </a:r>
            <a:r>
              <a:rPr lang="en-GB" sz="2800" b="1" dirty="0" smtClean="0">
                <a:latin typeface="Arial Narrow" pitchFamily="34" charset="0"/>
              </a:rPr>
              <a:t> </a:t>
            </a:r>
            <a:r>
              <a:rPr lang="en-GB" sz="2800" b="1" dirty="0" err="1" smtClean="0">
                <a:latin typeface="Arial Narrow" pitchFamily="34" charset="0"/>
              </a:rPr>
              <a:t>odporúča</a:t>
            </a:r>
            <a:r>
              <a:rPr lang="en-GB" sz="2800" b="1" dirty="0" smtClean="0">
                <a:latin typeface="Arial Narrow" pitchFamily="34" charset="0"/>
              </a:rPr>
              <a:t> </a:t>
            </a:r>
            <a:r>
              <a:rPr lang="en-GB" sz="2800" b="1" dirty="0" err="1" smtClean="0">
                <a:latin typeface="Arial Narrow" pitchFamily="34" charset="0"/>
              </a:rPr>
              <a:t>sústrediť</a:t>
            </a:r>
            <a:r>
              <a:rPr lang="en-GB" sz="2800" b="1" dirty="0" smtClean="0">
                <a:latin typeface="Arial Narrow" pitchFamily="34" charset="0"/>
              </a:rPr>
              <a:t> </a:t>
            </a:r>
            <a:r>
              <a:rPr lang="en-GB" sz="2800" b="1" dirty="0" err="1" smtClean="0">
                <a:latin typeface="Arial Narrow" pitchFamily="34" charset="0"/>
              </a:rPr>
              <a:t>pozornosť</a:t>
            </a:r>
            <a:r>
              <a:rPr lang="en-GB" sz="2800" b="1" dirty="0" smtClean="0">
                <a:latin typeface="Arial Narrow" pitchFamily="34" charset="0"/>
              </a:rPr>
              <a:t> </a:t>
            </a:r>
            <a:r>
              <a:rPr lang="en-GB" sz="2800" b="1" dirty="0" err="1" smtClean="0">
                <a:latin typeface="Arial Narrow" pitchFamily="34" charset="0"/>
              </a:rPr>
              <a:t>na</a:t>
            </a:r>
            <a:r>
              <a:rPr lang="en-GB" sz="2800" b="1" dirty="0" smtClean="0">
                <a:latin typeface="Arial Narrow" pitchFamily="34" charset="0"/>
              </a:rPr>
              <a:t> 4 </a:t>
            </a:r>
            <a:r>
              <a:rPr lang="en-GB" sz="2800" b="1" dirty="0" err="1" smtClean="0">
                <a:latin typeface="Arial Narrow" pitchFamily="34" charset="0"/>
              </a:rPr>
              <a:t>faktory</a:t>
            </a:r>
            <a:r>
              <a:rPr lang="en-GB" sz="2800" b="1" dirty="0" smtClean="0">
                <a:latin typeface="Arial Narrow" pitchFamily="34" charset="0"/>
              </a:rPr>
              <a:t>:  </a:t>
            </a:r>
            <a:br>
              <a:rPr lang="en-GB" sz="2800" b="1" dirty="0" smtClean="0">
                <a:latin typeface="Arial Narrow" pitchFamily="34" charset="0"/>
              </a:rPr>
            </a:br>
            <a:endParaRPr lang="en-GB" sz="2800" b="1" dirty="0" smtClean="0">
              <a:latin typeface="Arial Narrow" pitchFamily="34" charset="0"/>
            </a:endParaRPr>
          </a:p>
        </p:txBody>
      </p:sp>
      <p:sp>
        <p:nvSpPr>
          <p:cNvPr id="13315" name="Rectangle 2"/>
          <p:cNvSpPr>
            <a:spLocks noGrp="1" noChangeArrowheads="1"/>
          </p:cNvSpPr>
          <p:nvPr>
            <p:ph idx="1"/>
          </p:nvPr>
        </p:nvSpPr>
        <p:spPr>
          <a:xfrm>
            <a:off x="457200" y="2204864"/>
            <a:ext cx="8229600" cy="3921299"/>
          </a:xfrm>
        </p:spPr>
        <p:txBody>
          <a:bodyPr/>
          <a:lstStyle/>
          <a:p>
            <a:pPr marL="530225" indent="-530225" eaLnBrk="1" hangingPunct="1">
              <a:lnSpc>
                <a:spcPct val="100000"/>
              </a:lnSpc>
              <a:spcBef>
                <a:spcPts val="700"/>
              </a:spcBef>
              <a:buFont typeface="Arial" charset="0"/>
              <a:buNone/>
              <a:tabLst>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pPr>
            <a:endParaRPr lang="en-GB" sz="2800" dirty="0" smtClean="0"/>
          </a:p>
          <a:p>
            <a:pPr marL="530225" indent="-530225" eaLnBrk="1" hangingPunct="1">
              <a:lnSpc>
                <a:spcPct val="100000"/>
              </a:lnSpc>
              <a:spcBef>
                <a:spcPts val="0"/>
              </a:spcBef>
              <a:buFont typeface="+mj-lt"/>
              <a:buAutoNum type="arabicPeriod"/>
              <a:tabLst>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pPr>
            <a:r>
              <a:rPr lang="en-GB" sz="2200" dirty="0" err="1" smtClean="0">
                <a:latin typeface="Arial Narrow" pitchFamily="34" charset="0"/>
              </a:rPr>
              <a:t>úrokové</a:t>
            </a:r>
            <a:r>
              <a:rPr lang="en-GB" sz="2200" dirty="0" smtClean="0">
                <a:latin typeface="Arial Narrow" pitchFamily="34" charset="0"/>
              </a:rPr>
              <a:t> </a:t>
            </a:r>
            <a:r>
              <a:rPr lang="en-GB" sz="2200" dirty="0" err="1" smtClean="0">
                <a:latin typeface="Arial Narrow" pitchFamily="34" charset="0"/>
              </a:rPr>
              <a:t>rozpätie</a:t>
            </a:r>
            <a:r>
              <a:rPr lang="en-GB" sz="2200" dirty="0" smtClean="0">
                <a:latin typeface="Arial Narrow" pitchFamily="34" charset="0"/>
              </a:rPr>
              <a:t> a </a:t>
            </a:r>
            <a:r>
              <a:rPr lang="en-GB" sz="2200" dirty="0" err="1" smtClean="0">
                <a:latin typeface="Arial Narrow" pitchFamily="34" charset="0"/>
              </a:rPr>
              <a:t>flexibilita</a:t>
            </a:r>
            <a:r>
              <a:rPr lang="en-GB" sz="2200" dirty="0" smtClean="0">
                <a:latin typeface="Arial Narrow" pitchFamily="34" charset="0"/>
              </a:rPr>
              <a:t> ú. s. (</a:t>
            </a:r>
            <a:r>
              <a:rPr lang="en-GB" sz="2200" dirty="0" err="1" smtClean="0">
                <a:latin typeface="Arial Narrow" pitchFamily="34" charset="0"/>
              </a:rPr>
              <a:t>trh</a:t>
            </a:r>
            <a:r>
              <a:rPr lang="en-GB" sz="2200" dirty="0" smtClean="0">
                <a:latin typeface="Arial Narrow" pitchFamily="34" charset="0"/>
              </a:rPr>
              <a:t> – </a:t>
            </a:r>
            <a:r>
              <a:rPr lang="en-GB" sz="2200" dirty="0" err="1" smtClean="0">
                <a:latin typeface="Arial Narrow" pitchFamily="34" charset="0"/>
              </a:rPr>
              <a:t>banka</a:t>
            </a:r>
            <a:r>
              <a:rPr lang="en-GB" sz="2200" dirty="0" smtClean="0">
                <a:latin typeface="Arial Narrow" pitchFamily="34" charset="0"/>
              </a:rPr>
              <a:t>)</a:t>
            </a:r>
          </a:p>
          <a:p>
            <a:pPr marL="530225" indent="-530225" eaLnBrk="1" hangingPunct="1">
              <a:lnSpc>
                <a:spcPct val="100000"/>
              </a:lnSpc>
              <a:spcBef>
                <a:spcPts val="0"/>
              </a:spcBef>
              <a:buFont typeface="+mj-lt"/>
              <a:buAutoNum type="arabicPeriod"/>
              <a:tabLst>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pPr>
            <a:r>
              <a:rPr lang="en-GB" sz="2200" dirty="0" err="1" smtClean="0">
                <a:latin typeface="Arial Narrow" pitchFamily="34" charset="0"/>
              </a:rPr>
              <a:t>dynamika</a:t>
            </a:r>
            <a:r>
              <a:rPr lang="en-GB" sz="2200" dirty="0" smtClean="0">
                <a:latin typeface="Arial Narrow" pitchFamily="34" charset="0"/>
              </a:rPr>
              <a:t> </a:t>
            </a:r>
            <a:r>
              <a:rPr lang="en-GB" sz="2200" dirty="0" err="1" smtClean="0">
                <a:latin typeface="Arial Narrow" pitchFamily="34" charset="0"/>
              </a:rPr>
              <a:t>pohybu</a:t>
            </a:r>
            <a:r>
              <a:rPr lang="en-GB" sz="2200" dirty="0" smtClean="0">
                <a:latin typeface="Arial Narrow" pitchFamily="34" charset="0"/>
              </a:rPr>
              <a:t>, </a:t>
            </a:r>
            <a:r>
              <a:rPr lang="en-GB" sz="2200" dirty="0" err="1" smtClean="0">
                <a:latin typeface="Arial Narrow" pitchFamily="34" charset="0"/>
              </a:rPr>
              <a:t>prílivu</a:t>
            </a:r>
            <a:r>
              <a:rPr lang="en-GB" sz="2200" dirty="0" smtClean="0">
                <a:latin typeface="Arial Narrow" pitchFamily="34" charset="0"/>
              </a:rPr>
              <a:t> a </a:t>
            </a:r>
            <a:r>
              <a:rPr lang="en-GB" sz="2200" dirty="0" err="1" smtClean="0">
                <a:latin typeface="Arial Narrow" pitchFamily="34" charset="0"/>
              </a:rPr>
              <a:t>odlivu</a:t>
            </a:r>
            <a:r>
              <a:rPr lang="en-GB" sz="2200" dirty="0" smtClean="0">
                <a:latin typeface="Arial Narrow" pitchFamily="34" charset="0"/>
              </a:rPr>
              <a:t> </a:t>
            </a:r>
            <a:r>
              <a:rPr lang="en-GB" sz="2200" dirty="0" err="1" smtClean="0">
                <a:latin typeface="Arial Narrow" pitchFamily="34" charset="0"/>
              </a:rPr>
              <a:t>finančných</a:t>
            </a:r>
            <a:r>
              <a:rPr lang="en-GB" sz="2200" dirty="0" smtClean="0">
                <a:latin typeface="Arial Narrow" pitchFamily="34" charset="0"/>
              </a:rPr>
              <a:t> </a:t>
            </a:r>
            <a:r>
              <a:rPr lang="en-GB" sz="2200" dirty="0" err="1" smtClean="0">
                <a:latin typeface="Arial Narrow" pitchFamily="34" charset="0"/>
              </a:rPr>
              <a:t>prostriedkov</a:t>
            </a:r>
            <a:r>
              <a:rPr lang="en-GB" sz="2200" dirty="0" smtClean="0">
                <a:latin typeface="Arial Narrow" pitchFamily="34" charset="0"/>
              </a:rPr>
              <a:t>, </a:t>
            </a:r>
          </a:p>
          <a:p>
            <a:pPr marL="530225" indent="-530225" eaLnBrk="1" hangingPunct="1">
              <a:lnSpc>
                <a:spcPct val="100000"/>
              </a:lnSpc>
              <a:spcBef>
                <a:spcPts val="0"/>
              </a:spcBef>
              <a:buFont typeface="+mj-lt"/>
              <a:buAutoNum type="arabicPeriod"/>
              <a:tabLst>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pPr>
            <a:r>
              <a:rPr lang="en-GB" sz="2200" dirty="0" err="1" smtClean="0">
                <a:latin typeface="Arial Narrow" pitchFamily="34" charset="0"/>
              </a:rPr>
              <a:t>miera</a:t>
            </a:r>
            <a:r>
              <a:rPr lang="en-GB" sz="2200" dirty="0" smtClean="0">
                <a:latin typeface="Arial Narrow" pitchFamily="34" charset="0"/>
              </a:rPr>
              <a:t> </a:t>
            </a:r>
            <a:r>
              <a:rPr lang="en-GB" sz="2200" dirty="0" err="1" smtClean="0">
                <a:latin typeface="Arial Narrow" pitchFamily="34" charset="0"/>
              </a:rPr>
              <a:t>substitúcie</a:t>
            </a:r>
            <a:r>
              <a:rPr lang="en-GB" sz="2200" dirty="0" smtClean="0">
                <a:latin typeface="Arial Narrow" pitchFamily="34" charset="0"/>
              </a:rPr>
              <a:t> </a:t>
            </a:r>
            <a:r>
              <a:rPr lang="en-GB" sz="2200" dirty="0" err="1" smtClean="0">
                <a:latin typeface="Arial Narrow" pitchFamily="34" charset="0"/>
              </a:rPr>
              <a:t>bankových</a:t>
            </a:r>
            <a:r>
              <a:rPr lang="en-GB" sz="2200" dirty="0" smtClean="0">
                <a:latin typeface="Arial Narrow" pitchFamily="34" charset="0"/>
              </a:rPr>
              <a:t> </a:t>
            </a:r>
            <a:r>
              <a:rPr lang="en-GB" sz="2200" dirty="0" err="1" smtClean="0">
                <a:latin typeface="Arial Narrow" pitchFamily="34" charset="0"/>
              </a:rPr>
              <a:t>produktov</a:t>
            </a:r>
            <a:r>
              <a:rPr lang="en-GB" sz="2200" dirty="0" smtClean="0">
                <a:latin typeface="Arial Narrow" pitchFamily="34" charset="0"/>
              </a:rPr>
              <a:t> </a:t>
            </a:r>
            <a:r>
              <a:rPr lang="en-GB" sz="2200" dirty="0" err="1" smtClean="0">
                <a:latin typeface="Arial Narrow" pitchFamily="34" charset="0"/>
              </a:rPr>
              <a:t>ako</a:t>
            </a:r>
            <a:r>
              <a:rPr lang="en-GB" sz="2200" dirty="0" smtClean="0">
                <a:latin typeface="Arial Narrow" pitchFamily="34" charset="0"/>
              </a:rPr>
              <a:t> </a:t>
            </a:r>
            <a:r>
              <a:rPr lang="en-GB" sz="2200" dirty="0" err="1" smtClean="0">
                <a:latin typeface="Arial Narrow" pitchFamily="34" charset="0"/>
              </a:rPr>
              <a:t>alternatíva</a:t>
            </a:r>
            <a:r>
              <a:rPr lang="en-GB" sz="2200" dirty="0" smtClean="0">
                <a:latin typeface="Arial Narrow" pitchFamily="34" charset="0"/>
              </a:rPr>
              <a:t> </a:t>
            </a:r>
            <a:r>
              <a:rPr lang="en-GB" sz="2200" dirty="0" err="1" smtClean="0">
                <a:latin typeface="Arial Narrow" pitchFamily="34" charset="0"/>
              </a:rPr>
              <a:t>zmeny</a:t>
            </a:r>
            <a:r>
              <a:rPr lang="en-GB" sz="2200" dirty="0" smtClean="0">
                <a:latin typeface="Arial Narrow" pitchFamily="34" charset="0"/>
              </a:rPr>
              <a:t> </a:t>
            </a:r>
            <a:r>
              <a:rPr lang="en-GB" sz="2200" dirty="0" err="1" smtClean="0">
                <a:latin typeface="Arial Narrow" pitchFamily="34" charset="0"/>
              </a:rPr>
              <a:t>úrokovej</a:t>
            </a:r>
            <a:r>
              <a:rPr lang="en-GB" sz="2200" dirty="0" smtClean="0">
                <a:latin typeface="Arial Narrow" pitchFamily="34" charset="0"/>
              </a:rPr>
              <a:t> </a:t>
            </a:r>
            <a:r>
              <a:rPr lang="en-GB" sz="2200" dirty="0" err="1" smtClean="0">
                <a:latin typeface="Arial Narrow" pitchFamily="34" charset="0"/>
              </a:rPr>
              <a:t>sadzby</a:t>
            </a:r>
            <a:r>
              <a:rPr lang="en-GB" sz="2200" dirty="0" smtClean="0">
                <a:latin typeface="Arial Narrow" pitchFamily="34" charset="0"/>
              </a:rPr>
              <a:t>, </a:t>
            </a:r>
          </a:p>
          <a:p>
            <a:pPr marL="530225" indent="-530225" eaLnBrk="1" hangingPunct="1">
              <a:lnSpc>
                <a:spcPct val="100000"/>
              </a:lnSpc>
              <a:spcBef>
                <a:spcPts val="0"/>
              </a:spcBef>
              <a:buFont typeface="+mj-lt"/>
              <a:buAutoNum type="arabicPeriod"/>
              <a:tabLst>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pPr>
            <a:r>
              <a:rPr lang="en-GB" sz="2200" dirty="0" err="1" smtClean="0">
                <a:latin typeface="Arial Narrow" pitchFamily="34" charset="0"/>
              </a:rPr>
              <a:t>potreba</a:t>
            </a:r>
            <a:r>
              <a:rPr lang="en-GB" sz="2200" dirty="0" smtClean="0">
                <a:latin typeface="Arial Narrow" pitchFamily="34" charset="0"/>
              </a:rPr>
              <a:t> </a:t>
            </a:r>
            <a:r>
              <a:rPr lang="en-GB" sz="2200" dirty="0" err="1" smtClean="0">
                <a:latin typeface="Arial Narrow" pitchFamily="34" charset="0"/>
              </a:rPr>
              <a:t>kryť</a:t>
            </a:r>
            <a:r>
              <a:rPr lang="en-GB" sz="2200" dirty="0" smtClean="0">
                <a:latin typeface="Arial Narrow" pitchFamily="34" charset="0"/>
              </a:rPr>
              <a:t> </a:t>
            </a:r>
            <a:r>
              <a:rPr lang="en-GB" sz="2200" dirty="0" err="1" smtClean="0">
                <a:latin typeface="Arial Narrow" pitchFamily="34" charset="0"/>
              </a:rPr>
              <a:t>riziká</a:t>
            </a:r>
            <a:r>
              <a:rPr lang="en-GB" sz="2200" dirty="0" smtClean="0">
                <a:latin typeface="Arial Narrow" pitchFamily="34" charset="0"/>
              </a:rPr>
              <a:t> </a:t>
            </a:r>
            <a:r>
              <a:rPr lang="en-GB" sz="2200" dirty="0" err="1" smtClean="0">
                <a:latin typeface="Arial Narrow" pitchFamily="34" charset="0"/>
              </a:rPr>
              <a:t>vyplývajúce</a:t>
            </a:r>
            <a:r>
              <a:rPr lang="en-GB" sz="2200" dirty="0" smtClean="0">
                <a:latin typeface="Arial Narrow" pitchFamily="34" charset="0"/>
              </a:rPr>
              <a:t> z </a:t>
            </a:r>
            <a:r>
              <a:rPr lang="en-GB" sz="2200" dirty="0" err="1" smtClean="0">
                <a:latin typeface="Arial Narrow" pitchFamily="34" charset="0"/>
              </a:rPr>
              <a:t>nesúladu</a:t>
            </a:r>
            <a:r>
              <a:rPr lang="en-GB" sz="2200" dirty="0" smtClean="0">
                <a:latin typeface="Arial Narrow" pitchFamily="34" charset="0"/>
              </a:rPr>
              <a:t> </a:t>
            </a:r>
            <a:r>
              <a:rPr lang="en-GB" sz="2200" dirty="0" err="1" smtClean="0">
                <a:latin typeface="Arial Narrow" pitchFamily="34" charset="0"/>
              </a:rPr>
              <a:t>splatností</a:t>
            </a:r>
            <a:r>
              <a:rPr lang="en-GB" sz="2200" dirty="0" smtClean="0">
                <a:latin typeface="Arial Narrow" pitchFamily="34" charset="0"/>
              </a:rPr>
              <a:t> </a:t>
            </a:r>
            <a:r>
              <a:rPr lang="en-GB" sz="2200" dirty="0" err="1" smtClean="0">
                <a:latin typeface="Arial Narrow" pitchFamily="34" charset="0"/>
              </a:rPr>
              <a:t>aktív</a:t>
            </a:r>
            <a:r>
              <a:rPr lang="en-GB" sz="2200" dirty="0" smtClean="0">
                <a:latin typeface="Arial Narrow" pitchFamily="34" charset="0"/>
              </a:rPr>
              <a:t> a </a:t>
            </a:r>
            <a:r>
              <a:rPr lang="en-GB" sz="2200" dirty="0" err="1" smtClean="0">
                <a:latin typeface="Arial Narrow" pitchFamily="34" charset="0"/>
              </a:rPr>
              <a:t>pasív</a:t>
            </a:r>
            <a:r>
              <a:rPr lang="en-GB" sz="2200" dirty="0" smtClean="0">
                <a:latin typeface="Arial Narrow" pitchFamily="34" charset="0"/>
              </a:rPr>
              <a:t> </a:t>
            </a:r>
            <a:r>
              <a:rPr lang="en-GB" sz="2200" dirty="0" err="1" smtClean="0">
                <a:latin typeface="Arial Narrow" pitchFamily="34" charset="0"/>
              </a:rPr>
              <a:t>časťou</a:t>
            </a:r>
            <a:r>
              <a:rPr lang="en-GB" sz="2200" dirty="0" smtClean="0">
                <a:latin typeface="Arial Narrow" pitchFamily="34" charset="0"/>
              </a:rPr>
              <a:t> </a:t>
            </a:r>
            <a:r>
              <a:rPr lang="en-GB" sz="2200" dirty="0" err="1" smtClean="0">
                <a:latin typeface="Arial Narrow" pitchFamily="34" charset="0"/>
              </a:rPr>
              <a:t>zisku</a:t>
            </a:r>
            <a:r>
              <a:rPr lang="en-GB" sz="2200" dirty="0" smtClean="0">
                <a:latin typeface="Arial Narrow" pitchFamily="34" charset="0"/>
              </a:rPr>
              <a:t>.</a:t>
            </a:r>
          </a:p>
        </p:txBody>
      </p:sp>
    </p:spTree>
    <p:extLst>
      <p:ext uri="{BB962C8B-B14F-4D97-AF65-F5344CB8AC3E}">
        <p14:creationId xmlns:p14="http://schemas.microsoft.com/office/powerpoint/2010/main" val="24607611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323850" y="274638"/>
            <a:ext cx="8362950" cy="1144587"/>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b="1" dirty="0" err="1" smtClean="0">
                <a:latin typeface="Arial Narrow" panose="020B0606020202030204" pitchFamily="34" charset="0"/>
              </a:rPr>
              <a:t>Prístupy</a:t>
            </a:r>
            <a:r>
              <a:rPr lang="en-GB" sz="2800" b="1" dirty="0" smtClean="0">
                <a:latin typeface="Arial Narrow" panose="020B0606020202030204" pitchFamily="34" charset="0"/>
              </a:rPr>
              <a:t> </a:t>
            </a:r>
            <a:r>
              <a:rPr lang="en-GB" sz="2800" b="1" dirty="0" err="1" smtClean="0">
                <a:latin typeface="Arial Narrow" panose="020B0606020202030204" pitchFamily="34" charset="0"/>
              </a:rPr>
              <a:t>založené</a:t>
            </a:r>
            <a:r>
              <a:rPr lang="en-GB" sz="2800" b="1" dirty="0" smtClean="0">
                <a:latin typeface="Arial Narrow" panose="020B0606020202030204" pitchFamily="34" charset="0"/>
              </a:rPr>
              <a:t> </a:t>
            </a:r>
            <a:r>
              <a:rPr lang="en-GB" sz="2800" b="1" dirty="0" err="1" smtClean="0">
                <a:latin typeface="Arial Narrow" panose="020B0606020202030204" pitchFamily="34" charset="0"/>
              </a:rPr>
              <a:t>na</a:t>
            </a:r>
            <a:r>
              <a:rPr lang="en-GB" sz="2800" b="1" dirty="0" smtClean="0">
                <a:latin typeface="Arial Narrow" panose="020B0606020202030204" pitchFamily="34" charset="0"/>
              </a:rPr>
              <a:t> </a:t>
            </a:r>
            <a:r>
              <a:rPr lang="en-GB" sz="2800" b="1" dirty="0" err="1" smtClean="0">
                <a:latin typeface="Arial Narrow" panose="020B0606020202030204" pitchFamily="34" charset="0"/>
              </a:rPr>
              <a:t>hodnotení</a:t>
            </a:r>
            <a:r>
              <a:rPr lang="en-GB" sz="2800" b="1" dirty="0" smtClean="0">
                <a:latin typeface="Arial Narrow" panose="020B0606020202030204" pitchFamily="34" charset="0"/>
              </a:rPr>
              <a:t> </a:t>
            </a:r>
            <a:r>
              <a:rPr lang="sk-SK" sz="2800" b="1" dirty="0" smtClean="0">
                <a:latin typeface="Arial Narrow" panose="020B0606020202030204" pitchFamily="34" charset="0"/>
              </a:rPr>
              <a:t> </a:t>
            </a:r>
            <a:r>
              <a:rPr lang="en-GB" sz="2800" b="1" dirty="0" err="1" smtClean="0">
                <a:latin typeface="Arial Narrow" panose="020B0606020202030204" pitchFamily="34" charset="0"/>
              </a:rPr>
              <a:t>výkonnosti</a:t>
            </a:r>
            <a:r>
              <a:rPr lang="en-GB" sz="2800" b="1" dirty="0" smtClean="0">
                <a:latin typeface="Arial Narrow" panose="020B0606020202030204" pitchFamily="34" charset="0"/>
              </a:rPr>
              <a:t> </a:t>
            </a:r>
          </a:p>
        </p:txBody>
      </p:sp>
      <p:sp>
        <p:nvSpPr>
          <p:cNvPr id="14339" name="Rectangle 2"/>
          <p:cNvSpPr>
            <a:spLocks noGrp="1" noChangeArrowheads="1"/>
          </p:cNvSpPr>
          <p:nvPr>
            <p:ph idx="1"/>
          </p:nvPr>
        </p:nvSpPr>
        <p:spPr>
          <a:xfrm>
            <a:off x="457200" y="1600200"/>
            <a:ext cx="8229600" cy="4545013"/>
          </a:xfrm>
        </p:spPr>
        <p:txBody>
          <a:bodyPr/>
          <a:lstStyle/>
          <a:p>
            <a:pPr eaLnBrk="1" hangingPunct="1">
              <a:lnSpc>
                <a:spcPct val="80000"/>
              </a:lnSpc>
              <a:spcBef>
                <a:spcPts val="4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smtClean="0"/>
          </a:p>
          <a:p>
            <a:pPr eaLnBrk="1" hangingPunct="1">
              <a:lnSpc>
                <a:spcPct val="80000"/>
              </a:lnSpc>
              <a:spcBef>
                <a:spcPts val="6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smtClean="0"/>
              <a:t>- </a:t>
            </a:r>
            <a:r>
              <a:rPr lang="en-GB" sz="2400" b="1" dirty="0" err="1" smtClean="0">
                <a:latin typeface="Arial Narrow" panose="020B0606020202030204" pitchFamily="34" charset="0"/>
              </a:rPr>
              <a:t>výkonnosť</a:t>
            </a:r>
            <a:r>
              <a:rPr lang="en-GB" sz="2400" b="1" dirty="0" smtClean="0">
                <a:latin typeface="Arial Narrow" panose="020B0606020202030204" pitchFamily="34" charset="0"/>
              </a:rPr>
              <a:t> </a:t>
            </a:r>
            <a:r>
              <a:rPr lang="en-GB" sz="2400" b="1" dirty="0" err="1" smtClean="0">
                <a:latin typeface="Arial Narrow" panose="020B0606020202030204" pitchFamily="34" charset="0"/>
              </a:rPr>
              <a:t>aktív</a:t>
            </a:r>
            <a:r>
              <a:rPr lang="en-GB" sz="2400" b="1" dirty="0" smtClean="0">
                <a:latin typeface="Arial Narrow" panose="020B0606020202030204" pitchFamily="34" charset="0"/>
              </a:rPr>
              <a:t> a </a:t>
            </a:r>
            <a:r>
              <a:rPr lang="en-GB" sz="2400" b="1" dirty="0" err="1" smtClean="0">
                <a:latin typeface="Arial Narrow" panose="020B0606020202030204" pitchFamily="34" charset="0"/>
              </a:rPr>
              <a:t>pasív</a:t>
            </a:r>
            <a:endParaRPr lang="en-GB" sz="2400" b="1" dirty="0" smtClean="0">
              <a:latin typeface="Arial Narrow" panose="020B0606020202030204" pitchFamily="34" charset="0"/>
            </a:endParaRPr>
          </a:p>
          <a:p>
            <a:pPr eaLnBrk="1" hangingPunct="1">
              <a:lnSpc>
                <a:spcPct val="80000"/>
              </a:lnSpc>
              <a:spcBef>
                <a:spcPts val="6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smtClean="0">
                <a:latin typeface="Arial Narrow" panose="020B0606020202030204" pitchFamily="34" charset="0"/>
              </a:rPr>
              <a:t>	- </a:t>
            </a:r>
            <a:r>
              <a:rPr lang="en-GB" sz="2400" dirty="0" err="1" smtClean="0">
                <a:latin typeface="Arial Narrow" panose="020B0606020202030204" pitchFamily="34" charset="0"/>
              </a:rPr>
              <a:t>Koller</a:t>
            </a:r>
            <a:r>
              <a:rPr lang="en-GB" sz="2400" dirty="0" smtClean="0">
                <a:latin typeface="Arial Narrow" panose="020B0606020202030204" pitchFamily="34" charset="0"/>
              </a:rPr>
              <a:t>, T., </a:t>
            </a:r>
            <a:r>
              <a:rPr lang="en-GB" sz="2400" dirty="0" err="1" smtClean="0">
                <a:latin typeface="Arial Narrow" panose="020B0606020202030204" pitchFamily="34" charset="0"/>
              </a:rPr>
              <a:t>Goedhard</a:t>
            </a:r>
            <a:r>
              <a:rPr lang="en-GB" sz="2400" dirty="0" smtClean="0">
                <a:latin typeface="Arial Narrow" panose="020B0606020202030204" pitchFamily="34" charset="0"/>
              </a:rPr>
              <a:t>, M., </a:t>
            </a:r>
            <a:r>
              <a:rPr lang="en-GB" sz="2400" dirty="0" err="1" smtClean="0">
                <a:latin typeface="Arial Narrow" panose="020B0606020202030204" pitchFamily="34" charset="0"/>
              </a:rPr>
              <a:t>Wessels</a:t>
            </a:r>
            <a:r>
              <a:rPr lang="en-GB" sz="2400" dirty="0" smtClean="0">
                <a:latin typeface="Arial Narrow" panose="020B0606020202030204" pitchFamily="34" charset="0"/>
              </a:rPr>
              <a:t>, D. (</a:t>
            </a:r>
            <a:r>
              <a:rPr lang="en-GB" sz="2400" dirty="0" err="1" smtClean="0">
                <a:latin typeface="Arial Narrow" panose="020B0606020202030204" pitchFamily="34" charset="0"/>
              </a:rPr>
              <a:t>určenie</a:t>
            </a:r>
            <a:r>
              <a:rPr lang="en-GB" sz="2400" dirty="0" smtClean="0">
                <a:latin typeface="Arial Narrow" panose="020B0606020202030204" pitchFamily="34" charset="0"/>
              </a:rPr>
              <a:t> NI a </a:t>
            </a:r>
            <a:r>
              <a:rPr lang="en-GB" sz="2400" dirty="0" err="1" smtClean="0">
                <a:latin typeface="Arial Narrow" panose="020B0606020202030204" pitchFamily="34" charset="0"/>
              </a:rPr>
              <a:t>pokračujúcej</a:t>
            </a:r>
            <a:r>
              <a:rPr lang="en-GB" sz="2400" dirty="0" smtClean="0">
                <a:latin typeface="Arial Narrow" panose="020B0606020202030204" pitchFamily="34" charset="0"/>
              </a:rPr>
              <a:t> </a:t>
            </a:r>
            <a:r>
              <a:rPr lang="en-GB" sz="2400" dirty="0" err="1" smtClean="0">
                <a:latin typeface="Arial Narrow" panose="020B0606020202030204" pitchFamily="34" charset="0"/>
              </a:rPr>
              <a:t>hodnoty</a:t>
            </a:r>
            <a:r>
              <a:rPr lang="en-GB" sz="2400" dirty="0" smtClean="0">
                <a:latin typeface="Arial Narrow" panose="020B0606020202030204" pitchFamily="34" charset="0"/>
              </a:rPr>
              <a:t> </a:t>
            </a:r>
            <a:r>
              <a:rPr lang="en-GB" sz="2400" dirty="0" err="1" smtClean="0">
                <a:latin typeface="Arial Narrow" panose="020B0606020202030204" pitchFamily="34" charset="0"/>
              </a:rPr>
              <a:t>banky</a:t>
            </a:r>
            <a:r>
              <a:rPr lang="en-GB" sz="2400" dirty="0" smtClean="0">
                <a:latin typeface="Arial Narrow" panose="020B0606020202030204" pitchFamily="34" charset="0"/>
              </a:rPr>
              <a:t>).</a:t>
            </a:r>
            <a:endParaRPr lang="en-GB" sz="2400" u="sng" dirty="0" smtClean="0">
              <a:solidFill>
                <a:srgbClr val="CCCCFF"/>
              </a:solidFill>
              <a:latin typeface="Arial Narrow" panose="020B0606020202030204" pitchFamily="34" charset="0"/>
              <a:hlinkClick r:id="rId3"/>
            </a:endParaRPr>
          </a:p>
          <a:p>
            <a:pPr eaLnBrk="1" hangingPunct="1">
              <a:lnSpc>
                <a:spcPct val="80000"/>
              </a:lnSpc>
              <a:spcBef>
                <a:spcPts val="600"/>
              </a:spcBef>
              <a:buClr>
                <a:srgbClr val="009999"/>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1800" i="1" u="sng" dirty="0" smtClean="0">
                <a:solidFill>
                  <a:srgbClr val="CCCCFF"/>
                </a:solidFill>
                <a:latin typeface="Arial Narrow" panose="020B0606020202030204" pitchFamily="34" charset="0"/>
              </a:rPr>
              <a:t>In: </a:t>
            </a:r>
            <a:r>
              <a:rPr lang="en-GB" sz="1800" i="1" dirty="0" err="1" smtClean="0">
                <a:latin typeface="Arial Narrow" panose="020B0606020202030204" pitchFamily="34" charset="0"/>
              </a:rPr>
              <a:t>Koller</a:t>
            </a:r>
            <a:r>
              <a:rPr lang="en-GB" sz="1800" i="1" dirty="0" smtClean="0">
                <a:latin typeface="Arial Narrow" panose="020B0606020202030204" pitchFamily="34" charset="0"/>
              </a:rPr>
              <a:t>, T., </a:t>
            </a:r>
            <a:r>
              <a:rPr lang="en-GB" sz="1800" i="1" dirty="0" err="1" smtClean="0">
                <a:latin typeface="Arial Narrow" panose="020B0606020202030204" pitchFamily="34" charset="0"/>
              </a:rPr>
              <a:t>Goedhard</a:t>
            </a:r>
            <a:r>
              <a:rPr lang="en-GB" sz="1800" i="1" dirty="0" smtClean="0">
                <a:latin typeface="Arial Narrow" panose="020B0606020202030204" pitchFamily="34" charset="0"/>
              </a:rPr>
              <a:t>, M., </a:t>
            </a:r>
            <a:r>
              <a:rPr lang="en-GB" sz="1800" i="1" dirty="0" err="1" smtClean="0">
                <a:latin typeface="Arial Narrow" panose="020B0606020202030204" pitchFamily="34" charset="0"/>
              </a:rPr>
              <a:t>Wessels</a:t>
            </a:r>
            <a:r>
              <a:rPr lang="en-GB" sz="1800" i="1" dirty="0" smtClean="0">
                <a:latin typeface="Arial Narrow" panose="020B0606020202030204" pitchFamily="34" charset="0"/>
              </a:rPr>
              <a:t>, D.: Valuation, Measuring and Managing the Value of Companies. Fourth Edition, </a:t>
            </a:r>
            <a:r>
              <a:rPr lang="en-GB" sz="1800" i="1" dirty="0" err="1" smtClean="0">
                <a:latin typeface="Arial Narrow" panose="020B0606020202030204" pitchFamily="34" charset="0"/>
              </a:rPr>
              <a:t>Mc</a:t>
            </a:r>
            <a:r>
              <a:rPr lang="en-GB" sz="1800" i="1" dirty="0" smtClean="0">
                <a:latin typeface="Arial Narrow" panose="020B0606020202030204" pitchFamily="34" charset="0"/>
              </a:rPr>
              <a:t> Kinsey &amp; Company John Willey &amp; Sons, Inc., 2005.</a:t>
            </a:r>
          </a:p>
          <a:p>
            <a:pPr eaLnBrk="1" hangingPunct="1">
              <a:lnSpc>
                <a:spcPct val="80000"/>
              </a:lnSpc>
              <a:spcBef>
                <a:spcPts val="6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smtClean="0">
              <a:latin typeface="Arial Narrow" panose="020B0606020202030204" pitchFamily="34" charset="0"/>
            </a:endParaRPr>
          </a:p>
          <a:p>
            <a:pPr eaLnBrk="1" hangingPunct="1">
              <a:lnSpc>
                <a:spcPct val="80000"/>
              </a:lnSpc>
              <a:spcBef>
                <a:spcPts val="6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smtClean="0">
                <a:latin typeface="Arial Narrow" panose="020B0606020202030204" pitchFamily="34" charset="0"/>
              </a:rPr>
              <a:t>- </a:t>
            </a:r>
            <a:r>
              <a:rPr lang="en-GB" sz="2400" b="1" dirty="0" err="1" smtClean="0">
                <a:latin typeface="Arial Narrow" panose="020B0606020202030204" pitchFamily="34" charset="0"/>
              </a:rPr>
              <a:t>ohodnocovania</a:t>
            </a:r>
            <a:r>
              <a:rPr lang="en-GB" sz="2400" b="1" dirty="0" smtClean="0">
                <a:latin typeface="Arial Narrow" panose="020B0606020202030204" pitchFamily="34" charset="0"/>
              </a:rPr>
              <a:t> </a:t>
            </a:r>
            <a:r>
              <a:rPr lang="en-GB" sz="2400" b="1" dirty="0" err="1" smtClean="0">
                <a:latin typeface="Arial Narrow" panose="020B0606020202030204" pitchFamily="34" charset="0"/>
              </a:rPr>
              <a:t>na</a:t>
            </a:r>
            <a:r>
              <a:rPr lang="en-GB" sz="2400" b="1" dirty="0" smtClean="0">
                <a:latin typeface="Arial Narrow" panose="020B0606020202030204" pitchFamily="34" charset="0"/>
              </a:rPr>
              <a:t> </a:t>
            </a:r>
            <a:r>
              <a:rPr lang="en-GB" sz="2400" b="1" dirty="0" err="1" smtClean="0">
                <a:latin typeface="Arial Narrow" panose="020B0606020202030204" pitchFamily="34" charset="0"/>
              </a:rPr>
              <a:t>základe</a:t>
            </a:r>
            <a:r>
              <a:rPr lang="en-GB" sz="2400" b="1" dirty="0" smtClean="0">
                <a:latin typeface="Arial Narrow" panose="020B0606020202030204" pitchFamily="34" charset="0"/>
              </a:rPr>
              <a:t> </a:t>
            </a:r>
            <a:r>
              <a:rPr lang="en-GB" sz="2400" b="1" dirty="0" err="1" smtClean="0">
                <a:latin typeface="Arial Narrow" panose="020B0606020202030204" pitchFamily="34" charset="0"/>
              </a:rPr>
              <a:t>aktivít</a:t>
            </a:r>
            <a:r>
              <a:rPr lang="en-GB" sz="2400" dirty="0" smtClean="0">
                <a:latin typeface="Arial Narrow" panose="020B0606020202030204" pitchFamily="34" charset="0"/>
              </a:rPr>
              <a:t> (Activity based Valuation).</a:t>
            </a:r>
            <a:endParaRPr lang="en-GB" sz="2400" u="sng" dirty="0" smtClean="0">
              <a:solidFill>
                <a:srgbClr val="CCCCFF"/>
              </a:solidFill>
              <a:latin typeface="Arial Narrow" panose="020B0606020202030204" pitchFamily="34" charset="0"/>
              <a:hlinkClick r:id="rId3"/>
            </a:endParaRPr>
          </a:p>
          <a:p>
            <a:pPr eaLnBrk="1" hangingPunct="1">
              <a:lnSpc>
                <a:spcPct val="80000"/>
              </a:lnSpc>
              <a:spcBef>
                <a:spcPts val="600"/>
              </a:spcBef>
              <a:buClr>
                <a:srgbClr val="009999"/>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1800" i="1" u="sng" dirty="0" smtClean="0">
                <a:solidFill>
                  <a:srgbClr val="CCCCFF"/>
                </a:solidFill>
                <a:latin typeface="Arial Narrow" panose="020B0606020202030204" pitchFamily="34" charset="0"/>
              </a:rPr>
              <a:t>In: </a:t>
            </a:r>
            <a:r>
              <a:rPr lang="en-GB" sz="1800" i="1" dirty="0" err="1" smtClean="0">
                <a:latin typeface="Arial Narrow" panose="020B0606020202030204" pitchFamily="34" charset="0"/>
              </a:rPr>
              <a:t>Calomiris</a:t>
            </a:r>
            <a:r>
              <a:rPr lang="en-GB" sz="1800" i="1" dirty="0" smtClean="0">
                <a:latin typeface="Arial Narrow" panose="020B0606020202030204" pitchFamily="34" charset="0"/>
              </a:rPr>
              <a:t>, Ch. W., </a:t>
            </a:r>
            <a:r>
              <a:rPr lang="en-GB" sz="1800" i="1" dirty="0" err="1" smtClean="0">
                <a:latin typeface="Arial Narrow" panose="020B0606020202030204" pitchFamily="34" charset="0"/>
              </a:rPr>
              <a:t>Doron</a:t>
            </a:r>
            <a:r>
              <a:rPr lang="en-GB" sz="1800" i="1" dirty="0" smtClean="0">
                <a:latin typeface="Arial Narrow" panose="020B0606020202030204" pitchFamily="34" charset="0"/>
              </a:rPr>
              <a:t> </a:t>
            </a:r>
            <a:r>
              <a:rPr lang="en-GB" sz="1800" i="1" dirty="0" err="1" smtClean="0">
                <a:latin typeface="Arial Narrow" panose="020B0606020202030204" pitchFamily="34" charset="0"/>
              </a:rPr>
              <a:t>Nissim</a:t>
            </a:r>
            <a:r>
              <a:rPr lang="en-GB" sz="1800" i="1" dirty="0" smtClean="0">
                <a:latin typeface="Arial Narrow" panose="020B0606020202030204" pitchFamily="34" charset="0"/>
              </a:rPr>
              <a:t>: Activity Based Valuation of Bank Holding Companies.  Working Paper 12918. </a:t>
            </a:r>
            <a:r>
              <a:rPr lang="en-GB" sz="1800" i="1" dirty="0" smtClean="0">
                <a:solidFill>
                  <a:srgbClr val="009999"/>
                </a:solidFill>
                <a:latin typeface="Arial Narrow" panose="020B0606020202030204" pitchFamily="34" charset="0"/>
              </a:rPr>
              <a:t>http://www.nber.org/papers/w12918</a:t>
            </a:r>
            <a:r>
              <a:rPr lang="en-GB" sz="1800" i="1" dirty="0" smtClean="0">
                <a:latin typeface="Arial Narrow" panose="020B0606020202030204" pitchFamily="34" charset="0"/>
              </a:rPr>
              <a:t>. </a:t>
            </a:r>
          </a:p>
        </p:txBody>
      </p:sp>
    </p:spTree>
    <p:extLst>
      <p:ext uri="{BB962C8B-B14F-4D97-AF65-F5344CB8AC3E}">
        <p14:creationId xmlns:p14="http://schemas.microsoft.com/office/powerpoint/2010/main" val="77677583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274638"/>
            <a:ext cx="8229600" cy="1144587"/>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b="1" dirty="0" err="1" smtClean="0">
                <a:latin typeface="Arial Narrow" pitchFamily="34" charset="0"/>
              </a:rPr>
              <a:t>Prístup</a:t>
            </a:r>
            <a:r>
              <a:rPr lang="en-GB" sz="2800" b="1" dirty="0" smtClean="0">
                <a:latin typeface="Arial Narrow" pitchFamily="34" charset="0"/>
              </a:rPr>
              <a:t> R.C. </a:t>
            </a:r>
            <a:r>
              <a:rPr lang="en-GB" sz="2800" b="1" dirty="0" err="1" smtClean="0">
                <a:latin typeface="Arial Narrow" pitchFamily="34" charset="0"/>
              </a:rPr>
              <a:t>Mertona</a:t>
            </a:r>
            <a:endParaRPr lang="en-GB" sz="2800" b="1" dirty="0" smtClean="0">
              <a:latin typeface="Arial Narrow" pitchFamily="34" charset="0"/>
            </a:endParaRPr>
          </a:p>
        </p:txBody>
      </p:sp>
      <p:sp>
        <p:nvSpPr>
          <p:cNvPr id="15363" name="Rectangle 2"/>
          <p:cNvSpPr>
            <a:spLocks noGrp="1" noChangeArrowheads="1"/>
          </p:cNvSpPr>
          <p:nvPr>
            <p:ph idx="1"/>
          </p:nvPr>
        </p:nvSpPr>
        <p:spPr/>
        <p:txBody>
          <a:bodyPr/>
          <a:lstStyle/>
          <a:p>
            <a:pPr eaLnBrk="1" hangingPunct="1">
              <a:lnSpc>
                <a:spcPct val="100000"/>
              </a:lnSpc>
              <a:spcBef>
                <a:spcPts val="7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smtClean="0">
                <a:latin typeface="Arial Narrow" pitchFamily="34" charset="0"/>
              </a:rPr>
              <a:t>R. C. Merton </a:t>
            </a:r>
            <a:r>
              <a:rPr lang="en-GB" sz="2400" dirty="0" err="1" smtClean="0">
                <a:latin typeface="Arial Narrow" pitchFamily="34" charset="0"/>
              </a:rPr>
              <a:t>predstavil</a:t>
            </a:r>
            <a:r>
              <a:rPr lang="en-GB" sz="2400" dirty="0" smtClean="0">
                <a:latin typeface="Arial Narrow" pitchFamily="34" charset="0"/>
              </a:rPr>
              <a:t> </a:t>
            </a:r>
            <a:r>
              <a:rPr lang="en-GB" sz="2400" dirty="0" err="1" smtClean="0">
                <a:latin typeface="Arial Narrow" pitchFamily="34" charset="0"/>
              </a:rPr>
              <a:t>rizikovo</a:t>
            </a:r>
            <a:r>
              <a:rPr lang="en-GB" sz="2400" dirty="0" smtClean="0">
                <a:latin typeface="Arial Narrow" pitchFamily="34" charset="0"/>
              </a:rPr>
              <a:t> </a:t>
            </a:r>
            <a:r>
              <a:rPr lang="en-GB" sz="2400" dirty="0" err="1" smtClean="0">
                <a:latin typeface="Arial Narrow" pitchFamily="34" charset="0"/>
              </a:rPr>
              <a:t>neutrálny</a:t>
            </a:r>
            <a:r>
              <a:rPr lang="en-GB" sz="2400" dirty="0" smtClean="0">
                <a:latin typeface="Arial Narrow" pitchFamily="34" charset="0"/>
              </a:rPr>
              <a:t> model </a:t>
            </a:r>
            <a:r>
              <a:rPr lang="en-GB" sz="2400" dirty="0" err="1" smtClean="0">
                <a:latin typeface="Arial Narrow" pitchFamily="34" charset="0"/>
              </a:rPr>
              <a:t>ohodnocovania</a:t>
            </a:r>
            <a:r>
              <a:rPr lang="en-GB" sz="2400" dirty="0" smtClean="0">
                <a:latin typeface="Arial Narrow" pitchFamily="34" charset="0"/>
              </a:rPr>
              <a:t> </a:t>
            </a:r>
            <a:r>
              <a:rPr lang="en-GB" sz="2400" dirty="0" err="1" smtClean="0">
                <a:latin typeface="Arial Narrow" pitchFamily="34" charset="0"/>
              </a:rPr>
              <a:t>finančných</a:t>
            </a:r>
            <a:r>
              <a:rPr lang="en-GB" sz="2400" dirty="0" smtClean="0">
                <a:latin typeface="Arial Narrow" pitchFamily="34" charset="0"/>
              </a:rPr>
              <a:t> </a:t>
            </a:r>
            <a:r>
              <a:rPr lang="en-GB" sz="2400" dirty="0" err="1" smtClean="0">
                <a:latin typeface="Arial Narrow" pitchFamily="34" charset="0"/>
              </a:rPr>
              <a:t>aktív</a:t>
            </a:r>
            <a:r>
              <a:rPr lang="en-GB" sz="2400" dirty="0" smtClean="0">
                <a:latin typeface="Arial Narrow" pitchFamily="34" charset="0"/>
              </a:rPr>
              <a:t>. </a:t>
            </a:r>
            <a:endParaRPr lang="sk-SK" sz="2400" dirty="0" smtClean="0">
              <a:latin typeface="Arial Narrow" pitchFamily="34" charset="0"/>
            </a:endParaRPr>
          </a:p>
          <a:p>
            <a:pPr eaLnBrk="1" hangingPunct="1">
              <a:lnSpc>
                <a:spcPct val="100000"/>
              </a:lnSpc>
              <a:spcBef>
                <a:spcPts val="7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sk-SK" sz="2400" dirty="0" smtClean="0">
              <a:latin typeface="Arial Narrow" pitchFamily="34" charset="0"/>
            </a:endParaRPr>
          </a:p>
          <a:p>
            <a:pPr eaLnBrk="1" hangingPunct="1">
              <a:lnSpc>
                <a:spcPct val="100000"/>
              </a:lnSpc>
              <a:spcBef>
                <a:spcPts val="70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smtClean="0">
                <a:latin typeface="Arial Narrow" pitchFamily="34" charset="0"/>
              </a:rPr>
              <a:t>Ohodnotenie</a:t>
            </a:r>
            <a:r>
              <a:rPr lang="en-GB" sz="2400" dirty="0" smtClean="0">
                <a:latin typeface="Arial Narrow" pitchFamily="34" charset="0"/>
              </a:rPr>
              <a:t> </a:t>
            </a:r>
            <a:r>
              <a:rPr lang="en-GB" sz="2400" dirty="0" err="1" smtClean="0">
                <a:latin typeface="Arial Narrow" pitchFamily="34" charset="0"/>
              </a:rPr>
              <a:t>banky</a:t>
            </a:r>
            <a:r>
              <a:rPr lang="en-GB" sz="2400" dirty="0" smtClean="0">
                <a:latin typeface="Arial Narrow" pitchFamily="34" charset="0"/>
              </a:rPr>
              <a:t> </a:t>
            </a:r>
            <a:r>
              <a:rPr lang="en-GB" sz="2400" dirty="0" err="1" smtClean="0">
                <a:latin typeface="Arial Narrow" pitchFamily="34" charset="0"/>
              </a:rPr>
              <a:t>na</a:t>
            </a:r>
            <a:r>
              <a:rPr lang="en-GB" sz="2400" dirty="0" smtClean="0">
                <a:latin typeface="Arial Narrow" pitchFamily="34" charset="0"/>
              </a:rPr>
              <a:t> </a:t>
            </a:r>
            <a:r>
              <a:rPr lang="en-GB" sz="2400" dirty="0" err="1" smtClean="0">
                <a:latin typeface="Arial Narrow" pitchFamily="34" charset="0"/>
              </a:rPr>
              <a:t>základe</a:t>
            </a:r>
            <a:r>
              <a:rPr lang="en-GB" sz="2400" dirty="0" smtClean="0">
                <a:latin typeface="Arial Narrow" pitchFamily="34" charset="0"/>
              </a:rPr>
              <a:t> </a:t>
            </a:r>
            <a:r>
              <a:rPr lang="en-GB" sz="2400" dirty="0" err="1" smtClean="0">
                <a:latin typeface="Arial Narrow" pitchFamily="34" charset="0"/>
              </a:rPr>
              <a:t>tohto</a:t>
            </a:r>
            <a:r>
              <a:rPr lang="en-GB" sz="2400" dirty="0" smtClean="0">
                <a:latin typeface="Arial Narrow" pitchFamily="34" charset="0"/>
              </a:rPr>
              <a:t> </a:t>
            </a:r>
            <a:r>
              <a:rPr lang="en-GB" sz="2400" dirty="0" err="1" smtClean="0">
                <a:latin typeface="Arial Narrow" pitchFamily="34" charset="0"/>
              </a:rPr>
              <a:t>modelu</a:t>
            </a:r>
            <a:r>
              <a:rPr lang="en-GB" sz="2400" dirty="0" smtClean="0">
                <a:latin typeface="Arial Narrow" pitchFamily="34" charset="0"/>
              </a:rPr>
              <a:t> je </a:t>
            </a:r>
            <a:r>
              <a:rPr lang="en-GB" sz="2400" dirty="0" err="1" smtClean="0">
                <a:latin typeface="Arial Narrow" pitchFamily="34" charset="0"/>
              </a:rPr>
              <a:t>možné</a:t>
            </a:r>
            <a:r>
              <a:rPr lang="en-GB" sz="2400" dirty="0" smtClean="0">
                <a:latin typeface="Arial Narrow" pitchFamily="34" charset="0"/>
              </a:rPr>
              <a:t> </a:t>
            </a:r>
            <a:r>
              <a:rPr lang="en-GB" sz="2400" dirty="0" err="1" smtClean="0">
                <a:latin typeface="Arial Narrow" pitchFamily="34" charset="0"/>
              </a:rPr>
              <a:t>interpretovať</a:t>
            </a:r>
            <a:r>
              <a:rPr lang="en-GB" sz="2400" dirty="0" smtClean="0">
                <a:latin typeface="Arial Narrow" pitchFamily="34" charset="0"/>
              </a:rPr>
              <a:t> </a:t>
            </a:r>
            <a:r>
              <a:rPr lang="en-GB" sz="2400" dirty="0" err="1" smtClean="0">
                <a:latin typeface="Arial Narrow" pitchFamily="34" charset="0"/>
              </a:rPr>
              <a:t>ako</a:t>
            </a:r>
            <a:r>
              <a:rPr lang="en-GB" sz="2400" dirty="0" smtClean="0">
                <a:latin typeface="Arial Narrow" pitchFamily="34" charset="0"/>
              </a:rPr>
              <a:t> </a:t>
            </a:r>
            <a:r>
              <a:rPr lang="en-GB" sz="2400" b="1" dirty="0" err="1" smtClean="0">
                <a:latin typeface="Arial Narrow" pitchFamily="34" charset="0"/>
              </a:rPr>
              <a:t>stanovenie</a:t>
            </a:r>
            <a:r>
              <a:rPr lang="en-GB" sz="2400" b="1" dirty="0" smtClean="0">
                <a:latin typeface="Arial Narrow" pitchFamily="34" charset="0"/>
              </a:rPr>
              <a:t> </a:t>
            </a:r>
            <a:r>
              <a:rPr lang="en-GB" sz="2400" b="1" dirty="0" err="1" smtClean="0">
                <a:latin typeface="Arial Narrow" pitchFamily="34" charset="0"/>
              </a:rPr>
              <a:t>hodnoty</a:t>
            </a:r>
            <a:r>
              <a:rPr lang="en-GB" sz="2400" b="1" dirty="0" smtClean="0">
                <a:latin typeface="Arial Narrow" pitchFamily="34" charset="0"/>
              </a:rPr>
              <a:t> call </a:t>
            </a:r>
            <a:r>
              <a:rPr lang="en-GB" sz="2400" b="1" dirty="0" err="1" smtClean="0">
                <a:latin typeface="Arial Narrow" pitchFamily="34" charset="0"/>
              </a:rPr>
              <a:t>opcie</a:t>
            </a:r>
            <a:r>
              <a:rPr lang="en-GB" sz="2400" b="1" dirty="0" smtClean="0">
                <a:latin typeface="Arial Narrow" pitchFamily="34" charset="0"/>
              </a:rPr>
              <a:t> </a:t>
            </a:r>
            <a:r>
              <a:rPr lang="en-GB" sz="2400" dirty="0" err="1" smtClean="0">
                <a:latin typeface="Arial Narrow" pitchFamily="34" charset="0"/>
              </a:rPr>
              <a:t>na</a:t>
            </a:r>
            <a:r>
              <a:rPr lang="en-GB" sz="2400" dirty="0" smtClean="0">
                <a:latin typeface="Arial Narrow" pitchFamily="34" charset="0"/>
              </a:rPr>
              <a:t> </a:t>
            </a:r>
            <a:r>
              <a:rPr lang="en-GB" sz="2400" dirty="0" err="1" smtClean="0">
                <a:latin typeface="Arial Narrow" pitchFamily="34" charset="0"/>
              </a:rPr>
              <a:t>hodnotu</a:t>
            </a:r>
            <a:r>
              <a:rPr lang="en-GB" sz="2400" dirty="0" smtClean="0">
                <a:latin typeface="Arial Narrow" pitchFamily="34" charset="0"/>
              </a:rPr>
              <a:t> </a:t>
            </a:r>
            <a:r>
              <a:rPr lang="en-GB" sz="2400" dirty="0" err="1" smtClean="0">
                <a:latin typeface="Arial Narrow" pitchFamily="34" charset="0"/>
              </a:rPr>
              <a:t>aktív</a:t>
            </a:r>
            <a:r>
              <a:rPr lang="en-GB" sz="2400" dirty="0" smtClean="0">
                <a:latin typeface="Arial Narrow" pitchFamily="34" charset="0"/>
              </a:rPr>
              <a:t> </a:t>
            </a:r>
            <a:r>
              <a:rPr lang="en-GB" sz="2400" dirty="0" err="1" smtClean="0">
                <a:latin typeface="Arial Narrow" pitchFamily="34" charset="0"/>
              </a:rPr>
              <a:t>banky</a:t>
            </a:r>
            <a:r>
              <a:rPr lang="en-GB" sz="2400" dirty="0" smtClean="0">
                <a:latin typeface="Arial Narrow" pitchFamily="34" charset="0"/>
              </a:rPr>
              <a:t>. </a:t>
            </a:r>
            <a:br>
              <a:rPr lang="en-GB" sz="2400" dirty="0" smtClean="0">
                <a:latin typeface="Arial Narrow" pitchFamily="34" charset="0"/>
              </a:rPr>
            </a:br>
            <a:endParaRPr lang="en-GB" sz="2400" dirty="0" smtClean="0">
              <a:latin typeface="Arial Narrow" pitchFamily="34" charset="0"/>
            </a:endParaRPr>
          </a:p>
          <a:p>
            <a:pPr eaLnBrk="1" hangingPunct="1">
              <a:lnSpc>
                <a:spcPct val="100000"/>
              </a:lnSpc>
              <a:spcBef>
                <a:spcPts val="700"/>
              </a:spcBef>
              <a:buClr>
                <a:srgbClr val="009999"/>
              </a:buClr>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1800" i="1" dirty="0" smtClean="0">
                <a:latin typeface="Arial Narrow" pitchFamily="34" charset="0"/>
              </a:rPr>
              <a:t>In: </a:t>
            </a:r>
            <a:r>
              <a:rPr lang="en-GB" sz="1800" i="1" dirty="0" smtClean="0">
                <a:latin typeface="Arial Narrow" pitchFamily="34" charset="0"/>
              </a:rPr>
              <a:t>Merton, R. C. An </a:t>
            </a:r>
            <a:r>
              <a:rPr lang="en-GB" sz="1800" i="1" dirty="0" err="1" smtClean="0">
                <a:latin typeface="Arial Narrow" pitchFamily="34" charset="0"/>
              </a:rPr>
              <a:t>intertemporal</a:t>
            </a:r>
            <a:r>
              <a:rPr lang="en-GB" sz="1800" i="1" dirty="0" smtClean="0">
                <a:latin typeface="Arial Narrow" pitchFamily="34" charset="0"/>
              </a:rPr>
              <a:t> Capital Assets Pricing Model. </a:t>
            </a:r>
            <a:r>
              <a:rPr lang="en-GB" sz="1800" i="1" dirty="0" err="1" smtClean="0">
                <a:latin typeface="Arial Narrow" pitchFamily="34" charset="0"/>
              </a:rPr>
              <a:t>Econometrica</a:t>
            </a:r>
            <a:r>
              <a:rPr lang="en-GB" sz="1800" i="1" dirty="0" smtClean="0">
                <a:latin typeface="Arial Narrow" pitchFamily="34" charset="0"/>
              </a:rPr>
              <a:t>. Vol. 41, 1973. </a:t>
            </a:r>
            <a:r>
              <a:rPr lang="en-GB" sz="1800" i="1" dirty="0" smtClean="0">
                <a:solidFill>
                  <a:srgbClr val="009999"/>
                </a:solidFill>
                <a:latin typeface="Arial Narrow" pitchFamily="34" charset="0"/>
              </a:rPr>
              <a:t>http://ideas.repec.org/a/ecm/emetrp/v41y1973i5p867-87.html</a:t>
            </a:r>
          </a:p>
        </p:txBody>
      </p:sp>
    </p:spTree>
    <p:extLst>
      <p:ext uri="{BB962C8B-B14F-4D97-AF65-F5344CB8AC3E}">
        <p14:creationId xmlns:p14="http://schemas.microsoft.com/office/powerpoint/2010/main" val="288011662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79"/>
          <p:cNvGrpSpPr>
            <a:grpSpLocks noChangeAspect="1"/>
          </p:cNvGrpSpPr>
          <p:nvPr/>
        </p:nvGrpSpPr>
        <p:grpSpPr bwMode="auto">
          <a:xfrm>
            <a:off x="1692275" y="115888"/>
            <a:ext cx="5975350" cy="6515100"/>
            <a:chOff x="1005" y="1933"/>
            <a:chExt cx="9412" cy="10440"/>
          </a:xfrm>
        </p:grpSpPr>
        <p:sp>
          <p:nvSpPr>
            <p:cNvPr id="16391" name="AutoShape 128"/>
            <p:cNvSpPr>
              <a:spLocks noChangeAspect="1" noChangeArrowheads="1" noTextEdit="1"/>
            </p:cNvSpPr>
            <p:nvPr/>
          </p:nvSpPr>
          <p:spPr bwMode="auto">
            <a:xfrm>
              <a:off x="1005" y="1933"/>
              <a:ext cx="9000" cy="104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sk-SK"/>
            </a:p>
          </p:txBody>
        </p:sp>
        <p:sp>
          <p:nvSpPr>
            <p:cNvPr id="16392" name="Text Box 127"/>
            <p:cNvSpPr txBox="1">
              <a:spLocks noChangeArrowheads="1"/>
            </p:cNvSpPr>
            <p:nvPr/>
          </p:nvSpPr>
          <p:spPr bwMode="auto">
            <a:xfrm>
              <a:off x="1957" y="3037"/>
              <a:ext cx="3780" cy="720"/>
            </a:xfrm>
            <a:prstGeom prst="rect">
              <a:avLst/>
            </a:prstGeom>
            <a:solidFill>
              <a:srgbClr val="CCFF33"/>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200">
                  <a:solidFill>
                    <a:srgbClr val="0000FF"/>
                  </a:solidFill>
                </a:rPr>
                <a:t>Metódy založené na základe fundamentálnej analýzy</a:t>
              </a:r>
              <a:endParaRPr lang="en-GB"/>
            </a:p>
          </p:txBody>
        </p:sp>
        <p:sp>
          <p:nvSpPr>
            <p:cNvPr id="16393" name="Text Box 126"/>
            <p:cNvSpPr txBox="1">
              <a:spLocks noChangeArrowheads="1"/>
            </p:cNvSpPr>
            <p:nvPr/>
          </p:nvSpPr>
          <p:spPr bwMode="auto">
            <a:xfrm>
              <a:off x="6097" y="3037"/>
              <a:ext cx="4140" cy="72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200">
                  <a:solidFill>
                    <a:srgbClr val="0000FF"/>
                  </a:solidFill>
                </a:rPr>
                <a:t>Metódy založené na očakávaniach kapitálového trhu</a:t>
              </a:r>
              <a:endParaRPr lang="en-GB"/>
            </a:p>
          </p:txBody>
        </p:sp>
        <p:sp>
          <p:nvSpPr>
            <p:cNvPr id="16394" name="Text Box 125"/>
            <p:cNvSpPr txBox="1">
              <a:spLocks noChangeArrowheads="1"/>
            </p:cNvSpPr>
            <p:nvPr/>
          </p:nvSpPr>
          <p:spPr bwMode="auto">
            <a:xfrm>
              <a:off x="1597" y="5557"/>
              <a:ext cx="1260" cy="144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Metódy založené na majetkovej báze (aktíva)</a:t>
              </a:r>
              <a:endParaRPr lang="en-GB"/>
            </a:p>
          </p:txBody>
        </p:sp>
        <p:sp>
          <p:nvSpPr>
            <p:cNvPr id="16395" name="Text Box 124"/>
            <p:cNvSpPr txBox="1">
              <a:spLocks noChangeArrowheads="1"/>
            </p:cNvSpPr>
            <p:nvPr/>
          </p:nvSpPr>
          <p:spPr bwMode="auto">
            <a:xfrm>
              <a:off x="3217" y="5557"/>
              <a:ext cx="1260" cy="144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Metódy založené na výnosoch</a:t>
              </a:r>
              <a:endParaRPr lang="en-GB"/>
            </a:p>
          </p:txBody>
        </p:sp>
        <p:sp>
          <p:nvSpPr>
            <p:cNvPr id="16396" name="Text Box 123"/>
            <p:cNvSpPr txBox="1">
              <a:spLocks noChangeArrowheads="1"/>
            </p:cNvSpPr>
            <p:nvPr/>
          </p:nvSpPr>
          <p:spPr bwMode="auto">
            <a:xfrm>
              <a:off x="4657" y="5557"/>
              <a:ext cx="1260" cy="1440"/>
            </a:xfrm>
            <a:prstGeom prst="rect">
              <a:avLst/>
            </a:prstGeom>
            <a:solidFill>
              <a:srgbClr val="CCFF66"/>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Metódy založené na voľnom peňažnom toku</a:t>
              </a:r>
              <a:endParaRPr lang="en-GB"/>
            </a:p>
          </p:txBody>
        </p:sp>
        <p:sp>
          <p:nvSpPr>
            <p:cNvPr id="16397" name="Text Box 122"/>
            <p:cNvSpPr txBox="1">
              <a:spLocks noChangeArrowheads="1"/>
            </p:cNvSpPr>
            <p:nvPr/>
          </p:nvSpPr>
          <p:spPr bwMode="auto">
            <a:xfrm>
              <a:off x="6097" y="5557"/>
              <a:ext cx="1260" cy="144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Metódy založené na ekonomickej pridanej hodnote</a:t>
              </a:r>
              <a:endParaRPr lang="en-GB"/>
            </a:p>
          </p:txBody>
        </p:sp>
        <p:sp>
          <p:nvSpPr>
            <p:cNvPr id="16398" name="Text Box 121"/>
            <p:cNvSpPr txBox="1">
              <a:spLocks noChangeArrowheads="1"/>
            </p:cNvSpPr>
            <p:nvPr/>
          </p:nvSpPr>
          <p:spPr bwMode="auto">
            <a:xfrm>
              <a:off x="7537" y="5557"/>
              <a:ext cx="1440" cy="144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Porovnávacie oceňovacie modely</a:t>
              </a:r>
              <a:endParaRPr lang="en-GB"/>
            </a:p>
          </p:txBody>
        </p:sp>
        <p:sp>
          <p:nvSpPr>
            <p:cNvPr id="16399" name="Text Box 120"/>
            <p:cNvSpPr txBox="1">
              <a:spLocks noChangeArrowheads="1"/>
            </p:cNvSpPr>
            <p:nvPr/>
          </p:nvSpPr>
          <p:spPr bwMode="auto">
            <a:xfrm>
              <a:off x="2497" y="7537"/>
              <a:ext cx="1080" cy="108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Účtov-</a:t>
              </a:r>
              <a:endParaRPr lang="en-GB" sz="800"/>
            </a:p>
            <a:p>
              <a:pPr>
                <a:lnSpc>
                  <a:spcPct val="100000"/>
                </a:lnSpc>
                <a:buClrTx/>
                <a:buSzTx/>
                <a:buFontTx/>
                <a:buNone/>
              </a:pPr>
              <a:r>
                <a:rPr lang="en-GB" sz="1000">
                  <a:solidFill>
                    <a:srgbClr val="0000FF"/>
                  </a:solidFill>
                </a:rPr>
                <a:t>ná hodnota</a:t>
              </a:r>
              <a:endParaRPr lang="en-GB"/>
            </a:p>
          </p:txBody>
        </p:sp>
        <p:sp>
          <p:nvSpPr>
            <p:cNvPr id="16400" name="Text Box 119"/>
            <p:cNvSpPr txBox="1">
              <a:spLocks noChangeArrowheads="1"/>
            </p:cNvSpPr>
            <p:nvPr/>
          </p:nvSpPr>
          <p:spPr bwMode="auto">
            <a:xfrm>
              <a:off x="3757" y="7537"/>
              <a:ext cx="1080" cy="108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Kapitali-zované  výnosy</a:t>
              </a:r>
              <a:endParaRPr lang="en-GB"/>
            </a:p>
          </p:txBody>
        </p:sp>
        <p:sp>
          <p:nvSpPr>
            <p:cNvPr id="16401" name="Text Box 118"/>
            <p:cNvSpPr txBox="1">
              <a:spLocks noChangeArrowheads="1"/>
            </p:cNvSpPr>
            <p:nvPr/>
          </p:nvSpPr>
          <p:spPr bwMode="auto">
            <a:xfrm>
              <a:off x="6457" y="7537"/>
              <a:ext cx="1260" cy="108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Economic Value Added</a:t>
              </a:r>
              <a:endParaRPr lang="en-GB"/>
            </a:p>
          </p:txBody>
        </p:sp>
        <p:sp>
          <p:nvSpPr>
            <p:cNvPr id="16402" name="Text Box 117"/>
            <p:cNvSpPr txBox="1">
              <a:spLocks noChangeArrowheads="1"/>
            </p:cNvSpPr>
            <p:nvPr/>
          </p:nvSpPr>
          <p:spPr bwMode="auto">
            <a:xfrm>
              <a:off x="7897" y="7537"/>
              <a:ext cx="1080" cy="108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Enter-priser Value</a:t>
              </a:r>
              <a:endParaRPr lang="en-GB"/>
            </a:p>
          </p:txBody>
        </p:sp>
        <p:sp>
          <p:nvSpPr>
            <p:cNvPr id="16403" name="Text Box 116"/>
            <p:cNvSpPr txBox="1">
              <a:spLocks noChangeArrowheads="1"/>
            </p:cNvSpPr>
            <p:nvPr/>
          </p:nvSpPr>
          <p:spPr bwMode="auto">
            <a:xfrm>
              <a:off x="5017" y="7537"/>
              <a:ext cx="1080" cy="1080"/>
            </a:xfrm>
            <a:prstGeom prst="rect">
              <a:avLst/>
            </a:prstGeom>
            <a:solidFill>
              <a:srgbClr val="CCFF66"/>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Metódy DCF</a:t>
              </a:r>
              <a:endParaRPr lang="en-GB"/>
            </a:p>
          </p:txBody>
        </p:sp>
        <p:sp>
          <p:nvSpPr>
            <p:cNvPr id="16404" name="Text Box 115"/>
            <p:cNvSpPr txBox="1">
              <a:spLocks noChangeArrowheads="1"/>
            </p:cNvSpPr>
            <p:nvPr/>
          </p:nvSpPr>
          <p:spPr bwMode="auto">
            <a:xfrm>
              <a:off x="9157" y="7537"/>
              <a:ext cx="1080" cy="108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Multi-ples P/E</a:t>
              </a:r>
              <a:endParaRPr lang="en-GB" sz="800"/>
            </a:p>
            <a:p>
              <a:pPr>
                <a:lnSpc>
                  <a:spcPct val="100000"/>
                </a:lnSpc>
                <a:buClrTx/>
                <a:buSzTx/>
                <a:buFontTx/>
                <a:buNone/>
              </a:pPr>
              <a:r>
                <a:rPr lang="en-GB" sz="1000">
                  <a:solidFill>
                    <a:srgbClr val="0000FF"/>
                  </a:solidFill>
                </a:rPr>
                <a:t>P/CF</a:t>
              </a:r>
              <a:endParaRPr lang="en-GB"/>
            </a:p>
          </p:txBody>
        </p:sp>
        <p:sp>
          <p:nvSpPr>
            <p:cNvPr id="16405" name="Text Box 114"/>
            <p:cNvSpPr txBox="1">
              <a:spLocks noChangeArrowheads="1"/>
            </p:cNvSpPr>
            <p:nvPr/>
          </p:nvSpPr>
          <p:spPr bwMode="auto">
            <a:xfrm>
              <a:off x="4297" y="9157"/>
              <a:ext cx="1080" cy="1080"/>
            </a:xfrm>
            <a:prstGeom prst="rect">
              <a:avLst/>
            </a:prstGeom>
            <a:solidFill>
              <a:srgbClr val="CCFF66"/>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200">
                  <a:solidFill>
                    <a:srgbClr val="0000FF"/>
                  </a:solidFill>
                </a:rPr>
                <a:t>APV</a:t>
              </a:r>
              <a:endParaRPr lang="en-GB"/>
            </a:p>
          </p:txBody>
        </p:sp>
        <p:sp>
          <p:nvSpPr>
            <p:cNvPr id="16406" name="Text Box 113"/>
            <p:cNvSpPr txBox="1">
              <a:spLocks noChangeArrowheads="1"/>
            </p:cNvSpPr>
            <p:nvPr/>
          </p:nvSpPr>
          <p:spPr bwMode="auto">
            <a:xfrm>
              <a:off x="5737" y="9157"/>
              <a:ext cx="1080" cy="1080"/>
            </a:xfrm>
            <a:prstGeom prst="rect">
              <a:avLst/>
            </a:prstGeom>
            <a:solidFill>
              <a:srgbClr val="CCFF66"/>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200">
                  <a:solidFill>
                    <a:srgbClr val="0000FF"/>
                  </a:solidFill>
                </a:rPr>
                <a:t>FCFF</a:t>
              </a:r>
              <a:endParaRPr lang="en-GB"/>
            </a:p>
          </p:txBody>
        </p:sp>
        <p:sp>
          <p:nvSpPr>
            <p:cNvPr id="16407" name="Text Box 112"/>
            <p:cNvSpPr txBox="1">
              <a:spLocks noChangeArrowheads="1"/>
            </p:cNvSpPr>
            <p:nvPr/>
          </p:nvSpPr>
          <p:spPr bwMode="auto">
            <a:xfrm>
              <a:off x="7177" y="9157"/>
              <a:ext cx="1080" cy="1080"/>
            </a:xfrm>
            <a:prstGeom prst="rect">
              <a:avLst/>
            </a:prstGeom>
            <a:solidFill>
              <a:srgbClr val="99CC00"/>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200">
                  <a:solidFill>
                    <a:srgbClr val="000000"/>
                  </a:solidFill>
                </a:rPr>
                <a:t>FCFE</a:t>
              </a:r>
              <a:endParaRPr lang="en-GB"/>
            </a:p>
          </p:txBody>
        </p:sp>
        <p:sp>
          <p:nvSpPr>
            <p:cNvPr id="16408" name="Text Box 111"/>
            <p:cNvSpPr txBox="1">
              <a:spLocks noChangeArrowheads="1"/>
            </p:cNvSpPr>
            <p:nvPr/>
          </p:nvSpPr>
          <p:spPr bwMode="auto">
            <a:xfrm>
              <a:off x="8617" y="9157"/>
              <a:ext cx="1080" cy="1080"/>
            </a:xfrm>
            <a:prstGeom prst="rect">
              <a:avLst/>
            </a:prstGeom>
            <a:solidFill>
              <a:srgbClr val="CCFF66"/>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Dividen-dy</a:t>
              </a:r>
              <a:endParaRPr lang="en-GB"/>
            </a:p>
          </p:txBody>
        </p:sp>
        <p:sp>
          <p:nvSpPr>
            <p:cNvPr id="16409" name="Text Box 110"/>
            <p:cNvSpPr txBox="1">
              <a:spLocks noChangeArrowheads="1"/>
            </p:cNvSpPr>
            <p:nvPr/>
          </p:nvSpPr>
          <p:spPr bwMode="auto">
            <a:xfrm>
              <a:off x="1957" y="10957"/>
              <a:ext cx="3060" cy="72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200">
                  <a:solidFill>
                    <a:srgbClr val="0000FF"/>
                  </a:solidFill>
                </a:rPr>
                <a:t>Kombinované metódy</a:t>
              </a:r>
              <a:endParaRPr lang="en-GB"/>
            </a:p>
          </p:txBody>
        </p:sp>
        <p:sp>
          <p:nvSpPr>
            <p:cNvPr id="16410" name="Text Box 109"/>
            <p:cNvSpPr txBox="1">
              <a:spLocks noChangeArrowheads="1"/>
            </p:cNvSpPr>
            <p:nvPr/>
          </p:nvSpPr>
          <p:spPr bwMode="auto">
            <a:xfrm>
              <a:off x="9157" y="5557"/>
              <a:ext cx="1260" cy="144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Relatívne oceňovanie</a:t>
              </a:r>
              <a:endParaRPr lang="en-GB"/>
            </a:p>
          </p:txBody>
        </p:sp>
        <p:sp>
          <p:nvSpPr>
            <p:cNvPr id="16411" name="Text Box 108"/>
            <p:cNvSpPr txBox="1">
              <a:spLocks noChangeArrowheads="1"/>
            </p:cNvSpPr>
            <p:nvPr/>
          </p:nvSpPr>
          <p:spPr bwMode="auto">
            <a:xfrm>
              <a:off x="6457" y="11137"/>
              <a:ext cx="2880" cy="1080"/>
            </a:xfrm>
            <a:prstGeom prst="rect">
              <a:avLst/>
            </a:prstGeom>
            <a:solidFill>
              <a:srgbClr val="99CC00"/>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200">
                  <a:solidFill>
                    <a:srgbClr val="000000"/>
                  </a:solidFill>
                </a:rPr>
                <a:t>Najvhodnejšia metóda na ohodnocovanie bánk a finančných inštitúcií</a:t>
              </a:r>
              <a:endParaRPr lang="en-GB"/>
            </a:p>
          </p:txBody>
        </p:sp>
        <p:sp>
          <p:nvSpPr>
            <p:cNvPr id="16412" name="Text Box 107"/>
            <p:cNvSpPr txBox="1">
              <a:spLocks noChangeArrowheads="1"/>
            </p:cNvSpPr>
            <p:nvPr/>
          </p:nvSpPr>
          <p:spPr bwMode="auto">
            <a:xfrm>
              <a:off x="1417" y="7537"/>
              <a:ext cx="1080" cy="108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000">
                  <a:solidFill>
                    <a:srgbClr val="0000FF"/>
                  </a:solidFill>
                </a:rPr>
                <a:t>Sub-stančná hodnota</a:t>
              </a:r>
              <a:endParaRPr lang="en-GB"/>
            </a:p>
          </p:txBody>
        </p:sp>
        <p:sp>
          <p:nvSpPr>
            <p:cNvPr id="16413" name="Text Box 106"/>
            <p:cNvSpPr txBox="1">
              <a:spLocks noChangeArrowheads="1"/>
            </p:cNvSpPr>
            <p:nvPr/>
          </p:nvSpPr>
          <p:spPr bwMode="auto">
            <a:xfrm>
              <a:off x="1597" y="4117"/>
              <a:ext cx="2160" cy="90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200">
                  <a:solidFill>
                    <a:srgbClr val="0000FF"/>
                  </a:solidFill>
                </a:rPr>
                <a:t>Majetkové metódy</a:t>
              </a:r>
              <a:endParaRPr lang="en-GB"/>
            </a:p>
          </p:txBody>
        </p:sp>
        <p:sp>
          <p:nvSpPr>
            <p:cNvPr id="16414" name="Text Box 105"/>
            <p:cNvSpPr txBox="1">
              <a:spLocks noChangeArrowheads="1"/>
            </p:cNvSpPr>
            <p:nvPr/>
          </p:nvSpPr>
          <p:spPr bwMode="auto">
            <a:xfrm>
              <a:off x="4297" y="4117"/>
              <a:ext cx="2340" cy="900"/>
            </a:xfrm>
            <a:prstGeom prst="rect">
              <a:avLst/>
            </a:prstGeom>
            <a:solidFill>
              <a:srgbClr val="CCFF33"/>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200">
                  <a:solidFill>
                    <a:srgbClr val="0000FF"/>
                  </a:solidFill>
                </a:rPr>
                <a:t>Výnosové metódy</a:t>
              </a:r>
              <a:endParaRPr lang="en-GB"/>
            </a:p>
          </p:txBody>
        </p:sp>
        <p:sp>
          <p:nvSpPr>
            <p:cNvPr id="16415" name="Text Box 104"/>
            <p:cNvSpPr txBox="1">
              <a:spLocks noChangeArrowheads="1"/>
            </p:cNvSpPr>
            <p:nvPr/>
          </p:nvSpPr>
          <p:spPr bwMode="auto">
            <a:xfrm>
              <a:off x="7717" y="4117"/>
              <a:ext cx="2340" cy="900"/>
            </a:xfrm>
            <a:prstGeom prst="rect">
              <a:avLst/>
            </a:prstGeom>
            <a:solidFill>
              <a:srgbClr val="FFFFFF"/>
            </a:solidFill>
            <a:ln w="952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en-GB" sz="1200">
                  <a:solidFill>
                    <a:srgbClr val="0000FF"/>
                  </a:solidFill>
                </a:rPr>
                <a:t>Trhové metódy</a:t>
              </a:r>
              <a:endParaRPr lang="en-GB"/>
            </a:p>
          </p:txBody>
        </p:sp>
        <p:sp>
          <p:nvSpPr>
            <p:cNvPr id="16416" name="Line 103"/>
            <p:cNvSpPr>
              <a:spLocks noChangeShapeType="1"/>
            </p:cNvSpPr>
            <p:nvPr/>
          </p:nvSpPr>
          <p:spPr bwMode="auto">
            <a:xfrm flipH="1">
              <a:off x="3037" y="3757"/>
              <a:ext cx="54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17" name="Line 102"/>
            <p:cNvSpPr>
              <a:spLocks noChangeShapeType="1"/>
            </p:cNvSpPr>
            <p:nvPr/>
          </p:nvSpPr>
          <p:spPr bwMode="auto">
            <a:xfrm>
              <a:off x="4657" y="3757"/>
              <a:ext cx="54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18" name="Line 101"/>
            <p:cNvSpPr>
              <a:spLocks noChangeShapeType="1"/>
            </p:cNvSpPr>
            <p:nvPr/>
          </p:nvSpPr>
          <p:spPr bwMode="auto">
            <a:xfrm>
              <a:off x="8617" y="3757"/>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19" name="Line 100"/>
            <p:cNvSpPr>
              <a:spLocks noChangeShapeType="1"/>
            </p:cNvSpPr>
            <p:nvPr/>
          </p:nvSpPr>
          <p:spPr bwMode="auto">
            <a:xfrm>
              <a:off x="2317" y="5017"/>
              <a:ext cx="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20" name="Line 99"/>
            <p:cNvSpPr>
              <a:spLocks noChangeShapeType="1"/>
            </p:cNvSpPr>
            <p:nvPr/>
          </p:nvSpPr>
          <p:spPr bwMode="auto">
            <a:xfrm flipH="1">
              <a:off x="3937" y="5017"/>
              <a:ext cx="144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21" name="Line 98"/>
            <p:cNvSpPr>
              <a:spLocks noChangeShapeType="1"/>
            </p:cNvSpPr>
            <p:nvPr/>
          </p:nvSpPr>
          <p:spPr bwMode="auto">
            <a:xfrm>
              <a:off x="5377" y="5017"/>
              <a:ext cx="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22" name="Line 97"/>
            <p:cNvSpPr>
              <a:spLocks noChangeShapeType="1"/>
            </p:cNvSpPr>
            <p:nvPr/>
          </p:nvSpPr>
          <p:spPr bwMode="auto">
            <a:xfrm>
              <a:off x="5377" y="5017"/>
              <a:ext cx="144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23" name="Line 96"/>
            <p:cNvSpPr>
              <a:spLocks noChangeShapeType="1"/>
            </p:cNvSpPr>
            <p:nvPr/>
          </p:nvSpPr>
          <p:spPr bwMode="auto">
            <a:xfrm flipH="1">
              <a:off x="8257" y="5017"/>
              <a:ext cx="54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24" name="Line 95"/>
            <p:cNvSpPr>
              <a:spLocks noChangeShapeType="1"/>
            </p:cNvSpPr>
            <p:nvPr/>
          </p:nvSpPr>
          <p:spPr bwMode="auto">
            <a:xfrm>
              <a:off x="8797" y="5017"/>
              <a:ext cx="108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25" name="Line 94"/>
            <p:cNvSpPr>
              <a:spLocks noChangeShapeType="1"/>
            </p:cNvSpPr>
            <p:nvPr/>
          </p:nvSpPr>
          <p:spPr bwMode="auto">
            <a:xfrm flipH="1">
              <a:off x="1957" y="6997"/>
              <a:ext cx="36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26" name="Line 93"/>
            <p:cNvSpPr>
              <a:spLocks noChangeShapeType="1"/>
            </p:cNvSpPr>
            <p:nvPr/>
          </p:nvSpPr>
          <p:spPr bwMode="auto">
            <a:xfrm>
              <a:off x="2317" y="6997"/>
              <a:ext cx="72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27" name="Line 92"/>
            <p:cNvSpPr>
              <a:spLocks noChangeShapeType="1"/>
            </p:cNvSpPr>
            <p:nvPr/>
          </p:nvSpPr>
          <p:spPr bwMode="auto">
            <a:xfrm>
              <a:off x="3937" y="6997"/>
              <a:ext cx="36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28" name="Line 91"/>
            <p:cNvSpPr>
              <a:spLocks noChangeShapeType="1"/>
            </p:cNvSpPr>
            <p:nvPr/>
          </p:nvSpPr>
          <p:spPr bwMode="auto">
            <a:xfrm>
              <a:off x="5377" y="6997"/>
              <a:ext cx="18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29" name="Line 90"/>
            <p:cNvSpPr>
              <a:spLocks noChangeShapeType="1"/>
            </p:cNvSpPr>
            <p:nvPr/>
          </p:nvSpPr>
          <p:spPr bwMode="auto">
            <a:xfrm>
              <a:off x="6817" y="6997"/>
              <a:ext cx="18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30" name="Line 89"/>
            <p:cNvSpPr>
              <a:spLocks noChangeShapeType="1"/>
            </p:cNvSpPr>
            <p:nvPr/>
          </p:nvSpPr>
          <p:spPr bwMode="auto">
            <a:xfrm>
              <a:off x="8257" y="6997"/>
              <a:ext cx="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31" name="Line 88"/>
            <p:cNvSpPr>
              <a:spLocks noChangeShapeType="1"/>
            </p:cNvSpPr>
            <p:nvPr/>
          </p:nvSpPr>
          <p:spPr bwMode="auto">
            <a:xfrm>
              <a:off x="9697" y="6997"/>
              <a:ext cx="1"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32" name="Line 87"/>
            <p:cNvSpPr>
              <a:spLocks noChangeShapeType="1"/>
            </p:cNvSpPr>
            <p:nvPr/>
          </p:nvSpPr>
          <p:spPr bwMode="auto">
            <a:xfrm flipH="1">
              <a:off x="4837" y="8617"/>
              <a:ext cx="72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33" name="Line 86"/>
            <p:cNvSpPr>
              <a:spLocks noChangeShapeType="1"/>
            </p:cNvSpPr>
            <p:nvPr/>
          </p:nvSpPr>
          <p:spPr bwMode="auto">
            <a:xfrm>
              <a:off x="5557" y="8617"/>
              <a:ext cx="72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34" name="Line 85"/>
            <p:cNvSpPr>
              <a:spLocks noChangeShapeType="1"/>
            </p:cNvSpPr>
            <p:nvPr/>
          </p:nvSpPr>
          <p:spPr bwMode="auto">
            <a:xfrm>
              <a:off x="5557" y="8617"/>
              <a:ext cx="216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35" name="Line 84"/>
            <p:cNvSpPr>
              <a:spLocks noChangeShapeType="1"/>
            </p:cNvSpPr>
            <p:nvPr/>
          </p:nvSpPr>
          <p:spPr bwMode="auto">
            <a:xfrm>
              <a:off x="5557" y="8617"/>
              <a:ext cx="378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cxnSp>
          <p:nvCxnSpPr>
            <p:cNvPr id="16436" name="AutoShape 83"/>
            <p:cNvCxnSpPr>
              <a:cxnSpLocks noChangeShapeType="1"/>
            </p:cNvCxnSpPr>
            <p:nvPr/>
          </p:nvCxnSpPr>
          <p:spPr bwMode="auto">
            <a:xfrm>
              <a:off x="7717" y="10237"/>
              <a:ext cx="180" cy="90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16437" name="Line 82"/>
            <p:cNvSpPr>
              <a:spLocks noChangeShapeType="1"/>
            </p:cNvSpPr>
            <p:nvPr/>
          </p:nvSpPr>
          <p:spPr bwMode="auto">
            <a:xfrm flipH="1">
              <a:off x="3577" y="8617"/>
              <a:ext cx="540" cy="23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38" name="Line 81"/>
            <p:cNvSpPr>
              <a:spLocks noChangeShapeType="1"/>
            </p:cNvSpPr>
            <p:nvPr/>
          </p:nvSpPr>
          <p:spPr bwMode="auto">
            <a:xfrm>
              <a:off x="3037" y="8617"/>
              <a:ext cx="360" cy="23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sp>
          <p:nvSpPr>
            <p:cNvPr id="16439" name="Line 80"/>
            <p:cNvSpPr>
              <a:spLocks noChangeShapeType="1"/>
            </p:cNvSpPr>
            <p:nvPr/>
          </p:nvSpPr>
          <p:spPr bwMode="auto">
            <a:xfrm>
              <a:off x="1777" y="8617"/>
              <a:ext cx="1440" cy="23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k-SK"/>
            </a:p>
          </p:txBody>
        </p:sp>
      </p:grpSp>
      <p:sp>
        <p:nvSpPr>
          <p:cNvPr id="16387" name="Text Box 129"/>
          <p:cNvSpPr txBox="1">
            <a:spLocks noChangeArrowheads="1"/>
          </p:cNvSpPr>
          <p:nvPr/>
        </p:nvSpPr>
        <p:spPr bwMode="auto">
          <a:xfrm>
            <a:off x="1881336" y="188913"/>
            <a:ext cx="5715000" cy="522287"/>
          </a:xfrm>
          <a:prstGeom prst="rect">
            <a:avLst/>
          </a:prstGeom>
          <a:solidFill>
            <a:srgbClr val="CCFFFF"/>
          </a:solidFill>
          <a:ln w="3175">
            <a:solidFill>
              <a:srgbClr val="000000"/>
            </a:solidFill>
            <a:miter lim="800000"/>
            <a:headEnd/>
            <a:tailEnd/>
          </a:ln>
        </p:spPr>
        <p:txBody>
          <a:bodyPr/>
          <a:lstStyle>
            <a:lvl1pPr>
              <a:defRPr>
                <a:solidFill>
                  <a:schemeClr val="bg1"/>
                </a:solidFill>
                <a:latin typeface="Arial" charset="0"/>
                <a:ea typeface="MS Gothic" pitchFamily="49" charset="-128"/>
              </a:defRPr>
            </a:lvl1pPr>
            <a:lvl2pPr marL="742950" indent="-285750">
              <a:defRPr>
                <a:solidFill>
                  <a:schemeClr val="bg1"/>
                </a:solidFill>
                <a:latin typeface="Arial" charset="0"/>
                <a:ea typeface="MS Gothic" pitchFamily="49" charset="-128"/>
              </a:defRPr>
            </a:lvl2pPr>
            <a:lvl3pPr marL="1143000" indent="-228600">
              <a:defRPr>
                <a:solidFill>
                  <a:schemeClr val="bg1"/>
                </a:solidFill>
                <a:latin typeface="Arial" charset="0"/>
                <a:ea typeface="MS Gothic" pitchFamily="49" charset="-128"/>
              </a:defRPr>
            </a:lvl3pPr>
            <a:lvl4pPr marL="1600200" indent="-228600">
              <a:defRPr>
                <a:solidFill>
                  <a:schemeClr val="bg1"/>
                </a:solidFill>
                <a:latin typeface="Arial" charset="0"/>
                <a:ea typeface="MS Gothic" pitchFamily="49" charset="-128"/>
              </a:defRPr>
            </a:lvl4pPr>
            <a:lvl5pPr marL="2057400" indent="-228600">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defRPr>
                <a:solidFill>
                  <a:schemeClr val="bg1"/>
                </a:solidFill>
                <a:latin typeface="Arial" charset="0"/>
                <a:ea typeface="MS Gothic" pitchFamily="49" charset="-128"/>
              </a:defRPr>
            </a:lvl9pPr>
          </a:lstStyle>
          <a:p>
            <a:r>
              <a:rPr lang="sk-SK" sz="1200" dirty="0"/>
              <a:t>                </a:t>
            </a:r>
            <a:r>
              <a:rPr lang="sk-SK" sz="1600" dirty="0">
                <a:solidFill>
                  <a:srgbClr val="000000"/>
                </a:solidFill>
              </a:rPr>
              <a:t>Metódy ohodnocovania podnikateľských </a:t>
            </a:r>
            <a:r>
              <a:rPr lang="sk-SK" sz="1600" dirty="0" smtClean="0">
                <a:solidFill>
                  <a:srgbClr val="000000"/>
                </a:solidFill>
              </a:rPr>
              <a:t>subjektov </a:t>
            </a:r>
          </a:p>
          <a:p>
            <a:r>
              <a:rPr lang="sk-SK" sz="1600" dirty="0">
                <a:solidFill>
                  <a:srgbClr val="000000"/>
                </a:solidFill>
              </a:rPr>
              <a:t> </a:t>
            </a:r>
            <a:r>
              <a:rPr lang="sk-SK" sz="1600" dirty="0" smtClean="0">
                <a:solidFill>
                  <a:srgbClr val="000000"/>
                </a:solidFill>
              </a:rPr>
              <a:t>                                     (prof. E. </a:t>
            </a:r>
            <a:r>
              <a:rPr lang="sk-SK" sz="1600" dirty="0" err="1" smtClean="0">
                <a:solidFill>
                  <a:srgbClr val="000000"/>
                </a:solidFill>
              </a:rPr>
              <a:t>Kislingerová</a:t>
            </a:r>
            <a:r>
              <a:rPr lang="sk-SK" sz="1600" dirty="0" smtClean="0">
                <a:solidFill>
                  <a:srgbClr val="000000"/>
                </a:solidFill>
              </a:rPr>
              <a:t>)</a:t>
            </a:r>
          </a:p>
          <a:p>
            <a:endParaRPr lang="sk-SK" dirty="0"/>
          </a:p>
        </p:txBody>
      </p:sp>
      <p:sp>
        <p:nvSpPr>
          <p:cNvPr id="16388" name="Rectangle 13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k-SK"/>
          </a:p>
        </p:txBody>
      </p:sp>
      <p:sp>
        <p:nvSpPr>
          <p:cNvPr id="16389" name="Rectangle 131"/>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k-SK" sz="800"/>
              <a:t/>
            </a:r>
            <a:br>
              <a:rPr lang="sk-SK" sz="800"/>
            </a:br>
            <a:endParaRPr lang="sk-SK"/>
          </a:p>
          <a:p>
            <a:pPr>
              <a:lnSpc>
                <a:spcPct val="100000"/>
              </a:lnSpc>
              <a:buClrTx/>
              <a:buSzTx/>
              <a:buFontTx/>
              <a:buNone/>
            </a:pPr>
            <a:endParaRPr lang="sk-SK"/>
          </a:p>
        </p:txBody>
      </p:sp>
      <p:sp>
        <p:nvSpPr>
          <p:cNvPr id="16390" name="Rectangle 156"/>
          <p:cNvSpPr>
            <a:spLocks noChangeArrowheads="1"/>
          </p:cNvSpPr>
          <p:nvPr/>
        </p:nvSpPr>
        <p:spPr bwMode="auto">
          <a:xfrm>
            <a:off x="0" y="7086600"/>
            <a:ext cx="9144000" cy="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k-SK"/>
          </a:p>
        </p:txBody>
      </p:sp>
    </p:spTree>
    <p:extLst>
      <p:ext uri="{BB962C8B-B14F-4D97-AF65-F5344CB8AC3E}">
        <p14:creationId xmlns:p14="http://schemas.microsoft.com/office/powerpoint/2010/main" val="9011007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idx="1"/>
          </p:nvPr>
        </p:nvSpPr>
        <p:spPr>
          <a:xfrm>
            <a:off x="457200" y="1268760"/>
            <a:ext cx="8229600" cy="4857403"/>
          </a:xfrm>
        </p:spPr>
        <p:txBody>
          <a:bodyPr/>
          <a:lstStyle/>
          <a:p>
            <a:pPr eaLnBrk="1" hangingPunct="1">
              <a:lnSpc>
                <a:spcPct val="100000"/>
              </a:lnSpc>
              <a:buFont typeface="Arial" charset="0"/>
              <a:buNone/>
            </a:pPr>
            <a:r>
              <a:rPr lang="sk-SK" sz="2400" dirty="0" smtClean="0"/>
              <a:t>	</a:t>
            </a:r>
          </a:p>
          <a:p>
            <a:pPr algn="just" eaLnBrk="1" hangingPunct="1">
              <a:lnSpc>
                <a:spcPct val="100000"/>
              </a:lnSpc>
              <a:buFont typeface="Arial" charset="0"/>
              <a:buNone/>
            </a:pPr>
            <a:r>
              <a:rPr lang="sk-SK" sz="2400" dirty="0" smtClean="0"/>
              <a:t>	</a:t>
            </a:r>
            <a:r>
              <a:rPr lang="sk-SK" sz="2200" dirty="0" smtClean="0">
                <a:latin typeface="Arial Narrow" pitchFamily="34" charset="0"/>
              </a:rPr>
              <a:t>Keďže neexistuje medzinárodný spoločný rámec pre oceňovanie bánk, vytvára sa široký priestor na zlepšovanie a prispôsobovanie jednotlivých prístupov k meraniu hodnoty bánk a finančných inštitúcií.</a:t>
            </a:r>
          </a:p>
          <a:p>
            <a:pPr algn="just" eaLnBrk="1" hangingPunct="1">
              <a:lnSpc>
                <a:spcPct val="100000"/>
              </a:lnSpc>
              <a:buFont typeface="Arial" charset="0"/>
              <a:buNone/>
            </a:pPr>
            <a:endParaRPr lang="sk-SK" sz="2200" dirty="0" smtClean="0">
              <a:latin typeface="Arial Narrow" pitchFamily="34" charset="0"/>
            </a:endParaRPr>
          </a:p>
          <a:p>
            <a:pPr algn="just" eaLnBrk="1" hangingPunct="1">
              <a:lnSpc>
                <a:spcPct val="100000"/>
              </a:lnSpc>
              <a:buFont typeface="Arial" charset="0"/>
              <a:buNone/>
            </a:pPr>
            <a:r>
              <a:rPr lang="sk-SK" sz="2200" dirty="0" smtClean="0">
                <a:latin typeface="Arial Narrow" pitchFamily="34" charset="0"/>
              </a:rPr>
              <a:t>	Oceňovanie bánk vychádza z metodiky používanej na oceňovanie podnikov, upravenej podľa špecifík podnikania v bankovníctve.</a:t>
            </a:r>
          </a:p>
          <a:p>
            <a:pPr algn="just" eaLnBrk="1" hangingPunct="1">
              <a:lnSpc>
                <a:spcPct val="100000"/>
              </a:lnSpc>
              <a:buFont typeface="Arial" charset="0"/>
              <a:buNone/>
            </a:pPr>
            <a:endParaRPr lang="sk-SK" sz="2200" dirty="0">
              <a:latin typeface="Arial Narrow" pitchFamily="34" charset="0"/>
            </a:endParaRPr>
          </a:p>
          <a:p>
            <a:pPr algn="just" eaLnBrk="1" hangingPunct="1">
              <a:lnSpc>
                <a:spcPct val="100000"/>
              </a:lnSpc>
              <a:buFont typeface="Arial" charset="0"/>
              <a:buNone/>
            </a:pPr>
            <a:r>
              <a:rPr lang="sk-SK" sz="2200" dirty="0" smtClean="0">
                <a:latin typeface="Arial Narrow" pitchFamily="34" charset="0"/>
              </a:rPr>
              <a:t>Otázkou je, či je vhodné, aby jednotlivé krajiny stanovili striktnú úpravu ohodnocovania bánk a finančných inštitúcií, alebo je lepšie ponechať na expertov, akú metódu a postup zvolia v konkrétnom prípade.</a:t>
            </a:r>
            <a:endParaRPr lang="en-GB" sz="2200" dirty="0" smtClean="0">
              <a:latin typeface="Arial Narrow" pitchFamily="34" charset="0"/>
            </a:endParaRPr>
          </a:p>
        </p:txBody>
      </p:sp>
    </p:spTree>
    <p:extLst>
      <p:ext uri="{BB962C8B-B14F-4D97-AF65-F5344CB8AC3E}">
        <p14:creationId xmlns:p14="http://schemas.microsoft.com/office/powerpoint/2010/main" val="5099882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51520" y="274638"/>
            <a:ext cx="8640960" cy="11430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anose="020B0606020202030204" pitchFamily="34" charset="0"/>
              </a:rPr>
              <a:t>Základné metódy ohodnotenia majetku bánk a podnikov</a:t>
            </a:r>
            <a:endParaRPr lang="en-GB" sz="2800" dirty="0">
              <a:latin typeface="Arial Narrow" panose="020B0606020202030204" pitchFamily="34" charset="0"/>
            </a:endParaRPr>
          </a:p>
        </p:txBody>
      </p:sp>
      <p:sp>
        <p:nvSpPr>
          <p:cNvPr id="5122" name="Rectangle 2"/>
          <p:cNvSpPr>
            <a:spLocks noGrp="1" noChangeArrowheads="1"/>
          </p:cNvSpPr>
          <p:nvPr>
            <p:ph idx="1"/>
          </p:nvPr>
        </p:nvSpPr>
        <p:spPr>
          <a:xfrm>
            <a:off x="457200" y="1340768"/>
            <a:ext cx="8229600" cy="5060032"/>
          </a:xfrm>
          <a:ln/>
        </p:spPr>
        <p:txBody>
          <a:bodyPr>
            <a:normAutofit lnSpcReduction="10000"/>
          </a:bodyPr>
          <a:lstStyle/>
          <a:p>
            <a:pPr>
              <a:lnSpc>
                <a:spcPct val="100000"/>
              </a:lnSpc>
              <a:spcBef>
                <a:spcPts val="600"/>
              </a:spcBef>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b="1" dirty="0" smtClean="0">
              <a:solidFill>
                <a:srgbClr val="0070C0"/>
              </a:solidFill>
              <a:latin typeface="Arial Narrow" pitchFamily="34" charset="0"/>
            </a:endParaRPr>
          </a:p>
          <a:p>
            <a:pPr>
              <a:lnSpc>
                <a:spcPct val="100000"/>
              </a:lnSpc>
              <a:spcBef>
                <a:spcPts val="600"/>
              </a:spcBef>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err="1" smtClean="0">
                <a:solidFill>
                  <a:srgbClr val="0070C0"/>
                </a:solidFill>
                <a:latin typeface="Arial Narrow" pitchFamily="34" charset="0"/>
              </a:rPr>
              <a:t>Majetkov</a:t>
            </a:r>
            <a:r>
              <a:rPr lang="sk-SK" sz="2400" b="1" dirty="0" smtClean="0">
                <a:solidFill>
                  <a:srgbClr val="0070C0"/>
                </a:solidFill>
                <a:latin typeface="Arial Narrow" pitchFamily="34" charset="0"/>
              </a:rPr>
              <a:t>á metóda (substančná)</a:t>
            </a:r>
            <a:r>
              <a:rPr lang="sk-SK" sz="2400" dirty="0" smtClean="0">
                <a:solidFill>
                  <a:srgbClr val="0070C0"/>
                </a:solidFill>
                <a:latin typeface="Arial Narrow" pitchFamily="34" charset="0"/>
              </a:rPr>
              <a:t>: </a:t>
            </a:r>
            <a:r>
              <a:rPr lang="sk-SK" sz="2400" dirty="0" smtClean="0">
                <a:latin typeface="Arial Narrow" pitchFamily="34" charset="0"/>
              </a:rPr>
              <a:t>všeobecná hodnota majetku banky sa stanoví ako súčet všeobecných hodnôt zložiek majetku znížená o hodnotu záväzkov.</a:t>
            </a:r>
            <a:endParaRPr lang="en-GB" sz="2400" dirty="0">
              <a:latin typeface="Arial Narrow" pitchFamily="34" charset="0"/>
            </a:endParaRP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b="1" dirty="0" smtClean="0">
                <a:solidFill>
                  <a:srgbClr val="0070C0"/>
                </a:solidFill>
                <a:latin typeface="Arial Narrow" pitchFamily="34" charset="0"/>
              </a:rPr>
              <a:t>Likvidačná metóda: </a:t>
            </a:r>
            <a:r>
              <a:rPr lang="sk-SK" sz="2400" dirty="0" smtClean="0">
                <a:solidFill>
                  <a:schemeClr val="tx1"/>
                </a:solidFill>
                <a:latin typeface="Arial Narrow" pitchFamily="34" charset="0"/>
              </a:rPr>
              <a:t>súčet všeobecných hodnôt majetku banky so zohľadnením hodnoty cudzích zdrojov (koeficient vymožiteľnosti) a nákladov na likvidáciu, konkurz;</a:t>
            </a: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err="1" smtClean="0">
                <a:solidFill>
                  <a:srgbClr val="0070C0"/>
                </a:solidFill>
                <a:latin typeface="Arial Narrow" pitchFamily="34" charset="0"/>
              </a:rPr>
              <a:t>Podnikateľsk</a:t>
            </a:r>
            <a:r>
              <a:rPr lang="sk-SK" sz="2400" b="1" dirty="0" smtClean="0">
                <a:solidFill>
                  <a:srgbClr val="0070C0"/>
                </a:solidFill>
                <a:latin typeface="Arial Narrow" pitchFamily="34" charset="0"/>
              </a:rPr>
              <a:t>á metóda: </a:t>
            </a:r>
            <a:r>
              <a:rPr lang="sk-SK" sz="2400" dirty="0" smtClean="0">
                <a:latin typeface="Arial Narrow" pitchFamily="34" charset="0"/>
              </a:rPr>
              <a:t>kapitalizácia odčerpateľných zdrojov k určitému termínu;</a:t>
            </a:r>
            <a:endParaRPr lang="en-GB" sz="2400" dirty="0">
              <a:latin typeface="Arial Narrow" pitchFamily="34" charset="0"/>
            </a:endParaRP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err="1" smtClean="0">
                <a:solidFill>
                  <a:srgbClr val="0070C0"/>
                </a:solidFill>
                <a:latin typeface="Arial Narrow" pitchFamily="34" charset="0"/>
              </a:rPr>
              <a:t>Kombinovan</a:t>
            </a:r>
            <a:r>
              <a:rPr lang="sk-SK" sz="2400" b="1" dirty="0" smtClean="0">
                <a:solidFill>
                  <a:srgbClr val="0070C0"/>
                </a:solidFill>
                <a:latin typeface="Arial Narrow" pitchFamily="34" charset="0"/>
              </a:rPr>
              <a:t>á metóda: </a:t>
            </a:r>
            <a:r>
              <a:rPr lang="sk-SK" sz="2400" dirty="0" smtClean="0">
                <a:latin typeface="Arial Narrow" pitchFamily="34" charset="0"/>
              </a:rPr>
              <a:t>vážený aritmetický priemer všeobecných hodnôt na základe majetkovej a podnikateľskej metódy;</a:t>
            </a:r>
            <a:r>
              <a:rPr lang="en-GB" sz="2400" dirty="0" smtClean="0">
                <a:latin typeface="Arial Narrow" pitchFamily="34" charset="0"/>
              </a:rPr>
              <a:t> </a:t>
            </a:r>
            <a:endParaRPr lang="en-GB" sz="2400" dirty="0">
              <a:latin typeface="Arial Narrow" pitchFamily="34" charset="0"/>
            </a:endParaRP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err="1" smtClean="0">
                <a:solidFill>
                  <a:srgbClr val="0070C0"/>
                </a:solidFill>
                <a:latin typeface="Arial Narrow" pitchFamily="34" charset="0"/>
              </a:rPr>
              <a:t>Porovnávac</a:t>
            </a:r>
            <a:r>
              <a:rPr lang="sk-SK" sz="2400" b="1" dirty="0" err="1" smtClean="0">
                <a:solidFill>
                  <a:srgbClr val="0070C0"/>
                </a:solidFill>
                <a:latin typeface="Arial Narrow" pitchFamily="34" charset="0"/>
              </a:rPr>
              <a:t>ia</a:t>
            </a:r>
            <a:r>
              <a:rPr lang="sk-SK" sz="2400" b="1" dirty="0" smtClean="0">
                <a:solidFill>
                  <a:srgbClr val="0070C0"/>
                </a:solidFill>
                <a:latin typeface="Arial Narrow" pitchFamily="34" charset="0"/>
              </a:rPr>
              <a:t> metóda: </a:t>
            </a:r>
            <a:r>
              <a:rPr lang="sk-SK" sz="2400" dirty="0" smtClean="0">
                <a:latin typeface="Arial Narrow" pitchFamily="34" charset="0"/>
              </a:rPr>
              <a:t>zohľadnenie vybraných spoločných kritérií a ukazovateľov súboru porovnateľných podnikov. </a:t>
            </a:r>
            <a:endParaRPr lang="en-GB" sz="2400" dirty="0">
              <a:latin typeface="Arial Narrow" pitchFamily="34" charset="0"/>
            </a:endParaRPr>
          </a:p>
          <a:p>
            <a:pPr>
              <a:lnSpc>
                <a:spcPct val="10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p>
          <a:p>
            <a:pPr>
              <a:lnSpc>
                <a:spcPct val="10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457200" y="274638"/>
            <a:ext cx="8229600" cy="1144587"/>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sk-SK" sz="2800" b="1" dirty="0" smtClean="0">
                <a:latin typeface="Arial Narrow" pitchFamily="34" charset="0"/>
              </a:rPr>
              <a:t>Špecifiká podnikania bánk</a:t>
            </a:r>
          </a:p>
        </p:txBody>
      </p:sp>
      <p:sp>
        <p:nvSpPr>
          <p:cNvPr id="2" name="Rectangle 2"/>
          <p:cNvSpPr>
            <a:spLocks noGrp="1" noChangeArrowheads="1"/>
          </p:cNvSpPr>
          <p:nvPr>
            <p:ph idx="1"/>
          </p:nvPr>
        </p:nvSpPr>
        <p:spPr>
          <a:xfrm>
            <a:off x="457200" y="1412875"/>
            <a:ext cx="8229600" cy="5081588"/>
          </a:xfrm>
        </p:spPr>
        <p:txBody>
          <a:bodyPr/>
          <a:lstStyle/>
          <a:p>
            <a:pPr eaLnBrk="1" hangingPunct="1">
              <a:lnSpc>
                <a:spcPct val="100000"/>
              </a:lnSpc>
              <a:spcBef>
                <a:spcPts val="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200" dirty="0" smtClean="0">
                <a:latin typeface="Arial Narrow" pitchFamily="34" charset="0"/>
              </a:rPr>
              <a:t>banka pracuje v prevažnej miere s cudzím kapitálom (</a:t>
            </a:r>
            <a:r>
              <a:rPr lang="sk-SK" sz="2200" dirty="0" err="1" smtClean="0">
                <a:latin typeface="Arial Narrow" pitchFamily="34" charset="0"/>
              </a:rPr>
              <a:t>leverage</a:t>
            </a:r>
            <a:r>
              <a:rPr lang="sk-SK" sz="2200" dirty="0" smtClean="0">
                <a:latin typeface="Arial Narrow" pitchFamily="34" charset="0"/>
              </a:rPr>
              <a:t>);</a:t>
            </a:r>
          </a:p>
          <a:p>
            <a:pPr marL="0" indent="0" eaLnBrk="1" hangingPunct="1">
              <a:lnSpc>
                <a:spcPct val="100000"/>
              </a:lnSpc>
              <a:spcBef>
                <a:spcPts val="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200" dirty="0" smtClean="0">
              <a:latin typeface="Arial Narrow" pitchFamily="34" charset="0"/>
            </a:endParaRPr>
          </a:p>
          <a:p>
            <a:pPr eaLnBrk="1" hangingPunct="1">
              <a:lnSpc>
                <a:spcPct val="100000"/>
              </a:lnSpc>
              <a:spcBef>
                <a:spcPts val="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200" dirty="0" smtClean="0">
                <a:latin typeface="Arial Narrow" pitchFamily="34" charset="0"/>
              </a:rPr>
              <a:t>banka podniká na oboch stranách bilancie, dokonca aj vtedy, ak sa peňažné prostriedky pohybujú vo vnútri banky;</a:t>
            </a:r>
          </a:p>
          <a:p>
            <a:pPr marL="0" indent="0" eaLnBrk="1" hangingPunct="1">
              <a:lnSpc>
                <a:spcPct val="100000"/>
              </a:lnSpc>
              <a:spcBef>
                <a:spcPts val="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200" dirty="0" smtClean="0">
              <a:latin typeface="Arial Narrow" pitchFamily="34" charset="0"/>
            </a:endParaRPr>
          </a:p>
          <a:p>
            <a:pPr eaLnBrk="1" hangingPunct="1">
              <a:lnSpc>
                <a:spcPct val="100000"/>
              </a:lnSpc>
              <a:spcBef>
                <a:spcPts val="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200" dirty="0" smtClean="0">
                <a:latin typeface="Arial Narrow" pitchFamily="34" charset="0"/>
              </a:rPr>
              <a:t>peňažný charakter operácií; </a:t>
            </a:r>
          </a:p>
          <a:p>
            <a:pPr marL="0" indent="0" eaLnBrk="1" hangingPunct="1">
              <a:lnSpc>
                <a:spcPct val="100000"/>
              </a:lnSpc>
              <a:spcBef>
                <a:spcPts val="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200" dirty="0" smtClean="0">
              <a:latin typeface="Arial Narrow" pitchFamily="34" charset="0"/>
            </a:endParaRPr>
          </a:p>
          <a:p>
            <a:pPr eaLnBrk="1" hangingPunct="1">
              <a:lnSpc>
                <a:spcPct val="100000"/>
              </a:lnSpc>
              <a:spcBef>
                <a:spcPts val="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200" dirty="0" smtClean="0">
                <a:latin typeface="Arial Narrow" pitchFamily="34" charset="0"/>
              </a:rPr>
              <a:t>hodnota banky je výrazne ovplyvnená trhovou úrokovou sadzbou;</a:t>
            </a:r>
          </a:p>
          <a:p>
            <a:pPr marL="0" indent="0" eaLnBrk="1" hangingPunct="1">
              <a:lnSpc>
                <a:spcPct val="100000"/>
              </a:lnSpc>
              <a:spcBef>
                <a:spcPts val="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200" dirty="0" smtClean="0">
              <a:latin typeface="Arial Narrow" pitchFamily="34" charset="0"/>
            </a:endParaRPr>
          </a:p>
          <a:p>
            <a:pPr eaLnBrk="1" hangingPunct="1">
              <a:lnSpc>
                <a:spcPct val="100000"/>
              </a:lnSpc>
              <a:spcBef>
                <a:spcPts val="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200" dirty="0" smtClean="0">
                <a:latin typeface="Arial Narrow" pitchFamily="34" charset="0"/>
              </a:rPr>
              <a:t>asymetria prispôsobovania úrokových sadzieb banky trhovým úrokovým sadzbám;</a:t>
            </a:r>
          </a:p>
          <a:p>
            <a:pPr marL="0" indent="0" eaLnBrk="1" hangingPunct="1">
              <a:lnSpc>
                <a:spcPct val="100000"/>
              </a:lnSpc>
              <a:spcBef>
                <a:spcPts val="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200" dirty="0" smtClean="0">
              <a:latin typeface="Arial Narrow" pitchFamily="34" charset="0"/>
            </a:endParaRPr>
          </a:p>
          <a:p>
            <a:pPr eaLnBrk="1" hangingPunct="1">
              <a:lnSpc>
                <a:spcPct val="100000"/>
              </a:lnSpc>
              <a:spcBef>
                <a:spcPts val="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200" dirty="0" smtClean="0">
                <a:latin typeface="Arial Narrow" pitchFamily="34" charset="0"/>
              </a:rPr>
              <a:t>špecifické formy rizík v bankovníctve.</a:t>
            </a:r>
          </a:p>
        </p:txBody>
      </p:sp>
    </p:spTree>
    <p:extLst>
      <p:ext uri="{BB962C8B-B14F-4D97-AF65-F5344CB8AC3E}">
        <p14:creationId xmlns:p14="http://schemas.microsoft.com/office/powerpoint/2010/main" val="4022342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457200" y="411535"/>
            <a:ext cx="8229600" cy="1289273"/>
          </a:xfrm>
        </p:spPr>
        <p:txBody>
          <a:bodyPr>
            <a:normAutofit fontScale="90000"/>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pPr>
            <a:r>
              <a:rPr lang="en-GB" sz="3200" b="1" dirty="0" smtClean="0"/>
              <a:t/>
            </a:r>
            <a:br>
              <a:rPr lang="en-GB" sz="3200" b="1" dirty="0" smtClean="0"/>
            </a:br>
            <a:r>
              <a:rPr lang="sk-SK" sz="2800" b="1" dirty="0" smtClean="0">
                <a:latin typeface="Arial Narrow" pitchFamily="34" charset="0"/>
              </a:rPr>
              <a:t>Teoretická koncepcia čistej hodnoty banky ako príklad </a:t>
            </a:r>
            <a:br>
              <a:rPr lang="sk-SK" sz="2800" b="1" dirty="0" smtClean="0">
                <a:latin typeface="Arial Narrow" pitchFamily="34" charset="0"/>
              </a:rPr>
            </a:br>
            <a:r>
              <a:rPr lang="sk-SK" sz="2800" b="1" dirty="0" smtClean="0">
                <a:latin typeface="Arial Narrow" pitchFamily="34" charset="0"/>
              </a:rPr>
              <a:t>na vplyv vonkajších faktorov</a:t>
            </a:r>
            <a:br>
              <a:rPr lang="sk-SK" sz="2800" b="1" dirty="0" smtClean="0">
                <a:latin typeface="Arial Narrow" pitchFamily="34" charset="0"/>
              </a:rPr>
            </a:br>
            <a:endParaRPr lang="sk-SK" sz="2800" b="1" dirty="0" smtClean="0">
              <a:latin typeface="Arial Narrow" pitchFamily="34" charset="0"/>
            </a:endParaRPr>
          </a:p>
        </p:txBody>
      </p:sp>
      <p:sp>
        <p:nvSpPr>
          <p:cNvPr id="20483" name="Rectangle 2"/>
          <p:cNvSpPr>
            <a:spLocks noGrp="1" noChangeArrowheads="1"/>
          </p:cNvSpPr>
          <p:nvPr>
            <p:ph idx="1"/>
          </p:nvPr>
        </p:nvSpPr>
        <p:spPr>
          <a:xfrm>
            <a:off x="457200" y="1600200"/>
            <a:ext cx="8229600" cy="4781128"/>
          </a:xfrm>
        </p:spPr>
        <p:txBody>
          <a:bodyPr>
            <a:normAutofit lnSpcReduction="10000"/>
          </a:bodyPr>
          <a:lstStyle/>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800" b="1" dirty="0" smtClean="0"/>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b="1" dirty="0" smtClean="0">
                <a:latin typeface="Arial Narrow" pitchFamily="34" charset="0"/>
              </a:rPr>
              <a:t>Príklad na čistú hodnotu banky</a:t>
            </a: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b="1" dirty="0" smtClean="0">
                <a:latin typeface="Arial Narrow" pitchFamily="34" charset="0"/>
              </a:rPr>
              <a:t>	</a:t>
            </a:r>
            <a:r>
              <a:rPr lang="sk-SK" sz="2000" dirty="0" smtClean="0">
                <a:latin typeface="Arial Narrow" pitchFamily="34" charset="0"/>
              </a:rPr>
              <a:t>Priemerná splatnosť aktív je 5 rokov, priemerná splatnosť pasív je 1 rok. </a:t>
            </a: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dirty="0" smtClean="0">
                <a:latin typeface="Arial Narrow" pitchFamily="34" charset="0"/>
              </a:rPr>
              <a:t>	Ak sa zvýši trhová úroková sadzba o 5 %, nastane nasledujúca situácia:</a:t>
            </a: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sk-SK" sz="2000" dirty="0" smtClean="0">
              <a:latin typeface="Arial Narrow" pitchFamily="34" charset="0"/>
            </a:endParaRP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dirty="0" smtClean="0">
                <a:latin typeface="Arial Narrow" pitchFamily="34" charset="0"/>
              </a:rPr>
              <a:t>	1.  hodnoty aktív  =  –  5 % . 5 = –  25 %,</a:t>
            </a: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dirty="0" smtClean="0">
                <a:latin typeface="Arial Narrow" pitchFamily="34" charset="0"/>
              </a:rPr>
              <a:t>	                                              t. j. trhová hodnota aktív klesla o 25 %</a:t>
            </a: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dirty="0" smtClean="0">
                <a:latin typeface="Arial Narrow" pitchFamily="34" charset="0"/>
              </a:rPr>
              <a:t>	2.  hodnoty pasív   =  –  5 % . 1 =   –  5 </a:t>
            </a: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dirty="0" smtClean="0">
                <a:latin typeface="Arial Narrow" pitchFamily="34" charset="0"/>
              </a:rPr>
              <a:t>	                                              t. j. trhová hodnota pasív klesla o 5 %</a:t>
            </a: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dirty="0" smtClean="0">
                <a:latin typeface="Arial Narrow" pitchFamily="34" charset="0"/>
              </a:rPr>
              <a:t>	3.  hodnoty aktív  –    hodnoty pasív   =  –  25 %  –  5 (– 5) =   –  20 %,</a:t>
            </a: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dirty="0" smtClean="0">
                <a:latin typeface="Arial Narrow" pitchFamily="34" charset="0"/>
              </a:rPr>
              <a:t>		</a:t>
            </a: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b="1" dirty="0" smtClean="0">
                <a:latin typeface="Arial Narrow" pitchFamily="34" charset="0"/>
              </a:rPr>
              <a:t>  t.j. čistá hodnota banky klesla o 20 %. </a:t>
            </a:r>
            <a:endParaRPr lang="sk-SK" sz="2000" b="1" dirty="0">
              <a:latin typeface="Arial Narrow" pitchFamily="34" charset="0"/>
            </a:endParaRPr>
          </a:p>
          <a:p>
            <a:pPr>
              <a:lnSpc>
                <a:spcPct val="80000"/>
              </a:lnSpc>
              <a:spcBef>
                <a:spcPts val="45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dirty="0" err="1">
                <a:latin typeface="Arial Narrow" pitchFamily="34" charset="0"/>
              </a:rPr>
              <a:t>Mishkin</a:t>
            </a:r>
            <a:r>
              <a:rPr lang="sk-SK" sz="2000" dirty="0">
                <a:latin typeface="Arial Narrow" pitchFamily="34" charset="0"/>
              </a:rPr>
              <a:t>, F.: </a:t>
            </a:r>
            <a:r>
              <a:rPr lang="sk-SK" sz="2000" dirty="0" err="1">
                <a:latin typeface="Arial Narrow" pitchFamily="34" charset="0"/>
              </a:rPr>
              <a:t>Ekonomics</a:t>
            </a:r>
            <a:r>
              <a:rPr lang="sk-SK" sz="2000" dirty="0">
                <a:latin typeface="Arial Narrow" pitchFamily="34" charset="0"/>
              </a:rPr>
              <a:t> </a:t>
            </a:r>
            <a:r>
              <a:rPr lang="sk-SK" sz="2000" dirty="0" err="1">
                <a:latin typeface="Arial Narrow" pitchFamily="34" charset="0"/>
              </a:rPr>
              <a:t>of</a:t>
            </a:r>
            <a:r>
              <a:rPr lang="sk-SK" sz="2000" dirty="0">
                <a:latin typeface="Arial Narrow" pitchFamily="34" charset="0"/>
              </a:rPr>
              <a:t> Money, </a:t>
            </a:r>
            <a:r>
              <a:rPr lang="sk-SK" sz="2000" dirty="0" err="1">
                <a:latin typeface="Arial Narrow" pitchFamily="34" charset="0"/>
              </a:rPr>
              <a:t>Banking</a:t>
            </a:r>
            <a:r>
              <a:rPr lang="sk-SK" sz="2000" dirty="0">
                <a:latin typeface="Arial Narrow" pitchFamily="34" charset="0"/>
              </a:rPr>
              <a:t> and </a:t>
            </a:r>
            <a:r>
              <a:rPr lang="sk-SK" sz="2000" dirty="0" err="1">
                <a:latin typeface="Arial Narrow" pitchFamily="34" charset="0"/>
              </a:rPr>
              <a:t>Financial</a:t>
            </a:r>
            <a:r>
              <a:rPr lang="sk-SK" sz="2000" dirty="0">
                <a:latin typeface="Arial Narrow" pitchFamily="34" charset="0"/>
              </a:rPr>
              <a:t> </a:t>
            </a:r>
            <a:r>
              <a:rPr lang="sk-SK" sz="2000" dirty="0" err="1">
                <a:latin typeface="Arial Narrow" pitchFamily="34" charset="0"/>
              </a:rPr>
              <a:t>Markets</a:t>
            </a:r>
            <a:r>
              <a:rPr lang="sk-SK" sz="2000" dirty="0">
                <a:latin typeface="Arial Narrow" pitchFamily="34" charset="0"/>
              </a:rPr>
              <a:t>. </a:t>
            </a:r>
            <a:endParaRPr lang="sk-SK" sz="2000" dirty="0" smtClean="0">
              <a:latin typeface="Arial Narrow" pitchFamily="34" charset="0"/>
            </a:endParaRPr>
          </a:p>
          <a:p>
            <a:pPr>
              <a:lnSpc>
                <a:spcPct val="80000"/>
              </a:lnSpc>
              <a:spcBef>
                <a:spcPts val="45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sk-SK" sz="2000" b="1" dirty="0" smtClean="0">
              <a:latin typeface="Arial Narrow" pitchFamily="34" charset="0"/>
            </a:endParaRP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000" b="1" dirty="0" smtClean="0">
                <a:latin typeface="Arial Narrow" pitchFamily="34" charset="0"/>
              </a:rPr>
              <a:t>Obdobné príklady </a:t>
            </a:r>
            <a:r>
              <a:rPr lang="sk-SK" sz="2000" b="1" dirty="0" err="1" smtClean="0">
                <a:latin typeface="Arial Narrow" pitchFamily="34" charset="0"/>
              </a:rPr>
              <a:t>gapovej</a:t>
            </a:r>
            <a:r>
              <a:rPr lang="sk-SK" sz="2000" b="1" dirty="0" smtClean="0">
                <a:latin typeface="Arial Narrow" pitchFamily="34" charset="0"/>
              </a:rPr>
              <a:t> analýzy sa často využívajú na posudzovanie efektívnosti operácií bánk.</a:t>
            </a:r>
          </a:p>
          <a:p>
            <a:pPr eaLnBrk="1" hangingPunct="1">
              <a:lnSpc>
                <a:spcPct val="80000"/>
              </a:lnSpc>
              <a:spcBef>
                <a:spcPts val="450"/>
              </a:spcBef>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sk-SK" sz="2000" dirty="0" smtClean="0">
              <a:latin typeface="Arial Narrow" pitchFamily="34" charset="0"/>
            </a:endParaRPr>
          </a:p>
        </p:txBody>
      </p:sp>
    </p:spTree>
    <p:extLst>
      <p:ext uri="{BB962C8B-B14F-4D97-AF65-F5344CB8AC3E}">
        <p14:creationId xmlns:p14="http://schemas.microsoft.com/office/powerpoint/2010/main" val="36488838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anose="020B0606020202030204" pitchFamily="34" charset="0"/>
              </a:rPr>
              <a:t>FCFF - </a:t>
            </a:r>
            <a:r>
              <a:rPr lang="sk-SK" sz="2400" b="1" dirty="0" err="1" smtClean="0">
                <a:latin typeface="Arial Narrow" panose="020B0606020202030204" pitchFamily="34" charset="0"/>
              </a:rPr>
              <a:t>Free</a:t>
            </a:r>
            <a:r>
              <a:rPr lang="sk-SK" sz="2400" b="1" dirty="0" smtClean="0">
                <a:latin typeface="Arial Narrow" panose="020B0606020202030204" pitchFamily="34" charset="0"/>
              </a:rPr>
              <a:t> </a:t>
            </a:r>
            <a:r>
              <a:rPr lang="sk-SK" sz="2400" b="1" dirty="0" err="1" smtClean="0">
                <a:latin typeface="Arial Narrow" panose="020B0606020202030204" pitchFamily="34" charset="0"/>
              </a:rPr>
              <a:t>cash</a:t>
            </a:r>
            <a:r>
              <a:rPr lang="sk-SK" sz="2400" b="1" dirty="0" smtClean="0">
                <a:latin typeface="Arial Narrow" panose="020B0606020202030204" pitchFamily="34" charset="0"/>
              </a:rPr>
              <a:t> </a:t>
            </a:r>
            <a:r>
              <a:rPr lang="sk-SK" sz="2400" b="1" dirty="0" err="1" smtClean="0">
                <a:latin typeface="Arial Narrow" panose="020B0606020202030204" pitchFamily="34" charset="0"/>
              </a:rPr>
              <a:t>flow</a:t>
            </a:r>
            <a:r>
              <a:rPr lang="sk-SK" sz="2400" b="1" dirty="0" smtClean="0">
                <a:latin typeface="Arial Narrow" panose="020B0606020202030204" pitchFamily="34" charset="0"/>
              </a:rPr>
              <a:t> pri metóde DCF entity</a:t>
            </a:r>
            <a:r>
              <a:rPr lang="sk-SK" dirty="0" smtClean="0">
                <a:latin typeface="Arial Narrow" panose="020B0606020202030204" pitchFamily="34" charset="0"/>
              </a:rPr>
              <a:t> </a:t>
            </a:r>
            <a:endParaRPr lang="sk-SK" dirty="0">
              <a:latin typeface="Arial Narrow" panose="020B0606020202030204" pitchFamily="34" charset="0"/>
            </a:endParaRPr>
          </a:p>
        </p:txBody>
      </p:sp>
      <p:sp>
        <p:nvSpPr>
          <p:cNvPr id="26626" name="Rectangle 2"/>
          <p:cNvSpPr>
            <a:spLocks noGrp="1" noChangeArrowheads="1"/>
          </p:cNvSpPr>
          <p:nvPr>
            <p:ph idx="1"/>
          </p:nvPr>
        </p:nvSpPr>
        <p:spPr>
          <a:ln/>
        </p:spPr>
        <p:txBody>
          <a:bodyPr/>
          <a:lstStyle/>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Tržby</a:t>
            </a: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 náklady /bez nákladových úrokov/</a:t>
            </a: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a:t>
            </a: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 čistý príjem z operácií /prevádzkový CF/	= </a:t>
            </a:r>
            <a:r>
              <a:rPr lang="sk-SK" sz="1800" dirty="0" err="1" smtClean="0">
                <a:latin typeface="Arial Narrow" panose="020B0606020202030204" pitchFamily="34" charset="0"/>
              </a:rPr>
              <a:t>EBITt</a:t>
            </a:r>
            <a:endParaRPr lang="sk-SK" sz="1800" dirty="0" smtClean="0">
              <a:latin typeface="Arial Narrow" panose="020B0606020202030204" pitchFamily="34" charset="0"/>
            </a:endParaRP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 dane					-  </a:t>
            </a:r>
            <a:r>
              <a:rPr lang="sk-SK" sz="1800" dirty="0" err="1" smtClean="0">
                <a:latin typeface="Arial Narrow" panose="020B0606020202030204" pitchFamily="34" charset="0"/>
              </a:rPr>
              <a:t>EBITt</a:t>
            </a:r>
            <a:r>
              <a:rPr lang="sk-SK" sz="1800" dirty="0" smtClean="0">
                <a:latin typeface="Arial Narrow" panose="020B0606020202030204" pitchFamily="34" charset="0"/>
              </a:rPr>
              <a:t> * t</a:t>
            </a: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a:t>
            </a: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 EBIT po zdanení			= </a:t>
            </a:r>
            <a:r>
              <a:rPr lang="sk-SK" sz="1800" dirty="0" err="1" smtClean="0">
                <a:latin typeface="Arial Narrow" panose="020B0606020202030204" pitchFamily="34" charset="0"/>
              </a:rPr>
              <a:t>EBITt</a:t>
            </a:r>
            <a:r>
              <a:rPr lang="sk-SK" sz="1800" dirty="0" smtClean="0">
                <a:latin typeface="Arial Narrow" panose="020B0606020202030204" pitchFamily="34" charset="0"/>
              </a:rPr>
              <a:t> * (1 – t)</a:t>
            </a: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 odpisy					+ </a:t>
            </a:r>
            <a:r>
              <a:rPr lang="sk-SK" sz="1800" dirty="0" err="1" smtClean="0">
                <a:latin typeface="Arial Narrow" panose="020B0606020202030204" pitchFamily="34" charset="0"/>
              </a:rPr>
              <a:t>ODPt</a:t>
            </a:r>
            <a:endParaRPr lang="sk-SK" sz="1800" dirty="0" smtClean="0">
              <a:latin typeface="Arial Narrow" panose="020B0606020202030204" pitchFamily="34" charset="0"/>
            </a:endParaRP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a:t>
            </a: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 </a:t>
            </a:r>
            <a:r>
              <a:rPr lang="sk-SK" sz="1800" dirty="0" err="1" smtClean="0">
                <a:latin typeface="Arial Narrow" panose="020B0606020202030204" pitchFamily="34" charset="0"/>
              </a:rPr>
              <a:t>Cash</a:t>
            </a:r>
            <a:r>
              <a:rPr lang="sk-SK" sz="1800" dirty="0" smtClean="0">
                <a:latin typeface="Arial Narrow" panose="020B0606020202030204" pitchFamily="34" charset="0"/>
              </a:rPr>
              <a:t> </a:t>
            </a:r>
            <a:r>
              <a:rPr lang="sk-SK" sz="1800" dirty="0" err="1" smtClean="0">
                <a:latin typeface="Arial Narrow" panose="020B0606020202030204" pitchFamily="34" charset="0"/>
              </a:rPr>
              <a:t>flow</a:t>
            </a:r>
            <a:r>
              <a:rPr lang="sk-SK" sz="1800" dirty="0" smtClean="0">
                <a:latin typeface="Arial Narrow" panose="020B0606020202030204" pitchFamily="34" charset="0"/>
              </a:rPr>
              <a:t> z operácií		= </a:t>
            </a:r>
            <a:r>
              <a:rPr lang="sk-SK" sz="1800" dirty="0" err="1" smtClean="0">
                <a:latin typeface="Arial Narrow" panose="020B0606020202030204" pitchFamily="34" charset="0"/>
              </a:rPr>
              <a:t>EBITt</a:t>
            </a:r>
            <a:r>
              <a:rPr lang="sk-SK" sz="1800" dirty="0" smtClean="0">
                <a:latin typeface="Arial Narrow" panose="020B0606020202030204" pitchFamily="34" charset="0"/>
              </a:rPr>
              <a:t> * (1 – t) + </a:t>
            </a:r>
            <a:r>
              <a:rPr lang="sk-SK" sz="1800" dirty="0" err="1" smtClean="0">
                <a:latin typeface="Arial Narrow" panose="020B0606020202030204" pitchFamily="34" charset="0"/>
              </a:rPr>
              <a:t>ODPt</a:t>
            </a:r>
            <a:endParaRPr lang="sk-SK" sz="1800" dirty="0" smtClean="0">
              <a:latin typeface="Arial Narrow" panose="020B0606020202030204" pitchFamily="34" charset="0"/>
            </a:endParaRP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 Δ WC /pracovný kapitál/			- Δ </a:t>
            </a:r>
            <a:r>
              <a:rPr lang="sk-SK" sz="1800" dirty="0" err="1" smtClean="0">
                <a:latin typeface="Arial Narrow" panose="020B0606020202030204" pitchFamily="34" charset="0"/>
              </a:rPr>
              <a:t>WCt</a:t>
            </a:r>
            <a:endParaRPr lang="sk-SK" sz="1800" dirty="0" smtClean="0">
              <a:latin typeface="Arial Narrow" panose="020B0606020202030204" pitchFamily="34" charset="0"/>
            </a:endParaRP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 investičné výdavky 				- </a:t>
            </a:r>
            <a:r>
              <a:rPr lang="sk-SK" sz="1800" dirty="0" err="1" smtClean="0">
                <a:latin typeface="Arial Narrow" panose="020B0606020202030204" pitchFamily="34" charset="0"/>
              </a:rPr>
              <a:t>INVt</a:t>
            </a:r>
            <a:endParaRPr lang="sk-SK" sz="1800" dirty="0" smtClean="0">
              <a:latin typeface="Arial Narrow" panose="020B0606020202030204" pitchFamily="34" charset="0"/>
            </a:endParaRP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a:t>
            </a: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  FCFF = </a:t>
            </a:r>
            <a:r>
              <a:rPr lang="sk-SK" sz="1800" dirty="0" err="1" smtClean="0">
                <a:latin typeface="Arial Narrow" panose="020B0606020202030204" pitchFamily="34" charset="0"/>
              </a:rPr>
              <a:t>free</a:t>
            </a:r>
            <a:r>
              <a:rPr lang="sk-SK" sz="1800" dirty="0" smtClean="0">
                <a:latin typeface="Arial Narrow" panose="020B0606020202030204" pitchFamily="34" charset="0"/>
              </a:rPr>
              <a:t> </a:t>
            </a:r>
            <a:r>
              <a:rPr lang="sk-SK" sz="1800" dirty="0" err="1" smtClean="0">
                <a:latin typeface="Arial Narrow" panose="020B0606020202030204" pitchFamily="34" charset="0"/>
              </a:rPr>
              <a:t>cash</a:t>
            </a:r>
            <a:r>
              <a:rPr lang="sk-SK" sz="1800" dirty="0" smtClean="0">
                <a:latin typeface="Arial Narrow" panose="020B0606020202030204" pitchFamily="34" charset="0"/>
              </a:rPr>
              <a:t> </a:t>
            </a:r>
            <a:r>
              <a:rPr lang="sk-SK" sz="1800" dirty="0" err="1" smtClean="0">
                <a:latin typeface="Arial Narrow" panose="020B0606020202030204" pitchFamily="34" charset="0"/>
              </a:rPr>
              <a:t>flow</a:t>
            </a:r>
            <a:r>
              <a:rPr lang="sk-SK" sz="1800" dirty="0" smtClean="0">
                <a:latin typeface="Arial Narrow" panose="020B0606020202030204" pitchFamily="34" charset="0"/>
              </a:rPr>
              <a:t> to </a:t>
            </a:r>
            <a:r>
              <a:rPr lang="sk-SK" sz="1800" dirty="0" err="1" smtClean="0">
                <a:latin typeface="Arial Narrow" panose="020B0606020202030204" pitchFamily="34" charset="0"/>
              </a:rPr>
              <a:t>the</a:t>
            </a:r>
            <a:r>
              <a:rPr lang="sk-SK" sz="1800" dirty="0" smtClean="0">
                <a:latin typeface="Arial Narrow" panose="020B0606020202030204" pitchFamily="34" charset="0"/>
              </a:rPr>
              <a:t> entity		= </a:t>
            </a:r>
            <a:r>
              <a:rPr lang="sk-SK" sz="1800" dirty="0" err="1" smtClean="0">
                <a:latin typeface="Arial Narrow" panose="020B0606020202030204" pitchFamily="34" charset="0"/>
              </a:rPr>
              <a:t>EBITt</a:t>
            </a:r>
            <a:r>
              <a:rPr lang="sk-SK" sz="1800" dirty="0" smtClean="0">
                <a:latin typeface="Arial Narrow" panose="020B0606020202030204" pitchFamily="34" charset="0"/>
              </a:rPr>
              <a:t> * (1 – t) + </a:t>
            </a:r>
            <a:r>
              <a:rPr lang="sk-SK" sz="1800" dirty="0" err="1" smtClean="0">
                <a:latin typeface="Arial Narrow" panose="020B0606020202030204" pitchFamily="34" charset="0"/>
              </a:rPr>
              <a:t>ODPt</a:t>
            </a:r>
            <a:r>
              <a:rPr lang="sk-SK" sz="1800" dirty="0" smtClean="0">
                <a:latin typeface="Arial Narrow" panose="020B0606020202030204" pitchFamily="34" charset="0"/>
              </a:rPr>
              <a:t> – </a:t>
            </a: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1800" dirty="0" smtClean="0">
                <a:latin typeface="Arial Narrow" panose="020B0606020202030204" pitchFamily="34" charset="0"/>
              </a:rPr>
              <a:t>						   - Δ </a:t>
            </a:r>
            <a:r>
              <a:rPr lang="sk-SK" sz="1800" dirty="0" err="1" smtClean="0">
                <a:latin typeface="Arial Narrow" panose="020B0606020202030204" pitchFamily="34" charset="0"/>
              </a:rPr>
              <a:t>WCt</a:t>
            </a:r>
            <a:r>
              <a:rPr lang="sk-SK" sz="1800" dirty="0" smtClean="0">
                <a:latin typeface="Arial Narrow" panose="020B0606020202030204" pitchFamily="34" charset="0"/>
              </a:rPr>
              <a:t> - </a:t>
            </a:r>
            <a:r>
              <a:rPr lang="sk-SK" sz="1800" dirty="0" err="1" smtClean="0">
                <a:latin typeface="Arial Narrow" panose="020B0606020202030204" pitchFamily="34" charset="0"/>
              </a:rPr>
              <a:t>INVt</a:t>
            </a:r>
            <a:endParaRPr lang="sk-SK" sz="1800" dirty="0" smtClean="0">
              <a:latin typeface="Arial Narrow" panose="020B0606020202030204" pitchFamily="34" charset="0"/>
            </a:endParaRPr>
          </a:p>
          <a:p>
            <a:pPr>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800" dirty="0"/>
          </a:p>
        </p:txBody>
      </p:sp>
    </p:spTree>
    <p:extLst>
      <p:ext uri="{BB962C8B-B14F-4D97-AF65-F5344CB8AC3E}">
        <p14:creationId xmlns:p14="http://schemas.microsoft.com/office/powerpoint/2010/main" val="404064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457200" y="274638"/>
            <a:ext cx="8229600" cy="850106"/>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anose="020B0606020202030204" pitchFamily="34" charset="0"/>
              </a:rPr>
              <a:t>FCFE - </a:t>
            </a:r>
            <a:r>
              <a:rPr lang="en-GB" sz="2400" b="1" dirty="0" smtClean="0">
                <a:latin typeface="Arial Narrow" panose="020B0606020202030204" pitchFamily="34" charset="0"/>
              </a:rPr>
              <a:t>Free </a:t>
            </a:r>
            <a:r>
              <a:rPr lang="en-GB" sz="2400" b="1" dirty="0">
                <a:latin typeface="Arial Narrow" panose="020B0606020202030204" pitchFamily="34" charset="0"/>
              </a:rPr>
              <a:t>cash flow equity</a:t>
            </a:r>
          </a:p>
        </p:txBody>
      </p:sp>
      <p:sp>
        <p:nvSpPr>
          <p:cNvPr id="27650" name="Rectangle 2"/>
          <p:cNvSpPr>
            <a:spLocks noGrp="1" noChangeArrowheads="1"/>
          </p:cNvSpPr>
          <p:nvPr>
            <p:ph idx="1"/>
          </p:nvPr>
        </p:nvSpPr>
        <p:spPr>
          <a:xfrm>
            <a:off x="457200" y="1124744"/>
            <a:ext cx="8229600" cy="5045869"/>
          </a:xfrm>
          <a:ln/>
        </p:spPr>
        <p:txBody>
          <a:bodyPr/>
          <a:lstStyle/>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Modely založené na FCFE sú vhodné najmä na ohodnocovanie bánk a finančných inštitúcií. </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V peňažnom toku pre akcionárov FCF </a:t>
            </a:r>
            <a:r>
              <a:rPr lang="sk-SK" sz="2200" dirty="0" err="1" smtClean="0">
                <a:latin typeface="Arial Narrow" panose="020B0606020202030204" pitchFamily="34" charset="0"/>
              </a:rPr>
              <a:t>equity</a:t>
            </a:r>
            <a:r>
              <a:rPr lang="sk-SK" sz="2200" dirty="0" smtClean="0">
                <a:latin typeface="Arial Narrow" panose="020B0606020202030204" pitchFamily="34" charset="0"/>
              </a:rPr>
              <a:t> sa rozlišujú  dve situácie:</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1. podnik je financovaný výlučne vlastným kapitálom (podnik bez finančnej páky). Pri financovaní iba vlastným kapitálom je prepočet peňažného toku  rovnaký ako pri metóde DCF entity.</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2. podnik je financovaný aj dlhom, t.j. v peňažnom toku sa musí odrážať zníženie peňažného toku o tú časť, ktorá je určená pre veriteľov. </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anose="020B0606020202030204" pitchFamily="34" charset="0"/>
              </a:rPr>
              <a:t>3. Peňažné toky vypočítané metódou DCF </a:t>
            </a:r>
            <a:r>
              <a:rPr lang="sk-SK" sz="2200" dirty="0" err="1" smtClean="0">
                <a:latin typeface="Arial Narrow" panose="020B0606020202030204" pitchFamily="34" charset="0"/>
              </a:rPr>
              <a:t>equity</a:t>
            </a:r>
            <a:r>
              <a:rPr lang="sk-SK" sz="2200" dirty="0" smtClean="0">
                <a:latin typeface="Arial Narrow" panose="020B0606020202030204" pitchFamily="34" charset="0"/>
              </a:rPr>
              <a:t> sa diskontujú vždy zásadne nákladmi vlastného kapitálu.</a:t>
            </a:r>
          </a:p>
          <a:p>
            <a:pPr>
              <a:lnSpc>
                <a:spcPct val="80000"/>
              </a:lnSpc>
              <a:spcBef>
                <a:spcPts val="10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000" b="1" dirty="0" smtClean="0">
              <a:latin typeface="Arial Narrow" panose="020B0606020202030204" pitchFamily="34" charset="0"/>
            </a:endParaRPr>
          </a:p>
          <a:p>
            <a:pPr>
              <a:lnSpc>
                <a:spcPct val="80000"/>
              </a:lnSpc>
              <a:spcBef>
                <a:spcPts val="10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b="1" dirty="0" smtClean="0">
                <a:latin typeface="Arial Narrow" panose="020B0606020202030204" pitchFamily="34" charset="0"/>
              </a:rPr>
              <a:t>Výpočet FCFE:</a:t>
            </a:r>
          </a:p>
          <a:p>
            <a:pPr marL="457200" indent="-457200">
              <a:lnSpc>
                <a:spcPct val="80000"/>
              </a:lnSpc>
              <a:spcBef>
                <a:spcPts val="1050"/>
              </a:spcBef>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200" dirty="0" smtClean="0">
                <a:latin typeface="Arial Narrow" panose="020B0606020202030204" pitchFamily="34" charset="0"/>
              </a:rPr>
              <a:t>FCFE </a:t>
            </a:r>
            <a:r>
              <a:rPr lang="cs-CZ" sz="2200" dirty="0">
                <a:latin typeface="Arial Narrow" panose="020B0606020202030204" pitchFamily="34" charset="0"/>
              </a:rPr>
              <a:t>= čistý </a:t>
            </a:r>
            <a:r>
              <a:rPr lang="cs-CZ" sz="2200" dirty="0" err="1">
                <a:latin typeface="Arial Narrow" panose="020B0606020202030204" pitchFamily="34" charset="0"/>
              </a:rPr>
              <a:t>príjem</a:t>
            </a:r>
            <a:r>
              <a:rPr lang="cs-CZ" sz="2200" dirty="0">
                <a:latin typeface="Arial Narrow" panose="020B0606020202030204" pitchFamily="34" charset="0"/>
              </a:rPr>
              <a:t> – rast kapitálu + </a:t>
            </a:r>
            <a:r>
              <a:rPr lang="cs-CZ" sz="2200" dirty="0" err="1">
                <a:latin typeface="Arial Narrow" panose="020B0606020202030204" pitchFamily="34" charset="0"/>
              </a:rPr>
              <a:t>ostatné</a:t>
            </a:r>
            <a:r>
              <a:rPr lang="cs-CZ" sz="2200" dirty="0">
                <a:latin typeface="Arial Narrow" panose="020B0606020202030204" pitchFamily="34" charset="0"/>
              </a:rPr>
              <a:t> </a:t>
            </a:r>
            <a:r>
              <a:rPr lang="cs-CZ" sz="2200" dirty="0" err="1" smtClean="0">
                <a:latin typeface="Arial Narrow" panose="020B0606020202030204" pitchFamily="34" charset="0"/>
              </a:rPr>
              <a:t>príjmy</a:t>
            </a:r>
            <a:endParaRPr lang="cs-CZ" sz="2200" dirty="0" smtClean="0">
              <a:latin typeface="Arial Narrow" panose="020B0606020202030204" pitchFamily="34" charset="0"/>
            </a:endParaRPr>
          </a:p>
          <a:p>
            <a:pPr marL="457200" indent="-457200">
              <a:lnSpc>
                <a:spcPct val="80000"/>
              </a:lnSpc>
              <a:spcBef>
                <a:spcPts val="1050"/>
              </a:spcBef>
              <a:buFont typeface="Arial"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200" dirty="0">
                <a:latin typeface="Arial Narrow" panose="020B0606020202030204" pitchFamily="34" charset="0"/>
              </a:rPr>
              <a:t>FCFE = zdroje z </a:t>
            </a:r>
            <a:r>
              <a:rPr lang="cs-CZ" sz="2200" dirty="0" err="1">
                <a:latin typeface="Arial Narrow" panose="020B0606020202030204" pitchFamily="34" charset="0"/>
              </a:rPr>
              <a:t>emisie</a:t>
            </a:r>
            <a:r>
              <a:rPr lang="cs-CZ" sz="2200" dirty="0">
                <a:latin typeface="Arial Narrow" panose="020B0606020202030204" pitchFamily="34" charset="0"/>
              </a:rPr>
              <a:t> akcií – </a:t>
            </a:r>
            <a:r>
              <a:rPr lang="cs-CZ" sz="2200" dirty="0" err="1">
                <a:latin typeface="Arial Narrow" panose="020B0606020202030204" pitchFamily="34" charset="0"/>
              </a:rPr>
              <a:t>prioritné</a:t>
            </a:r>
            <a:r>
              <a:rPr lang="cs-CZ" sz="2200" dirty="0">
                <a:latin typeface="Arial Narrow" panose="020B0606020202030204" pitchFamily="34" charset="0"/>
              </a:rPr>
              <a:t> akcie + dividendy – rast kapitálu (+ pokles kapitálu)</a:t>
            </a:r>
            <a:endParaRPr lang="sk-SK" sz="2200" dirty="0">
              <a:latin typeface="Arial Narrow" panose="020B0606020202030204" pitchFamily="34" charset="0"/>
            </a:endParaRPr>
          </a:p>
          <a:p>
            <a:pPr marL="457200" indent="-457200">
              <a:lnSpc>
                <a:spcPct val="80000"/>
              </a:lnSpc>
              <a:spcBef>
                <a:spcPts val="1050"/>
              </a:spcBef>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000" dirty="0"/>
          </a:p>
          <a:p>
            <a:pPr>
              <a:lnSpc>
                <a:spcPct val="80000"/>
              </a:lnSpc>
              <a:spcBef>
                <a:spcPts val="10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p>
        </p:txBody>
      </p:sp>
    </p:spTree>
    <p:extLst>
      <p:ext uri="{BB962C8B-B14F-4D97-AF65-F5344CB8AC3E}">
        <p14:creationId xmlns:p14="http://schemas.microsoft.com/office/powerpoint/2010/main" val="36627062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457200" y="274638"/>
            <a:ext cx="8229600" cy="8509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anose="020B0606020202030204" pitchFamily="34" charset="0"/>
              </a:rPr>
              <a:t>Výpočet </a:t>
            </a:r>
            <a:r>
              <a:rPr lang="sk-SK" sz="2400" b="1" dirty="0" err="1" smtClean="0">
                <a:latin typeface="Arial Narrow" panose="020B0606020202030204" pitchFamily="34" charset="0"/>
              </a:rPr>
              <a:t>free</a:t>
            </a:r>
            <a:r>
              <a:rPr lang="sk-SK" sz="2400" b="1" dirty="0" smtClean="0">
                <a:latin typeface="Arial Narrow" panose="020B0606020202030204" pitchFamily="34" charset="0"/>
              </a:rPr>
              <a:t> </a:t>
            </a:r>
            <a:r>
              <a:rPr lang="sk-SK" sz="2400" b="1" dirty="0" err="1" smtClean="0">
                <a:latin typeface="Arial Narrow" panose="020B0606020202030204" pitchFamily="34" charset="0"/>
              </a:rPr>
              <a:t>cash</a:t>
            </a:r>
            <a:r>
              <a:rPr lang="sk-SK" sz="2400" b="1" dirty="0" smtClean="0">
                <a:latin typeface="Arial Narrow" panose="020B0606020202030204" pitchFamily="34" charset="0"/>
              </a:rPr>
              <a:t> </a:t>
            </a:r>
            <a:r>
              <a:rPr lang="sk-SK" sz="2400" b="1" dirty="0" err="1" smtClean="0">
                <a:latin typeface="Arial Narrow" panose="020B0606020202030204" pitchFamily="34" charset="0"/>
              </a:rPr>
              <a:t>flow</a:t>
            </a:r>
            <a:r>
              <a:rPr lang="sk-SK" sz="2400" b="1" dirty="0" smtClean="0">
                <a:latin typeface="Arial Narrow" panose="020B0606020202030204" pitchFamily="34" charset="0"/>
              </a:rPr>
              <a:t> </a:t>
            </a:r>
            <a:r>
              <a:rPr lang="sk-SK" sz="2400" b="1" dirty="0" err="1" smtClean="0">
                <a:latin typeface="Arial Narrow" panose="020B0606020202030204" pitchFamily="34" charset="0"/>
              </a:rPr>
              <a:t>equity</a:t>
            </a:r>
            <a:endParaRPr lang="sk-SK" sz="2400" b="1" dirty="0">
              <a:latin typeface="Arial Narrow" panose="020B0606020202030204" pitchFamily="34" charset="0"/>
            </a:endParaRPr>
          </a:p>
        </p:txBody>
      </p:sp>
      <p:sp>
        <p:nvSpPr>
          <p:cNvPr id="28674" name="Rectangle 2"/>
          <p:cNvSpPr>
            <a:spLocks noGrp="1" noChangeArrowheads="1"/>
          </p:cNvSpPr>
          <p:nvPr>
            <p:ph idx="1"/>
          </p:nvPr>
        </p:nvSpPr>
        <p:spPr>
          <a:xfrm>
            <a:off x="457200" y="1268413"/>
            <a:ext cx="8229600" cy="5187950"/>
          </a:xfrm>
          <a:ln/>
        </p:spPr>
        <p:txBody>
          <a:bodyPr/>
          <a:lstStyle/>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err="1">
                <a:latin typeface="Arial Narrow" panose="020B0606020202030204" pitchFamily="34" charset="0"/>
              </a:rPr>
              <a:t>Pri</a:t>
            </a:r>
            <a:r>
              <a:rPr lang="en-GB" sz="2000" dirty="0">
                <a:latin typeface="Arial Narrow" panose="020B0606020202030204" pitchFamily="34" charset="0"/>
              </a:rPr>
              <a:t> </a:t>
            </a:r>
            <a:r>
              <a:rPr lang="en-GB" sz="2000" dirty="0" err="1">
                <a:latin typeface="Arial Narrow" panose="020B0606020202030204" pitchFamily="34" charset="0"/>
              </a:rPr>
              <a:t>financovaní</a:t>
            </a:r>
            <a:r>
              <a:rPr lang="en-GB" sz="2000" dirty="0">
                <a:latin typeface="Arial Narrow" panose="020B0606020202030204" pitchFamily="34" charset="0"/>
              </a:rPr>
              <a:t> </a:t>
            </a:r>
            <a:r>
              <a:rPr lang="en-GB" sz="2000" dirty="0" err="1">
                <a:latin typeface="Arial Narrow" panose="020B0606020202030204" pitchFamily="34" charset="0"/>
              </a:rPr>
              <a:t>vlastným</a:t>
            </a:r>
            <a:r>
              <a:rPr lang="en-GB" sz="2000" dirty="0">
                <a:latin typeface="Arial Narrow" panose="020B0606020202030204" pitchFamily="34" charset="0"/>
              </a:rPr>
              <a:t> </a:t>
            </a:r>
            <a:r>
              <a:rPr lang="en-GB" sz="2000" dirty="0" err="1">
                <a:latin typeface="Arial Narrow" panose="020B0606020202030204" pitchFamily="34" charset="0"/>
              </a:rPr>
              <a:t>kapitálom</a:t>
            </a:r>
            <a:r>
              <a:rPr lang="en-GB" sz="2000" dirty="0">
                <a:latin typeface="Arial Narrow" panose="020B0606020202030204" pitchFamily="34" charset="0"/>
              </a:rPr>
              <a:t> </a:t>
            </a:r>
            <a:r>
              <a:rPr lang="en-GB" sz="2000" dirty="0" err="1">
                <a:latin typeface="Arial Narrow" panose="020B0606020202030204" pitchFamily="34" charset="0"/>
              </a:rPr>
              <a:t>aj</a:t>
            </a:r>
            <a:r>
              <a:rPr lang="en-GB" sz="2000" dirty="0">
                <a:latin typeface="Arial Narrow" panose="020B0606020202030204" pitchFamily="34" charset="0"/>
              </a:rPr>
              <a:t> </a:t>
            </a:r>
            <a:r>
              <a:rPr lang="en-GB" sz="2000" dirty="0" err="1">
                <a:latin typeface="Arial Narrow" panose="020B0606020202030204" pitchFamily="34" charset="0"/>
              </a:rPr>
              <a:t>dlhom</a:t>
            </a:r>
            <a:r>
              <a:rPr lang="en-GB" sz="2000" dirty="0">
                <a:latin typeface="Arial Narrow" panose="020B0606020202030204" pitchFamily="34" charset="0"/>
              </a:rPr>
              <a:t> je </a:t>
            </a:r>
            <a:r>
              <a:rPr lang="en-GB" sz="2000" dirty="0" err="1">
                <a:latin typeface="Arial Narrow" panose="020B0606020202030204" pitchFamily="34" charset="0"/>
              </a:rPr>
              <a:t>prepočet</a:t>
            </a:r>
            <a:r>
              <a:rPr lang="en-GB" sz="2000" dirty="0">
                <a:latin typeface="Arial Narrow" panose="020B0606020202030204" pitchFamily="34" charset="0"/>
              </a:rPr>
              <a:t> </a:t>
            </a:r>
            <a:r>
              <a:rPr lang="en-GB" sz="2000" dirty="0" err="1">
                <a:latin typeface="Arial Narrow" panose="020B0606020202030204" pitchFamily="34" charset="0"/>
              </a:rPr>
              <a:t>peňažného</a:t>
            </a:r>
            <a:r>
              <a:rPr lang="en-GB" sz="2000" dirty="0">
                <a:latin typeface="Arial Narrow" panose="020B0606020202030204" pitchFamily="34" charset="0"/>
              </a:rPr>
              <a:t> </a:t>
            </a:r>
            <a:r>
              <a:rPr lang="en-GB" sz="2000" dirty="0" err="1">
                <a:latin typeface="Arial Narrow" panose="020B0606020202030204" pitchFamily="34" charset="0"/>
              </a:rPr>
              <a:t>toku</a:t>
            </a:r>
            <a:r>
              <a:rPr lang="en-GB" sz="2000" dirty="0">
                <a:latin typeface="Arial Narrow" panose="020B0606020202030204" pitchFamily="34" charset="0"/>
              </a:rPr>
              <a:t> </a:t>
            </a:r>
            <a:r>
              <a:rPr lang="en-GB" sz="2000" dirty="0" err="1">
                <a:latin typeface="Arial Narrow" panose="020B0606020202030204" pitchFamily="34" charset="0"/>
              </a:rPr>
              <a:t>nasledovný</a:t>
            </a:r>
            <a:r>
              <a:rPr lang="en-GB" sz="2000" dirty="0">
                <a:latin typeface="Arial Narrow" panose="020B0606020202030204" pitchFamily="34" charset="0"/>
              </a:rPr>
              <a:t>:</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EBIT					= EBIT</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 </a:t>
            </a:r>
            <a:r>
              <a:rPr lang="en-GB" sz="2000" dirty="0" err="1">
                <a:latin typeface="Arial Narrow" panose="020B0606020202030204" pitchFamily="34" charset="0"/>
              </a:rPr>
              <a:t>úroky</a:t>
            </a:r>
            <a:r>
              <a:rPr lang="en-GB" sz="2000" dirty="0">
                <a:latin typeface="Arial Narrow" panose="020B0606020202030204" pitchFamily="34" charset="0"/>
              </a:rPr>
              <a:t>					</a:t>
            </a:r>
            <a:r>
              <a:rPr lang="en-GB" sz="2000" dirty="0" smtClean="0">
                <a:latin typeface="Arial Narrow" panose="020B0606020202030204" pitchFamily="34" charset="0"/>
              </a:rPr>
              <a:t>- </a:t>
            </a:r>
            <a:r>
              <a:rPr lang="en-GB" sz="2000" dirty="0">
                <a:latin typeface="Arial Narrow" panose="020B0606020202030204" pitchFamily="34" charset="0"/>
              </a:rPr>
              <a:t>It</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 </a:t>
            </a:r>
            <a:r>
              <a:rPr lang="en-GB" sz="2000" dirty="0" smtClean="0">
                <a:latin typeface="Arial Narrow" panose="020B0606020202030204" pitchFamily="34" charset="0"/>
              </a:rPr>
              <a:t>Z</a:t>
            </a:r>
            <a:r>
              <a:rPr lang="sk-SK" sz="2000" dirty="0" err="1" smtClean="0">
                <a:latin typeface="Arial Narrow" panose="020B0606020202030204" pitchFamily="34" charset="0"/>
              </a:rPr>
              <a:t>isk</a:t>
            </a:r>
            <a:r>
              <a:rPr lang="en-GB" sz="2000" dirty="0">
                <a:latin typeface="Arial Narrow" panose="020B0606020202030204" pitchFamily="34" charset="0"/>
              </a:rPr>
              <a:t> </a:t>
            </a:r>
            <a:r>
              <a:rPr lang="en-GB" sz="2000" dirty="0" err="1">
                <a:latin typeface="Arial Narrow" panose="020B0606020202030204" pitchFamily="34" charset="0"/>
              </a:rPr>
              <a:t>pred</a:t>
            </a:r>
            <a:r>
              <a:rPr lang="en-GB" sz="2000" dirty="0">
                <a:latin typeface="Arial Narrow" panose="020B0606020202030204" pitchFamily="34" charset="0"/>
              </a:rPr>
              <a:t> </a:t>
            </a:r>
            <a:r>
              <a:rPr lang="en-GB" sz="2000" dirty="0" err="1">
                <a:latin typeface="Arial Narrow" panose="020B0606020202030204" pitchFamily="34" charset="0"/>
              </a:rPr>
              <a:t>zdanením</a:t>
            </a:r>
            <a:r>
              <a:rPr lang="en-GB" sz="2000" dirty="0">
                <a:latin typeface="Arial Narrow" panose="020B0606020202030204" pitchFamily="34" charset="0"/>
              </a:rPr>
              <a:t>			= </a:t>
            </a:r>
            <a:r>
              <a:rPr lang="en-GB" sz="2000" dirty="0" err="1">
                <a:latin typeface="Arial Narrow" panose="020B0606020202030204" pitchFamily="34" charset="0"/>
              </a:rPr>
              <a:t>EBITt</a:t>
            </a:r>
            <a:endParaRPr lang="en-GB" sz="2000" dirty="0">
              <a:latin typeface="Arial Narrow" panose="020B0606020202030204"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 </a:t>
            </a:r>
            <a:r>
              <a:rPr lang="en-GB" sz="2000" dirty="0" err="1">
                <a:latin typeface="Arial Narrow" panose="020B0606020202030204" pitchFamily="34" charset="0"/>
              </a:rPr>
              <a:t>dane</a:t>
            </a:r>
            <a:r>
              <a:rPr lang="en-GB" sz="2000" dirty="0">
                <a:latin typeface="Arial Narrow" panose="020B0606020202030204" pitchFamily="34" charset="0"/>
              </a:rPr>
              <a:t>					- </a:t>
            </a:r>
            <a:r>
              <a:rPr lang="en-GB" sz="2000" dirty="0" err="1">
                <a:latin typeface="Arial Narrow" panose="020B0606020202030204" pitchFamily="34" charset="0"/>
              </a:rPr>
              <a:t>EBITt</a:t>
            </a:r>
            <a:r>
              <a:rPr lang="en-GB" sz="2000" dirty="0">
                <a:latin typeface="Arial Narrow" panose="020B0606020202030204" pitchFamily="34" charset="0"/>
              </a:rPr>
              <a:t> * t</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 ČZ					= ČZ</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 </a:t>
            </a:r>
            <a:r>
              <a:rPr lang="en-GB" sz="2000" dirty="0" err="1">
                <a:latin typeface="Arial Narrow" panose="020B0606020202030204" pitchFamily="34" charset="0"/>
              </a:rPr>
              <a:t>odpisy</a:t>
            </a:r>
            <a:r>
              <a:rPr lang="en-GB" sz="2000" dirty="0">
                <a:latin typeface="Arial Narrow" panose="020B0606020202030204" pitchFamily="34" charset="0"/>
              </a:rPr>
              <a:t>				</a:t>
            </a:r>
            <a:r>
              <a:rPr lang="sk-SK" sz="2000" dirty="0" smtClean="0">
                <a:latin typeface="Arial Narrow" panose="020B0606020202030204" pitchFamily="34" charset="0"/>
              </a:rPr>
              <a:t>	</a:t>
            </a:r>
            <a:r>
              <a:rPr lang="en-GB" sz="2000" dirty="0" smtClean="0">
                <a:latin typeface="Arial Narrow" panose="020B0606020202030204" pitchFamily="34" charset="0"/>
              </a:rPr>
              <a:t>+ </a:t>
            </a:r>
            <a:r>
              <a:rPr lang="en-GB" sz="2000" dirty="0" err="1">
                <a:latin typeface="Arial Narrow" panose="020B0606020202030204" pitchFamily="34" charset="0"/>
              </a:rPr>
              <a:t>ODPt</a:t>
            </a:r>
            <a:endParaRPr lang="en-GB" sz="2000" dirty="0">
              <a:latin typeface="Arial Narrow" panose="020B0606020202030204"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 Δ WC (</a:t>
            </a:r>
            <a:r>
              <a:rPr lang="en-GB" sz="2000" dirty="0" err="1">
                <a:latin typeface="Arial Narrow" panose="020B0606020202030204" pitchFamily="34" charset="0"/>
              </a:rPr>
              <a:t>pracovný</a:t>
            </a:r>
            <a:r>
              <a:rPr lang="en-GB" sz="2000" dirty="0">
                <a:latin typeface="Arial Narrow" panose="020B0606020202030204" pitchFamily="34" charset="0"/>
              </a:rPr>
              <a:t> </a:t>
            </a:r>
            <a:r>
              <a:rPr lang="en-GB" sz="2000" dirty="0" err="1">
                <a:latin typeface="Arial Narrow" panose="020B0606020202030204" pitchFamily="34" charset="0"/>
              </a:rPr>
              <a:t>kapitál</a:t>
            </a:r>
            <a:r>
              <a:rPr lang="en-GB" sz="2000" dirty="0">
                <a:latin typeface="Arial Narrow" panose="020B0606020202030204" pitchFamily="34" charset="0"/>
              </a:rPr>
              <a:t>)		</a:t>
            </a:r>
            <a:r>
              <a:rPr lang="sk-SK" sz="2000" dirty="0" smtClean="0">
                <a:latin typeface="Arial Narrow" panose="020B0606020202030204" pitchFamily="34" charset="0"/>
              </a:rPr>
              <a:t>	- </a:t>
            </a:r>
            <a:r>
              <a:rPr lang="en-GB" sz="2000" dirty="0" smtClean="0">
                <a:latin typeface="Arial Narrow" panose="020B0606020202030204" pitchFamily="34" charset="0"/>
              </a:rPr>
              <a:t>Δ </a:t>
            </a:r>
            <a:r>
              <a:rPr lang="en-GB" sz="2000" dirty="0" err="1">
                <a:latin typeface="Arial Narrow" panose="020B0606020202030204" pitchFamily="34" charset="0"/>
              </a:rPr>
              <a:t>WCt</a:t>
            </a:r>
            <a:endParaRPr lang="en-GB" sz="2000" dirty="0">
              <a:latin typeface="Arial Narrow" panose="020B0606020202030204"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 </a:t>
            </a:r>
            <a:r>
              <a:rPr lang="en-GB" sz="2000" dirty="0" err="1">
                <a:latin typeface="Arial Narrow" panose="020B0606020202030204" pitchFamily="34" charset="0"/>
              </a:rPr>
              <a:t>investičné</a:t>
            </a:r>
            <a:r>
              <a:rPr lang="en-GB" sz="2000" dirty="0">
                <a:latin typeface="Arial Narrow" panose="020B0606020202030204" pitchFamily="34" charset="0"/>
              </a:rPr>
              <a:t> </a:t>
            </a:r>
            <a:r>
              <a:rPr lang="en-GB" sz="2000" dirty="0" err="1">
                <a:latin typeface="Arial Narrow" panose="020B0606020202030204" pitchFamily="34" charset="0"/>
              </a:rPr>
              <a:t>výdavky</a:t>
            </a:r>
            <a:r>
              <a:rPr lang="en-GB" sz="2000" dirty="0">
                <a:latin typeface="Arial Narrow" panose="020B0606020202030204" pitchFamily="34" charset="0"/>
              </a:rPr>
              <a:t> (</a:t>
            </a:r>
            <a:r>
              <a:rPr lang="en-GB" sz="2000" dirty="0" err="1">
                <a:latin typeface="Arial Narrow" panose="020B0606020202030204" pitchFamily="34" charset="0"/>
              </a:rPr>
              <a:t>trvalé</a:t>
            </a:r>
            <a:r>
              <a:rPr lang="en-GB" sz="2000" dirty="0">
                <a:latin typeface="Arial Narrow" panose="020B0606020202030204" pitchFamily="34" charset="0"/>
              </a:rPr>
              <a:t> </a:t>
            </a:r>
            <a:r>
              <a:rPr lang="en-GB" sz="2000" dirty="0" err="1">
                <a:latin typeface="Arial Narrow" panose="020B0606020202030204" pitchFamily="34" charset="0"/>
              </a:rPr>
              <a:t>kapit</a:t>
            </a:r>
            <a:r>
              <a:rPr lang="en-GB" sz="2000" dirty="0">
                <a:latin typeface="Arial Narrow" panose="020B0606020202030204" pitchFamily="34" charset="0"/>
              </a:rPr>
              <a:t>. </a:t>
            </a:r>
            <a:r>
              <a:rPr lang="en-GB" sz="2000" dirty="0" err="1">
                <a:latin typeface="Arial Narrow" panose="020B0606020202030204" pitchFamily="34" charset="0"/>
              </a:rPr>
              <a:t>výdaje</a:t>
            </a:r>
            <a:r>
              <a:rPr lang="en-GB" sz="2000" dirty="0" smtClean="0">
                <a:latin typeface="Arial Narrow" panose="020B0606020202030204" pitchFamily="34" charset="0"/>
              </a:rPr>
              <a:t>)</a:t>
            </a:r>
            <a:r>
              <a:rPr lang="sk-SK" sz="2000" dirty="0" smtClean="0">
                <a:latin typeface="Arial Narrow" panose="020B0606020202030204" pitchFamily="34" charset="0"/>
              </a:rPr>
              <a:t>	</a:t>
            </a:r>
            <a:r>
              <a:rPr lang="en-GB" sz="2000" dirty="0" smtClean="0">
                <a:latin typeface="Arial Narrow" panose="020B0606020202030204" pitchFamily="34" charset="0"/>
              </a:rPr>
              <a:t>- </a:t>
            </a:r>
            <a:r>
              <a:rPr lang="en-GB" sz="2000" dirty="0" err="1">
                <a:latin typeface="Arial Narrow" panose="020B0606020202030204" pitchFamily="34" charset="0"/>
              </a:rPr>
              <a:t>INVt</a:t>
            </a:r>
            <a:endParaRPr lang="en-GB" sz="2000" dirty="0">
              <a:latin typeface="Arial Narrow" panose="020B0606020202030204"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 </a:t>
            </a:r>
            <a:r>
              <a:rPr lang="en-GB" sz="2000" dirty="0" err="1">
                <a:latin typeface="Arial Narrow" panose="020B0606020202030204" pitchFamily="34" charset="0"/>
              </a:rPr>
              <a:t>splátky</a:t>
            </a:r>
            <a:r>
              <a:rPr lang="en-GB" sz="2000" dirty="0">
                <a:latin typeface="Arial Narrow" panose="020B0606020202030204" pitchFamily="34" charset="0"/>
              </a:rPr>
              <a:t> </a:t>
            </a:r>
            <a:r>
              <a:rPr lang="en-GB" sz="2000" dirty="0" err="1">
                <a:latin typeface="Arial Narrow" panose="020B0606020202030204" pitchFamily="34" charset="0"/>
              </a:rPr>
              <a:t>úveru</a:t>
            </a:r>
            <a:r>
              <a:rPr lang="en-GB" sz="2000" dirty="0">
                <a:latin typeface="Arial Narrow" panose="020B0606020202030204" pitchFamily="34" charset="0"/>
              </a:rPr>
              <a:t>				- </a:t>
            </a:r>
            <a:r>
              <a:rPr lang="en-GB" sz="2000" dirty="0" err="1">
                <a:latin typeface="Arial Narrow" panose="020B0606020202030204" pitchFamily="34" charset="0"/>
              </a:rPr>
              <a:t>SPLt</a:t>
            </a:r>
            <a:endParaRPr lang="en-GB" sz="2000" dirty="0">
              <a:latin typeface="Arial Narrow" panose="020B0606020202030204"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Arial Narrow" panose="020B0606020202030204" pitchFamily="34" charset="0"/>
              </a:rPr>
              <a:t>= free cash flow to the equity		= ČZ + </a:t>
            </a:r>
            <a:r>
              <a:rPr lang="en-GB" sz="2000" dirty="0" err="1">
                <a:latin typeface="Arial Narrow" panose="020B0606020202030204" pitchFamily="34" charset="0"/>
              </a:rPr>
              <a:t>ODPt</a:t>
            </a:r>
            <a:r>
              <a:rPr lang="en-GB" sz="2000" dirty="0">
                <a:latin typeface="Arial Narrow" panose="020B0606020202030204" pitchFamily="34" charset="0"/>
              </a:rPr>
              <a:t> – Δ </a:t>
            </a:r>
            <a:r>
              <a:rPr lang="en-GB" sz="2000" dirty="0" err="1">
                <a:latin typeface="Arial Narrow" panose="020B0606020202030204" pitchFamily="34" charset="0"/>
              </a:rPr>
              <a:t>WCt</a:t>
            </a:r>
            <a:r>
              <a:rPr lang="en-GB" sz="2000" dirty="0">
                <a:latin typeface="Arial Narrow" panose="020B0606020202030204" pitchFamily="34" charset="0"/>
              </a:rPr>
              <a:t> </a:t>
            </a:r>
            <a:r>
              <a:rPr lang="en-GB" sz="2000" dirty="0" smtClean="0">
                <a:latin typeface="Arial Narrow" panose="020B0606020202030204" pitchFamily="34" charset="0"/>
              </a:rPr>
              <a:t>- </a:t>
            </a:r>
            <a:r>
              <a:rPr lang="en-GB" sz="2000" dirty="0" err="1">
                <a:latin typeface="Arial Narrow" panose="020B0606020202030204" pitchFamily="34" charset="0"/>
              </a:rPr>
              <a:t>INVt</a:t>
            </a:r>
            <a:r>
              <a:rPr lang="en-GB" sz="2000" dirty="0">
                <a:latin typeface="Arial Narrow" panose="020B0606020202030204" pitchFamily="34" charset="0"/>
              </a:rPr>
              <a:t> - </a:t>
            </a:r>
            <a:r>
              <a:rPr lang="en-GB" sz="2000" dirty="0" err="1">
                <a:latin typeface="Arial Narrow" panose="020B0606020202030204" pitchFamily="34" charset="0"/>
              </a:rPr>
              <a:t>SPLt</a:t>
            </a:r>
            <a:endParaRPr lang="en-GB" sz="2000" dirty="0">
              <a:latin typeface="Arial Narrow" panose="020B0606020202030204"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t> </a:t>
            </a:r>
          </a:p>
        </p:txBody>
      </p:sp>
    </p:spTree>
    <p:extLst>
      <p:ext uri="{BB962C8B-B14F-4D97-AF65-F5344CB8AC3E}">
        <p14:creationId xmlns:p14="http://schemas.microsoft.com/office/powerpoint/2010/main" val="42667951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274638"/>
            <a:ext cx="8229600" cy="1144587"/>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sk-SK" sz="2800" b="1" dirty="0" smtClean="0">
                <a:latin typeface="Arial Narrow" panose="020B0606020202030204" pitchFamily="34" charset="0"/>
              </a:rPr>
              <a:t>Výpočet dividendového potenciálu (OZ) </a:t>
            </a:r>
            <a:br>
              <a:rPr lang="sk-SK" sz="2800" b="1" dirty="0" smtClean="0">
                <a:latin typeface="Arial Narrow" panose="020B0606020202030204" pitchFamily="34" charset="0"/>
              </a:rPr>
            </a:br>
            <a:r>
              <a:rPr lang="sk-SK" sz="2800" b="1" dirty="0" smtClean="0">
                <a:latin typeface="Arial Narrow" panose="020B0606020202030204" pitchFamily="34" charset="0"/>
              </a:rPr>
              <a:t>na základe vyhlášky v SR</a:t>
            </a:r>
          </a:p>
        </p:txBody>
      </p:sp>
      <p:sp>
        <p:nvSpPr>
          <p:cNvPr id="23555" name="Rectangle 2"/>
          <p:cNvSpPr>
            <a:spLocks noGrp="1" noChangeArrowheads="1"/>
          </p:cNvSpPr>
          <p:nvPr>
            <p:ph idx="1"/>
          </p:nvPr>
        </p:nvSpPr>
        <p:spPr/>
        <p:txBody>
          <a:bodyPr>
            <a:normAutofit lnSpcReduction="10000"/>
          </a:bodyPr>
          <a:lstStyle/>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čistý úrokový výnos</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výnosy z cenných papierov s premenlivým výnosom</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čisté výnosy z poplatkov a provízií</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zisk z finančných operácií</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ostatné výnosy z bežných činností</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všeobecné prevádzkové náklady</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náklady na zamestnancov (mzdy, platy, sociálne a zdravotné poistenie)</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ostatné prevádzkové náklady</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tvorba rezerv a opravných položiek</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použitie rezerv a opravných položiek</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daň z príjmov</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b="1" dirty="0" smtClean="0">
                <a:latin typeface="Arial Narrow" panose="020B0606020202030204" pitchFamily="34" charset="0"/>
              </a:rPr>
              <a:t>= Čistý peňažný príjem</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kapitálové požiadavky vyplývajúce z kapitálovej primeranosti</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investície potrebné na zabezpečenie požadovaného rastu zisku</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prídely do zákonného rezervného fondu a ostatných fondov</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dirty="0" smtClean="0">
                <a:latin typeface="Arial Narrow" panose="020B0606020202030204" pitchFamily="34" charset="0"/>
              </a:rPr>
              <a:t>- obmedzujúce podmienky na disponovanie peňažnými prostriedkami na základe legislatívy</a:t>
            </a:r>
          </a:p>
          <a:p>
            <a:pPr marL="606425" indent="-606425" eaLnBrk="1" hangingPunct="1">
              <a:lnSpc>
                <a:spcPct val="80000"/>
              </a:lnSpc>
              <a:spcBef>
                <a:spcPts val="4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1800" b="1" dirty="0" smtClean="0">
                <a:latin typeface="Arial Narrow" panose="020B0606020202030204" pitchFamily="34" charset="0"/>
              </a:rPr>
              <a:t>= disponibilný príjem pre akcionára </a:t>
            </a:r>
            <a:r>
              <a:rPr lang="sk-SK" sz="1800" dirty="0" smtClean="0">
                <a:latin typeface="Arial Narrow" panose="020B0606020202030204" pitchFamily="34" charset="0"/>
              </a:rPr>
              <a:t>(odčerpateľný výnos, resp. dividendový potenciál</a:t>
            </a:r>
            <a:r>
              <a:rPr lang="en-GB" sz="1600" dirty="0" smtClean="0"/>
              <a:t>)</a:t>
            </a:r>
          </a:p>
        </p:txBody>
      </p:sp>
    </p:spTree>
    <p:extLst>
      <p:ext uri="{BB962C8B-B14F-4D97-AF65-F5344CB8AC3E}">
        <p14:creationId xmlns:p14="http://schemas.microsoft.com/office/powerpoint/2010/main" val="15923464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 3"/>
          <p:cNvGraphicFramePr/>
          <p:nvPr/>
        </p:nvGraphicFramePr>
        <p:xfrm>
          <a:off x="899592" y="692696"/>
          <a:ext cx="3772272" cy="23042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f 4"/>
          <p:cNvGraphicFramePr/>
          <p:nvPr/>
        </p:nvGraphicFramePr>
        <p:xfrm>
          <a:off x="4283968" y="4077072"/>
          <a:ext cx="3888432" cy="20162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767565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p:txBody>
          <a:bodyPr/>
          <a:lstStyle/>
          <a:p>
            <a:pPr eaLnBrk="1" hangingPunct="1">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sk-SK" sz="2800" b="1" dirty="0" smtClean="0">
                <a:latin typeface="Arial Narrow" pitchFamily="34" charset="0"/>
              </a:rPr>
              <a:t>Hlavná požiadavka na diskontný faktor</a:t>
            </a:r>
          </a:p>
        </p:txBody>
      </p:sp>
      <p:sp>
        <p:nvSpPr>
          <p:cNvPr id="22531" name="Rectangle 2"/>
          <p:cNvSpPr>
            <a:spLocks noGrp="1" noChangeArrowheads="1"/>
          </p:cNvSpPr>
          <p:nvPr>
            <p:ph idx="1"/>
          </p:nvPr>
        </p:nvSpPr>
        <p:spPr>
          <a:xfrm>
            <a:off x="457200" y="1600200"/>
            <a:ext cx="8228013" cy="4525963"/>
          </a:xfrm>
        </p:spPr>
        <p:txBody>
          <a:bodyPr/>
          <a:lstStyle/>
          <a:p>
            <a:pPr eaLnBrk="1" hangingPunct="1">
              <a:lnSpc>
                <a:spcPct val="83000"/>
              </a:lnSpc>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800" dirty="0" smtClean="0"/>
          </a:p>
          <a:p>
            <a:pPr eaLnBrk="1" hangingPunct="1">
              <a:lnSpc>
                <a:spcPct val="8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Musí sa jednať o sadzbu, ktorá odráža porovnateľnú mieru rizikovosti, ako má ohodnocovaná banka.</a:t>
            </a:r>
          </a:p>
          <a:p>
            <a:pPr eaLnBrk="1" hangingPunct="1">
              <a:lnSpc>
                <a:spcPct val="83000"/>
              </a:lnSpc>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sk-SK" sz="2400" dirty="0" smtClean="0">
              <a:latin typeface="Arial Narrow" pitchFamily="34" charset="0"/>
            </a:endParaRPr>
          </a:p>
          <a:p>
            <a:pPr eaLnBrk="1" hangingPunct="1">
              <a:lnSpc>
                <a:spcPct val="8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Ak takáto sadzba neexistuje, musíme ju získať úpravou bezrizikovej sadzby o rizikovú prirážku subjektu.</a:t>
            </a:r>
          </a:p>
          <a:p>
            <a:pPr eaLnBrk="1" hangingPunct="1">
              <a:lnSpc>
                <a:spcPct val="8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Východiskom </a:t>
            </a:r>
            <a:r>
              <a:rPr lang="sk-SK" sz="2400" dirty="0">
                <a:latin typeface="Arial Narrow" pitchFamily="34" charset="0"/>
              </a:rPr>
              <a:t>pre určenie úrokovej miery „i“  je výnos, ktorý plynie z aktív nezaťažených špecifickým rizikom. </a:t>
            </a:r>
            <a:endParaRPr lang="sk-SK" sz="2400" dirty="0" smtClean="0">
              <a:latin typeface="Arial Narrow" pitchFamily="34" charset="0"/>
            </a:endParaRPr>
          </a:p>
          <a:p>
            <a:pPr eaLnBrk="1" hangingPunct="1">
              <a:lnSpc>
                <a:spcPct val="8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V </a:t>
            </a:r>
            <a:r>
              <a:rPr lang="sk-SK" sz="2400" dirty="0">
                <a:latin typeface="Arial Narrow" pitchFamily="34" charset="0"/>
              </a:rPr>
              <a:t>tejto úlohe vystupujú napríklad štátne cenné papiere, ktoré môžu predstavovať hladinu bezrizikovej úrokovej miery. </a:t>
            </a:r>
          </a:p>
          <a:p>
            <a:pPr eaLnBrk="1" hangingPunct="1">
              <a:lnSpc>
                <a:spcPct val="8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sk-SK" sz="2400" dirty="0" smtClean="0">
              <a:latin typeface="Arial Narrow" pitchFamily="34" charset="0"/>
            </a:endParaRPr>
          </a:p>
        </p:txBody>
      </p:sp>
    </p:spTree>
    <p:extLst>
      <p:ext uri="{BB962C8B-B14F-4D97-AF65-F5344CB8AC3E}">
        <p14:creationId xmlns:p14="http://schemas.microsoft.com/office/powerpoint/2010/main" val="16108725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8013" cy="936104"/>
          </a:xfrm>
        </p:spPr>
        <p:txBody>
          <a:bodyPr/>
          <a:lstStyle/>
          <a:p>
            <a:r>
              <a:rPr lang="sk-SK" sz="2800" b="1" dirty="0" smtClean="0">
                <a:latin typeface="Arial Narrow" pitchFamily="34" charset="0"/>
              </a:rPr>
              <a:t> Požiadavky </a:t>
            </a:r>
            <a:r>
              <a:rPr lang="sk-SK" sz="2800" b="1" dirty="0">
                <a:latin typeface="Arial Narrow" pitchFamily="34" charset="0"/>
              </a:rPr>
              <a:t>na bezrizikovú úrokovú </a:t>
            </a:r>
            <a:r>
              <a:rPr lang="sk-SK" sz="2800" b="1" dirty="0" smtClean="0">
                <a:latin typeface="Arial Narrow" pitchFamily="34" charset="0"/>
              </a:rPr>
              <a:t>mieru</a:t>
            </a:r>
            <a:endParaRPr lang="sk-SK" sz="2800" dirty="0"/>
          </a:p>
        </p:txBody>
      </p:sp>
      <p:sp>
        <p:nvSpPr>
          <p:cNvPr id="3" name="Zástupný symbol obsahu 2"/>
          <p:cNvSpPr>
            <a:spLocks noGrp="1"/>
          </p:cNvSpPr>
          <p:nvPr>
            <p:ph idx="1"/>
          </p:nvPr>
        </p:nvSpPr>
        <p:spPr>
          <a:xfrm>
            <a:off x="323528" y="1556792"/>
            <a:ext cx="8228013" cy="4524375"/>
          </a:xfrm>
        </p:spPr>
        <p:txBody>
          <a:bodyPr/>
          <a:lstStyle/>
          <a:p>
            <a:pPr marL="0" indent="0">
              <a:buNone/>
            </a:pPr>
            <a:r>
              <a:rPr lang="sk-SK" sz="2400" dirty="0" smtClean="0">
                <a:latin typeface="Arial Narrow" panose="020B0606020202030204" pitchFamily="34" charset="0"/>
              </a:rPr>
              <a:t>Puristický prístup:</a:t>
            </a:r>
          </a:p>
          <a:p>
            <a:pPr marL="0" indent="0">
              <a:buNone/>
            </a:pPr>
            <a:r>
              <a:rPr lang="sk-SK" sz="1800" i="1" dirty="0" smtClean="0">
                <a:latin typeface="Arial Narrow" panose="020B0606020202030204" pitchFamily="34" charset="0"/>
              </a:rPr>
              <a:t>(</a:t>
            </a:r>
            <a:r>
              <a:rPr lang="sk-SK" sz="1800" i="1" dirty="0" err="1" smtClean="0">
                <a:latin typeface="Arial Narrow" panose="020B0606020202030204" pitchFamily="34" charset="0"/>
              </a:rPr>
              <a:t>Damodaran</a:t>
            </a:r>
            <a:r>
              <a:rPr lang="sk-SK" sz="1800" i="1" dirty="0" smtClean="0">
                <a:latin typeface="Arial Narrow" panose="020B0606020202030204" pitchFamily="34" charset="0"/>
              </a:rPr>
              <a:t>, </a:t>
            </a:r>
            <a:r>
              <a:rPr lang="sk-SK" sz="1800" i="1" dirty="0" err="1" smtClean="0">
                <a:latin typeface="Arial Narrow" panose="020B0606020202030204" pitchFamily="34" charset="0"/>
              </a:rPr>
              <a:t>Security</a:t>
            </a:r>
            <a:r>
              <a:rPr lang="sk-SK" sz="1800" i="1" dirty="0" smtClean="0">
                <a:latin typeface="Arial Narrow" panose="020B0606020202030204" pitchFamily="34" charset="0"/>
              </a:rPr>
              <a:t> </a:t>
            </a:r>
            <a:r>
              <a:rPr lang="sk-SK" sz="1800" i="1" dirty="0" err="1" smtClean="0">
                <a:latin typeface="Arial Narrow" panose="020B0606020202030204" pitchFamily="34" charset="0"/>
              </a:rPr>
              <a:t>analysis</a:t>
            </a:r>
            <a:r>
              <a:rPr lang="sk-SK" sz="1800" i="1" dirty="0" smtClean="0">
                <a:latin typeface="Arial Narrow" panose="020B0606020202030204" pitchFamily="34" charset="0"/>
              </a:rPr>
              <a:t>, 2006, </a:t>
            </a:r>
            <a:r>
              <a:rPr lang="sk-SK" sz="1800" i="1" dirty="0" err="1" smtClean="0">
                <a:latin typeface="Arial Narrow" panose="020B0606020202030204" pitchFamily="34" charset="0"/>
              </a:rPr>
              <a:t>Sharpe</a:t>
            </a:r>
            <a:r>
              <a:rPr lang="sk-SK" sz="1800" i="1" dirty="0" smtClean="0">
                <a:latin typeface="Arial Narrow" panose="020B0606020202030204" pitchFamily="34" charset="0"/>
              </a:rPr>
              <a:t>, </a:t>
            </a:r>
            <a:r>
              <a:rPr lang="sk-SK" sz="1800" i="1" dirty="0" err="1" smtClean="0">
                <a:latin typeface="Arial Narrow" panose="020B0606020202030204" pitchFamily="34" charset="0"/>
              </a:rPr>
              <a:t>Investments</a:t>
            </a:r>
            <a:r>
              <a:rPr lang="sk-SK" sz="1800" i="1" dirty="0" smtClean="0">
                <a:latin typeface="Arial Narrow" panose="020B0606020202030204" pitchFamily="34" charset="0"/>
              </a:rPr>
              <a:t>, 1990)</a:t>
            </a:r>
          </a:p>
          <a:p>
            <a:pPr marL="457200" indent="-457200">
              <a:buAutoNum type="arabicPeriod"/>
            </a:pPr>
            <a:r>
              <a:rPr lang="sk-SK" sz="2400" dirty="0" smtClean="0">
                <a:latin typeface="Arial Narrow" panose="020B0606020202030204" pitchFamily="34" charset="0"/>
              </a:rPr>
              <a:t>Nesmie existovať žiadne riziko nezaplatenia (nie všetky vládne cenné papiere sú bezrizikové);</a:t>
            </a:r>
          </a:p>
          <a:p>
            <a:pPr marL="457200" indent="-457200">
              <a:buAutoNum type="arabicPeriod"/>
            </a:pPr>
            <a:r>
              <a:rPr lang="sk-SK" sz="2400" dirty="0" smtClean="0">
                <a:latin typeface="Arial Narrow" panose="020B0606020202030204" pitchFamily="34" charset="0"/>
              </a:rPr>
              <a:t>Nesmie existovať neistota ohľadom miery reinvestície, t. j. má byť zhoda v termíne splatnosti bezrizikového aktíva s investičným horizontom kupovaného aktíva.</a:t>
            </a:r>
          </a:p>
          <a:p>
            <a:pPr marL="457200" indent="-457200">
              <a:buAutoNum type="arabicPeriod"/>
            </a:pPr>
            <a:r>
              <a:rPr lang="sk-SK" sz="2400" dirty="0" smtClean="0">
                <a:latin typeface="Arial Narrow" panose="020B0606020202030204" pitchFamily="34" charset="0"/>
              </a:rPr>
              <a:t>Bezriziková miera by mala byť v rovnakej mene ako je odhadovaný </a:t>
            </a:r>
            <a:r>
              <a:rPr lang="sk-SK" sz="2400" dirty="0" err="1" smtClean="0">
                <a:latin typeface="Arial Narrow" panose="020B0606020202030204" pitchFamily="34" charset="0"/>
              </a:rPr>
              <a:t>cash-flow</a:t>
            </a:r>
            <a:r>
              <a:rPr lang="sk-SK" sz="2400" dirty="0" smtClean="0">
                <a:latin typeface="Arial Narrow" panose="020B0606020202030204" pitchFamily="34" charset="0"/>
              </a:rPr>
              <a:t> (</a:t>
            </a:r>
            <a:r>
              <a:rPr lang="sk-SK" sz="2400" dirty="0" err="1" smtClean="0">
                <a:latin typeface="Arial Narrow" panose="020B0606020202030204" pitchFamily="34" charset="0"/>
              </a:rPr>
              <a:t>odčerpeteľný</a:t>
            </a:r>
            <a:r>
              <a:rPr lang="sk-SK" sz="2400" dirty="0" smtClean="0">
                <a:latin typeface="Arial Narrow" panose="020B0606020202030204" pitchFamily="34" charset="0"/>
              </a:rPr>
              <a:t> zdroj).</a:t>
            </a:r>
          </a:p>
          <a:p>
            <a:pPr marL="457200" indent="-457200">
              <a:buAutoNum type="arabicPeriod"/>
            </a:pPr>
            <a:endParaRPr lang="sk-SK" sz="2400" dirty="0" smtClean="0">
              <a:latin typeface="Arial Narrow" panose="020B0606020202030204" pitchFamily="34" charset="0"/>
            </a:endParaRPr>
          </a:p>
          <a:p>
            <a:pPr marL="0" indent="0">
              <a:buNone/>
            </a:pPr>
            <a:r>
              <a:rPr lang="sk-SK" sz="2400" dirty="0" smtClean="0">
                <a:latin typeface="Arial Narrow" panose="020B0606020202030204" pitchFamily="34" charset="0"/>
              </a:rPr>
              <a:t>V praxi dochádza ku kompromisom.</a:t>
            </a:r>
            <a:endParaRPr lang="sk-SK" sz="2400" dirty="0">
              <a:latin typeface="Arial Narrow" panose="020B0606020202030204" pitchFamily="34" charset="0"/>
            </a:endParaRPr>
          </a:p>
          <a:p>
            <a:pPr marL="0" indent="0">
              <a:buNone/>
            </a:pPr>
            <a:endParaRPr lang="sk-SK" sz="2400" dirty="0">
              <a:latin typeface="Arial Narrow" panose="020B0606020202030204" pitchFamily="34" charset="0"/>
            </a:endParaRPr>
          </a:p>
        </p:txBody>
      </p:sp>
    </p:spTree>
    <p:extLst>
      <p:ext uri="{BB962C8B-B14F-4D97-AF65-F5344CB8AC3E}">
        <p14:creationId xmlns:p14="http://schemas.microsoft.com/office/powerpoint/2010/main" val="8179517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36" y="1079500"/>
            <a:ext cx="12188560" cy="51578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76765217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err="1">
                <a:latin typeface="Arial Narrow" pitchFamily="34" charset="0"/>
              </a:rPr>
              <a:t>Majetková</a:t>
            </a:r>
            <a:r>
              <a:rPr lang="en-GB" sz="2400" b="1" dirty="0">
                <a:latin typeface="Arial Narrow" pitchFamily="34" charset="0"/>
              </a:rPr>
              <a:t> </a:t>
            </a:r>
            <a:r>
              <a:rPr lang="en-GB" sz="2400" b="1" dirty="0" err="1">
                <a:latin typeface="Arial Narrow" pitchFamily="34" charset="0"/>
              </a:rPr>
              <a:t>metóda</a:t>
            </a:r>
            <a:r>
              <a:rPr lang="en-GB" sz="2400" b="1" dirty="0">
                <a:latin typeface="Arial Narrow" pitchFamily="34" charset="0"/>
              </a:rPr>
              <a:t> - </a:t>
            </a:r>
            <a:r>
              <a:rPr lang="en-GB" sz="2400" b="1" dirty="0" err="1">
                <a:latin typeface="Arial Narrow" pitchFamily="34" charset="0"/>
              </a:rPr>
              <a:t>teória</a:t>
            </a:r>
            <a:endParaRPr lang="en-GB" sz="2400" b="1" dirty="0">
              <a:latin typeface="Arial Narrow" pitchFamily="34" charset="0"/>
            </a:endParaRPr>
          </a:p>
        </p:txBody>
      </p:sp>
      <p:sp>
        <p:nvSpPr>
          <p:cNvPr id="6146" name="Rectangle 2"/>
          <p:cNvSpPr>
            <a:spLocks noGrp="1" noChangeArrowheads="1"/>
          </p:cNvSpPr>
          <p:nvPr>
            <p:ph idx="1"/>
          </p:nvPr>
        </p:nvSpPr>
        <p:spPr>
          <a:xfrm>
            <a:off x="467544" y="1268760"/>
            <a:ext cx="8229600" cy="5256584"/>
          </a:xfrm>
          <a:ln/>
        </p:spPr>
        <p:txBody>
          <a:bodyPr/>
          <a:lstStyle/>
          <a:p>
            <a:pPr>
              <a:lnSpc>
                <a:spcPct val="10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itchFamily="34" charset="0"/>
            </a:endParaRPr>
          </a:p>
          <a:p>
            <a:pPr>
              <a:lnSpc>
                <a:spcPct val="10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a:latin typeface="Arial Narrow" pitchFamily="34" charset="0"/>
            </a:endParaRPr>
          </a:p>
          <a:p>
            <a:pPr>
              <a:lnSpc>
                <a:spcPct val="10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Majetková (substančná) hodnota sa využíva najmä na účely predaja, vkladu do spoločnosti, rozdelenia, splynutia, ale aj ako doplnková metóda k podnikateľskej a kombinovanej metóde ohodnotenia</a:t>
            </a:r>
            <a:r>
              <a:rPr lang="en-GB" sz="2400" dirty="0" smtClean="0">
                <a:latin typeface="Arial Narrow" pitchFamily="34" charset="0"/>
              </a:rPr>
              <a:t>.</a:t>
            </a:r>
            <a:endParaRPr lang="sk-SK" sz="2400" dirty="0" smtClean="0">
              <a:latin typeface="Arial Narrow" pitchFamily="34" charset="0"/>
            </a:endParaRPr>
          </a:p>
          <a:p>
            <a:pPr marL="0" indent="0">
              <a:lnSpc>
                <a:spcPct val="100000"/>
              </a:lnSpc>
              <a:spcBef>
                <a:spcPct val="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itchFamily="34" charset="0"/>
            </a:endParaRPr>
          </a:p>
          <a:p>
            <a:pPr>
              <a:lnSpc>
                <a:spcPct val="10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Nevýhody:</a:t>
            </a:r>
          </a:p>
          <a:p>
            <a:pPr>
              <a:lnSpc>
                <a:spcPct val="100000"/>
              </a:lnSpc>
              <a:spcBef>
                <a:spcPts val="600"/>
              </a:spcBef>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err="1" smtClean="0">
                <a:latin typeface="Arial Narrow" pitchFamily="34" charset="0"/>
              </a:rPr>
              <a:t>Majetkové</a:t>
            </a:r>
            <a:r>
              <a:rPr lang="en-GB" sz="2400" dirty="0" smtClean="0">
                <a:latin typeface="Arial Narrow" pitchFamily="34" charset="0"/>
              </a:rPr>
              <a:t> </a:t>
            </a:r>
            <a:r>
              <a:rPr lang="en-GB" sz="2400" dirty="0" err="1">
                <a:latin typeface="Arial Narrow" pitchFamily="34" charset="0"/>
              </a:rPr>
              <a:t>metódy</a:t>
            </a:r>
            <a:r>
              <a:rPr lang="en-GB" sz="2400" dirty="0">
                <a:latin typeface="Arial Narrow" pitchFamily="34" charset="0"/>
              </a:rPr>
              <a:t> </a:t>
            </a:r>
            <a:r>
              <a:rPr lang="en-GB" sz="2400" dirty="0" err="1">
                <a:latin typeface="Arial Narrow" pitchFamily="34" charset="0"/>
              </a:rPr>
              <a:t>vychádzajú</a:t>
            </a:r>
            <a:r>
              <a:rPr lang="en-GB" sz="2400" dirty="0">
                <a:latin typeface="Arial Narrow" pitchFamily="34" charset="0"/>
              </a:rPr>
              <a:t> </a:t>
            </a:r>
            <a:r>
              <a:rPr lang="en-GB" sz="2400" dirty="0" err="1">
                <a:latin typeface="Arial Narrow" pitchFamily="34" charset="0"/>
              </a:rPr>
              <a:t>zo</a:t>
            </a:r>
            <a:r>
              <a:rPr lang="en-GB" sz="2400" dirty="0">
                <a:latin typeface="Arial Narrow" pitchFamily="34" charset="0"/>
              </a:rPr>
              <a:t> </a:t>
            </a:r>
            <a:r>
              <a:rPr lang="en-GB" sz="2400" dirty="0" err="1">
                <a:latin typeface="Arial Narrow" pitchFamily="34" charset="0"/>
              </a:rPr>
              <a:t>stavových</a:t>
            </a:r>
            <a:r>
              <a:rPr lang="en-GB" sz="2400" dirty="0">
                <a:latin typeface="Arial Narrow" pitchFamily="34" charset="0"/>
              </a:rPr>
              <a:t> </a:t>
            </a:r>
            <a:r>
              <a:rPr lang="en-GB" sz="2400" dirty="0" err="1" smtClean="0">
                <a:latin typeface="Arial Narrow" pitchFamily="34" charset="0"/>
              </a:rPr>
              <a:t>veličín</a:t>
            </a:r>
            <a:r>
              <a:rPr lang="sk-SK" sz="2400" dirty="0" smtClean="0">
                <a:latin typeface="Arial Narrow" pitchFamily="34" charset="0"/>
              </a:rPr>
              <a:t>, je statická</a:t>
            </a:r>
            <a:r>
              <a:rPr lang="en-GB" sz="2400" dirty="0" smtClean="0">
                <a:latin typeface="Arial Narrow" pitchFamily="34" charset="0"/>
              </a:rPr>
              <a:t>.</a:t>
            </a:r>
            <a:endParaRPr lang="sk-SK" sz="2400" dirty="0" smtClean="0">
              <a:latin typeface="Arial Narrow" pitchFamily="34" charset="0"/>
            </a:endParaRPr>
          </a:p>
          <a:p>
            <a:pPr>
              <a:lnSpc>
                <a:spcPct val="100000"/>
              </a:lnSpc>
              <a:spcBef>
                <a:spcPts val="600"/>
              </a:spcBef>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Nedáva priestor na ohodnotenie potenciálu podniku, nezohľadňuje, nakoľko sa majetok využíva pri generovaní zisku.</a:t>
            </a:r>
          </a:p>
          <a:p>
            <a:pPr>
              <a:lnSpc>
                <a:spcPct val="100000"/>
              </a:lnSpc>
              <a:spcBef>
                <a:spcPts val="600"/>
              </a:spcBef>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 Účtovné ocenenie nemusí vždy reálne odrážať trhové podmienky.</a:t>
            </a:r>
            <a:endParaRPr lang="en-GB" sz="2400" dirty="0">
              <a:latin typeface="Arial Narrow" pitchFamily="34" charset="0"/>
            </a:endParaRPr>
          </a:p>
          <a:p>
            <a:pPr marL="0" indent="0">
              <a:lnSpc>
                <a:spcPct val="100000"/>
              </a:lnSpc>
              <a:spcBef>
                <a:spcPct val="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 Ohodnotenie všetkých zložiek majetku a záväzkov je časovo náročné.</a:t>
            </a:r>
          </a:p>
          <a:p>
            <a:pPr marL="0" indent="0">
              <a:lnSpc>
                <a:spcPct val="100000"/>
              </a:lnSpc>
              <a:spcBef>
                <a:spcPct val="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a:latin typeface="Arial Narrow" pitchFamily="34" charset="0"/>
            </a:endParaRPr>
          </a:p>
          <a:p>
            <a:pPr>
              <a:lnSpc>
                <a:spcPct val="10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p>
          <a:p>
            <a:pPr>
              <a:lnSpc>
                <a:spcPct val="10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39552" y="82367"/>
            <a:ext cx="820891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sk-SK" sz="2800"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sym typeface="Symbol" pitchFamily="18" charset="2"/>
              </a:rPr>
              <a:t></a:t>
            </a:r>
            <a:r>
              <a:rPr kumimoji="0" lang="sk-SK" sz="2800" b="1" i="0" u="none" strike="noStrike" cap="none" normalizeH="0" baseline="-30000" dirty="0" smtClean="0">
                <a:ln>
                  <a:noFill/>
                </a:ln>
                <a:solidFill>
                  <a:schemeClr val="tx1"/>
                </a:solidFill>
                <a:effectLst/>
                <a:latin typeface="Arial Narrow" pitchFamily="34" charset="0"/>
                <a:ea typeface="Times New Roman" pitchFamily="18" charset="0"/>
                <a:cs typeface="Arial" pitchFamily="34" charset="0"/>
              </a:rPr>
              <a:t>i</a:t>
            </a:r>
            <a:r>
              <a:rPr kumimoji="0" lang="sk-SK" sz="2800"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sym typeface="Symbol" pitchFamily="18" charset="2"/>
              </a:rPr>
              <a:t>  </a:t>
            </a:r>
            <a:r>
              <a:rPr kumimoji="0" lang="sk-SK" sz="2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sym typeface="Symbol" pitchFamily="18" charset="2"/>
              </a:rPr>
              <a:t>koeficient beta akcie vyjadruje mieru citlivosti výnosu </a:t>
            </a:r>
            <a:r>
              <a:rPr kumimoji="0" lang="sk-SK" sz="2400" b="0" i="0" u="none" strike="noStrike" cap="none" normalizeH="0" baseline="0" dirty="0" err="1" smtClean="0">
                <a:ln>
                  <a:noFill/>
                </a:ln>
                <a:solidFill>
                  <a:schemeClr val="tx1"/>
                </a:solidFill>
                <a:effectLst/>
                <a:latin typeface="Arial Narrow" pitchFamily="34" charset="0"/>
                <a:ea typeface="Times New Roman" pitchFamily="18" charset="0"/>
                <a:cs typeface="Arial" pitchFamily="34" charset="0"/>
                <a:sym typeface="Symbol" pitchFamily="18" charset="2"/>
              </a:rPr>
              <a:t>i-tej</a:t>
            </a:r>
            <a:r>
              <a:rPr kumimoji="0" lang="sk-SK" sz="2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sym typeface="Symbol" pitchFamily="18" charset="2"/>
              </a:rPr>
              <a:t> akcie na zmeny vo výnose trhového portfólia akcií. </a:t>
            </a:r>
          </a:p>
          <a:p>
            <a:pPr marL="0" marR="0" lvl="0" indent="449263" algn="l" defTabSz="914400" rtl="0" eaLnBrk="1" fontAlgn="base" latinLnBrk="0" hangingPunct="1">
              <a:lnSpc>
                <a:spcPct val="100000"/>
              </a:lnSpc>
              <a:spcBef>
                <a:spcPct val="0"/>
              </a:spcBef>
              <a:spcAft>
                <a:spcPct val="0"/>
              </a:spcAft>
              <a:buClrTx/>
              <a:buSzTx/>
              <a:buFontTx/>
              <a:buNone/>
              <a:tabLst/>
            </a:pPr>
            <a:r>
              <a:rPr lang="sk-SK" sz="2400" dirty="0" smtClean="0">
                <a:solidFill>
                  <a:schemeClr val="tx1"/>
                </a:solidFill>
                <a:latin typeface="Arial Narrow" pitchFamily="34" charset="0"/>
                <a:ea typeface="Times New Roman" pitchFamily="18" charset="0"/>
                <a:cs typeface="Arial" pitchFamily="34" charset="0"/>
                <a:sym typeface="Symbol" pitchFamily="18" charset="2"/>
              </a:rPr>
              <a:t>Koeficient beta je zadefinovaný na základe </a:t>
            </a:r>
            <a:r>
              <a:rPr lang="sk-SK" sz="2400" dirty="0" err="1" smtClean="0">
                <a:solidFill>
                  <a:schemeClr val="tx1"/>
                </a:solidFill>
                <a:latin typeface="Arial Narrow" pitchFamily="34" charset="0"/>
                <a:ea typeface="Times New Roman" pitchFamily="18" charset="0"/>
                <a:cs typeface="Arial" pitchFamily="34" charset="0"/>
                <a:sym typeface="Symbol" pitchFamily="18" charset="2"/>
              </a:rPr>
              <a:t>Markowitzovho</a:t>
            </a:r>
            <a:r>
              <a:rPr lang="sk-SK" sz="2400" dirty="0" smtClean="0">
                <a:solidFill>
                  <a:schemeClr val="tx1"/>
                </a:solidFill>
                <a:latin typeface="Arial Narrow" pitchFamily="34" charset="0"/>
                <a:ea typeface="Times New Roman" pitchFamily="18" charset="0"/>
                <a:cs typeface="Arial" pitchFamily="34" charset="0"/>
                <a:sym typeface="Symbol" pitchFamily="18" charset="2"/>
              </a:rPr>
              <a:t> efektívneho portfólia a priamky cenných papierov SML.</a:t>
            </a:r>
            <a:endParaRPr kumimoji="0" lang="sk-SK" sz="2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sym typeface="Symbol" pitchFamily="18" charset="2"/>
            </a:endParaRPr>
          </a:p>
          <a:p>
            <a:pPr marL="0" marR="0" lvl="0" indent="449263" algn="l" defTabSz="914400" rtl="0" eaLnBrk="1" fontAlgn="base" latinLnBrk="0" hangingPunct="1">
              <a:lnSpc>
                <a:spcPct val="100000"/>
              </a:lnSpc>
              <a:spcBef>
                <a:spcPct val="0"/>
              </a:spcBef>
              <a:spcAft>
                <a:spcPct val="0"/>
              </a:spcAft>
              <a:buClrTx/>
              <a:buSzTx/>
              <a:buFontTx/>
              <a:buNone/>
              <a:tabLst/>
            </a:pPr>
            <a:endParaRPr lang="sk-SK" sz="2400" dirty="0">
              <a:solidFill>
                <a:schemeClr val="tx1"/>
              </a:solidFill>
              <a:latin typeface="Arial Narrow" pitchFamily="34" charset="0"/>
              <a:ea typeface="Times New Roman" pitchFamily="18" charset="0"/>
              <a:cs typeface="Arial" pitchFamily="34" charset="0"/>
              <a:sym typeface="Symbol" pitchFamily="18" charset="2"/>
            </a:endParaRPr>
          </a:p>
          <a:p>
            <a:pPr marL="0" marR="0" lvl="0" indent="449263" algn="l" defTabSz="914400" rtl="0" eaLnBrk="1" fontAlgn="base" latinLnBrk="0" hangingPunct="1">
              <a:lnSpc>
                <a:spcPct val="100000"/>
              </a:lnSpc>
              <a:spcBef>
                <a:spcPct val="0"/>
              </a:spcBef>
              <a:spcAft>
                <a:spcPct val="0"/>
              </a:spcAft>
              <a:buClrTx/>
              <a:buSzTx/>
              <a:buFontTx/>
              <a:buNone/>
              <a:tabLst/>
            </a:pPr>
            <a:r>
              <a:rPr kumimoji="0" lang="sk-SK" sz="2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sym typeface="Symbol" pitchFamily="18" charset="2"/>
              </a:rPr>
              <a:t>Koeficient beta vypočítame podľa vzorca:              </a:t>
            </a:r>
            <a:endParaRPr kumimoji="0" lang="sk-SK" sz="24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sk-SK"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endParaRPr>
          </a:p>
        </p:txBody>
      </p:sp>
      <p:graphicFrame>
        <p:nvGraphicFramePr>
          <p:cNvPr id="3" name="Objekt 2"/>
          <p:cNvGraphicFramePr>
            <a:graphicFrameLocks noChangeAspect="1"/>
          </p:cNvGraphicFramePr>
          <p:nvPr>
            <p:extLst>
              <p:ext uri="{D42A27DB-BD31-4B8C-83A1-F6EECF244321}">
                <p14:modId xmlns:p14="http://schemas.microsoft.com/office/powerpoint/2010/main" val="2985638208"/>
              </p:ext>
            </p:extLst>
          </p:nvPr>
        </p:nvGraphicFramePr>
        <p:xfrm>
          <a:off x="2771800" y="2599284"/>
          <a:ext cx="2952328" cy="1241633"/>
        </p:xfrm>
        <a:graphic>
          <a:graphicData uri="http://schemas.openxmlformats.org/presentationml/2006/ole">
            <mc:AlternateContent xmlns:mc="http://schemas.openxmlformats.org/markup-compatibility/2006">
              <mc:Choice xmlns:v="urn:schemas-microsoft-com:vml" Requires="v">
                <p:oleObj spid="_x0000_s24595" name="Rovnica" r:id="rId3" imgW="1016000" imgH="431800" progId="Equation.3">
                  <p:embed/>
                </p:oleObj>
              </mc:Choice>
              <mc:Fallback>
                <p:oleObj name="Rovnica" r:id="rId3" imgW="10160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2599284"/>
                        <a:ext cx="2952328" cy="1241633"/>
                      </a:xfrm>
                      <a:prstGeom prst="rect">
                        <a:avLst/>
                      </a:prstGeom>
                      <a:noFill/>
                    </p:spPr>
                  </p:pic>
                </p:oleObj>
              </mc:Fallback>
            </mc:AlternateContent>
          </a:graphicData>
        </a:graphic>
      </p:graphicFrame>
      <p:sp>
        <p:nvSpPr>
          <p:cNvPr id="5" name="Obdĺžnik 4"/>
          <p:cNvSpPr/>
          <p:nvPr/>
        </p:nvSpPr>
        <p:spPr>
          <a:xfrm>
            <a:off x="755576" y="3861048"/>
            <a:ext cx="7848872" cy="1938992"/>
          </a:xfrm>
          <a:prstGeom prst="rect">
            <a:avLst/>
          </a:prstGeom>
        </p:spPr>
        <p:txBody>
          <a:bodyPr wrap="square">
            <a:spAutoFit/>
          </a:bodyPr>
          <a:lstStyle/>
          <a:p>
            <a:pPr lvl="0" indent="449263" defTabSz="914400" eaLnBrk="0" hangingPunct="0">
              <a:lnSpc>
                <a:spcPct val="100000"/>
              </a:lnSpc>
              <a:buClrTx/>
              <a:buSzTx/>
            </a:pPr>
            <a:r>
              <a:rPr lang="sk-SK" sz="2400" dirty="0">
                <a:solidFill>
                  <a:schemeClr val="tx1"/>
                </a:solidFill>
                <a:latin typeface="Arial" pitchFamily="34" charset="0"/>
                <a:ea typeface="Times New Roman" pitchFamily="18" charset="0"/>
                <a:cs typeface="Arial" pitchFamily="34" charset="0"/>
              </a:rPr>
              <a:t> </a:t>
            </a:r>
            <a:r>
              <a:rPr lang="sk-SK" sz="2400" dirty="0">
                <a:solidFill>
                  <a:schemeClr val="tx1"/>
                </a:solidFill>
                <a:latin typeface="Arial Narrow" pitchFamily="34" charset="0"/>
                <a:ea typeface="Times New Roman" pitchFamily="18" charset="0"/>
                <a:cs typeface="Arial" pitchFamily="34" charset="0"/>
              </a:rPr>
              <a:t>kde: </a:t>
            </a:r>
            <a:endParaRPr lang="sk-SK" sz="2400" dirty="0" smtClean="0">
              <a:solidFill>
                <a:schemeClr val="tx1"/>
              </a:solidFill>
              <a:latin typeface="Arial Narrow" pitchFamily="34" charset="0"/>
              <a:ea typeface="Times New Roman" pitchFamily="18" charset="0"/>
              <a:cs typeface="Arial" pitchFamily="34" charset="0"/>
            </a:endParaRPr>
          </a:p>
          <a:p>
            <a:pPr lvl="0" indent="449263" defTabSz="914400" eaLnBrk="0" hangingPunct="0">
              <a:lnSpc>
                <a:spcPct val="100000"/>
              </a:lnSpc>
              <a:buClrTx/>
              <a:buSzTx/>
            </a:pPr>
            <a:r>
              <a:rPr lang="sk-SK" sz="2400" dirty="0" err="1" smtClean="0">
                <a:solidFill>
                  <a:schemeClr val="tx1"/>
                </a:solidFill>
                <a:latin typeface="Arial Narrow" pitchFamily="34" charset="0"/>
                <a:ea typeface="Times New Roman" pitchFamily="18" charset="0"/>
                <a:cs typeface="Arial" pitchFamily="34" charset="0"/>
              </a:rPr>
              <a:t>Cov</a:t>
            </a:r>
            <a:r>
              <a:rPr lang="sk-SK" sz="2400" dirty="0" smtClean="0">
                <a:solidFill>
                  <a:schemeClr val="tx1"/>
                </a:solidFill>
                <a:latin typeface="Arial Narrow" pitchFamily="34" charset="0"/>
                <a:ea typeface="Times New Roman" pitchFamily="18" charset="0"/>
                <a:cs typeface="Arial" pitchFamily="34" charset="0"/>
              </a:rPr>
              <a:t> </a:t>
            </a:r>
            <a:r>
              <a:rPr lang="sk-SK" sz="2400" dirty="0">
                <a:solidFill>
                  <a:schemeClr val="tx1"/>
                </a:solidFill>
                <a:latin typeface="Arial Narrow" pitchFamily="34" charset="0"/>
                <a:ea typeface="Times New Roman" pitchFamily="18" charset="0"/>
                <a:cs typeface="Arial" pitchFamily="34" charset="0"/>
              </a:rPr>
              <a:t>(</a:t>
            </a:r>
            <a:r>
              <a:rPr lang="sk-SK" sz="2400" dirty="0" err="1">
                <a:solidFill>
                  <a:schemeClr val="tx1"/>
                </a:solidFill>
                <a:latin typeface="Arial Narrow" pitchFamily="34" charset="0"/>
                <a:ea typeface="Times New Roman" pitchFamily="18" charset="0"/>
                <a:cs typeface="Arial" pitchFamily="34" charset="0"/>
              </a:rPr>
              <a:t>R</a:t>
            </a:r>
            <a:r>
              <a:rPr lang="sk-SK" sz="2400" baseline="-30000" dirty="0" err="1">
                <a:solidFill>
                  <a:schemeClr val="tx1"/>
                </a:solidFill>
                <a:latin typeface="Arial Narrow" pitchFamily="34" charset="0"/>
                <a:ea typeface="Times New Roman" pitchFamily="18" charset="0"/>
                <a:cs typeface="Arial" pitchFamily="34" charset="0"/>
              </a:rPr>
              <a:t>i</a:t>
            </a:r>
            <a:r>
              <a:rPr lang="sk-SK" sz="2400" dirty="0" err="1">
                <a:solidFill>
                  <a:schemeClr val="tx1"/>
                </a:solidFill>
                <a:latin typeface="Arial Narrow" pitchFamily="34" charset="0"/>
                <a:ea typeface="Times New Roman" pitchFamily="18" charset="0"/>
                <a:cs typeface="Arial" pitchFamily="34" charset="0"/>
              </a:rPr>
              <a:t>R</a:t>
            </a:r>
            <a:r>
              <a:rPr lang="sk-SK" sz="2400" baseline="-30000" dirty="0" err="1">
                <a:solidFill>
                  <a:schemeClr val="tx1"/>
                </a:solidFill>
                <a:latin typeface="Arial Narrow" pitchFamily="34" charset="0"/>
                <a:ea typeface="Times New Roman" pitchFamily="18" charset="0"/>
                <a:cs typeface="Arial" pitchFamily="34" charset="0"/>
              </a:rPr>
              <a:t>m</a:t>
            </a:r>
            <a:r>
              <a:rPr lang="sk-SK" sz="2400" dirty="0">
                <a:solidFill>
                  <a:schemeClr val="tx1"/>
                </a:solidFill>
                <a:latin typeface="Arial Narrow" pitchFamily="34" charset="0"/>
                <a:ea typeface="Times New Roman" pitchFamily="18" charset="0"/>
                <a:cs typeface="Arial" pitchFamily="34" charset="0"/>
              </a:rPr>
              <a:t>)  je </a:t>
            </a:r>
            <a:r>
              <a:rPr lang="sk-SK" sz="2400" dirty="0" err="1">
                <a:solidFill>
                  <a:schemeClr val="tx1"/>
                </a:solidFill>
                <a:latin typeface="Arial Narrow" pitchFamily="34" charset="0"/>
                <a:ea typeface="Times New Roman" pitchFamily="18" charset="0"/>
                <a:cs typeface="Arial" pitchFamily="34" charset="0"/>
              </a:rPr>
              <a:t>kovariancia</a:t>
            </a:r>
            <a:r>
              <a:rPr lang="sk-SK" sz="2400" dirty="0">
                <a:solidFill>
                  <a:schemeClr val="tx1"/>
                </a:solidFill>
                <a:latin typeface="Arial Narrow" pitchFamily="34" charset="0"/>
                <a:ea typeface="Times New Roman" pitchFamily="18" charset="0"/>
                <a:cs typeface="Arial" pitchFamily="34" charset="0"/>
              </a:rPr>
              <a:t> medzi výnosom </a:t>
            </a:r>
            <a:r>
              <a:rPr lang="sk-SK" sz="2400" dirty="0" err="1">
                <a:solidFill>
                  <a:schemeClr val="tx1"/>
                </a:solidFill>
                <a:latin typeface="Arial Narrow" pitchFamily="34" charset="0"/>
                <a:ea typeface="Times New Roman" pitchFamily="18" charset="0"/>
                <a:cs typeface="Arial" pitchFamily="34" charset="0"/>
              </a:rPr>
              <a:t>i-tej</a:t>
            </a:r>
            <a:r>
              <a:rPr lang="sk-SK" sz="2400" dirty="0">
                <a:solidFill>
                  <a:schemeClr val="tx1"/>
                </a:solidFill>
                <a:latin typeface="Arial Narrow" pitchFamily="34" charset="0"/>
                <a:ea typeface="Times New Roman" pitchFamily="18" charset="0"/>
                <a:cs typeface="Arial" pitchFamily="34" charset="0"/>
              </a:rPr>
              <a:t> akcie a </a:t>
            </a:r>
            <a:r>
              <a:rPr lang="sk-SK" sz="2400" dirty="0" smtClean="0">
                <a:solidFill>
                  <a:schemeClr val="tx1"/>
                </a:solidFill>
                <a:latin typeface="Arial Narrow" pitchFamily="34" charset="0"/>
                <a:ea typeface="Times New Roman" pitchFamily="18" charset="0"/>
                <a:cs typeface="Arial" pitchFamily="34" charset="0"/>
              </a:rPr>
              <a:t>výnosom  		trhového </a:t>
            </a:r>
            <a:r>
              <a:rPr lang="sk-SK" sz="2400" dirty="0">
                <a:solidFill>
                  <a:schemeClr val="tx1"/>
                </a:solidFill>
                <a:latin typeface="Arial Narrow" pitchFamily="34" charset="0"/>
                <a:ea typeface="Times New Roman" pitchFamily="18" charset="0"/>
                <a:cs typeface="Arial" pitchFamily="34" charset="0"/>
              </a:rPr>
              <a:t>portfólia,</a:t>
            </a:r>
            <a:endParaRPr lang="sk-SK" sz="2400" dirty="0">
              <a:solidFill>
                <a:schemeClr val="tx1"/>
              </a:solidFill>
              <a:latin typeface="Arial Narrow" pitchFamily="34" charset="0"/>
              <a:cs typeface="Arial" pitchFamily="34" charset="0"/>
            </a:endParaRPr>
          </a:p>
          <a:p>
            <a:pPr lvl="0" indent="449263" defTabSz="914400" eaLnBrk="0" hangingPunct="0">
              <a:lnSpc>
                <a:spcPct val="100000"/>
              </a:lnSpc>
              <a:buClrTx/>
              <a:buSzTx/>
            </a:pPr>
            <a:r>
              <a:rPr lang="sk-SK" sz="2400" dirty="0" smtClean="0">
                <a:solidFill>
                  <a:schemeClr val="tx1"/>
                </a:solidFill>
                <a:latin typeface="Arial Narrow" pitchFamily="34" charset="0"/>
                <a:ea typeface="Times New Roman" pitchFamily="18" charset="0"/>
                <a:cs typeface="Arial" pitchFamily="34" charset="0"/>
                <a:sym typeface="Symbol" pitchFamily="18" charset="2"/>
              </a:rPr>
              <a:t></a:t>
            </a:r>
            <a:r>
              <a:rPr lang="sk-SK" sz="2400" baseline="30000" dirty="0">
                <a:solidFill>
                  <a:schemeClr val="tx1"/>
                </a:solidFill>
                <a:latin typeface="Arial Narrow" pitchFamily="34" charset="0"/>
                <a:ea typeface="Times New Roman" pitchFamily="18" charset="0"/>
                <a:cs typeface="Arial" pitchFamily="34" charset="0"/>
              </a:rPr>
              <a:t>2</a:t>
            </a:r>
            <a:r>
              <a:rPr lang="sk-SK" sz="2400" dirty="0">
                <a:solidFill>
                  <a:schemeClr val="tx1"/>
                </a:solidFill>
                <a:latin typeface="Arial Narrow" pitchFamily="34" charset="0"/>
                <a:ea typeface="Times New Roman" pitchFamily="18" charset="0"/>
                <a:cs typeface="Arial" pitchFamily="34" charset="0"/>
                <a:sym typeface="Symbol" pitchFamily="18" charset="2"/>
              </a:rPr>
              <a:t> (</a:t>
            </a:r>
            <a:r>
              <a:rPr lang="sk-SK" sz="2400" dirty="0" err="1">
                <a:solidFill>
                  <a:schemeClr val="tx1"/>
                </a:solidFill>
                <a:latin typeface="Arial Narrow" pitchFamily="34" charset="0"/>
                <a:ea typeface="Times New Roman" pitchFamily="18" charset="0"/>
                <a:cs typeface="Arial" pitchFamily="34" charset="0"/>
                <a:sym typeface="Symbol" pitchFamily="18" charset="2"/>
              </a:rPr>
              <a:t>R</a:t>
            </a:r>
            <a:r>
              <a:rPr lang="sk-SK" sz="2400" baseline="-30000" dirty="0" err="1">
                <a:solidFill>
                  <a:schemeClr val="tx1"/>
                </a:solidFill>
                <a:latin typeface="Arial Narrow" pitchFamily="34" charset="0"/>
                <a:ea typeface="Times New Roman" pitchFamily="18" charset="0"/>
                <a:cs typeface="Arial" pitchFamily="34" charset="0"/>
                <a:sym typeface="Symbol" pitchFamily="18" charset="2"/>
              </a:rPr>
              <a:t>m</a:t>
            </a:r>
            <a:r>
              <a:rPr lang="sk-SK" sz="2400" dirty="0">
                <a:solidFill>
                  <a:schemeClr val="tx1"/>
                </a:solidFill>
                <a:latin typeface="Arial Narrow" pitchFamily="34" charset="0"/>
                <a:ea typeface="Times New Roman" pitchFamily="18" charset="0"/>
                <a:cs typeface="Arial" pitchFamily="34" charset="0"/>
                <a:sym typeface="Symbol" pitchFamily="18" charset="2"/>
              </a:rPr>
              <a:t>)        </a:t>
            </a:r>
            <a:r>
              <a:rPr lang="sk-SK" sz="2400" dirty="0" smtClean="0">
                <a:solidFill>
                  <a:schemeClr val="tx1"/>
                </a:solidFill>
                <a:latin typeface="Arial Narrow" pitchFamily="34" charset="0"/>
                <a:ea typeface="Times New Roman" pitchFamily="18" charset="0"/>
                <a:cs typeface="Arial" pitchFamily="34" charset="0"/>
                <a:sym typeface="Symbol" pitchFamily="18" charset="2"/>
              </a:rPr>
              <a:t>	je </a:t>
            </a:r>
            <a:r>
              <a:rPr lang="sk-SK" sz="2400" dirty="0">
                <a:solidFill>
                  <a:schemeClr val="tx1"/>
                </a:solidFill>
                <a:latin typeface="Arial Narrow" pitchFamily="34" charset="0"/>
                <a:ea typeface="Times New Roman" pitchFamily="18" charset="0"/>
                <a:cs typeface="Arial" pitchFamily="34" charset="0"/>
                <a:sym typeface="Symbol" pitchFamily="18" charset="2"/>
              </a:rPr>
              <a:t>rozptyl trhu. Trhové portfólio môže reprezentovať </a:t>
            </a:r>
            <a:r>
              <a:rPr lang="sk-SK" sz="2400" dirty="0" smtClean="0">
                <a:solidFill>
                  <a:schemeClr val="tx1"/>
                </a:solidFill>
                <a:latin typeface="Arial Narrow" pitchFamily="34" charset="0"/>
                <a:ea typeface="Times New Roman" pitchFamily="18" charset="0"/>
                <a:cs typeface="Arial" pitchFamily="34" charset="0"/>
                <a:sym typeface="Symbol" pitchFamily="18" charset="2"/>
              </a:rPr>
              <a:t>		vhodne zvolený </a:t>
            </a:r>
            <a:r>
              <a:rPr lang="sk-SK" sz="2400" dirty="0">
                <a:solidFill>
                  <a:schemeClr val="tx1"/>
                </a:solidFill>
                <a:latin typeface="Arial Narrow" pitchFamily="34" charset="0"/>
                <a:ea typeface="Times New Roman" pitchFamily="18" charset="0"/>
                <a:cs typeface="Arial" pitchFamily="34" charset="0"/>
                <a:sym typeface="Symbol" pitchFamily="18" charset="2"/>
              </a:rPr>
              <a:t>akciový index. 	</a:t>
            </a:r>
            <a:r>
              <a:rPr lang="sk-SK" sz="2400" dirty="0">
                <a:solidFill>
                  <a:schemeClr val="tx1"/>
                </a:solidFill>
                <a:latin typeface="Times New Roman" pitchFamily="18" charset="0"/>
                <a:ea typeface="Times New Roman" pitchFamily="18" charset="0"/>
                <a:cs typeface="Arial" pitchFamily="34" charset="0"/>
                <a:sym typeface="Symbol" pitchFamily="18" charset="2"/>
              </a:rPr>
              <a:t>	</a:t>
            </a:r>
            <a:endParaRPr lang="sk-SK" sz="2400" dirty="0"/>
          </a:p>
        </p:txBody>
      </p:sp>
    </p:spTree>
    <p:extLst>
      <p:ext uri="{BB962C8B-B14F-4D97-AF65-F5344CB8AC3E}">
        <p14:creationId xmlns:p14="http://schemas.microsoft.com/office/powerpoint/2010/main" val="23680704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72604"/>
            <a:ext cx="8712968" cy="924148"/>
          </a:xfrm>
        </p:spPr>
        <p:txBody>
          <a:bodyPr>
            <a:normAutofit fontScale="90000"/>
          </a:bodyPr>
          <a:lstStyle/>
          <a:p>
            <a:pPr algn="l"/>
            <a:r>
              <a:rPr lang="sk-SK" sz="2400" dirty="0" smtClean="0">
                <a:latin typeface="Arial Narrow" panose="020B0606020202030204" pitchFamily="34" charset="0"/>
              </a:rPr>
              <a:t/>
            </a:r>
            <a:br>
              <a:rPr lang="sk-SK" sz="2400" dirty="0" smtClean="0">
                <a:latin typeface="Arial Narrow" panose="020B0606020202030204" pitchFamily="34" charset="0"/>
              </a:rPr>
            </a:br>
            <a:r>
              <a:rPr lang="sk-SK" sz="2000" dirty="0" smtClean="0">
                <a:latin typeface="Arial Narrow" panose="020B0606020202030204" pitchFamily="34" charset="0"/>
              </a:rPr>
              <a:t>V</a:t>
            </a:r>
            <a:r>
              <a:rPr lang="sk-SK" sz="2000" dirty="0">
                <a:latin typeface="Arial Narrow" panose="020B0606020202030204" pitchFamily="34" charset="0"/>
              </a:rPr>
              <a:t> </a:t>
            </a:r>
            <a:r>
              <a:rPr lang="sk-SK" sz="2000" dirty="0" smtClean="0">
                <a:latin typeface="Arial Narrow" panose="020B0606020202030204" pitchFamily="34" charset="0"/>
              </a:rPr>
              <a:t>literatúre </a:t>
            </a:r>
            <a:r>
              <a:rPr lang="sk-SK" sz="2000" dirty="0">
                <a:latin typeface="Arial Narrow" panose="020B0606020202030204" pitchFamily="34" charset="0"/>
              </a:rPr>
              <a:t>sa uvádzajú niektoré náhradné spôsoby odhadu </a:t>
            </a:r>
            <a:r>
              <a:rPr lang="sk-SK" sz="2000" dirty="0">
                <a:latin typeface="Arial Narrow" panose="020B0606020202030204" pitchFamily="34" charset="0"/>
                <a:sym typeface="Symbol"/>
              </a:rPr>
              <a:t></a:t>
            </a:r>
            <a:r>
              <a:rPr lang="sk-SK" sz="2000" dirty="0">
                <a:latin typeface="Arial Narrow" panose="020B0606020202030204" pitchFamily="34" charset="0"/>
              </a:rPr>
              <a:t> koeficientu:</a:t>
            </a:r>
            <a:br>
              <a:rPr lang="sk-SK" sz="2000" dirty="0">
                <a:latin typeface="Arial Narrow" panose="020B0606020202030204" pitchFamily="34" charset="0"/>
              </a:rPr>
            </a:br>
            <a:r>
              <a:rPr lang="sk-SK" sz="2000" dirty="0" smtClean="0">
                <a:latin typeface="Arial Narrow" panose="020B0606020202030204" pitchFamily="34" charset="0"/>
              </a:rPr>
              <a:t> </a:t>
            </a:r>
            <a:r>
              <a:rPr lang="sk-SK" sz="1900" dirty="0" smtClean="0">
                <a:latin typeface="Arial Narrow" panose="020B0606020202030204" pitchFamily="34" charset="0"/>
              </a:rPr>
              <a:t>(</a:t>
            </a:r>
            <a:r>
              <a:rPr lang="sk-SK" sz="1900" i="1" dirty="0" err="1" smtClean="0">
                <a:latin typeface="Arial Narrow" panose="020B0606020202030204" pitchFamily="34" charset="0"/>
              </a:rPr>
              <a:t>Mařík</a:t>
            </a:r>
            <a:r>
              <a:rPr lang="sk-SK" sz="1900" i="1" dirty="0">
                <a:latin typeface="Arial Narrow" panose="020B0606020202030204" pitchFamily="34" charset="0"/>
              </a:rPr>
              <a:t>, M. a kolektív: </a:t>
            </a:r>
            <a:r>
              <a:rPr lang="sk-SK" sz="1900" i="1" dirty="0" err="1">
                <a:latin typeface="Arial Narrow" panose="020B0606020202030204" pitchFamily="34" charset="0"/>
              </a:rPr>
              <a:t>Metody</a:t>
            </a:r>
            <a:r>
              <a:rPr lang="sk-SK" sz="1900" i="1" dirty="0">
                <a:latin typeface="Arial Narrow" panose="020B0606020202030204" pitchFamily="34" charset="0"/>
              </a:rPr>
              <a:t> </a:t>
            </a:r>
            <a:r>
              <a:rPr lang="sk-SK" sz="1900" i="1" dirty="0" err="1">
                <a:latin typeface="Arial Narrow" panose="020B0606020202030204" pitchFamily="34" charset="0"/>
              </a:rPr>
              <a:t>oceňování</a:t>
            </a:r>
            <a:r>
              <a:rPr lang="sk-SK" sz="1900" i="1" dirty="0">
                <a:latin typeface="Arial Narrow" panose="020B0606020202030204" pitchFamily="34" charset="0"/>
              </a:rPr>
              <a:t> podniku. EKOPRESS, s.r.o., Praha 2003</a:t>
            </a:r>
            <a:r>
              <a:rPr lang="sk-SK" sz="1900" i="1" dirty="0" smtClean="0">
                <a:latin typeface="Arial Narrow" panose="020B0606020202030204" pitchFamily="34" charset="0"/>
              </a:rPr>
              <a:t>, s.188 </a:t>
            </a:r>
            <a:r>
              <a:rPr lang="sk-SK" sz="1900" i="1" dirty="0">
                <a:latin typeface="Arial Narrow" panose="020B0606020202030204" pitchFamily="34" charset="0"/>
              </a:rPr>
              <a:t>– 200</a:t>
            </a:r>
            <a:r>
              <a:rPr lang="sk-SK" sz="1900" dirty="0" smtClean="0">
                <a:latin typeface="Arial Narrow" panose="020B0606020202030204" pitchFamily="34" charset="0"/>
              </a:rPr>
              <a:t>)</a:t>
            </a:r>
            <a:endParaRPr lang="sk-SK" sz="1900" dirty="0">
              <a:latin typeface="Arial Narrow" panose="020B0606020202030204" pitchFamily="34" charset="0"/>
            </a:endParaRPr>
          </a:p>
        </p:txBody>
      </p:sp>
      <p:sp>
        <p:nvSpPr>
          <p:cNvPr id="3" name="Zástupný symbol obsahu 2"/>
          <p:cNvSpPr>
            <a:spLocks noGrp="1"/>
          </p:cNvSpPr>
          <p:nvPr>
            <p:ph idx="1"/>
          </p:nvPr>
        </p:nvSpPr>
        <p:spPr>
          <a:xfrm>
            <a:off x="457200" y="1196752"/>
            <a:ext cx="8228013" cy="4927823"/>
          </a:xfrm>
        </p:spPr>
        <p:txBody>
          <a:bodyPr>
            <a:normAutofit lnSpcReduction="10000"/>
          </a:bodyPr>
          <a:lstStyle/>
          <a:p>
            <a:pPr marL="457200" lvl="0" indent="-457200">
              <a:buAutoNum type="arabicPeriod"/>
            </a:pPr>
            <a:r>
              <a:rPr lang="sk-SK" sz="2000" b="1" dirty="0" smtClean="0">
                <a:latin typeface="Arial Narrow" panose="020B0606020202030204" pitchFamily="34" charset="0"/>
              </a:rPr>
              <a:t>z</a:t>
            </a:r>
            <a:r>
              <a:rPr lang="sk-SK" sz="2000" b="1" dirty="0">
                <a:latin typeface="Arial Narrow" panose="020B0606020202030204" pitchFamily="34" charset="0"/>
              </a:rPr>
              <a:t> minulého vývoja, tzv. historické </a:t>
            </a:r>
            <a:r>
              <a:rPr lang="sk-SK" sz="2000" b="1" dirty="0">
                <a:latin typeface="Arial Narrow" panose="020B0606020202030204" pitchFamily="34" charset="0"/>
                <a:sym typeface="Symbol"/>
              </a:rPr>
              <a:t></a:t>
            </a:r>
            <a:r>
              <a:rPr lang="sk-SK" sz="2000" dirty="0">
                <a:latin typeface="Arial Narrow" panose="020B0606020202030204" pitchFamily="34" charset="0"/>
              </a:rPr>
              <a:t> - za spoľahlivé (podľa prof. </a:t>
            </a:r>
            <a:r>
              <a:rPr lang="sk-SK" sz="2000" dirty="0" err="1">
                <a:latin typeface="Arial Narrow" panose="020B0606020202030204" pitchFamily="34" charset="0"/>
              </a:rPr>
              <a:t>Maříka</a:t>
            </a:r>
            <a:r>
              <a:rPr lang="sk-SK" sz="2000" dirty="0">
                <a:latin typeface="Arial Narrow" panose="020B0606020202030204" pitchFamily="34" charset="0"/>
              </a:rPr>
              <a:t>), možno považovať len britské a americké beta koeficienty</a:t>
            </a:r>
            <a:r>
              <a:rPr lang="sk-SK" sz="2000" dirty="0" smtClean="0">
                <a:latin typeface="Arial Narrow" panose="020B0606020202030204" pitchFamily="34" charset="0"/>
              </a:rPr>
              <a:t>.</a:t>
            </a:r>
          </a:p>
          <a:p>
            <a:pPr marL="457200" lvl="0" indent="-457200">
              <a:buAutoNum type="arabicPeriod"/>
            </a:pPr>
            <a:r>
              <a:rPr lang="sk-SK" sz="2000" b="1" dirty="0" smtClean="0">
                <a:latin typeface="Arial Narrow" panose="020B0606020202030204" pitchFamily="34" charset="0"/>
              </a:rPr>
              <a:t>metódou </a:t>
            </a:r>
            <a:r>
              <a:rPr lang="sk-SK" sz="2000" b="1" dirty="0">
                <a:latin typeface="Arial Narrow" panose="020B0606020202030204" pitchFamily="34" charset="0"/>
              </a:rPr>
              <a:t>analógie</a:t>
            </a:r>
            <a:r>
              <a:rPr lang="sk-SK" sz="2000" dirty="0">
                <a:latin typeface="Arial Narrow" panose="020B0606020202030204" pitchFamily="34" charset="0"/>
              </a:rPr>
              <a:t>, podľa ktorej sa používa beta podobných podnikov, ktoré sú obchodované a ktorých činnosť nie je diverzifikovaná. </a:t>
            </a:r>
          </a:p>
          <a:p>
            <a:pPr marL="457200" lvl="0" indent="-457200">
              <a:buAutoNum type="arabicPeriod"/>
            </a:pPr>
            <a:r>
              <a:rPr lang="sk-SK" sz="2000" dirty="0" smtClean="0">
                <a:latin typeface="Arial Narrow" panose="020B0606020202030204" pitchFamily="34" charset="0"/>
              </a:rPr>
              <a:t>Vplyv </a:t>
            </a:r>
            <a:r>
              <a:rPr lang="sk-SK" sz="2000" dirty="0">
                <a:latin typeface="Arial Narrow" panose="020B0606020202030204" pitchFamily="34" charset="0"/>
              </a:rPr>
              <a:t>kapitálovej štruktúry za predpokladu nulového beta koeficientu pre cudzí kapitál možno vyjadriť vzťahom:</a:t>
            </a:r>
          </a:p>
          <a:p>
            <a:pPr marL="0" indent="0">
              <a:buNone/>
            </a:pPr>
            <a:r>
              <a:rPr lang="sk-SK" sz="2000" dirty="0">
                <a:latin typeface="Arial Narrow" panose="020B0606020202030204" pitchFamily="34" charset="0"/>
              </a:rPr>
              <a:t> </a:t>
            </a:r>
          </a:p>
          <a:p>
            <a:pPr marL="0" indent="0">
              <a:buNone/>
            </a:pPr>
            <a:r>
              <a:rPr lang="sk-SK" sz="2000" dirty="0">
                <a:latin typeface="Arial Narrow" panose="020B0606020202030204" pitchFamily="34" charset="0"/>
              </a:rPr>
              <a:t>    </a:t>
            </a:r>
            <a:endParaRPr lang="sk-SK" sz="2000" dirty="0" smtClean="0">
              <a:latin typeface="Arial Narrow" panose="020B0606020202030204" pitchFamily="34" charset="0"/>
            </a:endParaRPr>
          </a:p>
          <a:p>
            <a:pPr marL="0" indent="0">
              <a:buNone/>
            </a:pPr>
            <a:endParaRPr lang="sk-SK" sz="2000" dirty="0">
              <a:latin typeface="Arial Narrow" panose="020B0606020202030204" pitchFamily="34" charset="0"/>
            </a:endParaRPr>
          </a:p>
          <a:p>
            <a:pPr marL="0" indent="0">
              <a:spcBef>
                <a:spcPts val="0"/>
              </a:spcBef>
              <a:buNone/>
            </a:pPr>
            <a:r>
              <a:rPr lang="sk-SK" sz="2000" b="1" dirty="0">
                <a:latin typeface="Arial Narrow" panose="020B0606020202030204" pitchFamily="34" charset="0"/>
              </a:rPr>
              <a:t>	      </a:t>
            </a:r>
            <a:r>
              <a:rPr lang="sk-SK" sz="2000" dirty="0">
                <a:latin typeface="Arial Narrow" panose="020B0606020202030204" pitchFamily="34" charset="0"/>
              </a:rPr>
              <a:t>kde: </a:t>
            </a:r>
            <a:r>
              <a:rPr lang="sk-SK" sz="2000" dirty="0" smtClean="0">
                <a:latin typeface="Arial Narrow" panose="020B0606020202030204" pitchFamily="34" charset="0"/>
              </a:rPr>
              <a:t>	</a:t>
            </a:r>
            <a:r>
              <a:rPr lang="sk-SK" sz="2000" dirty="0" smtClean="0">
                <a:latin typeface="Arial Narrow" panose="020B0606020202030204" pitchFamily="34" charset="0"/>
                <a:sym typeface="Symbol"/>
              </a:rPr>
              <a:t></a:t>
            </a:r>
            <a:r>
              <a:rPr lang="sk-SK" sz="2000" baseline="-25000" dirty="0">
                <a:latin typeface="Arial Narrow" panose="020B0606020202030204" pitchFamily="34" charset="0"/>
                <a:sym typeface="Symbol"/>
              </a:rPr>
              <a:t>L</a:t>
            </a:r>
            <a:r>
              <a:rPr lang="sk-SK" sz="2000" baseline="-25000" dirty="0" smtClean="0">
                <a:latin typeface="Arial Narrow" panose="020B0606020202030204" pitchFamily="34" charset="0"/>
              </a:rPr>
              <a:t>    </a:t>
            </a:r>
            <a:r>
              <a:rPr lang="sk-SK" sz="2000" dirty="0">
                <a:latin typeface="Arial Narrow" panose="020B0606020202030204" pitchFamily="34" charset="0"/>
              </a:rPr>
              <a:t>je beta vlastného kapitálu zadlženej spoločnosti,</a:t>
            </a:r>
          </a:p>
          <a:p>
            <a:pPr marL="0" indent="0">
              <a:spcBef>
                <a:spcPts val="0"/>
              </a:spcBef>
              <a:buNone/>
            </a:pPr>
            <a:r>
              <a:rPr lang="sk-SK" sz="2000" dirty="0">
                <a:latin typeface="Arial Narrow" panose="020B0606020202030204" pitchFamily="34" charset="0"/>
              </a:rPr>
              <a:t>                          </a:t>
            </a:r>
            <a:r>
              <a:rPr lang="sk-SK" sz="2000" dirty="0" smtClean="0">
                <a:latin typeface="Arial Narrow" panose="020B0606020202030204" pitchFamily="34" charset="0"/>
              </a:rPr>
              <a:t>	</a:t>
            </a:r>
            <a:r>
              <a:rPr lang="sk-SK" sz="2000" dirty="0" smtClean="0">
                <a:latin typeface="Arial Narrow" panose="020B0606020202030204" pitchFamily="34" charset="0"/>
                <a:sym typeface="Symbol"/>
              </a:rPr>
              <a:t></a:t>
            </a:r>
            <a:r>
              <a:rPr lang="sk-SK" sz="2000" baseline="-25000" dirty="0">
                <a:latin typeface="Arial Narrow" panose="020B0606020202030204" pitchFamily="34" charset="0"/>
                <a:sym typeface="Symbol"/>
              </a:rPr>
              <a:t>U</a:t>
            </a:r>
            <a:r>
              <a:rPr lang="sk-SK" sz="2000" baseline="-25000" dirty="0" smtClean="0">
                <a:latin typeface="Arial Narrow" panose="020B0606020202030204" pitchFamily="34" charset="0"/>
              </a:rPr>
              <a:t> </a:t>
            </a:r>
            <a:r>
              <a:rPr lang="sk-SK" sz="2000" b="1" dirty="0" smtClean="0">
                <a:latin typeface="Arial Narrow" panose="020B0606020202030204" pitchFamily="34" charset="0"/>
              </a:rPr>
              <a:t> </a:t>
            </a:r>
            <a:r>
              <a:rPr lang="sk-SK" sz="2000" dirty="0">
                <a:latin typeface="Arial Narrow" panose="020B0606020202030204" pitchFamily="34" charset="0"/>
              </a:rPr>
              <a:t>beta vlastného kapitálu za predpokladu nulového zadlženia</a:t>
            </a:r>
            <a:r>
              <a:rPr lang="sk-SK" sz="2000" dirty="0" smtClean="0">
                <a:latin typeface="Arial Narrow" panose="020B0606020202030204" pitchFamily="34" charset="0"/>
              </a:rPr>
              <a:t>,</a:t>
            </a:r>
          </a:p>
          <a:p>
            <a:pPr marL="0" indent="0">
              <a:spcBef>
                <a:spcPts val="0"/>
              </a:spcBef>
              <a:buNone/>
            </a:pPr>
            <a:r>
              <a:rPr lang="sk-SK" sz="2000" dirty="0" smtClean="0">
                <a:latin typeface="Arial Narrow" panose="020B0606020202030204" pitchFamily="34" charset="0"/>
                <a:sym typeface="Symbol"/>
              </a:rPr>
              <a:t>		</a:t>
            </a:r>
            <a:r>
              <a:rPr lang="sk-SK" sz="2000" baseline="-25000" dirty="0" smtClean="0">
                <a:latin typeface="Arial Narrow" panose="020B0606020202030204" pitchFamily="34" charset="0"/>
                <a:sym typeface="Symbol"/>
              </a:rPr>
              <a:t>d</a:t>
            </a:r>
            <a:r>
              <a:rPr lang="sk-SK" sz="2000" dirty="0" smtClean="0">
                <a:latin typeface="Arial Narrow" panose="020B0606020202030204" pitchFamily="34" charset="0"/>
                <a:sym typeface="Symbol"/>
              </a:rPr>
              <a:t> beta pre cudzí kapitál sa rovná 0,</a:t>
            </a:r>
            <a:endParaRPr lang="sk-SK" sz="2000" dirty="0">
              <a:latin typeface="Arial Narrow" panose="020B0606020202030204" pitchFamily="34" charset="0"/>
            </a:endParaRPr>
          </a:p>
          <a:p>
            <a:pPr marL="0" indent="0">
              <a:spcBef>
                <a:spcPts val="0"/>
              </a:spcBef>
              <a:buNone/>
            </a:pPr>
            <a:r>
              <a:rPr lang="sk-SK" sz="2000" dirty="0">
                <a:latin typeface="Arial Narrow" panose="020B0606020202030204" pitchFamily="34" charset="0"/>
              </a:rPr>
              <a:t>                          </a:t>
            </a:r>
            <a:r>
              <a:rPr lang="sk-SK" sz="2000" dirty="0" smtClean="0">
                <a:latin typeface="Arial Narrow" panose="020B0606020202030204" pitchFamily="34" charset="0"/>
              </a:rPr>
              <a:t>	d    </a:t>
            </a:r>
            <a:r>
              <a:rPr lang="sk-SK" sz="2000" dirty="0">
                <a:latin typeface="Arial Narrow" panose="020B0606020202030204" pitchFamily="34" charset="0"/>
              </a:rPr>
              <a:t>sadzba dane z príjmov,</a:t>
            </a:r>
          </a:p>
          <a:p>
            <a:pPr marL="0" indent="0">
              <a:spcBef>
                <a:spcPts val="0"/>
              </a:spcBef>
              <a:buNone/>
            </a:pPr>
            <a:r>
              <a:rPr lang="sk-SK" sz="2000" dirty="0">
                <a:latin typeface="Arial Narrow" panose="020B0606020202030204" pitchFamily="34" charset="0"/>
              </a:rPr>
              <a:t>                          </a:t>
            </a:r>
            <a:r>
              <a:rPr lang="sk-SK" sz="2000" dirty="0" smtClean="0">
                <a:latin typeface="Arial Narrow" panose="020B0606020202030204" pitchFamily="34" charset="0"/>
              </a:rPr>
              <a:t>	CK </a:t>
            </a:r>
            <a:r>
              <a:rPr lang="sk-SK" sz="2000" dirty="0">
                <a:latin typeface="Arial Narrow" panose="020B0606020202030204" pitchFamily="34" charset="0"/>
              </a:rPr>
              <a:t>cudzí kapitál,</a:t>
            </a:r>
          </a:p>
          <a:p>
            <a:pPr marL="0" indent="0">
              <a:spcBef>
                <a:spcPts val="0"/>
              </a:spcBef>
              <a:buNone/>
            </a:pPr>
            <a:r>
              <a:rPr lang="sk-SK" sz="2000" dirty="0">
                <a:latin typeface="Arial Narrow" panose="020B0606020202030204" pitchFamily="34" charset="0"/>
              </a:rPr>
              <a:t>                          </a:t>
            </a:r>
            <a:r>
              <a:rPr lang="sk-SK" sz="2000" dirty="0" smtClean="0">
                <a:latin typeface="Arial Narrow" panose="020B0606020202030204" pitchFamily="34" charset="0"/>
              </a:rPr>
              <a:t>	VK </a:t>
            </a:r>
            <a:r>
              <a:rPr lang="sk-SK" sz="2000" b="1" dirty="0" smtClean="0">
                <a:latin typeface="Arial Narrow" panose="020B0606020202030204" pitchFamily="34" charset="0"/>
              </a:rPr>
              <a:t> </a:t>
            </a:r>
            <a:r>
              <a:rPr lang="sk-SK" sz="2000" dirty="0">
                <a:latin typeface="Arial Narrow" panose="020B0606020202030204" pitchFamily="34" charset="0"/>
              </a:rPr>
              <a:t>vlastný kapitál.</a:t>
            </a:r>
          </a:p>
          <a:p>
            <a:pPr marL="0" indent="0">
              <a:buNone/>
            </a:pPr>
            <a:endParaRPr lang="sk-SK" sz="2000" dirty="0">
              <a:latin typeface="Arial Narrow" panose="020B0606020202030204" pitchFamily="34" charset="0"/>
            </a:endParaRPr>
          </a:p>
        </p:txBody>
      </p:sp>
      <p:pic>
        <p:nvPicPr>
          <p:cNvPr id="296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921" y="3061147"/>
            <a:ext cx="5864335" cy="943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00825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72604"/>
            <a:ext cx="8712968" cy="924148"/>
          </a:xfrm>
        </p:spPr>
        <p:txBody>
          <a:bodyPr/>
          <a:lstStyle/>
          <a:p>
            <a:r>
              <a:rPr lang="sk-SK" sz="2400" dirty="0" smtClean="0">
                <a:latin typeface="Arial Narrow" panose="020B0606020202030204" pitchFamily="34" charset="0"/>
              </a:rPr>
              <a:t/>
            </a:r>
            <a:br>
              <a:rPr lang="sk-SK" sz="2400" dirty="0" smtClean="0">
                <a:latin typeface="Arial Narrow" panose="020B0606020202030204" pitchFamily="34" charset="0"/>
              </a:rPr>
            </a:br>
            <a:r>
              <a:rPr lang="sk-SK" sz="2400" b="1" dirty="0">
                <a:latin typeface="Arial Narrow" panose="020B0606020202030204" pitchFamily="34" charset="0"/>
              </a:rPr>
              <a:t>Stanovenie nákladov vlastného kapitálu na </a:t>
            </a:r>
            <a:r>
              <a:rPr lang="sk-SK" sz="2400" b="1" dirty="0" smtClean="0">
                <a:latin typeface="Arial Narrow" panose="020B0606020202030204" pitchFamily="34" charset="0"/>
              </a:rPr>
              <a:t>základe rizikových prirážok</a:t>
            </a:r>
            <a:endParaRPr lang="sk-SK" sz="2400" dirty="0">
              <a:latin typeface="Arial Narrow" panose="020B0606020202030204" pitchFamily="34" charset="0"/>
            </a:endParaRPr>
          </a:p>
        </p:txBody>
      </p:sp>
      <p:sp>
        <p:nvSpPr>
          <p:cNvPr id="3" name="Zástupný symbol obsahu 2"/>
          <p:cNvSpPr>
            <a:spLocks noGrp="1"/>
          </p:cNvSpPr>
          <p:nvPr>
            <p:ph idx="1"/>
          </p:nvPr>
        </p:nvSpPr>
        <p:spPr>
          <a:xfrm>
            <a:off x="457200" y="1196752"/>
            <a:ext cx="8228013" cy="4927823"/>
          </a:xfrm>
        </p:spPr>
        <p:txBody>
          <a:bodyPr>
            <a:normAutofit fontScale="92500" lnSpcReduction="10000"/>
          </a:bodyPr>
          <a:lstStyle/>
          <a:p>
            <a:r>
              <a:rPr lang="sk-SK" sz="2000" dirty="0"/>
              <a:t> </a:t>
            </a:r>
          </a:p>
          <a:p>
            <a:pPr marL="0" indent="0">
              <a:buNone/>
            </a:pPr>
            <a:r>
              <a:rPr lang="sk-SK" sz="2000" dirty="0">
                <a:latin typeface="Arial Narrow" panose="020B0606020202030204" pitchFamily="34" charset="0"/>
              </a:rPr>
              <a:t>Aktuálny bezrizikový výnos predstavuje 					3,5 %, </a:t>
            </a:r>
          </a:p>
          <a:p>
            <a:pPr marL="0" indent="0">
              <a:buNone/>
            </a:pPr>
            <a:r>
              <a:rPr lang="sk-SK" sz="2000" dirty="0">
                <a:latin typeface="Arial Narrow" panose="020B0606020202030204" pitchFamily="34" charset="0"/>
              </a:rPr>
              <a:t>Riziková prémia kapitálového trhu Slovenska 			 	7,21 %</a:t>
            </a:r>
          </a:p>
          <a:p>
            <a:pPr marL="0" indent="0">
              <a:buNone/>
            </a:pPr>
            <a:r>
              <a:rPr lang="sk-SK" sz="2000" dirty="0">
                <a:latin typeface="Arial Narrow" panose="020B0606020202030204" pitchFamily="34" charset="0"/>
              </a:rPr>
              <a:t>Riziková prirážka krajiny 							</a:t>
            </a:r>
            <a:r>
              <a:rPr lang="sk-SK" sz="2000" dirty="0" smtClean="0">
                <a:latin typeface="Arial Narrow" panose="020B0606020202030204" pitchFamily="34" charset="0"/>
              </a:rPr>
              <a:t>	2,21 </a:t>
            </a:r>
            <a:r>
              <a:rPr lang="sk-SK" sz="2000" dirty="0">
                <a:latin typeface="Arial Narrow" panose="020B0606020202030204" pitchFamily="34" charset="0"/>
              </a:rPr>
              <a:t>%</a:t>
            </a:r>
          </a:p>
          <a:p>
            <a:pPr marL="0" indent="0">
              <a:buNone/>
            </a:pPr>
            <a:r>
              <a:rPr lang="sk-SK" sz="2000" dirty="0">
                <a:latin typeface="Arial Narrow" panose="020B0606020202030204" pitchFamily="34" charset="0"/>
              </a:rPr>
              <a:t>Nezadlžené beta pre špecializované bankové služby       		</a:t>
            </a:r>
            <a:r>
              <a:rPr lang="sk-SK" sz="2000" dirty="0" smtClean="0">
                <a:latin typeface="Arial Narrow" panose="020B0606020202030204" pitchFamily="34" charset="0"/>
              </a:rPr>
              <a:t>0,23</a:t>
            </a:r>
            <a:endParaRPr lang="sk-SK" sz="2000" dirty="0">
              <a:latin typeface="Arial Narrow" panose="020B0606020202030204" pitchFamily="34" charset="0"/>
            </a:endParaRPr>
          </a:p>
          <a:p>
            <a:pPr marL="0" indent="0">
              <a:buNone/>
            </a:pPr>
            <a:r>
              <a:rPr lang="sk-SK" sz="2000" dirty="0">
                <a:latin typeface="Arial Narrow" panose="020B0606020202030204" pitchFamily="34" charset="0"/>
              </a:rPr>
              <a:t>Pomer cudzieho a vlastného kapitálu 					</a:t>
            </a:r>
            <a:r>
              <a:rPr lang="sk-SK" sz="2000" dirty="0" smtClean="0">
                <a:latin typeface="Arial Narrow" panose="020B0606020202030204" pitchFamily="34" charset="0"/>
              </a:rPr>
              <a:t>	0,95</a:t>
            </a:r>
            <a:endParaRPr lang="sk-SK" sz="2000" dirty="0">
              <a:latin typeface="Arial Narrow" panose="020B0606020202030204" pitchFamily="34" charset="0"/>
            </a:endParaRPr>
          </a:p>
          <a:p>
            <a:pPr marL="0" indent="0">
              <a:buNone/>
            </a:pPr>
            <a:r>
              <a:rPr lang="sk-SK" sz="2000" dirty="0">
                <a:latin typeface="Arial Narrow" panose="020B0606020202030204" pitchFamily="34" charset="0"/>
              </a:rPr>
              <a:t> </a:t>
            </a:r>
            <a:endParaRPr lang="sk-SK" sz="2000" dirty="0" smtClean="0">
              <a:latin typeface="Arial Narrow" panose="020B0606020202030204" pitchFamily="34" charset="0"/>
            </a:endParaRPr>
          </a:p>
          <a:p>
            <a:pPr marL="0" indent="0">
              <a:buNone/>
            </a:pPr>
            <a:endParaRPr lang="sk-SK" sz="2000" dirty="0">
              <a:latin typeface="Arial Narrow" panose="020B0606020202030204" pitchFamily="34" charset="0"/>
            </a:endParaRPr>
          </a:p>
          <a:p>
            <a:pPr marL="0" indent="0">
              <a:buNone/>
            </a:pPr>
            <a:endParaRPr lang="sk-SK" sz="2000" dirty="0" smtClean="0">
              <a:latin typeface="Arial Narrow" panose="020B0606020202030204" pitchFamily="34" charset="0"/>
            </a:endParaRPr>
          </a:p>
          <a:p>
            <a:pPr marL="0" indent="0">
              <a:buNone/>
            </a:pPr>
            <a:endParaRPr lang="sk-SK" sz="2000" dirty="0" smtClean="0"/>
          </a:p>
          <a:p>
            <a:pPr marL="0" indent="0">
              <a:buNone/>
            </a:pPr>
            <a:r>
              <a:rPr lang="sk-SK" sz="2000" dirty="0" smtClean="0">
                <a:latin typeface="Arial Narrow" panose="020B0606020202030204" pitchFamily="34" charset="0"/>
              </a:rPr>
              <a:t>Náklady </a:t>
            </a:r>
            <a:r>
              <a:rPr lang="sk-SK" sz="2000" dirty="0">
                <a:latin typeface="Arial Narrow" panose="020B0606020202030204" pitchFamily="34" charset="0"/>
              </a:rPr>
              <a:t>vlastného kapitálu na základe </a:t>
            </a:r>
            <a:r>
              <a:rPr lang="sk-SK" sz="2000" dirty="0" smtClean="0">
                <a:latin typeface="Arial Narrow" panose="020B0606020202030204" pitchFamily="34" charset="0"/>
              </a:rPr>
              <a:t>modelu CAPM </a:t>
            </a:r>
            <a:r>
              <a:rPr lang="sk-SK" sz="2000" dirty="0">
                <a:latin typeface="Arial Narrow" panose="020B0606020202030204" pitchFamily="34" charset="0"/>
              </a:rPr>
              <a:t>predstavujú za predpokladu uvedených vstupných údajov 8,67 %.</a:t>
            </a:r>
          </a:p>
          <a:p>
            <a:pPr marL="0" indent="0">
              <a:buNone/>
            </a:pPr>
            <a:r>
              <a:rPr lang="sk-SK" sz="2000" u="sng" dirty="0">
                <a:latin typeface="Arial Narrow" panose="020B0606020202030204" pitchFamily="34" charset="0"/>
                <a:hlinkClick r:id="rId2"/>
              </a:rPr>
              <a:t>http://pages.stern.nyu.edu./adamodar/</a:t>
            </a:r>
            <a:r>
              <a:rPr lang="sk-SK" sz="2000" dirty="0">
                <a:latin typeface="Arial Narrow" panose="020B0606020202030204" pitchFamily="34" charset="0"/>
              </a:rPr>
              <a:t> </a:t>
            </a:r>
          </a:p>
          <a:p>
            <a:pPr marL="0" indent="0">
              <a:buNone/>
            </a:pPr>
            <a:endParaRPr lang="sk-SK" sz="2000" dirty="0">
              <a:latin typeface="Arial Narrow" panose="020B0606020202030204" pitchFamily="34" charset="0"/>
            </a:endParaRPr>
          </a:p>
        </p:txBody>
      </p:sp>
      <p:pic>
        <p:nvPicPr>
          <p:cNvPr id="307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1219" y="3701405"/>
            <a:ext cx="6183069" cy="735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7094" y="4520371"/>
            <a:ext cx="6607234" cy="492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4873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457200" y="274638"/>
            <a:ext cx="8229600" cy="633412"/>
          </a:xfrm>
        </p:spPr>
        <p:txBody>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smtClean="0">
                <a:latin typeface="Arial Narrow" pitchFamily="34" charset="0"/>
              </a:rPr>
              <a:t>Model CAPM</a:t>
            </a:r>
          </a:p>
        </p:txBody>
      </p:sp>
      <p:sp>
        <p:nvSpPr>
          <p:cNvPr id="28675" name="Rectangle 2"/>
          <p:cNvSpPr>
            <a:spLocks noGrp="1" noChangeArrowheads="1"/>
          </p:cNvSpPr>
          <p:nvPr>
            <p:ph idx="1"/>
          </p:nvPr>
        </p:nvSpPr>
        <p:spPr>
          <a:xfrm>
            <a:off x="457200" y="981075"/>
            <a:ext cx="8229600" cy="5145088"/>
          </a:xfrm>
        </p:spPr>
        <p:txBody>
          <a:bodyPr/>
          <a:lstStyle/>
          <a:p>
            <a:pPr eaLnBrk="1" hangingPunct="1">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a:latin typeface="Arial Narrow" pitchFamily="34" charset="0"/>
            </a:endParaRPr>
          </a:p>
          <a:p>
            <a:pPr eaLnBrk="1" hangingPunct="1">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Riziková prémia kapitálového trhu (</a:t>
            </a:r>
            <a:r>
              <a:rPr lang="sk-SK" sz="2400" dirty="0" err="1" smtClean="0">
                <a:latin typeface="Arial Narrow" pitchFamily="34" charset="0"/>
              </a:rPr>
              <a:t>rm</a:t>
            </a:r>
            <a:r>
              <a:rPr lang="sk-SK" sz="2400" dirty="0" smtClean="0">
                <a:latin typeface="Arial Narrow" pitchFamily="34" charset="0"/>
              </a:rPr>
              <a:t> – </a:t>
            </a:r>
            <a:r>
              <a:rPr lang="sk-SK" sz="2400" dirty="0" err="1" smtClean="0">
                <a:latin typeface="Arial Narrow" pitchFamily="34" charset="0"/>
              </a:rPr>
              <a:t>rf</a:t>
            </a:r>
            <a:r>
              <a:rPr lang="sk-SK" sz="2400" dirty="0" smtClean="0">
                <a:latin typeface="Arial Narrow" pitchFamily="34" charset="0"/>
              </a:rPr>
              <a:t>) sa v praxi určí aj takto:</a:t>
            </a:r>
          </a:p>
          <a:p>
            <a:pPr eaLnBrk="1" hangingPunct="1">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itchFamily="34" charset="0"/>
            </a:endParaRPr>
          </a:p>
          <a:p>
            <a:pPr eaLnBrk="1" hangingPunct="1">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Zistí sa dlhodobá priemerná úroveň výnosnosti akcií na kapitálovom trhu </a:t>
            </a:r>
            <a:r>
              <a:rPr lang="sk-SK" sz="2400" dirty="0" err="1" smtClean="0">
                <a:latin typeface="Arial Narrow" pitchFamily="34" charset="0"/>
              </a:rPr>
              <a:t>r</a:t>
            </a:r>
            <a:r>
              <a:rPr lang="sk-SK" sz="1600" dirty="0" err="1" smtClean="0">
                <a:latin typeface="Arial Narrow" pitchFamily="34" charset="0"/>
              </a:rPr>
              <a:t>m</a:t>
            </a:r>
            <a:r>
              <a:rPr lang="sk-SK" sz="2400" dirty="0" smtClean="0">
                <a:latin typeface="Arial Narrow" pitchFamily="34" charset="0"/>
              </a:rPr>
              <a:t>. Vypočíta sa priemerná úroveň výnosnosti štátnych dlhopisov </a:t>
            </a:r>
            <a:r>
              <a:rPr lang="sk-SK" sz="2400" dirty="0" err="1" smtClean="0">
                <a:latin typeface="Arial Narrow" pitchFamily="34" charset="0"/>
              </a:rPr>
              <a:t>r</a:t>
            </a:r>
            <a:r>
              <a:rPr lang="sk-SK" sz="1600" dirty="0" err="1" smtClean="0">
                <a:latin typeface="Arial Narrow" pitchFamily="34" charset="0"/>
              </a:rPr>
              <a:t>f</a:t>
            </a:r>
            <a:r>
              <a:rPr lang="sk-SK" sz="1600" dirty="0" smtClean="0">
                <a:latin typeface="Arial Narrow" pitchFamily="34" charset="0"/>
              </a:rPr>
              <a:t>. </a:t>
            </a:r>
            <a:r>
              <a:rPr lang="sk-SK" sz="2400" dirty="0" smtClean="0">
                <a:latin typeface="Arial Narrow" pitchFamily="34" charset="0"/>
              </a:rPr>
              <a:t>Z rozdielu </a:t>
            </a:r>
            <a:r>
              <a:rPr lang="sk-SK" sz="2400" dirty="0" err="1" smtClean="0">
                <a:latin typeface="Arial Narrow" pitchFamily="34" charset="0"/>
              </a:rPr>
              <a:t>r</a:t>
            </a:r>
            <a:r>
              <a:rPr lang="sk-SK" sz="1600" dirty="0" err="1" smtClean="0">
                <a:latin typeface="Arial Narrow" pitchFamily="34" charset="0"/>
              </a:rPr>
              <a:t>m</a:t>
            </a:r>
            <a:r>
              <a:rPr lang="sk-SK" sz="2400" dirty="0" smtClean="0">
                <a:latin typeface="Arial Narrow" pitchFamily="34" charset="0"/>
              </a:rPr>
              <a:t> - </a:t>
            </a:r>
            <a:r>
              <a:rPr lang="sk-SK" sz="2400" dirty="0" err="1" smtClean="0">
                <a:latin typeface="Arial Narrow" pitchFamily="34" charset="0"/>
              </a:rPr>
              <a:t>r</a:t>
            </a:r>
            <a:r>
              <a:rPr lang="sk-SK" sz="1600" dirty="0" err="1" smtClean="0">
                <a:latin typeface="Arial Narrow" pitchFamily="34" charset="0"/>
              </a:rPr>
              <a:t>f</a:t>
            </a:r>
            <a:r>
              <a:rPr lang="sk-SK" sz="1600" dirty="0" smtClean="0">
                <a:latin typeface="Arial Narrow" pitchFamily="34" charset="0"/>
              </a:rPr>
              <a:t> </a:t>
            </a:r>
            <a:r>
              <a:rPr lang="sk-SK" sz="2400" dirty="0" smtClean="0">
                <a:latin typeface="Arial Narrow" pitchFamily="34" charset="0"/>
              </a:rPr>
              <a:t>sa vypočíta riziková prémia trhu.</a:t>
            </a:r>
          </a:p>
          <a:p>
            <a:pPr eaLnBrk="1" hangingPunct="1">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a:latin typeface="Arial Narrow" pitchFamily="34" charset="0"/>
            </a:endParaRPr>
          </a:p>
          <a:p>
            <a:pPr eaLnBrk="1" hangingPunct="1">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400" dirty="0" smtClean="0">
                <a:latin typeface="Arial Narrow" pitchFamily="34" charset="0"/>
              </a:rPr>
              <a:t>„V </a:t>
            </a:r>
            <a:r>
              <a:rPr lang="sk-SK" sz="2400" dirty="0" err="1" smtClean="0">
                <a:latin typeface="Arial Narrow" pitchFamily="34" charset="0"/>
              </a:rPr>
              <a:t>souladu</a:t>
            </a:r>
            <a:r>
              <a:rPr lang="sk-SK" sz="2400" dirty="0" smtClean="0">
                <a:latin typeface="Arial Narrow" pitchFamily="34" charset="0"/>
              </a:rPr>
              <a:t> s </a:t>
            </a:r>
            <a:r>
              <a:rPr lang="sk-SK" sz="2400" dirty="0" err="1" smtClean="0">
                <a:latin typeface="Arial Narrow" pitchFamily="34" charset="0"/>
              </a:rPr>
              <a:t>nejnovější</a:t>
            </a:r>
            <a:r>
              <a:rPr lang="sk-SK" sz="2400" dirty="0" smtClean="0">
                <a:latin typeface="Arial Narrow" pitchFamily="34" charset="0"/>
              </a:rPr>
              <a:t> </a:t>
            </a:r>
            <a:r>
              <a:rPr lang="sk-SK" sz="2400" dirty="0" err="1" smtClean="0">
                <a:latin typeface="Arial Narrow" pitchFamily="34" charset="0"/>
              </a:rPr>
              <a:t>literaturou</a:t>
            </a:r>
            <a:r>
              <a:rPr lang="sk-SK" sz="2400" dirty="0" smtClean="0">
                <a:latin typeface="Arial Narrow" pitchFamily="34" charset="0"/>
              </a:rPr>
              <a:t> (</a:t>
            </a:r>
            <a:r>
              <a:rPr lang="sk-SK" sz="2400" dirty="0" err="1" smtClean="0">
                <a:latin typeface="Arial Narrow" pitchFamily="34" charset="0"/>
              </a:rPr>
              <a:t>Copeland</a:t>
            </a:r>
            <a:r>
              <a:rPr lang="sk-SK" sz="2400" dirty="0" smtClean="0">
                <a:latin typeface="Arial Narrow" pitchFamily="34" charset="0"/>
              </a:rPr>
              <a:t>, </a:t>
            </a:r>
            <a:r>
              <a:rPr lang="sk-SK" sz="2400" dirty="0" err="1" smtClean="0">
                <a:latin typeface="Arial Narrow" pitchFamily="34" charset="0"/>
              </a:rPr>
              <a:t>Coller</a:t>
            </a:r>
            <a:r>
              <a:rPr lang="sk-SK" sz="2400" dirty="0" smtClean="0">
                <a:latin typeface="Arial Narrow" pitchFamily="34" charset="0"/>
              </a:rPr>
              <a:t>, </a:t>
            </a:r>
            <a:r>
              <a:rPr lang="sk-SK" sz="2400" dirty="0" err="1" smtClean="0">
                <a:latin typeface="Arial Narrow" pitchFamily="34" charset="0"/>
              </a:rPr>
              <a:t>Damodaran</a:t>
            </a:r>
            <a:r>
              <a:rPr lang="sk-SK" sz="2400" dirty="0" smtClean="0">
                <a:latin typeface="Arial Narrow" pitchFamily="34" charset="0"/>
              </a:rPr>
              <a:t>, </a:t>
            </a:r>
            <a:r>
              <a:rPr lang="sk-SK" sz="2400" dirty="0" err="1" smtClean="0">
                <a:latin typeface="Arial Narrow" pitchFamily="34" charset="0"/>
              </a:rPr>
              <a:t>Fama</a:t>
            </a:r>
            <a:r>
              <a:rPr lang="sk-SK" sz="2400" dirty="0" smtClean="0">
                <a:latin typeface="Arial Narrow" pitchFamily="34" charset="0"/>
              </a:rPr>
              <a:t>) </a:t>
            </a:r>
            <a:r>
              <a:rPr lang="sk-SK" sz="2400" dirty="0" err="1" smtClean="0">
                <a:latin typeface="Arial Narrow" pitchFamily="34" charset="0"/>
              </a:rPr>
              <a:t>se</a:t>
            </a:r>
            <a:r>
              <a:rPr lang="sk-SK" sz="2400" dirty="0" smtClean="0">
                <a:latin typeface="Arial Narrow" pitchFamily="34" charset="0"/>
              </a:rPr>
              <a:t> kloníme k názoru, že </a:t>
            </a:r>
            <a:r>
              <a:rPr lang="sk-SK" sz="2400" dirty="0" err="1" smtClean="0">
                <a:latin typeface="Arial Narrow" pitchFamily="34" charset="0"/>
              </a:rPr>
              <a:t>přes</a:t>
            </a:r>
            <a:r>
              <a:rPr lang="sk-SK" sz="2400" dirty="0" smtClean="0">
                <a:latin typeface="Arial Narrow" pitchFamily="34" charset="0"/>
              </a:rPr>
              <a:t> </a:t>
            </a:r>
            <a:r>
              <a:rPr lang="sk-SK" sz="2400" dirty="0" err="1" smtClean="0">
                <a:latin typeface="Arial Narrow" pitchFamily="34" charset="0"/>
              </a:rPr>
              <a:t>všechny</a:t>
            </a:r>
            <a:r>
              <a:rPr lang="sk-SK" sz="2400" dirty="0" smtClean="0">
                <a:latin typeface="Arial Narrow" pitchFamily="34" charset="0"/>
              </a:rPr>
              <a:t> problémy spojené s platností a </a:t>
            </a:r>
            <a:r>
              <a:rPr lang="sk-SK" sz="2400" dirty="0" err="1" smtClean="0">
                <a:latin typeface="Arial Narrow" pitchFamily="34" charset="0"/>
              </a:rPr>
              <a:t>aplikací</a:t>
            </a:r>
            <a:r>
              <a:rPr lang="sk-SK" sz="2400" dirty="0" smtClean="0">
                <a:latin typeface="Arial Narrow" pitchFamily="34" charset="0"/>
              </a:rPr>
              <a:t> CAPM </a:t>
            </a:r>
            <a:r>
              <a:rPr lang="sk-SK" sz="2400" dirty="0" err="1" smtClean="0">
                <a:latin typeface="Arial Narrow" pitchFamily="34" charset="0"/>
              </a:rPr>
              <a:t>představuje</a:t>
            </a:r>
            <a:r>
              <a:rPr lang="sk-SK" sz="2400" dirty="0" smtClean="0">
                <a:latin typeface="Arial Narrow" pitchFamily="34" charset="0"/>
              </a:rPr>
              <a:t> tento model </a:t>
            </a:r>
            <a:r>
              <a:rPr lang="sk-SK" sz="2400" dirty="0" err="1" smtClean="0">
                <a:latin typeface="Arial Narrow" pitchFamily="34" charset="0"/>
              </a:rPr>
              <a:t>zatím</a:t>
            </a:r>
            <a:r>
              <a:rPr lang="sk-SK" sz="2400" dirty="0" smtClean="0">
                <a:latin typeface="Arial Narrow" pitchFamily="34" charset="0"/>
              </a:rPr>
              <a:t> jediný teoreticky podložený a zároveň </a:t>
            </a:r>
            <a:r>
              <a:rPr lang="sk-SK" sz="2400" dirty="0" err="1" smtClean="0">
                <a:latin typeface="Arial Narrow" pitchFamily="34" charset="0"/>
              </a:rPr>
              <a:t>ve</a:t>
            </a:r>
            <a:r>
              <a:rPr lang="sk-SK" sz="2400" dirty="0" smtClean="0">
                <a:latin typeface="Arial Narrow" pitchFamily="34" charset="0"/>
              </a:rPr>
              <a:t> </a:t>
            </a:r>
            <a:r>
              <a:rPr lang="sk-SK" sz="2400" dirty="0" err="1" smtClean="0">
                <a:latin typeface="Arial Narrow" pitchFamily="34" charset="0"/>
              </a:rPr>
              <a:t>světové</a:t>
            </a:r>
            <a:r>
              <a:rPr lang="sk-SK" sz="2400" dirty="0" smtClean="0">
                <a:latin typeface="Arial Narrow" pitchFamily="34" charset="0"/>
              </a:rPr>
              <a:t> oceňovací praxi uznávaný </a:t>
            </a:r>
            <a:r>
              <a:rPr lang="sk-SK" sz="2400" dirty="0" err="1" smtClean="0">
                <a:latin typeface="Arial Narrow" pitchFamily="34" charset="0"/>
              </a:rPr>
              <a:t>způsob</a:t>
            </a:r>
            <a:r>
              <a:rPr lang="sk-SK" sz="2400" dirty="0" smtClean="0">
                <a:latin typeface="Arial Narrow" pitchFamily="34" charset="0"/>
              </a:rPr>
              <a:t>, jak </a:t>
            </a:r>
            <a:r>
              <a:rPr lang="sk-SK" sz="2400" dirty="0" err="1" smtClean="0">
                <a:latin typeface="Arial Narrow" pitchFamily="34" charset="0"/>
              </a:rPr>
              <a:t>kalkulovat</a:t>
            </a:r>
            <a:r>
              <a:rPr lang="sk-SK" sz="2400" dirty="0" smtClean="0">
                <a:latin typeface="Arial Narrow" pitchFamily="34" charset="0"/>
              </a:rPr>
              <a:t> diskontní </a:t>
            </a:r>
            <a:r>
              <a:rPr lang="sk-SK" sz="2400" dirty="0" err="1" smtClean="0">
                <a:latin typeface="Arial Narrow" pitchFamily="34" charset="0"/>
              </a:rPr>
              <a:t>míru</a:t>
            </a:r>
            <a:r>
              <a:rPr lang="sk-SK" sz="2400" dirty="0" smtClean="0">
                <a:latin typeface="Arial Narrow" pitchFamily="34" charset="0"/>
              </a:rPr>
              <a:t> </a:t>
            </a:r>
            <a:r>
              <a:rPr lang="sk-SK" sz="2400" dirty="0" err="1" smtClean="0">
                <a:latin typeface="Arial Narrow" pitchFamily="34" charset="0"/>
              </a:rPr>
              <a:t>pro</a:t>
            </a:r>
            <a:r>
              <a:rPr lang="sk-SK" sz="2400" dirty="0" smtClean="0">
                <a:latin typeface="Arial Narrow" pitchFamily="34" charset="0"/>
              </a:rPr>
              <a:t> tržní </a:t>
            </a:r>
            <a:r>
              <a:rPr lang="sk-SK" sz="2400" dirty="0" err="1" smtClean="0">
                <a:latin typeface="Arial Narrow" pitchFamily="34" charset="0"/>
              </a:rPr>
              <a:t>ocenění</a:t>
            </a:r>
            <a:r>
              <a:rPr lang="sk-SK" sz="2400" dirty="0" smtClean="0">
                <a:latin typeface="Arial Narrow" pitchFamily="34" charset="0"/>
              </a:rPr>
              <a:t>.“</a:t>
            </a:r>
          </a:p>
          <a:p>
            <a:pPr eaLnBrk="1" hangingPunct="1">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i="1" dirty="0" smtClean="0">
                <a:latin typeface="Arial Narrow" pitchFamily="34" charset="0"/>
              </a:rPr>
              <a:t>(</a:t>
            </a:r>
            <a:r>
              <a:rPr lang="sk-SK" sz="2000" i="1" dirty="0" err="1" smtClean="0">
                <a:latin typeface="Arial Narrow" pitchFamily="34" charset="0"/>
              </a:rPr>
              <a:t>Mařík</a:t>
            </a:r>
            <a:r>
              <a:rPr lang="sk-SK" sz="2000" i="1" dirty="0" smtClean="0">
                <a:latin typeface="Arial Narrow" pitchFamily="34" charset="0"/>
              </a:rPr>
              <a:t>, M.: </a:t>
            </a:r>
            <a:r>
              <a:rPr lang="sk-SK" sz="2000" i="1" dirty="0" err="1" smtClean="0">
                <a:latin typeface="Arial Narrow" pitchFamily="34" charset="0"/>
              </a:rPr>
              <a:t>Metody</a:t>
            </a:r>
            <a:r>
              <a:rPr lang="sk-SK" sz="2000" i="1" dirty="0" smtClean="0">
                <a:latin typeface="Arial Narrow" pitchFamily="34" charset="0"/>
              </a:rPr>
              <a:t> </a:t>
            </a:r>
            <a:r>
              <a:rPr lang="sk-SK" sz="2000" i="1" dirty="0" err="1" smtClean="0">
                <a:latin typeface="Arial Narrow" pitchFamily="34" charset="0"/>
              </a:rPr>
              <a:t>oceňování</a:t>
            </a:r>
            <a:r>
              <a:rPr lang="sk-SK" sz="2000" i="1" dirty="0" smtClean="0">
                <a:latin typeface="Arial Narrow" pitchFamily="34" charset="0"/>
              </a:rPr>
              <a:t> podniku. Praha: </a:t>
            </a:r>
            <a:r>
              <a:rPr lang="sk-SK" sz="2000" i="1" dirty="0" err="1" smtClean="0">
                <a:latin typeface="Arial Narrow" pitchFamily="34" charset="0"/>
              </a:rPr>
              <a:t>Ekopress</a:t>
            </a:r>
            <a:r>
              <a:rPr lang="sk-SK" sz="2000" i="1" dirty="0" smtClean="0">
                <a:latin typeface="Arial Narrow" pitchFamily="34" charset="0"/>
              </a:rPr>
              <a:t>, s. 233.)</a:t>
            </a:r>
          </a:p>
          <a:p>
            <a:pPr eaLnBrk="1" hangingPunct="1">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itchFamily="34" charset="0"/>
            </a:endParaRPr>
          </a:p>
          <a:p>
            <a:pPr eaLnBrk="1" hangingPunct="1">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400" dirty="0" smtClean="0">
              <a:latin typeface="Arial Narrow" pitchFamily="34" charset="0"/>
            </a:endParaRPr>
          </a:p>
        </p:txBody>
      </p:sp>
    </p:spTree>
    <p:extLst>
      <p:ext uri="{BB962C8B-B14F-4D97-AF65-F5344CB8AC3E}">
        <p14:creationId xmlns:p14="http://schemas.microsoft.com/office/powerpoint/2010/main" val="4007477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sz="2400" b="1" dirty="0" smtClean="0">
                <a:latin typeface="Arial Narrow" panose="020B0606020202030204" pitchFamily="34" charset="0"/>
              </a:rPr>
              <a:t>Stavebnicový model</a:t>
            </a:r>
            <a:endParaRPr lang="sk-SK" sz="2400" b="1" dirty="0">
              <a:latin typeface="Arial Narrow" panose="020B0606020202030204" pitchFamily="34" charset="0"/>
            </a:endParaRPr>
          </a:p>
        </p:txBody>
      </p:sp>
      <p:sp>
        <p:nvSpPr>
          <p:cNvPr id="31746" name="Rectangle 2"/>
          <p:cNvSpPr>
            <a:spLocks noGrp="1" noChangeArrowheads="1"/>
          </p:cNvSpPr>
          <p:nvPr>
            <p:ph idx="1"/>
          </p:nvPr>
        </p:nvSpPr>
        <p:spPr>
          <a:ln/>
        </p:spPr>
        <p:txBody>
          <a:bodyPr/>
          <a:lstStyle/>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anose="020B0606020202030204" pitchFamily="34" charset="0"/>
              </a:rPr>
              <a:t>Stavebnicový model aplikoval na možnosť stanovenia nákladov vlastného kapitálu M. </a:t>
            </a:r>
            <a:r>
              <a:rPr lang="sk-SK" sz="2000" dirty="0" err="1" smtClean="0">
                <a:latin typeface="Arial Narrow" panose="020B0606020202030204" pitchFamily="34" charset="0"/>
              </a:rPr>
              <a:t>Mařík</a:t>
            </a:r>
            <a:r>
              <a:rPr lang="sk-SK" sz="2000" dirty="0" smtClean="0">
                <a:latin typeface="Arial Narrow" panose="020B0606020202030204" pitchFamily="34" charset="0"/>
              </a:rPr>
              <a:t>.  Stavebnicový model je blízky modelu CAPM, keď k základnej zložke bezrizikového výnosu sú pripočítavané rizikové prirážky (prirážka za nižšiu likviditu, za obchodné riziko, za finančné riziko. </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000" dirty="0">
              <a:latin typeface="Arial Narrow" panose="020B0606020202030204"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anose="020B0606020202030204" pitchFamily="34" charset="0"/>
              </a:rPr>
              <a:t>Problém predstavuje stanovenie rozpätia, v ktorom sa riziková prirážka môže pohybovať. </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anose="020B0606020202030204" pitchFamily="34" charset="0"/>
              </a:rPr>
              <a:t>				</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err="1" smtClean="0">
                <a:latin typeface="Arial Narrow" panose="020B0606020202030204" pitchFamily="34" charset="0"/>
              </a:rPr>
              <a:t>re</a:t>
            </a:r>
            <a:r>
              <a:rPr lang="sk-SK" sz="2000" dirty="0" smtClean="0">
                <a:latin typeface="Arial Narrow" panose="020B0606020202030204" pitchFamily="34" charset="0"/>
              </a:rPr>
              <a:t> = </a:t>
            </a:r>
            <a:r>
              <a:rPr lang="sk-SK" sz="2000" dirty="0" err="1" smtClean="0">
                <a:latin typeface="Arial Narrow" panose="020B0606020202030204" pitchFamily="34" charset="0"/>
              </a:rPr>
              <a:t>rf</a:t>
            </a:r>
            <a:r>
              <a:rPr lang="sk-SK" sz="2000" dirty="0" smtClean="0">
                <a:latin typeface="Arial Narrow" panose="020B0606020202030204" pitchFamily="34" charset="0"/>
              </a:rPr>
              <a:t> + </a:t>
            </a:r>
            <a:r>
              <a:rPr lang="sk-SK" sz="2000" dirty="0" err="1" smtClean="0">
                <a:latin typeface="Arial Narrow" panose="020B0606020202030204" pitchFamily="34" charset="0"/>
              </a:rPr>
              <a:t>ro</a:t>
            </a:r>
            <a:r>
              <a:rPr lang="sk-SK" sz="2000" dirty="0" smtClean="0">
                <a:latin typeface="Arial Narrow" panose="020B0606020202030204" pitchFamily="34" charset="0"/>
              </a:rPr>
              <a:t> + </a:t>
            </a:r>
            <a:r>
              <a:rPr lang="sk-SK" sz="2000" dirty="0" err="1" smtClean="0">
                <a:latin typeface="Arial Narrow" panose="020B0606020202030204" pitchFamily="34" charset="0"/>
              </a:rPr>
              <a:t>rfr</a:t>
            </a:r>
            <a:r>
              <a:rPr lang="sk-SK" sz="2000" dirty="0" smtClean="0">
                <a:latin typeface="Arial Narrow" panose="020B0606020202030204" pitchFamily="34" charset="0"/>
              </a:rPr>
              <a:t> + </a:t>
            </a:r>
            <a:r>
              <a:rPr lang="sk-SK" sz="2000" dirty="0" err="1" smtClean="0">
                <a:latin typeface="Arial Narrow" panose="020B0606020202030204" pitchFamily="34" charset="0"/>
              </a:rPr>
              <a:t>rl</a:t>
            </a:r>
            <a:endParaRPr lang="sk-SK" sz="2000" dirty="0" smtClean="0">
              <a:latin typeface="Arial Narrow" panose="020B0606020202030204"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anose="020B0606020202030204" pitchFamily="34" charset="0"/>
              </a:rPr>
              <a:t>kde:</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err="1" smtClean="0">
                <a:latin typeface="Arial Narrow" panose="020B0606020202030204" pitchFamily="34" charset="0"/>
              </a:rPr>
              <a:t>re</a:t>
            </a:r>
            <a:r>
              <a:rPr lang="sk-SK" sz="2000" dirty="0" smtClean="0">
                <a:latin typeface="Arial Narrow" panose="020B0606020202030204" pitchFamily="34" charset="0"/>
              </a:rPr>
              <a:t>	- požadovaná výnosnosť vlastného kapitálu, náklady vlastného kapitálu</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err="1" smtClean="0">
                <a:latin typeface="Arial Narrow" panose="020B0606020202030204" pitchFamily="34" charset="0"/>
              </a:rPr>
              <a:t>rf</a:t>
            </a:r>
            <a:r>
              <a:rPr lang="sk-SK" sz="2000" dirty="0" smtClean="0">
                <a:latin typeface="Arial Narrow" panose="020B0606020202030204" pitchFamily="34" charset="0"/>
              </a:rPr>
              <a:t>	- bezrizikový výnos, bezriziková úroková miera</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err="1" smtClean="0">
                <a:latin typeface="Arial Narrow" panose="020B0606020202030204" pitchFamily="34" charset="0"/>
              </a:rPr>
              <a:t>ro</a:t>
            </a:r>
            <a:r>
              <a:rPr lang="sk-SK" sz="2000" dirty="0" smtClean="0">
                <a:latin typeface="Arial Narrow" panose="020B0606020202030204" pitchFamily="34" charset="0"/>
              </a:rPr>
              <a:t>	- prirážka za obchodné riziko</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err="1" smtClean="0">
                <a:latin typeface="Arial Narrow" panose="020B0606020202030204" pitchFamily="34" charset="0"/>
              </a:rPr>
              <a:t>rfr</a:t>
            </a:r>
            <a:r>
              <a:rPr lang="sk-SK" sz="2000" dirty="0" smtClean="0">
                <a:latin typeface="Arial Narrow" panose="020B0606020202030204" pitchFamily="34" charset="0"/>
              </a:rPr>
              <a:t>	- prirážka za finančné riziko</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err="1" smtClean="0">
                <a:latin typeface="Arial Narrow" panose="020B0606020202030204" pitchFamily="34" charset="0"/>
              </a:rPr>
              <a:t>rl</a:t>
            </a:r>
            <a:r>
              <a:rPr lang="sk-SK" sz="2000" dirty="0" smtClean="0">
                <a:latin typeface="Arial Narrow" panose="020B0606020202030204" pitchFamily="34" charset="0"/>
              </a:rPr>
              <a:t>	- riziko za zníženú likviditu </a:t>
            </a: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000" dirty="0">
              <a:latin typeface="Arial Narrow" panose="020B0606020202030204" pitchFamily="34" charset="0"/>
            </a:endParaRPr>
          </a:p>
        </p:txBody>
      </p:sp>
    </p:spTree>
    <p:extLst>
      <p:ext uri="{BB962C8B-B14F-4D97-AF65-F5344CB8AC3E}">
        <p14:creationId xmlns:p14="http://schemas.microsoft.com/office/powerpoint/2010/main" val="309086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2800" b="1" dirty="0" smtClean="0">
                <a:latin typeface="Arial Narrow" pitchFamily="34" charset="0"/>
              </a:rPr>
              <a:t>Stavebnicová metóda pri stanovení nákladov vlastného kapitálu</a:t>
            </a:r>
            <a:endParaRPr lang="sk-SK" sz="2800" b="1" dirty="0">
              <a:latin typeface="Arial Narrow" pitchFamily="34" charset="0"/>
            </a:endParaRPr>
          </a:p>
        </p:txBody>
      </p:sp>
      <p:sp>
        <p:nvSpPr>
          <p:cNvPr id="3" name="Zástupný symbol obsahu 2"/>
          <p:cNvSpPr>
            <a:spLocks noGrp="1"/>
          </p:cNvSpPr>
          <p:nvPr>
            <p:ph idx="1"/>
          </p:nvPr>
        </p:nvSpPr>
        <p:spPr/>
        <p:txBody>
          <a:bodyPr/>
          <a:lstStyle/>
          <a:p>
            <a:pPr marL="0" indent="0">
              <a:lnSpc>
                <a:spcPct val="100000"/>
              </a:lnSpc>
              <a:spcBef>
                <a:spcPts val="0"/>
              </a:spcBef>
              <a:buNone/>
            </a:pPr>
            <a:r>
              <a:rPr lang="sk-SK" sz="2000" dirty="0">
                <a:latin typeface="Arial Narrow" panose="020B0606020202030204" pitchFamily="34" charset="0"/>
              </a:rPr>
              <a:t>Pre zjednodušenie budeme predpokladať, že náklady vlastného kapitálu pri najvyššom stupni rizika budú 35 % a pri najnižšom stupni rizika budú rovné bezrizikovej úrokovej miere 3,5 %, budeme používať 4 stupne rizika</a:t>
            </a:r>
            <a:r>
              <a:rPr lang="sk-SK" sz="2000" dirty="0" smtClean="0">
                <a:latin typeface="Arial Narrow" panose="020B0606020202030204" pitchFamily="34" charset="0"/>
              </a:rPr>
              <a:t>.</a:t>
            </a:r>
          </a:p>
          <a:p>
            <a:pPr>
              <a:lnSpc>
                <a:spcPct val="100000"/>
              </a:lnSpc>
              <a:spcBef>
                <a:spcPts val="0"/>
              </a:spcBef>
            </a:pPr>
            <a:endParaRPr lang="sk-SK" sz="2000" dirty="0" smtClean="0">
              <a:latin typeface="Arial Narrow" panose="020B0606020202030204" pitchFamily="34" charset="0"/>
            </a:endParaRPr>
          </a:p>
          <a:p>
            <a:pPr marL="0" indent="0">
              <a:lnSpc>
                <a:spcPct val="100000"/>
              </a:lnSpc>
              <a:spcBef>
                <a:spcPts val="0"/>
              </a:spcBef>
              <a:buNone/>
            </a:pPr>
            <a:r>
              <a:rPr lang="sk-SK" sz="2000" dirty="0" smtClean="0">
                <a:latin typeface="Arial Narrow" panose="020B0606020202030204" pitchFamily="34" charset="0"/>
              </a:rPr>
              <a:t>Výpočet </a:t>
            </a:r>
            <a:r>
              <a:rPr lang="sk-SK" sz="2000" dirty="0">
                <a:latin typeface="Arial Narrow" panose="020B0606020202030204" pitchFamily="34" charset="0"/>
              </a:rPr>
              <a:t>rizikovej prirážky RP bude vychádzať zo vzťahu:</a:t>
            </a:r>
          </a:p>
          <a:p>
            <a:pPr marL="0" indent="0">
              <a:lnSpc>
                <a:spcPct val="100000"/>
              </a:lnSpc>
              <a:spcBef>
                <a:spcPts val="0"/>
              </a:spcBef>
              <a:buNone/>
            </a:pPr>
            <a:r>
              <a:rPr lang="sk-SK" sz="2000" dirty="0">
                <a:latin typeface="Arial Narrow" panose="020B0606020202030204" pitchFamily="34" charset="0"/>
              </a:rPr>
              <a:t>		</a:t>
            </a:r>
            <a:r>
              <a:rPr lang="sk-SK" sz="2000" i="1" dirty="0" err="1">
                <a:latin typeface="Arial Narrow" panose="020B0606020202030204" pitchFamily="34" charset="0"/>
              </a:rPr>
              <a:t>r</a:t>
            </a:r>
            <a:r>
              <a:rPr lang="sk-SK" sz="2000" i="1" baseline="-25000" dirty="0" err="1">
                <a:latin typeface="Arial Narrow" panose="020B0606020202030204" pitchFamily="34" charset="0"/>
              </a:rPr>
              <a:t>e</a:t>
            </a:r>
            <a:r>
              <a:rPr lang="sk-SK" sz="2000" i="1" baseline="-25000" dirty="0">
                <a:latin typeface="Arial Narrow" panose="020B0606020202030204" pitchFamily="34" charset="0"/>
              </a:rPr>
              <a:t> = </a:t>
            </a:r>
            <a:r>
              <a:rPr lang="sk-SK" sz="2000" i="1" dirty="0" err="1">
                <a:latin typeface="Arial Narrow" panose="020B0606020202030204" pitchFamily="34" charset="0"/>
              </a:rPr>
              <a:t>r</a:t>
            </a:r>
            <a:r>
              <a:rPr lang="sk-SK" sz="2000" i="1" baseline="-25000" dirty="0" err="1">
                <a:latin typeface="Arial Narrow" panose="020B0606020202030204" pitchFamily="34" charset="0"/>
              </a:rPr>
              <a:t>f</a:t>
            </a:r>
            <a:r>
              <a:rPr lang="sk-SK" sz="2000" i="1" dirty="0">
                <a:latin typeface="Arial Narrow" panose="020B0606020202030204" pitchFamily="34" charset="0"/>
              </a:rPr>
              <a:t> + RP</a:t>
            </a:r>
            <a:endParaRPr lang="sk-SK" sz="2000" dirty="0">
              <a:latin typeface="Arial Narrow" panose="020B0606020202030204" pitchFamily="34" charset="0"/>
            </a:endParaRPr>
          </a:p>
          <a:p>
            <a:pPr marL="0" indent="0">
              <a:lnSpc>
                <a:spcPct val="100000"/>
              </a:lnSpc>
              <a:spcBef>
                <a:spcPts val="0"/>
              </a:spcBef>
              <a:buNone/>
            </a:pPr>
            <a:r>
              <a:rPr lang="cs-CZ" sz="2000" dirty="0">
                <a:latin typeface="Arial Narrow" panose="020B0606020202030204" pitchFamily="34" charset="0"/>
              </a:rPr>
              <a:t>a </a:t>
            </a:r>
            <a:r>
              <a:rPr lang="cs-CZ" sz="2000" dirty="0" err="1">
                <a:latin typeface="Arial Narrow" panose="020B0606020202030204" pitchFamily="34" charset="0"/>
              </a:rPr>
              <a:t>ďalej</a:t>
            </a:r>
            <a:r>
              <a:rPr lang="cs-CZ" sz="2000" dirty="0">
                <a:latin typeface="Arial Narrow" panose="020B0606020202030204" pitchFamily="34" charset="0"/>
              </a:rPr>
              <a:t>:           </a:t>
            </a:r>
            <a:r>
              <a:rPr lang="cs-CZ" sz="2000" i="1" dirty="0">
                <a:latin typeface="Arial Narrow" panose="020B0606020202030204" pitchFamily="34" charset="0"/>
              </a:rPr>
              <a:t>r</a:t>
            </a:r>
            <a:r>
              <a:rPr lang="cs-CZ" sz="2000" i="1" baseline="-25000" dirty="0">
                <a:latin typeface="Arial Narrow" panose="020B0606020202030204" pitchFamily="34" charset="0"/>
              </a:rPr>
              <a:t>e</a:t>
            </a:r>
            <a:r>
              <a:rPr lang="cs-CZ" sz="2000" i="1" dirty="0">
                <a:latin typeface="Arial Narrow" panose="020B0606020202030204" pitchFamily="34" charset="0"/>
              </a:rPr>
              <a:t> = </a:t>
            </a:r>
            <a:r>
              <a:rPr lang="cs-CZ" sz="2000" i="1" dirty="0" err="1">
                <a:latin typeface="Arial Narrow" panose="020B0606020202030204" pitchFamily="34" charset="0"/>
              </a:rPr>
              <a:t>r</a:t>
            </a:r>
            <a:r>
              <a:rPr lang="cs-CZ" sz="2000" i="1" baseline="-25000" dirty="0" err="1">
                <a:latin typeface="Arial Narrow" panose="020B0606020202030204" pitchFamily="34" charset="0"/>
              </a:rPr>
              <a:t>f</a:t>
            </a:r>
            <a:r>
              <a:rPr lang="cs-CZ" sz="2000" i="1" dirty="0">
                <a:latin typeface="Arial Narrow" panose="020B0606020202030204" pitchFamily="34" charset="0"/>
              </a:rPr>
              <a:t> . </a:t>
            </a:r>
            <a:r>
              <a:rPr lang="cs-CZ" sz="2000" i="1" dirty="0" err="1">
                <a:latin typeface="Arial Narrow" panose="020B0606020202030204" pitchFamily="34" charset="0"/>
              </a:rPr>
              <a:t>a</a:t>
            </a:r>
            <a:r>
              <a:rPr lang="cs-CZ" sz="2000" i="1" baseline="30000" dirty="0" err="1">
                <a:latin typeface="Arial Narrow" panose="020B0606020202030204" pitchFamily="34" charset="0"/>
              </a:rPr>
              <a:t>x</a:t>
            </a:r>
            <a:endParaRPr lang="sk-SK" sz="2000" dirty="0">
              <a:latin typeface="Arial Narrow" panose="020B0606020202030204" pitchFamily="34" charset="0"/>
            </a:endParaRPr>
          </a:p>
          <a:p>
            <a:pPr marL="0" indent="0">
              <a:lnSpc>
                <a:spcPct val="100000"/>
              </a:lnSpc>
              <a:spcBef>
                <a:spcPts val="0"/>
              </a:spcBef>
              <a:buNone/>
            </a:pPr>
            <a:r>
              <a:rPr lang="cs-CZ" sz="2000" i="1" dirty="0">
                <a:latin typeface="Arial Narrow" panose="020B0606020202030204" pitchFamily="34" charset="0"/>
              </a:rPr>
              <a:t>	        	RP = r</a:t>
            </a:r>
            <a:r>
              <a:rPr lang="cs-CZ" sz="2000" i="1" baseline="-25000" dirty="0">
                <a:latin typeface="Arial Narrow" panose="020B0606020202030204" pitchFamily="34" charset="0"/>
              </a:rPr>
              <a:t>e</a:t>
            </a:r>
            <a:r>
              <a:rPr lang="cs-CZ" sz="2000" i="1" dirty="0">
                <a:latin typeface="Arial Narrow" panose="020B0606020202030204" pitchFamily="34" charset="0"/>
              </a:rPr>
              <a:t> - </a:t>
            </a:r>
            <a:r>
              <a:rPr lang="cs-CZ" sz="2000" i="1" dirty="0" err="1">
                <a:latin typeface="Arial Narrow" panose="020B0606020202030204" pitchFamily="34" charset="0"/>
              </a:rPr>
              <a:t>r</a:t>
            </a:r>
            <a:r>
              <a:rPr lang="cs-CZ" sz="2000" i="1" baseline="-25000" dirty="0" err="1">
                <a:latin typeface="Arial Narrow" panose="020B0606020202030204" pitchFamily="34" charset="0"/>
              </a:rPr>
              <a:t>f</a:t>
            </a:r>
            <a:endParaRPr lang="sk-SK" sz="2000" dirty="0">
              <a:latin typeface="Arial Narrow" panose="020B0606020202030204" pitchFamily="34" charset="0"/>
            </a:endParaRPr>
          </a:p>
          <a:p>
            <a:pPr marL="0" indent="0">
              <a:lnSpc>
                <a:spcPct val="100000"/>
              </a:lnSpc>
              <a:spcBef>
                <a:spcPts val="0"/>
              </a:spcBef>
              <a:buNone/>
            </a:pPr>
            <a:r>
              <a:rPr lang="cs-CZ" sz="2000" i="1" dirty="0">
                <a:latin typeface="Arial Narrow" panose="020B0606020202030204" pitchFamily="34" charset="0"/>
              </a:rPr>
              <a:t>	          	RP = </a:t>
            </a:r>
            <a:r>
              <a:rPr lang="cs-CZ" sz="2000" i="1" dirty="0" err="1">
                <a:latin typeface="Arial Narrow" panose="020B0606020202030204" pitchFamily="34" charset="0"/>
              </a:rPr>
              <a:t>r</a:t>
            </a:r>
            <a:r>
              <a:rPr lang="cs-CZ" sz="2000" i="1" baseline="-25000" dirty="0" err="1">
                <a:latin typeface="Arial Narrow" panose="020B0606020202030204" pitchFamily="34" charset="0"/>
              </a:rPr>
              <a:t>f</a:t>
            </a:r>
            <a:r>
              <a:rPr lang="cs-CZ" sz="2000" i="1" dirty="0">
                <a:latin typeface="Arial Narrow" panose="020B0606020202030204" pitchFamily="34" charset="0"/>
              </a:rPr>
              <a:t> . </a:t>
            </a:r>
            <a:r>
              <a:rPr lang="cs-CZ" sz="2000" i="1" dirty="0" err="1">
                <a:latin typeface="Arial Narrow" panose="020B0606020202030204" pitchFamily="34" charset="0"/>
              </a:rPr>
              <a:t>a</a:t>
            </a:r>
            <a:r>
              <a:rPr lang="cs-CZ" sz="2000" i="1" baseline="30000" dirty="0" err="1">
                <a:latin typeface="Arial Narrow" panose="020B0606020202030204" pitchFamily="34" charset="0"/>
              </a:rPr>
              <a:t>x</a:t>
            </a:r>
            <a:r>
              <a:rPr lang="cs-CZ" sz="2000" i="1" dirty="0">
                <a:latin typeface="Arial Narrow" panose="020B0606020202030204" pitchFamily="34" charset="0"/>
              </a:rPr>
              <a:t> - </a:t>
            </a:r>
            <a:r>
              <a:rPr lang="cs-CZ" sz="2000" i="1" dirty="0" err="1">
                <a:latin typeface="Arial Narrow" panose="020B0606020202030204" pitchFamily="34" charset="0"/>
              </a:rPr>
              <a:t>r</a:t>
            </a:r>
            <a:r>
              <a:rPr lang="cs-CZ" sz="2000" i="1" baseline="-25000" dirty="0" err="1">
                <a:latin typeface="Arial Narrow" panose="020B0606020202030204" pitchFamily="34" charset="0"/>
              </a:rPr>
              <a:t>f</a:t>
            </a:r>
            <a:endParaRPr lang="sk-SK" sz="2000" dirty="0">
              <a:latin typeface="Arial Narrow" panose="020B0606020202030204" pitchFamily="34" charset="0"/>
            </a:endParaRPr>
          </a:p>
          <a:p>
            <a:pPr marL="0" indent="0">
              <a:lnSpc>
                <a:spcPct val="100000"/>
              </a:lnSpc>
              <a:spcBef>
                <a:spcPts val="0"/>
              </a:spcBef>
              <a:buNone/>
            </a:pPr>
            <a:r>
              <a:rPr lang="cs-CZ" sz="2000" i="1" dirty="0">
                <a:latin typeface="Arial Narrow" panose="020B0606020202030204" pitchFamily="34" charset="0"/>
              </a:rPr>
              <a:t>	          	RP = </a:t>
            </a:r>
            <a:r>
              <a:rPr lang="cs-CZ" sz="2000" i="1" dirty="0" err="1">
                <a:latin typeface="Arial Narrow" panose="020B0606020202030204" pitchFamily="34" charset="0"/>
              </a:rPr>
              <a:t>r</a:t>
            </a:r>
            <a:r>
              <a:rPr lang="cs-CZ" sz="2000" i="1" baseline="-25000" dirty="0" err="1">
                <a:latin typeface="Arial Narrow" panose="020B0606020202030204" pitchFamily="34" charset="0"/>
              </a:rPr>
              <a:t>f</a:t>
            </a:r>
            <a:r>
              <a:rPr lang="cs-CZ" sz="2000" i="1" dirty="0">
                <a:latin typeface="Arial Narrow" panose="020B0606020202030204" pitchFamily="34" charset="0"/>
              </a:rPr>
              <a:t> . (</a:t>
            </a:r>
            <a:r>
              <a:rPr lang="cs-CZ" sz="2000" i="1" dirty="0" err="1">
                <a:latin typeface="Arial Narrow" panose="020B0606020202030204" pitchFamily="34" charset="0"/>
              </a:rPr>
              <a:t>a</a:t>
            </a:r>
            <a:r>
              <a:rPr lang="cs-CZ" sz="2000" i="1" baseline="30000" dirty="0" err="1">
                <a:latin typeface="Arial Narrow" panose="020B0606020202030204" pitchFamily="34" charset="0"/>
              </a:rPr>
              <a:t>x</a:t>
            </a:r>
            <a:r>
              <a:rPr lang="cs-CZ" sz="2000" i="1" dirty="0">
                <a:latin typeface="Arial Narrow" panose="020B0606020202030204" pitchFamily="34" charset="0"/>
              </a:rPr>
              <a:t> – 1)</a:t>
            </a:r>
            <a:endParaRPr lang="sk-SK" sz="2000" dirty="0">
              <a:latin typeface="Arial Narrow" panose="020B0606020202030204" pitchFamily="34" charset="0"/>
            </a:endParaRPr>
          </a:p>
          <a:p>
            <a:pPr marL="0" indent="0">
              <a:lnSpc>
                <a:spcPct val="100000"/>
              </a:lnSpc>
              <a:spcBef>
                <a:spcPts val="0"/>
              </a:spcBef>
              <a:buNone/>
            </a:pPr>
            <a:r>
              <a:rPr lang="cs-CZ" sz="2000" i="1" dirty="0">
                <a:latin typeface="Arial Narrow" panose="020B0606020202030204" pitchFamily="34" charset="0"/>
              </a:rPr>
              <a:t>kde: </a:t>
            </a:r>
            <a:endParaRPr lang="sk-SK" sz="2000" dirty="0">
              <a:latin typeface="Arial Narrow" panose="020B0606020202030204" pitchFamily="34" charset="0"/>
            </a:endParaRPr>
          </a:p>
          <a:p>
            <a:pPr marL="0" indent="0">
              <a:lnSpc>
                <a:spcPct val="100000"/>
              </a:lnSpc>
              <a:spcBef>
                <a:spcPts val="0"/>
              </a:spcBef>
              <a:buNone/>
            </a:pPr>
            <a:r>
              <a:rPr lang="cs-CZ" sz="2000" i="1" dirty="0">
                <a:latin typeface="Arial Narrow" panose="020B0606020202030204" pitchFamily="34" charset="0"/>
              </a:rPr>
              <a:t>	r</a:t>
            </a:r>
            <a:r>
              <a:rPr lang="cs-CZ" sz="2000" i="1" baseline="-25000" dirty="0">
                <a:latin typeface="Arial Narrow" panose="020B0606020202030204" pitchFamily="34" charset="0"/>
              </a:rPr>
              <a:t>e</a:t>
            </a:r>
            <a:r>
              <a:rPr lang="cs-CZ" sz="2000" i="1" dirty="0">
                <a:latin typeface="Arial Narrow" panose="020B0606020202030204" pitchFamily="34" charset="0"/>
              </a:rPr>
              <a:t>          = náklady </a:t>
            </a:r>
            <a:r>
              <a:rPr lang="cs-CZ" sz="2000" i="1" dirty="0" err="1">
                <a:latin typeface="Arial Narrow" panose="020B0606020202030204" pitchFamily="34" charset="0"/>
              </a:rPr>
              <a:t>vlastného</a:t>
            </a:r>
            <a:r>
              <a:rPr lang="cs-CZ" sz="2000" i="1" dirty="0">
                <a:latin typeface="Arial Narrow" panose="020B0606020202030204" pitchFamily="34" charset="0"/>
              </a:rPr>
              <a:t> kapitálu (požadovaná </a:t>
            </a:r>
            <a:r>
              <a:rPr lang="cs-CZ" sz="2000" i="1" dirty="0" err="1">
                <a:latin typeface="Arial Narrow" panose="020B0606020202030204" pitchFamily="34" charset="0"/>
              </a:rPr>
              <a:t>výnosnosť</a:t>
            </a:r>
            <a:r>
              <a:rPr lang="cs-CZ" sz="2000" i="1" dirty="0">
                <a:latin typeface="Arial Narrow" panose="020B0606020202030204" pitchFamily="34" charset="0"/>
              </a:rPr>
              <a:t>)</a:t>
            </a:r>
            <a:endParaRPr lang="sk-SK" sz="2000" dirty="0">
              <a:latin typeface="Arial Narrow" panose="020B0606020202030204" pitchFamily="34" charset="0"/>
            </a:endParaRPr>
          </a:p>
          <a:p>
            <a:pPr marL="0" indent="0">
              <a:lnSpc>
                <a:spcPct val="100000"/>
              </a:lnSpc>
              <a:spcBef>
                <a:spcPts val="0"/>
              </a:spcBef>
              <a:buNone/>
            </a:pPr>
            <a:r>
              <a:rPr lang="cs-CZ" sz="2000" i="1" dirty="0">
                <a:latin typeface="Arial Narrow" panose="020B0606020202030204" pitchFamily="34" charset="0"/>
              </a:rPr>
              <a:t>	</a:t>
            </a:r>
            <a:r>
              <a:rPr lang="cs-CZ" sz="2000" i="1" dirty="0" err="1">
                <a:latin typeface="Arial Narrow" panose="020B0606020202030204" pitchFamily="34" charset="0"/>
              </a:rPr>
              <a:t>r</a:t>
            </a:r>
            <a:r>
              <a:rPr lang="cs-CZ" sz="2000" i="1" baseline="-25000" dirty="0" err="1">
                <a:latin typeface="Arial Narrow" panose="020B0606020202030204" pitchFamily="34" charset="0"/>
              </a:rPr>
              <a:t>f</a:t>
            </a:r>
            <a:r>
              <a:rPr lang="cs-CZ" sz="2000" i="1" baseline="-25000" dirty="0">
                <a:latin typeface="Arial Narrow" panose="020B0606020202030204" pitchFamily="34" charset="0"/>
              </a:rPr>
              <a:t>               </a:t>
            </a:r>
            <a:r>
              <a:rPr lang="cs-CZ" sz="2000" i="1" dirty="0">
                <a:latin typeface="Arial Narrow" panose="020B0606020202030204" pitchFamily="34" charset="0"/>
              </a:rPr>
              <a:t>= bezriziková úroková </a:t>
            </a:r>
            <a:r>
              <a:rPr lang="cs-CZ" sz="2000" i="1" dirty="0" err="1">
                <a:latin typeface="Arial Narrow" panose="020B0606020202030204" pitchFamily="34" charset="0"/>
              </a:rPr>
              <a:t>miera</a:t>
            </a:r>
            <a:endParaRPr lang="sk-SK" sz="2000" dirty="0">
              <a:latin typeface="Arial Narrow" panose="020B0606020202030204" pitchFamily="34" charset="0"/>
            </a:endParaRPr>
          </a:p>
          <a:p>
            <a:pPr marL="0" indent="0">
              <a:lnSpc>
                <a:spcPct val="100000"/>
              </a:lnSpc>
              <a:spcBef>
                <a:spcPts val="0"/>
              </a:spcBef>
              <a:buNone/>
            </a:pPr>
            <a:r>
              <a:rPr lang="cs-CZ" sz="2000" i="1" baseline="-25000" dirty="0">
                <a:latin typeface="Arial Narrow" panose="020B0606020202030204" pitchFamily="34" charset="0"/>
              </a:rPr>
              <a:t>	</a:t>
            </a:r>
            <a:r>
              <a:rPr lang="cs-CZ" sz="2000" i="1" dirty="0">
                <a:latin typeface="Arial Narrow" panose="020B0606020202030204" pitchFamily="34" charset="0"/>
              </a:rPr>
              <a:t>(</a:t>
            </a:r>
            <a:r>
              <a:rPr lang="cs-CZ" sz="2000" i="1" dirty="0" err="1">
                <a:latin typeface="Arial Narrow" panose="020B0606020202030204" pitchFamily="34" charset="0"/>
              </a:rPr>
              <a:t>a</a:t>
            </a:r>
            <a:r>
              <a:rPr lang="cs-CZ" sz="2000" i="1" baseline="30000" dirty="0" err="1">
                <a:latin typeface="Arial Narrow" panose="020B0606020202030204" pitchFamily="34" charset="0"/>
              </a:rPr>
              <a:t>x</a:t>
            </a:r>
            <a:r>
              <a:rPr lang="cs-CZ" sz="2000" i="1" dirty="0">
                <a:latin typeface="Arial Narrow" panose="020B0606020202030204" pitchFamily="34" charset="0"/>
              </a:rPr>
              <a:t> – 1) = koeficient </a:t>
            </a:r>
            <a:r>
              <a:rPr lang="cs-CZ" sz="2000" i="1" dirty="0" err="1">
                <a:latin typeface="Arial Narrow" panose="020B0606020202030204" pitchFamily="34" charset="0"/>
              </a:rPr>
              <a:t>rizikovej</a:t>
            </a:r>
            <a:r>
              <a:rPr lang="cs-CZ" sz="2000" i="1" dirty="0">
                <a:latin typeface="Arial Narrow" panose="020B0606020202030204" pitchFamily="34" charset="0"/>
              </a:rPr>
              <a:t> </a:t>
            </a:r>
            <a:r>
              <a:rPr lang="cs-CZ" sz="2000" i="1" dirty="0" err="1" smtClean="0">
                <a:latin typeface="Arial Narrow" panose="020B0606020202030204" pitchFamily="34" charset="0"/>
              </a:rPr>
              <a:t>prirážky</a:t>
            </a:r>
            <a:endParaRPr lang="sk-SK" sz="2000" dirty="0">
              <a:latin typeface="Arial Narrow" panose="020B0606020202030204" pitchFamily="34" charset="0"/>
            </a:endParaRPr>
          </a:p>
        </p:txBody>
      </p:sp>
    </p:spTree>
    <p:extLst>
      <p:ext uri="{BB962C8B-B14F-4D97-AF65-F5344CB8AC3E}">
        <p14:creationId xmlns:p14="http://schemas.microsoft.com/office/powerpoint/2010/main" val="6424557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332656"/>
            <a:ext cx="8228013" cy="5791919"/>
          </a:xfrm>
        </p:spPr>
        <p:txBody>
          <a:bodyPr/>
          <a:lstStyle/>
          <a:p>
            <a:pPr marL="0" indent="0">
              <a:buNone/>
            </a:pPr>
            <a:r>
              <a:rPr lang="cs-CZ" sz="2200" dirty="0">
                <a:latin typeface="Arial Narrow" panose="020B0606020202030204" pitchFamily="34" charset="0"/>
              </a:rPr>
              <a:t>Výpočet koeficientu </a:t>
            </a:r>
            <a:r>
              <a:rPr lang="cs-CZ" sz="2200" dirty="0" err="1">
                <a:latin typeface="Arial Narrow" panose="020B0606020202030204" pitchFamily="34" charset="0"/>
              </a:rPr>
              <a:t>rizikovej</a:t>
            </a:r>
            <a:r>
              <a:rPr lang="cs-CZ" sz="2200" dirty="0">
                <a:latin typeface="Arial Narrow" panose="020B0606020202030204" pitchFamily="34" charset="0"/>
              </a:rPr>
              <a:t> </a:t>
            </a:r>
            <a:r>
              <a:rPr lang="cs-CZ" sz="2200" dirty="0" err="1">
                <a:latin typeface="Arial Narrow" panose="020B0606020202030204" pitchFamily="34" charset="0"/>
              </a:rPr>
              <a:t>prirážky</a:t>
            </a:r>
            <a:r>
              <a:rPr lang="cs-CZ" sz="2200" dirty="0">
                <a:latin typeface="Arial Narrow" panose="020B0606020202030204" pitchFamily="34" charset="0"/>
              </a:rPr>
              <a:t> bude potom </a:t>
            </a:r>
            <a:r>
              <a:rPr lang="cs-CZ" sz="2200" dirty="0" err="1">
                <a:latin typeface="Arial Narrow" panose="020B0606020202030204" pitchFamily="34" charset="0"/>
              </a:rPr>
              <a:t>nasledovný</a:t>
            </a:r>
            <a:r>
              <a:rPr lang="cs-CZ" sz="2200" dirty="0">
                <a:latin typeface="Arial Narrow" panose="020B0606020202030204" pitchFamily="34" charset="0"/>
              </a:rPr>
              <a:t>:</a:t>
            </a:r>
            <a:endParaRPr lang="sk-SK" sz="2200" dirty="0">
              <a:latin typeface="Arial Narrow" panose="020B0606020202030204" pitchFamily="34" charset="0"/>
            </a:endParaRPr>
          </a:p>
          <a:p>
            <a:pPr marL="0" indent="0">
              <a:buNone/>
            </a:pPr>
            <a:r>
              <a:rPr lang="cs-CZ" sz="2200" i="1" dirty="0">
                <a:latin typeface="Arial Narrow" panose="020B0606020202030204" pitchFamily="34" charset="0"/>
              </a:rPr>
              <a:t>RP = </a:t>
            </a:r>
            <a:r>
              <a:rPr lang="cs-CZ" sz="2200" i="1" dirty="0" err="1">
                <a:latin typeface="Arial Narrow" panose="020B0606020202030204" pitchFamily="34" charset="0"/>
              </a:rPr>
              <a:t>r</a:t>
            </a:r>
            <a:r>
              <a:rPr lang="cs-CZ" sz="2200" i="1" baseline="-25000" dirty="0" err="1">
                <a:latin typeface="Arial Narrow" panose="020B0606020202030204" pitchFamily="34" charset="0"/>
              </a:rPr>
              <a:t>f</a:t>
            </a:r>
            <a:r>
              <a:rPr lang="cs-CZ" sz="2200" i="1" dirty="0">
                <a:latin typeface="Arial Narrow" panose="020B0606020202030204" pitchFamily="34" charset="0"/>
              </a:rPr>
              <a:t> . (</a:t>
            </a:r>
            <a:r>
              <a:rPr lang="cs-CZ" sz="2200" i="1" dirty="0" err="1">
                <a:latin typeface="Arial Narrow" panose="020B0606020202030204" pitchFamily="34" charset="0"/>
              </a:rPr>
              <a:t>a</a:t>
            </a:r>
            <a:r>
              <a:rPr lang="cs-CZ" sz="2200" i="1" baseline="30000" dirty="0" err="1">
                <a:latin typeface="Arial Narrow" panose="020B0606020202030204" pitchFamily="34" charset="0"/>
              </a:rPr>
              <a:t>x</a:t>
            </a:r>
            <a:r>
              <a:rPr lang="cs-CZ" sz="2200" i="1" dirty="0">
                <a:latin typeface="Arial Narrow" panose="020B0606020202030204" pitchFamily="34" charset="0"/>
              </a:rPr>
              <a:t> – 1</a:t>
            </a:r>
            <a:r>
              <a:rPr lang="cs-CZ" sz="2200" i="1" dirty="0" smtClean="0">
                <a:latin typeface="Arial Narrow" panose="020B0606020202030204" pitchFamily="34" charset="0"/>
              </a:rPr>
              <a:t>)</a:t>
            </a:r>
          </a:p>
          <a:p>
            <a:pPr marL="0" indent="0">
              <a:buNone/>
            </a:pPr>
            <a:endParaRPr lang="cs-CZ" sz="2200" i="1" dirty="0">
              <a:latin typeface="Arial Narrow" panose="020B0606020202030204" pitchFamily="34" charset="0"/>
            </a:endParaRPr>
          </a:p>
          <a:p>
            <a:pPr marL="0" indent="0">
              <a:buNone/>
            </a:pPr>
            <a:endParaRPr lang="cs-CZ" sz="2200" i="1" dirty="0" smtClean="0">
              <a:latin typeface="Arial Narrow" panose="020B0606020202030204" pitchFamily="34" charset="0"/>
            </a:endParaRPr>
          </a:p>
          <a:p>
            <a:pPr marL="0" indent="0">
              <a:buNone/>
            </a:pPr>
            <a:r>
              <a:rPr lang="cs-CZ" sz="2200" i="1" dirty="0" smtClean="0">
                <a:latin typeface="Arial Narrow" panose="020B0606020202030204" pitchFamily="34" charset="0"/>
              </a:rPr>
              <a:t>RP = 3,5 . (1,7783 – 1)</a:t>
            </a:r>
          </a:p>
          <a:p>
            <a:pPr marL="0" indent="0">
              <a:buNone/>
            </a:pPr>
            <a:endParaRPr lang="cs-CZ" sz="2200" i="1" dirty="0">
              <a:latin typeface="Arial Narrow" panose="020B0606020202030204" pitchFamily="34" charset="0"/>
            </a:endParaRPr>
          </a:p>
          <a:p>
            <a:pPr marL="0" indent="0">
              <a:buNone/>
            </a:pPr>
            <a:endParaRPr lang="cs-CZ" sz="2200" i="1" dirty="0" smtClean="0">
              <a:latin typeface="Arial Narrow" panose="020B060602020203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96752"/>
            <a:ext cx="2693100" cy="806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uľka 4"/>
          <p:cNvGraphicFramePr>
            <a:graphicFrameLocks noGrp="1"/>
          </p:cNvGraphicFramePr>
          <p:nvPr>
            <p:extLst>
              <p:ext uri="{D42A27DB-BD31-4B8C-83A1-F6EECF244321}">
                <p14:modId xmlns:p14="http://schemas.microsoft.com/office/powerpoint/2010/main" val="910601983"/>
              </p:ext>
            </p:extLst>
          </p:nvPr>
        </p:nvGraphicFramePr>
        <p:xfrm>
          <a:off x="971600" y="2492896"/>
          <a:ext cx="6524416" cy="1656186"/>
        </p:xfrm>
        <a:graphic>
          <a:graphicData uri="http://schemas.openxmlformats.org/drawingml/2006/table">
            <a:tbl>
              <a:tblPr firstRow="1" firstCol="1" lastRow="1" lastCol="1" bandRow="1" bandCol="1">
                <a:tableStyleId>{5C22544A-7EE6-4342-B048-85BDC9FD1C3A}</a:tableStyleId>
              </a:tblPr>
              <a:tblGrid>
                <a:gridCol w="1631104"/>
                <a:gridCol w="1631104"/>
                <a:gridCol w="1631104"/>
                <a:gridCol w="1631104"/>
              </a:tblGrid>
              <a:tr h="276031">
                <a:tc>
                  <a:txBody>
                    <a:bodyPr/>
                    <a:lstStyle/>
                    <a:p>
                      <a:pPr algn="ctr">
                        <a:spcAft>
                          <a:spcPts val="0"/>
                        </a:spcAft>
                      </a:pPr>
                      <a:r>
                        <a:rPr lang="cs-CZ" sz="1600" dirty="0">
                          <a:effectLst/>
                          <a:latin typeface="Arial Narrow" panose="020B0606020202030204" pitchFamily="34" charset="0"/>
                        </a:rPr>
                        <a:t>Stupeň rizika</a:t>
                      </a:r>
                      <a:endParaRPr lang="sk-SK" sz="1600" dirty="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a:effectLst/>
                          <a:latin typeface="Arial Narrow" panose="020B0606020202030204" pitchFamily="34" charset="0"/>
                        </a:rPr>
                        <a:t>k = (a</a:t>
                      </a:r>
                      <a:r>
                        <a:rPr lang="cs-CZ" sz="1600" baseline="30000">
                          <a:effectLst/>
                          <a:latin typeface="Arial Narrow" panose="020B0606020202030204" pitchFamily="34" charset="0"/>
                        </a:rPr>
                        <a:t>x</a:t>
                      </a:r>
                      <a:r>
                        <a:rPr lang="cs-CZ" sz="1600">
                          <a:effectLst/>
                          <a:latin typeface="Arial Narrow" panose="020B0606020202030204" pitchFamily="34" charset="0"/>
                        </a:rPr>
                        <a:t> – 1)</a:t>
                      </a:r>
                      <a:endParaRPr lang="sk-SK" sz="160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RP = k . </a:t>
                      </a:r>
                      <a:r>
                        <a:rPr lang="cs-CZ" sz="1600" dirty="0" err="1">
                          <a:effectLst/>
                          <a:latin typeface="Arial Narrow" panose="020B0606020202030204" pitchFamily="34" charset="0"/>
                        </a:rPr>
                        <a:t>r</a:t>
                      </a:r>
                      <a:r>
                        <a:rPr lang="cs-CZ" sz="1600" baseline="-25000" dirty="0" err="1">
                          <a:effectLst/>
                          <a:latin typeface="Arial Narrow" panose="020B0606020202030204" pitchFamily="34" charset="0"/>
                        </a:rPr>
                        <a:t>f</a:t>
                      </a:r>
                      <a:endParaRPr lang="sk-SK" sz="1600" dirty="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r</a:t>
                      </a:r>
                      <a:r>
                        <a:rPr lang="cs-CZ" sz="1600" baseline="-25000" dirty="0">
                          <a:effectLst/>
                          <a:latin typeface="Arial Narrow" panose="020B0606020202030204" pitchFamily="34" charset="0"/>
                        </a:rPr>
                        <a:t>e</a:t>
                      </a:r>
                      <a:r>
                        <a:rPr lang="cs-CZ" sz="1600" dirty="0">
                          <a:effectLst/>
                          <a:latin typeface="Arial Narrow" panose="020B0606020202030204" pitchFamily="34" charset="0"/>
                        </a:rPr>
                        <a:t> = </a:t>
                      </a:r>
                      <a:r>
                        <a:rPr lang="cs-CZ" sz="1600" dirty="0" err="1">
                          <a:effectLst/>
                          <a:latin typeface="Arial Narrow" panose="020B0606020202030204" pitchFamily="34" charset="0"/>
                        </a:rPr>
                        <a:t>r</a:t>
                      </a:r>
                      <a:r>
                        <a:rPr lang="cs-CZ" sz="1600" baseline="-25000" dirty="0" err="1">
                          <a:effectLst/>
                          <a:latin typeface="Arial Narrow" panose="020B0606020202030204" pitchFamily="34" charset="0"/>
                        </a:rPr>
                        <a:t>f</a:t>
                      </a:r>
                      <a:r>
                        <a:rPr lang="cs-CZ" sz="1600" dirty="0">
                          <a:effectLst/>
                          <a:latin typeface="Arial Narrow" panose="020B0606020202030204" pitchFamily="34" charset="0"/>
                        </a:rPr>
                        <a:t> + RP</a:t>
                      </a:r>
                      <a:endParaRPr lang="sk-SK" sz="1600" dirty="0">
                        <a:effectLst/>
                        <a:latin typeface="Arial Narrow" panose="020B0606020202030204" pitchFamily="34" charset="0"/>
                        <a:ea typeface="Times New Roman"/>
                      </a:endParaRPr>
                    </a:p>
                  </a:txBody>
                  <a:tcPr marL="68580" marR="68580" marT="0" marB="0"/>
                </a:tc>
              </a:tr>
              <a:tr h="276031">
                <a:tc>
                  <a:txBody>
                    <a:bodyPr/>
                    <a:lstStyle/>
                    <a:p>
                      <a:pPr algn="ctr">
                        <a:spcAft>
                          <a:spcPts val="0"/>
                        </a:spcAft>
                      </a:pPr>
                      <a:r>
                        <a:rPr lang="cs-CZ" sz="1600" dirty="0">
                          <a:effectLst/>
                          <a:latin typeface="Arial Narrow" panose="020B0606020202030204" pitchFamily="34" charset="0"/>
                        </a:rPr>
                        <a:t>0</a:t>
                      </a:r>
                      <a:endParaRPr lang="sk-SK" sz="1600" dirty="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0</a:t>
                      </a:r>
                      <a:endParaRPr lang="sk-SK" sz="1600" dirty="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0</a:t>
                      </a:r>
                      <a:endParaRPr lang="sk-SK" sz="1600" dirty="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a:effectLst/>
                          <a:latin typeface="Arial Narrow" panose="020B0606020202030204" pitchFamily="34" charset="0"/>
                        </a:rPr>
                        <a:t>3,500</a:t>
                      </a:r>
                      <a:endParaRPr lang="sk-SK" sz="1600">
                        <a:effectLst/>
                        <a:latin typeface="Arial Narrow" panose="020B0606020202030204" pitchFamily="34" charset="0"/>
                        <a:ea typeface="Times New Roman"/>
                      </a:endParaRPr>
                    </a:p>
                  </a:txBody>
                  <a:tcPr marL="68580" marR="68580" marT="0" marB="0"/>
                </a:tc>
              </a:tr>
              <a:tr h="276031">
                <a:tc>
                  <a:txBody>
                    <a:bodyPr/>
                    <a:lstStyle/>
                    <a:p>
                      <a:pPr algn="ctr">
                        <a:spcAft>
                          <a:spcPts val="0"/>
                        </a:spcAft>
                      </a:pPr>
                      <a:r>
                        <a:rPr lang="cs-CZ" sz="1600">
                          <a:effectLst/>
                          <a:latin typeface="Arial Narrow" panose="020B0606020202030204" pitchFamily="34" charset="0"/>
                        </a:rPr>
                        <a:t>1</a:t>
                      </a:r>
                      <a:endParaRPr lang="sk-SK" sz="160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0,7783</a:t>
                      </a:r>
                      <a:endParaRPr lang="sk-SK" sz="1600" dirty="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2,7241</a:t>
                      </a:r>
                      <a:endParaRPr lang="sk-SK" sz="1600" dirty="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5,741</a:t>
                      </a:r>
                      <a:endParaRPr lang="sk-SK" sz="1600" dirty="0">
                        <a:effectLst/>
                        <a:latin typeface="Arial Narrow" panose="020B0606020202030204" pitchFamily="34" charset="0"/>
                        <a:ea typeface="Times New Roman"/>
                      </a:endParaRPr>
                    </a:p>
                  </a:txBody>
                  <a:tcPr marL="68580" marR="68580" marT="0" marB="0"/>
                </a:tc>
              </a:tr>
              <a:tr h="276031">
                <a:tc>
                  <a:txBody>
                    <a:bodyPr/>
                    <a:lstStyle/>
                    <a:p>
                      <a:pPr algn="ctr">
                        <a:spcAft>
                          <a:spcPts val="0"/>
                        </a:spcAft>
                      </a:pPr>
                      <a:r>
                        <a:rPr lang="cs-CZ" sz="1600">
                          <a:effectLst/>
                          <a:latin typeface="Arial Narrow" panose="020B0606020202030204" pitchFamily="34" charset="0"/>
                        </a:rPr>
                        <a:t>2</a:t>
                      </a:r>
                      <a:endParaRPr lang="sk-SK" sz="160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2,1624</a:t>
                      </a:r>
                      <a:endParaRPr lang="sk-SK" sz="1600" dirty="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7,5684</a:t>
                      </a:r>
                      <a:endParaRPr lang="sk-SK" sz="1600" dirty="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11,084</a:t>
                      </a:r>
                      <a:endParaRPr lang="sk-SK" sz="1600" dirty="0">
                        <a:effectLst/>
                        <a:latin typeface="Arial Narrow" panose="020B0606020202030204" pitchFamily="34" charset="0"/>
                        <a:ea typeface="Times New Roman"/>
                      </a:endParaRPr>
                    </a:p>
                  </a:txBody>
                  <a:tcPr marL="68580" marR="68580" marT="0" marB="0"/>
                </a:tc>
              </a:tr>
              <a:tr h="276031">
                <a:tc>
                  <a:txBody>
                    <a:bodyPr/>
                    <a:lstStyle/>
                    <a:p>
                      <a:pPr algn="ctr">
                        <a:spcAft>
                          <a:spcPts val="0"/>
                        </a:spcAft>
                      </a:pPr>
                      <a:r>
                        <a:rPr lang="cs-CZ" sz="1600">
                          <a:effectLst/>
                          <a:latin typeface="Arial Narrow" panose="020B0606020202030204" pitchFamily="34" charset="0"/>
                        </a:rPr>
                        <a:t>3</a:t>
                      </a:r>
                      <a:endParaRPr lang="sk-SK" sz="160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a:effectLst/>
                          <a:latin typeface="Arial Narrow" panose="020B0606020202030204" pitchFamily="34" charset="0"/>
                        </a:rPr>
                        <a:t>4,6236</a:t>
                      </a:r>
                      <a:endParaRPr lang="sk-SK" sz="160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16,183</a:t>
                      </a:r>
                      <a:endParaRPr lang="sk-SK" sz="1600" dirty="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19,683</a:t>
                      </a:r>
                      <a:endParaRPr lang="sk-SK" sz="1600" dirty="0">
                        <a:effectLst/>
                        <a:latin typeface="Arial Narrow" panose="020B0606020202030204" pitchFamily="34" charset="0"/>
                        <a:ea typeface="Times New Roman"/>
                      </a:endParaRPr>
                    </a:p>
                  </a:txBody>
                  <a:tcPr marL="68580" marR="68580" marT="0" marB="0"/>
                </a:tc>
              </a:tr>
              <a:tr h="276031">
                <a:tc>
                  <a:txBody>
                    <a:bodyPr/>
                    <a:lstStyle/>
                    <a:p>
                      <a:pPr algn="ctr">
                        <a:spcAft>
                          <a:spcPts val="0"/>
                        </a:spcAft>
                      </a:pPr>
                      <a:r>
                        <a:rPr lang="cs-CZ" sz="1600">
                          <a:effectLst/>
                          <a:latin typeface="Arial Narrow" panose="020B0606020202030204" pitchFamily="34" charset="0"/>
                        </a:rPr>
                        <a:t>4</a:t>
                      </a:r>
                      <a:endParaRPr lang="sk-SK" sz="160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a:effectLst/>
                          <a:latin typeface="Arial Narrow" panose="020B0606020202030204" pitchFamily="34" charset="0"/>
                        </a:rPr>
                        <a:t>9,0000</a:t>
                      </a:r>
                      <a:endParaRPr lang="sk-SK" sz="160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a:effectLst/>
                          <a:latin typeface="Arial Narrow" panose="020B0606020202030204" pitchFamily="34" charset="0"/>
                        </a:rPr>
                        <a:t>31,500</a:t>
                      </a:r>
                      <a:endParaRPr lang="sk-SK" sz="1600">
                        <a:effectLst/>
                        <a:latin typeface="Arial Narrow" panose="020B0606020202030204" pitchFamily="34" charset="0"/>
                        <a:ea typeface="Times New Roman"/>
                      </a:endParaRPr>
                    </a:p>
                  </a:txBody>
                  <a:tcPr marL="68580" marR="68580" marT="0" marB="0"/>
                </a:tc>
                <a:tc>
                  <a:txBody>
                    <a:bodyPr/>
                    <a:lstStyle/>
                    <a:p>
                      <a:pPr algn="ctr">
                        <a:spcAft>
                          <a:spcPts val="0"/>
                        </a:spcAft>
                      </a:pPr>
                      <a:r>
                        <a:rPr lang="cs-CZ" sz="1600" dirty="0">
                          <a:effectLst/>
                          <a:latin typeface="Arial Narrow" panose="020B0606020202030204" pitchFamily="34" charset="0"/>
                        </a:rPr>
                        <a:t>35,000</a:t>
                      </a:r>
                      <a:endParaRPr lang="sk-SK" sz="1600" dirty="0">
                        <a:effectLst/>
                        <a:latin typeface="Arial Narrow" panose="020B0606020202030204" pitchFamily="34" charset="0"/>
                        <a:ea typeface="Times New Roman"/>
                      </a:endParaRPr>
                    </a:p>
                  </a:txBody>
                  <a:tcPr marL="68580" marR="68580" marT="0" marB="0"/>
                </a:tc>
              </a:tr>
            </a:tbl>
          </a:graphicData>
        </a:graphic>
      </p:graphicFrame>
      <p:graphicFrame>
        <p:nvGraphicFramePr>
          <p:cNvPr id="8" name="Tabuľka 7"/>
          <p:cNvGraphicFramePr>
            <a:graphicFrameLocks noGrp="1"/>
          </p:cNvGraphicFramePr>
          <p:nvPr>
            <p:extLst>
              <p:ext uri="{D42A27DB-BD31-4B8C-83A1-F6EECF244321}">
                <p14:modId xmlns:p14="http://schemas.microsoft.com/office/powerpoint/2010/main" val="2591985665"/>
              </p:ext>
            </p:extLst>
          </p:nvPr>
        </p:nvGraphicFramePr>
        <p:xfrm>
          <a:off x="683568" y="4437110"/>
          <a:ext cx="7272807" cy="2160242"/>
        </p:xfrm>
        <a:graphic>
          <a:graphicData uri="http://schemas.openxmlformats.org/drawingml/2006/table">
            <a:tbl>
              <a:tblPr firstRow="1" firstCol="1" lastRow="1" lastCol="1" bandRow="1" bandCol="1">
                <a:tableStyleId>{5C22544A-7EE6-4342-B048-85BDC9FD1C3A}</a:tableStyleId>
              </a:tblPr>
              <a:tblGrid>
                <a:gridCol w="1853935"/>
                <a:gridCol w="932818"/>
                <a:gridCol w="1164351"/>
                <a:gridCol w="1092468"/>
                <a:gridCol w="2229235"/>
              </a:tblGrid>
              <a:tr h="617212">
                <a:tc>
                  <a:txBody>
                    <a:bodyPr/>
                    <a:lstStyle/>
                    <a:p>
                      <a:pPr algn="ctr">
                        <a:spcAft>
                          <a:spcPts val="0"/>
                        </a:spcAft>
                      </a:pPr>
                      <a:r>
                        <a:rPr lang="cs-CZ" sz="1600" dirty="0">
                          <a:effectLst/>
                        </a:rPr>
                        <a:t>Stupeň rizika</a:t>
                      </a:r>
                      <a:endParaRPr lang="sk-SK" sz="1600" dirty="0">
                        <a:effectLst/>
                        <a:latin typeface="Times New Roman"/>
                        <a:ea typeface="Times New Roman"/>
                      </a:endParaRPr>
                    </a:p>
                  </a:txBody>
                  <a:tcPr marL="68580" marR="68580" marT="0" marB="0"/>
                </a:tc>
                <a:tc>
                  <a:txBody>
                    <a:bodyPr/>
                    <a:lstStyle/>
                    <a:p>
                      <a:pPr algn="ctr">
                        <a:spcAft>
                          <a:spcPts val="0"/>
                        </a:spcAft>
                      </a:pPr>
                      <a:r>
                        <a:rPr lang="cs-CZ" sz="1600" dirty="0" err="1">
                          <a:effectLst/>
                        </a:rPr>
                        <a:t>a</a:t>
                      </a:r>
                      <a:r>
                        <a:rPr lang="cs-CZ" sz="1600" baseline="30000" dirty="0" err="1">
                          <a:effectLst/>
                        </a:rPr>
                        <a:t>x</a:t>
                      </a:r>
                      <a:r>
                        <a:rPr lang="cs-CZ" sz="1600" dirty="0">
                          <a:effectLst/>
                        </a:rPr>
                        <a:t> </a:t>
                      </a:r>
                      <a:endParaRPr lang="sk-SK" sz="1600" dirty="0">
                        <a:effectLst/>
                        <a:latin typeface="Times New Roman"/>
                        <a:ea typeface="Times New Roman"/>
                      </a:endParaRPr>
                    </a:p>
                  </a:txBody>
                  <a:tcPr marL="68580" marR="68580" marT="0" marB="0"/>
                </a:tc>
                <a:tc>
                  <a:txBody>
                    <a:bodyPr/>
                    <a:lstStyle/>
                    <a:p>
                      <a:pPr algn="ctr">
                        <a:spcAft>
                          <a:spcPts val="0"/>
                        </a:spcAft>
                      </a:pPr>
                      <a:r>
                        <a:rPr lang="cs-CZ" sz="1600" dirty="0">
                          <a:effectLst/>
                        </a:rPr>
                        <a:t>k = (</a:t>
                      </a:r>
                      <a:r>
                        <a:rPr lang="cs-CZ" sz="1600" dirty="0" err="1">
                          <a:effectLst/>
                        </a:rPr>
                        <a:t>a</a:t>
                      </a:r>
                      <a:r>
                        <a:rPr lang="cs-CZ" sz="1600" baseline="30000" dirty="0" err="1">
                          <a:effectLst/>
                        </a:rPr>
                        <a:t>x</a:t>
                      </a:r>
                      <a:r>
                        <a:rPr lang="cs-CZ" sz="1600" dirty="0">
                          <a:effectLst/>
                        </a:rPr>
                        <a:t> – 1)</a:t>
                      </a:r>
                      <a:endParaRPr lang="sk-SK" sz="1600" dirty="0">
                        <a:effectLst/>
                        <a:latin typeface="Times New Roman"/>
                        <a:ea typeface="Times New Roman"/>
                      </a:endParaRPr>
                    </a:p>
                  </a:txBody>
                  <a:tcPr marL="68580" marR="68580" marT="0" marB="0"/>
                </a:tc>
                <a:tc>
                  <a:txBody>
                    <a:bodyPr/>
                    <a:lstStyle/>
                    <a:p>
                      <a:pPr algn="ctr">
                        <a:spcAft>
                          <a:spcPts val="0"/>
                        </a:spcAft>
                      </a:pPr>
                      <a:r>
                        <a:rPr lang="cs-CZ" sz="1600" dirty="0">
                          <a:effectLst/>
                        </a:rPr>
                        <a:t>RP = k . </a:t>
                      </a:r>
                      <a:r>
                        <a:rPr lang="cs-CZ" sz="1600" dirty="0" err="1">
                          <a:effectLst/>
                        </a:rPr>
                        <a:t>r</a:t>
                      </a:r>
                      <a:r>
                        <a:rPr lang="cs-CZ" sz="1600" baseline="-25000" dirty="0" err="1">
                          <a:effectLst/>
                        </a:rPr>
                        <a:t>f</a:t>
                      </a:r>
                      <a:endParaRPr lang="sk-SK" sz="1600" dirty="0">
                        <a:effectLst/>
                        <a:latin typeface="Times New Roman"/>
                        <a:ea typeface="Times New Roman"/>
                      </a:endParaRPr>
                    </a:p>
                  </a:txBody>
                  <a:tcPr marL="68580" marR="68580" marT="0" marB="0"/>
                </a:tc>
                <a:tc>
                  <a:txBody>
                    <a:bodyPr/>
                    <a:lstStyle/>
                    <a:p>
                      <a:pPr algn="ctr">
                        <a:spcAft>
                          <a:spcPts val="0"/>
                        </a:spcAft>
                      </a:pPr>
                      <a:r>
                        <a:rPr lang="cs-CZ" sz="1600" dirty="0">
                          <a:effectLst/>
                        </a:rPr>
                        <a:t>RP na 1 faktor = RP/23</a:t>
                      </a:r>
                      <a:endParaRPr lang="sk-SK" sz="1600" dirty="0">
                        <a:effectLst/>
                        <a:latin typeface="Times New Roman"/>
                        <a:ea typeface="Times New Roman"/>
                      </a:endParaRPr>
                    </a:p>
                  </a:txBody>
                  <a:tcPr marL="68580" marR="68580" marT="0" marB="0"/>
                </a:tc>
              </a:tr>
              <a:tr h="308606">
                <a:tc>
                  <a:txBody>
                    <a:bodyPr/>
                    <a:lstStyle/>
                    <a:p>
                      <a:pPr algn="ctr">
                        <a:spcAft>
                          <a:spcPts val="0"/>
                        </a:spcAft>
                      </a:pPr>
                      <a:r>
                        <a:rPr lang="cs-CZ" sz="1600">
                          <a:effectLst/>
                        </a:rPr>
                        <a:t>0</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0</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0</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0</a:t>
                      </a:r>
                      <a:endParaRPr lang="sk-SK" sz="1600">
                        <a:effectLst/>
                        <a:latin typeface="Times New Roman"/>
                        <a:ea typeface="Times New Roman"/>
                      </a:endParaRPr>
                    </a:p>
                  </a:txBody>
                  <a:tcPr marL="68580" marR="68580" marT="0" marB="0"/>
                </a:tc>
                <a:tc>
                  <a:txBody>
                    <a:bodyPr/>
                    <a:lstStyle/>
                    <a:p>
                      <a:pPr algn="ctr">
                        <a:spcAft>
                          <a:spcPts val="0"/>
                        </a:spcAft>
                      </a:pPr>
                      <a:r>
                        <a:rPr lang="cs-CZ" sz="1600" dirty="0">
                          <a:effectLst/>
                        </a:rPr>
                        <a:t>0</a:t>
                      </a:r>
                      <a:endParaRPr lang="sk-SK" sz="1600" dirty="0">
                        <a:effectLst/>
                        <a:latin typeface="Times New Roman"/>
                        <a:ea typeface="Times New Roman"/>
                      </a:endParaRPr>
                    </a:p>
                  </a:txBody>
                  <a:tcPr marL="68580" marR="68580" marT="0" marB="0"/>
                </a:tc>
              </a:tr>
              <a:tr h="308606">
                <a:tc>
                  <a:txBody>
                    <a:bodyPr/>
                    <a:lstStyle/>
                    <a:p>
                      <a:pPr algn="ctr">
                        <a:spcAft>
                          <a:spcPts val="0"/>
                        </a:spcAft>
                      </a:pPr>
                      <a:r>
                        <a:rPr lang="cs-CZ" sz="1600">
                          <a:effectLst/>
                        </a:rPr>
                        <a:t>1</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1,7783</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0,7783</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2,7241</a:t>
                      </a:r>
                      <a:endParaRPr lang="sk-SK" sz="1600">
                        <a:effectLst/>
                        <a:latin typeface="Times New Roman"/>
                        <a:ea typeface="Times New Roman"/>
                      </a:endParaRPr>
                    </a:p>
                  </a:txBody>
                  <a:tcPr marL="68580" marR="68580" marT="0" marB="0"/>
                </a:tc>
                <a:tc>
                  <a:txBody>
                    <a:bodyPr/>
                    <a:lstStyle/>
                    <a:p>
                      <a:pPr algn="ctr">
                        <a:spcAft>
                          <a:spcPts val="0"/>
                        </a:spcAft>
                      </a:pPr>
                      <a:r>
                        <a:rPr lang="cs-CZ" sz="1600" dirty="0">
                          <a:effectLst/>
                        </a:rPr>
                        <a:t>0,0908</a:t>
                      </a:r>
                      <a:endParaRPr lang="sk-SK" sz="1600" dirty="0">
                        <a:effectLst/>
                        <a:latin typeface="Times New Roman"/>
                        <a:ea typeface="Times New Roman"/>
                      </a:endParaRPr>
                    </a:p>
                  </a:txBody>
                  <a:tcPr marL="68580" marR="68580" marT="0" marB="0"/>
                </a:tc>
              </a:tr>
              <a:tr h="308606">
                <a:tc>
                  <a:txBody>
                    <a:bodyPr/>
                    <a:lstStyle/>
                    <a:p>
                      <a:pPr algn="ctr">
                        <a:spcAft>
                          <a:spcPts val="0"/>
                        </a:spcAft>
                      </a:pPr>
                      <a:r>
                        <a:rPr lang="cs-CZ" sz="1600">
                          <a:effectLst/>
                        </a:rPr>
                        <a:t>2</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3,1624</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2,1624</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7,5684</a:t>
                      </a:r>
                      <a:endParaRPr lang="sk-SK" sz="1600">
                        <a:effectLst/>
                        <a:latin typeface="Times New Roman"/>
                        <a:ea typeface="Times New Roman"/>
                      </a:endParaRPr>
                    </a:p>
                  </a:txBody>
                  <a:tcPr marL="68580" marR="68580" marT="0" marB="0"/>
                </a:tc>
                <a:tc>
                  <a:txBody>
                    <a:bodyPr/>
                    <a:lstStyle/>
                    <a:p>
                      <a:pPr algn="ctr">
                        <a:spcAft>
                          <a:spcPts val="0"/>
                        </a:spcAft>
                      </a:pPr>
                      <a:r>
                        <a:rPr lang="cs-CZ" sz="1600" dirty="0">
                          <a:effectLst/>
                        </a:rPr>
                        <a:t>0,2523</a:t>
                      </a:r>
                      <a:endParaRPr lang="sk-SK" sz="1600" dirty="0">
                        <a:effectLst/>
                        <a:latin typeface="Times New Roman"/>
                        <a:ea typeface="Times New Roman"/>
                      </a:endParaRPr>
                    </a:p>
                  </a:txBody>
                  <a:tcPr marL="68580" marR="68580" marT="0" marB="0"/>
                </a:tc>
              </a:tr>
              <a:tr h="308606">
                <a:tc>
                  <a:txBody>
                    <a:bodyPr/>
                    <a:lstStyle/>
                    <a:p>
                      <a:pPr algn="ctr">
                        <a:spcAft>
                          <a:spcPts val="0"/>
                        </a:spcAft>
                      </a:pPr>
                      <a:r>
                        <a:rPr lang="cs-CZ" sz="1600">
                          <a:effectLst/>
                        </a:rPr>
                        <a:t>3</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5,6236</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4,6236</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16,183</a:t>
                      </a:r>
                      <a:endParaRPr lang="sk-SK" sz="1600">
                        <a:effectLst/>
                        <a:latin typeface="Times New Roman"/>
                        <a:ea typeface="Times New Roman"/>
                      </a:endParaRPr>
                    </a:p>
                  </a:txBody>
                  <a:tcPr marL="68580" marR="68580" marT="0" marB="0"/>
                </a:tc>
                <a:tc>
                  <a:txBody>
                    <a:bodyPr/>
                    <a:lstStyle/>
                    <a:p>
                      <a:pPr algn="ctr">
                        <a:spcAft>
                          <a:spcPts val="0"/>
                        </a:spcAft>
                      </a:pPr>
                      <a:r>
                        <a:rPr lang="cs-CZ" sz="1600" dirty="0">
                          <a:effectLst/>
                        </a:rPr>
                        <a:t>0,5394</a:t>
                      </a:r>
                      <a:endParaRPr lang="sk-SK" sz="1600" dirty="0">
                        <a:effectLst/>
                        <a:latin typeface="Times New Roman"/>
                        <a:ea typeface="Times New Roman"/>
                      </a:endParaRPr>
                    </a:p>
                  </a:txBody>
                  <a:tcPr marL="68580" marR="68580" marT="0" marB="0"/>
                </a:tc>
              </a:tr>
              <a:tr h="308606">
                <a:tc>
                  <a:txBody>
                    <a:bodyPr/>
                    <a:lstStyle/>
                    <a:p>
                      <a:pPr algn="ctr">
                        <a:spcAft>
                          <a:spcPts val="0"/>
                        </a:spcAft>
                      </a:pPr>
                      <a:r>
                        <a:rPr lang="cs-CZ" sz="1600">
                          <a:effectLst/>
                        </a:rPr>
                        <a:t>4</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10,0000</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9,0000</a:t>
                      </a:r>
                      <a:endParaRPr lang="sk-SK" sz="1600">
                        <a:effectLst/>
                        <a:latin typeface="Times New Roman"/>
                        <a:ea typeface="Times New Roman"/>
                      </a:endParaRPr>
                    </a:p>
                  </a:txBody>
                  <a:tcPr marL="68580" marR="68580" marT="0" marB="0"/>
                </a:tc>
                <a:tc>
                  <a:txBody>
                    <a:bodyPr/>
                    <a:lstStyle/>
                    <a:p>
                      <a:pPr algn="ctr">
                        <a:spcAft>
                          <a:spcPts val="0"/>
                        </a:spcAft>
                      </a:pPr>
                      <a:r>
                        <a:rPr lang="cs-CZ" sz="1600">
                          <a:effectLst/>
                        </a:rPr>
                        <a:t>31,500</a:t>
                      </a:r>
                      <a:endParaRPr lang="sk-SK" sz="1600">
                        <a:effectLst/>
                        <a:latin typeface="Times New Roman"/>
                        <a:ea typeface="Times New Roman"/>
                      </a:endParaRPr>
                    </a:p>
                  </a:txBody>
                  <a:tcPr marL="68580" marR="68580" marT="0" marB="0"/>
                </a:tc>
                <a:tc>
                  <a:txBody>
                    <a:bodyPr/>
                    <a:lstStyle/>
                    <a:p>
                      <a:pPr algn="ctr">
                        <a:spcAft>
                          <a:spcPts val="0"/>
                        </a:spcAft>
                      </a:pPr>
                      <a:r>
                        <a:rPr lang="cs-CZ" sz="1600" dirty="0">
                          <a:effectLst/>
                        </a:rPr>
                        <a:t>1,0500</a:t>
                      </a:r>
                      <a:endParaRPr lang="sk-SK" sz="16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41055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uľka 6"/>
          <p:cNvGraphicFramePr>
            <a:graphicFrameLocks noGrp="1"/>
          </p:cNvGraphicFramePr>
          <p:nvPr>
            <p:extLst>
              <p:ext uri="{D42A27DB-BD31-4B8C-83A1-F6EECF244321}">
                <p14:modId xmlns:p14="http://schemas.microsoft.com/office/powerpoint/2010/main" val="2965799058"/>
              </p:ext>
            </p:extLst>
          </p:nvPr>
        </p:nvGraphicFramePr>
        <p:xfrm>
          <a:off x="899593" y="692696"/>
          <a:ext cx="7200798" cy="5770818"/>
        </p:xfrm>
        <a:graphic>
          <a:graphicData uri="http://schemas.openxmlformats.org/drawingml/2006/table">
            <a:tbl>
              <a:tblPr firstRow="1" firstCol="1" lastRow="1" lastCol="1" bandRow="1" bandCol="1">
                <a:tableStyleId>{5C22544A-7EE6-4342-B048-85BDC9FD1C3A}</a:tableStyleId>
              </a:tblPr>
              <a:tblGrid>
                <a:gridCol w="1656183"/>
                <a:gridCol w="3312368"/>
                <a:gridCol w="936104"/>
                <a:gridCol w="648072"/>
                <a:gridCol w="648071"/>
              </a:tblGrid>
              <a:tr h="556693">
                <a:tc>
                  <a:txBody>
                    <a:bodyPr/>
                    <a:lstStyle/>
                    <a:p>
                      <a:pPr algn="just">
                        <a:spcAft>
                          <a:spcPts val="0"/>
                        </a:spcAft>
                      </a:pPr>
                      <a:r>
                        <a:rPr lang="sk-SK" sz="1400" dirty="0">
                          <a:effectLst/>
                          <a:latin typeface="Arial Narrow" panose="020B0606020202030204" pitchFamily="34" charset="0"/>
                        </a:rPr>
                        <a:t>Obchodné riziko – riziká odvetvia</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Pred  krízou</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Počas  krízy</a:t>
                      </a:r>
                      <a:endParaRPr lang="sk-SK" sz="1400" dirty="0">
                        <a:effectLst/>
                        <a:latin typeface="Arial Narrow" panose="020B0606020202030204" pitchFamily="34" charset="0"/>
                        <a:ea typeface="Times New Roman"/>
                      </a:endParaRPr>
                    </a:p>
                  </a:txBody>
                  <a:tcPr marL="68580" marR="68580" marT="0" marB="0"/>
                </a:tc>
              </a:tr>
              <a:tr h="222677">
                <a:tc>
                  <a:txBody>
                    <a:bodyPr/>
                    <a:lstStyle/>
                    <a:p>
                      <a:pPr algn="just">
                        <a:spcAft>
                          <a:spcPts val="0"/>
                        </a:spcAft>
                      </a:pPr>
                      <a:r>
                        <a:rPr lang="sk-SK" sz="1400" dirty="0">
                          <a:effectLst/>
                          <a:latin typeface="Arial Narrow" panose="020B0606020202030204" pitchFamily="34" charset="0"/>
                        </a:rPr>
                        <a:t>1. Dynamika odvetvia</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1. stabilné odvetvie</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Nízke</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r>
              <a:tr h="371129">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2. dlhodobo mierne rastúce odvetvie</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Primerané</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2</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r>
              <a:tr h="222677">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3. veľmi rýchlo rastúce odvetvie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Zvýšené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r>
              <a:tr h="222677">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4. odvetvie v kríze</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Vysoké</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4</a:t>
                      </a:r>
                      <a:endParaRPr lang="sk-SK" sz="1400" dirty="0">
                        <a:effectLst/>
                        <a:latin typeface="Arial Narrow" panose="020B0606020202030204" pitchFamily="34" charset="0"/>
                        <a:ea typeface="Times New Roman"/>
                      </a:endParaRPr>
                    </a:p>
                  </a:txBody>
                  <a:tcPr marL="68580" marR="68580" marT="0" marB="0"/>
                </a:tc>
              </a:tr>
              <a:tr h="371129">
                <a:tc>
                  <a:txBody>
                    <a:bodyPr/>
                    <a:lstStyle/>
                    <a:p>
                      <a:pPr algn="just">
                        <a:spcAft>
                          <a:spcPts val="0"/>
                        </a:spcAft>
                      </a:pPr>
                      <a:r>
                        <a:rPr lang="sk-SK" sz="1400">
                          <a:effectLst/>
                          <a:latin typeface="Arial Narrow" panose="020B0606020202030204" pitchFamily="34" charset="0"/>
                        </a:rPr>
                        <a:t>2. Závislosť odvetvia  od cyklu</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1. nezávislosť od hospodárskeho cyklu</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Nízke</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r>
              <a:tr h="371129">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2. mierna závislosť od cyklu</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Primerané</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r>
              <a:tr h="222677">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3. značná závislosť od cyklu</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Zvýšené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3</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3</a:t>
                      </a:r>
                      <a:endParaRPr lang="sk-SK" sz="1400">
                        <a:effectLst/>
                        <a:latin typeface="Arial Narrow" panose="020B0606020202030204" pitchFamily="34" charset="0"/>
                        <a:ea typeface="Times New Roman"/>
                      </a:endParaRPr>
                    </a:p>
                  </a:txBody>
                  <a:tcPr marL="68580" marR="68580" marT="0" marB="0"/>
                </a:tc>
              </a:tr>
              <a:tr h="222677">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4. typicky cyklické odvetvie</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Vysoké</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r>
              <a:tr h="371129">
                <a:tc>
                  <a:txBody>
                    <a:bodyPr/>
                    <a:lstStyle/>
                    <a:p>
                      <a:pPr algn="just">
                        <a:spcAft>
                          <a:spcPts val="0"/>
                        </a:spcAft>
                      </a:pPr>
                      <a:r>
                        <a:rPr lang="sk-SK" sz="1400">
                          <a:effectLst/>
                          <a:latin typeface="Arial Narrow" panose="020B0606020202030204" pitchFamily="34" charset="0"/>
                        </a:rPr>
                        <a:t>3. inovačný potenciál odvetvia</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1. značný technologický rast</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Nízke</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1</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r>
              <a:tr h="371129">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2. mierne technologické zmeny</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Primerané</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r>
              <a:tr h="371129">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3. minimum technologických zmien v odvetví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Zvýšené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3</a:t>
                      </a:r>
                      <a:endParaRPr lang="sk-SK" sz="1400">
                        <a:effectLst/>
                        <a:latin typeface="Arial Narrow" panose="020B0606020202030204" pitchFamily="34" charset="0"/>
                        <a:ea typeface="Times New Roman"/>
                      </a:endParaRPr>
                    </a:p>
                  </a:txBody>
                  <a:tcPr marL="68580" marR="68580" marT="0" marB="0"/>
                </a:tc>
              </a:tr>
              <a:tr h="222677">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4. strata technologických inovácií v odvetví</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Vysoké</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r>
              <a:tr h="371129">
                <a:tc>
                  <a:txBody>
                    <a:bodyPr/>
                    <a:lstStyle/>
                    <a:p>
                      <a:pPr algn="just">
                        <a:spcAft>
                          <a:spcPts val="0"/>
                        </a:spcAft>
                      </a:pPr>
                      <a:r>
                        <a:rPr lang="sk-SK" sz="1400">
                          <a:effectLst/>
                          <a:latin typeface="Arial Narrow" panose="020B0606020202030204" pitchFamily="34" charset="0"/>
                        </a:rPr>
                        <a:t>4. určovanie trendov v odvetví</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1. výrazne ovplyvňuje trendy v odvetví</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Nízke</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1</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r>
              <a:tr h="371129">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2. reaguje rýchlo na nové trendy</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Primerané</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2</a:t>
                      </a:r>
                      <a:endParaRPr lang="sk-SK" sz="1400" dirty="0">
                        <a:effectLst/>
                        <a:latin typeface="Arial Narrow" panose="020B0606020202030204" pitchFamily="34" charset="0"/>
                        <a:ea typeface="Times New Roman"/>
                      </a:endParaRPr>
                    </a:p>
                  </a:txBody>
                  <a:tcPr marL="68580" marR="68580" marT="0" marB="0"/>
                </a:tc>
              </a:tr>
              <a:tr h="371129">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a:effectLst/>
                          <a:latin typeface="Arial Narrow" panose="020B0606020202030204" pitchFamily="34" charset="0"/>
                        </a:rPr>
                        <a:t>3. postupne reaguje na nové trendy v odvetví</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Zvýšené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r>
              <a:tr h="371129">
                <a:tc>
                  <a:txBody>
                    <a:bodyPr/>
                    <a:lstStyle/>
                    <a:p>
                      <a:pPr algn="just">
                        <a:spcAft>
                          <a:spcPts val="0"/>
                        </a:spcAft>
                      </a:pPr>
                      <a:r>
                        <a:rPr lang="sk-SK" sz="1400">
                          <a:effectLst/>
                          <a:latin typeface="Arial Narrow" panose="020B0606020202030204" pitchFamily="34" charset="0"/>
                        </a:rPr>
                        <a:t> </a:t>
                      </a:r>
                      <a:endParaRPr lang="sk-SK" sz="140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4. s ťažkosťami reaguje na trendy v odvetví</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Vysoké</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c>
                  <a:txBody>
                    <a:bodyPr/>
                    <a:lstStyle/>
                    <a:p>
                      <a:pPr algn="just">
                        <a:spcAft>
                          <a:spcPts val="0"/>
                        </a:spcAft>
                      </a:pPr>
                      <a:r>
                        <a:rPr lang="sk-SK" sz="1400" dirty="0">
                          <a:effectLst/>
                          <a:latin typeface="Arial Narrow" panose="020B0606020202030204" pitchFamily="34" charset="0"/>
                        </a:rPr>
                        <a:t> </a:t>
                      </a:r>
                      <a:endParaRPr lang="sk-SK" sz="1400" dirty="0">
                        <a:effectLst/>
                        <a:latin typeface="Arial Narrow" panose="020B0606020202030204" pitchFamily="34" charset="0"/>
                        <a:ea typeface="Times New Roman"/>
                      </a:endParaRPr>
                    </a:p>
                  </a:txBody>
                  <a:tcPr marL="68580" marR="68580" marT="0" marB="0"/>
                </a:tc>
              </a:tr>
            </a:tbl>
          </a:graphicData>
        </a:graphic>
      </p:graphicFrame>
      <p:sp>
        <p:nvSpPr>
          <p:cNvPr id="8" name="Rectangle 1"/>
          <p:cNvSpPr>
            <a:spLocks noChangeArrowheads="1"/>
          </p:cNvSpPr>
          <p:nvPr/>
        </p:nvSpPr>
        <p:spPr bwMode="auto">
          <a:xfrm>
            <a:off x="467544" y="116632"/>
            <a:ext cx="813690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2200" b="1" i="0" u="none" strike="noStrike" cap="none" normalizeH="0" baseline="0" dirty="0" smtClean="0">
                <a:ln>
                  <a:noFill/>
                </a:ln>
                <a:solidFill>
                  <a:schemeClr val="tx1"/>
                </a:solidFill>
                <a:effectLst/>
                <a:latin typeface="Arial Narrow" panose="020B0606020202030204" pitchFamily="34" charset="0"/>
                <a:ea typeface="Times New Roman" pitchFamily="18" charset="0"/>
                <a:cs typeface="Arial" pitchFamily="34" charset="0"/>
              </a:rPr>
              <a:t>Stanovenie obchodného rizika vybranej banky pred a po kríze</a:t>
            </a:r>
            <a:endParaRPr kumimoji="0" lang="sk-SK" altLang="sk-SK" sz="2200" b="0" i="0" u="none" strike="noStrike" cap="none" normalizeH="0" baseline="0" dirty="0" smtClean="0">
              <a:ln>
                <a:noFill/>
              </a:ln>
              <a:solidFill>
                <a:schemeClr val="tx1"/>
              </a:solidFill>
              <a:effectLst/>
              <a:latin typeface="Arial Narrow" panose="020B0606020202030204"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k-SK" altLang="sk-SK"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503209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457200" y="128588"/>
            <a:ext cx="8229600" cy="1436687"/>
          </a:xfrm>
        </p:spPr>
        <p:txBody>
          <a:bodyPr lIns="0" tIns="0" rIns="0" bIns="0"/>
          <a:lstStyle/>
          <a:p>
            <a:pPr eaLnBrk="1" hangingPunct="1">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b="1" dirty="0" err="1" smtClean="0">
                <a:latin typeface="Arial Narrow" pitchFamily="34" charset="0"/>
              </a:rPr>
              <a:t>Stanovenie</a:t>
            </a:r>
            <a:r>
              <a:rPr lang="en-GB" sz="2800" b="1" dirty="0" smtClean="0">
                <a:latin typeface="Arial Narrow" pitchFamily="34" charset="0"/>
              </a:rPr>
              <a:t> </a:t>
            </a:r>
            <a:r>
              <a:rPr lang="en-GB" sz="2800" b="1" dirty="0" err="1" smtClean="0">
                <a:latin typeface="Arial Narrow" pitchFamily="34" charset="0"/>
              </a:rPr>
              <a:t>nákladov</a:t>
            </a:r>
            <a:r>
              <a:rPr lang="en-GB" sz="2800" b="1" dirty="0" smtClean="0">
                <a:latin typeface="Arial Narrow" pitchFamily="34" charset="0"/>
              </a:rPr>
              <a:t> </a:t>
            </a:r>
            <a:r>
              <a:rPr lang="en-GB" sz="2800" b="1" dirty="0" err="1" smtClean="0">
                <a:latin typeface="Arial Narrow" pitchFamily="34" charset="0"/>
              </a:rPr>
              <a:t>vlastného</a:t>
            </a:r>
            <a:r>
              <a:rPr lang="en-GB" sz="2800" b="1" dirty="0" smtClean="0">
                <a:latin typeface="Arial Narrow" pitchFamily="34" charset="0"/>
              </a:rPr>
              <a:t> </a:t>
            </a:r>
            <a:r>
              <a:rPr lang="en-GB" sz="2800" b="1" dirty="0" err="1" smtClean="0">
                <a:latin typeface="Arial Narrow" pitchFamily="34" charset="0"/>
              </a:rPr>
              <a:t>kapitálu</a:t>
            </a:r>
            <a:r>
              <a:rPr lang="en-GB" sz="2800" b="1" dirty="0" smtClean="0">
                <a:latin typeface="Arial Narrow" pitchFamily="34" charset="0"/>
              </a:rPr>
              <a:t> </a:t>
            </a:r>
            <a:r>
              <a:rPr lang="en-GB" sz="2800" b="1" dirty="0" err="1" smtClean="0">
                <a:latin typeface="Arial Narrow" pitchFamily="34" charset="0"/>
              </a:rPr>
              <a:t>na</a:t>
            </a:r>
            <a:r>
              <a:rPr lang="en-GB" sz="2800" b="1" dirty="0" smtClean="0">
                <a:latin typeface="Arial Narrow" pitchFamily="34" charset="0"/>
              </a:rPr>
              <a:t> </a:t>
            </a:r>
            <a:r>
              <a:rPr lang="en-GB" sz="2800" b="1" dirty="0" err="1" smtClean="0">
                <a:latin typeface="Arial Narrow" pitchFamily="34" charset="0"/>
              </a:rPr>
              <a:t>základe</a:t>
            </a:r>
            <a:r>
              <a:rPr lang="en-GB" sz="2800" b="1" dirty="0" smtClean="0">
                <a:latin typeface="Arial Narrow" pitchFamily="34" charset="0"/>
              </a:rPr>
              <a:t> </a:t>
            </a:r>
            <a:r>
              <a:rPr lang="en-GB" sz="2800" b="1" dirty="0" err="1" smtClean="0">
                <a:latin typeface="Arial Narrow" pitchFamily="34" charset="0"/>
              </a:rPr>
              <a:t>faktorov</a:t>
            </a:r>
            <a:r>
              <a:rPr lang="en-GB" sz="2800" b="1" dirty="0" smtClean="0">
                <a:latin typeface="Arial Narrow" pitchFamily="34" charset="0"/>
              </a:rPr>
              <a:t> - </a:t>
            </a:r>
            <a:r>
              <a:rPr lang="en-GB" sz="2800" b="1" dirty="0" err="1" smtClean="0">
                <a:latin typeface="Arial Narrow" pitchFamily="34" charset="0"/>
              </a:rPr>
              <a:t>metódou</a:t>
            </a:r>
            <a:r>
              <a:rPr lang="en-GB" sz="2800" b="1" dirty="0" smtClean="0">
                <a:latin typeface="Arial Narrow" pitchFamily="34" charset="0"/>
              </a:rPr>
              <a:t> Build up </a:t>
            </a:r>
          </a:p>
        </p:txBody>
      </p:sp>
      <p:pic>
        <p:nvPicPr>
          <p:cNvPr id="3277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772816"/>
            <a:ext cx="8280400" cy="39608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365123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128588"/>
            <a:ext cx="8228013" cy="996156"/>
          </a:xfrm>
        </p:spPr>
        <p:txBody>
          <a:bodyPr/>
          <a:lstStyle/>
          <a:p>
            <a:r>
              <a:rPr lang="sk-SK" sz="2400" b="1" dirty="0" smtClean="0">
                <a:latin typeface="Arial Narrow" panose="020B0606020202030204" pitchFamily="34" charset="0"/>
              </a:rPr>
              <a:t>Výpočet hodnoty banky výnosovou metódou</a:t>
            </a:r>
            <a:endParaRPr lang="sk-SK" sz="2400" b="1" dirty="0">
              <a:latin typeface="Arial Narrow" panose="020B0606020202030204" pitchFamily="34" charset="0"/>
            </a:endParaRPr>
          </a:p>
        </p:txBody>
      </p:sp>
      <p:sp>
        <p:nvSpPr>
          <p:cNvPr id="4" name="Zástupný symbol obsahu 3"/>
          <p:cNvSpPr>
            <a:spLocks noGrp="1"/>
          </p:cNvSpPr>
          <p:nvPr>
            <p:ph idx="1"/>
          </p:nvPr>
        </p:nvSpPr>
        <p:spPr>
          <a:xfrm>
            <a:off x="457200" y="1196752"/>
            <a:ext cx="8228013" cy="5256584"/>
          </a:xfrm>
        </p:spPr>
        <p:txBody>
          <a:bodyPr/>
          <a:lstStyle/>
          <a:p>
            <a:pPr marL="0" indent="0">
              <a:buNone/>
            </a:pPr>
            <a:r>
              <a:rPr lang="sk-SK" sz="2200" b="1" dirty="0" err="1">
                <a:latin typeface="Arial Narrow" panose="020B0606020202030204" pitchFamily="34" charset="0"/>
              </a:rPr>
              <a:t>R</a:t>
            </a:r>
            <a:r>
              <a:rPr lang="sk-SK" sz="2200" b="1" baseline="-25000" dirty="0" err="1">
                <a:latin typeface="Arial Narrow" panose="020B0606020202030204" pitchFamily="34" charset="0"/>
              </a:rPr>
              <a:t>f</a:t>
            </a:r>
            <a:r>
              <a:rPr lang="sk-SK" sz="2200" b="1" baseline="-25000" dirty="0">
                <a:latin typeface="Arial Narrow" panose="020B0606020202030204" pitchFamily="34" charset="0"/>
              </a:rPr>
              <a:t> </a:t>
            </a:r>
            <a:r>
              <a:rPr lang="sk-SK" sz="2200" b="1" dirty="0">
                <a:latin typeface="Arial Narrow" panose="020B0606020202030204" pitchFamily="34" charset="0"/>
              </a:rPr>
              <a:t>– </a:t>
            </a:r>
            <a:r>
              <a:rPr lang="sk-SK" sz="2200" dirty="0">
                <a:latin typeface="Arial Narrow" panose="020B0606020202030204" pitchFamily="34" charset="0"/>
              </a:rPr>
              <a:t>výnos z 10 ročných ŠD</a:t>
            </a:r>
            <a:r>
              <a:rPr lang="sk-SK" sz="2200" b="1" dirty="0">
                <a:latin typeface="Arial Narrow" panose="020B0606020202030204" pitchFamily="34" charset="0"/>
              </a:rPr>
              <a:t> = 4,4475  % </a:t>
            </a:r>
            <a:r>
              <a:rPr lang="sk-SK" sz="2200" dirty="0">
                <a:latin typeface="Arial Narrow" panose="020B0606020202030204" pitchFamily="34" charset="0"/>
              </a:rPr>
              <a:t>najbližšie k dátumu ohodnotenia</a:t>
            </a:r>
            <a:r>
              <a:rPr lang="sk-SK" sz="2200" b="1" dirty="0">
                <a:latin typeface="Arial Narrow" panose="020B0606020202030204" pitchFamily="34" charset="0"/>
              </a:rPr>
              <a:t>: </a:t>
            </a:r>
            <a:endParaRPr lang="sk-SK" sz="2200" b="1" dirty="0" smtClean="0">
              <a:latin typeface="Arial Narrow" panose="020B0606020202030204" pitchFamily="34" charset="0"/>
            </a:endParaRPr>
          </a:p>
          <a:p>
            <a:pPr marL="0" indent="0">
              <a:buNone/>
            </a:pPr>
            <a:r>
              <a:rPr lang="sk-SK" sz="2200" b="1" dirty="0" smtClean="0">
                <a:latin typeface="Arial Narrow" panose="020B0606020202030204" pitchFamily="34" charset="0"/>
                <a:sym typeface="Symbol"/>
              </a:rPr>
              <a:t></a:t>
            </a:r>
            <a:r>
              <a:rPr lang="sk-SK" sz="2200" b="1" dirty="0" smtClean="0">
                <a:latin typeface="Arial Narrow" panose="020B0606020202030204" pitchFamily="34" charset="0"/>
              </a:rPr>
              <a:t> </a:t>
            </a:r>
            <a:r>
              <a:rPr lang="sk-SK" sz="2200" b="1" dirty="0">
                <a:latin typeface="Arial Narrow" panose="020B0606020202030204" pitchFamily="34" charset="0"/>
              </a:rPr>
              <a:t>=  0,83 a </a:t>
            </a:r>
            <a:r>
              <a:rPr lang="sk-SK" sz="2200" dirty="0">
                <a:latin typeface="Arial Narrow" panose="020B0606020202030204" pitchFamily="34" charset="0"/>
              </a:rPr>
              <a:t>historická prirážka za riziko </a:t>
            </a:r>
            <a:r>
              <a:rPr lang="sk-SK" sz="2200" dirty="0" smtClean="0">
                <a:latin typeface="Arial Narrow" panose="020B0606020202030204" pitchFamily="34" charset="0"/>
              </a:rPr>
              <a:t>akcií</a:t>
            </a:r>
            <a:r>
              <a:rPr lang="sk-SK" sz="2200" b="1" dirty="0">
                <a:latin typeface="Arial Narrow" panose="020B0606020202030204" pitchFamily="34" charset="0"/>
              </a:rPr>
              <a:t> </a:t>
            </a:r>
            <a:r>
              <a:rPr lang="sk-SK" sz="2200" dirty="0" smtClean="0">
                <a:latin typeface="Arial Narrow" panose="020B0606020202030204" pitchFamily="34" charset="0"/>
              </a:rPr>
              <a:t>je </a:t>
            </a:r>
            <a:r>
              <a:rPr lang="sk-SK" sz="2200" b="1" dirty="0" smtClean="0">
                <a:latin typeface="Arial Narrow" panose="020B0606020202030204" pitchFamily="34" charset="0"/>
              </a:rPr>
              <a:t>4,09 </a:t>
            </a:r>
            <a:r>
              <a:rPr lang="sk-SK" sz="2200" b="1" dirty="0">
                <a:latin typeface="Arial Narrow" panose="020B0606020202030204" pitchFamily="34" charset="0"/>
              </a:rPr>
              <a:t>%, </a:t>
            </a:r>
            <a:r>
              <a:rPr lang="sk-SK" sz="2200" dirty="0">
                <a:latin typeface="Arial Narrow" panose="020B0606020202030204" pitchFamily="34" charset="0"/>
              </a:rPr>
              <a:t>tempo rastu je </a:t>
            </a:r>
            <a:r>
              <a:rPr lang="sk-SK" sz="2200" b="1" dirty="0">
                <a:latin typeface="Arial Narrow" panose="020B0606020202030204" pitchFamily="34" charset="0"/>
              </a:rPr>
              <a:t>3,5 %: </a:t>
            </a:r>
            <a:endParaRPr lang="sk-SK" sz="2200" dirty="0">
              <a:latin typeface="Arial Narrow" panose="020B0606020202030204" pitchFamily="34" charset="0"/>
            </a:endParaRPr>
          </a:p>
          <a:p>
            <a:pPr marL="0" indent="0">
              <a:buNone/>
            </a:pPr>
            <a:r>
              <a:rPr lang="sk-SK" sz="2200" b="1" dirty="0" smtClean="0">
                <a:latin typeface="Arial Narrow" panose="020B0606020202030204" pitchFamily="34" charset="0"/>
              </a:rPr>
              <a:t>Predikcia vývoja FCFE:</a:t>
            </a:r>
          </a:p>
          <a:p>
            <a:pPr marL="0" indent="0">
              <a:buNone/>
            </a:pPr>
            <a:endParaRPr lang="sk-SK" sz="2200" b="1" dirty="0">
              <a:latin typeface="Arial Narrow" panose="020B0606020202030204" pitchFamily="34" charset="0"/>
            </a:endParaRPr>
          </a:p>
          <a:p>
            <a:pPr marL="0" indent="0">
              <a:buNone/>
            </a:pPr>
            <a:endParaRPr lang="sk-SK" b="1" dirty="0">
              <a:latin typeface="Arial Narrow" panose="020B0606020202030204" pitchFamily="34" charset="0"/>
            </a:endParaRPr>
          </a:p>
          <a:p>
            <a:pPr marL="0" indent="0">
              <a:buNone/>
            </a:pPr>
            <a:endParaRPr lang="sk-SK" dirty="0"/>
          </a:p>
          <a:p>
            <a:pPr marL="0" indent="0">
              <a:buNone/>
            </a:pPr>
            <a:r>
              <a:rPr lang="sk-SK" sz="2200" b="1" dirty="0" smtClean="0">
                <a:latin typeface="Arial Narrow" panose="020B0606020202030204" pitchFamily="34" charset="0"/>
              </a:rPr>
              <a:t>Výpočet hodnoty banky:</a:t>
            </a:r>
          </a:p>
          <a:p>
            <a:pPr marL="0" indent="0">
              <a:buNone/>
            </a:pPr>
            <a:endParaRPr lang="sk-SK" sz="2200" b="1" dirty="0">
              <a:latin typeface="Arial Narrow" panose="020B0606020202030204" pitchFamily="34" charset="0"/>
            </a:endParaRPr>
          </a:p>
        </p:txBody>
      </p:sp>
      <p:graphicFrame>
        <p:nvGraphicFramePr>
          <p:cNvPr id="5" name="Tabuľka 4"/>
          <p:cNvGraphicFramePr>
            <a:graphicFrameLocks noGrp="1"/>
          </p:cNvGraphicFramePr>
          <p:nvPr>
            <p:extLst>
              <p:ext uri="{D42A27DB-BD31-4B8C-83A1-F6EECF244321}">
                <p14:modId xmlns:p14="http://schemas.microsoft.com/office/powerpoint/2010/main" val="1105748614"/>
              </p:ext>
            </p:extLst>
          </p:nvPr>
        </p:nvGraphicFramePr>
        <p:xfrm>
          <a:off x="467544" y="2492896"/>
          <a:ext cx="8208912" cy="1188720"/>
        </p:xfrm>
        <a:graphic>
          <a:graphicData uri="http://schemas.openxmlformats.org/drawingml/2006/table">
            <a:tbl>
              <a:tblPr firstRow="1" firstCol="1" lastRow="1" lastCol="1" bandRow="1" bandCol="1">
                <a:tableStyleId>{5C22544A-7EE6-4342-B048-85BDC9FD1C3A}</a:tableStyleId>
              </a:tblPr>
              <a:tblGrid>
                <a:gridCol w="1080121"/>
                <a:gridCol w="1202784"/>
                <a:gridCol w="972201"/>
                <a:gridCol w="972201"/>
                <a:gridCol w="972201"/>
                <a:gridCol w="972201"/>
                <a:gridCol w="972201"/>
                <a:gridCol w="1065002"/>
              </a:tblGrid>
              <a:tr h="0">
                <a:tc>
                  <a:txBody>
                    <a:bodyPr/>
                    <a:lstStyle/>
                    <a:p>
                      <a:pPr algn="just">
                        <a:spcAft>
                          <a:spcPts val="0"/>
                        </a:spcAft>
                      </a:pPr>
                      <a:r>
                        <a:rPr lang="sk-SK" sz="1200" dirty="0">
                          <a:effectLst/>
                        </a:rPr>
                        <a:t>Rok</a:t>
                      </a:r>
                      <a:endParaRPr lang="sk-SK" sz="1200" dirty="0">
                        <a:effectLst/>
                        <a:latin typeface="Times New Roman"/>
                        <a:ea typeface="Times New Roman"/>
                      </a:endParaRPr>
                    </a:p>
                  </a:txBody>
                  <a:tcPr marL="68580" marR="68580" marT="0" marB="0"/>
                </a:tc>
                <a:tc>
                  <a:txBody>
                    <a:bodyPr/>
                    <a:lstStyle/>
                    <a:p>
                      <a:pPr algn="just">
                        <a:spcAft>
                          <a:spcPts val="0"/>
                        </a:spcAft>
                      </a:pPr>
                      <a:r>
                        <a:rPr lang="sk-SK" sz="1000">
                          <a:effectLst/>
                        </a:rPr>
                        <a:t>Priemer za predchádzajúce obdobie</a:t>
                      </a:r>
                      <a:endParaRPr lang="sk-SK" sz="1200">
                        <a:effectLst/>
                        <a:latin typeface="Times New Roman"/>
                        <a:ea typeface="Times New Roman"/>
                      </a:endParaRPr>
                    </a:p>
                  </a:txBody>
                  <a:tcPr marL="68580" marR="68580" marT="0" marB="0"/>
                </a:tc>
                <a:tc>
                  <a:txBody>
                    <a:bodyPr/>
                    <a:lstStyle/>
                    <a:p>
                      <a:pPr algn="just">
                        <a:spcAft>
                          <a:spcPts val="0"/>
                        </a:spcAft>
                      </a:pPr>
                      <a:r>
                        <a:rPr lang="sk-SK" sz="1800" dirty="0">
                          <a:effectLst/>
                        </a:rPr>
                        <a:t>2016</a:t>
                      </a:r>
                      <a:endParaRPr lang="sk-SK" sz="1800" dirty="0">
                        <a:effectLst/>
                        <a:latin typeface="Times New Roman"/>
                        <a:ea typeface="Times New Roman"/>
                      </a:endParaRPr>
                    </a:p>
                  </a:txBody>
                  <a:tcPr marL="68580" marR="68580" marT="0" marB="0"/>
                </a:tc>
                <a:tc>
                  <a:txBody>
                    <a:bodyPr/>
                    <a:lstStyle/>
                    <a:p>
                      <a:pPr algn="just">
                        <a:spcAft>
                          <a:spcPts val="0"/>
                        </a:spcAft>
                      </a:pPr>
                      <a:r>
                        <a:rPr lang="sk-SK" sz="1800" dirty="0">
                          <a:effectLst/>
                        </a:rPr>
                        <a:t>2017</a:t>
                      </a:r>
                      <a:endParaRPr lang="sk-SK" sz="1800" dirty="0">
                        <a:effectLst/>
                        <a:latin typeface="Times New Roman"/>
                        <a:ea typeface="Times New Roman"/>
                      </a:endParaRPr>
                    </a:p>
                  </a:txBody>
                  <a:tcPr marL="68580" marR="68580" marT="0" marB="0"/>
                </a:tc>
                <a:tc>
                  <a:txBody>
                    <a:bodyPr/>
                    <a:lstStyle/>
                    <a:p>
                      <a:pPr algn="just">
                        <a:spcAft>
                          <a:spcPts val="0"/>
                        </a:spcAft>
                      </a:pPr>
                      <a:r>
                        <a:rPr lang="sk-SK" sz="1800" dirty="0">
                          <a:effectLst/>
                        </a:rPr>
                        <a:t>2018</a:t>
                      </a:r>
                      <a:endParaRPr lang="sk-SK" sz="1800" dirty="0">
                        <a:effectLst/>
                        <a:latin typeface="Times New Roman"/>
                        <a:ea typeface="Times New Roman"/>
                      </a:endParaRPr>
                    </a:p>
                  </a:txBody>
                  <a:tcPr marL="68580" marR="68580" marT="0" marB="0"/>
                </a:tc>
                <a:tc>
                  <a:txBody>
                    <a:bodyPr/>
                    <a:lstStyle/>
                    <a:p>
                      <a:pPr algn="just">
                        <a:spcAft>
                          <a:spcPts val="0"/>
                        </a:spcAft>
                      </a:pPr>
                      <a:r>
                        <a:rPr lang="sk-SK" sz="1800" dirty="0">
                          <a:effectLst/>
                        </a:rPr>
                        <a:t>2019</a:t>
                      </a:r>
                      <a:endParaRPr lang="sk-SK" sz="1800" dirty="0">
                        <a:effectLst/>
                        <a:latin typeface="Times New Roman"/>
                        <a:ea typeface="Times New Roman"/>
                      </a:endParaRPr>
                    </a:p>
                  </a:txBody>
                  <a:tcPr marL="68580" marR="68580" marT="0" marB="0"/>
                </a:tc>
                <a:tc>
                  <a:txBody>
                    <a:bodyPr/>
                    <a:lstStyle/>
                    <a:p>
                      <a:pPr algn="just">
                        <a:spcAft>
                          <a:spcPts val="0"/>
                        </a:spcAft>
                      </a:pPr>
                      <a:r>
                        <a:rPr lang="sk-SK" sz="1800" dirty="0">
                          <a:effectLst/>
                        </a:rPr>
                        <a:t>2020</a:t>
                      </a:r>
                      <a:endParaRPr lang="sk-SK" sz="1800" dirty="0">
                        <a:effectLst/>
                        <a:latin typeface="Times New Roman"/>
                        <a:ea typeface="Times New Roman"/>
                      </a:endParaRPr>
                    </a:p>
                  </a:txBody>
                  <a:tcPr marL="68580" marR="68580" marT="0" marB="0"/>
                </a:tc>
                <a:tc>
                  <a:txBody>
                    <a:bodyPr/>
                    <a:lstStyle/>
                    <a:p>
                      <a:pPr algn="just">
                        <a:spcAft>
                          <a:spcPts val="0"/>
                        </a:spcAft>
                      </a:pPr>
                      <a:r>
                        <a:rPr lang="sk-SK" sz="1000">
                          <a:effectLst/>
                        </a:rPr>
                        <a:t>Pokračujúca hodnota</a:t>
                      </a:r>
                      <a:endParaRPr lang="sk-SK" sz="1200">
                        <a:effectLst/>
                        <a:latin typeface="Times New Roman"/>
                        <a:ea typeface="Times New Roman"/>
                      </a:endParaRPr>
                    </a:p>
                  </a:txBody>
                  <a:tcPr marL="68580" marR="68580" marT="0" marB="0"/>
                </a:tc>
              </a:tr>
              <a:tr h="216535">
                <a:tc>
                  <a:txBody>
                    <a:bodyPr/>
                    <a:lstStyle/>
                    <a:p>
                      <a:pPr algn="just">
                        <a:spcAft>
                          <a:spcPts val="0"/>
                        </a:spcAft>
                      </a:pPr>
                      <a:r>
                        <a:rPr lang="sk-SK" sz="1600" dirty="0">
                          <a:effectLst/>
                        </a:rPr>
                        <a:t>Predikcia </a:t>
                      </a:r>
                      <a:r>
                        <a:rPr lang="sk-SK" sz="1600" dirty="0" smtClean="0">
                          <a:effectLst/>
                        </a:rPr>
                        <a:t>FCFE</a:t>
                      </a:r>
                      <a:endParaRPr lang="sk-SK" sz="1600" dirty="0">
                        <a:effectLst/>
                        <a:latin typeface="Times New Roman"/>
                        <a:ea typeface="Times New Roman"/>
                      </a:endParaRPr>
                    </a:p>
                  </a:txBody>
                  <a:tcPr marL="68580" marR="68580" marT="0" marB="0"/>
                </a:tc>
                <a:tc>
                  <a:txBody>
                    <a:bodyPr/>
                    <a:lstStyle/>
                    <a:p>
                      <a:pPr algn="r">
                        <a:spcAft>
                          <a:spcPts val="0"/>
                        </a:spcAft>
                      </a:pPr>
                      <a:r>
                        <a:rPr lang="sk-SK" sz="1600" dirty="0">
                          <a:effectLst/>
                        </a:rPr>
                        <a:t> </a:t>
                      </a:r>
                    </a:p>
                    <a:p>
                      <a:pPr algn="r">
                        <a:spcAft>
                          <a:spcPts val="0"/>
                        </a:spcAft>
                      </a:pPr>
                      <a:r>
                        <a:rPr lang="sk-SK" sz="1600" dirty="0" smtClean="0">
                          <a:effectLst/>
                        </a:rPr>
                        <a:t>143522</a:t>
                      </a:r>
                      <a:endParaRPr lang="sk-SK" sz="1600" dirty="0">
                        <a:effectLst/>
                        <a:latin typeface="Times New Roman"/>
                        <a:ea typeface="Times New Roman"/>
                      </a:endParaRPr>
                    </a:p>
                  </a:txBody>
                  <a:tcPr marL="68580" marR="68580" marT="0" marB="0"/>
                </a:tc>
                <a:tc>
                  <a:txBody>
                    <a:bodyPr/>
                    <a:lstStyle/>
                    <a:p>
                      <a:pPr algn="r">
                        <a:spcAft>
                          <a:spcPts val="0"/>
                        </a:spcAft>
                      </a:pPr>
                      <a:endParaRPr lang="sk-SK" sz="1600" dirty="0" smtClean="0">
                        <a:effectLst/>
                      </a:endParaRPr>
                    </a:p>
                    <a:p>
                      <a:pPr algn="r">
                        <a:spcAft>
                          <a:spcPts val="0"/>
                        </a:spcAft>
                      </a:pPr>
                      <a:r>
                        <a:rPr lang="sk-SK" sz="1600" dirty="0" smtClean="0">
                          <a:effectLst/>
                        </a:rPr>
                        <a:t>148545</a:t>
                      </a:r>
                    </a:p>
                    <a:p>
                      <a:pPr algn="r">
                        <a:spcAft>
                          <a:spcPts val="0"/>
                        </a:spcAft>
                      </a:pPr>
                      <a:endParaRPr lang="sk-SK" sz="1600" dirty="0">
                        <a:effectLst/>
                        <a:latin typeface="Times New Roman"/>
                        <a:ea typeface="Times New Roman"/>
                      </a:endParaRPr>
                    </a:p>
                  </a:txBody>
                  <a:tcPr marL="68580" marR="68580" marT="0" marB="0" anchor="b"/>
                </a:tc>
                <a:tc>
                  <a:txBody>
                    <a:bodyPr/>
                    <a:lstStyle/>
                    <a:p>
                      <a:pPr algn="r">
                        <a:spcAft>
                          <a:spcPts val="0"/>
                        </a:spcAft>
                      </a:pPr>
                      <a:r>
                        <a:rPr lang="sk-SK" sz="1600" dirty="0" smtClean="0">
                          <a:effectLst/>
                        </a:rPr>
                        <a:t>153744</a:t>
                      </a:r>
                    </a:p>
                    <a:p>
                      <a:pPr algn="r">
                        <a:spcAft>
                          <a:spcPts val="0"/>
                        </a:spcAft>
                      </a:pPr>
                      <a:endParaRPr lang="sk-SK" sz="1600" dirty="0">
                        <a:effectLst/>
                        <a:latin typeface="Times New Roman"/>
                        <a:ea typeface="Times New Roman"/>
                      </a:endParaRPr>
                    </a:p>
                  </a:txBody>
                  <a:tcPr marL="68580" marR="68580" marT="0" marB="0" anchor="b"/>
                </a:tc>
                <a:tc>
                  <a:txBody>
                    <a:bodyPr/>
                    <a:lstStyle/>
                    <a:p>
                      <a:pPr algn="r">
                        <a:spcAft>
                          <a:spcPts val="0"/>
                        </a:spcAft>
                      </a:pPr>
                      <a:r>
                        <a:rPr lang="sk-SK" sz="1600" dirty="0" smtClean="0">
                          <a:effectLst/>
                        </a:rPr>
                        <a:t>159125</a:t>
                      </a:r>
                    </a:p>
                    <a:p>
                      <a:pPr algn="r">
                        <a:spcAft>
                          <a:spcPts val="0"/>
                        </a:spcAft>
                      </a:pPr>
                      <a:endParaRPr lang="sk-SK" sz="1600" dirty="0">
                        <a:effectLst/>
                        <a:latin typeface="Times New Roman"/>
                        <a:ea typeface="Times New Roman"/>
                      </a:endParaRPr>
                    </a:p>
                  </a:txBody>
                  <a:tcPr marL="68580" marR="68580" marT="0" marB="0" anchor="b"/>
                </a:tc>
                <a:tc>
                  <a:txBody>
                    <a:bodyPr/>
                    <a:lstStyle/>
                    <a:p>
                      <a:pPr algn="r">
                        <a:spcAft>
                          <a:spcPts val="0"/>
                        </a:spcAft>
                      </a:pPr>
                      <a:r>
                        <a:rPr lang="sk-SK" sz="1600" dirty="0" smtClean="0">
                          <a:effectLst/>
                        </a:rPr>
                        <a:t>164695</a:t>
                      </a:r>
                    </a:p>
                    <a:p>
                      <a:pPr algn="r">
                        <a:spcAft>
                          <a:spcPts val="0"/>
                        </a:spcAft>
                      </a:pPr>
                      <a:endParaRPr lang="sk-SK" sz="1600" dirty="0">
                        <a:effectLst/>
                        <a:latin typeface="Times New Roman"/>
                        <a:ea typeface="Times New Roman"/>
                      </a:endParaRPr>
                    </a:p>
                  </a:txBody>
                  <a:tcPr marL="68580" marR="68580" marT="0" marB="0" anchor="b"/>
                </a:tc>
                <a:tc>
                  <a:txBody>
                    <a:bodyPr/>
                    <a:lstStyle/>
                    <a:p>
                      <a:pPr algn="r">
                        <a:spcAft>
                          <a:spcPts val="0"/>
                        </a:spcAft>
                      </a:pPr>
                      <a:r>
                        <a:rPr lang="sk-SK" sz="1600" dirty="0" smtClean="0">
                          <a:effectLst/>
                        </a:rPr>
                        <a:t>170459</a:t>
                      </a:r>
                    </a:p>
                    <a:p>
                      <a:pPr algn="r">
                        <a:spcAft>
                          <a:spcPts val="0"/>
                        </a:spcAft>
                      </a:pPr>
                      <a:endParaRPr lang="sk-SK" sz="1600" dirty="0">
                        <a:effectLst/>
                        <a:latin typeface="Times New Roman"/>
                        <a:ea typeface="Times New Roman"/>
                      </a:endParaRPr>
                    </a:p>
                  </a:txBody>
                  <a:tcPr marL="68580" marR="68580" marT="0" marB="0" anchor="b"/>
                </a:tc>
                <a:tc>
                  <a:txBody>
                    <a:bodyPr/>
                    <a:lstStyle/>
                    <a:p>
                      <a:pPr algn="r">
                        <a:spcAft>
                          <a:spcPts val="0"/>
                        </a:spcAft>
                      </a:pPr>
                      <a:r>
                        <a:rPr lang="sk-SK" sz="1600" dirty="0">
                          <a:effectLst/>
                        </a:rPr>
                        <a:t>  </a:t>
                      </a:r>
                    </a:p>
                    <a:p>
                      <a:pPr algn="r">
                        <a:spcAft>
                          <a:spcPts val="0"/>
                        </a:spcAft>
                      </a:pPr>
                      <a:r>
                        <a:rPr lang="sk-SK" sz="1600" dirty="0" smtClean="0">
                          <a:effectLst/>
                        </a:rPr>
                        <a:t>170459</a:t>
                      </a:r>
                      <a:endParaRPr lang="sk-SK" sz="1600" dirty="0">
                        <a:effectLst/>
                        <a:latin typeface="Times New Roman"/>
                        <a:ea typeface="Times New Roman"/>
                      </a:endParaRPr>
                    </a:p>
                  </a:txBody>
                  <a:tcPr marL="68580" marR="68580" marT="0" marB="0"/>
                </a:tc>
              </a:tr>
            </a:tbl>
          </a:graphicData>
        </a:graphic>
      </p:graphicFrame>
      <p:pic>
        <p:nvPicPr>
          <p:cNvPr id="3379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439" y="4437112"/>
            <a:ext cx="8362528"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6672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28588"/>
            <a:ext cx="8433693" cy="1433512"/>
          </a:xfrm>
        </p:spPr>
        <p:txBody>
          <a:bodyPr/>
          <a:lstStyle/>
          <a:p>
            <a:r>
              <a:rPr lang="sk-SK" sz="2800" dirty="0" smtClean="0">
                <a:latin typeface="Arial Narrow" pitchFamily="34" charset="0"/>
              </a:rPr>
              <a:t>Oceňovanie v bankovníctve na základe členenia portfólia aktív</a:t>
            </a:r>
            <a:endParaRPr lang="sk-SK" sz="2800" dirty="0">
              <a:latin typeface="Arial Narrow" pitchFamily="34" charset="0"/>
            </a:endParaRPr>
          </a:p>
        </p:txBody>
      </p:sp>
      <p:sp>
        <p:nvSpPr>
          <p:cNvPr id="3" name="Zástupný symbol obsahu 2"/>
          <p:cNvSpPr>
            <a:spLocks noGrp="1"/>
          </p:cNvSpPr>
          <p:nvPr>
            <p:ph idx="1"/>
          </p:nvPr>
        </p:nvSpPr>
        <p:spPr>
          <a:xfrm>
            <a:off x="457200" y="1700808"/>
            <a:ext cx="8229600" cy="4623792"/>
          </a:xfrm>
        </p:spPr>
        <p:txBody>
          <a:bodyPr/>
          <a:lstStyle/>
          <a:p>
            <a:pPr marL="0" indent="0">
              <a:lnSpc>
                <a:spcPct val="100000"/>
              </a:lnSpc>
              <a:spcBef>
                <a:spcPct val="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a:latin typeface="Arial Narrow" pitchFamily="34" charset="0"/>
              </a:rPr>
              <a:t>Majetková metóda súvisí s oceňovaním v bankovníctve:</a:t>
            </a:r>
          </a:p>
          <a:p>
            <a:pPr>
              <a:lnSpc>
                <a:spcPct val="100000"/>
              </a:lnSpc>
              <a:spcBef>
                <a:spcPct val="0"/>
              </a:spcBef>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a:latin typeface="Arial Narrow" pitchFamily="34" charset="0"/>
              </a:rPr>
              <a:t>Prvotné ocenenie a následné precenenie aktív a záväzkov.</a:t>
            </a:r>
          </a:p>
          <a:p>
            <a:pPr>
              <a:lnSpc>
                <a:spcPct val="100000"/>
              </a:lnSpc>
              <a:spcBef>
                <a:spcPct val="0"/>
              </a:spcBef>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a:latin typeface="Arial Narrow" pitchFamily="34" charset="0"/>
              </a:rPr>
              <a:t>Viac než 90 % finančných aktív sa oceňuje na základe umorovanej hodnoty (</a:t>
            </a:r>
            <a:r>
              <a:rPr lang="sk-SK" sz="2000" dirty="0" err="1">
                <a:latin typeface="Arial Narrow" pitchFamily="34" charset="0"/>
              </a:rPr>
              <a:t>amortized</a:t>
            </a:r>
            <a:r>
              <a:rPr lang="sk-SK" sz="2000" dirty="0">
                <a:latin typeface="Arial Narrow" pitchFamily="34" charset="0"/>
              </a:rPr>
              <a:t> </a:t>
            </a:r>
            <a:r>
              <a:rPr lang="sk-SK" sz="2000" dirty="0" err="1">
                <a:latin typeface="Arial Narrow" pitchFamily="34" charset="0"/>
              </a:rPr>
              <a:t>value</a:t>
            </a:r>
            <a:r>
              <a:rPr lang="sk-SK" sz="2000" dirty="0" smtClean="0">
                <a:latin typeface="Arial Narrow" pitchFamily="34" charset="0"/>
              </a:rPr>
              <a:t>).</a:t>
            </a:r>
          </a:p>
          <a:p>
            <a:pPr>
              <a:lnSpc>
                <a:spcPct val="100000"/>
              </a:lnSpc>
              <a:spcBef>
                <a:spcPct val="0"/>
              </a:spcBef>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000" dirty="0" smtClean="0">
              <a:latin typeface="Arial Narrow" pitchFamily="34" charset="0"/>
            </a:endParaRPr>
          </a:p>
          <a:p>
            <a:pPr>
              <a:lnSpc>
                <a:spcPct val="100000"/>
              </a:lnSpc>
              <a:spcBef>
                <a:spcPct val="0"/>
              </a:spcBef>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000" dirty="0">
              <a:latin typeface="Arial Narrow" pitchFamily="34" charset="0"/>
            </a:endParaRPr>
          </a:p>
          <a:p>
            <a:pPr marL="0" indent="0">
              <a:lnSpc>
                <a:spcPct val="100000"/>
              </a:lnSpc>
              <a:spcBef>
                <a:spcPct val="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000" dirty="0"/>
          </a:p>
        </p:txBody>
      </p:sp>
      <p:graphicFrame>
        <p:nvGraphicFramePr>
          <p:cNvPr id="5" name="Tabuľka 4"/>
          <p:cNvGraphicFramePr>
            <a:graphicFrameLocks noGrp="1"/>
          </p:cNvGraphicFramePr>
          <p:nvPr>
            <p:extLst>
              <p:ext uri="{D42A27DB-BD31-4B8C-83A1-F6EECF244321}">
                <p14:modId xmlns:p14="http://schemas.microsoft.com/office/powerpoint/2010/main" val="533952036"/>
              </p:ext>
            </p:extLst>
          </p:nvPr>
        </p:nvGraphicFramePr>
        <p:xfrm>
          <a:off x="611560" y="3068960"/>
          <a:ext cx="8064895" cy="2786916"/>
        </p:xfrm>
        <a:graphic>
          <a:graphicData uri="http://schemas.openxmlformats.org/drawingml/2006/table">
            <a:tbl>
              <a:tblPr firstRow="1" firstCol="1" bandRow="1">
                <a:tableStyleId>{5C22544A-7EE6-4342-B048-85BDC9FD1C3A}</a:tableStyleId>
              </a:tblPr>
              <a:tblGrid>
                <a:gridCol w="3851992"/>
                <a:gridCol w="2554701"/>
                <a:gridCol w="1658202"/>
              </a:tblGrid>
              <a:tr h="513849">
                <a:tc>
                  <a:txBody>
                    <a:bodyPr/>
                    <a:lstStyle/>
                    <a:p>
                      <a:pPr algn="just">
                        <a:spcAft>
                          <a:spcPts val="0"/>
                        </a:spcAft>
                      </a:pPr>
                      <a:r>
                        <a:rPr lang="sk-SK" sz="1600" dirty="0">
                          <a:effectLst/>
                        </a:rPr>
                        <a:t>Portfólio aktív</a:t>
                      </a:r>
                      <a:endParaRPr lang="sk-SK" sz="1600" dirty="0">
                        <a:effectLst/>
                        <a:latin typeface="Times New Roman"/>
                        <a:ea typeface="Times New Roman"/>
                      </a:endParaRPr>
                    </a:p>
                  </a:txBody>
                  <a:tcPr marL="68580" marR="68580" marT="0" marB="0">
                    <a:solidFill>
                      <a:srgbClr val="0070C0"/>
                    </a:solidFill>
                  </a:tcPr>
                </a:tc>
                <a:tc>
                  <a:txBody>
                    <a:bodyPr/>
                    <a:lstStyle/>
                    <a:p>
                      <a:pPr algn="just">
                        <a:spcAft>
                          <a:spcPts val="0"/>
                        </a:spcAft>
                      </a:pPr>
                      <a:r>
                        <a:rPr lang="sk-SK" sz="1600" dirty="0">
                          <a:effectLst/>
                        </a:rPr>
                        <a:t>Prvotné ocenenie </a:t>
                      </a:r>
                    </a:p>
                    <a:p>
                      <a:pPr algn="just">
                        <a:spcAft>
                          <a:spcPts val="0"/>
                        </a:spcAft>
                      </a:pPr>
                      <a:r>
                        <a:rPr lang="sk-SK" sz="1600" dirty="0">
                          <a:effectLst/>
                        </a:rPr>
                        <a:t>v účtovníctve</a:t>
                      </a:r>
                      <a:endParaRPr lang="sk-SK" sz="1600" dirty="0">
                        <a:effectLst/>
                        <a:latin typeface="Times New Roman"/>
                        <a:ea typeface="Times New Roman"/>
                      </a:endParaRPr>
                    </a:p>
                  </a:txBody>
                  <a:tcPr marL="68580" marR="68580" marT="0" marB="0">
                    <a:solidFill>
                      <a:srgbClr val="0070C0"/>
                    </a:solidFill>
                  </a:tcPr>
                </a:tc>
                <a:tc>
                  <a:txBody>
                    <a:bodyPr/>
                    <a:lstStyle/>
                    <a:p>
                      <a:pPr algn="just">
                        <a:spcAft>
                          <a:spcPts val="0"/>
                        </a:spcAft>
                      </a:pPr>
                      <a:r>
                        <a:rPr lang="sk-SK" sz="1600" dirty="0">
                          <a:effectLst/>
                        </a:rPr>
                        <a:t>Následné ocenenie</a:t>
                      </a:r>
                      <a:endParaRPr lang="sk-SK" sz="1600" dirty="0">
                        <a:effectLst/>
                        <a:latin typeface="Times New Roman"/>
                        <a:ea typeface="Times New Roman"/>
                      </a:endParaRPr>
                    </a:p>
                  </a:txBody>
                  <a:tcPr marL="68580" marR="68580" marT="0" marB="0">
                    <a:solidFill>
                      <a:srgbClr val="0070C0"/>
                    </a:solidFill>
                  </a:tcPr>
                </a:tc>
              </a:tr>
              <a:tr h="513849">
                <a:tc>
                  <a:txBody>
                    <a:bodyPr/>
                    <a:lstStyle/>
                    <a:p>
                      <a:pPr algn="just">
                        <a:spcAft>
                          <a:spcPts val="0"/>
                        </a:spcAft>
                      </a:pPr>
                      <a:r>
                        <a:rPr lang="sk-SK" sz="1600" dirty="0">
                          <a:effectLst/>
                        </a:rPr>
                        <a:t>Finančné aktíva a záväzky </a:t>
                      </a:r>
                      <a:r>
                        <a:rPr lang="sk-SK" sz="1600" dirty="0" smtClean="0">
                          <a:effectLst/>
                        </a:rPr>
                        <a:t>na obchodovanie oceňované</a:t>
                      </a:r>
                      <a:r>
                        <a:rPr lang="sk-SK" sz="1600" baseline="0" dirty="0" smtClean="0">
                          <a:effectLst/>
                        </a:rPr>
                        <a:t> </a:t>
                      </a:r>
                      <a:r>
                        <a:rPr lang="sk-SK" sz="1600" dirty="0" smtClean="0">
                          <a:effectLst/>
                        </a:rPr>
                        <a:t>cez </a:t>
                      </a:r>
                      <a:r>
                        <a:rPr lang="sk-SK" sz="1600" dirty="0">
                          <a:effectLst/>
                        </a:rPr>
                        <a:t>hospodársky výsledok</a:t>
                      </a:r>
                      <a:endParaRPr lang="sk-SK" sz="1600" dirty="0">
                        <a:effectLst/>
                        <a:latin typeface="Times New Roman"/>
                        <a:ea typeface="Times New Roman"/>
                      </a:endParaRPr>
                    </a:p>
                  </a:txBody>
                  <a:tcPr marL="68580" marR="68580" marT="0" marB="0"/>
                </a:tc>
                <a:tc>
                  <a:txBody>
                    <a:bodyPr/>
                    <a:lstStyle/>
                    <a:p>
                      <a:pPr algn="just">
                        <a:spcAft>
                          <a:spcPts val="0"/>
                        </a:spcAft>
                      </a:pPr>
                      <a:r>
                        <a:rPr lang="sk-SK" sz="1600" dirty="0">
                          <a:effectLst/>
                        </a:rPr>
                        <a:t>Reálna hodnota</a:t>
                      </a:r>
                      <a:endParaRPr lang="sk-SK" sz="1600" dirty="0">
                        <a:effectLst/>
                        <a:latin typeface="Times New Roman"/>
                        <a:ea typeface="Times New Roman"/>
                      </a:endParaRPr>
                    </a:p>
                  </a:txBody>
                  <a:tcPr marL="68580" marR="68580" marT="0" marB="0"/>
                </a:tc>
                <a:tc>
                  <a:txBody>
                    <a:bodyPr/>
                    <a:lstStyle/>
                    <a:p>
                      <a:pPr algn="just">
                        <a:spcAft>
                          <a:spcPts val="0"/>
                        </a:spcAft>
                      </a:pPr>
                      <a:r>
                        <a:rPr lang="sk-SK" sz="1600" dirty="0">
                          <a:effectLst/>
                        </a:rPr>
                        <a:t>Reálna hodnota</a:t>
                      </a:r>
                      <a:endParaRPr lang="sk-SK" sz="1600" dirty="0">
                        <a:effectLst/>
                        <a:latin typeface="Times New Roman"/>
                        <a:ea typeface="Times New Roman"/>
                      </a:endParaRPr>
                    </a:p>
                  </a:txBody>
                  <a:tcPr marL="68580" marR="68580" marT="0" marB="0"/>
                </a:tc>
              </a:tr>
              <a:tr h="513849">
                <a:tc>
                  <a:txBody>
                    <a:bodyPr/>
                    <a:lstStyle/>
                    <a:p>
                      <a:pPr algn="just">
                        <a:spcAft>
                          <a:spcPts val="0"/>
                        </a:spcAft>
                      </a:pPr>
                      <a:r>
                        <a:rPr lang="sk-SK" sz="1600" dirty="0">
                          <a:effectLst/>
                        </a:rPr>
                        <a:t>Finančné aktíva držané do </a:t>
                      </a:r>
                      <a:r>
                        <a:rPr lang="sk-SK" sz="1600" dirty="0" smtClean="0">
                          <a:effectLst/>
                        </a:rPr>
                        <a:t>splatnosti</a:t>
                      </a:r>
                      <a:endParaRPr lang="sk-SK" sz="1600" dirty="0">
                        <a:effectLst/>
                        <a:latin typeface="Times New Roman"/>
                        <a:ea typeface="Times New Roman"/>
                      </a:endParaRPr>
                    </a:p>
                  </a:txBody>
                  <a:tcPr marL="68580" marR="68580" marT="0" marB="0"/>
                </a:tc>
                <a:tc>
                  <a:txBody>
                    <a:bodyPr/>
                    <a:lstStyle/>
                    <a:p>
                      <a:pPr algn="just">
                        <a:spcAft>
                          <a:spcPts val="0"/>
                        </a:spcAft>
                      </a:pPr>
                      <a:r>
                        <a:rPr lang="sk-SK" sz="1600" dirty="0">
                          <a:effectLst/>
                        </a:rPr>
                        <a:t>Reálna hodnota upravená o transakčné náklady</a:t>
                      </a:r>
                      <a:endParaRPr lang="sk-SK" sz="1600" dirty="0">
                        <a:effectLst/>
                        <a:latin typeface="Times New Roman"/>
                        <a:ea typeface="Times New Roman"/>
                      </a:endParaRPr>
                    </a:p>
                  </a:txBody>
                  <a:tcPr marL="68580" marR="68580" marT="0" marB="0"/>
                </a:tc>
                <a:tc>
                  <a:txBody>
                    <a:bodyPr/>
                    <a:lstStyle/>
                    <a:p>
                      <a:pPr algn="just">
                        <a:spcAft>
                          <a:spcPts val="0"/>
                        </a:spcAft>
                      </a:pPr>
                      <a:r>
                        <a:rPr lang="sk-SK" sz="1600">
                          <a:effectLst/>
                        </a:rPr>
                        <a:t>Umorovaná hodnota</a:t>
                      </a:r>
                      <a:endParaRPr lang="sk-SK" sz="1600">
                        <a:effectLst/>
                        <a:latin typeface="Times New Roman"/>
                        <a:ea typeface="Times New Roman"/>
                      </a:endParaRPr>
                    </a:p>
                  </a:txBody>
                  <a:tcPr marL="68580" marR="68580" marT="0" marB="0"/>
                </a:tc>
              </a:tr>
              <a:tr h="513849">
                <a:tc>
                  <a:txBody>
                    <a:bodyPr/>
                    <a:lstStyle/>
                    <a:p>
                      <a:pPr algn="just">
                        <a:spcAft>
                          <a:spcPts val="0"/>
                        </a:spcAft>
                      </a:pPr>
                      <a:r>
                        <a:rPr lang="sk-SK" sz="1600" dirty="0">
                          <a:effectLst/>
                        </a:rPr>
                        <a:t>Úvery a </a:t>
                      </a:r>
                      <a:r>
                        <a:rPr lang="sk-SK" sz="1600" dirty="0" smtClean="0">
                          <a:effectLst/>
                        </a:rPr>
                        <a:t>pohľadávky</a:t>
                      </a:r>
                      <a:endParaRPr lang="sk-SK" sz="1600" dirty="0">
                        <a:effectLst/>
                        <a:latin typeface="Times New Roman"/>
                        <a:ea typeface="Times New Roman"/>
                      </a:endParaRPr>
                    </a:p>
                  </a:txBody>
                  <a:tcPr marL="68580" marR="68580" marT="0" marB="0"/>
                </a:tc>
                <a:tc>
                  <a:txBody>
                    <a:bodyPr/>
                    <a:lstStyle/>
                    <a:p>
                      <a:pPr algn="just">
                        <a:spcAft>
                          <a:spcPts val="0"/>
                        </a:spcAft>
                      </a:pPr>
                      <a:r>
                        <a:rPr lang="sk-SK" sz="1600" dirty="0">
                          <a:effectLst/>
                        </a:rPr>
                        <a:t>Reálna hodnota upravená o transakčné náklady</a:t>
                      </a:r>
                      <a:endParaRPr lang="sk-SK" sz="1600" dirty="0">
                        <a:effectLst/>
                        <a:latin typeface="Times New Roman"/>
                        <a:ea typeface="Times New Roman"/>
                      </a:endParaRPr>
                    </a:p>
                  </a:txBody>
                  <a:tcPr marL="68580" marR="68580" marT="0" marB="0"/>
                </a:tc>
                <a:tc>
                  <a:txBody>
                    <a:bodyPr/>
                    <a:lstStyle/>
                    <a:p>
                      <a:pPr algn="just">
                        <a:spcAft>
                          <a:spcPts val="0"/>
                        </a:spcAft>
                      </a:pPr>
                      <a:r>
                        <a:rPr lang="sk-SK" sz="1600" dirty="0">
                          <a:effectLst/>
                        </a:rPr>
                        <a:t>Umorovaná hodnota</a:t>
                      </a:r>
                      <a:endParaRPr lang="sk-SK" sz="1600" dirty="0">
                        <a:effectLst/>
                        <a:latin typeface="Times New Roman"/>
                        <a:ea typeface="Times New Roman"/>
                      </a:endParaRPr>
                    </a:p>
                  </a:txBody>
                  <a:tcPr marL="68580" marR="68580" marT="0" marB="0"/>
                </a:tc>
              </a:tr>
              <a:tr h="513849">
                <a:tc>
                  <a:txBody>
                    <a:bodyPr/>
                    <a:lstStyle/>
                    <a:p>
                      <a:pPr algn="just">
                        <a:spcAft>
                          <a:spcPts val="0"/>
                        </a:spcAft>
                      </a:pPr>
                      <a:r>
                        <a:rPr lang="sk-SK" sz="1600" dirty="0">
                          <a:effectLst/>
                        </a:rPr>
                        <a:t>Finančné aktíva k dispozícii na predaj</a:t>
                      </a:r>
                      <a:endParaRPr lang="sk-SK" sz="1600" dirty="0">
                        <a:effectLst/>
                        <a:latin typeface="Times New Roman"/>
                        <a:ea typeface="Times New Roman"/>
                      </a:endParaRPr>
                    </a:p>
                  </a:txBody>
                  <a:tcPr marL="68580" marR="68580" marT="0" marB="0"/>
                </a:tc>
                <a:tc>
                  <a:txBody>
                    <a:bodyPr/>
                    <a:lstStyle/>
                    <a:p>
                      <a:pPr algn="just">
                        <a:spcAft>
                          <a:spcPts val="0"/>
                        </a:spcAft>
                      </a:pPr>
                      <a:r>
                        <a:rPr lang="sk-SK" sz="1600" dirty="0">
                          <a:effectLst/>
                        </a:rPr>
                        <a:t>Reálna hodnota upravená o transakčné náklady</a:t>
                      </a:r>
                      <a:endParaRPr lang="sk-SK" sz="1600" dirty="0">
                        <a:effectLst/>
                        <a:latin typeface="Times New Roman"/>
                        <a:ea typeface="Times New Roman"/>
                      </a:endParaRPr>
                    </a:p>
                  </a:txBody>
                  <a:tcPr marL="68580" marR="68580" marT="0" marB="0"/>
                </a:tc>
                <a:tc>
                  <a:txBody>
                    <a:bodyPr/>
                    <a:lstStyle/>
                    <a:p>
                      <a:pPr algn="just">
                        <a:spcAft>
                          <a:spcPts val="0"/>
                        </a:spcAft>
                      </a:pPr>
                      <a:r>
                        <a:rPr lang="sk-SK" sz="1600" dirty="0">
                          <a:effectLst/>
                        </a:rPr>
                        <a:t>Reálna hodnota</a:t>
                      </a:r>
                    </a:p>
                    <a:p>
                      <a:pPr algn="just">
                        <a:spcAft>
                          <a:spcPts val="0"/>
                        </a:spcAft>
                      </a:pPr>
                      <a:r>
                        <a:rPr lang="sk-SK" sz="1600" dirty="0">
                          <a:effectLst/>
                        </a:rPr>
                        <a:t> </a:t>
                      </a:r>
                      <a:endParaRPr lang="sk-SK" sz="16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88094563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467544" y="260648"/>
            <a:ext cx="8228013" cy="792088"/>
          </a:xfrm>
        </p:spPr>
        <p:txBody>
          <a:bodyPr/>
          <a:lstStyle/>
          <a:p>
            <a:r>
              <a:rPr lang="sk-SK" sz="2800" b="1" dirty="0" smtClean="0">
                <a:latin typeface="Arial Narrow" pitchFamily="34" charset="0"/>
              </a:rPr>
              <a:t>Aktuálne otázky medzi oceňovaním a finančnou krízou</a:t>
            </a:r>
          </a:p>
        </p:txBody>
      </p:sp>
      <p:sp>
        <p:nvSpPr>
          <p:cNvPr id="3" name="Zástupný symbol obsahu 2"/>
          <p:cNvSpPr>
            <a:spLocks noGrp="1"/>
          </p:cNvSpPr>
          <p:nvPr>
            <p:ph idx="1"/>
          </p:nvPr>
        </p:nvSpPr>
        <p:spPr>
          <a:xfrm>
            <a:off x="457200" y="1268760"/>
            <a:ext cx="8228013" cy="4855815"/>
          </a:xfrm>
        </p:spPr>
        <p:txBody>
          <a:bodyPr>
            <a:normAutofit lnSpcReduction="10000"/>
          </a:bodyPr>
          <a:lstStyle/>
          <a:p>
            <a:pPr>
              <a:defRPr/>
            </a:pPr>
            <a:r>
              <a:rPr lang="sk-SK" sz="2400" dirty="0" smtClean="0">
                <a:latin typeface="Arial Narrow" pitchFamily="34" charset="0"/>
              </a:rPr>
              <a:t>Ako by sa mali oceňovať materské a dcérske spoločnosti bánk vo vzťahu k ekonomickému prostrediu - zohľadnenie kurzu mien, v ktorých je </a:t>
            </a:r>
            <a:r>
              <a:rPr lang="sk-SK" sz="2400" dirty="0" err="1" smtClean="0">
                <a:latin typeface="Arial Narrow" pitchFamily="34" charset="0"/>
              </a:rPr>
              <a:t>cash</a:t>
            </a:r>
            <a:r>
              <a:rPr lang="sk-SK" sz="2400" dirty="0" smtClean="0">
                <a:latin typeface="Arial Narrow" pitchFamily="34" charset="0"/>
              </a:rPr>
              <a:t> </a:t>
            </a:r>
            <a:r>
              <a:rPr lang="sk-SK" sz="2400" dirty="0" err="1" smtClean="0">
                <a:latin typeface="Arial Narrow" pitchFamily="34" charset="0"/>
              </a:rPr>
              <a:t>flow</a:t>
            </a:r>
            <a:r>
              <a:rPr lang="sk-SK" sz="2400" dirty="0" smtClean="0">
                <a:latin typeface="Arial Narrow" pitchFamily="34" charset="0"/>
              </a:rPr>
              <a:t>.</a:t>
            </a:r>
          </a:p>
          <a:p>
            <a:pPr>
              <a:defRPr/>
            </a:pPr>
            <a:r>
              <a:rPr lang="sk-SK" sz="2400" dirty="0" smtClean="0">
                <a:latin typeface="Arial Narrow" pitchFamily="34" charset="0"/>
              </a:rPr>
              <a:t>Regulácia bánk a </a:t>
            </a:r>
            <a:r>
              <a:rPr lang="sk-SK" sz="2400" dirty="0" err="1" smtClean="0">
                <a:latin typeface="Arial Narrow" pitchFamily="34" charset="0"/>
              </a:rPr>
              <a:t>proticyklickosti</a:t>
            </a:r>
            <a:r>
              <a:rPr lang="sk-SK" sz="2400" dirty="0" smtClean="0">
                <a:latin typeface="Arial Narrow" pitchFamily="34" charset="0"/>
              </a:rPr>
              <a:t> – odporúčanie nepoužívať reálnu hodnotu.  Existencia protichodných odporúčaní.</a:t>
            </a:r>
          </a:p>
          <a:p>
            <a:pPr>
              <a:defRPr/>
            </a:pPr>
            <a:r>
              <a:rPr lang="sk-SK" sz="2400" dirty="0" smtClean="0">
                <a:latin typeface="Arial Narrow" pitchFamily="34" charset="0"/>
              </a:rPr>
              <a:t>Aký vplyv má na ohodnocovanie  bánk efektívnosť trhov? </a:t>
            </a:r>
          </a:p>
          <a:p>
            <a:pPr>
              <a:defRPr/>
            </a:pPr>
            <a:r>
              <a:rPr lang="sk-SK" sz="2400" dirty="0" smtClean="0">
                <a:latin typeface="Arial Narrow" pitchFamily="34" charset="0"/>
              </a:rPr>
              <a:t>Má vplyv kríza na hodnotu bánk? Úroková miera ako faktor bankovej marže a ako diskontný činiteľ.</a:t>
            </a:r>
          </a:p>
          <a:p>
            <a:pPr>
              <a:defRPr/>
            </a:pPr>
            <a:r>
              <a:rPr lang="sk-SK" sz="2400" dirty="0" smtClean="0">
                <a:latin typeface="Arial Narrow" pitchFamily="34" charset="0"/>
              </a:rPr>
              <a:t>Ako zakomponovať do ohodnotenia rastúce riziko? Riziko rastu úrokovej sadzby vyvolá potrebu tvorby opravných položiek.</a:t>
            </a:r>
            <a:endParaRPr lang="sk-SK" sz="2400" dirty="0">
              <a:latin typeface="Arial Narrow" pitchFamily="34" charset="0"/>
            </a:endParaRPr>
          </a:p>
          <a:p>
            <a:pPr>
              <a:defRPr/>
            </a:pPr>
            <a:r>
              <a:rPr lang="sk-SK" sz="2400" dirty="0" smtClean="0">
                <a:latin typeface="Arial Narrow" pitchFamily="34" charset="0"/>
              </a:rPr>
              <a:t>Je vhodná metóda oceňovania na základe DCF počas krízy?</a:t>
            </a:r>
            <a:endParaRPr lang="sk-SK" sz="2400" dirty="0">
              <a:latin typeface="Arial Narrow" pitchFamily="34" charset="0"/>
            </a:endParaRPr>
          </a:p>
          <a:p>
            <a:pPr>
              <a:defRPr/>
            </a:pPr>
            <a:r>
              <a:rPr lang="sk-SK" sz="2400" dirty="0" smtClean="0">
                <a:latin typeface="Arial Narrow" pitchFamily="34" charset="0"/>
              </a:rPr>
              <a:t>Aké sú jej obmedzenia?</a:t>
            </a:r>
            <a:endParaRPr lang="sk-SK" sz="2400" dirty="0">
              <a:latin typeface="Arial Narrow" pitchFamily="34" charset="0"/>
            </a:endParaRPr>
          </a:p>
        </p:txBody>
      </p:sp>
    </p:spTree>
    <p:extLst>
      <p:ext uri="{BB962C8B-B14F-4D97-AF65-F5344CB8AC3E}">
        <p14:creationId xmlns:p14="http://schemas.microsoft.com/office/powerpoint/2010/main" val="42474191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ľka 3"/>
          <p:cNvGraphicFramePr>
            <a:graphicFrameLocks noGrp="1"/>
          </p:cNvGraphicFramePr>
          <p:nvPr>
            <p:extLst>
              <p:ext uri="{D42A27DB-BD31-4B8C-83A1-F6EECF244321}">
                <p14:modId xmlns:p14="http://schemas.microsoft.com/office/powerpoint/2010/main" val="1115771468"/>
              </p:ext>
            </p:extLst>
          </p:nvPr>
        </p:nvGraphicFramePr>
        <p:xfrm>
          <a:off x="971599" y="989254"/>
          <a:ext cx="7488832" cy="5120640"/>
        </p:xfrm>
        <a:graphic>
          <a:graphicData uri="http://schemas.openxmlformats.org/drawingml/2006/table">
            <a:tbl>
              <a:tblPr firstRow="1" firstCol="1" lastRow="1" lastCol="1" bandRow="1" bandCol="1">
                <a:tableStyleId>{5C22544A-7EE6-4342-B048-85BDC9FD1C3A}</a:tableStyleId>
              </a:tblPr>
              <a:tblGrid>
                <a:gridCol w="1176932"/>
                <a:gridCol w="1379353"/>
                <a:gridCol w="1288942"/>
                <a:gridCol w="1195334"/>
                <a:gridCol w="1512168"/>
                <a:gridCol w="936103"/>
              </a:tblGrid>
              <a:tr h="423522">
                <a:tc>
                  <a:txBody>
                    <a:bodyPr/>
                    <a:lstStyle/>
                    <a:p>
                      <a:pPr marL="457200" indent="-457200" algn="just">
                        <a:lnSpc>
                          <a:spcPct val="150000"/>
                        </a:lnSpc>
                        <a:spcAft>
                          <a:spcPts val="0"/>
                        </a:spcAft>
                      </a:pPr>
                      <a:r>
                        <a:rPr lang="sk-SK" sz="1300" dirty="0">
                          <a:effectLst/>
                        </a:rPr>
                        <a:t> </a:t>
                      </a:r>
                      <a:endParaRPr lang="sk-SK" sz="1300" b="1" dirty="0">
                        <a:effectLst/>
                        <a:latin typeface="Times New Roman"/>
                        <a:ea typeface="Times New Roman"/>
                      </a:endParaRPr>
                    </a:p>
                  </a:txBody>
                  <a:tcPr marL="56555" marR="56555" marT="0" marB="0"/>
                </a:tc>
                <a:tc>
                  <a:txBody>
                    <a:bodyPr/>
                    <a:lstStyle/>
                    <a:p>
                      <a:pPr marL="457200" indent="-457200" algn="just">
                        <a:lnSpc>
                          <a:spcPct val="150000"/>
                        </a:lnSpc>
                        <a:spcAft>
                          <a:spcPts val="0"/>
                        </a:spcAft>
                      </a:pPr>
                      <a:r>
                        <a:rPr lang="sk-SK" sz="1600" dirty="0">
                          <a:effectLst/>
                        </a:rPr>
                        <a:t> </a:t>
                      </a:r>
                      <a:endParaRPr lang="sk-SK" sz="1600" b="1" dirty="0">
                        <a:effectLst/>
                        <a:latin typeface="Times New Roman"/>
                        <a:ea typeface="Times New Roman"/>
                      </a:endParaRPr>
                    </a:p>
                  </a:txBody>
                  <a:tcPr marL="56555" marR="56555" marT="0" marB="0"/>
                </a:tc>
                <a:tc>
                  <a:txBody>
                    <a:bodyPr/>
                    <a:lstStyle/>
                    <a:p>
                      <a:pPr marL="457200" indent="-457200" algn="ctr">
                        <a:lnSpc>
                          <a:spcPct val="150000"/>
                        </a:lnSpc>
                        <a:spcAft>
                          <a:spcPts val="0"/>
                        </a:spcAft>
                      </a:pPr>
                      <a:r>
                        <a:rPr lang="sk-SK" sz="1600" dirty="0">
                          <a:effectLst/>
                        </a:rPr>
                        <a:t>Banka A</a:t>
                      </a:r>
                      <a:endParaRPr lang="sk-SK" sz="1600" b="1" dirty="0">
                        <a:effectLst/>
                        <a:latin typeface="Times New Roman"/>
                        <a:ea typeface="Times New Roman"/>
                      </a:endParaRPr>
                    </a:p>
                  </a:txBody>
                  <a:tcPr marL="56555" marR="56555" marT="0" marB="0"/>
                </a:tc>
                <a:tc>
                  <a:txBody>
                    <a:bodyPr/>
                    <a:lstStyle/>
                    <a:p>
                      <a:pPr marL="457200" indent="-457200" algn="ctr">
                        <a:lnSpc>
                          <a:spcPct val="150000"/>
                        </a:lnSpc>
                        <a:spcAft>
                          <a:spcPts val="0"/>
                        </a:spcAft>
                      </a:pPr>
                      <a:r>
                        <a:rPr lang="sk-SK" sz="1600" dirty="0">
                          <a:effectLst/>
                        </a:rPr>
                        <a:t>Banka B</a:t>
                      </a:r>
                      <a:endParaRPr lang="sk-SK" sz="1600" b="1" dirty="0">
                        <a:effectLst/>
                        <a:latin typeface="Times New Roman"/>
                        <a:ea typeface="Times New Roman"/>
                      </a:endParaRPr>
                    </a:p>
                  </a:txBody>
                  <a:tcPr marL="56555" marR="56555" marT="0" marB="0"/>
                </a:tc>
                <a:tc>
                  <a:txBody>
                    <a:bodyPr/>
                    <a:lstStyle/>
                    <a:p>
                      <a:pPr marL="457200" indent="-457200" algn="ctr">
                        <a:lnSpc>
                          <a:spcPct val="150000"/>
                        </a:lnSpc>
                        <a:spcAft>
                          <a:spcPts val="0"/>
                        </a:spcAft>
                      </a:pPr>
                      <a:r>
                        <a:rPr lang="sk-SK" sz="1600" dirty="0">
                          <a:effectLst/>
                        </a:rPr>
                        <a:t>Vplyv akvizície</a:t>
                      </a:r>
                      <a:endParaRPr lang="sk-SK" sz="1600" b="1" dirty="0">
                        <a:effectLst/>
                        <a:latin typeface="Times New Roman"/>
                        <a:ea typeface="Times New Roman"/>
                      </a:endParaRPr>
                    </a:p>
                  </a:txBody>
                  <a:tcPr marL="56555" marR="56555" marT="0" marB="0"/>
                </a:tc>
                <a:tc>
                  <a:txBody>
                    <a:bodyPr/>
                    <a:lstStyle/>
                    <a:p>
                      <a:pPr marL="457200" indent="-457200" algn="ctr">
                        <a:lnSpc>
                          <a:spcPct val="150000"/>
                        </a:lnSpc>
                        <a:spcAft>
                          <a:spcPts val="0"/>
                        </a:spcAft>
                      </a:pPr>
                      <a:r>
                        <a:rPr lang="sk-SK" sz="1600" dirty="0">
                          <a:effectLst/>
                        </a:rPr>
                        <a:t>Spolu</a:t>
                      </a:r>
                      <a:endParaRPr lang="sk-SK" sz="1600" b="1" dirty="0">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dirty="0">
                          <a:effectLst/>
                        </a:rPr>
                        <a:t>1</a:t>
                      </a:r>
                      <a:endParaRPr lang="sk-SK" sz="1300" b="1" dirty="0">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dirty="0">
                          <a:effectLst/>
                        </a:rPr>
                        <a:t>Čistý príjem</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519</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627</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1 145</a:t>
                      </a:r>
                      <a:endParaRPr lang="sk-SK" sz="1600" b="1">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a:effectLst/>
                        </a:rPr>
                        <a:t> </a:t>
                      </a:r>
                      <a:endParaRPr lang="sk-SK" sz="1300" b="1">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a:effectLst/>
                        </a:rPr>
                        <a:t>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endParaRPr lang="sk-SK" sz="1600" b="1" dirty="0">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a:effectLst/>
                        </a:rPr>
                        <a:t>2</a:t>
                      </a:r>
                      <a:endParaRPr lang="sk-SK" sz="1300" b="1">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a:effectLst/>
                        </a:rPr>
                        <a:t>Rôzne aktíva</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6 878</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8 498</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15 376</a:t>
                      </a:r>
                      <a:endParaRPr lang="sk-SK" sz="1600" b="1" dirty="0">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a:effectLst/>
                        </a:rPr>
                        <a:t>3</a:t>
                      </a:r>
                      <a:endParaRPr lang="sk-SK" sz="1300" b="1">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a:effectLst/>
                        </a:rPr>
                        <a:t>Goodwill</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2 455</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2 193</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7 531</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12 161</a:t>
                      </a:r>
                      <a:endParaRPr lang="sk-SK" sz="1600" b="1" dirty="0">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a:effectLst/>
                        </a:rPr>
                        <a:t>4</a:t>
                      </a:r>
                      <a:endParaRPr lang="sk-SK" sz="1300" b="1">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a:effectLst/>
                        </a:rPr>
                        <a:t>Aktíva spolu</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9 333</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10 691</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7 513</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27 538</a:t>
                      </a:r>
                      <a:endParaRPr lang="sk-SK" sz="1600" b="1" dirty="0">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dirty="0">
                          <a:effectLst/>
                        </a:rPr>
                        <a:t> </a:t>
                      </a:r>
                      <a:endParaRPr lang="sk-SK" sz="1300" b="1" dirty="0">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a:effectLst/>
                        </a:rPr>
                        <a:t>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endParaRPr lang="sk-SK" sz="1600" b="1" dirty="0">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dirty="0">
                          <a:effectLst/>
                        </a:rPr>
                        <a:t>5</a:t>
                      </a:r>
                      <a:endParaRPr lang="sk-SK" sz="1300" b="1" dirty="0">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a:effectLst/>
                        </a:rPr>
                        <a:t>Rôzne pasíva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3 960</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5 876</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9 836</a:t>
                      </a:r>
                      <a:endParaRPr lang="sk-SK" sz="1600" b="1" dirty="0">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dirty="0">
                          <a:effectLst/>
                        </a:rPr>
                        <a:t>6</a:t>
                      </a:r>
                      <a:endParaRPr lang="sk-SK" sz="1300" b="1" dirty="0">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dirty="0">
                          <a:effectLst/>
                        </a:rPr>
                        <a:t>Dlh </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1 115</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830</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1 945</a:t>
                      </a:r>
                      <a:endParaRPr lang="sk-SK" sz="1600" b="1" dirty="0">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dirty="0">
                          <a:effectLst/>
                        </a:rPr>
                        <a:t>7</a:t>
                      </a:r>
                      <a:endParaRPr lang="sk-SK" sz="1300" b="1" dirty="0">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dirty="0">
                          <a:effectLst/>
                        </a:rPr>
                        <a:t>Kapitál</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4 258</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3 985</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7 513</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15 757</a:t>
                      </a:r>
                      <a:endParaRPr lang="sk-SK" sz="1600" b="1" dirty="0">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a:effectLst/>
                        </a:rPr>
                        <a:t>8</a:t>
                      </a:r>
                      <a:endParaRPr lang="sk-SK" sz="1300" b="1">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a:effectLst/>
                        </a:rPr>
                        <a:t>Pasíva spolu</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9 333</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10 691</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7 513</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27 538</a:t>
                      </a:r>
                      <a:endParaRPr lang="sk-SK" sz="1600" b="1" dirty="0">
                        <a:effectLst/>
                        <a:latin typeface="Times New Roman"/>
                        <a:ea typeface="Times New Roman"/>
                      </a:endParaRPr>
                    </a:p>
                  </a:txBody>
                  <a:tcPr marL="56555" marR="56555" marT="0" marB="0"/>
                </a:tc>
              </a:tr>
              <a:tr h="232215">
                <a:tc>
                  <a:txBody>
                    <a:bodyPr/>
                    <a:lstStyle/>
                    <a:p>
                      <a:pPr marL="0" indent="-457200" algn="just">
                        <a:lnSpc>
                          <a:spcPct val="100000"/>
                        </a:lnSpc>
                        <a:spcAft>
                          <a:spcPts val="0"/>
                        </a:spcAft>
                      </a:pPr>
                      <a:r>
                        <a:rPr lang="sk-SK" sz="1300">
                          <a:effectLst/>
                        </a:rPr>
                        <a:t> </a:t>
                      </a:r>
                      <a:endParaRPr lang="sk-SK" sz="1300" b="1">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a:effectLst/>
                        </a:rPr>
                        <a:t>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endParaRPr lang="sk-SK" sz="1600" b="1" dirty="0">
                        <a:effectLst/>
                        <a:latin typeface="Times New Roman"/>
                        <a:ea typeface="Times New Roman"/>
                      </a:endParaRPr>
                    </a:p>
                  </a:txBody>
                  <a:tcPr marL="56555" marR="56555" marT="0" marB="0"/>
                </a:tc>
              </a:tr>
              <a:tr h="464430">
                <a:tc>
                  <a:txBody>
                    <a:bodyPr/>
                    <a:lstStyle/>
                    <a:p>
                      <a:pPr marL="0" indent="-457200" algn="just">
                        <a:lnSpc>
                          <a:spcPct val="100000"/>
                        </a:lnSpc>
                        <a:spcAft>
                          <a:spcPts val="0"/>
                        </a:spcAft>
                      </a:pPr>
                      <a:r>
                        <a:rPr lang="sk-SK" sz="1300">
                          <a:effectLst/>
                        </a:rPr>
                        <a:t> </a:t>
                      </a:r>
                    </a:p>
                    <a:p>
                      <a:pPr marL="0" indent="-457200" algn="just">
                        <a:lnSpc>
                          <a:spcPct val="100000"/>
                        </a:lnSpc>
                        <a:spcAft>
                          <a:spcPts val="0"/>
                        </a:spcAft>
                      </a:pPr>
                      <a:r>
                        <a:rPr lang="sk-SK" sz="1300">
                          <a:effectLst/>
                        </a:rPr>
                        <a:t>7 – 3</a:t>
                      </a:r>
                      <a:endParaRPr lang="sk-SK" sz="1300" b="1">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dirty="0">
                          <a:effectLst/>
                        </a:rPr>
                        <a:t>Kapitál</a:t>
                      </a:r>
                    </a:p>
                    <a:p>
                      <a:pPr marL="0" indent="-457200" algn="just">
                        <a:lnSpc>
                          <a:spcPct val="100000"/>
                        </a:lnSpc>
                        <a:spcAft>
                          <a:spcPts val="0"/>
                        </a:spcAft>
                      </a:pPr>
                      <a:r>
                        <a:rPr lang="sk-SK" sz="1600" dirty="0">
                          <a:effectLst/>
                        </a:rPr>
                        <a:t>-  </a:t>
                      </a:r>
                      <a:r>
                        <a:rPr lang="sk-SK" sz="1600" dirty="0" err="1">
                          <a:effectLst/>
                        </a:rPr>
                        <a:t>goodwill</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 </a:t>
                      </a:r>
                    </a:p>
                    <a:p>
                      <a:pPr marL="0" indent="-457200" algn="ctr">
                        <a:lnSpc>
                          <a:spcPct val="100000"/>
                        </a:lnSpc>
                        <a:spcAft>
                          <a:spcPts val="0"/>
                        </a:spcAft>
                      </a:pPr>
                      <a:r>
                        <a:rPr lang="sk-SK" sz="1600">
                          <a:effectLst/>
                        </a:rPr>
                        <a:t>1 803</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 </a:t>
                      </a:r>
                    </a:p>
                    <a:p>
                      <a:pPr marL="0" indent="-457200" algn="ctr">
                        <a:lnSpc>
                          <a:spcPct val="100000"/>
                        </a:lnSpc>
                        <a:spcAft>
                          <a:spcPts val="0"/>
                        </a:spcAft>
                      </a:pPr>
                      <a:r>
                        <a:rPr lang="sk-SK" sz="1600">
                          <a:effectLst/>
                        </a:rPr>
                        <a:t>1 792</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 </a:t>
                      </a:r>
                    </a:p>
                    <a:p>
                      <a:pPr marL="0" indent="-457200" algn="ctr">
                        <a:lnSpc>
                          <a:spcPct val="100000"/>
                        </a:lnSpc>
                        <a:spcAft>
                          <a:spcPts val="0"/>
                        </a:spcAft>
                      </a:pPr>
                      <a:r>
                        <a:rPr lang="sk-SK" sz="1600">
                          <a:effectLst/>
                        </a:rPr>
                        <a:t>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p>
                    <a:p>
                      <a:pPr marL="0" indent="-457200" algn="ctr">
                        <a:lnSpc>
                          <a:spcPct val="100000"/>
                        </a:lnSpc>
                        <a:spcAft>
                          <a:spcPts val="0"/>
                        </a:spcAft>
                      </a:pPr>
                      <a:r>
                        <a:rPr lang="sk-SK" sz="1600" dirty="0">
                          <a:effectLst/>
                        </a:rPr>
                        <a:t>3 595</a:t>
                      </a:r>
                      <a:endParaRPr lang="sk-SK" sz="1600" b="1" dirty="0">
                        <a:effectLst/>
                        <a:latin typeface="Times New Roman"/>
                        <a:ea typeface="Times New Roman"/>
                      </a:endParaRPr>
                    </a:p>
                  </a:txBody>
                  <a:tcPr marL="56555" marR="56555" marT="0" marB="0"/>
                </a:tc>
              </a:tr>
              <a:tr h="464430">
                <a:tc>
                  <a:txBody>
                    <a:bodyPr/>
                    <a:lstStyle/>
                    <a:p>
                      <a:pPr marL="0" indent="-457200" algn="just">
                        <a:lnSpc>
                          <a:spcPct val="100000"/>
                        </a:lnSpc>
                        <a:spcAft>
                          <a:spcPts val="0"/>
                        </a:spcAft>
                      </a:pPr>
                      <a:r>
                        <a:rPr lang="sk-SK" sz="1300">
                          <a:effectLst/>
                        </a:rPr>
                        <a:t> </a:t>
                      </a:r>
                    </a:p>
                    <a:p>
                      <a:pPr marL="0" indent="-457200" algn="just">
                        <a:lnSpc>
                          <a:spcPct val="100000"/>
                        </a:lnSpc>
                        <a:spcAft>
                          <a:spcPts val="0"/>
                        </a:spcAft>
                      </a:pPr>
                      <a:r>
                        <a:rPr lang="sk-SK" sz="1300">
                          <a:effectLst/>
                        </a:rPr>
                        <a:t>1 / 7</a:t>
                      </a:r>
                      <a:endParaRPr lang="sk-SK" sz="1300" b="1">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dirty="0">
                          <a:effectLst/>
                        </a:rPr>
                        <a:t>ROE </a:t>
                      </a:r>
                    </a:p>
                    <a:p>
                      <a:pPr marL="0" indent="-457200" algn="just">
                        <a:lnSpc>
                          <a:spcPct val="100000"/>
                        </a:lnSpc>
                        <a:spcAft>
                          <a:spcPts val="0"/>
                        </a:spcAft>
                      </a:pPr>
                      <a:r>
                        <a:rPr lang="sk-SK" sz="1600" dirty="0">
                          <a:effectLst/>
                        </a:rPr>
                        <a:t>s </a:t>
                      </a:r>
                      <a:r>
                        <a:rPr lang="sk-SK" sz="1600" dirty="0" err="1">
                          <a:effectLst/>
                        </a:rPr>
                        <a:t>goodwillom</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p>
                    <a:p>
                      <a:pPr marL="0" indent="-457200" algn="ctr">
                        <a:lnSpc>
                          <a:spcPct val="100000"/>
                        </a:lnSpc>
                        <a:spcAft>
                          <a:spcPts val="0"/>
                        </a:spcAft>
                      </a:pPr>
                      <a:r>
                        <a:rPr lang="sk-SK" sz="1600" dirty="0">
                          <a:effectLst/>
                        </a:rPr>
                        <a:t>12 %</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p>
                    <a:p>
                      <a:pPr marL="0" indent="-457200" algn="ctr">
                        <a:lnSpc>
                          <a:spcPct val="100000"/>
                        </a:lnSpc>
                        <a:spcAft>
                          <a:spcPts val="0"/>
                        </a:spcAft>
                      </a:pPr>
                      <a:r>
                        <a:rPr lang="sk-SK" sz="1600" dirty="0">
                          <a:effectLst/>
                        </a:rPr>
                        <a:t>16 %</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p>
                    <a:p>
                      <a:pPr marL="0" indent="-457200" algn="ctr">
                        <a:lnSpc>
                          <a:spcPct val="100000"/>
                        </a:lnSpc>
                        <a:spcAft>
                          <a:spcPts val="0"/>
                        </a:spcAft>
                      </a:pPr>
                      <a:r>
                        <a:rPr lang="sk-SK" sz="1600" dirty="0">
                          <a:effectLst/>
                        </a:rPr>
                        <a:t>7 %</a:t>
                      </a:r>
                      <a:endParaRPr lang="sk-SK" sz="1600" b="1" dirty="0">
                        <a:effectLst/>
                        <a:latin typeface="Times New Roman"/>
                        <a:ea typeface="Times New Roman"/>
                      </a:endParaRPr>
                    </a:p>
                  </a:txBody>
                  <a:tcPr marL="56555" marR="56555" marT="0" marB="0"/>
                </a:tc>
              </a:tr>
              <a:tr h="549223">
                <a:tc>
                  <a:txBody>
                    <a:bodyPr/>
                    <a:lstStyle/>
                    <a:p>
                      <a:pPr marL="0" indent="-457200" algn="just">
                        <a:lnSpc>
                          <a:spcPct val="100000"/>
                        </a:lnSpc>
                        <a:spcAft>
                          <a:spcPts val="0"/>
                        </a:spcAft>
                      </a:pPr>
                      <a:r>
                        <a:rPr lang="sk-SK" sz="1300" dirty="0">
                          <a:effectLst/>
                        </a:rPr>
                        <a:t> </a:t>
                      </a:r>
                    </a:p>
                    <a:p>
                      <a:pPr marL="0" indent="-457200" algn="just">
                        <a:lnSpc>
                          <a:spcPct val="100000"/>
                        </a:lnSpc>
                        <a:spcAft>
                          <a:spcPts val="0"/>
                        </a:spcAft>
                      </a:pPr>
                      <a:r>
                        <a:rPr lang="sk-SK" sz="1300" dirty="0">
                          <a:effectLst/>
                        </a:rPr>
                        <a:t>1 / (7-3)</a:t>
                      </a:r>
                      <a:endParaRPr lang="sk-SK" sz="1300" b="1" dirty="0">
                        <a:effectLst/>
                        <a:latin typeface="Times New Roman"/>
                        <a:ea typeface="Times New Roman"/>
                      </a:endParaRPr>
                    </a:p>
                  </a:txBody>
                  <a:tcPr marL="56555" marR="56555" marT="0" marB="0"/>
                </a:tc>
                <a:tc>
                  <a:txBody>
                    <a:bodyPr/>
                    <a:lstStyle/>
                    <a:p>
                      <a:pPr marL="0" indent="-457200" algn="just">
                        <a:lnSpc>
                          <a:spcPct val="100000"/>
                        </a:lnSpc>
                        <a:spcAft>
                          <a:spcPts val="0"/>
                        </a:spcAft>
                      </a:pPr>
                      <a:r>
                        <a:rPr lang="sk-SK" sz="1600">
                          <a:effectLst/>
                        </a:rPr>
                        <a:t>ROE </a:t>
                      </a:r>
                    </a:p>
                    <a:p>
                      <a:pPr marL="0" indent="-457200" algn="just">
                        <a:lnSpc>
                          <a:spcPct val="100000"/>
                        </a:lnSpc>
                        <a:spcAft>
                          <a:spcPts val="0"/>
                        </a:spcAft>
                      </a:pPr>
                      <a:r>
                        <a:rPr lang="sk-SK" sz="1600">
                          <a:effectLst/>
                        </a:rPr>
                        <a:t>bez goodwillu</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p>
                    <a:p>
                      <a:pPr marL="0" indent="-457200" algn="ctr">
                        <a:lnSpc>
                          <a:spcPct val="100000"/>
                        </a:lnSpc>
                        <a:spcAft>
                          <a:spcPts val="0"/>
                        </a:spcAft>
                      </a:pPr>
                      <a:r>
                        <a:rPr lang="sk-SK" sz="1600" dirty="0">
                          <a:effectLst/>
                        </a:rPr>
                        <a:t>28,7 %</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a:effectLst/>
                        </a:rPr>
                        <a:t> </a:t>
                      </a:r>
                    </a:p>
                    <a:p>
                      <a:pPr marL="0" indent="-457200" algn="ctr">
                        <a:lnSpc>
                          <a:spcPct val="100000"/>
                        </a:lnSpc>
                        <a:spcAft>
                          <a:spcPts val="0"/>
                        </a:spcAft>
                      </a:pPr>
                      <a:r>
                        <a:rPr lang="sk-SK" sz="1600">
                          <a:effectLst/>
                        </a:rPr>
                        <a:t>34,9 %</a:t>
                      </a:r>
                      <a:endParaRPr lang="sk-SK" sz="1600" b="1">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endParaRPr lang="sk-SK" sz="1600" b="1" dirty="0">
                        <a:effectLst/>
                        <a:latin typeface="Times New Roman"/>
                        <a:ea typeface="Times New Roman"/>
                      </a:endParaRPr>
                    </a:p>
                  </a:txBody>
                  <a:tcPr marL="56555" marR="56555" marT="0" marB="0"/>
                </a:tc>
                <a:tc>
                  <a:txBody>
                    <a:bodyPr/>
                    <a:lstStyle/>
                    <a:p>
                      <a:pPr marL="0" indent="-457200" algn="ctr">
                        <a:lnSpc>
                          <a:spcPct val="100000"/>
                        </a:lnSpc>
                        <a:spcAft>
                          <a:spcPts val="0"/>
                        </a:spcAft>
                      </a:pPr>
                      <a:r>
                        <a:rPr lang="sk-SK" sz="1600" dirty="0">
                          <a:effectLst/>
                        </a:rPr>
                        <a:t> </a:t>
                      </a:r>
                    </a:p>
                    <a:p>
                      <a:pPr marL="0" indent="-457200" algn="ctr">
                        <a:lnSpc>
                          <a:spcPct val="100000"/>
                        </a:lnSpc>
                        <a:spcAft>
                          <a:spcPts val="0"/>
                        </a:spcAft>
                      </a:pPr>
                      <a:r>
                        <a:rPr lang="sk-SK" sz="1600" dirty="0">
                          <a:effectLst/>
                        </a:rPr>
                        <a:t>32 %</a:t>
                      </a:r>
                      <a:endParaRPr lang="sk-SK" sz="1600" b="1" dirty="0">
                        <a:effectLst/>
                        <a:latin typeface="Times New Roman"/>
                        <a:ea typeface="Times New Roman"/>
                      </a:endParaRPr>
                    </a:p>
                  </a:txBody>
                  <a:tcPr marL="56555" marR="56555" marT="0" marB="0"/>
                </a:tc>
              </a:tr>
            </a:tbl>
          </a:graphicData>
        </a:graphic>
      </p:graphicFrame>
      <p:sp>
        <p:nvSpPr>
          <p:cNvPr id="5" name="Rectangle 1"/>
          <p:cNvSpPr>
            <a:spLocks noChangeArrowheads="1"/>
          </p:cNvSpPr>
          <p:nvPr/>
        </p:nvSpPr>
        <p:spPr bwMode="auto">
          <a:xfrm>
            <a:off x="611560" y="197441"/>
            <a:ext cx="763284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2400" b="1" i="0" u="none" strike="noStrike" cap="none" normalizeH="0" baseline="0" dirty="0" smtClean="0">
                <a:ln>
                  <a:noFill/>
                </a:ln>
                <a:solidFill>
                  <a:schemeClr val="tx1"/>
                </a:solidFill>
                <a:effectLst/>
                <a:latin typeface="Arial Narrow" panose="020B0606020202030204" pitchFamily="34" charset="0"/>
                <a:ea typeface="Times New Roman" pitchFamily="18" charset="0"/>
              </a:rPr>
              <a:t>Schéma: Vplyv </a:t>
            </a:r>
            <a:r>
              <a:rPr kumimoji="0" lang="sk-SK" altLang="sk-SK" sz="2400" b="1" i="0" u="none" strike="noStrike" cap="none" normalizeH="0" baseline="0" dirty="0" err="1" smtClean="0">
                <a:ln>
                  <a:noFill/>
                </a:ln>
                <a:solidFill>
                  <a:schemeClr val="tx1"/>
                </a:solidFill>
                <a:effectLst/>
                <a:latin typeface="Arial Narrow" panose="020B0606020202030204" pitchFamily="34" charset="0"/>
                <a:ea typeface="Times New Roman" pitchFamily="18" charset="0"/>
              </a:rPr>
              <a:t>goodwillu</a:t>
            </a:r>
            <a:r>
              <a:rPr kumimoji="0" lang="sk-SK" altLang="sk-SK" sz="2400" b="1" i="0" u="none" strike="noStrike" cap="none" normalizeH="0" baseline="0" dirty="0" smtClean="0">
                <a:ln>
                  <a:noFill/>
                </a:ln>
                <a:solidFill>
                  <a:schemeClr val="tx1"/>
                </a:solidFill>
                <a:effectLst/>
                <a:latin typeface="Arial Narrow" panose="020B0606020202030204" pitchFamily="34" charset="0"/>
                <a:ea typeface="Times New Roman" pitchFamily="18" charset="0"/>
              </a:rPr>
              <a:t> na ROE banky pri akvizícii </a:t>
            </a:r>
            <a:r>
              <a:rPr kumimoji="0" lang="sk-SK" altLang="sk-SK" sz="2400" b="1" i="0" u="none" strike="noStrike" cap="none" normalizeH="0" baseline="30000" dirty="0" smtClean="0">
                <a:ln>
                  <a:noFill/>
                </a:ln>
                <a:solidFill>
                  <a:schemeClr val="tx1"/>
                </a:solidFill>
                <a:effectLst/>
                <a:latin typeface="Arial Narrow" panose="020B0606020202030204" pitchFamily="34" charset="0"/>
                <a:ea typeface="Times New Roman" pitchFamily="18" charset="0"/>
                <a:hlinkClick r:id="rId2"/>
              </a:rPr>
              <a:t>[</a:t>
            </a:r>
            <a:r>
              <a:rPr kumimoji="0" lang="sk-SK" altLang="sk-SK" sz="2400" b="1" i="0" u="none" strike="noStrike" cap="none" normalizeH="0" baseline="30000" dirty="0" smtClean="0" bmk="">
                <a:ln>
                  <a:noFill/>
                </a:ln>
                <a:solidFill>
                  <a:schemeClr val="tx1"/>
                </a:solidFill>
                <a:effectLst/>
                <a:latin typeface="Arial Narrow" panose="020B0606020202030204" pitchFamily="34" charset="0"/>
                <a:ea typeface="Times New Roman" pitchFamily="18" charset="0"/>
                <a:hlinkClick r:id="rId2"/>
              </a:rPr>
              <a:t>1]</a:t>
            </a:r>
            <a:endParaRPr kumimoji="0" lang="sk-SK" altLang="sk-SK" sz="2400" b="0" i="0" u="none" strike="noStrike" cap="none" normalizeH="0" baseline="0" dirty="0" smtClean="0">
              <a:ln>
                <a:noFill/>
              </a:ln>
              <a:solidFill>
                <a:schemeClr val="tx1"/>
              </a:solidFill>
              <a:effectLst/>
              <a:latin typeface="Arial Narrow" panose="020B0606020202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k-SK" altLang="sk-SK" sz="1800" b="0" i="0" u="none" strike="noStrike" cap="none" normalizeH="0" baseline="0" dirty="0" smtClean="0">
                <a:ln>
                  <a:noFill/>
                </a:ln>
                <a:solidFill>
                  <a:schemeClr val="tx1"/>
                </a:solidFill>
                <a:effectLst/>
                <a:latin typeface="Arial" pitchFamily="34" charset="0"/>
                <a:cs typeface="Arial" pitchFamily="34" charset="0"/>
              </a:rPr>
              <a:t/>
            </a:r>
            <a:br>
              <a:rPr kumimoji="0" lang="sk-SK" altLang="sk-SK" sz="1800" b="0" i="0" u="none" strike="noStrike" cap="none" normalizeH="0" baseline="0" dirty="0" smtClean="0">
                <a:ln>
                  <a:noFill/>
                </a:ln>
                <a:solidFill>
                  <a:schemeClr val="tx1"/>
                </a:solidFill>
                <a:effectLst/>
                <a:latin typeface="Arial" pitchFamily="34" charset="0"/>
                <a:cs typeface="Arial" pitchFamily="34" charset="0"/>
              </a:rPr>
            </a:br>
            <a:endParaRPr kumimoji="0" lang="sk-SK" altLang="sk-SK"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3"/>
          <p:cNvSpPr>
            <a:spLocks noChangeArrowheads="1"/>
          </p:cNvSpPr>
          <p:nvPr/>
        </p:nvSpPr>
        <p:spPr bwMode="auto">
          <a:xfrm>
            <a:off x="827584" y="5809237"/>
            <a:ext cx="792088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1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hlinkClick r:id="rId3"/>
              </a:rPr>
              <a:t>[</a:t>
            </a:r>
            <a:r>
              <a:rPr kumimoji="0" lang="sk-SK" altLang="sk-SK" sz="1200" b="0" i="0" u="none" strike="noStrike" cap="none" normalizeH="0" baseline="30000" dirty="0" smtClean="0" bmk="">
                <a:ln>
                  <a:noFill/>
                </a:ln>
                <a:solidFill>
                  <a:schemeClr val="tx1"/>
                </a:solidFill>
                <a:effectLst/>
                <a:latin typeface="Arial" pitchFamily="34" charset="0"/>
                <a:ea typeface="Times New Roman" pitchFamily="18" charset="0"/>
                <a:cs typeface="Arial" pitchFamily="34" charset="0"/>
                <a:hlinkClick r:id="rId3"/>
              </a:rPr>
              <a:t>1]</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sk-SK" altLang="sk-SK" sz="1200" dirty="0">
              <a:solidFill>
                <a:schemeClr val="tx1"/>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Koller, 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Goedhard</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Wessels</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Valuation</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Measuring</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Managing</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Value</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of</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Companies</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Fourth</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Edition</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Mc</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Kinsey</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&amp;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Company</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John</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Willey</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&amp;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Sons</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altLang="sk-SK"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Inc</a:t>
            </a:r>
            <a:r>
              <a:rPr kumimoji="0" lang="sk-SK" altLang="sk-SK"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2005, ISBN: 978-0-471-70218-4, s. 668.</a:t>
            </a:r>
            <a:endParaRPr kumimoji="0" lang="sk-SK" altLang="sk-SK" sz="1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925944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p:txBody>
          <a:bodyPr/>
          <a:lstStyle/>
          <a:p>
            <a:r>
              <a:rPr lang="sk-SK" sz="2800" b="1" dirty="0" err="1" smtClean="0">
                <a:latin typeface="Arial Narrow" pitchFamily="34" charset="0"/>
              </a:rPr>
              <a:t>Goodwill</a:t>
            </a:r>
            <a:r>
              <a:rPr lang="sk-SK" sz="2800" b="1" dirty="0" smtClean="0">
                <a:latin typeface="Arial Narrow" pitchFamily="34" charset="0"/>
              </a:rPr>
              <a:t> a oceňovanie bánk</a:t>
            </a:r>
          </a:p>
        </p:txBody>
      </p:sp>
      <p:sp>
        <p:nvSpPr>
          <p:cNvPr id="38915" name="Zástupný symbol obsahu 2"/>
          <p:cNvSpPr>
            <a:spLocks noGrp="1"/>
          </p:cNvSpPr>
          <p:nvPr>
            <p:ph idx="1"/>
          </p:nvPr>
        </p:nvSpPr>
        <p:spPr/>
        <p:txBody>
          <a:bodyPr>
            <a:normAutofit lnSpcReduction="10000"/>
          </a:bodyPr>
          <a:lstStyle/>
          <a:p>
            <a:pPr marL="0" indent="0">
              <a:buFont typeface="Arial" charset="0"/>
              <a:buNone/>
            </a:pPr>
            <a:r>
              <a:rPr lang="sk-SK" sz="2400" dirty="0" smtClean="0">
                <a:latin typeface="Arial Narrow" pitchFamily="34" charset="0"/>
              </a:rPr>
              <a:t>ROE bez </a:t>
            </a:r>
            <a:r>
              <a:rPr lang="sk-SK" sz="2400" dirty="0" err="1" smtClean="0">
                <a:latin typeface="Arial Narrow" pitchFamily="34" charset="0"/>
              </a:rPr>
              <a:t>goodwillu</a:t>
            </a:r>
            <a:r>
              <a:rPr lang="sk-SK" sz="2400" dirty="0" smtClean="0">
                <a:latin typeface="Arial Narrow" pitchFamily="34" charset="0"/>
              </a:rPr>
              <a:t> je najlepším ukazovateľom výkonnosti finančnej inštitúcie a pravdepodobnosti rastu FCFE. </a:t>
            </a:r>
          </a:p>
          <a:p>
            <a:pPr marL="0" indent="0">
              <a:buFont typeface="Arial" charset="0"/>
              <a:buNone/>
            </a:pPr>
            <a:endParaRPr lang="sk-SK" sz="2400" dirty="0" smtClean="0">
              <a:latin typeface="Arial Narrow" pitchFamily="34" charset="0"/>
            </a:endParaRPr>
          </a:p>
          <a:p>
            <a:pPr marL="0" indent="0">
              <a:buFont typeface="Arial" charset="0"/>
              <a:buNone/>
            </a:pPr>
            <a:r>
              <a:rPr lang="sk-SK" sz="2400" dirty="0" smtClean="0">
                <a:latin typeface="Arial Narrow" pitchFamily="34" charset="0"/>
              </a:rPr>
              <a:t>ROE s </a:t>
            </a:r>
            <a:r>
              <a:rPr lang="sk-SK" sz="2400" dirty="0" err="1" smtClean="0">
                <a:latin typeface="Arial Narrow" pitchFamily="34" charset="0"/>
              </a:rPr>
              <a:t>goodwillom</a:t>
            </a:r>
            <a:r>
              <a:rPr lang="sk-SK" sz="2400" dirty="0" smtClean="0">
                <a:latin typeface="Arial Narrow" pitchFamily="34" charset="0"/>
              </a:rPr>
              <a:t> poukazuje na to, ako sa musí zvýšiť výkonnosť finančnej inštitúcie, aby sa kompenzovala akvizičná prémia, resp. </a:t>
            </a:r>
            <a:r>
              <a:rPr lang="sk-SK" sz="2400" dirty="0" err="1" smtClean="0">
                <a:latin typeface="Arial Narrow" pitchFamily="34" charset="0"/>
              </a:rPr>
              <a:t>goodwill</a:t>
            </a:r>
            <a:r>
              <a:rPr lang="sk-SK" sz="2400" dirty="0" smtClean="0">
                <a:latin typeface="Arial Narrow" pitchFamily="34" charset="0"/>
              </a:rPr>
              <a:t>. </a:t>
            </a:r>
          </a:p>
          <a:p>
            <a:pPr marL="0" indent="0">
              <a:buFont typeface="Arial" charset="0"/>
              <a:buNone/>
            </a:pPr>
            <a:endParaRPr lang="sk-SK" sz="2400" dirty="0" smtClean="0">
              <a:latin typeface="Arial Narrow" pitchFamily="34" charset="0"/>
            </a:endParaRPr>
          </a:p>
          <a:p>
            <a:pPr marL="0" indent="0">
              <a:buFont typeface="Arial" charset="0"/>
              <a:buNone/>
            </a:pPr>
            <a:r>
              <a:rPr lang="sk-SK" sz="2400" b="1" dirty="0" err="1" smtClean="0">
                <a:latin typeface="Arial Narrow" pitchFamily="34" charset="0"/>
              </a:rPr>
              <a:t>Goodwill</a:t>
            </a:r>
            <a:r>
              <a:rPr lang="sk-SK" sz="2400" b="1" dirty="0" smtClean="0">
                <a:latin typeface="Arial Narrow" pitchFamily="34" charset="0"/>
              </a:rPr>
              <a:t> vzniká len v súvislosti s takými obchodnými zmluvnými vzťahmi, pri ktorých sa „manipuluje“ s podnikom. </a:t>
            </a:r>
            <a:r>
              <a:rPr lang="sk-SK" sz="2400" dirty="0" smtClean="0">
                <a:latin typeface="Arial Narrow" pitchFamily="34" charset="0"/>
              </a:rPr>
              <a:t>Ak ide o „manipuláciu“ s jednotlivým majetkom (prípad nepeňažného vkladu jednotlivého majetku), účtuje sa o kúpe majetku, pričom </a:t>
            </a:r>
            <a:r>
              <a:rPr lang="sk-SK" sz="2400" dirty="0" err="1" smtClean="0">
                <a:latin typeface="Arial Narrow" pitchFamily="34" charset="0"/>
              </a:rPr>
              <a:t>goodwill</a:t>
            </a:r>
            <a:r>
              <a:rPr lang="sk-SK" sz="2400" dirty="0" smtClean="0">
                <a:latin typeface="Arial Narrow" pitchFamily="34" charset="0"/>
              </a:rPr>
              <a:t> nevzniká.</a:t>
            </a:r>
          </a:p>
        </p:txBody>
      </p:sp>
    </p:spTree>
    <p:extLst>
      <p:ext uri="{BB962C8B-B14F-4D97-AF65-F5344CB8AC3E}">
        <p14:creationId xmlns:p14="http://schemas.microsoft.com/office/powerpoint/2010/main" val="26257245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r>
              <a:rPr lang="sk-SK" sz="2800" b="1" dirty="0" smtClean="0">
                <a:latin typeface="Arial Narrow" pitchFamily="34" charset="0"/>
              </a:rPr>
              <a:t>Ďalšie faktory, </a:t>
            </a:r>
            <a:br>
              <a:rPr lang="sk-SK" sz="2800" b="1" dirty="0" smtClean="0">
                <a:latin typeface="Arial Narrow" pitchFamily="34" charset="0"/>
              </a:rPr>
            </a:br>
            <a:r>
              <a:rPr lang="sk-SK" sz="2800" b="1" dirty="0" smtClean="0">
                <a:latin typeface="Arial Narrow" pitchFamily="34" charset="0"/>
              </a:rPr>
              <a:t>ktoré vplývajú na hodnotu banky</a:t>
            </a:r>
          </a:p>
        </p:txBody>
      </p:sp>
      <p:sp>
        <p:nvSpPr>
          <p:cNvPr id="3" name="Zástupný symbol obsahu 2"/>
          <p:cNvSpPr>
            <a:spLocks noGrp="1"/>
          </p:cNvSpPr>
          <p:nvPr>
            <p:ph idx="1"/>
          </p:nvPr>
        </p:nvSpPr>
        <p:spPr/>
        <p:txBody>
          <a:bodyPr/>
          <a:lstStyle/>
          <a:p>
            <a:pPr>
              <a:defRPr/>
            </a:pPr>
            <a:endParaRPr lang="sk-SK" dirty="0"/>
          </a:p>
          <a:p>
            <a:pPr marL="0" indent="0">
              <a:buFont typeface="Arial" charset="0"/>
              <a:buNone/>
              <a:defRPr/>
            </a:pPr>
            <a:endParaRPr lang="sk-SK" dirty="0"/>
          </a:p>
          <a:p>
            <a:pPr>
              <a:defRPr/>
            </a:pPr>
            <a:r>
              <a:rPr lang="sk-SK" sz="2400" dirty="0" smtClean="0">
                <a:latin typeface="Arial Narrow" pitchFamily="34" charset="0"/>
              </a:rPr>
              <a:t>Okrem </a:t>
            </a:r>
            <a:r>
              <a:rPr lang="sk-SK" sz="2400" dirty="0" err="1" smtClean="0">
                <a:latin typeface="Arial Narrow" pitchFamily="34" charset="0"/>
              </a:rPr>
              <a:t>goodwillu</a:t>
            </a:r>
            <a:r>
              <a:rPr lang="sk-SK" sz="2400" dirty="0">
                <a:latin typeface="Arial Narrow" pitchFamily="34" charset="0"/>
              </a:rPr>
              <a:t> </a:t>
            </a:r>
            <a:r>
              <a:rPr lang="sk-SK" sz="2400" dirty="0" smtClean="0">
                <a:latin typeface="Arial Narrow" pitchFamily="34" charset="0"/>
              </a:rPr>
              <a:t>sú to aj:</a:t>
            </a:r>
          </a:p>
          <a:p>
            <a:pPr>
              <a:defRPr/>
            </a:pPr>
            <a:r>
              <a:rPr lang="sk-SK" sz="2400" dirty="0" smtClean="0">
                <a:latin typeface="Arial Narrow" pitchFamily="34" charset="0"/>
              </a:rPr>
              <a:t>očakávania </a:t>
            </a:r>
            <a:r>
              <a:rPr lang="sk-SK" sz="2400" dirty="0">
                <a:latin typeface="Arial Narrow" pitchFamily="34" charset="0"/>
              </a:rPr>
              <a:t>budúcich ekonomických výsledkov, </a:t>
            </a:r>
          </a:p>
          <a:p>
            <a:pPr>
              <a:defRPr/>
            </a:pPr>
            <a:r>
              <a:rPr lang="sk-SK" sz="2400" dirty="0" smtClean="0">
                <a:latin typeface="Arial Narrow" pitchFamily="34" charset="0"/>
              </a:rPr>
              <a:t>trhový </a:t>
            </a:r>
            <a:r>
              <a:rPr lang="sk-SK" sz="2400" dirty="0">
                <a:latin typeface="Arial Narrow" pitchFamily="34" charset="0"/>
              </a:rPr>
              <a:t>podiel finančnej inštitúcie, </a:t>
            </a:r>
          </a:p>
          <a:p>
            <a:pPr>
              <a:defRPr/>
            </a:pPr>
            <a:r>
              <a:rPr lang="sk-SK" sz="2400" dirty="0" smtClean="0">
                <a:latin typeface="Arial Narrow" pitchFamily="34" charset="0"/>
              </a:rPr>
              <a:t>kvalita </a:t>
            </a:r>
            <a:r>
              <a:rPr lang="sk-SK" sz="2400" dirty="0">
                <a:latin typeface="Arial Narrow" pitchFamily="34" charset="0"/>
              </a:rPr>
              <a:t>a potenciál zamestnancov, </a:t>
            </a:r>
          </a:p>
          <a:p>
            <a:pPr>
              <a:defRPr/>
            </a:pPr>
            <a:r>
              <a:rPr lang="sk-SK" sz="2400" dirty="0" smtClean="0">
                <a:latin typeface="Arial Narrow" pitchFamily="34" charset="0"/>
              </a:rPr>
              <a:t>hodnota </a:t>
            </a:r>
            <a:r>
              <a:rPr lang="sk-SK" sz="2400" dirty="0">
                <a:latin typeface="Arial Narrow" pitchFamily="34" charset="0"/>
              </a:rPr>
              <a:t>depozít, </a:t>
            </a:r>
          </a:p>
          <a:p>
            <a:pPr>
              <a:defRPr/>
            </a:pPr>
            <a:r>
              <a:rPr lang="sk-SK" sz="2400" dirty="0" smtClean="0">
                <a:latin typeface="Arial Narrow" pitchFamily="34" charset="0"/>
              </a:rPr>
              <a:t>banková </a:t>
            </a:r>
            <a:r>
              <a:rPr lang="sk-SK" sz="2400" dirty="0">
                <a:latin typeface="Arial Narrow" pitchFamily="34" charset="0"/>
              </a:rPr>
              <a:t>licencia. </a:t>
            </a:r>
          </a:p>
          <a:p>
            <a:pPr>
              <a:defRPr/>
            </a:pPr>
            <a:endParaRPr lang="sk-SK" dirty="0"/>
          </a:p>
        </p:txBody>
      </p:sp>
    </p:spTree>
    <p:extLst>
      <p:ext uri="{BB962C8B-B14F-4D97-AF65-F5344CB8AC3E}">
        <p14:creationId xmlns:p14="http://schemas.microsoft.com/office/powerpoint/2010/main" val="33679168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Grp="1" noChangeArrowheads="1"/>
          </p:cNvSpPr>
          <p:nvPr>
            <p:ph type="title"/>
          </p:nvPr>
        </p:nvSpPr>
        <p:spPr>
          <a:xfrm>
            <a:off x="457200" y="128588"/>
            <a:ext cx="8229600" cy="1436687"/>
          </a:xfrm>
        </p:spPr>
        <p:txBody>
          <a:bodyPr lIns="0" tIns="0" rIns="0" bIns="0"/>
          <a:lstStyle/>
          <a:p>
            <a:pPr eaLnBrk="1" hangingPunct="1">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sk-SK" sz="2800" b="1" dirty="0" smtClean="0">
                <a:latin typeface="Arial Narrow" pitchFamily="34" charset="0"/>
              </a:rPr>
              <a:t>Keď dôveru voči bankám neplní kapitál...</a:t>
            </a:r>
          </a:p>
        </p:txBody>
      </p:sp>
      <p:sp>
        <p:nvSpPr>
          <p:cNvPr id="36867" name="Rectangle 2"/>
          <p:cNvSpPr>
            <a:spLocks noGrp="1" noChangeArrowheads="1"/>
          </p:cNvSpPr>
          <p:nvPr>
            <p:ph idx="1"/>
          </p:nvPr>
        </p:nvSpPr>
        <p:spPr>
          <a:xfrm>
            <a:off x="457200" y="1600200"/>
            <a:ext cx="8229600" cy="4622800"/>
          </a:xfrm>
        </p:spPr>
        <p:txBody>
          <a:bodyPr lIns="0" tIns="0" rIns="0" bIns="0"/>
          <a:lstStyle/>
          <a:p>
            <a:pPr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400" dirty="0" err="1" smtClean="0">
                <a:latin typeface="Arial Narrow" pitchFamily="34" charset="0"/>
              </a:rPr>
              <a:t>Too</a:t>
            </a:r>
            <a:r>
              <a:rPr lang="sk-SK" sz="2400" dirty="0" smtClean="0">
                <a:latin typeface="Arial Narrow" pitchFamily="34" charset="0"/>
              </a:rPr>
              <a:t> big to </a:t>
            </a:r>
            <a:r>
              <a:rPr lang="sk-SK" sz="2400" dirty="0" err="1" smtClean="0">
                <a:latin typeface="Arial Narrow" pitchFamily="34" charset="0"/>
              </a:rPr>
              <a:t>fail</a:t>
            </a:r>
            <a:r>
              <a:rPr lang="sk-SK" sz="2400" dirty="0" smtClean="0">
                <a:latin typeface="Arial Narrow" pitchFamily="34" charset="0"/>
              </a:rPr>
              <a:t> alebo </a:t>
            </a:r>
            <a:r>
              <a:rPr lang="sk-SK" sz="2400" dirty="0" err="1" smtClean="0">
                <a:latin typeface="Arial Narrow" pitchFamily="34" charset="0"/>
              </a:rPr>
              <a:t>too</a:t>
            </a:r>
            <a:r>
              <a:rPr lang="sk-SK" sz="2400" dirty="0" smtClean="0">
                <a:latin typeface="Arial Narrow" pitchFamily="34" charset="0"/>
              </a:rPr>
              <a:t> big to </a:t>
            </a:r>
            <a:r>
              <a:rPr lang="sk-SK" sz="2400" dirty="0" err="1" smtClean="0">
                <a:latin typeface="Arial Narrow" pitchFamily="34" charset="0"/>
              </a:rPr>
              <a:t>save</a:t>
            </a:r>
            <a:r>
              <a:rPr lang="sk-SK" sz="2400" dirty="0" smtClean="0">
                <a:latin typeface="Arial Narrow" pitchFamily="34" charset="0"/>
              </a:rPr>
              <a:t>?</a:t>
            </a:r>
          </a:p>
          <a:p>
            <a:pPr marL="0" indent="0" eaLnBrk="1" hangingPunct="1">
              <a:lnSpc>
                <a:spcPct val="93000"/>
              </a:lnSpc>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400" dirty="0" smtClean="0">
              <a:latin typeface="Arial Narrow" pitchFamily="34" charset="0"/>
            </a:endParaRPr>
          </a:p>
          <a:p>
            <a:pPr marL="0" indent="0" eaLnBrk="1" hangingPunct="1">
              <a:lnSpc>
                <a:spcPct val="93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400" dirty="0" smtClean="0">
              <a:latin typeface="Arial Narrow" pitchFamily="34" charset="0"/>
            </a:endParaRPr>
          </a:p>
          <a:p>
            <a:pPr lvl="1"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400" dirty="0" smtClean="0">
                <a:latin typeface="Arial Narrow" pitchFamily="34" charset="0"/>
              </a:rPr>
              <a:t>Môže trvať dôvera voči bankám na základe pomoci štátu dlho?</a:t>
            </a:r>
          </a:p>
          <a:p>
            <a:pPr lvl="1"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sz="2400" dirty="0" smtClean="0">
                <a:latin typeface="Arial Narrow" pitchFamily="34" charset="0"/>
              </a:rPr>
              <a:t>Akými kanálmi sa šíri finančná nákaza – angažovanosť bánk, medzibankový trh.</a:t>
            </a:r>
          </a:p>
          <a:p>
            <a:pPr lvl="1"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sk-SK" dirty="0" smtClean="0">
                <a:latin typeface="Arial Narrow" pitchFamily="34" charset="0"/>
              </a:rPr>
              <a:t>Trhové zlyhania – neefektívnosť alokácie zdrojov, pozitívne </a:t>
            </a:r>
            <a:r>
              <a:rPr lang="sk-SK" dirty="0" err="1" smtClean="0">
                <a:latin typeface="Arial Narrow" pitchFamily="34" charset="0"/>
              </a:rPr>
              <a:t>externality</a:t>
            </a:r>
            <a:r>
              <a:rPr lang="sk-SK" dirty="0" smtClean="0">
                <a:latin typeface="Arial Narrow" pitchFamily="34" charset="0"/>
              </a:rPr>
              <a:t>, negatívne </a:t>
            </a:r>
            <a:r>
              <a:rPr lang="sk-SK" dirty="0" err="1" smtClean="0">
                <a:latin typeface="Arial Narrow" pitchFamily="34" charset="0"/>
              </a:rPr>
              <a:t>externality</a:t>
            </a:r>
            <a:endParaRPr lang="sk-SK" sz="2400" dirty="0" smtClean="0">
              <a:latin typeface="Arial Narrow" pitchFamily="34" charset="0"/>
            </a:endParaRPr>
          </a:p>
          <a:p>
            <a:pPr lvl="1"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400" dirty="0" smtClean="0">
              <a:latin typeface="Arial Narrow" pitchFamily="34" charset="0"/>
            </a:endParaRPr>
          </a:p>
          <a:p>
            <a:pPr marL="457200" lvl="1" indent="0" eaLnBrk="1" hangingPunct="1">
              <a:lnSpc>
                <a:spcPct val="93000"/>
              </a:lnSpc>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sk-SK" sz="2400" dirty="0" smtClean="0">
              <a:latin typeface="Arial Narrow" pitchFamily="34" charset="0"/>
            </a:endParaRPr>
          </a:p>
        </p:txBody>
      </p:sp>
    </p:spTree>
    <p:extLst>
      <p:ext uri="{BB962C8B-B14F-4D97-AF65-F5344CB8AC3E}">
        <p14:creationId xmlns:p14="http://schemas.microsoft.com/office/powerpoint/2010/main" val="16401853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2"/>
          <p:cNvSpPr>
            <a:spLocks noGrp="1"/>
          </p:cNvSpPr>
          <p:nvPr>
            <p:ph type="title"/>
          </p:nvPr>
        </p:nvSpPr>
        <p:spPr/>
        <p:txBody>
          <a:bodyPr/>
          <a:lstStyle/>
          <a:p>
            <a:r>
              <a:rPr lang="sk-SK" sz="2400" b="1" dirty="0" smtClean="0">
                <a:latin typeface="Arial Narrow" pitchFamily="34" charset="0"/>
              </a:rPr>
              <a:t>Bankovníctvo zohráva kľúčovú úlohu pri adaptácii hospodárstva, je potrebné udržovať stabilitu bánk</a:t>
            </a:r>
          </a:p>
        </p:txBody>
      </p:sp>
      <p:sp>
        <p:nvSpPr>
          <p:cNvPr id="4" name="Zástupný symbol obsahu 3"/>
          <p:cNvSpPr>
            <a:spLocks noGrp="1"/>
          </p:cNvSpPr>
          <p:nvPr>
            <p:ph idx="1"/>
          </p:nvPr>
        </p:nvSpPr>
        <p:spPr/>
        <p:txBody>
          <a:bodyPr/>
          <a:lstStyle/>
          <a:p>
            <a:pPr marL="0" indent="0">
              <a:buFont typeface="Arial" charset="0"/>
              <a:buNone/>
              <a:defRPr/>
            </a:pPr>
            <a:r>
              <a:rPr lang="sk-SK" sz="2400" dirty="0" smtClean="0">
                <a:latin typeface="Arial Narrow" pitchFamily="34" charset="0"/>
              </a:rPr>
              <a:t>Jednou z možností je aj nastavenie pravidiel odmeňovania manažmentu bánk podľa toho, ako zhodnotia majetok, ktorý spravujú, teda na základe zvýšenia hodnoty banky, nie na základe zisku, resp. bez väzby na výkony</a:t>
            </a:r>
          </a:p>
          <a:p>
            <a:pPr marL="0" indent="0">
              <a:buFont typeface="Arial" charset="0"/>
              <a:buNone/>
              <a:defRPr/>
            </a:pPr>
            <a:endParaRPr lang="sk-SK" sz="2400" dirty="0"/>
          </a:p>
          <a:p>
            <a:pPr>
              <a:defRPr/>
            </a:pPr>
            <a:endParaRPr lang="sk-SK" sz="2400" dirty="0" smtClean="0"/>
          </a:p>
          <a:p>
            <a:pPr>
              <a:defRPr/>
            </a:pPr>
            <a:endParaRPr lang="sk-SK" sz="2400" dirty="0"/>
          </a:p>
        </p:txBody>
      </p:sp>
      <p:sp>
        <p:nvSpPr>
          <p:cNvPr id="10244" name="Rectangle 2"/>
          <p:cNvSpPr txBox="1">
            <a:spLocks noChangeArrowheads="1"/>
          </p:cNvSpPr>
          <p:nvPr/>
        </p:nvSpPr>
        <p:spPr bwMode="auto">
          <a:xfrm>
            <a:off x="395288" y="3284538"/>
            <a:ext cx="8424862" cy="284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339725" indent="-339725">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Arial" charset="0"/>
                <a:ea typeface="MS Gothic" pitchFamily="49" charset="-128"/>
              </a:defRPr>
            </a:lvl1pPr>
            <a:lvl2pPr marL="742950" indent="-28575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Arial" charset="0"/>
                <a:ea typeface="MS Gothic" pitchFamily="49" charset="-128"/>
              </a:defRPr>
            </a:lvl2pPr>
            <a:lvl3pPr marL="1143000" indent="-22860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Arial" charset="0"/>
                <a:ea typeface="MS Gothic" pitchFamily="49" charset="-128"/>
              </a:defRPr>
            </a:lvl3pPr>
            <a:lvl4pPr marL="1600200" indent="-22860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Arial" charset="0"/>
                <a:ea typeface="MS Gothic" pitchFamily="49" charset="-128"/>
              </a:defRPr>
            </a:lvl4pPr>
            <a:lvl5pPr marL="2057400" indent="-22860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Arial" charset="0"/>
                <a:ea typeface="MS Gothic" pitchFamily="49" charset="-128"/>
              </a:defRPr>
            </a:lvl5pPr>
            <a:lvl6pPr marL="2514600" indent="-228600" defTabSz="449263" eaLnBrk="0" fontAlgn="base" hangingPunct="0">
              <a:lnSpc>
                <a:spcPct val="87000"/>
              </a:lnSpc>
              <a:spcBef>
                <a:spcPct val="0"/>
              </a:spcBef>
              <a:spcAft>
                <a:spcPct val="0"/>
              </a:spcAft>
              <a:buClr>
                <a:srgbClr val="000000"/>
              </a:buClr>
              <a:buSzPct val="100000"/>
              <a:buFont typeface="Arial"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Arial" charset="0"/>
                <a:ea typeface="MS Gothic" pitchFamily="49" charset="-128"/>
              </a:defRPr>
            </a:lvl6pPr>
            <a:lvl7pPr marL="2971800" indent="-228600" defTabSz="449263" eaLnBrk="0" fontAlgn="base" hangingPunct="0">
              <a:lnSpc>
                <a:spcPct val="87000"/>
              </a:lnSpc>
              <a:spcBef>
                <a:spcPct val="0"/>
              </a:spcBef>
              <a:spcAft>
                <a:spcPct val="0"/>
              </a:spcAft>
              <a:buClr>
                <a:srgbClr val="000000"/>
              </a:buClr>
              <a:buSzPct val="100000"/>
              <a:buFont typeface="Arial"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Arial" charset="0"/>
                <a:ea typeface="MS Gothic" pitchFamily="49" charset="-128"/>
              </a:defRPr>
            </a:lvl7pPr>
            <a:lvl8pPr marL="3429000" indent="-228600" defTabSz="449263" eaLnBrk="0" fontAlgn="base" hangingPunct="0">
              <a:lnSpc>
                <a:spcPct val="87000"/>
              </a:lnSpc>
              <a:spcBef>
                <a:spcPct val="0"/>
              </a:spcBef>
              <a:spcAft>
                <a:spcPct val="0"/>
              </a:spcAft>
              <a:buClr>
                <a:srgbClr val="000000"/>
              </a:buClr>
              <a:buSzPct val="100000"/>
              <a:buFont typeface="Arial"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Arial" charset="0"/>
                <a:ea typeface="MS Gothic" pitchFamily="49" charset="-128"/>
              </a:defRPr>
            </a:lvl8pPr>
            <a:lvl9pPr marL="3886200" indent="-228600" defTabSz="449263" eaLnBrk="0" fontAlgn="base" hangingPunct="0">
              <a:lnSpc>
                <a:spcPct val="87000"/>
              </a:lnSpc>
              <a:spcBef>
                <a:spcPct val="0"/>
              </a:spcBef>
              <a:spcAft>
                <a:spcPct val="0"/>
              </a:spcAft>
              <a:buClr>
                <a:srgbClr val="000000"/>
              </a:buClr>
              <a:buSzPct val="100000"/>
              <a:buFont typeface="Arial"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Arial" charset="0"/>
                <a:ea typeface="MS Gothic" pitchFamily="49" charset="-128"/>
              </a:defRPr>
            </a:lvl9pPr>
          </a:lstStyle>
          <a:p>
            <a:pPr eaLnBrk="1" hangingPunct="1">
              <a:lnSpc>
                <a:spcPct val="100000"/>
              </a:lnSpc>
              <a:spcBef>
                <a:spcPts val="700"/>
              </a:spcBef>
            </a:pPr>
            <a:r>
              <a:rPr lang="sk-SK" sz="2400" dirty="0" smtClean="0">
                <a:solidFill>
                  <a:srgbClr val="000000"/>
                </a:solidFill>
                <a:latin typeface="Arial Narrow" pitchFamily="34" charset="0"/>
              </a:rPr>
              <a:t>S tým súvisí aj potreba preskúmať problematiku ohodnocovania finančných inštitúcií na základe uplatnenia všeobecných poznatkov z oblasti ohodnocovania, špecifík fungovania bánk a finančných tokov v bankách a vyjadriť sa k tomu, ktorá z metód ohodnocovania najviac vyhovuje podmienkam ohodnocovania bánk v európskych podmienkach, ako aj vyjadriť stanovisko k metodike ohodnocovania v praxi SR.</a:t>
            </a:r>
            <a:endParaRPr lang="sk-SK" sz="2400" dirty="0">
              <a:solidFill>
                <a:srgbClr val="000000"/>
              </a:solidFill>
              <a:latin typeface="Arial Narrow" pitchFamily="34" charset="0"/>
            </a:endParaRPr>
          </a:p>
        </p:txBody>
      </p:sp>
    </p:spTree>
    <p:extLst>
      <p:ext uri="{BB962C8B-B14F-4D97-AF65-F5344CB8AC3E}">
        <p14:creationId xmlns:p14="http://schemas.microsoft.com/office/powerpoint/2010/main" val="21004590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p:cNvSpPr>
            <a:spLocks noGrp="1" noChangeArrowheads="1"/>
          </p:cNvSpPr>
          <p:nvPr>
            <p:ph type="title"/>
          </p:nvPr>
        </p:nvSpPr>
        <p:spPr>
          <a:xfrm>
            <a:off x="457200" y="128588"/>
            <a:ext cx="8229600" cy="1436687"/>
          </a:xfrm>
        </p:spPr>
        <p:txBody>
          <a:bodyPr lIns="0" tIns="0" rIns="0" bIns="0"/>
          <a:lstStyle/>
          <a:p>
            <a:pPr eaLnBrk="1" hangingPunct="1">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sk-SK" sz="2800" b="1" dirty="0" smtClean="0">
                <a:latin typeface="Arial Narrow" pitchFamily="34" charset="0"/>
              </a:rPr>
              <a:t>Závery</a:t>
            </a:r>
            <a:r>
              <a:rPr lang="en-GB" sz="2800" b="1" dirty="0" smtClean="0">
                <a:latin typeface="Arial Narrow" pitchFamily="34" charset="0"/>
              </a:rPr>
              <a:t> </a:t>
            </a:r>
          </a:p>
        </p:txBody>
      </p:sp>
      <p:sp>
        <p:nvSpPr>
          <p:cNvPr id="40963" name="Rectangle 2"/>
          <p:cNvSpPr>
            <a:spLocks noGrp="1" noChangeArrowheads="1"/>
          </p:cNvSpPr>
          <p:nvPr>
            <p:ph idx="1"/>
          </p:nvPr>
        </p:nvSpPr>
        <p:spPr>
          <a:xfrm>
            <a:off x="457200" y="1600200"/>
            <a:ext cx="8229600" cy="4687888"/>
          </a:xfrm>
        </p:spPr>
        <p:txBody>
          <a:bodyPr lIns="0" tIns="0" rIns="0" bIns="0"/>
          <a:lstStyle/>
          <a:p>
            <a:pPr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sk-SK" sz="2400" dirty="0" smtClean="0">
              <a:latin typeface="Arial Narrow" pitchFamily="34" charset="0"/>
            </a:endParaRPr>
          </a:p>
          <a:p>
            <a:pPr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Najvhodnejšia metóda ohodnocovania bánk je založená na FCFE.</a:t>
            </a:r>
          </a:p>
          <a:p>
            <a:pPr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Podnikateľská - výnosová metóda.</a:t>
            </a:r>
          </a:p>
          <a:p>
            <a:pPr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Je potrebné používať viac metód aj pri jednom ohodnocovaní.</a:t>
            </a:r>
          </a:p>
          <a:p>
            <a:pPr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Zisk nie je vhodným základom na diskontovanie</a:t>
            </a:r>
          </a:p>
          <a:p>
            <a:pPr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Diskontným faktorom majú byť náklady vlastného kapitálu.</a:t>
            </a:r>
          </a:p>
          <a:p>
            <a:pPr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Bezriziková úroková miera má byť odvodená od štátnych dlhopisov, otázny je spôsob výberu sadzby.</a:t>
            </a:r>
          </a:p>
          <a:p>
            <a:pPr eaLnBrk="1" hangingPunct="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sk-SK" sz="2400" dirty="0" smtClean="0">
                <a:latin typeface="Arial Narrow" pitchFamily="34" charset="0"/>
              </a:rPr>
              <a:t>V súčasnosti platná úprava v SR by mohla viesť k podhodnocovaniu bánk.</a:t>
            </a:r>
          </a:p>
        </p:txBody>
      </p:sp>
    </p:spTree>
    <p:extLst>
      <p:ext uri="{BB962C8B-B14F-4D97-AF65-F5344CB8AC3E}">
        <p14:creationId xmlns:p14="http://schemas.microsoft.com/office/powerpoint/2010/main" val="11567922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211512"/>
            <a:ext cx="8228013" cy="1433512"/>
          </a:xfrm>
          <a:solidFill>
            <a:srgbClr val="FFFFFF"/>
          </a:solidFill>
        </p:spPr>
        <p:txBody>
          <a:bodyPr/>
          <a:lstStyle/>
          <a:p>
            <a:pPr algn="ctr"/>
            <a:r>
              <a:rPr lang="sk-SK" sz="2800" b="1" dirty="0" smtClean="0">
                <a:latin typeface="Arial Narrow" pitchFamily="34" charset="0"/>
              </a:rPr>
              <a:t>Ďakujem za Vašu pozornosť!</a:t>
            </a:r>
            <a:endParaRPr lang="sk-SK" sz="2800" b="1" dirty="0">
              <a:latin typeface="Arial Narrow" pitchFamily="34" charset="0"/>
            </a:endParaRPr>
          </a:p>
        </p:txBody>
      </p:sp>
    </p:spTree>
    <p:extLst>
      <p:ext uri="{BB962C8B-B14F-4D97-AF65-F5344CB8AC3E}">
        <p14:creationId xmlns:p14="http://schemas.microsoft.com/office/powerpoint/2010/main" val="3988393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457200" y="190500"/>
            <a:ext cx="8229600" cy="1312863"/>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sk-SK" sz="2800" b="1" dirty="0" smtClean="0">
                <a:latin typeface="Arial Narrow" pitchFamily="34" charset="0"/>
              </a:rPr>
              <a:t>Ohodnocovanie banky na základe trhového porovnávania</a:t>
            </a:r>
          </a:p>
        </p:txBody>
      </p:sp>
      <p:sp>
        <p:nvSpPr>
          <p:cNvPr id="35843" name="Rectangle 2"/>
          <p:cNvSpPr>
            <a:spLocks noGrp="1" noChangeArrowheads="1"/>
          </p:cNvSpPr>
          <p:nvPr>
            <p:ph idx="1"/>
          </p:nvPr>
        </p:nvSpPr>
        <p:spPr>
          <a:xfrm>
            <a:off x="457200" y="1600200"/>
            <a:ext cx="8229600" cy="4676775"/>
          </a:xfrm>
        </p:spPr>
        <p:txBody>
          <a:bodyPr/>
          <a:lstStyle/>
          <a:p>
            <a:pPr marL="606425" indent="-606425" eaLnBrk="1" hangingPunct="1">
              <a:lnSpc>
                <a:spcPct val="90000"/>
              </a:lnSpc>
              <a:spcBef>
                <a:spcPts val="6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2400" dirty="0" smtClean="0">
                <a:latin typeface="Arial Narrow" pitchFamily="34" charset="0"/>
              </a:rPr>
              <a:t>Ocenenie v tomto prípade vychádza z ceny, ktorá by bola zaplatená za získanie tej istej alebo veľmi podobnej banky. Vo väčšine prípadov sa ocenenie na základe trhového porovnávania chápe ako pomocné alebo orientačné ocenenie pre kupujúceho, aby získal predstavu za akú cenu sú podobné banky predávané. Vo všeobecnosti môžeme rozlišovať dva postupy:</a:t>
            </a:r>
          </a:p>
          <a:p>
            <a:pPr marL="606425" indent="-606425" eaLnBrk="1" hangingPunct="1">
              <a:lnSpc>
                <a:spcPct val="90000"/>
              </a:lnSpc>
              <a:spcBef>
                <a:spcPts val="6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endParaRPr lang="sk-SK" sz="2400" dirty="0" smtClean="0">
              <a:latin typeface="Arial Narrow" pitchFamily="34" charset="0"/>
            </a:endParaRPr>
          </a:p>
          <a:p>
            <a:pPr marL="606425" indent="-606425" eaLnBrk="1" hangingPunct="1">
              <a:lnSpc>
                <a:spcPct val="90000"/>
              </a:lnSpc>
              <a:spcBef>
                <a:spcPts val="6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2400" dirty="0" smtClean="0">
                <a:latin typeface="Arial Narrow" pitchFamily="34" charset="0"/>
              </a:rPr>
              <a:t>- porovnanie banky s podobnými bankami, ktoré sa už oceňovali a cena ich akcií je známa,</a:t>
            </a:r>
          </a:p>
          <a:p>
            <a:pPr marL="606425" indent="-606425" eaLnBrk="1" hangingPunct="1">
              <a:lnSpc>
                <a:spcPct val="90000"/>
              </a:lnSpc>
              <a:spcBef>
                <a:spcPts val="6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r>
              <a:rPr lang="sk-SK" sz="2400" dirty="0" smtClean="0">
                <a:latin typeface="Arial Narrow" pitchFamily="34" charset="0"/>
              </a:rPr>
              <a:t>- porovnanie s bankami, ktoré už boli predmetom kúpy a predaja a poznáme realizačnú cenu.</a:t>
            </a:r>
          </a:p>
          <a:p>
            <a:pPr marL="606425" indent="-606425" eaLnBrk="1" hangingPunct="1">
              <a:lnSpc>
                <a:spcPct val="90000"/>
              </a:lnSpc>
              <a:spcBef>
                <a:spcPts val="600"/>
              </a:spcBef>
              <a:buFont typeface="Arial" charset="0"/>
              <a:buNone/>
              <a:tabLst>
                <a:tab pos="712788" algn="l"/>
                <a:tab pos="1162050" algn="l"/>
                <a:tab pos="1611313" algn="l"/>
                <a:tab pos="2060575" algn="l"/>
                <a:tab pos="2509838" algn="l"/>
                <a:tab pos="2959100" algn="l"/>
                <a:tab pos="3408363" algn="l"/>
                <a:tab pos="3857625" algn="l"/>
                <a:tab pos="4306888" algn="l"/>
                <a:tab pos="4756150" algn="l"/>
                <a:tab pos="5205413" algn="l"/>
                <a:tab pos="5654675" algn="l"/>
                <a:tab pos="6103938" algn="l"/>
                <a:tab pos="6553200" algn="l"/>
                <a:tab pos="7002463" algn="l"/>
                <a:tab pos="7451725" algn="l"/>
                <a:tab pos="7900988" algn="l"/>
                <a:tab pos="8350250" algn="l"/>
                <a:tab pos="8799513" algn="l"/>
                <a:tab pos="9248775" algn="l"/>
              </a:tabLst>
            </a:pPr>
            <a:endParaRPr lang="en-GB" sz="2400" dirty="0" smtClean="0"/>
          </a:p>
        </p:txBody>
      </p:sp>
    </p:spTree>
    <p:extLst>
      <p:ext uri="{BB962C8B-B14F-4D97-AF65-F5344CB8AC3E}">
        <p14:creationId xmlns:p14="http://schemas.microsoft.com/office/powerpoint/2010/main" val="40037909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err="1">
                <a:latin typeface="Arial Narrow" panose="020B0606020202030204" pitchFamily="34" charset="0"/>
              </a:rPr>
              <a:t>Výnosové</a:t>
            </a:r>
            <a:r>
              <a:rPr lang="en-GB" sz="2400" b="1" dirty="0">
                <a:latin typeface="Arial Narrow" panose="020B0606020202030204" pitchFamily="34" charset="0"/>
              </a:rPr>
              <a:t> </a:t>
            </a:r>
            <a:r>
              <a:rPr lang="en-GB" sz="2400" b="1" dirty="0" err="1">
                <a:latin typeface="Arial Narrow" panose="020B0606020202030204" pitchFamily="34" charset="0"/>
              </a:rPr>
              <a:t>metódy</a:t>
            </a:r>
            <a:r>
              <a:rPr lang="en-GB" sz="2400" b="1" dirty="0">
                <a:latin typeface="Arial Narrow" panose="020B0606020202030204" pitchFamily="34" charset="0"/>
              </a:rPr>
              <a:t> - </a:t>
            </a:r>
            <a:r>
              <a:rPr lang="en-GB" sz="2400" b="1" dirty="0" err="1">
                <a:latin typeface="Arial Narrow" panose="020B0606020202030204" pitchFamily="34" charset="0"/>
              </a:rPr>
              <a:t>teória</a:t>
            </a:r>
            <a:endParaRPr lang="en-GB" sz="2400" b="1" dirty="0">
              <a:latin typeface="Arial Narrow" panose="020B0606020202030204" pitchFamily="34" charset="0"/>
            </a:endParaRPr>
          </a:p>
        </p:txBody>
      </p:sp>
      <p:sp>
        <p:nvSpPr>
          <p:cNvPr id="8194" name="Rectangle 2"/>
          <p:cNvSpPr>
            <a:spLocks noGrp="1" noChangeArrowheads="1"/>
          </p:cNvSpPr>
          <p:nvPr>
            <p:ph idx="1"/>
          </p:nvPr>
        </p:nvSpPr>
        <p:spPr>
          <a:xfrm>
            <a:off x="323850" y="1600200"/>
            <a:ext cx="8362950" cy="4565650"/>
          </a:xfrm>
          <a:ln/>
        </p:spPr>
        <p:txBody>
          <a:bodyPr>
            <a:normAutofit lnSpcReduction="10000"/>
          </a:bodyPr>
          <a:lstStyle/>
          <a:p>
            <a:pPr marL="608013" indent="-608013">
              <a:lnSpc>
                <a:spcPct val="90000"/>
              </a:lnSpc>
              <a:spcBef>
                <a:spcPts val="50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sk-SK" sz="2200" dirty="0" smtClean="0">
              <a:latin typeface="Arial Narrow" panose="020B0606020202030204" pitchFamily="34" charset="0"/>
            </a:endParaRPr>
          </a:p>
          <a:p>
            <a:pPr marL="608013" indent="-608013">
              <a:lnSpc>
                <a:spcPct val="90000"/>
              </a:lnSpc>
              <a:spcBef>
                <a:spcPts val="50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sk-SK" sz="2200" dirty="0" smtClean="0">
                <a:latin typeface="Arial Narrow" panose="020B0606020202030204" pitchFamily="34" charset="0"/>
              </a:rPr>
              <a:t>Výnosové metódy sú založené na kapitalizácii budúcich výnosov (odčerpateľných zdrojov).</a:t>
            </a:r>
          </a:p>
          <a:p>
            <a:pPr marL="608013" indent="-608013">
              <a:lnSpc>
                <a:spcPct val="90000"/>
              </a:lnSpc>
              <a:spcBef>
                <a:spcPts val="50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sk-SK" sz="2200" dirty="0" smtClean="0">
              <a:latin typeface="Arial Narrow" panose="020B0606020202030204" pitchFamily="34" charset="0"/>
            </a:endParaRPr>
          </a:p>
          <a:p>
            <a:pPr marL="608013" indent="-608013">
              <a:lnSpc>
                <a:spcPct val="90000"/>
              </a:lnSpc>
              <a:spcBef>
                <a:spcPts val="105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sk-SK" sz="2200" dirty="0" smtClean="0">
                <a:latin typeface="Arial Narrow" panose="020B0606020202030204" pitchFamily="34" charset="0"/>
              </a:rPr>
              <a:t>Odvíjajú sa od </a:t>
            </a:r>
            <a:r>
              <a:rPr lang="sk-SK" sz="2200" dirty="0" err="1" smtClean="0">
                <a:latin typeface="Arial Narrow" panose="020B0606020202030204" pitchFamily="34" charset="0"/>
              </a:rPr>
              <a:t>predikovaných</a:t>
            </a:r>
            <a:r>
              <a:rPr lang="sk-SK" sz="2200" dirty="0" smtClean="0">
                <a:latin typeface="Arial Narrow" panose="020B0606020202030204" pitchFamily="34" charset="0"/>
              </a:rPr>
              <a:t> výnosov, výsledkov hospodárenia, </a:t>
            </a:r>
            <a:r>
              <a:rPr lang="sk-SK" sz="2200" dirty="0" err="1" smtClean="0">
                <a:latin typeface="Arial Narrow" panose="020B0606020202030204" pitchFamily="34" charset="0"/>
              </a:rPr>
              <a:t>cash</a:t>
            </a:r>
            <a:r>
              <a:rPr lang="sk-SK" sz="2200" dirty="0" smtClean="0">
                <a:latin typeface="Arial Narrow" panose="020B0606020202030204" pitchFamily="34" charset="0"/>
              </a:rPr>
              <a:t> </a:t>
            </a:r>
            <a:r>
              <a:rPr lang="sk-SK" sz="2200" dirty="0" err="1" smtClean="0">
                <a:latin typeface="Arial Narrow" panose="020B0606020202030204" pitchFamily="34" charset="0"/>
              </a:rPr>
              <a:t>flow</a:t>
            </a:r>
            <a:r>
              <a:rPr lang="sk-SK" sz="2200" dirty="0" smtClean="0">
                <a:latin typeface="Arial Narrow" panose="020B0606020202030204" pitchFamily="34" charset="0"/>
              </a:rPr>
              <a:t> a pod. a zohľadňujú výnosový potenciál ohodnocovanej banky. </a:t>
            </a:r>
          </a:p>
          <a:p>
            <a:pPr marL="608013" indent="-608013">
              <a:lnSpc>
                <a:spcPct val="90000"/>
              </a:lnSpc>
              <a:spcBef>
                <a:spcPts val="105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sk-SK" sz="2200" dirty="0" smtClean="0">
              <a:latin typeface="Arial Narrow" panose="020B0606020202030204" pitchFamily="34" charset="0"/>
            </a:endParaRPr>
          </a:p>
          <a:p>
            <a:pPr marL="608013" indent="-608013">
              <a:lnSpc>
                <a:spcPct val="85000"/>
              </a:lnSpc>
              <a:spcBef>
                <a:spcPct val="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sk-SK" sz="2200" b="1" dirty="0" smtClean="0">
                <a:latin typeface="Arial Narrow" panose="020B0606020202030204" pitchFamily="34" charset="0"/>
              </a:rPr>
              <a:t>Patria sem:</a:t>
            </a:r>
          </a:p>
          <a:p>
            <a:pPr marL="608013" indent="-608013">
              <a:lnSpc>
                <a:spcPct val="85000"/>
              </a:lnSpc>
              <a:spcBef>
                <a:spcPct val="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sk-SK" sz="2200" dirty="0" smtClean="0">
                <a:latin typeface="Arial Narrow" panose="020B0606020202030204" pitchFamily="34" charset="0"/>
              </a:rPr>
              <a:t>diskontovaný dividendový model, </a:t>
            </a:r>
          </a:p>
          <a:p>
            <a:pPr marL="608013" indent="-608013">
              <a:lnSpc>
                <a:spcPct val="85000"/>
              </a:lnSpc>
              <a:spcBef>
                <a:spcPct val="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sk-SK" sz="2200" dirty="0" smtClean="0">
                <a:latin typeface="Arial Narrow" panose="020B0606020202030204" pitchFamily="34" charset="0"/>
              </a:rPr>
              <a:t>metóda kapitalizovaných výnosov, </a:t>
            </a:r>
          </a:p>
          <a:p>
            <a:pPr marL="608013" indent="-608013">
              <a:lnSpc>
                <a:spcPct val="85000"/>
              </a:lnSpc>
              <a:spcBef>
                <a:spcPct val="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sk-SK" sz="2200" dirty="0" smtClean="0">
                <a:latin typeface="Arial Narrow" panose="020B0606020202030204" pitchFamily="34" charset="0"/>
              </a:rPr>
              <a:t>model diskontovaného peňažného toku (DCF), </a:t>
            </a:r>
          </a:p>
          <a:p>
            <a:pPr marL="608013" indent="-608013">
              <a:lnSpc>
                <a:spcPct val="85000"/>
              </a:lnSpc>
              <a:spcBef>
                <a:spcPct val="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sk-SK" sz="2200" dirty="0" smtClean="0">
                <a:latin typeface="Arial Narrow" panose="020B0606020202030204" pitchFamily="34" charset="0"/>
              </a:rPr>
              <a:t>metóda ekonomickej pridanej hodnoty (EVA) a </a:t>
            </a:r>
          </a:p>
          <a:p>
            <a:pPr marL="608013" indent="-608013">
              <a:lnSpc>
                <a:spcPct val="85000"/>
              </a:lnSpc>
              <a:spcBef>
                <a:spcPct val="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sk-SK" sz="2200" dirty="0" smtClean="0">
              <a:latin typeface="Arial Narrow" panose="020B0606020202030204" pitchFamily="34" charset="0"/>
            </a:endParaRPr>
          </a:p>
          <a:p>
            <a:pPr marL="608013" indent="-608013">
              <a:lnSpc>
                <a:spcPct val="85000"/>
              </a:lnSpc>
              <a:spcBef>
                <a:spcPct val="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sk-SK" sz="2200" dirty="0" smtClean="0">
                <a:latin typeface="Arial Narrow" panose="020B0606020202030204" pitchFamily="34" charset="0"/>
              </a:rPr>
              <a:t>Výnosové metódy patria sa využívajú najčastejšie</a:t>
            </a:r>
            <a:r>
              <a:rPr lang="sk-SK" sz="2000" dirty="0" smtClean="0">
                <a:latin typeface="Arial Narrow" panose="020B0606020202030204" pitchFamily="34" charset="0"/>
              </a:rPr>
              <a:t>.</a:t>
            </a:r>
            <a:endParaRPr lang="sk-SK" sz="2000"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dirty="0" err="1">
                <a:latin typeface="Arial Narrow" pitchFamily="34" charset="0"/>
              </a:rPr>
              <a:t>Výnosové</a:t>
            </a:r>
            <a:r>
              <a:rPr lang="en-GB" sz="2800" b="1" dirty="0">
                <a:latin typeface="Arial Narrow" pitchFamily="34" charset="0"/>
              </a:rPr>
              <a:t> </a:t>
            </a:r>
            <a:r>
              <a:rPr lang="en-GB" sz="2800" b="1" dirty="0" err="1">
                <a:latin typeface="Arial Narrow" pitchFamily="34" charset="0"/>
              </a:rPr>
              <a:t>metódy</a:t>
            </a:r>
            <a:r>
              <a:rPr lang="en-GB" sz="2800" b="1" dirty="0">
                <a:latin typeface="Arial Narrow" pitchFamily="34" charset="0"/>
              </a:rPr>
              <a:t> - </a:t>
            </a:r>
            <a:r>
              <a:rPr lang="en-GB" sz="2800" b="1" dirty="0" err="1">
                <a:latin typeface="Arial Narrow" pitchFamily="34" charset="0"/>
              </a:rPr>
              <a:t>teória</a:t>
            </a:r>
            <a:endParaRPr lang="en-GB" sz="2800" b="1" dirty="0">
              <a:latin typeface="Arial Narrow" pitchFamily="34" charset="0"/>
            </a:endParaRPr>
          </a:p>
        </p:txBody>
      </p:sp>
      <p:sp>
        <p:nvSpPr>
          <p:cNvPr id="9218" name="Rectangle 2"/>
          <p:cNvSpPr>
            <a:spLocks noGrp="1" noChangeArrowheads="1"/>
          </p:cNvSpPr>
          <p:nvPr>
            <p:ph idx="1"/>
          </p:nvPr>
        </p:nvSpPr>
        <p:spPr>
          <a:xfrm>
            <a:off x="457200" y="1600200"/>
            <a:ext cx="8229600" cy="4637112"/>
          </a:xfrm>
          <a:ln/>
        </p:spPr>
        <p:txBody>
          <a:bodyPr>
            <a:normAutofit/>
          </a:bodyPr>
          <a:lstStyle/>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200" dirty="0" smtClean="0">
              <a:latin typeface="Arial Narrow"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smtClean="0">
                <a:latin typeface="Arial Narrow" pitchFamily="34" charset="0"/>
              </a:rPr>
              <a:t>Výhody</a:t>
            </a:r>
            <a:r>
              <a:rPr lang="en-GB" sz="2200" dirty="0">
                <a:latin typeface="Arial Narrow" pitchFamily="34" charset="0"/>
              </a:rPr>
              <a:t>:</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itchFamily="34" charset="0"/>
              </a:rPr>
              <a:t>Výnosové</a:t>
            </a:r>
            <a:r>
              <a:rPr lang="en-GB" sz="2200" dirty="0">
                <a:latin typeface="Arial Narrow" pitchFamily="34" charset="0"/>
              </a:rPr>
              <a:t> </a:t>
            </a:r>
            <a:r>
              <a:rPr lang="en-GB" sz="2200" dirty="0" err="1">
                <a:latin typeface="Arial Narrow" pitchFamily="34" charset="0"/>
              </a:rPr>
              <a:t>metódy</a:t>
            </a:r>
            <a:r>
              <a:rPr lang="en-GB" sz="2200" dirty="0">
                <a:latin typeface="Arial Narrow" pitchFamily="34" charset="0"/>
              </a:rPr>
              <a:t> </a:t>
            </a:r>
            <a:r>
              <a:rPr lang="en-GB" sz="2200" dirty="0" err="1">
                <a:latin typeface="Arial Narrow" pitchFamily="34" charset="0"/>
              </a:rPr>
              <a:t>sú</a:t>
            </a:r>
            <a:r>
              <a:rPr lang="en-GB" sz="2200" dirty="0">
                <a:latin typeface="Arial Narrow" pitchFamily="34" charset="0"/>
              </a:rPr>
              <a:t> </a:t>
            </a:r>
            <a:r>
              <a:rPr lang="en-GB" sz="2200" dirty="0" err="1">
                <a:latin typeface="Arial Narrow" pitchFamily="34" charset="0"/>
              </a:rPr>
              <a:t>dynamické</a:t>
            </a:r>
            <a:r>
              <a:rPr lang="en-GB" sz="2200" dirty="0">
                <a:latin typeface="Arial Narrow" pitchFamily="34" charset="0"/>
              </a:rPr>
              <a:t> </a:t>
            </a:r>
            <a:r>
              <a:rPr lang="en-GB" sz="2200" dirty="0" err="1">
                <a:latin typeface="Arial Narrow" pitchFamily="34" charset="0"/>
              </a:rPr>
              <a:t>metódy</a:t>
            </a:r>
            <a:r>
              <a:rPr lang="en-GB" sz="2200" dirty="0">
                <a:latin typeface="Arial Narrow" pitchFamily="34" charset="0"/>
              </a:rPr>
              <a:t> </a:t>
            </a:r>
            <a:r>
              <a:rPr lang="en-GB" sz="2200" dirty="0" err="1">
                <a:latin typeface="Arial Narrow" pitchFamily="34" charset="0"/>
              </a:rPr>
              <a:t>akceptujúce</a:t>
            </a:r>
            <a:r>
              <a:rPr lang="en-GB" sz="2200" dirty="0">
                <a:latin typeface="Arial Narrow" pitchFamily="34" charset="0"/>
              </a:rPr>
              <a:t> </a:t>
            </a:r>
            <a:r>
              <a:rPr lang="en-GB" sz="2200" dirty="0" err="1">
                <a:latin typeface="Arial Narrow" pitchFamily="34" charset="0"/>
              </a:rPr>
              <a:t>potenciál</a:t>
            </a:r>
            <a:r>
              <a:rPr lang="en-GB" sz="2200" dirty="0">
                <a:latin typeface="Arial Narrow" pitchFamily="34" charset="0"/>
              </a:rPr>
              <a:t> a </a:t>
            </a:r>
            <a:r>
              <a:rPr lang="en-GB" sz="2200" dirty="0" err="1">
                <a:latin typeface="Arial Narrow" pitchFamily="34" charset="0"/>
              </a:rPr>
              <a:t>budúci</a:t>
            </a:r>
            <a:r>
              <a:rPr lang="en-GB" sz="2200" dirty="0">
                <a:latin typeface="Arial Narrow" pitchFamily="34" charset="0"/>
              </a:rPr>
              <a:t> </a:t>
            </a:r>
            <a:r>
              <a:rPr lang="en-GB" sz="2200" dirty="0" err="1">
                <a:latin typeface="Arial Narrow" pitchFamily="34" charset="0"/>
              </a:rPr>
              <a:t>vývoj</a:t>
            </a:r>
            <a:r>
              <a:rPr lang="en-GB" sz="2200" dirty="0">
                <a:latin typeface="Arial Narrow" pitchFamily="34" charset="0"/>
              </a:rPr>
              <a:t> </a:t>
            </a:r>
            <a:r>
              <a:rPr lang="en-GB" sz="2200" dirty="0" err="1" smtClean="0">
                <a:latin typeface="Arial Narrow" pitchFamily="34" charset="0"/>
              </a:rPr>
              <a:t>firmy</a:t>
            </a:r>
            <a:r>
              <a:rPr lang="sk-SK" sz="2200" dirty="0">
                <a:latin typeface="Arial Narrow" pitchFamily="34" charset="0"/>
              </a:rPr>
              <a:t>;</a:t>
            </a:r>
            <a:endParaRPr lang="en-GB" sz="2200" dirty="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itchFamily="34" charset="0"/>
              </a:rPr>
              <a:t>Menšia</a:t>
            </a:r>
            <a:r>
              <a:rPr lang="en-GB" sz="2200" dirty="0">
                <a:latin typeface="Arial Narrow" pitchFamily="34" charset="0"/>
              </a:rPr>
              <a:t> </a:t>
            </a:r>
            <a:r>
              <a:rPr lang="en-GB" sz="2200" dirty="0" err="1">
                <a:latin typeface="Arial Narrow" pitchFamily="34" charset="0"/>
              </a:rPr>
              <a:t>finančná</a:t>
            </a:r>
            <a:r>
              <a:rPr lang="en-GB" sz="2200" dirty="0">
                <a:latin typeface="Arial Narrow" pitchFamily="34" charset="0"/>
              </a:rPr>
              <a:t> </a:t>
            </a:r>
            <a:r>
              <a:rPr lang="sk-SK" sz="2200" dirty="0" smtClean="0">
                <a:latin typeface="Arial Narrow" pitchFamily="34" charset="0"/>
              </a:rPr>
              <a:t>a časová </a:t>
            </a:r>
            <a:r>
              <a:rPr lang="en-GB" sz="2200" dirty="0" err="1" smtClean="0">
                <a:latin typeface="Arial Narrow" pitchFamily="34" charset="0"/>
              </a:rPr>
              <a:t>náročnosť</a:t>
            </a:r>
            <a:r>
              <a:rPr lang="en-GB" sz="2200" dirty="0" smtClean="0">
                <a:latin typeface="Arial Narrow" pitchFamily="34" charset="0"/>
              </a:rPr>
              <a:t> </a:t>
            </a:r>
            <a:r>
              <a:rPr lang="en-GB" sz="2200" dirty="0" err="1">
                <a:latin typeface="Arial Narrow" pitchFamily="34" charset="0"/>
              </a:rPr>
              <a:t>na</a:t>
            </a:r>
            <a:r>
              <a:rPr lang="en-GB" sz="2200" dirty="0">
                <a:latin typeface="Arial Narrow" pitchFamily="34" charset="0"/>
              </a:rPr>
              <a:t> </a:t>
            </a:r>
            <a:r>
              <a:rPr lang="en-GB" sz="2200" dirty="0" err="1">
                <a:latin typeface="Arial Narrow" pitchFamily="34" charset="0"/>
              </a:rPr>
              <a:t>ich</a:t>
            </a:r>
            <a:r>
              <a:rPr lang="en-GB" sz="2200" dirty="0">
                <a:latin typeface="Arial Narrow" pitchFamily="34" charset="0"/>
              </a:rPr>
              <a:t> </a:t>
            </a:r>
            <a:r>
              <a:rPr lang="en-GB" sz="2200" dirty="0" err="1" smtClean="0">
                <a:latin typeface="Arial Narrow" pitchFamily="34" charset="0"/>
              </a:rPr>
              <a:t>vypracovanie</a:t>
            </a:r>
            <a:r>
              <a:rPr lang="sk-SK" sz="2200" dirty="0" smtClean="0">
                <a:latin typeface="Arial Narrow" pitchFamily="34" charset="0"/>
              </a:rPr>
              <a:t>;</a:t>
            </a:r>
            <a:endParaRPr lang="en-GB" sz="2200" dirty="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itchFamily="34" charset="0"/>
              </a:rPr>
              <a:t>Uvažujú</a:t>
            </a:r>
            <a:r>
              <a:rPr lang="en-GB" sz="2200" dirty="0">
                <a:latin typeface="Arial Narrow" pitchFamily="34" charset="0"/>
              </a:rPr>
              <a:t> s </a:t>
            </a:r>
            <a:r>
              <a:rPr lang="en-GB" sz="2200" dirty="0" err="1">
                <a:latin typeface="Arial Narrow" pitchFamily="34" charset="0"/>
              </a:rPr>
              <a:t>majetkom</a:t>
            </a:r>
            <a:r>
              <a:rPr lang="en-GB" sz="2200" dirty="0">
                <a:latin typeface="Arial Narrow" pitchFamily="34" charset="0"/>
              </a:rPr>
              <a:t>, </a:t>
            </a:r>
            <a:r>
              <a:rPr lang="en-GB" sz="2200" dirty="0" err="1">
                <a:latin typeface="Arial Narrow" pitchFamily="34" charset="0"/>
              </a:rPr>
              <a:t>ktorý</a:t>
            </a:r>
            <a:r>
              <a:rPr lang="en-GB" sz="2200" dirty="0">
                <a:latin typeface="Arial Narrow" pitchFamily="34" charset="0"/>
              </a:rPr>
              <a:t> </a:t>
            </a:r>
            <a:r>
              <a:rPr lang="en-GB" sz="2200" dirty="0" err="1">
                <a:latin typeface="Arial Narrow" pitchFamily="34" charset="0"/>
              </a:rPr>
              <a:t>podnik</a:t>
            </a:r>
            <a:r>
              <a:rPr lang="en-GB" sz="2200" dirty="0">
                <a:latin typeface="Arial Narrow" pitchFamily="34" charset="0"/>
              </a:rPr>
              <a:t> </a:t>
            </a:r>
            <a:r>
              <a:rPr lang="en-GB" sz="2200" dirty="0" err="1">
                <a:latin typeface="Arial Narrow" pitchFamily="34" charset="0"/>
              </a:rPr>
              <a:t>skutočne</a:t>
            </a:r>
            <a:r>
              <a:rPr lang="en-GB" sz="2200" dirty="0">
                <a:latin typeface="Arial Narrow" pitchFamily="34" charset="0"/>
              </a:rPr>
              <a:t> </a:t>
            </a:r>
            <a:r>
              <a:rPr lang="en-GB" sz="2200" dirty="0" err="1" smtClean="0">
                <a:latin typeface="Arial Narrow" pitchFamily="34" charset="0"/>
              </a:rPr>
              <a:t>využíva</a:t>
            </a:r>
            <a:r>
              <a:rPr lang="sk-SK" sz="2200" dirty="0" smtClean="0">
                <a:latin typeface="Arial Narrow" pitchFamily="34" charset="0"/>
              </a:rPr>
              <a:t>.</a:t>
            </a:r>
            <a:endParaRPr lang="en-GB" sz="2200" dirty="0">
              <a:latin typeface="Arial Narrow"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200" i="1" dirty="0">
              <a:latin typeface="Arial Narrow"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Príprava základných parametrov ohodnotenia</a:t>
            </a:r>
            <a:r>
              <a:rPr lang="en-GB" sz="2200" dirty="0" smtClean="0">
                <a:latin typeface="Arial Narrow" pitchFamily="34" charset="0"/>
              </a:rPr>
              <a:t>:</a:t>
            </a:r>
            <a:endParaRPr lang="en-GB" sz="2200" dirty="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Stanovenie odčerpateľných zdrojov</a:t>
            </a:r>
            <a:r>
              <a:rPr lang="en-GB" sz="2200" dirty="0" smtClean="0">
                <a:latin typeface="Arial Narrow" pitchFamily="34" charset="0"/>
              </a:rPr>
              <a:t>, </a:t>
            </a:r>
            <a:endParaRPr lang="sk-SK" sz="2200" dirty="0" smtClean="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potreba finančného </a:t>
            </a:r>
            <a:r>
              <a:rPr lang="en-GB" sz="2200" dirty="0" err="1" smtClean="0">
                <a:latin typeface="Arial Narrow" pitchFamily="34" charset="0"/>
              </a:rPr>
              <a:t>plánu</a:t>
            </a:r>
            <a:r>
              <a:rPr lang="sk-SK" sz="2200" dirty="0" smtClean="0">
                <a:latin typeface="Arial Narrow" pitchFamily="34" charset="0"/>
              </a:rPr>
              <a:t>;</a:t>
            </a:r>
            <a:endParaRPr lang="en-GB" sz="2200" dirty="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itchFamily="34" charset="0"/>
              </a:rPr>
              <a:t>Použitie</a:t>
            </a:r>
            <a:r>
              <a:rPr lang="en-GB" sz="2200" dirty="0">
                <a:latin typeface="Arial Narrow" pitchFamily="34" charset="0"/>
              </a:rPr>
              <a:t> </a:t>
            </a:r>
            <a:r>
              <a:rPr lang="en-GB" sz="2200" dirty="0" err="1">
                <a:latin typeface="Arial Narrow" pitchFamily="34" charset="0"/>
              </a:rPr>
              <a:t>obmedzenej</a:t>
            </a:r>
            <a:r>
              <a:rPr lang="en-GB" sz="2200" dirty="0">
                <a:latin typeface="Arial Narrow" pitchFamily="34" charset="0"/>
              </a:rPr>
              <a:t> </a:t>
            </a:r>
            <a:r>
              <a:rPr lang="en-GB" sz="2200" dirty="0" err="1">
                <a:latin typeface="Arial Narrow" pitchFamily="34" charset="0"/>
              </a:rPr>
              <a:t>alebo</a:t>
            </a:r>
            <a:r>
              <a:rPr lang="en-GB" sz="2200" dirty="0">
                <a:latin typeface="Arial Narrow" pitchFamily="34" charset="0"/>
              </a:rPr>
              <a:t> </a:t>
            </a:r>
            <a:r>
              <a:rPr lang="en-GB" sz="2200" dirty="0" err="1">
                <a:latin typeface="Arial Narrow" pitchFamily="34" charset="0"/>
              </a:rPr>
              <a:t>neobmedzenej</a:t>
            </a:r>
            <a:r>
              <a:rPr lang="en-GB" sz="2200" dirty="0">
                <a:latin typeface="Arial Narrow" pitchFamily="34" charset="0"/>
              </a:rPr>
              <a:t> </a:t>
            </a:r>
            <a:r>
              <a:rPr lang="en-GB" sz="2200" dirty="0" err="1" smtClean="0">
                <a:latin typeface="Arial Narrow" pitchFamily="34" charset="0"/>
              </a:rPr>
              <a:t>životnosti</a:t>
            </a:r>
            <a:r>
              <a:rPr lang="sk-SK" sz="2200" dirty="0" smtClean="0">
                <a:latin typeface="Arial Narrow" pitchFamily="34" charset="0"/>
              </a:rPr>
              <a:t>;</a:t>
            </a:r>
            <a:endParaRPr lang="en-GB" sz="2200" dirty="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itchFamily="34" charset="0"/>
              </a:rPr>
              <a:t>Stanovenie</a:t>
            </a:r>
            <a:r>
              <a:rPr lang="en-GB" sz="2200" dirty="0">
                <a:latin typeface="Arial Narrow" pitchFamily="34" charset="0"/>
              </a:rPr>
              <a:t> </a:t>
            </a:r>
            <a:r>
              <a:rPr lang="en-GB" sz="2200" dirty="0" err="1">
                <a:latin typeface="Arial Narrow" pitchFamily="34" charset="0"/>
              </a:rPr>
              <a:t>miery</a:t>
            </a:r>
            <a:r>
              <a:rPr lang="en-GB" sz="2200" dirty="0">
                <a:latin typeface="Arial Narrow" pitchFamily="34" charset="0"/>
              </a:rPr>
              <a:t> </a:t>
            </a:r>
            <a:r>
              <a:rPr lang="en-GB" sz="2200" dirty="0" err="1">
                <a:latin typeface="Arial Narrow" pitchFamily="34" charset="0"/>
              </a:rPr>
              <a:t>trvalo</a:t>
            </a:r>
            <a:r>
              <a:rPr lang="en-GB" sz="2200" dirty="0">
                <a:latin typeface="Arial Narrow" pitchFamily="34" charset="0"/>
              </a:rPr>
              <a:t> </a:t>
            </a:r>
            <a:r>
              <a:rPr lang="en-GB" sz="2200" dirty="0" err="1">
                <a:latin typeface="Arial Narrow" pitchFamily="34" charset="0"/>
              </a:rPr>
              <a:t>udržateľného</a:t>
            </a:r>
            <a:r>
              <a:rPr lang="en-GB" sz="2200" dirty="0">
                <a:latin typeface="Arial Narrow" pitchFamily="34" charset="0"/>
              </a:rPr>
              <a:t> </a:t>
            </a:r>
            <a:r>
              <a:rPr lang="en-GB" sz="2200" dirty="0" err="1">
                <a:latin typeface="Arial Narrow" pitchFamily="34" charset="0"/>
              </a:rPr>
              <a:t>rastu</a:t>
            </a:r>
            <a:r>
              <a:rPr lang="en-GB" sz="2200" dirty="0">
                <a:latin typeface="Arial Narrow" pitchFamily="34" charset="0"/>
              </a:rPr>
              <a:t> „g</a:t>
            </a:r>
            <a:r>
              <a:rPr lang="en-GB" sz="2200" dirty="0" smtClean="0">
                <a:latin typeface="Arial Narrow" pitchFamily="34" charset="0"/>
              </a:rPr>
              <a:t>“</a:t>
            </a:r>
            <a:r>
              <a:rPr lang="sk-SK" sz="2200" dirty="0" smtClean="0">
                <a:latin typeface="Arial Narrow" pitchFamily="34" charset="0"/>
              </a:rPr>
              <a:t>;</a:t>
            </a:r>
            <a:endParaRPr lang="en-GB" sz="2200" dirty="0">
              <a:latin typeface="Arial Narrow" pitchFamily="34" charset="0"/>
            </a:endParaRP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a:latin typeface="Arial Narrow" pitchFamily="34" charset="0"/>
              </a:rPr>
              <a:t>Problematický</a:t>
            </a:r>
            <a:r>
              <a:rPr lang="en-GB" sz="2200" dirty="0">
                <a:latin typeface="Arial Narrow" pitchFamily="34" charset="0"/>
              </a:rPr>
              <a:t> </a:t>
            </a:r>
            <a:r>
              <a:rPr lang="sk-SK" sz="2200" dirty="0" smtClean="0">
                <a:latin typeface="Arial Narrow" pitchFamily="34" charset="0"/>
              </a:rPr>
              <a:t>v</a:t>
            </a:r>
            <a:r>
              <a:rPr lang="en-GB" sz="2200" dirty="0" err="1" smtClean="0">
                <a:latin typeface="Arial Narrow" pitchFamily="34" charset="0"/>
              </a:rPr>
              <a:t>ýpočet</a:t>
            </a:r>
            <a:r>
              <a:rPr lang="en-GB" sz="2200" dirty="0" smtClean="0">
                <a:latin typeface="Arial Narrow" pitchFamily="34" charset="0"/>
              </a:rPr>
              <a:t> </a:t>
            </a:r>
            <a:r>
              <a:rPr lang="en-GB" sz="2200" dirty="0" err="1">
                <a:latin typeface="Arial Narrow" pitchFamily="34" charset="0"/>
              </a:rPr>
              <a:t>nákladov</a:t>
            </a:r>
            <a:r>
              <a:rPr lang="en-GB" sz="2200" dirty="0">
                <a:latin typeface="Arial Narrow" pitchFamily="34" charset="0"/>
              </a:rPr>
              <a:t> </a:t>
            </a:r>
            <a:r>
              <a:rPr lang="en-GB" sz="2200" dirty="0" err="1">
                <a:latin typeface="Arial Narrow" pitchFamily="34" charset="0"/>
              </a:rPr>
              <a:t>vlastného</a:t>
            </a:r>
            <a:r>
              <a:rPr lang="en-GB" sz="2200" dirty="0">
                <a:latin typeface="Arial Narrow" pitchFamily="34" charset="0"/>
              </a:rPr>
              <a:t> </a:t>
            </a:r>
            <a:r>
              <a:rPr lang="en-GB" sz="2200" dirty="0" err="1" smtClean="0">
                <a:latin typeface="Arial Narrow" pitchFamily="34" charset="0"/>
              </a:rPr>
              <a:t>kapitálu</a:t>
            </a:r>
            <a:r>
              <a:rPr lang="sk-SK" sz="2200" dirty="0" smtClean="0">
                <a:latin typeface="Arial Narrow" pitchFamily="34" charset="0"/>
              </a:rPr>
              <a:t>;</a:t>
            </a:r>
          </a:p>
          <a:p>
            <a:pPr>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200" dirty="0" smtClean="0">
                <a:latin typeface="Arial Narrow" pitchFamily="34" charset="0"/>
              </a:rPr>
              <a:t>Potreba stanoviť rizikovú prirážku a </a:t>
            </a:r>
            <a:r>
              <a:rPr lang="sk-SK" sz="2200" dirty="0" err="1" smtClean="0">
                <a:latin typeface="Arial Narrow" pitchFamily="34" charset="0"/>
              </a:rPr>
              <a:t>koficient</a:t>
            </a:r>
            <a:r>
              <a:rPr lang="sk-SK" sz="2200" dirty="0" smtClean="0">
                <a:latin typeface="Arial Narrow" pitchFamily="34" charset="0"/>
              </a:rPr>
              <a:t> beta.</a:t>
            </a:r>
            <a:endParaRPr lang="en-GB" sz="2200" dirty="0">
              <a:latin typeface="Arial Narrow"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latin typeface="Arial Narrow" pitchFamily="34" charset="0"/>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effectLst>
                <a:outerShdw blurRad="38100" dist="38100" dir="2700000" algn="tl">
                  <a:srgbClr val="C0C0C0"/>
                </a:outerShdw>
              </a:effectLst>
            </a:endParaRPr>
          </a:p>
          <a:p>
            <a:pPr>
              <a:lnSpc>
                <a:spcPct val="80000"/>
              </a:lnSpc>
              <a:spcBef>
                <a:spcPts val="5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effectLst>
                <a:outerShdw blurRad="38100" dist="38100" dir="2700000" algn="tl">
                  <a:srgbClr val="C0C0C0"/>
                </a:outerShdw>
              </a:effectLs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dirty="0" err="1">
                <a:latin typeface="Arial Narrow" pitchFamily="34" charset="0"/>
              </a:rPr>
              <a:t>Výnosové</a:t>
            </a:r>
            <a:r>
              <a:rPr lang="en-GB" sz="2800" b="1" dirty="0">
                <a:latin typeface="Arial Narrow" pitchFamily="34" charset="0"/>
              </a:rPr>
              <a:t> </a:t>
            </a:r>
            <a:r>
              <a:rPr lang="en-GB" sz="2800" b="1" dirty="0" err="1">
                <a:latin typeface="Arial Narrow" pitchFamily="34" charset="0"/>
              </a:rPr>
              <a:t>metódy</a:t>
            </a:r>
            <a:r>
              <a:rPr lang="en-GB" sz="2800" b="1" dirty="0">
                <a:latin typeface="Arial Narrow" pitchFamily="34" charset="0"/>
              </a:rPr>
              <a:t> - </a:t>
            </a:r>
            <a:r>
              <a:rPr lang="en-GB" sz="2800" b="1" dirty="0" err="1">
                <a:latin typeface="Arial Narrow" pitchFamily="34" charset="0"/>
              </a:rPr>
              <a:t>teória</a:t>
            </a:r>
            <a:endParaRPr lang="en-GB" sz="2800" b="1" dirty="0">
              <a:latin typeface="Arial Narrow" pitchFamily="34" charset="0"/>
            </a:endParaRPr>
          </a:p>
        </p:txBody>
      </p:sp>
      <p:graphicFrame>
        <p:nvGraphicFramePr>
          <p:cNvPr id="10242" name="Object 2"/>
          <p:cNvGraphicFramePr>
            <a:graphicFrameLocks noChangeAspect="1"/>
          </p:cNvGraphicFramePr>
          <p:nvPr/>
        </p:nvGraphicFramePr>
        <p:xfrm>
          <a:off x="1116013" y="2174875"/>
          <a:ext cx="6264275" cy="992188"/>
        </p:xfrm>
        <a:graphic>
          <a:graphicData uri="http://schemas.openxmlformats.org/presentationml/2006/ole">
            <mc:AlternateContent xmlns:mc="http://schemas.openxmlformats.org/markup-compatibility/2006">
              <mc:Choice xmlns:v="urn:schemas-microsoft-com:vml" Requires="v">
                <p:oleObj spid="_x0000_s10281" r:id="rId4" imgW="2946240" imgH="469800" progId="">
                  <p:embed/>
                </p:oleObj>
              </mc:Choice>
              <mc:Fallback>
                <p:oleObj r:id="rId4" imgW="2946240" imgH="469800"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6013" y="2174875"/>
                        <a:ext cx="6264275" cy="99218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3" name="Rectangle 3"/>
          <p:cNvSpPr>
            <a:spLocks noChangeArrowheads="1"/>
          </p:cNvSpPr>
          <p:nvPr/>
        </p:nvSpPr>
        <p:spPr bwMode="auto">
          <a:xfrm>
            <a:off x="0" y="2436813"/>
            <a:ext cx="9144000" cy="1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10244" name="Rectangle 4"/>
          <p:cNvSpPr>
            <a:spLocks noChangeArrowheads="1"/>
          </p:cNvSpPr>
          <p:nvPr/>
        </p:nvSpPr>
        <p:spPr bwMode="auto">
          <a:xfrm>
            <a:off x="796925" y="3390900"/>
            <a:ext cx="3876675" cy="869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0" anchor="ctr">
            <a:spAutoFit/>
          </a:bodyPr>
          <a:lstStyle/>
          <a:p>
            <a:pPr>
              <a:lnSpc>
                <a:spcPct val="100000"/>
              </a:lnSpc>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latin typeface="Times New Roman" pitchFamily="16" charset="0"/>
              <a:cs typeface="Times New Roman" pitchFamily="16" charset="0"/>
            </a:endParaRPr>
          </a:p>
          <a:p>
            <a:pPr>
              <a:lnSpc>
                <a:spcPct val="100000"/>
              </a:lnSpc>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Times New Roman" pitchFamily="16" charset="0"/>
                <a:cs typeface="Times New Roman" pitchFamily="16" charset="0"/>
              </a:rPr>
              <a:t>Pre nulový rast odčerpateľných zdrojov:</a:t>
            </a:r>
          </a:p>
          <a:p>
            <a:pPr eaLnBrk="0" hangingPunct="0">
              <a:lnSpc>
                <a:spcPct val="100000"/>
              </a:lnSpc>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latin typeface="Times New Roman" pitchFamily="16" charset="0"/>
              <a:cs typeface="Times New Roman" pitchFamily="16" charset="0"/>
            </a:endParaRPr>
          </a:p>
        </p:txBody>
      </p:sp>
      <p:sp>
        <p:nvSpPr>
          <p:cNvPr id="10245" name="Rectangle 5"/>
          <p:cNvSpPr>
            <a:spLocks noChangeArrowheads="1"/>
          </p:cNvSpPr>
          <p:nvPr/>
        </p:nvSpPr>
        <p:spPr bwMode="auto">
          <a:xfrm>
            <a:off x="2813050" y="5356225"/>
            <a:ext cx="4181475"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cs typeface="Times New Roman" pitchFamily="16" charset="0"/>
              </a:rPr>
              <a:t>V tomto prípade predpokladáme, že OZ</a:t>
            </a:r>
            <a:r>
              <a:rPr lang="en-GB" sz="1200" baseline="-30000">
                <a:solidFill>
                  <a:srgbClr val="000000"/>
                </a:solidFill>
                <a:cs typeface="Times New Roman" pitchFamily="16" charset="0"/>
              </a:rPr>
              <a:t>1</a:t>
            </a:r>
            <a:r>
              <a:rPr lang="en-GB" sz="1200">
                <a:solidFill>
                  <a:srgbClr val="000000"/>
                </a:solidFill>
                <a:cs typeface="Times New Roman" pitchFamily="16" charset="0"/>
              </a:rPr>
              <a:t>  = OZ</a:t>
            </a:r>
            <a:r>
              <a:rPr lang="en-GB" sz="1200" baseline="-30000">
                <a:solidFill>
                  <a:srgbClr val="000000"/>
                </a:solidFill>
                <a:cs typeface="Times New Roman" pitchFamily="16" charset="0"/>
              </a:rPr>
              <a:t>2</a:t>
            </a:r>
            <a:r>
              <a:rPr lang="en-GB" sz="1200">
                <a:solidFill>
                  <a:srgbClr val="000000"/>
                </a:solidFill>
                <a:cs typeface="Times New Roman" pitchFamily="16" charset="0"/>
              </a:rPr>
              <a:t>   = .......... OZ.</a:t>
            </a:r>
          </a:p>
          <a:p>
            <a:pPr eaLnBrk="0" hangingPunct="0">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200">
              <a:solidFill>
                <a:srgbClr val="000000"/>
              </a:solidFill>
              <a:cs typeface="Times New Roman" pitchFamily="16" charset="0"/>
            </a:endParaRPr>
          </a:p>
        </p:txBody>
      </p:sp>
      <p:sp>
        <p:nvSpPr>
          <p:cNvPr id="10246" name="Rectangle 6"/>
          <p:cNvSpPr>
            <a:spLocks noChangeArrowheads="1"/>
          </p:cNvSpPr>
          <p:nvPr/>
        </p:nvSpPr>
        <p:spPr bwMode="auto">
          <a:xfrm>
            <a:off x="0" y="320040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graphicFrame>
        <p:nvGraphicFramePr>
          <p:cNvPr id="10247" name="Object 7"/>
          <p:cNvGraphicFramePr>
            <a:graphicFrameLocks noChangeAspect="1"/>
          </p:cNvGraphicFramePr>
          <p:nvPr/>
        </p:nvGraphicFramePr>
        <p:xfrm>
          <a:off x="1042988" y="4114800"/>
          <a:ext cx="6842125" cy="1098550"/>
        </p:xfrm>
        <a:graphic>
          <a:graphicData uri="http://schemas.openxmlformats.org/presentationml/2006/ole">
            <mc:AlternateContent xmlns:mc="http://schemas.openxmlformats.org/markup-compatibility/2006">
              <mc:Choice xmlns:v="urn:schemas-microsoft-com:vml" Requires="v">
                <p:oleObj spid="_x0000_s10282" r:id="rId6" imgW="2844720" imgH="457200" progId="">
                  <p:embed/>
                </p:oleObj>
              </mc:Choice>
              <mc:Fallback>
                <p:oleObj r:id="rId6" imgW="2844720" imgH="4572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2988" y="4114800"/>
                        <a:ext cx="6842125" cy="109855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í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tí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ív Office">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Motí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ív Office">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572</TotalTime>
  <Words>2485</Words>
  <Application>Microsoft Office PowerPoint</Application>
  <PresentationFormat>Prezentácia na obrazovke (4:3)</PresentationFormat>
  <Paragraphs>801</Paragraphs>
  <Slides>57</Slides>
  <Notes>39</Notes>
  <HiddenSlides>0</HiddenSlides>
  <MMClips>0</MMClips>
  <ScaleCrop>false</ScaleCrop>
  <HeadingPairs>
    <vt:vector size="6" baseType="variant">
      <vt:variant>
        <vt:lpstr>Motív</vt:lpstr>
      </vt:variant>
      <vt:variant>
        <vt:i4>1</vt:i4>
      </vt:variant>
      <vt:variant>
        <vt:lpstr>Vložené servery OLE</vt:lpstr>
      </vt:variant>
      <vt:variant>
        <vt:i4>2</vt:i4>
      </vt:variant>
      <vt:variant>
        <vt:lpstr>Nadpisy snímok</vt:lpstr>
      </vt:variant>
      <vt:variant>
        <vt:i4>57</vt:i4>
      </vt:variant>
    </vt:vector>
  </HeadingPairs>
  <TitlesOfParts>
    <vt:vector size="60" baseType="lpstr">
      <vt:lpstr>Tok</vt:lpstr>
      <vt:lpstr>Microsoft Equation 3.0</vt:lpstr>
      <vt:lpstr>Rovnica</vt:lpstr>
      <vt:lpstr>Vybrané ekonomické otázky  a postupy ohodnocovania bánk  </vt:lpstr>
      <vt:lpstr>Motívy ohodnocovania majetku podnikov,  bánk a finančných inštitúcií</vt:lpstr>
      <vt:lpstr>Základné metódy ohodnotenia majetku bánk a podnikov</vt:lpstr>
      <vt:lpstr>Majetková metóda - teória</vt:lpstr>
      <vt:lpstr>Oceňovanie v bankovníctve na základe členenia portfólia aktív</vt:lpstr>
      <vt:lpstr>Ohodnocovanie banky na základe trhového porovnávania</vt:lpstr>
      <vt:lpstr>Výnosové metódy - teória</vt:lpstr>
      <vt:lpstr>Výnosové metódy - teória</vt:lpstr>
      <vt:lpstr>Výnosové metódy - teória</vt:lpstr>
      <vt:lpstr>Výnosová metóda </vt:lpstr>
      <vt:lpstr>Výnosová metóda </vt:lpstr>
      <vt:lpstr>Stanovenie úrokovej sadzby „i“  a trvale udržateľnej miery odčerpateľných zdrojov„g“ </vt:lpstr>
      <vt:lpstr>Výpočet úrokovej miery „i“ na základe WACC</vt:lpstr>
      <vt:lpstr>WACC - Priemerné vážené náklady kapitálu </vt:lpstr>
      <vt:lpstr>Príklad 1:</vt:lpstr>
      <vt:lpstr>Príklad 2:</vt:lpstr>
      <vt:lpstr>Príklad 2 - riešenie</vt:lpstr>
      <vt:lpstr>Príklad 2 – výpočet WACC</vt:lpstr>
      <vt:lpstr>Príklad 3 – výpočet trvalo udržateľnej miery rastu „g“ </vt:lpstr>
      <vt:lpstr>Stanovenie trvalo udržateľnej miery rastu „g“</vt:lpstr>
      <vt:lpstr>Tabuľka: aktivačný pomer a ROE ako základ pre stanovenie tempa rastu „g“</vt:lpstr>
      <vt:lpstr>Druhy peňažných tokov pri metódach DCF </vt:lpstr>
      <vt:lpstr>Základné prístupy ku kvantitatívnemu vyjadreniu oceňovania na základe  diskontovania</vt:lpstr>
      <vt:lpstr>Názory na ohodnocovanie bánk</vt:lpstr>
      <vt:lpstr> T. Copeland pri zdôrazňovaní úrokového rizika odporúča sústrediť pozornosť na 4 faktory:   </vt:lpstr>
      <vt:lpstr>Prístupy založené na hodnotení  výkonnosti </vt:lpstr>
      <vt:lpstr>Prístup R.C. Mertona</vt:lpstr>
      <vt:lpstr>Prezentácia programu PowerPoint</vt:lpstr>
      <vt:lpstr>Prezentácia programu PowerPoint</vt:lpstr>
      <vt:lpstr>Špecifiká podnikania bánk</vt:lpstr>
      <vt:lpstr> Teoretická koncepcia čistej hodnoty banky ako príklad  na vplyv vonkajších faktorov </vt:lpstr>
      <vt:lpstr>FCFF - Free cash flow pri metóde DCF entity </vt:lpstr>
      <vt:lpstr>FCFE - Free cash flow equity</vt:lpstr>
      <vt:lpstr>Výpočet free cash flow equity</vt:lpstr>
      <vt:lpstr>Výpočet dividendového potenciálu (OZ)  na základe vyhlášky v SR</vt:lpstr>
      <vt:lpstr>Prezentácia programu PowerPoint</vt:lpstr>
      <vt:lpstr>Hlavná požiadavka na diskontný faktor</vt:lpstr>
      <vt:lpstr> Požiadavky na bezrizikovú úrokovú mieru</vt:lpstr>
      <vt:lpstr>Prezentácia programu PowerPoint</vt:lpstr>
      <vt:lpstr>Prezentácia programu PowerPoint</vt:lpstr>
      <vt:lpstr> V literatúre sa uvádzajú niektoré náhradné spôsoby odhadu  koeficientu:  (Mařík, M. a kolektív: Metody oceňování podniku. EKOPRESS, s.r.o., Praha 2003, s.188 – 200)</vt:lpstr>
      <vt:lpstr> Stanovenie nákladov vlastného kapitálu na základe rizikových prirážok</vt:lpstr>
      <vt:lpstr>Model CAPM</vt:lpstr>
      <vt:lpstr>Stavebnicový model</vt:lpstr>
      <vt:lpstr>Stavebnicová metóda pri stanovení nákladov vlastného kapitálu</vt:lpstr>
      <vt:lpstr>Prezentácia programu PowerPoint</vt:lpstr>
      <vt:lpstr>Prezentácia programu PowerPoint</vt:lpstr>
      <vt:lpstr>Stanovenie nákladov vlastného kapitálu na základe faktorov - metódou Build up </vt:lpstr>
      <vt:lpstr>Výpočet hodnoty banky výnosovou metódou</vt:lpstr>
      <vt:lpstr>Aktuálne otázky medzi oceňovaním a finančnou krízou</vt:lpstr>
      <vt:lpstr>Prezentácia programu PowerPoint</vt:lpstr>
      <vt:lpstr>Goodwill a oceňovanie bánk</vt:lpstr>
      <vt:lpstr>Ďalšie faktory,  ktoré vplývajú na hodnotu banky</vt:lpstr>
      <vt:lpstr>Keď dôveru voči bankám neplní kapitál...</vt:lpstr>
      <vt:lpstr>Bankovníctvo zohráva kľúčovú úlohu pri adaptácii hospodárstva, je potrebné udržovať stabilitu bánk</vt:lpstr>
      <vt:lpstr>Závery </vt:lpstr>
      <vt:lpstr>Ďakujem za Vašu pozornosť!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Stanovenie všeobecnej hodnoty  verejne obchodovateľných  majet</dc:title>
  <dc:creator>Evicka</dc:creator>
  <cp:lastModifiedBy>EU</cp:lastModifiedBy>
  <cp:revision>49</cp:revision>
  <dcterms:modified xsi:type="dcterms:W3CDTF">2015-04-24T05:21:21Z</dcterms:modified>
</cp:coreProperties>
</file>