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94"/>
  </p:notesMasterIdLst>
  <p:handoutMasterIdLst>
    <p:handoutMasterId r:id="rId95"/>
  </p:handoutMasterIdLst>
  <p:sldIdLst>
    <p:sldId id="309" r:id="rId3"/>
    <p:sldId id="304" r:id="rId4"/>
    <p:sldId id="311" r:id="rId5"/>
    <p:sldId id="310" r:id="rId6"/>
    <p:sldId id="321" r:id="rId7"/>
    <p:sldId id="320" r:id="rId8"/>
    <p:sldId id="318" r:id="rId9"/>
    <p:sldId id="450" r:id="rId10"/>
    <p:sldId id="451" r:id="rId11"/>
    <p:sldId id="319" r:id="rId12"/>
    <p:sldId id="355" r:id="rId13"/>
    <p:sldId id="356" r:id="rId14"/>
    <p:sldId id="357" r:id="rId15"/>
    <p:sldId id="358" r:id="rId16"/>
    <p:sldId id="361" r:id="rId17"/>
    <p:sldId id="362" r:id="rId18"/>
    <p:sldId id="368" r:id="rId19"/>
    <p:sldId id="363" r:id="rId20"/>
    <p:sldId id="364" r:id="rId21"/>
    <p:sldId id="365" r:id="rId22"/>
    <p:sldId id="366" r:id="rId23"/>
    <p:sldId id="367" r:id="rId24"/>
    <p:sldId id="369" r:id="rId25"/>
    <p:sldId id="370" r:id="rId26"/>
    <p:sldId id="371" r:id="rId27"/>
    <p:sldId id="372" r:id="rId28"/>
    <p:sldId id="374" r:id="rId29"/>
    <p:sldId id="375" r:id="rId30"/>
    <p:sldId id="376" r:id="rId31"/>
    <p:sldId id="377" r:id="rId32"/>
    <p:sldId id="379" r:id="rId33"/>
    <p:sldId id="387" r:id="rId34"/>
    <p:sldId id="452" r:id="rId35"/>
    <p:sldId id="453" r:id="rId36"/>
    <p:sldId id="454" r:id="rId37"/>
    <p:sldId id="455" r:id="rId38"/>
    <p:sldId id="388" r:id="rId39"/>
    <p:sldId id="389" r:id="rId40"/>
    <p:sldId id="390" r:id="rId41"/>
    <p:sldId id="407" r:id="rId42"/>
    <p:sldId id="393" r:id="rId43"/>
    <p:sldId id="394" r:id="rId44"/>
    <p:sldId id="409" r:id="rId45"/>
    <p:sldId id="395" r:id="rId46"/>
    <p:sldId id="397" r:id="rId47"/>
    <p:sldId id="408" r:id="rId48"/>
    <p:sldId id="399" r:id="rId49"/>
    <p:sldId id="400" r:id="rId50"/>
    <p:sldId id="401" r:id="rId51"/>
    <p:sldId id="402" r:id="rId52"/>
    <p:sldId id="403" r:id="rId53"/>
    <p:sldId id="404" r:id="rId54"/>
    <p:sldId id="406" r:id="rId55"/>
    <p:sldId id="444" r:id="rId56"/>
    <p:sldId id="445" r:id="rId57"/>
    <p:sldId id="424" r:id="rId58"/>
    <p:sldId id="425" r:id="rId59"/>
    <p:sldId id="447" r:id="rId60"/>
    <p:sldId id="426" r:id="rId61"/>
    <p:sldId id="428" r:id="rId62"/>
    <p:sldId id="448" r:id="rId63"/>
    <p:sldId id="446" r:id="rId64"/>
    <p:sldId id="434" r:id="rId65"/>
    <p:sldId id="430" r:id="rId66"/>
    <p:sldId id="431" r:id="rId67"/>
    <p:sldId id="432" r:id="rId68"/>
    <p:sldId id="433" r:id="rId69"/>
    <p:sldId id="423" r:id="rId70"/>
    <p:sldId id="411" r:id="rId71"/>
    <p:sldId id="412" r:id="rId72"/>
    <p:sldId id="413" r:id="rId73"/>
    <p:sldId id="414" r:id="rId74"/>
    <p:sldId id="415" r:id="rId75"/>
    <p:sldId id="416" r:id="rId76"/>
    <p:sldId id="417" r:id="rId77"/>
    <p:sldId id="418" r:id="rId78"/>
    <p:sldId id="419" r:id="rId79"/>
    <p:sldId id="420" r:id="rId80"/>
    <p:sldId id="421" r:id="rId81"/>
    <p:sldId id="449" r:id="rId82"/>
    <p:sldId id="422" r:id="rId83"/>
    <p:sldId id="435" r:id="rId84"/>
    <p:sldId id="436" r:id="rId85"/>
    <p:sldId id="437" r:id="rId86"/>
    <p:sldId id="438" r:id="rId87"/>
    <p:sldId id="439" r:id="rId88"/>
    <p:sldId id="440" r:id="rId89"/>
    <p:sldId id="441" r:id="rId90"/>
    <p:sldId id="442" r:id="rId91"/>
    <p:sldId id="443" r:id="rId92"/>
    <p:sldId id="323" r:id="rId93"/>
  </p:sldIdLst>
  <p:sldSz cx="9144000" cy="6858000" type="screen4x3"/>
  <p:notesSz cx="6951663" cy="10082213"/>
  <p:defaultTextStyle>
    <a:defPPr>
      <a:defRPr lang="cs-CZ"/>
    </a:defPPr>
    <a:lvl1pPr algn="r"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9" autoAdjust="0"/>
    <p:restoredTop sz="75485" autoAdjust="0"/>
  </p:normalViewPr>
  <p:slideViewPr>
    <p:cSldViewPr showGuides="1">
      <p:cViewPr varScale="1">
        <p:scale>
          <a:sx n="52" d="100"/>
          <a:sy n="52" d="100"/>
        </p:scale>
        <p:origin x="828" y="60"/>
      </p:cViewPr>
      <p:guideLst>
        <p:guide orient="horz" pos="2160"/>
        <p:guide pos="2880"/>
      </p:guideLst>
    </p:cSldViewPr>
  </p:slideViewPr>
  <p:notesTextViewPr>
    <p:cViewPr>
      <p:scale>
        <a:sx n="100" d="100"/>
        <a:sy n="100" d="100"/>
      </p:scale>
      <p:origin x="0" y="0"/>
    </p:cViewPr>
  </p:notesTextViewPr>
  <p:notesViewPr>
    <p:cSldViewPr showGuides="1">
      <p:cViewPr varScale="1">
        <p:scale>
          <a:sx n="55" d="100"/>
          <a:sy n="55" d="100"/>
        </p:scale>
        <p:origin x="2796" y="7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handoutMaster" Target="handoutMasters/handoutMaster1.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3E5C82-C8D2-4951-BA24-A1B719EACD7A}" type="doc">
      <dgm:prSet loTypeId="urn:microsoft.com/office/officeart/2005/8/layout/orgChart1" loCatId="hierarchy" qsTypeId="urn:microsoft.com/office/officeart/2005/8/quickstyle/simple1" qsCatId="simple" csTypeId="urn:microsoft.com/office/officeart/2005/8/colors/accent1_2" csCatId="accent1"/>
      <dgm:spPr/>
    </dgm:pt>
    <dgm:pt modelId="{37E42899-8D0F-46A4-9BC5-50AC05491CA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rPr>
            <a:t>Rozhodování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rPr>
            <a:t>s platební povinností</a:t>
          </a:r>
        </a:p>
      </dgm:t>
    </dgm:pt>
    <dgm:pt modelId="{D2B5D86E-F576-4C98-8C91-E5A28C8976B4}" type="parTrans" cxnId="{36C88C65-DC93-42F5-9214-552FEFB1F3F6}">
      <dgm:prSet/>
      <dgm:spPr/>
    </dgm:pt>
    <dgm:pt modelId="{91E3EECE-6ABF-4627-B306-CB7DA849009E}" type="sibTrans" cxnId="{36C88C65-DC93-42F5-9214-552FEFB1F3F6}">
      <dgm:prSet/>
      <dgm:spPr/>
    </dgm:pt>
    <dgm:pt modelId="{B452B7AF-C6CC-42D3-927D-8956D82FB94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rPr>
            <a:t>Rozhodnutí</a:t>
          </a:r>
        </a:p>
      </dgm:t>
    </dgm:pt>
    <dgm:pt modelId="{7C90E4A7-9189-4B33-8B0C-BBF800214F82}" type="parTrans" cxnId="{BA911BF4-578D-459A-9308-F1B7651A5F04}">
      <dgm:prSet/>
      <dgm:spPr/>
    </dgm:pt>
    <dgm:pt modelId="{77C7E803-9EFD-424D-868F-9270EFB944BB}" type="sibTrans" cxnId="{BA911BF4-578D-459A-9308-F1B7651A5F04}">
      <dgm:prSet/>
      <dgm:spPr/>
    </dgm:pt>
    <dgm:pt modelId="{5EED195F-66AC-4B5F-9DF2-1E3A3A2DC87A}"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rPr>
            <a:t>Nabytí právní moci</a:t>
          </a:r>
        </a:p>
      </dgm:t>
    </dgm:pt>
    <dgm:pt modelId="{2892CD40-AEEB-4839-8C61-6754FDA64D3D}" type="parTrans" cxnId="{A3A4E0C1-8C90-42F9-8FF6-0047EDC710E6}">
      <dgm:prSet/>
      <dgm:spPr/>
    </dgm:pt>
    <dgm:pt modelId="{57C42FCF-6825-4F0E-AEF1-67ED81FFC2E2}" type="sibTrans" cxnId="{A3A4E0C1-8C90-42F9-8FF6-0047EDC710E6}">
      <dgm:prSet/>
      <dgm:spPr/>
    </dgm:pt>
    <dgm:pt modelId="{4ADA0FAC-832C-4881-B85B-FD2E956E44AF}"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rPr>
            <a:t>= změna režimu (SŘ </a:t>
          </a:r>
          <a:r>
            <a:rPr kumimoji="0" lang="cs-CZ" altLang="cs-CZ"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DŘ)</a:t>
          </a:r>
        </a:p>
      </dgm:t>
    </dgm:pt>
    <dgm:pt modelId="{399650A3-5CBA-429C-912F-3B6B1124E348}" type="parTrans" cxnId="{10B87498-9B48-43A4-B1AB-4E70EF53E9E3}">
      <dgm:prSet/>
      <dgm:spPr/>
    </dgm:pt>
    <dgm:pt modelId="{91C67221-EF8F-45BC-93DA-72922C7F8D48}" type="sibTrans" cxnId="{10B87498-9B48-43A4-B1AB-4E70EF53E9E3}">
      <dgm:prSet/>
      <dgm:spPr/>
    </dgm:pt>
    <dgm:pt modelId="{2A543E8B-128D-4A98-ADC2-C461E0A03B8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smtClean="0">
              <a:ln>
                <a:noFill/>
              </a:ln>
              <a:solidFill>
                <a:schemeClr val="tx1"/>
              </a:solidFill>
              <a:effectLst/>
              <a:latin typeface="Times New Roman" panose="02020603050405020304" pitchFamily="18" charset="0"/>
            </a:rPr>
            <a:t>„DAŇ“</a:t>
          </a:r>
        </a:p>
      </dgm:t>
    </dgm:pt>
    <dgm:pt modelId="{DDEEF739-228C-4D9A-B693-F8337711A9BD}" type="parTrans" cxnId="{D63F642D-C389-48D4-836C-9B4AC120C5A1}">
      <dgm:prSet/>
      <dgm:spPr/>
    </dgm:pt>
    <dgm:pt modelId="{F2A5E305-DF85-4F89-87B8-E53C76158E12}" type="sibTrans" cxnId="{D63F642D-C389-48D4-836C-9B4AC120C5A1}">
      <dgm:prSet/>
      <dgm:spPr/>
    </dgm:pt>
    <dgm:pt modelId="{EC054645-596F-411D-BBDF-510557E30969}" type="pres">
      <dgm:prSet presAssocID="{873E5C82-C8D2-4951-BA24-A1B719EACD7A}" presName="hierChild1" presStyleCnt="0">
        <dgm:presLayoutVars>
          <dgm:orgChart val="1"/>
          <dgm:chPref val="1"/>
          <dgm:dir/>
          <dgm:animOne val="branch"/>
          <dgm:animLvl val="lvl"/>
          <dgm:resizeHandles/>
        </dgm:presLayoutVars>
      </dgm:prSet>
      <dgm:spPr/>
    </dgm:pt>
    <dgm:pt modelId="{1E37AD85-D5B9-4D0B-A30B-C39336765900}" type="pres">
      <dgm:prSet presAssocID="{37E42899-8D0F-46A4-9BC5-50AC05491CA2}" presName="hierRoot1" presStyleCnt="0">
        <dgm:presLayoutVars>
          <dgm:hierBranch/>
        </dgm:presLayoutVars>
      </dgm:prSet>
      <dgm:spPr/>
    </dgm:pt>
    <dgm:pt modelId="{8C569A6D-7E9F-486B-85FF-BAE6327FBEC0}" type="pres">
      <dgm:prSet presAssocID="{37E42899-8D0F-46A4-9BC5-50AC05491CA2}" presName="rootComposite1" presStyleCnt="0"/>
      <dgm:spPr/>
    </dgm:pt>
    <dgm:pt modelId="{C5A729A2-61EF-4C9B-900D-EC4406100852}" type="pres">
      <dgm:prSet presAssocID="{37E42899-8D0F-46A4-9BC5-50AC05491CA2}" presName="rootText1" presStyleLbl="node0" presStyleIdx="0" presStyleCnt="1">
        <dgm:presLayoutVars>
          <dgm:chPref val="3"/>
        </dgm:presLayoutVars>
      </dgm:prSet>
      <dgm:spPr/>
      <dgm:t>
        <a:bodyPr/>
        <a:lstStyle/>
        <a:p>
          <a:endParaRPr lang="cs-CZ"/>
        </a:p>
      </dgm:t>
    </dgm:pt>
    <dgm:pt modelId="{672E6057-EC31-486F-8CB8-D500CBE38708}" type="pres">
      <dgm:prSet presAssocID="{37E42899-8D0F-46A4-9BC5-50AC05491CA2}" presName="rootConnector1" presStyleLbl="node1" presStyleIdx="0" presStyleCnt="0"/>
      <dgm:spPr/>
      <dgm:t>
        <a:bodyPr/>
        <a:lstStyle/>
        <a:p>
          <a:endParaRPr lang="cs-CZ"/>
        </a:p>
      </dgm:t>
    </dgm:pt>
    <dgm:pt modelId="{D78C6EF2-5D12-4293-A9CB-DCE81B2B837A}" type="pres">
      <dgm:prSet presAssocID="{37E42899-8D0F-46A4-9BC5-50AC05491CA2}" presName="hierChild2" presStyleCnt="0"/>
      <dgm:spPr/>
    </dgm:pt>
    <dgm:pt modelId="{291A3ECF-7CA1-427A-8082-4B4780DEC515}" type="pres">
      <dgm:prSet presAssocID="{7C90E4A7-9189-4B33-8B0C-BBF800214F82}" presName="Name35" presStyleLbl="parChTrans1D2" presStyleIdx="0" presStyleCnt="1"/>
      <dgm:spPr/>
    </dgm:pt>
    <dgm:pt modelId="{CB2A1416-6893-40DF-9296-14616FB4062C}" type="pres">
      <dgm:prSet presAssocID="{B452B7AF-C6CC-42D3-927D-8956D82FB94C}" presName="hierRoot2" presStyleCnt="0">
        <dgm:presLayoutVars>
          <dgm:hierBranch/>
        </dgm:presLayoutVars>
      </dgm:prSet>
      <dgm:spPr/>
    </dgm:pt>
    <dgm:pt modelId="{2F75D7FB-5C5F-4623-90F8-3C6AE5967F11}" type="pres">
      <dgm:prSet presAssocID="{B452B7AF-C6CC-42D3-927D-8956D82FB94C}" presName="rootComposite" presStyleCnt="0"/>
      <dgm:spPr/>
    </dgm:pt>
    <dgm:pt modelId="{FB000C41-F14E-4157-A4FC-7174FD5D4452}" type="pres">
      <dgm:prSet presAssocID="{B452B7AF-C6CC-42D3-927D-8956D82FB94C}" presName="rootText" presStyleLbl="node2" presStyleIdx="0" presStyleCnt="1">
        <dgm:presLayoutVars>
          <dgm:chPref val="3"/>
        </dgm:presLayoutVars>
      </dgm:prSet>
      <dgm:spPr/>
      <dgm:t>
        <a:bodyPr/>
        <a:lstStyle/>
        <a:p>
          <a:endParaRPr lang="cs-CZ"/>
        </a:p>
      </dgm:t>
    </dgm:pt>
    <dgm:pt modelId="{3CF5A553-634E-4E44-B8F3-0A1DDE24249A}" type="pres">
      <dgm:prSet presAssocID="{B452B7AF-C6CC-42D3-927D-8956D82FB94C}" presName="rootConnector" presStyleLbl="node2" presStyleIdx="0" presStyleCnt="1"/>
      <dgm:spPr/>
      <dgm:t>
        <a:bodyPr/>
        <a:lstStyle/>
        <a:p>
          <a:endParaRPr lang="cs-CZ"/>
        </a:p>
      </dgm:t>
    </dgm:pt>
    <dgm:pt modelId="{C3921614-750D-4F6B-919A-AEF4CC93B52C}" type="pres">
      <dgm:prSet presAssocID="{B452B7AF-C6CC-42D3-927D-8956D82FB94C}" presName="hierChild4" presStyleCnt="0"/>
      <dgm:spPr/>
    </dgm:pt>
    <dgm:pt modelId="{1F9DB762-5B93-42D5-8946-1DFF3CFC5ED9}" type="pres">
      <dgm:prSet presAssocID="{DDEEF739-228C-4D9A-B693-F8337711A9BD}" presName="Name35" presStyleLbl="parChTrans1D3" presStyleIdx="0" presStyleCnt="3"/>
      <dgm:spPr/>
    </dgm:pt>
    <dgm:pt modelId="{6EC4D4F5-5642-4AE4-BFDA-30BC5B96A393}" type="pres">
      <dgm:prSet presAssocID="{2A543E8B-128D-4A98-ADC2-C461E0A03B8A}" presName="hierRoot2" presStyleCnt="0">
        <dgm:presLayoutVars>
          <dgm:hierBranch val="r"/>
        </dgm:presLayoutVars>
      </dgm:prSet>
      <dgm:spPr/>
    </dgm:pt>
    <dgm:pt modelId="{15B6E8DA-18C7-4617-BFB8-00CD4C99FE51}" type="pres">
      <dgm:prSet presAssocID="{2A543E8B-128D-4A98-ADC2-C461E0A03B8A}" presName="rootComposite" presStyleCnt="0"/>
      <dgm:spPr/>
    </dgm:pt>
    <dgm:pt modelId="{E624CB54-AD9E-4274-B67B-B250BFC99476}" type="pres">
      <dgm:prSet presAssocID="{2A543E8B-128D-4A98-ADC2-C461E0A03B8A}" presName="rootText" presStyleLbl="node3" presStyleIdx="0" presStyleCnt="1">
        <dgm:presLayoutVars>
          <dgm:chPref val="3"/>
        </dgm:presLayoutVars>
      </dgm:prSet>
      <dgm:spPr/>
      <dgm:t>
        <a:bodyPr/>
        <a:lstStyle/>
        <a:p>
          <a:endParaRPr lang="cs-CZ"/>
        </a:p>
      </dgm:t>
    </dgm:pt>
    <dgm:pt modelId="{DAC31323-2399-4E8D-BD71-BB90D6388A02}" type="pres">
      <dgm:prSet presAssocID="{2A543E8B-128D-4A98-ADC2-C461E0A03B8A}" presName="rootConnector" presStyleLbl="node3" presStyleIdx="0" presStyleCnt="1"/>
      <dgm:spPr/>
      <dgm:t>
        <a:bodyPr/>
        <a:lstStyle/>
        <a:p>
          <a:endParaRPr lang="cs-CZ"/>
        </a:p>
      </dgm:t>
    </dgm:pt>
    <dgm:pt modelId="{1F9F62DC-5847-46BB-BAAC-859015CCA6F8}" type="pres">
      <dgm:prSet presAssocID="{2A543E8B-128D-4A98-ADC2-C461E0A03B8A}" presName="hierChild4" presStyleCnt="0"/>
      <dgm:spPr/>
    </dgm:pt>
    <dgm:pt modelId="{10CAA7FE-3866-4A54-893F-0934F2819C5F}" type="pres">
      <dgm:prSet presAssocID="{2A543E8B-128D-4A98-ADC2-C461E0A03B8A}" presName="hierChild5" presStyleCnt="0"/>
      <dgm:spPr/>
    </dgm:pt>
    <dgm:pt modelId="{7D88A35B-09CD-4B08-8613-B19C69806710}" type="pres">
      <dgm:prSet presAssocID="{B452B7AF-C6CC-42D3-927D-8956D82FB94C}" presName="hierChild5" presStyleCnt="0"/>
      <dgm:spPr/>
    </dgm:pt>
    <dgm:pt modelId="{58681BEA-25AD-4020-A739-515A123EDCB8}" type="pres">
      <dgm:prSet presAssocID="{2892CD40-AEEB-4839-8C61-6754FDA64D3D}" presName="Name111" presStyleLbl="parChTrans1D3" presStyleIdx="1" presStyleCnt="3"/>
      <dgm:spPr/>
    </dgm:pt>
    <dgm:pt modelId="{04A4DB73-5D7E-45C8-8A28-9009D3C20E26}" type="pres">
      <dgm:prSet presAssocID="{5EED195F-66AC-4B5F-9DF2-1E3A3A2DC87A}" presName="hierRoot3" presStyleCnt="0">
        <dgm:presLayoutVars>
          <dgm:hierBranch/>
        </dgm:presLayoutVars>
      </dgm:prSet>
      <dgm:spPr/>
    </dgm:pt>
    <dgm:pt modelId="{F5EF7A4E-11B8-4B49-966B-9BBDB7EC5A7A}" type="pres">
      <dgm:prSet presAssocID="{5EED195F-66AC-4B5F-9DF2-1E3A3A2DC87A}" presName="rootComposite3" presStyleCnt="0"/>
      <dgm:spPr/>
    </dgm:pt>
    <dgm:pt modelId="{1D8198E3-D116-4C80-B153-D92A359DFC49}" type="pres">
      <dgm:prSet presAssocID="{5EED195F-66AC-4B5F-9DF2-1E3A3A2DC87A}" presName="rootText3" presStyleLbl="asst2" presStyleIdx="0" presStyleCnt="2">
        <dgm:presLayoutVars>
          <dgm:chPref val="3"/>
        </dgm:presLayoutVars>
      </dgm:prSet>
      <dgm:spPr/>
      <dgm:t>
        <a:bodyPr/>
        <a:lstStyle/>
        <a:p>
          <a:endParaRPr lang="cs-CZ"/>
        </a:p>
      </dgm:t>
    </dgm:pt>
    <dgm:pt modelId="{B3CB481B-9F2F-47F8-9433-36082C5220B4}" type="pres">
      <dgm:prSet presAssocID="{5EED195F-66AC-4B5F-9DF2-1E3A3A2DC87A}" presName="rootConnector3" presStyleLbl="asst2" presStyleIdx="0" presStyleCnt="2"/>
      <dgm:spPr/>
      <dgm:t>
        <a:bodyPr/>
        <a:lstStyle/>
        <a:p>
          <a:endParaRPr lang="cs-CZ"/>
        </a:p>
      </dgm:t>
    </dgm:pt>
    <dgm:pt modelId="{89EB9BF4-792D-4F04-BA43-808A04082120}" type="pres">
      <dgm:prSet presAssocID="{5EED195F-66AC-4B5F-9DF2-1E3A3A2DC87A}" presName="hierChild6" presStyleCnt="0"/>
      <dgm:spPr/>
    </dgm:pt>
    <dgm:pt modelId="{4254891A-765C-4C7D-9500-C642D03876E9}" type="pres">
      <dgm:prSet presAssocID="{5EED195F-66AC-4B5F-9DF2-1E3A3A2DC87A}" presName="hierChild7" presStyleCnt="0"/>
      <dgm:spPr/>
    </dgm:pt>
    <dgm:pt modelId="{162F88B4-F54D-4652-818B-4165C1326C7C}" type="pres">
      <dgm:prSet presAssocID="{399650A3-5CBA-429C-912F-3B6B1124E348}" presName="Name111" presStyleLbl="parChTrans1D3" presStyleIdx="2" presStyleCnt="3"/>
      <dgm:spPr/>
    </dgm:pt>
    <dgm:pt modelId="{837F3E6B-73C6-4156-B535-FCC84C46C8B5}" type="pres">
      <dgm:prSet presAssocID="{4ADA0FAC-832C-4881-B85B-FD2E956E44AF}" presName="hierRoot3" presStyleCnt="0">
        <dgm:presLayoutVars>
          <dgm:hierBranch/>
        </dgm:presLayoutVars>
      </dgm:prSet>
      <dgm:spPr/>
    </dgm:pt>
    <dgm:pt modelId="{5EA702A2-B1BC-475B-BD42-F8C5F4A34E39}" type="pres">
      <dgm:prSet presAssocID="{4ADA0FAC-832C-4881-B85B-FD2E956E44AF}" presName="rootComposite3" presStyleCnt="0"/>
      <dgm:spPr/>
    </dgm:pt>
    <dgm:pt modelId="{AB654D68-71AC-4AA8-9CC0-33C443291C41}" type="pres">
      <dgm:prSet presAssocID="{4ADA0FAC-832C-4881-B85B-FD2E956E44AF}" presName="rootText3" presStyleLbl="asst2" presStyleIdx="1" presStyleCnt="2">
        <dgm:presLayoutVars>
          <dgm:chPref val="3"/>
        </dgm:presLayoutVars>
      </dgm:prSet>
      <dgm:spPr/>
      <dgm:t>
        <a:bodyPr/>
        <a:lstStyle/>
        <a:p>
          <a:endParaRPr lang="cs-CZ"/>
        </a:p>
      </dgm:t>
    </dgm:pt>
    <dgm:pt modelId="{9A8DD559-6FA2-43C0-8310-CD948D6F5D56}" type="pres">
      <dgm:prSet presAssocID="{4ADA0FAC-832C-4881-B85B-FD2E956E44AF}" presName="rootConnector3" presStyleLbl="asst2" presStyleIdx="1" presStyleCnt="2"/>
      <dgm:spPr/>
      <dgm:t>
        <a:bodyPr/>
        <a:lstStyle/>
        <a:p>
          <a:endParaRPr lang="cs-CZ"/>
        </a:p>
      </dgm:t>
    </dgm:pt>
    <dgm:pt modelId="{E5F0A359-2EB4-4F9B-A9CF-218965E6A27D}" type="pres">
      <dgm:prSet presAssocID="{4ADA0FAC-832C-4881-B85B-FD2E956E44AF}" presName="hierChild6" presStyleCnt="0"/>
      <dgm:spPr/>
    </dgm:pt>
    <dgm:pt modelId="{2C04276F-DFD1-40A1-BBC0-743F57085D6D}" type="pres">
      <dgm:prSet presAssocID="{4ADA0FAC-832C-4881-B85B-FD2E956E44AF}" presName="hierChild7" presStyleCnt="0"/>
      <dgm:spPr/>
    </dgm:pt>
    <dgm:pt modelId="{D0299083-764F-4FB6-A00F-B24603537FE3}" type="pres">
      <dgm:prSet presAssocID="{37E42899-8D0F-46A4-9BC5-50AC05491CA2}" presName="hierChild3" presStyleCnt="0"/>
      <dgm:spPr/>
    </dgm:pt>
  </dgm:ptLst>
  <dgm:cxnLst>
    <dgm:cxn modelId="{ABA29514-F6FD-44E1-B79F-71D52FF77E24}" type="presOf" srcId="{5EED195F-66AC-4B5F-9DF2-1E3A3A2DC87A}" destId="{1D8198E3-D116-4C80-B153-D92A359DFC49}" srcOrd="0" destOrd="0" presId="urn:microsoft.com/office/officeart/2005/8/layout/orgChart1"/>
    <dgm:cxn modelId="{6C190EEB-7AC4-4AF5-AB95-64DA7067ECFE}" type="presOf" srcId="{4ADA0FAC-832C-4881-B85B-FD2E956E44AF}" destId="{AB654D68-71AC-4AA8-9CC0-33C443291C41}" srcOrd="0" destOrd="0" presId="urn:microsoft.com/office/officeart/2005/8/layout/orgChart1"/>
    <dgm:cxn modelId="{A4A52156-407E-4A09-8B8B-19D1F01ABF47}" type="presOf" srcId="{DDEEF739-228C-4D9A-B693-F8337711A9BD}" destId="{1F9DB762-5B93-42D5-8946-1DFF3CFC5ED9}" srcOrd="0" destOrd="0" presId="urn:microsoft.com/office/officeart/2005/8/layout/orgChart1"/>
    <dgm:cxn modelId="{C30C2619-8959-408B-AC63-4A59CBD339DF}" type="presOf" srcId="{2A543E8B-128D-4A98-ADC2-C461E0A03B8A}" destId="{E624CB54-AD9E-4274-B67B-B250BFC99476}" srcOrd="0" destOrd="0" presId="urn:microsoft.com/office/officeart/2005/8/layout/orgChart1"/>
    <dgm:cxn modelId="{10B87498-9B48-43A4-B1AB-4E70EF53E9E3}" srcId="{B452B7AF-C6CC-42D3-927D-8956D82FB94C}" destId="{4ADA0FAC-832C-4881-B85B-FD2E956E44AF}" srcOrd="1" destOrd="0" parTransId="{399650A3-5CBA-429C-912F-3B6B1124E348}" sibTransId="{91C67221-EF8F-45BC-93DA-72922C7F8D48}"/>
    <dgm:cxn modelId="{5CF87AC6-4868-4512-ABDF-9571564878B1}" type="presOf" srcId="{7C90E4A7-9189-4B33-8B0C-BBF800214F82}" destId="{291A3ECF-7CA1-427A-8082-4B4780DEC515}" srcOrd="0" destOrd="0" presId="urn:microsoft.com/office/officeart/2005/8/layout/orgChart1"/>
    <dgm:cxn modelId="{D96E27C6-C1FA-4019-AD53-B7F47C6613CE}" type="presOf" srcId="{5EED195F-66AC-4B5F-9DF2-1E3A3A2DC87A}" destId="{B3CB481B-9F2F-47F8-9433-36082C5220B4}" srcOrd="1" destOrd="0" presId="urn:microsoft.com/office/officeart/2005/8/layout/orgChart1"/>
    <dgm:cxn modelId="{A82CA634-A629-4F50-B396-DA5C3C905820}" type="presOf" srcId="{399650A3-5CBA-429C-912F-3B6B1124E348}" destId="{162F88B4-F54D-4652-818B-4165C1326C7C}" srcOrd="0" destOrd="0" presId="urn:microsoft.com/office/officeart/2005/8/layout/orgChart1"/>
    <dgm:cxn modelId="{A3A4E0C1-8C90-42F9-8FF6-0047EDC710E6}" srcId="{B452B7AF-C6CC-42D3-927D-8956D82FB94C}" destId="{5EED195F-66AC-4B5F-9DF2-1E3A3A2DC87A}" srcOrd="0" destOrd="0" parTransId="{2892CD40-AEEB-4839-8C61-6754FDA64D3D}" sibTransId="{57C42FCF-6825-4F0E-AEF1-67ED81FFC2E2}"/>
    <dgm:cxn modelId="{C1055BB0-8794-4D65-9866-EEA9140D5ED3}" type="presOf" srcId="{B452B7AF-C6CC-42D3-927D-8956D82FB94C}" destId="{FB000C41-F14E-4157-A4FC-7174FD5D4452}" srcOrd="0" destOrd="0" presId="urn:microsoft.com/office/officeart/2005/8/layout/orgChart1"/>
    <dgm:cxn modelId="{F1FC754F-357E-440E-91C6-7DA939A2BEE4}" type="presOf" srcId="{2892CD40-AEEB-4839-8C61-6754FDA64D3D}" destId="{58681BEA-25AD-4020-A739-515A123EDCB8}" srcOrd="0" destOrd="0" presId="urn:microsoft.com/office/officeart/2005/8/layout/orgChart1"/>
    <dgm:cxn modelId="{D95D2ACC-DE42-4EC9-8797-721B7DE2713A}" type="presOf" srcId="{873E5C82-C8D2-4951-BA24-A1B719EACD7A}" destId="{EC054645-596F-411D-BBDF-510557E30969}" srcOrd="0" destOrd="0" presId="urn:microsoft.com/office/officeart/2005/8/layout/orgChart1"/>
    <dgm:cxn modelId="{5896EEA1-9780-4089-B84A-81C6392ABE69}" type="presOf" srcId="{2A543E8B-128D-4A98-ADC2-C461E0A03B8A}" destId="{DAC31323-2399-4E8D-BD71-BB90D6388A02}" srcOrd="1" destOrd="0" presId="urn:microsoft.com/office/officeart/2005/8/layout/orgChart1"/>
    <dgm:cxn modelId="{D63F642D-C389-48D4-836C-9B4AC120C5A1}" srcId="{B452B7AF-C6CC-42D3-927D-8956D82FB94C}" destId="{2A543E8B-128D-4A98-ADC2-C461E0A03B8A}" srcOrd="2" destOrd="0" parTransId="{DDEEF739-228C-4D9A-B693-F8337711A9BD}" sibTransId="{F2A5E305-DF85-4F89-87B8-E53C76158E12}"/>
    <dgm:cxn modelId="{ED765D80-21BA-4FE0-88DC-22532CB59D8F}" type="presOf" srcId="{B452B7AF-C6CC-42D3-927D-8956D82FB94C}" destId="{3CF5A553-634E-4E44-B8F3-0A1DDE24249A}" srcOrd="1" destOrd="0" presId="urn:microsoft.com/office/officeart/2005/8/layout/orgChart1"/>
    <dgm:cxn modelId="{36C88C65-DC93-42F5-9214-552FEFB1F3F6}" srcId="{873E5C82-C8D2-4951-BA24-A1B719EACD7A}" destId="{37E42899-8D0F-46A4-9BC5-50AC05491CA2}" srcOrd="0" destOrd="0" parTransId="{D2B5D86E-F576-4C98-8C91-E5A28C8976B4}" sibTransId="{91E3EECE-6ABF-4627-B306-CB7DA849009E}"/>
    <dgm:cxn modelId="{71C4B2F1-403E-47C5-AF40-48318B102384}" type="presOf" srcId="{37E42899-8D0F-46A4-9BC5-50AC05491CA2}" destId="{672E6057-EC31-486F-8CB8-D500CBE38708}" srcOrd="1" destOrd="0" presId="urn:microsoft.com/office/officeart/2005/8/layout/orgChart1"/>
    <dgm:cxn modelId="{BA911BF4-578D-459A-9308-F1B7651A5F04}" srcId="{37E42899-8D0F-46A4-9BC5-50AC05491CA2}" destId="{B452B7AF-C6CC-42D3-927D-8956D82FB94C}" srcOrd="0" destOrd="0" parTransId="{7C90E4A7-9189-4B33-8B0C-BBF800214F82}" sibTransId="{77C7E803-9EFD-424D-868F-9270EFB944BB}"/>
    <dgm:cxn modelId="{F48C8098-56BB-4AD0-8D5A-33CDF43FB24A}" type="presOf" srcId="{4ADA0FAC-832C-4881-B85B-FD2E956E44AF}" destId="{9A8DD559-6FA2-43C0-8310-CD948D6F5D56}" srcOrd="1" destOrd="0" presId="urn:microsoft.com/office/officeart/2005/8/layout/orgChart1"/>
    <dgm:cxn modelId="{CEAE4950-9598-4EFB-8153-6F8E8CFBA2F6}" type="presOf" srcId="{37E42899-8D0F-46A4-9BC5-50AC05491CA2}" destId="{C5A729A2-61EF-4C9B-900D-EC4406100852}" srcOrd="0" destOrd="0" presId="urn:microsoft.com/office/officeart/2005/8/layout/orgChart1"/>
    <dgm:cxn modelId="{0F6019A9-EF3C-4E99-97A8-4288C32F021B}" type="presParOf" srcId="{EC054645-596F-411D-BBDF-510557E30969}" destId="{1E37AD85-D5B9-4D0B-A30B-C39336765900}" srcOrd="0" destOrd="0" presId="urn:microsoft.com/office/officeart/2005/8/layout/orgChart1"/>
    <dgm:cxn modelId="{09C56D99-3654-4234-BF36-0CAEC3B9F7BA}" type="presParOf" srcId="{1E37AD85-D5B9-4D0B-A30B-C39336765900}" destId="{8C569A6D-7E9F-486B-85FF-BAE6327FBEC0}" srcOrd="0" destOrd="0" presId="urn:microsoft.com/office/officeart/2005/8/layout/orgChart1"/>
    <dgm:cxn modelId="{505439C9-B92D-46A2-9CA0-476954F3DE33}" type="presParOf" srcId="{8C569A6D-7E9F-486B-85FF-BAE6327FBEC0}" destId="{C5A729A2-61EF-4C9B-900D-EC4406100852}" srcOrd="0" destOrd="0" presId="urn:microsoft.com/office/officeart/2005/8/layout/orgChart1"/>
    <dgm:cxn modelId="{9DC8F1C2-A85A-465F-876C-10FF8B77A267}" type="presParOf" srcId="{8C569A6D-7E9F-486B-85FF-BAE6327FBEC0}" destId="{672E6057-EC31-486F-8CB8-D500CBE38708}" srcOrd="1" destOrd="0" presId="urn:microsoft.com/office/officeart/2005/8/layout/orgChart1"/>
    <dgm:cxn modelId="{2EA53F32-EB49-4AD3-8BD2-406DEA136985}" type="presParOf" srcId="{1E37AD85-D5B9-4D0B-A30B-C39336765900}" destId="{D78C6EF2-5D12-4293-A9CB-DCE81B2B837A}" srcOrd="1" destOrd="0" presId="urn:microsoft.com/office/officeart/2005/8/layout/orgChart1"/>
    <dgm:cxn modelId="{26FE0DDF-9F1D-4EAD-86F4-0E5E48582C8C}" type="presParOf" srcId="{D78C6EF2-5D12-4293-A9CB-DCE81B2B837A}" destId="{291A3ECF-7CA1-427A-8082-4B4780DEC515}" srcOrd="0" destOrd="0" presId="urn:microsoft.com/office/officeart/2005/8/layout/orgChart1"/>
    <dgm:cxn modelId="{F9B9EABD-0F3A-4554-B76D-4BB9D8D99463}" type="presParOf" srcId="{D78C6EF2-5D12-4293-A9CB-DCE81B2B837A}" destId="{CB2A1416-6893-40DF-9296-14616FB4062C}" srcOrd="1" destOrd="0" presId="urn:microsoft.com/office/officeart/2005/8/layout/orgChart1"/>
    <dgm:cxn modelId="{56F77E9F-52A6-441C-86E2-0560BD6489AE}" type="presParOf" srcId="{CB2A1416-6893-40DF-9296-14616FB4062C}" destId="{2F75D7FB-5C5F-4623-90F8-3C6AE5967F11}" srcOrd="0" destOrd="0" presId="urn:microsoft.com/office/officeart/2005/8/layout/orgChart1"/>
    <dgm:cxn modelId="{9B2A11D2-FC41-4E3E-A039-B85D5A6F4997}" type="presParOf" srcId="{2F75D7FB-5C5F-4623-90F8-3C6AE5967F11}" destId="{FB000C41-F14E-4157-A4FC-7174FD5D4452}" srcOrd="0" destOrd="0" presId="urn:microsoft.com/office/officeart/2005/8/layout/orgChart1"/>
    <dgm:cxn modelId="{A13F9202-7187-4F59-9CF2-5C6241B05C76}" type="presParOf" srcId="{2F75D7FB-5C5F-4623-90F8-3C6AE5967F11}" destId="{3CF5A553-634E-4E44-B8F3-0A1DDE24249A}" srcOrd="1" destOrd="0" presId="urn:microsoft.com/office/officeart/2005/8/layout/orgChart1"/>
    <dgm:cxn modelId="{772FD58D-B125-4795-A470-2BAB670286BF}" type="presParOf" srcId="{CB2A1416-6893-40DF-9296-14616FB4062C}" destId="{C3921614-750D-4F6B-919A-AEF4CC93B52C}" srcOrd="1" destOrd="0" presId="urn:microsoft.com/office/officeart/2005/8/layout/orgChart1"/>
    <dgm:cxn modelId="{506FDD71-98DB-4C37-9148-9A6DEC599198}" type="presParOf" srcId="{C3921614-750D-4F6B-919A-AEF4CC93B52C}" destId="{1F9DB762-5B93-42D5-8946-1DFF3CFC5ED9}" srcOrd="0" destOrd="0" presId="urn:microsoft.com/office/officeart/2005/8/layout/orgChart1"/>
    <dgm:cxn modelId="{07DC4683-1A81-4C24-8CE9-E53618750B49}" type="presParOf" srcId="{C3921614-750D-4F6B-919A-AEF4CC93B52C}" destId="{6EC4D4F5-5642-4AE4-BFDA-30BC5B96A393}" srcOrd="1" destOrd="0" presId="urn:microsoft.com/office/officeart/2005/8/layout/orgChart1"/>
    <dgm:cxn modelId="{0A586001-A451-4763-9244-0D698A750402}" type="presParOf" srcId="{6EC4D4F5-5642-4AE4-BFDA-30BC5B96A393}" destId="{15B6E8DA-18C7-4617-BFB8-00CD4C99FE51}" srcOrd="0" destOrd="0" presId="urn:microsoft.com/office/officeart/2005/8/layout/orgChart1"/>
    <dgm:cxn modelId="{46558095-5225-4E50-AF6F-D89C9D9A7047}" type="presParOf" srcId="{15B6E8DA-18C7-4617-BFB8-00CD4C99FE51}" destId="{E624CB54-AD9E-4274-B67B-B250BFC99476}" srcOrd="0" destOrd="0" presId="urn:microsoft.com/office/officeart/2005/8/layout/orgChart1"/>
    <dgm:cxn modelId="{478A94BE-77B4-44F2-961E-2370E42830F7}" type="presParOf" srcId="{15B6E8DA-18C7-4617-BFB8-00CD4C99FE51}" destId="{DAC31323-2399-4E8D-BD71-BB90D6388A02}" srcOrd="1" destOrd="0" presId="urn:microsoft.com/office/officeart/2005/8/layout/orgChart1"/>
    <dgm:cxn modelId="{F2D6FE25-0422-4DB5-BC00-BB493E13DD90}" type="presParOf" srcId="{6EC4D4F5-5642-4AE4-BFDA-30BC5B96A393}" destId="{1F9F62DC-5847-46BB-BAAC-859015CCA6F8}" srcOrd="1" destOrd="0" presId="urn:microsoft.com/office/officeart/2005/8/layout/orgChart1"/>
    <dgm:cxn modelId="{1E8CEB79-0CA5-4C9E-8F7A-B21891B48F14}" type="presParOf" srcId="{6EC4D4F5-5642-4AE4-BFDA-30BC5B96A393}" destId="{10CAA7FE-3866-4A54-893F-0934F2819C5F}" srcOrd="2" destOrd="0" presId="urn:microsoft.com/office/officeart/2005/8/layout/orgChart1"/>
    <dgm:cxn modelId="{28922AE7-54ED-4249-ABBA-D3E301C6E699}" type="presParOf" srcId="{CB2A1416-6893-40DF-9296-14616FB4062C}" destId="{7D88A35B-09CD-4B08-8613-B19C69806710}" srcOrd="2" destOrd="0" presId="urn:microsoft.com/office/officeart/2005/8/layout/orgChart1"/>
    <dgm:cxn modelId="{F6CB88A2-E0EF-4867-B8AB-1399393D0E1A}" type="presParOf" srcId="{7D88A35B-09CD-4B08-8613-B19C69806710}" destId="{58681BEA-25AD-4020-A739-515A123EDCB8}" srcOrd="0" destOrd="0" presId="urn:microsoft.com/office/officeart/2005/8/layout/orgChart1"/>
    <dgm:cxn modelId="{B63289AD-E2C5-450F-900C-EA5BF635C723}" type="presParOf" srcId="{7D88A35B-09CD-4B08-8613-B19C69806710}" destId="{04A4DB73-5D7E-45C8-8A28-9009D3C20E26}" srcOrd="1" destOrd="0" presId="urn:microsoft.com/office/officeart/2005/8/layout/orgChart1"/>
    <dgm:cxn modelId="{87AEA8BD-9FA2-4E4C-892C-D3DDF9417F28}" type="presParOf" srcId="{04A4DB73-5D7E-45C8-8A28-9009D3C20E26}" destId="{F5EF7A4E-11B8-4B49-966B-9BBDB7EC5A7A}" srcOrd="0" destOrd="0" presId="urn:microsoft.com/office/officeart/2005/8/layout/orgChart1"/>
    <dgm:cxn modelId="{0000557A-54B8-4AF6-879A-1E2985DA8886}" type="presParOf" srcId="{F5EF7A4E-11B8-4B49-966B-9BBDB7EC5A7A}" destId="{1D8198E3-D116-4C80-B153-D92A359DFC49}" srcOrd="0" destOrd="0" presId="urn:microsoft.com/office/officeart/2005/8/layout/orgChart1"/>
    <dgm:cxn modelId="{3BB898E6-9131-44B5-B1C7-E62F61F1BB98}" type="presParOf" srcId="{F5EF7A4E-11B8-4B49-966B-9BBDB7EC5A7A}" destId="{B3CB481B-9F2F-47F8-9433-36082C5220B4}" srcOrd="1" destOrd="0" presId="urn:microsoft.com/office/officeart/2005/8/layout/orgChart1"/>
    <dgm:cxn modelId="{2CCA49CD-695E-4D41-85C2-34A8676A08AE}" type="presParOf" srcId="{04A4DB73-5D7E-45C8-8A28-9009D3C20E26}" destId="{89EB9BF4-792D-4F04-BA43-808A04082120}" srcOrd="1" destOrd="0" presId="urn:microsoft.com/office/officeart/2005/8/layout/orgChart1"/>
    <dgm:cxn modelId="{FBD09360-C71F-49D5-93DE-94447549722C}" type="presParOf" srcId="{04A4DB73-5D7E-45C8-8A28-9009D3C20E26}" destId="{4254891A-765C-4C7D-9500-C642D03876E9}" srcOrd="2" destOrd="0" presId="urn:microsoft.com/office/officeart/2005/8/layout/orgChart1"/>
    <dgm:cxn modelId="{8E5BCA21-9DAA-48AF-BA22-753A22CD93DB}" type="presParOf" srcId="{7D88A35B-09CD-4B08-8613-B19C69806710}" destId="{162F88B4-F54D-4652-818B-4165C1326C7C}" srcOrd="2" destOrd="0" presId="urn:microsoft.com/office/officeart/2005/8/layout/orgChart1"/>
    <dgm:cxn modelId="{35EA1D46-93E8-4A75-99BB-9E5E05D5681B}" type="presParOf" srcId="{7D88A35B-09CD-4B08-8613-B19C69806710}" destId="{837F3E6B-73C6-4156-B535-FCC84C46C8B5}" srcOrd="3" destOrd="0" presId="urn:microsoft.com/office/officeart/2005/8/layout/orgChart1"/>
    <dgm:cxn modelId="{76E77097-A07B-4423-9FF1-853467252D3A}" type="presParOf" srcId="{837F3E6B-73C6-4156-B535-FCC84C46C8B5}" destId="{5EA702A2-B1BC-475B-BD42-F8C5F4A34E39}" srcOrd="0" destOrd="0" presId="urn:microsoft.com/office/officeart/2005/8/layout/orgChart1"/>
    <dgm:cxn modelId="{6DBA5620-3038-4A63-96D4-D3132E52664F}" type="presParOf" srcId="{5EA702A2-B1BC-475B-BD42-F8C5F4A34E39}" destId="{AB654D68-71AC-4AA8-9CC0-33C443291C41}" srcOrd="0" destOrd="0" presId="urn:microsoft.com/office/officeart/2005/8/layout/orgChart1"/>
    <dgm:cxn modelId="{99E30269-0482-4646-BFA3-5975EE5317E6}" type="presParOf" srcId="{5EA702A2-B1BC-475B-BD42-F8C5F4A34E39}" destId="{9A8DD559-6FA2-43C0-8310-CD948D6F5D56}" srcOrd="1" destOrd="0" presId="urn:microsoft.com/office/officeart/2005/8/layout/orgChart1"/>
    <dgm:cxn modelId="{430769DC-F8FB-464E-B6EE-6EF4B5E50444}" type="presParOf" srcId="{837F3E6B-73C6-4156-B535-FCC84C46C8B5}" destId="{E5F0A359-2EB4-4F9B-A9CF-218965E6A27D}" srcOrd="1" destOrd="0" presId="urn:microsoft.com/office/officeart/2005/8/layout/orgChart1"/>
    <dgm:cxn modelId="{805FA9F2-4EE9-4000-AABF-CD7A3BAC1B99}" type="presParOf" srcId="{837F3E6B-73C6-4156-B535-FCC84C46C8B5}" destId="{2C04276F-DFD1-40A1-BBC0-743F57085D6D}" srcOrd="2" destOrd="0" presId="urn:microsoft.com/office/officeart/2005/8/layout/orgChart1"/>
    <dgm:cxn modelId="{A0E661A5-3944-412F-B3B3-6B252F645C73}" type="presParOf" srcId="{1E37AD85-D5B9-4D0B-A30B-C39336765900}" destId="{D0299083-764F-4FB6-A00F-B24603537FE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770302-7858-4C49-BACB-EB167FB44A83}" type="doc">
      <dgm:prSet loTypeId="urn:microsoft.com/office/officeart/2005/8/layout/orgChart1" loCatId="hierarchy" qsTypeId="urn:microsoft.com/office/officeart/2005/8/quickstyle/simple1" qsCatId="simple" csTypeId="urn:microsoft.com/office/officeart/2005/8/colors/accent1_2" csCatId="accent1"/>
      <dgm:spPr/>
    </dgm:pt>
    <dgm:pt modelId="{8A87BCB1-C770-45F3-9711-B7036F51A25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Spr</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á</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va dan</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í</a:t>
          </a:r>
          <a:endPar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endParaRPr>
        </a:p>
      </dgm:t>
    </dgm:pt>
    <dgm:pt modelId="{22349842-9627-446A-B87D-0CE896817E91}" type="parTrans" cxnId="{6EE74DC0-9276-4C02-8FF3-EF81304352B9}">
      <dgm:prSet/>
      <dgm:spPr/>
    </dgm:pt>
    <dgm:pt modelId="{3F5D4A36-E8CC-4AAB-9EC6-EC8E0EFB39C4}" type="sibTrans" cxnId="{6EE74DC0-9276-4C02-8FF3-EF81304352B9}">
      <dgm:prSet/>
      <dgm:spPr/>
    </dgm:pt>
    <dgm:pt modelId="{5ED4EFB7-565C-490D-AE56-C250090FC0D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Registrace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a vyhled</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á</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v</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á</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n</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í</a:t>
          </a:r>
          <a:endPar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endParaRPr>
        </a:p>
      </dgm:t>
    </dgm:pt>
    <dgm:pt modelId="{CB544F95-1624-411D-889A-B3AF9E578103}" type="parTrans" cxnId="{CB163610-80B1-4219-BF34-27FF77B95071}">
      <dgm:prSet/>
      <dgm:spPr/>
    </dgm:pt>
    <dgm:pt modelId="{EF798853-A966-4EE7-B7FD-F2504F738AB3}" type="sibTrans" cxnId="{CB163610-80B1-4219-BF34-27FF77B95071}">
      <dgm:prSet/>
      <dgm:spPr/>
    </dgm:pt>
    <dgm:pt modelId="{531B3696-9B0A-4F58-A3D4-CE400FD6306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Nal</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é</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zac</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í</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 spr</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á</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va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(vyměřov</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á</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n</a:t>
          </a:r>
          <a:r>
            <a:rPr kumimoji="0" lang="cs-CZ" altLang="cs-CZ"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í</a:t>
          </a: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a:t>
          </a:r>
        </a:p>
      </dgm:t>
    </dgm:pt>
    <dgm:pt modelId="{255DF033-48BE-42A1-A24D-EB4CA471A853}" type="parTrans" cxnId="{DCC4C326-0A90-47CB-B98F-B82EA6A9E641}">
      <dgm:prSet/>
      <dgm:spPr/>
    </dgm:pt>
    <dgm:pt modelId="{7ECDD3AF-F138-438B-A07F-CAE10C452C00}" type="sibTrans" cxnId="{DCC4C326-0A90-47CB-B98F-B82EA6A9E641}">
      <dgm:prSet/>
      <dgm:spPr/>
    </dgm:pt>
    <dgm:pt modelId="{5040058A-1550-469A-81DC-38A23654CD9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Inkaso</a:t>
          </a:r>
        </a:p>
      </dgm:t>
    </dgm:pt>
    <dgm:pt modelId="{A31ED4AC-523D-46AF-964A-AFB70D517BAF}" type="parTrans" cxnId="{8C2EE09C-29AC-4D00-B87D-6977971BFC4A}">
      <dgm:prSet/>
      <dgm:spPr/>
    </dgm:pt>
    <dgm:pt modelId="{92E01C90-DEFD-44BC-980B-951B58B99BF2}" type="sibTrans" cxnId="{8C2EE09C-29AC-4D00-B87D-6977971BFC4A}">
      <dgm:prSet/>
      <dgm:spPr/>
    </dgm:pt>
    <dgm:pt modelId="{9096E191-7E35-4B0C-9EFA-78AA64907174}" type="pres">
      <dgm:prSet presAssocID="{11770302-7858-4C49-BACB-EB167FB44A83}" presName="hierChild1" presStyleCnt="0">
        <dgm:presLayoutVars>
          <dgm:orgChart val="1"/>
          <dgm:chPref val="1"/>
          <dgm:dir/>
          <dgm:animOne val="branch"/>
          <dgm:animLvl val="lvl"/>
          <dgm:resizeHandles/>
        </dgm:presLayoutVars>
      </dgm:prSet>
      <dgm:spPr/>
    </dgm:pt>
    <dgm:pt modelId="{0E0AF6F7-1236-4D59-A0E7-153EE54C480E}" type="pres">
      <dgm:prSet presAssocID="{8A87BCB1-C770-45F3-9711-B7036F51A250}" presName="hierRoot1" presStyleCnt="0">
        <dgm:presLayoutVars>
          <dgm:hierBranch val="r"/>
        </dgm:presLayoutVars>
      </dgm:prSet>
      <dgm:spPr/>
    </dgm:pt>
    <dgm:pt modelId="{19A4B90E-2B92-48CA-8BF7-0DEB61B4C3E2}" type="pres">
      <dgm:prSet presAssocID="{8A87BCB1-C770-45F3-9711-B7036F51A250}" presName="rootComposite1" presStyleCnt="0"/>
      <dgm:spPr/>
    </dgm:pt>
    <dgm:pt modelId="{F082DCBC-4F21-47D9-9FB6-ACF73CF74011}" type="pres">
      <dgm:prSet presAssocID="{8A87BCB1-C770-45F3-9711-B7036F51A250}" presName="rootText1" presStyleLbl="node0" presStyleIdx="0" presStyleCnt="1">
        <dgm:presLayoutVars>
          <dgm:chPref val="3"/>
        </dgm:presLayoutVars>
      </dgm:prSet>
      <dgm:spPr/>
      <dgm:t>
        <a:bodyPr/>
        <a:lstStyle/>
        <a:p>
          <a:endParaRPr lang="cs-CZ"/>
        </a:p>
      </dgm:t>
    </dgm:pt>
    <dgm:pt modelId="{14BB6C58-9866-4E0B-AA88-B6C5E80B8A57}" type="pres">
      <dgm:prSet presAssocID="{8A87BCB1-C770-45F3-9711-B7036F51A250}" presName="rootConnector1" presStyleLbl="node1" presStyleIdx="0" presStyleCnt="0"/>
      <dgm:spPr/>
      <dgm:t>
        <a:bodyPr/>
        <a:lstStyle/>
        <a:p>
          <a:endParaRPr lang="cs-CZ"/>
        </a:p>
      </dgm:t>
    </dgm:pt>
    <dgm:pt modelId="{EF03C9BA-0B55-47D6-85DC-896C02ECCB2E}" type="pres">
      <dgm:prSet presAssocID="{8A87BCB1-C770-45F3-9711-B7036F51A250}" presName="hierChild2" presStyleCnt="0"/>
      <dgm:spPr/>
    </dgm:pt>
    <dgm:pt modelId="{CE86A716-FB12-4A6C-ABD0-0A3CDD1F3A81}" type="pres">
      <dgm:prSet presAssocID="{CB544F95-1624-411D-889A-B3AF9E578103}" presName="Name50" presStyleLbl="parChTrans1D2" presStyleIdx="0" presStyleCnt="3"/>
      <dgm:spPr/>
    </dgm:pt>
    <dgm:pt modelId="{6ADC7720-EAB3-4AB6-80A7-2D038946A6AF}" type="pres">
      <dgm:prSet presAssocID="{5ED4EFB7-565C-490D-AE56-C250090FC0D9}" presName="hierRoot2" presStyleCnt="0">
        <dgm:presLayoutVars>
          <dgm:hierBranch/>
        </dgm:presLayoutVars>
      </dgm:prSet>
      <dgm:spPr/>
    </dgm:pt>
    <dgm:pt modelId="{BDAB407B-A029-4321-96C3-70AEA624BE70}" type="pres">
      <dgm:prSet presAssocID="{5ED4EFB7-565C-490D-AE56-C250090FC0D9}" presName="rootComposite" presStyleCnt="0"/>
      <dgm:spPr/>
    </dgm:pt>
    <dgm:pt modelId="{93B3BB9C-932C-4997-9BD3-BE514C196C0C}" type="pres">
      <dgm:prSet presAssocID="{5ED4EFB7-565C-490D-AE56-C250090FC0D9}" presName="rootText" presStyleLbl="node2" presStyleIdx="0" presStyleCnt="3">
        <dgm:presLayoutVars>
          <dgm:chPref val="3"/>
        </dgm:presLayoutVars>
      </dgm:prSet>
      <dgm:spPr/>
      <dgm:t>
        <a:bodyPr/>
        <a:lstStyle/>
        <a:p>
          <a:endParaRPr lang="cs-CZ"/>
        </a:p>
      </dgm:t>
    </dgm:pt>
    <dgm:pt modelId="{F71FB4DF-A0D2-4499-9F10-C520284AADA8}" type="pres">
      <dgm:prSet presAssocID="{5ED4EFB7-565C-490D-AE56-C250090FC0D9}" presName="rootConnector" presStyleLbl="node2" presStyleIdx="0" presStyleCnt="3"/>
      <dgm:spPr/>
      <dgm:t>
        <a:bodyPr/>
        <a:lstStyle/>
        <a:p>
          <a:endParaRPr lang="cs-CZ"/>
        </a:p>
      </dgm:t>
    </dgm:pt>
    <dgm:pt modelId="{0408B6A9-981C-43D1-8C77-92C492A41E18}" type="pres">
      <dgm:prSet presAssocID="{5ED4EFB7-565C-490D-AE56-C250090FC0D9}" presName="hierChild4" presStyleCnt="0"/>
      <dgm:spPr/>
    </dgm:pt>
    <dgm:pt modelId="{C7C87E5F-6FF6-469D-B6BA-7A051CF9D8C5}" type="pres">
      <dgm:prSet presAssocID="{5ED4EFB7-565C-490D-AE56-C250090FC0D9}" presName="hierChild5" presStyleCnt="0"/>
      <dgm:spPr/>
    </dgm:pt>
    <dgm:pt modelId="{4E1CA946-4E1C-40BD-9B29-63AE728F45C4}" type="pres">
      <dgm:prSet presAssocID="{255DF033-48BE-42A1-A24D-EB4CA471A853}" presName="Name50" presStyleLbl="parChTrans1D2" presStyleIdx="1" presStyleCnt="3"/>
      <dgm:spPr/>
    </dgm:pt>
    <dgm:pt modelId="{DABFB916-5DFE-43EA-A3F5-7F07808821CA}" type="pres">
      <dgm:prSet presAssocID="{531B3696-9B0A-4F58-A3D4-CE400FD6306A}" presName="hierRoot2" presStyleCnt="0">
        <dgm:presLayoutVars>
          <dgm:hierBranch/>
        </dgm:presLayoutVars>
      </dgm:prSet>
      <dgm:spPr/>
    </dgm:pt>
    <dgm:pt modelId="{D80B9B79-5DFA-4651-AC84-11EA7E219DD9}" type="pres">
      <dgm:prSet presAssocID="{531B3696-9B0A-4F58-A3D4-CE400FD6306A}" presName="rootComposite" presStyleCnt="0"/>
      <dgm:spPr/>
    </dgm:pt>
    <dgm:pt modelId="{4FD6EB58-C4D4-49B6-80D6-9E3B025DA18D}" type="pres">
      <dgm:prSet presAssocID="{531B3696-9B0A-4F58-A3D4-CE400FD6306A}" presName="rootText" presStyleLbl="node2" presStyleIdx="1" presStyleCnt="3">
        <dgm:presLayoutVars>
          <dgm:chPref val="3"/>
        </dgm:presLayoutVars>
      </dgm:prSet>
      <dgm:spPr/>
      <dgm:t>
        <a:bodyPr/>
        <a:lstStyle/>
        <a:p>
          <a:endParaRPr lang="cs-CZ"/>
        </a:p>
      </dgm:t>
    </dgm:pt>
    <dgm:pt modelId="{9C92EFA8-446F-4D7D-A4C0-4DCE50EB5B91}" type="pres">
      <dgm:prSet presAssocID="{531B3696-9B0A-4F58-A3D4-CE400FD6306A}" presName="rootConnector" presStyleLbl="node2" presStyleIdx="1" presStyleCnt="3"/>
      <dgm:spPr/>
      <dgm:t>
        <a:bodyPr/>
        <a:lstStyle/>
        <a:p>
          <a:endParaRPr lang="cs-CZ"/>
        </a:p>
      </dgm:t>
    </dgm:pt>
    <dgm:pt modelId="{4256AF9D-DEBE-45AB-A017-03D3189745EB}" type="pres">
      <dgm:prSet presAssocID="{531B3696-9B0A-4F58-A3D4-CE400FD6306A}" presName="hierChild4" presStyleCnt="0"/>
      <dgm:spPr/>
    </dgm:pt>
    <dgm:pt modelId="{1C9BEE94-5124-4D25-890B-29011C7F2D9F}" type="pres">
      <dgm:prSet presAssocID="{531B3696-9B0A-4F58-A3D4-CE400FD6306A}" presName="hierChild5" presStyleCnt="0"/>
      <dgm:spPr/>
    </dgm:pt>
    <dgm:pt modelId="{391FDBB2-63B6-4F6A-8644-4AB22A4E10A2}" type="pres">
      <dgm:prSet presAssocID="{A31ED4AC-523D-46AF-964A-AFB70D517BAF}" presName="Name50" presStyleLbl="parChTrans1D2" presStyleIdx="2" presStyleCnt="3"/>
      <dgm:spPr/>
    </dgm:pt>
    <dgm:pt modelId="{F23E308D-F6EB-454D-B935-5B55466B4BC0}" type="pres">
      <dgm:prSet presAssocID="{5040058A-1550-469A-81DC-38A23654CD9A}" presName="hierRoot2" presStyleCnt="0">
        <dgm:presLayoutVars>
          <dgm:hierBranch/>
        </dgm:presLayoutVars>
      </dgm:prSet>
      <dgm:spPr/>
    </dgm:pt>
    <dgm:pt modelId="{D1C2021D-0CC6-4F82-89AC-D15F87A8D2C2}" type="pres">
      <dgm:prSet presAssocID="{5040058A-1550-469A-81DC-38A23654CD9A}" presName="rootComposite" presStyleCnt="0"/>
      <dgm:spPr/>
    </dgm:pt>
    <dgm:pt modelId="{9DA42D9B-2E76-4E51-A181-4B8F8DEB638D}" type="pres">
      <dgm:prSet presAssocID="{5040058A-1550-469A-81DC-38A23654CD9A}" presName="rootText" presStyleLbl="node2" presStyleIdx="2" presStyleCnt="3">
        <dgm:presLayoutVars>
          <dgm:chPref val="3"/>
        </dgm:presLayoutVars>
      </dgm:prSet>
      <dgm:spPr/>
      <dgm:t>
        <a:bodyPr/>
        <a:lstStyle/>
        <a:p>
          <a:endParaRPr lang="cs-CZ"/>
        </a:p>
      </dgm:t>
    </dgm:pt>
    <dgm:pt modelId="{8CDB5A36-5EE8-41AB-A91D-D591D728A0C6}" type="pres">
      <dgm:prSet presAssocID="{5040058A-1550-469A-81DC-38A23654CD9A}" presName="rootConnector" presStyleLbl="node2" presStyleIdx="2" presStyleCnt="3"/>
      <dgm:spPr/>
      <dgm:t>
        <a:bodyPr/>
        <a:lstStyle/>
        <a:p>
          <a:endParaRPr lang="cs-CZ"/>
        </a:p>
      </dgm:t>
    </dgm:pt>
    <dgm:pt modelId="{C2B5EDE2-0B6C-4930-928A-4973D8BD65A2}" type="pres">
      <dgm:prSet presAssocID="{5040058A-1550-469A-81DC-38A23654CD9A}" presName="hierChild4" presStyleCnt="0"/>
      <dgm:spPr/>
    </dgm:pt>
    <dgm:pt modelId="{2148088D-C012-4371-9230-C06EAF4D9AF8}" type="pres">
      <dgm:prSet presAssocID="{5040058A-1550-469A-81DC-38A23654CD9A}" presName="hierChild5" presStyleCnt="0"/>
      <dgm:spPr/>
    </dgm:pt>
    <dgm:pt modelId="{D31B1DD9-25CC-4B80-B4EA-50C39B88B62F}" type="pres">
      <dgm:prSet presAssocID="{8A87BCB1-C770-45F3-9711-B7036F51A250}" presName="hierChild3" presStyleCnt="0"/>
      <dgm:spPr/>
    </dgm:pt>
  </dgm:ptLst>
  <dgm:cxnLst>
    <dgm:cxn modelId="{6C822521-33FD-47EA-B994-37D627A5993E}" type="presOf" srcId="{11770302-7858-4C49-BACB-EB167FB44A83}" destId="{9096E191-7E35-4B0C-9EFA-78AA64907174}" srcOrd="0" destOrd="0" presId="urn:microsoft.com/office/officeart/2005/8/layout/orgChart1"/>
    <dgm:cxn modelId="{E5B6C7D8-F858-4639-82B1-AE16FD8BE1D3}" type="presOf" srcId="{255DF033-48BE-42A1-A24D-EB4CA471A853}" destId="{4E1CA946-4E1C-40BD-9B29-63AE728F45C4}" srcOrd="0" destOrd="0" presId="urn:microsoft.com/office/officeart/2005/8/layout/orgChart1"/>
    <dgm:cxn modelId="{25E8EA8E-0FEB-4FA0-8F44-07E9B4BD37C9}" type="presOf" srcId="{531B3696-9B0A-4F58-A3D4-CE400FD6306A}" destId="{9C92EFA8-446F-4D7D-A4C0-4DCE50EB5B91}" srcOrd="1" destOrd="0" presId="urn:microsoft.com/office/officeart/2005/8/layout/orgChart1"/>
    <dgm:cxn modelId="{DCC4C326-0A90-47CB-B98F-B82EA6A9E641}" srcId="{8A87BCB1-C770-45F3-9711-B7036F51A250}" destId="{531B3696-9B0A-4F58-A3D4-CE400FD6306A}" srcOrd="1" destOrd="0" parTransId="{255DF033-48BE-42A1-A24D-EB4CA471A853}" sibTransId="{7ECDD3AF-F138-438B-A07F-CAE10C452C00}"/>
    <dgm:cxn modelId="{CB163610-80B1-4219-BF34-27FF77B95071}" srcId="{8A87BCB1-C770-45F3-9711-B7036F51A250}" destId="{5ED4EFB7-565C-490D-AE56-C250090FC0D9}" srcOrd="0" destOrd="0" parTransId="{CB544F95-1624-411D-889A-B3AF9E578103}" sibTransId="{EF798853-A966-4EE7-B7FD-F2504F738AB3}"/>
    <dgm:cxn modelId="{81D3C06A-8140-4117-9D1F-DB585D389133}" type="presOf" srcId="{8A87BCB1-C770-45F3-9711-B7036F51A250}" destId="{F082DCBC-4F21-47D9-9FB6-ACF73CF74011}" srcOrd="0" destOrd="0" presId="urn:microsoft.com/office/officeart/2005/8/layout/orgChart1"/>
    <dgm:cxn modelId="{1BF5A40B-AE85-4C77-9A99-74120CE68EBF}" type="presOf" srcId="{5ED4EFB7-565C-490D-AE56-C250090FC0D9}" destId="{93B3BB9C-932C-4997-9BD3-BE514C196C0C}" srcOrd="0" destOrd="0" presId="urn:microsoft.com/office/officeart/2005/8/layout/orgChart1"/>
    <dgm:cxn modelId="{882CC2F4-345B-4625-AE06-8264377F52C4}" type="presOf" srcId="{5040058A-1550-469A-81DC-38A23654CD9A}" destId="{9DA42D9B-2E76-4E51-A181-4B8F8DEB638D}" srcOrd="0" destOrd="0" presId="urn:microsoft.com/office/officeart/2005/8/layout/orgChart1"/>
    <dgm:cxn modelId="{8C2EE09C-29AC-4D00-B87D-6977971BFC4A}" srcId="{8A87BCB1-C770-45F3-9711-B7036F51A250}" destId="{5040058A-1550-469A-81DC-38A23654CD9A}" srcOrd="2" destOrd="0" parTransId="{A31ED4AC-523D-46AF-964A-AFB70D517BAF}" sibTransId="{92E01C90-DEFD-44BC-980B-951B58B99BF2}"/>
    <dgm:cxn modelId="{C3E9F69D-92DF-49C2-8E0F-46686AA6066D}" type="presOf" srcId="{8A87BCB1-C770-45F3-9711-B7036F51A250}" destId="{14BB6C58-9866-4E0B-AA88-B6C5E80B8A57}" srcOrd="1" destOrd="0" presId="urn:microsoft.com/office/officeart/2005/8/layout/orgChart1"/>
    <dgm:cxn modelId="{70417DE1-30CD-4374-AF38-DED2C805FD42}" type="presOf" srcId="{5ED4EFB7-565C-490D-AE56-C250090FC0D9}" destId="{F71FB4DF-A0D2-4499-9F10-C520284AADA8}" srcOrd="1" destOrd="0" presId="urn:microsoft.com/office/officeart/2005/8/layout/orgChart1"/>
    <dgm:cxn modelId="{3137103F-D790-42A0-9B2E-7229192D17E3}" type="presOf" srcId="{531B3696-9B0A-4F58-A3D4-CE400FD6306A}" destId="{4FD6EB58-C4D4-49B6-80D6-9E3B025DA18D}" srcOrd="0" destOrd="0" presId="urn:microsoft.com/office/officeart/2005/8/layout/orgChart1"/>
    <dgm:cxn modelId="{AFFAA952-C673-46AA-A1F6-6F18F6A03A1B}" type="presOf" srcId="{5040058A-1550-469A-81DC-38A23654CD9A}" destId="{8CDB5A36-5EE8-41AB-A91D-D591D728A0C6}" srcOrd="1" destOrd="0" presId="urn:microsoft.com/office/officeart/2005/8/layout/orgChart1"/>
    <dgm:cxn modelId="{4ECF7A23-06F2-41B5-AB06-E3331D5DD17F}" type="presOf" srcId="{A31ED4AC-523D-46AF-964A-AFB70D517BAF}" destId="{391FDBB2-63B6-4F6A-8644-4AB22A4E10A2}" srcOrd="0" destOrd="0" presId="urn:microsoft.com/office/officeart/2005/8/layout/orgChart1"/>
    <dgm:cxn modelId="{6EE74DC0-9276-4C02-8FF3-EF81304352B9}" srcId="{11770302-7858-4C49-BACB-EB167FB44A83}" destId="{8A87BCB1-C770-45F3-9711-B7036F51A250}" srcOrd="0" destOrd="0" parTransId="{22349842-9627-446A-B87D-0CE896817E91}" sibTransId="{3F5D4A36-E8CC-4AAB-9EC6-EC8E0EFB39C4}"/>
    <dgm:cxn modelId="{A5A9BAF0-9D56-4C3C-AF2C-0EAE92ABDDAD}" type="presOf" srcId="{CB544F95-1624-411D-889A-B3AF9E578103}" destId="{CE86A716-FB12-4A6C-ABD0-0A3CDD1F3A81}" srcOrd="0" destOrd="0" presId="urn:microsoft.com/office/officeart/2005/8/layout/orgChart1"/>
    <dgm:cxn modelId="{84D83939-3930-47D5-9A06-B743B16BA9A4}" type="presParOf" srcId="{9096E191-7E35-4B0C-9EFA-78AA64907174}" destId="{0E0AF6F7-1236-4D59-A0E7-153EE54C480E}" srcOrd="0" destOrd="0" presId="urn:microsoft.com/office/officeart/2005/8/layout/orgChart1"/>
    <dgm:cxn modelId="{A987D785-7F09-4A5E-BAE2-32EC9D628288}" type="presParOf" srcId="{0E0AF6F7-1236-4D59-A0E7-153EE54C480E}" destId="{19A4B90E-2B92-48CA-8BF7-0DEB61B4C3E2}" srcOrd="0" destOrd="0" presId="urn:microsoft.com/office/officeart/2005/8/layout/orgChart1"/>
    <dgm:cxn modelId="{27F87B2F-3D0E-4448-9820-A02FD06416C8}" type="presParOf" srcId="{19A4B90E-2B92-48CA-8BF7-0DEB61B4C3E2}" destId="{F082DCBC-4F21-47D9-9FB6-ACF73CF74011}" srcOrd="0" destOrd="0" presId="urn:microsoft.com/office/officeart/2005/8/layout/orgChart1"/>
    <dgm:cxn modelId="{44698E22-D9F3-48BE-8786-6ABB9871150A}" type="presParOf" srcId="{19A4B90E-2B92-48CA-8BF7-0DEB61B4C3E2}" destId="{14BB6C58-9866-4E0B-AA88-B6C5E80B8A57}" srcOrd="1" destOrd="0" presId="urn:microsoft.com/office/officeart/2005/8/layout/orgChart1"/>
    <dgm:cxn modelId="{09EA59B9-7286-4C69-A0B1-D9931AF9806A}" type="presParOf" srcId="{0E0AF6F7-1236-4D59-A0E7-153EE54C480E}" destId="{EF03C9BA-0B55-47D6-85DC-896C02ECCB2E}" srcOrd="1" destOrd="0" presId="urn:microsoft.com/office/officeart/2005/8/layout/orgChart1"/>
    <dgm:cxn modelId="{2A774B43-30FE-445D-AC56-A5D767EE60CC}" type="presParOf" srcId="{EF03C9BA-0B55-47D6-85DC-896C02ECCB2E}" destId="{CE86A716-FB12-4A6C-ABD0-0A3CDD1F3A81}" srcOrd="0" destOrd="0" presId="urn:microsoft.com/office/officeart/2005/8/layout/orgChart1"/>
    <dgm:cxn modelId="{35EDAC88-79EB-4887-AB7D-92F3BCAAC120}" type="presParOf" srcId="{EF03C9BA-0B55-47D6-85DC-896C02ECCB2E}" destId="{6ADC7720-EAB3-4AB6-80A7-2D038946A6AF}" srcOrd="1" destOrd="0" presId="urn:microsoft.com/office/officeart/2005/8/layout/orgChart1"/>
    <dgm:cxn modelId="{395CF78A-EE59-4E7C-AC9D-37805CB7F7B4}" type="presParOf" srcId="{6ADC7720-EAB3-4AB6-80A7-2D038946A6AF}" destId="{BDAB407B-A029-4321-96C3-70AEA624BE70}" srcOrd="0" destOrd="0" presId="urn:microsoft.com/office/officeart/2005/8/layout/orgChart1"/>
    <dgm:cxn modelId="{F3026A41-8A01-45F3-A19A-738A4E321BA9}" type="presParOf" srcId="{BDAB407B-A029-4321-96C3-70AEA624BE70}" destId="{93B3BB9C-932C-4997-9BD3-BE514C196C0C}" srcOrd="0" destOrd="0" presId="urn:microsoft.com/office/officeart/2005/8/layout/orgChart1"/>
    <dgm:cxn modelId="{A5F232EF-7F44-4AEB-96FC-7CD29A78B8B7}" type="presParOf" srcId="{BDAB407B-A029-4321-96C3-70AEA624BE70}" destId="{F71FB4DF-A0D2-4499-9F10-C520284AADA8}" srcOrd="1" destOrd="0" presId="urn:microsoft.com/office/officeart/2005/8/layout/orgChart1"/>
    <dgm:cxn modelId="{F576F20F-41B2-4CE0-A4AA-32199B07C7FC}" type="presParOf" srcId="{6ADC7720-EAB3-4AB6-80A7-2D038946A6AF}" destId="{0408B6A9-981C-43D1-8C77-92C492A41E18}" srcOrd="1" destOrd="0" presId="urn:microsoft.com/office/officeart/2005/8/layout/orgChart1"/>
    <dgm:cxn modelId="{92AACAA0-A066-43B4-9C16-8F6CC48CD3D4}" type="presParOf" srcId="{6ADC7720-EAB3-4AB6-80A7-2D038946A6AF}" destId="{C7C87E5F-6FF6-469D-B6BA-7A051CF9D8C5}" srcOrd="2" destOrd="0" presId="urn:microsoft.com/office/officeart/2005/8/layout/orgChart1"/>
    <dgm:cxn modelId="{EE938161-EC4A-4AD9-965F-390631B531AB}" type="presParOf" srcId="{EF03C9BA-0B55-47D6-85DC-896C02ECCB2E}" destId="{4E1CA946-4E1C-40BD-9B29-63AE728F45C4}" srcOrd="2" destOrd="0" presId="urn:microsoft.com/office/officeart/2005/8/layout/orgChart1"/>
    <dgm:cxn modelId="{F6A4B86A-334B-466F-915E-46F69A914CCB}" type="presParOf" srcId="{EF03C9BA-0B55-47D6-85DC-896C02ECCB2E}" destId="{DABFB916-5DFE-43EA-A3F5-7F07808821CA}" srcOrd="3" destOrd="0" presId="urn:microsoft.com/office/officeart/2005/8/layout/orgChart1"/>
    <dgm:cxn modelId="{A5409673-8288-4D62-A2B6-74A6A1223C20}" type="presParOf" srcId="{DABFB916-5DFE-43EA-A3F5-7F07808821CA}" destId="{D80B9B79-5DFA-4651-AC84-11EA7E219DD9}" srcOrd="0" destOrd="0" presId="urn:microsoft.com/office/officeart/2005/8/layout/orgChart1"/>
    <dgm:cxn modelId="{E1CA6DF3-5CD9-4A2B-ABBB-FF91AF9CFCE5}" type="presParOf" srcId="{D80B9B79-5DFA-4651-AC84-11EA7E219DD9}" destId="{4FD6EB58-C4D4-49B6-80D6-9E3B025DA18D}" srcOrd="0" destOrd="0" presId="urn:microsoft.com/office/officeart/2005/8/layout/orgChart1"/>
    <dgm:cxn modelId="{6450190C-BF3B-4304-B850-70CEA8B5BC45}" type="presParOf" srcId="{D80B9B79-5DFA-4651-AC84-11EA7E219DD9}" destId="{9C92EFA8-446F-4D7D-A4C0-4DCE50EB5B91}" srcOrd="1" destOrd="0" presId="urn:microsoft.com/office/officeart/2005/8/layout/orgChart1"/>
    <dgm:cxn modelId="{A88396E5-72EF-401F-9FDD-21563A224201}" type="presParOf" srcId="{DABFB916-5DFE-43EA-A3F5-7F07808821CA}" destId="{4256AF9D-DEBE-45AB-A017-03D3189745EB}" srcOrd="1" destOrd="0" presId="urn:microsoft.com/office/officeart/2005/8/layout/orgChart1"/>
    <dgm:cxn modelId="{2CF181D2-32F4-47D9-BB9E-5D27390A38B4}" type="presParOf" srcId="{DABFB916-5DFE-43EA-A3F5-7F07808821CA}" destId="{1C9BEE94-5124-4D25-890B-29011C7F2D9F}" srcOrd="2" destOrd="0" presId="urn:microsoft.com/office/officeart/2005/8/layout/orgChart1"/>
    <dgm:cxn modelId="{5E2F5EBB-7EE4-4472-84C9-B2B830E75C5E}" type="presParOf" srcId="{EF03C9BA-0B55-47D6-85DC-896C02ECCB2E}" destId="{391FDBB2-63B6-4F6A-8644-4AB22A4E10A2}" srcOrd="4" destOrd="0" presId="urn:microsoft.com/office/officeart/2005/8/layout/orgChart1"/>
    <dgm:cxn modelId="{287A1E38-0390-43EC-A103-9328803BADFE}" type="presParOf" srcId="{EF03C9BA-0B55-47D6-85DC-896C02ECCB2E}" destId="{F23E308D-F6EB-454D-B935-5B55466B4BC0}" srcOrd="5" destOrd="0" presId="urn:microsoft.com/office/officeart/2005/8/layout/orgChart1"/>
    <dgm:cxn modelId="{E97CA59B-C821-4DEA-9599-A5B35D130E32}" type="presParOf" srcId="{F23E308D-F6EB-454D-B935-5B55466B4BC0}" destId="{D1C2021D-0CC6-4F82-89AC-D15F87A8D2C2}" srcOrd="0" destOrd="0" presId="urn:microsoft.com/office/officeart/2005/8/layout/orgChart1"/>
    <dgm:cxn modelId="{F69FEFEA-2066-4F1F-81DB-2EFDDF7A5713}" type="presParOf" srcId="{D1C2021D-0CC6-4F82-89AC-D15F87A8D2C2}" destId="{9DA42D9B-2E76-4E51-A181-4B8F8DEB638D}" srcOrd="0" destOrd="0" presId="urn:microsoft.com/office/officeart/2005/8/layout/orgChart1"/>
    <dgm:cxn modelId="{C5C744FE-759E-4268-97AB-CB7D62453CC4}" type="presParOf" srcId="{D1C2021D-0CC6-4F82-89AC-D15F87A8D2C2}" destId="{8CDB5A36-5EE8-41AB-A91D-D591D728A0C6}" srcOrd="1" destOrd="0" presId="urn:microsoft.com/office/officeart/2005/8/layout/orgChart1"/>
    <dgm:cxn modelId="{6DB9CE23-59D6-4ACD-AE9A-64C07F1E16F4}" type="presParOf" srcId="{F23E308D-F6EB-454D-B935-5B55466B4BC0}" destId="{C2B5EDE2-0B6C-4930-928A-4973D8BD65A2}" srcOrd="1" destOrd="0" presId="urn:microsoft.com/office/officeart/2005/8/layout/orgChart1"/>
    <dgm:cxn modelId="{31AD2534-DA15-47D6-8B5A-58FA6CA2FB59}" type="presParOf" srcId="{F23E308D-F6EB-454D-B935-5B55466B4BC0}" destId="{2148088D-C012-4371-9230-C06EAF4D9AF8}" srcOrd="2" destOrd="0" presId="urn:microsoft.com/office/officeart/2005/8/layout/orgChart1"/>
    <dgm:cxn modelId="{0122CC88-CCD8-49F7-95E2-B2F60CE4746F}" type="presParOf" srcId="{0E0AF6F7-1236-4D59-A0E7-153EE54C480E}" destId="{D31B1DD9-25CC-4B80-B4EA-50C39B88B62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t" anchorCtr="0" compatLnSpc="1">
            <a:prstTxWarp prst="textNoShape">
              <a:avLst/>
            </a:prstTxWarp>
          </a:bodyPr>
          <a:lstStyle>
            <a:lvl1pPr algn="l">
              <a:defRPr sz="1300"/>
            </a:lvl1pPr>
          </a:lstStyle>
          <a:p>
            <a:endParaRPr lang="cs-CZ" altLang="cs-CZ"/>
          </a:p>
        </p:txBody>
      </p:sp>
      <p:sp>
        <p:nvSpPr>
          <p:cNvPr id="238595" name="Rectangle 3"/>
          <p:cNvSpPr>
            <a:spLocks noGrp="1" noChangeArrowheads="1"/>
          </p:cNvSpPr>
          <p:nvPr>
            <p:ph type="dt" sz="quarter" idx="1"/>
          </p:nvPr>
        </p:nvSpPr>
        <p:spPr bwMode="auto">
          <a:xfrm>
            <a:off x="3937667" y="0"/>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t" anchorCtr="0" compatLnSpc="1">
            <a:prstTxWarp prst="textNoShape">
              <a:avLst/>
            </a:prstTxWarp>
          </a:bodyPr>
          <a:lstStyle>
            <a:lvl1pPr>
              <a:defRPr sz="1300"/>
            </a:lvl1pPr>
          </a:lstStyle>
          <a:p>
            <a:endParaRPr lang="cs-CZ" altLang="cs-CZ"/>
          </a:p>
        </p:txBody>
      </p:sp>
      <p:sp>
        <p:nvSpPr>
          <p:cNvPr id="238596" name="Rectangle 4"/>
          <p:cNvSpPr>
            <a:spLocks noGrp="1" noChangeArrowheads="1"/>
          </p:cNvSpPr>
          <p:nvPr>
            <p:ph type="ftr" sz="quarter" idx="2"/>
          </p:nvPr>
        </p:nvSpPr>
        <p:spPr bwMode="auto">
          <a:xfrm>
            <a:off x="0" y="9576352"/>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b" anchorCtr="0" compatLnSpc="1">
            <a:prstTxWarp prst="textNoShape">
              <a:avLst/>
            </a:prstTxWarp>
          </a:bodyPr>
          <a:lstStyle>
            <a:lvl1pPr algn="l">
              <a:defRPr sz="1300"/>
            </a:lvl1pPr>
          </a:lstStyle>
          <a:p>
            <a:endParaRPr lang="cs-CZ" altLang="cs-CZ"/>
          </a:p>
        </p:txBody>
      </p:sp>
      <p:sp>
        <p:nvSpPr>
          <p:cNvPr id="238597" name="Rectangle 5"/>
          <p:cNvSpPr>
            <a:spLocks noGrp="1" noChangeArrowheads="1"/>
          </p:cNvSpPr>
          <p:nvPr>
            <p:ph type="sldNum" sz="quarter" idx="3"/>
          </p:nvPr>
        </p:nvSpPr>
        <p:spPr bwMode="auto">
          <a:xfrm>
            <a:off x="3937667" y="9576352"/>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b" anchorCtr="0" compatLnSpc="1">
            <a:prstTxWarp prst="textNoShape">
              <a:avLst/>
            </a:prstTxWarp>
          </a:bodyPr>
          <a:lstStyle>
            <a:lvl1pPr>
              <a:defRPr sz="1300"/>
            </a:lvl1pPr>
          </a:lstStyle>
          <a:p>
            <a:fld id="{FF1D1097-D9ED-4508-B259-9ECF03284712}" type="slidenum">
              <a:rPr lang="cs-CZ" altLang="cs-CZ"/>
              <a:pPr/>
              <a:t>‹#›</a:t>
            </a:fld>
            <a:endParaRPr lang="cs-CZ" altLang="cs-CZ"/>
          </a:p>
        </p:txBody>
      </p:sp>
    </p:spTree>
    <p:extLst>
      <p:ext uri="{BB962C8B-B14F-4D97-AF65-F5344CB8AC3E}">
        <p14:creationId xmlns:p14="http://schemas.microsoft.com/office/powerpoint/2010/main" val="534204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t" anchorCtr="0" compatLnSpc="1">
            <a:prstTxWarp prst="textNoShape">
              <a:avLst/>
            </a:prstTxWarp>
          </a:bodyPr>
          <a:lstStyle>
            <a:lvl1pPr algn="l">
              <a:defRPr sz="1300"/>
            </a:lvl1pPr>
          </a:lstStyle>
          <a:p>
            <a:endParaRPr lang="cs-CZ" altLang="cs-CZ"/>
          </a:p>
        </p:txBody>
      </p:sp>
      <p:sp>
        <p:nvSpPr>
          <p:cNvPr id="334851" name="Rectangle 3"/>
          <p:cNvSpPr>
            <a:spLocks noGrp="1" noChangeArrowheads="1"/>
          </p:cNvSpPr>
          <p:nvPr>
            <p:ph type="dt" idx="1"/>
          </p:nvPr>
        </p:nvSpPr>
        <p:spPr bwMode="auto">
          <a:xfrm>
            <a:off x="3937667" y="0"/>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t" anchorCtr="0" compatLnSpc="1">
            <a:prstTxWarp prst="textNoShape">
              <a:avLst/>
            </a:prstTxWarp>
          </a:bodyPr>
          <a:lstStyle>
            <a:lvl1pPr>
              <a:defRPr sz="1300"/>
            </a:lvl1pPr>
          </a:lstStyle>
          <a:p>
            <a:endParaRPr lang="cs-CZ" altLang="cs-CZ"/>
          </a:p>
        </p:txBody>
      </p:sp>
      <p:sp>
        <p:nvSpPr>
          <p:cNvPr id="334852" name="Rectangle 4"/>
          <p:cNvSpPr>
            <a:spLocks noGrp="1" noRot="1" noChangeAspect="1" noChangeArrowheads="1" noTextEdit="1"/>
          </p:cNvSpPr>
          <p:nvPr>
            <p:ph type="sldImg" idx="2"/>
          </p:nvPr>
        </p:nvSpPr>
        <p:spPr bwMode="auto">
          <a:xfrm>
            <a:off x="955675" y="755650"/>
            <a:ext cx="5040313" cy="37814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95167" y="4789051"/>
            <a:ext cx="5561330" cy="4536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34854" name="Rectangle 6"/>
          <p:cNvSpPr>
            <a:spLocks noGrp="1" noChangeArrowheads="1"/>
          </p:cNvSpPr>
          <p:nvPr>
            <p:ph type="ftr" sz="quarter" idx="4"/>
          </p:nvPr>
        </p:nvSpPr>
        <p:spPr bwMode="auto">
          <a:xfrm>
            <a:off x="0" y="9576352"/>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b" anchorCtr="0" compatLnSpc="1">
            <a:prstTxWarp prst="textNoShape">
              <a:avLst/>
            </a:prstTxWarp>
          </a:bodyPr>
          <a:lstStyle>
            <a:lvl1pPr algn="l">
              <a:defRPr sz="1300"/>
            </a:lvl1pPr>
          </a:lstStyle>
          <a:p>
            <a:endParaRPr lang="cs-CZ" altLang="cs-CZ"/>
          </a:p>
        </p:txBody>
      </p:sp>
      <p:sp>
        <p:nvSpPr>
          <p:cNvPr id="334855" name="Rectangle 7"/>
          <p:cNvSpPr>
            <a:spLocks noGrp="1" noChangeArrowheads="1"/>
          </p:cNvSpPr>
          <p:nvPr>
            <p:ph type="sldNum" sz="quarter" idx="5"/>
          </p:nvPr>
        </p:nvSpPr>
        <p:spPr bwMode="auto">
          <a:xfrm>
            <a:off x="3937667" y="9576352"/>
            <a:ext cx="3012387" cy="504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329" tIns="48664" rIns="97329" bIns="48664" numCol="1" anchor="b" anchorCtr="0" compatLnSpc="1">
            <a:prstTxWarp prst="textNoShape">
              <a:avLst/>
            </a:prstTxWarp>
          </a:bodyPr>
          <a:lstStyle>
            <a:lvl1pPr>
              <a:defRPr sz="1300"/>
            </a:lvl1pPr>
          </a:lstStyle>
          <a:p>
            <a:fld id="{0CB65E74-2FDB-4792-8952-881F465C3F3A}" type="slidenum">
              <a:rPr lang="cs-CZ" altLang="cs-CZ"/>
              <a:pPr/>
              <a:t>‹#›</a:t>
            </a:fld>
            <a:endParaRPr lang="cs-CZ" altLang="cs-CZ"/>
          </a:p>
        </p:txBody>
      </p:sp>
    </p:spTree>
    <p:extLst>
      <p:ext uri="{BB962C8B-B14F-4D97-AF65-F5344CB8AC3E}">
        <p14:creationId xmlns:p14="http://schemas.microsoft.com/office/powerpoint/2010/main" val="41270459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CB65E74-2FDB-4792-8952-881F465C3F3A}" type="slidenum">
              <a:rPr lang="cs-CZ" altLang="cs-CZ" smtClean="0"/>
              <a:pPr/>
              <a:t>1</a:t>
            </a:fld>
            <a:endParaRPr lang="cs-CZ" altLang="cs-CZ"/>
          </a:p>
        </p:txBody>
      </p:sp>
    </p:spTree>
    <p:extLst>
      <p:ext uri="{BB962C8B-B14F-4D97-AF65-F5344CB8AC3E}">
        <p14:creationId xmlns:p14="http://schemas.microsoft.com/office/powerpoint/2010/main" val="3415953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13314-FA0F-4325-8ADD-A4D8763A3D68}" type="slidenum">
              <a:rPr lang="cs-CZ" altLang="cs-CZ"/>
              <a:pPr/>
              <a:t>23</a:t>
            </a:fld>
            <a:endParaRPr lang="cs-CZ" alt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ltLang="cs-CZ" dirty="0"/>
          </a:p>
        </p:txBody>
      </p:sp>
    </p:spTree>
    <p:extLst>
      <p:ext uri="{BB962C8B-B14F-4D97-AF65-F5344CB8AC3E}">
        <p14:creationId xmlns:p14="http://schemas.microsoft.com/office/powerpoint/2010/main" val="4168819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13314-FA0F-4325-8ADD-A4D8763A3D68}" type="slidenum">
              <a:rPr lang="cs-CZ" altLang="cs-CZ"/>
              <a:pPr/>
              <a:t>40</a:t>
            </a:fld>
            <a:endParaRPr lang="cs-CZ" alt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ltLang="cs-CZ" dirty="0"/>
          </a:p>
        </p:txBody>
      </p:sp>
    </p:spTree>
    <p:extLst>
      <p:ext uri="{BB962C8B-B14F-4D97-AF65-F5344CB8AC3E}">
        <p14:creationId xmlns:p14="http://schemas.microsoft.com/office/powerpoint/2010/main" val="170664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13314-FA0F-4325-8ADD-A4D8763A3D68}" type="slidenum">
              <a:rPr lang="cs-CZ" altLang="cs-CZ"/>
              <a:pPr/>
              <a:t>46</a:t>
            </a:fld>
            <a:endParaRPr lang="cs-CZ" alt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ltLang="cs-CZ" dirty="0"/>
          </a:p>
        </p:txBody>
      </p:sp>
    </p:spTree>
    <p:extLst>
      <p:ext uri="{BB962C8B-B14F-4D97-AF65-F5344CB8AC3E}">
        <p14:creationId xmlns:p14="http://schemas.microsoft.com/office/powerpoint/2010/main" val="2848453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D3C0EF4-4173-4F7E-8A5A-61DB697250A1}" type="slidenum">
              <a:rPr lang="cs-CZ" altLang="cs-CZ" smtClean="0"/>
              <a:pPr>
                <a:spcBef>
                  <a:spcPct val="0"/>
                </a:spcBef>
              </a:pPr>
              <a:t>56</a:t>
            </a:fld>
            <a:endParaRPr lang="cs-CZ" altLang="cs-CZ"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latin typeface="Arial" panose="020B0604020202020204" pitchFamily="34" charset="0"/>
            </a:endParaRPr>
          </a:p>
        </p:txBody>
      </p:sp>
    </p:spTree>
    <p:extLst>
      <p:ext uri="{BB962C8B-B14F-4D97-AF65-F5344CB8AC3E}">
        <p14:creationId xmlns:p14="http://schemas.microsoft.com/office/powerpoint/2010/main" val="1475754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7F248E-9E22-4B8D-BCB2-DFDC6DC2795F}" type="slidenum">
              <a:rPr lang="cs-CZ" altLang="cs-CZ" smtClean="0"/>
              <a:pPr>
                <a:spcBef>
                  <a:spcPct val="0"/>
                </a:spcBef>
              </a:pPr>
              <a:t>57</a:t>
            </a:fld>
            <a:endParaRPr lang="cs-CZ" altLang="cs-CZ"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latin typeface="Arial" panose="020B0604020202020204" pitchFamily="34" charset="0"/>
            </a:endParaRPr>
          </a:p>
        </p:txBody>
      </p:sp>
    </p:spTree>
    <p:extLst>
      <p:ext uri="{BB962C8B-B14F-4D97-AF65-F5344CB8AC3E}">
        <p14:creationId xmlns:p14="http://schemas.microsoft.com/office/powerpoint/2010/main" val="1706478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34F04C-2341-4E6D-93D8-CB605256D0BE}" type="slidenum">
              <a:rPr lang="cs-CZ" altLang="cs-CZ" smtClean="0"/>
              <a:pPr>
                <a:spcBef>
                  <a:spcPct val="0"/>
                </a:spcBef>
              </a:pPr>
              <a:t>59</a:t>
            </a:fld>
            <a:endParaRPr lang="cs-CZ" altLang="cs-CZ"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latin typeface="Arial" panose="020B0604020202020204" pitchFamily="34" charset="0"/>
            </a:endParaRPr>
          </a:p>
        </p:txBody>
      </p:sp>
    </p:spTree>
    <p:extLst>
      <p:ext uri="{BB962C8B-B14F-4D97-AF65-F5344CB8AC3E}">
        <p14:creationId xmlns:p14="http://schemas.microsoft.com/office/powerpoint/2010/main" val="1308383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D4E58E-CB3C-4FAA-9E5C-E97B3378B5DD}" type="slidenum">
              <a:rPr lang="cs-CZ" altLang="cs-CZ" smtClean="0"/>
              <a:pPr>
                <a:spcBef>
                  <a:spcPct val="0"/>
                </a:spcBef>
              </a:pPr>
              <a:t>60</a:t>
            </a:fld>
            <a:endParaRPr lang="cs-CZ" altLang="cs-CZ"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latin typeface="Arial" panose="020B0604020202020204" pitchFamily="34" charset="0"/>
            </a:endParaRPr>
          </a:p>
        </p:txBody>
      </p:sp>
    </p:spTree>
    <p:extLst>
      <p:ext uri="{BB962C8B-B14F-4D97-AF65-F5344CB8AC3E}">
        <p14:creationId xmlns:p14="http://schemas.microsoft.com/office/powerpoint/2010/main" val="2183833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13314-FA0F-4325-8ADD-A4D8763A3D68}" type="slidenum">
              <a:rPr lang="cs-CZ" altLang="cs-CZ"/>
              <a:pPr/>
              <a:t>68</a:t>
            </a:fld>
            <a:endParaRPr lang="cs-CZ" alt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4193351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89C3F15-74FE-4B0E-A724-529A6C3F69A5}" type="slidenum">
              <a:rPr lang="cs-CZ" altLang="cs-CZ" smtClean="0">
                <a:solidFill>
                  <a:srgbClr val="000000"/>
                </a:solidFill>
              </a:rPr>
              <a:pPr>
                <a:spcBef>
                  <a:spcPct val="0"/>
                </a:spcBef>
              </a:pPr>
              <a:t>79</a:t>
            </a:fld>
            <a:endParaRPr lang="cs-CZ" altLang="cs-CZ" smtClean="0">
              <a:solidFill>
                <a:srgbClr val="000000"/>
              </a:solidFill>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latin typeface="Arial" panose="020B0604020202020204" pitchFamily="34" charset="0"/>
            </a:endParaRPr>
          </a:p>
        </p:txBody>
      </p:sp>
    </p:spTree>
    <p:extLst>
      <p:ext uri="{BB962C8B-B14F-4D97-AF65-F5344CB8AC3E}">
        <p14:creationId xmlns:p14="http://schemas.microsoft.com/office/powerpoint/2010/main" val="132035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CB65E74-2FDB-4792-8952-881F465C3F3A}" type="slidenum">
              <a:rPr lang="cs-CZ" altLang="cs-CZ" smtClean="0"/>
              <a:pPr/>
              <a:t>91</a:t>
            </a:fld>
            <a:endParaRPr lang="cs-CZ" altLang="cs-CZ"/>
          </a:p>
        </p:txBody>
      </p:sp>
    </p:spTree>
    <p:extLst>
      <p:ext uri="{BB962C8B-B14F-4D97-AF65-F5344CB8AC3E}">
        <p14:creationId xmlns:p14="http://schemas.microsoft.com/office/powerpoint/2010/main" val="1383102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DCEB65-0AAF-4166-8321-A13C55F59362}" type="slidenum">
              <a:rPr lang="cs-CZ" altLang="cs-CZ"/>
              <a:pPr/>
              <a:t>2</a:t>
            </a:fld>
            <a:endParaRPr lang="cs-CZ" alt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743520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CB65E74-2FDB-4792-8952-881F465C3F3A}" type="slidenum">
              <a:rPr lang="cs-CZ" altLang="cs-CZ" smtClean="0"/>
              <a:pPr/>
              <a:t>3</a:t>
            </a:fld>
            <a:endParaRPr lang="cs-CZ" altLang="cs-CZ"/>
          </a:p>
        </p:txBody>
      </p:sp>
    </p:spTree>
    <p:extLst>
      <p:ext uri="{BB962C8B-B14F-4D97-AF65-F5344CB8AC3E}">
        <p14:creationId xmlns:p14="http://schemas.microsoft.com/office/powerpoint/2010/main" val="4146867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13314-FA0F-4325-8ADD-A4D8763A3D68}" type="slidenum">
              <a:rPr lang="cs-CZ" altLang="cs-CZ"/>
              <a:pPr/>
              <a:t>4</a:t>
            </a:fld>
            <a:endParaRPr lang="cs-CZ" alt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568387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CB65E74-2FDB-4792-8952-881F465C3F3A}" type="slidenum">
              <a:rPr lang="cs-CZ" altLang="cs-CZ" smtClean="0"/>
              <a:pPr/>
              <a:t>5</a:t>
            </a:fld>
            <a:endParaRPr lang="cs-CZ" altLang="cs-CZ"/>
          </a:p>
        </p:txBody>
      </p:sp>
    </p:spTree>
    <p:extLst>
      <p:ext uri="{BB962C8B-B14F-4D97-AF65-F5344CB8AC3E}">
        <p14:creationId xmlns:p14="http://schemas.microsoft.com/office/powerpoint/2010/main" val="1122851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CB65E74-2FDB-4792-8952-881F465C3F3A}" type="slidenum">
              <a:rPr lang="cs-CZ" altLang="cs-CZ" smtClean="0"/>
              <a:pPr/>
              <a:t>6</a:t>
            </a:fld>
            <a:endParaRPr lang="cs-CZ" altLang="cs-CZ"/>
          </a:p>
        </p:txBody>
      </p:sp>
    </p:spTree>
    <p:extLst>
      <p:ext uri="{BB962C8B-B14F-4D97-AF65-F5344CB8AC3E}">
        <p14:creationId xmlns:p14="http://schemas.microsoft.com/office/powerpoint/2010/main" val="3437140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CB65E74-2FDB-4792-8952-881F465C3F3A}" type="slidenum">
              <a:rPr lang="cs-CZ" altLang="cs-CZ" smtClean="0"/>
              <a:pPr/>
              <a:t>7</a:t>
            </a:fld>
            <a:endParaRPr lang="cs-CZ" altLang="cs-CZ"/>
          </a:p>
        </p:txBody>
      </p:sp>
    </p:spTree>
    <p:extLst>
      <p:ext uri="{BB962C8B-B14F-4D97-AF65-F5344CB8AC3E}">
        <p14:creationId xmlns:p14="http://schemas.microsoft.com/office/powerpoint/2010/main" val="3520699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CB65E74-2FDB-4792-8952-881F465C3F3A}" type="slidenum">
              <a:rPr lang="cs-CZ" altLang="cs-CZ" smtClean="0"/>
              <a:pPr/>
              <a:t>10</a:t>
            </a:fld>
            <a:endParaRPr lang="cs-CZ" altLang="cs-CZ"/>
          </a:p>
        </p:txBody>
      </p:sp>
    </p:spTree>
    <p:extLst>
      <p:ext uri="{BB962C8B-B14F-4D97-AF65-F5344CB8AC3E}">
        <p14:creationId xmlns:p14="http://schemas.microsoft.com/office/powerpoint/2010/main" val="475737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13314-FA0F-4325-8ADD-A4D8763A3D68}" type="slidenum">
              <a:rPr lang="cs-CZ" altLang="cs-CZ"/>
              <a:pPr/>
              <a:t>17</a:t>
            </a:fld>
            <a:endParaRPr lang="cs-CZ" alt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7507305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Kliknutím lze upravit styl.</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anose="05000000000000000000" pitchFamily="2" charset="2"/>
              <a:buNone/>
              <a:defRPr>
                <a:solidFill>
                  <a:srgbClr val="68676C"/>
                </a:solidFill>
              </a:defRPr>
            </a:lvl1pPr>
          </a:lstStyle>
          <a:p>
            <a:pPr lvl="0"/>
            <a:r>
              <a:rPr lang="cs-CZ" altLang="cs-CZ" noProof="0" smtClean="0"/>
              <a:t>Kliknutím lze upravit styl předlohy.</a:t>
            </a:r>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lt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58392B38-814F-4151-876E-B624757EE6B8}" type="slidenum">
              <a:rPr lang="cs-CZ" altLang="cs-CZ"/>
              <a:pPr/>
              <a:t>‹#›</a:t>
            </a:fld>
            <a:endParaRPr lang="cs-CZ" altLang="cs-CZ"/>
          </a:p>
        </p:txBody>
      </p:sp>
      <p:sp>
        <p:nvSpPr>
          <p:cNvPr id="251918" name="Rectangle 14"/>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E0DED32F-5B9D-46C6-A32C-9BC8E5157410}" type="slidenum">
              <a:rPr lang="cs-CZ" altLang="cs-CZ"/>
              <a:pPr/>
              <a:t>‹#›</a:t>
            </a:fld>
            <a:endParaRPr lang="cs-CZ" altLang="cs-CZ"/>
          </a:p>
        </p:txBody>
      </p:sp>
    </p:spTree>
    <p:extLst>
      <p:ext uri="{BB962C8B-B14F-4D97-AF65-F5344CB8AC3E}">
        <p14:creationId xmlns:p14="http://schemas.microsoft.com/office/powerpoint/2010/main" val="2093349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E2068CD9-A7B2-45B3-B7B9-0F48BDBD12FA}" type="slidenum">
              <a:rPr lang="cs-CZ" altLang="cs-CZ"/>
              <a:pPr/>
              <a:t>‹#›</a:t>
            </a:fld>
            <a:endParaRPr lang="cs-CZ" altLang="cs-CZ"/>
          </a:p>
        </p:txBody>
      </p:sp>
    </p:spTree>
    <p:extLst>
      <p:ext uri="{BB962C8B-B14F-4D97-AF65-F5344CB8AC3E}">
        <p14:creationId xmlns:p14="http://schemas.microsoft.com/office/powerpoint/2010/main" val="2579402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533400"/>
            <a:ext cx="8229600" cy="55975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Rectangle 4"/>
          <p:cNvSpPr>
            <a:spLocks noGrp="1" noChangeArrowheads="1"/>
          </p:cNvSpPr>
          <p:nvPr>
            <p:ph type="dt" sz="half" idx="10"/>
          </p:nvPr>
        </p:nvSpPr>
        <p:spPr>
          <a:xfrm>
            <a:off x="457200" y="6356350"/>
            <a:ext cx="2133600" cy="365125"/>
          </a:xfrm>
          <a:prstGeom prst="rect">
            <a:avLst/>
          </a:prstGeom>
        </p:spPr>
        <p:txBody>
          <a:bodyPr/>
          <a:lstStyle>
            <a:lvl1pPr>
              <a:defRPr/>
            </a:lvl1pPr>
          </a:lstStyle>
          <a:p>
            <a:pPr>
              <a:defRPr/>
            </a:pPr>
            <a:endParaRPr lang="cs-CZ"/>
          </a:p>
        </p:txBody>
      </p:sp>
      <p:sp>
        <p:nvSpPr>
          <p:cNvPr id="4" name="Rectangle 5"/>
          <p:cNvSpPr>
            <a:spLocks noGrp="1" noChangeArrowheads="1"/>
          </p:cNvSpPr>
          <p:nvPr>
            <p:ph type="ftr" sz="quarter" idx="11"/>
          </p:nvPr>
        </p:nvSpPr>
        <p:spPr/>
        <p:txBody>
          <a:bodyPr/>
          <a:lstStyle>
            <a:lvl1pPr>
              <a:defRPr/>
            </a:lvl1pPr>
          </a:lstStyle>
          <a:p>
            <a:pPr>
              <a:defRPr/>
            </a:pPr>
            <a:endParaRPr lang="cs-CZ"/>
          </a:p>
        </p:txBody>
      </p:sp>
      <p:sp>
        <p:nvSpPr>
          <p:cNvPr id="5" name="Rectangle 6"/>
          <p:cNvSpPr>
            <a:spLocks noGrp="1" noChangeArrowheads="1"/>
          </p:cNvSpPr>
          <p:nvPr>
            <p:ph type="sldNum" sz="quarter" idx="12"/>
          </p:nvPr>
        </p:nvSpPr>
        <p:spPr/>
        <p:txBody>
          <a:bodyPr/>
          <a:lstStyle>
            <a:lvl1pPr>
              <a:defRPr/>
            </a:lvl1pPr>
          </a:lstStyle>
          <a:p>
            <a:pPr>
              <a:defRPr/>
            </a:pPr>
            <a:fld id="{1087F471-EC4F-46CA-8EA2-70AF140CCE1C}" type="slidenum">
              <a:rPr lang="cs-CZ" altLang="cs-CZ"/>
              <a:pPr>
                <a:defRPr/>
              </a:pPr>
              <a:t>‹#›</a:t>
            </a:fld>
            <a:endParaRPr lang="cs-CZ" altLang="cs-CZ"/>
          </a:p>
        </p:txBody>
      </p:sp>
    </p:spTree>
    <p:extLst>
      <p:ext uri="{BB962C8B-B14F-4D97-AF65-F5344CB8AC3E}">
        <p14:creationId xmlns:p14="http://schemas.microsoft.com/office/powerpoint/2010/main" val="3617077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828800"/>
            <a:ext cx="4038600" cy="43021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8800"/>
            <a:ext cx="4038600" cy="43021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8400"/>
            <a:ext cx="1676400" cy="457200"/>
          </a:xfrm>
          <a:prstGeom prst="rect">
            <a:avLst/>
          </a:prstGeom>
        </p:spPr>
        <p:txBody>
          <a:bodyPr/>
          <a:lstStyle>
            <a:lvl1pPr>
              <a:defRPr>
                <a:latin typeface="Arial" charset="0"/>
                <a:cs typeface="Arial" charset="0"/>
              </a:defRPr>
            </a:lvl1pPr>
          </a:lstStyle>
          <a:p>
            <a:pPr>
              <a:defRPr/>
            </a:pPr>
            <a:endParaRPr lang="cs-CZ"/>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pPr>
              <a:defRPr/>
            </a:pPr>
            <a:endParaRPr lang="cs-CZ"/>
          </a:p>
        </p:txBody>
      </p:sp>
      <p:sp>
        <p:nvSpPr>
          <p:cNvPr id="7" name="Zástupný symbol pro číslo snímku 6"/>
          <p:cNvSpPr>
            <a:spLocks noGrp="1"/>
          </p:cNvSpPr>
          <p:nvPr>
            <p:ph type="sldNum" sz="quarter" idx="12"/>
          </p:nvPr>
        </p:nvSpPr>
        <p:spPr>
          <a:xfrm>
            <a:off x="6781800" y="6248400"/>
            <a:ext cx="1905000" cy="457200"/>
          </a:xfrm>
        </p:spPr>
        <p:txBody>
          <a:bodyPr/>
          <a:lstStyle>
            <a:lvl1pPr>
              <a:defRPr/>
            </a:lvl1pPr>
          </a:lstStyle>
          <a:p>
            <a:pPr>
              <a:defRPr/>
            </a:pPr>
            <a:fld id="{0D226385-7A61-4BCA-A4E4-025AE5ECEA93}" type="slidenum">
              <a:rPr lang="cs-CZ" altLang="cs-CZ"/>
              <a:pPr>
                <a:defRPr/>
              </a:pPr>
              <a:t>‹#›</a:t>
            </a:fld>
            <a:endParaRPr lang="cs-CZ" altLang="cs-CZ"/>
          </a:p>
        </p:txBody>
      </p:sp>
    </p:spTree>
    <p:extLst>
      <p:ext uri="{BB962C8B-B14F-4D97-AF65-F5344CB8AC3E}">
        <p14:creationId xmlns:p14="http://schemas.microsoft.com/office/powerpoint/2010/main" val="668407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83947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628650" y="1825625"/>
            <a:ext cx="7886700" cy="4351338"/>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14932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08507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9199204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921067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722489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4E701304-0141-4966-9841-3F3D7602C8A8}" type="slidenum">
              <a:rPr lang="cs-CZ" altLang="cs-CZ"/>
              <a:pPr/>
              <a:t>‹#›</a:t>
            </a:fld>
            <a:endParaRPr lang="cs-CZ" altLang="cs-CZ"/>
          </a:p>
        </p:txBody>
      </p:sp>
    </p:spTree>
    <p:extLst>
      <p:ext uri="{BB962C8B-B14F-4D97-AF65-F5344CB8AC3E}">
        <p14:creationId xmlns:p14="http://schemas.microsoft.com/office/powerpoint/2010/main" val="27847937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8793267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8926820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627350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1825625"/>
            <a:ext cx="7886700" cy="435133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88922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62738" y="1825625"/>
            <a:ext cx="2011362" cy="4627563"/>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1825625"/>
            <a:ext cx="5881688" cy="46275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91365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7DDB04A2-B09C-4F49-8F5A-44491BA83C26}" type="slidenum">
              <a:rPr lang="cs-CZ" altLang="cs-CZ"/>
              <a:pPr/>
              <a:t>‹#›</a:t>
            </a:fld>
            <a:endParaRPr lang="cs-CZ" altLang="cs-CZ"/>
          </a:p>
        </p:txBody>
      </p:sp>
    </p:spTree>
    <p:extLst>
      <p:ext uri="{BB962C8B-B14F-4D97-AF65-F5344CB8AC3E}">
        <p14:creationId xmlns:p14="http://schemas.microsoft.com/office/powerpoint/2010/main" val="130310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A742C751-072D-4E83-8605-003B524399DC}" type="slidenum">
              <a:rPr lang="cs-CZ" altLang="cs-CZ"/>
              <a:pPr/>
              <a:t>‹#›</a:t>
            </a:fld>
            <a:endParaRPr lang="cs-CZ" altLang="cs-CZ"/>
          </a:p>
        </p:txBody>
      </p:sp>
    </p:spTree>
    <p:extLst>
      <p:ext uri="{BB962C8B-B14F-4D97-AF65-F5344CB8AC3E}">
        <p14:creationId xmlns:p14="http://schemas.microsoft.com/office/powerpoint/2010/main" val="2877167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498B4D91-2572-4264-9A39-16F8F289075B}" type="slidenum">
              <a:rPr lang="cs-CZ" altLang="cs-CZ"/>
              <a:pPr/>
              <a:t>‹#›</a:t>
            </a:fld>
            <a:endParaRPr lang="cs-CZ" altLang="cs-CZ"/>
          </a:p>
        </p:txBody>
      </p:sp>
    </p:spTree>
    <p:extLst>
      <p:ext uri="{BB962C8B-B14F-4D97-AF65-F5344CB8AC3E}">
        <p14:creationId xmlns:p14="http://schemas.microsoft.com/office/powerpoint/2010/main" val="528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078A01E9-2365-4573-8228-40258AC57EC2}" type="slidenum">
              <a:rPr lang="cs-CZ" altLang="cs-CZ"/>
              <a:pPr/>
              <a:t>‹#›</a:t>
            </a:fld>
            <a:endParaRPr lang="cs-CZ" altLang="cs-CZ"/>
          </a:p>
        </p:txBody>
      </p:sp>
    </p:spTree>
    <p:extLst>
      <p:ext uri="{BB962C8B-B14F-4D97-AF65-F5344CB8AC3E}">
        <p14:creationId xmlns:p14="http://schemas.microsoft.com/office/powerpoint/2010/main" val="137777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8D082179-2553-4C9F-B612-52D1FB9DAF1F}" type="slidenum">
              <a:rPr lang="cs-CZ" altLang="cs-CZ"/>
              <a:pPr/>
              <a:t>‹#›</a:t>
            </a:fld>
            <a:endParaRPr lang="cs-CZ" altLang="cs-CZ"/>
          </a:p>
        </p:txBody>
      </p:sp>
    </p:spTree>
    <p:extLst>
      <p:ext uri="{BB962C8B-B14F-4D97-AF65-F5344CB8AC3E}">
        <p14:creationId xmlns:p14="http://schemas.microsoft.com/office/powerpoint/2010/main" val="348593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25ECB277-53BC-4428-8A7D-C5A40E2FE7C6}" type="slidenum">
              <a:rPr lang="cs-CZ" altLang="cs-CZ"/>
              <a:pPr/>
              <a:t>‹#›</a:t>
            </a:fld>
            <a:endParaRPr lang="cs-CZ" altLang="cs-CZ"/>
          </a:p>
        </p:txBody>
      </p:sp>
    </p:spTree>
    <p:extLst>
      <p:ext uri="{BB962C8B-B14F-4D97-AF65-F5344CB8AC3E}">
        <p14:creationId xmlns:p14="http://schemas.microsoft.com/office/powerpoint/2010/main" val="482215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32C77456-83EE-4C9C-BE50-AC352CD87802}" type="slidenum">
              <a:rPr lang="cs-CZ" altLang="cs-CZ"/>
              <a:pPr/>
              <a:t>‹#›</a:t>
            </a:fld>
            <a:endParaRPr lang="cs-CZ" altLang="cs-CZ"/>
          </a:p>
        </p:txBody>
      </p:sp>
    </p:spTree>
    <p:extLst>
      <p:ext uri="{BB962C8B-B14F-4D97-AF65-F5344CB8AC3E}">
        <p14:creationId xmlns:p14="http://schemas.microsoft.com/office/powerpoint/2010/main" val="1383216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4.e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latin typeface="+mn-lt"/>
              </a:defRPr>
            </a:lvl1pPr>
          </a:lstStyle>
          <a:p>
            <a:fld id="{3CAFD1A2-AEAD-4D6E-A191-E58ECEE04F2D}" type="slidenum">
              <a:rPr lang="cs-CZ" altLang="cs-CZ"/>
              <a:pPr/>
              <a:t>‹#›</a:t>
            </a:fld>
            <a:endParaRPr lang="cs-CZ" altLang="cs-CZ"/>
          </a:p>
        </p:txBody>
      </p:sp>
      <p:sp>
        <p:nvSpPr>
          <p:cNvPr id="226314" name="Text Box 10"/>
          <p:cNvSpPr txBox="1">
            <a:spLocks noChangeArrowheads="1"/>
          </p:cNvSpPr>
          <p:nvPr/>
        </p:nvSpPr>
        <p:spPr bwMode="auto">
          <a:xfrm>
            <a:off x="6588125" y="161925"/>
            <a:ext cx="2160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400">
                <a:solidFill>
                  <a:srgbClr val="68676C"/>
                </a:solidFill>
                <a:latin typeface="Trebuchet MS" panose="020B0603020202020204" pitchFamily="34" charset="0"/>
              </a:rPr>
              <a:t>www.law.muni.cz</a:t>
            </a:r>
          </a:p>
        </p:txBody>
      </p:sp>
      <p:pic>
        <p:nvPicPr>
          <p:cNvPr id="226322" name="Picture 18" descr="PF_PPT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descr="PF_PPT_nahled"/>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76" r:id="rId12"/>
    <p:sldLayoutId id="2147483677" r:id="rId13"/>
  </p:sldLayoutIdLst>
  <p:timing>
    <p:tnLst>
      <p:par>
        <p:cTn id="1" dur="indefinite" restart="never" nodeType="tmRoot"/>
      </p:par>
    </p:tnLst>
  </p:timing>
  <p:hf hdr="0" dt="0"/>
  <p:txStyles>
    <p:titleStyle>
      <a:lvl1pPr algn="l" rtl="0" eaLnBrk="1" fontAlgn="base" hangingPunct="1">
        <a:spcBef>
          <a:spcPct val="0"/>
        </a:spcBef>
        <a:spcAft>
          <a:spcPct val="0"/>
        </a:spcAft>
        <a:defRPr sz="3200" kern="1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anose="020B0603020202020204" pitchFamily="34" charset="0"/>
        </a:defRPr>
      </a:lvl2pPr>
      <a:lvl3pPr algn="l" rtl="0" eaLnBrk="1" fontAlgn="base" hangingPunct="1">
        <a:spcBef>
          <a:spcPct val="0"/>
        </a:spcBef>
        <a:spcAft>
          <a:spcPct val="0"/>
        </a:spcAft>
        <a:defRPr sz="3200">
          <a:solidFill>
            <a:schemeClr val="tx1"/>
          </a:solidFill>
          <a:latin typeface="Trebuchet MS" panose="020B0603020202020204" pitchFamily="34" charset="0"/>
        </a:defRPr>
      </a:lvl3pPr>
      <a:lvl4pPr algn="l" rtl="0" eaLnBrk="1" fontAlgn="base" hangingPunct="1">
        <a:spcBef>
          <a:spcPct val="0"/>
        </a:spcBef>
        <a:spcAft>
          <a:spcPct val="0"/>
        </a:spcAft>
        <a:defRPr sz="3200">
          <a:solidFill>
            <a:schemeClr val="tx1"/>
          </a:solidFill>
          <a:latin typeface="Trebuchet MS" panose="020B0603020202020204" pitchFamily="34" charset="0"/>
        </a:defRPr>
      </a:lvl4pPr>
      <a:lvl5pPr algn="l" rtl="0" eaLnBrk="1" fontAlgn="base" hangingPunct="1">
        <a:spcBef>
          <a:spcPct val="0"/>
        </a:spcBef>
        <a:spcAft>
          <a:spcPct val="0"/>
        </a:spcAft>
        <a:defRPr sz="3200">
          <a:solidFill>
            <a:schemeClr val="tx1"/>
          </a:solidFill>
          <a:latin typeface="Trebuchet MS" panose="020B0603020202020204" pitchFamily="34" charset="0"/>
        </a:defRPr>
      </a:lvl5pPr>
      <a:lvl6pPr marL="457200" algn="l" rtl="0" eaLnBrk="1" fontAlgn="base" hangingPunct="1">
        <a:spcBef>
          <a:spcPct val="0"/>
        </a:spcBef>
        <a:spcAft>
          <a:spcPct val="0"/>
        </a:spcAft>
        <a:defRPr sz="3200">
          <a:solidFill>
            <a:schemeClr val="tx1"/>
          </a:solidFill>
          <a:latin typeface="Trebuchet MS" panose="020B0603020202020204" pitchFamily="34" charset="0"/>
        </a:defRPr>
      </a:lvl6pPr>
      <a:lvl7pPr marL="914400" algn="l" rtl="0" eaLnBrk="1" fontAlgn="base" hangingPunct="1">
        <a:spcBef>
          <a:spcPct val="0"/>
        </a:spcBef>
        <a:spcAft>
          <a:spcPct val="0"/>
        </a:spcAft>
        <a:defRPr sz="3200">
          <a:solidFill>
            <a:schemeClr val="tx1"/>
          </a:solidFill>
          <a:latin typeface="Trebuchet MS" panose="020B0603020202020204" pitchFamily="34" charset="0"/>
        </a:defRPr>
      </a:lvl7pPr>
      <a:lvl8pPr marL="1371600" algn="l" rtl="0" eaLnBrk="1" fontAlgn="base" hangingPunct="1">
        <a:spcBef>
          <a:spcPct val="0"/>
        </a:spcBef>
        <a:spcAft>
          <a:spcPct val="0"/>
        </a:spcAft>
        <a:defRPr sz="3200">
          <a:solidFill>
            <a:schemeClr val="tx1"/>
          </a:solidFill>
          <a:latin typeface="Trebuchet MS" panose="020B0603020202020204" pitchFamily="34" charset="0"/>
        </a:defRPr>
      </a:lvl8pPr>
      <a:lvl9pPr marL="1828800" algn="l" rtl="0" eaLnBrk="1" fontAlgn="base" hangingPunct="1">
        <a:spcBef>
          <a:spcPct val="0"/>
        </a:spcBef>
        <a:spcAft>
          <a:spcPct val="0"/>
        </a:spcAft>
        <a:defRPr sz="3200">
          <a:solidFill>
            <a:schemeClr val="tx1"/>
          </a:solidFill>
          <a:latin typeface="Trebuchet MS" panose="020B0603020202020204" pitchFamily="34" charset="0"/>
        </a:defRPr>
      </a:lvl9pPr>
    </p:titleStyle>
    <p:bodyStyle>
      <a:lvl1pPr marL="342900" indent="-342900" algn="l" rtl="0" eaLnBrk="1" fontAlgn="base" hangingPunct="1">
        <a:spcBef>
          <a:spcPct val="20000"/>
        </a:spcBef>
        <a:spcAft>
          <a:spcPct val="0"/>
        </a:spcAft>
        <a:buClr>
          <a:srgbClr val="A9AAAE"/>
        </a:buClr>
        <a:buFont typeface="Wingdings" panose="05000000000000000000" pitchFamily="2" charset="2"/>
        <a:buChar char="n"/>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anose="05000000000000000000" pitchFamily="2" charset="2"/>
        <a:buChar char="n"/>
        <a:defRPr sz="22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A9AAAE"/>
        </a:buClr>
        <a:buFont typeface="Wingdings" panose="05000000000000000000" pitchFamily="2" charset="2"/>
        <a:buChar char="n"/>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A9AAAE"/>
        </a:buClr>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A9AAAE"/>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27351"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anose="05000000000000000000" pitchFamily="2" charset="2"/>
        <a:defRPr sz="5200" kern="1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2pPr>
      <a:lvl3pPr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3pPr>
      <a:lvl4pPr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4pPr>
      <a:lvl5pPr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5pPr>
      <a:lvl6pPr marL="457200"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6pPr>
      <a:lvl7pPr marL="914400"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7pPr>
      <a:lvl8pPr marL="1371600"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8pPr>
      <a:lvl9pPr marL="1828800" algn="l" rtl="0" fontAlgn="base">
        <a:spcBef>
          <a:spcPct val="20000"/>
        </a:spcBef>
        <a:spcAft>
          <a:spcPct val="0"/>
        </a:spcAft>
        <a:buClr>
          <a:srgbClr val="7D1E1E"/>
        </a:buClr>
        <a:buSzPct val="90000"/>
        <a:buFont typeface="Wingdings" panose="05000000000000000000" pitchFamily="2" charset="2"/>
        <a:defRPr sz="5200">
          <a:solidFill>
            <a:schemeClr val="tx1"/>
          </a:solidFill>
          <a:latin typeface="Trebuchet MS" panose="020B0603020202020204" pitchFamily="34" charset="0"/>
        </a:defRPr>
      </a:lvl9pPr>
    </p:titleStyle>
    <p:bodyStyle>
      <a:lvl1pPr algn="l" rtl="0" fontAlgn="base">
        <a:spcBef>
          <a:spcPct val="20000"/>
        </a:spcBef>
        <a:spcAft>
          <a:spcPct val="0"/>
        </a:spcAft>
        <a:buClr>
          <a:srgbClr val="7D1E1E"/>
        </a:buClr>
        <a:buSzPct val="90000"/>
        <a:buFont typeface="Wingdings" panose="05000000000000000000" pitchFamily="2" charset="2"/>
        <a:defRPr sz="3600" b="1" kern="1200">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anose="05000000000000000000" pitchFamily="2" charset="2"/>
        <a:buChar char="n"/>
        <a:defRPr sz="2600" kern="1200">
          <a:solidFill>
            <a:schemeClr val="tx1"/>
          </a:solidFill>
          <a:latin typeface="Arial" panose="020B0604020202020204" pitchFamily="34" charset="0"/>
          <a:ea typeface="+mn-ea"/>
          <a:cs typeface="+mn-cs"/>
        </a:defRPr>
      </a:lvl2pPr>
      <a:lvl3pPr marL="1235075" indent="-228600" algn="l" rtl="0" fontAlgn="base">
        <a:spcBef>
          <a:spcPct val="20000"/>
        </a:spcBef>
        <a:spcAft>
          <a:spcPct val="0"/>
        </a:spcAft>
        <a:buClr>
          <a:srgbClr val="7D1E1E"/>
        </a:buClr>
        <a:buFont typeface="Wingdings" panose="05000000000000000000" pitchFamily="2" charset="2"/>
        <a:buChar char="n"/>
        <a:defRPr sz="2300" kern="1200">
          <a:solidFill>
            <a:schemeClr val="tx1"/>
          </a:solidFill>
          <a:latin typeface="Arial" panose="020B0604020202020204" pitchFamily="34" charset="0"/>
          <a:ea typeface="+mn-ea"/>
          <a:cs typeface="+mn-cs"/>
        </a:defRPr>
      </a:lvl3pPr>
      <a:lvl4pPr marL="1643063" indent="-228600" algn="l" rtl="0" fontAlgn="base">
        <a:spcBef>
          <a:spcPct val="20000"/>
        </a:spcBef>
        <a:spcAft>
          <a:spcPct val="0"/>
        </a:spcAft>
        <a:buClr>
          <a:srgbClr val="7D1E1E"/>
        </a:buClr>
        <a:buFont typeface="Wingdings" panose="05000000000000000000" pitchFamily="2" charset="2"/>
        <a:buChar char="§"/>
        <a:defRPr sz="2000" kern="1200">
          <a:solidFill>
            <a:schemeClr val="tx1"/>
          </a:solidFill>
          <a:latin typeface="Arial" panose="020B0604020202020204" pitchFamily="34" charset="0"/>
          <a:ea typeface="+mn-ea"/>
          <a:cs typeface="+mn-cs"/>
        </a:defRPr>
      </a:lvl4pPr>
      <a:lvl5pPr marL="2057400" indent="-228600" algn="l" rtl="0" fontAlgn="base">
        <a:spcBef>
          <a:spcPct val="20000"/>
        </a:spcBef>
        <a:spcAft>
          <a:spcPct val="0"/>
        </a:spcAft>
        <a:buClr>
          <a:srgbClr val="7D1E1E"/>
        </a:buClr>
        <a:buFont typeface="Wingdings" panose="05000000000000000000" pitchFamily="2" charset="2"/>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celnisprava.cz/"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mailto:damian@czudek.cz"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damian.czudek@law.muni.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r>
              <a:rPr lang="cs-CZ" altLang="cs-CZ"/>
              <a:t>Zápatí prezentace</a:t>
            </a:r>
          </a:p>
        </p:txBody>
      </p:sp>
      <p:sp>
        <p:nvSpPr>
          <p:cNvPr id="318470" name="Rectangle 6"/>
          <p:cNvSpPr>
            <a:spLocks noGrp="1" noChangeArrowheads="1"/>
          </p:cNvSpPr>
          <p:nvPr>
            <p:ph type="title"/>
          </p:nvPr>
        </p:nvSpPr>
        <p:spPr>
          <a:xfrm>
            <a:off x="2483768" y="3141663"/>
            <a:ext cx="6190332" cy="3311525"/>
          </a:xfrm>
        </p:spPr>
        <p:txBody>
          <a:bodyPr/>
          <a:lstStyle/>
          <a:p>
            <a:pPr algn="r"/>
            <a:r>
              <a:rPr lang="cs-CZ" altLang="cs-CZ" sz="3200" dirty="0" smtClean="0"/>
              <a:t>Správa daní v ČR z organizačního a funkčního hlediska – úvod do problematiky</a:t>
            </a:r>
            <a:r>
              <a:rPr lang="cs-CZ" altLang="cs-CZ" dirty="0" smtClean="0"/>
              <a:t/>
            </a:r>
            <a:br>
              <a:rPr lang="cs-CZ" altLang="cs-CZ" dirty="0" smtClean="0"/>
            </a:br>
            <a:r>
              <a:rPr lang="cs-CZ" altLang="cs-CZ" dirty="0" smtClean="0"/>
              <a:t/>
            </a:r>
            <a:br>
              <a:rPr lang="cs-CZ" altLang="cs-CZ" dirty="0" smtClean="0"/>
            </a:br>
            <a:r>
              <a:rPr lang="cs-CZ" altLang="cs-CZ" sz="2000" i="1" dirty="0" smtClean="0"/>
              <a:t> </a:t>
            </a:r>
            <a:br>
              <a:rPr lang="cs-CZ" altLang="cs-CZ" sz="2000" i="1" dirty="0" smtClean="0"/>
            </a:br>
            <a:r>
              <a:rPr lang="cs-CZ" altLang="cs-CZ" sz="2000" i="1" dirty="0" smtClean="0"/>
              <a:t/>
            </a:r>
            <a:br>
              <a:rPr lang="cs-CZ" altLang="cs-CZ" sz="2000" i="1" dirty="0" smtClean="0"/>
            </a:br>
            <a:r>
              <a:rPr lang="cs-CZ" altLang="cs-CZ" sz="2000" i="1" dirty="0" smtClean="0"/>
              <a:t>Damian Czudek</a:t>
            </a:r>
            <a:endParaRPr lang="cs-CZ" altLang="cs-CZ"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r>
              <a:rPr lang="cs-CZ" altLang="cs-CZ" b="1" dirty="0" smtClean="0"/>
              <a:t>Veřejný rozpočet</a:t>
            </a:r>
          </a:p>
        </p:txBody>
      </p:sp>
      <p:sp>
        <p:nvSpPr>
          <p:cNvPr id="19459" name="Zástupný symbol pro obsah 2"/>
          <p:cNvSpPr>
            <a:spLocks noGrp="1"/>
          </p:cNvSpPr>
          <p:nvPr>
            <p:ph idx="1"/>
          </p:nvPr>
        </p:nvSpPr>
        <p:spPr>
          <a:xfrm>
            <a:off x="900113" y="2057400"/>
            <a:ext cx="7772400" cy="4073525"/>
          </a:xfrm>
        </p:spPr>
        <p:txBody>
          <a:bodyPr/>
          <a:lstStyle/>
          <a:p>
            <a:pPr marL="441325" lvl="1" indent="-441325" eaLnBrk="1" hangingPunct="1"/>
            <a:r>
              <a:rPr lang="cs-CZ" altLang="cs-CZ" sz="2400" smtClean="0"/>
              <a:t>Státní rozpočet, státní finanční aktiva nebo rezervní fond organizační složky státu</a:t>
            </a:r>
          </a:p>
          <a:p>
            <a:pPr marL="441325" lvl="1" indent="-441325" eaLnBrk="1" hangingPunct="1"/>
            <a:r>
              <a:rPr lang="cs-CZ" altLang="cs-CZ" sz="2400" smtClean="0"/>
              <a:t>Rozpočet ÚSC</a:t>
            </a:r>
          </a:p>
          <a:p>
            <a:pPr marL="441325" lvl="1" indent="-441325" eaLnBrk="1" hangingPunct="1"/>
            <a:r>
              <a:rPr lang="cs-CZ" altLang="cs-CZ" sz="2400" smtClean="0"/>
              <a:t>Rozpočet SF nebo NF</a:t>
            </a:r>
          </a:p>
          <a:p>
            <a:pPr marL="441325" lvl="1" indent="-441325" eaLnBrk="1" hangingPunct="1"/>
            <a:r>
              <a:rPr lang="cs-CZ" altLang="cs-CZ" sz="2400" smtClean="0"/>
              <a:t>Rozpočet Evropské unie</a:t>
            </a:r>
          </a:p>
          <a:p>
            <a:pPr marL="441325" lvl="1" indent="-441325" eaLnBrk="1" hangingPunct="1"/>
            <a:r>
              <a:rPr lang="cs-CZ" altLang="cs-CZ" sz="2400" smtClean="0"/>
              <a:t>Rozpočet, o kterém to stanoví zákon</a:t>
            </a:r>
          </a:p>
          <a:p>
            <a:endParaRPr lang="cs-CZ" altLang="cs-CZ" smtClean="0"/>
          </a:p>
        </p:txBody>
      </p:sp>
      <p:sp>
        <p:nvSpPr>
          <p:cNvPr id="19460" name="Zástupný symbol pro zápatí 3"/>
          <p:cNvSpPr>
            <a:spLocks noGrp="1"/>
          </p:cNvSpPr>
          <p:nvPr>
            <p:ph type="ftr" sz="quarter" idx="11"/>
          </p:nvPr>
        </p:nvSpPr>
        <p:spPr>
          <a:xfrm>
            <a:off x="457200" y="6248400"/>
            <a:ext cx="1676400" cy="457200"/>
          </a:xfrm>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l"/>
            <a:r>
              <a:rPr lang="cs-CZ" altLang="cs-CZ" smtClean="0">
                <a:latin typeface="Arial" panose="020B0604020202020204" pitchFamily="34" charset="0"/>
              </a:rPr>
              <a:t>Zápatí prezentace</a:t>
            </a:r>
          </a:p>
        </p:txBody>
      </p:sp>
      <p:sp>
        <p:nvSpPr>
          <p:cNvPr id="19461" name="Zástupný symbol pro číslo snímku 4"/>
          <p:cNvSpPr>
            <a:spLocks noGrp="1"/>
          </p:cNvSpPr>
          <p:nvPr>
            <p:ph type="sldNum" sz="quarter" idx="4294967295"/>
          </p:nvPr>
        </p:nvSpPr>
        <p:spPr>
          <a:xfrm>
            <a:off x="3124200" y="6248400"/>
            <a:ext cx="2895600" cy="457200"/>
          </a:xfrm>
          <a:prstGeom prst="rect">
            <a:avLst/>
          </a:prstGeom>
          <a:noFill/>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a:spcBef>
                <a:spcPct val="0"/>
              </a:spcBef>
              <a:buClrTx/>
              <a:buSzTx/>
              <a:buFontTx/>
              <a:buNone/>
            </a:pPr>
            <a:fld id="{03B541AB-D451-4072-9BDF-D152B7DA6A26}" type="slidenum">
              <a:rPr lang="cs-CZ" altLang="cs-CZ" sz="1200" smtClean="0">
                <a:latin typeface="Trebuchet MS" panose="020B0603020202020204" pitchFamily="34" charset="0"/>
                <a:cs typeface="Arial" panose="020B0604020202020204" pitchFamily="34" charset="0"/>
              </a:rPr>
              <a:pPr algn="ctr">
                <a:spcBef>
                  <a:spcPct val="0"/>
                </a:spcBef>
                <a:buClrTx/>
                <a:buSzTx/>
                <a:buFontTx/>
                <a:buNone/>
              </a:pPr>
              <a:t>10</a:t>
            </a:fld>
            <a:endParaRPr lang="cs-CZ" altLang="cs-CZ" sz="1200" smtClean="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2592560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cs-CZ" altLang="cs-CZ" smtClean="0"/>
              <a:t>Daň sensu largo</a:t>
            </a:r>
          </a:p>
        </p:txBody>
      </p:sp>
      <p:sp>
        <p:nvSpPr>
          <p:cNvPr id="14339" name="Zástupný symbol pro obsah 2"/>
          <p:cNvSpPr>
            <a:spLocks noGrp="1"/>
          </p:cNvSpPr>
          <p:nvPr>
            <p:ph idx="1"/>
          </p:nvPr>
        </p:nvSpPr>
        <p:spPr>
          <a:xfrm>
            <a:off x="880492" y="1844824"/>
            <a:ext cx="7772400" cy="4357687"/>
          </a:xfrm>
        </p:spPr>
        <p:txBody>
          <a:bodyPr/>
          <a:lstStyle/>
          <a:p>
            <a:r>
              <a:rPr lang="cs-CZ" altLang="cs-CZ" b="1" dirty="0" smtClean="0"/>
              <a:t>Poplatek</a:t>
            </a:r>
          </a:p>
          <a:p>
            <a:pPr>
              <a:buFontTx/>
              <a:buChar char="-"/>
            </a:pPr>
            <a:r>
              <a:rPr lang="cs-CZ" altLang="cs-CZ" sz="2000" dirty="0" smtClean="0"/>
              <a:t>Od daní se liší zejména protiplněním a nepravidelností.</a:t>
            </a:r>
          </a:p>
          <a:p>
            <a:pPr>
              <a:buFontTx/>
              <a:buChar char="-"/>
            </a:pPr>
            <a:r>
              <a:rPr lang="cs-CZ" altLang="cs-CZ" sz="2000" dirty="0" smtClean="0"/>
              <a:t>Povinná, zákonem předem stanovená částka, kterou se spíše nepravidelně odčerpává na nenávratném principu část nominálního důchodu ekonomického subjektu ve prospěch veřejného fondu – pozor na praxi – poplatek ze psů – konstrukce připomíná spíše daň ze psů..</a:t>
            </a:r>
            <a:r>
              <a:rPr lang="cs-CZ" altLang="cs-CZ" sz="2000" dirty="0" err="1" smtClean="0"/>
              <a:t>atd</a:t>
            </a:r>
            <a:r>
              <a:rPr lang="cs-CZ" altLang="cs-CZ" sz="2000" dirty="0" smtClean="0"/>
              <a:t>.</a:t>
            </a:r>
          </a:p>
          <a:p>
            <a:pPr>
              <a:buFontTx/>
              <a:buChar char="-"/>
            </a:pPr>
            <a:r>
              <a:rPr lang="cs-CZ" altLang="cs-CZ" sz="2000" dirty="0" smtClean="0"/>
              <a:t>Poplatek se více podobá ceně než dani</a:t>
            </a:r>
          </a:p>
          <a:p>
            <a:pPr>
              <a:buFontTx/>
              <a:buChar char="-"/>
            </a:pPr>
            <a:r>
              <a:rPr lang="cs-CZ" altLang="cs-CZ" sz="2000" dirty="0" smtClean="0"/>
              <a:t>V praxi mnohdy dochází k záměně a cena soukromého statku je někdy uváděná jako poplatek – za šatnu, za použití WC, (Cena je však smluvní, není stanovena zákonem!!!)</a:t>
            </a:r>
          </a:p>
        </p:txBody>
      </p:sp>
    </p:spTree>
    <p:extLst>
      <p:ext uri="{BB962C8B-B14F-4D97-AF65-F5344CB8AC3E}">
        <p14:creationId xmlns:p14="http://schemas.microsoft.com/office/powerpoint/2010/main" val="1224858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r>
              <a:rPr lang="cs-CZ" altLang="cs-CZ" smtClean="0"/>
              <a:t>Daň sensu largo</a:t>
            </a:r>
          </a:p>
        </p:txBody>
      </p:sp>
      <p:sp>
        <p:nvSpPr>
          <p:cNvPr id="15363" name="Zástupný symbol pro obsah 2"/>
          <p:cNvSpPr>
            <a:spLocks noGrp="1"/>
          </p:cNvSpPr>
          <p:nvPr>
            <p:ph idx="1"/>
          </p:nvPr>
        </p:nvSpPr>
        <p:spPr/>
        <p:txBody>
          <a:bodyPr/>
          <a:lstStyle/>
          <a:p>
            <a:r>
              <a:rPr lang="cs-CZ" altLang="cs-CZ" b="1" smtClean="0"/>
              <a:t>Clo</a:t>
            </a:r>
          </a:p>
          <a:p>
            <a:pPr>
              <a:buFontTx/>
              <a:buChar char="-"/>
            </a:pPr>
            <a:r>
              <a:rPr lang="cs-CZ" altLang="cs-CZ" sz="2400" i="1" smtClean="0"/>
              <a:t>Zákonem (nebo jiným právním předpisem obdobné nebo vyšší právní síly) předem stanovená sazbou částka, kterou se spíše nepravidelně na nenávratném principu odčerpává část nominálního důchodu ekonomického subjektu ve prospěch veřejného fondu za přechod zboží přes celní hranici s celně schváleným určením a režimem, se kterým je spojena platba.</a:t>
            </a:r>
          </a:p>
          <a:p>
            <a:pPr>
              <a:buFontTx/>
              <a:buChar char="-"/>
            </a:pPr>
            <a:r>
              <a:rPr lang="cs-CZ" altLang="cs-CZ" sz="2400" i="1" smtClean="0"/>
              <a:t>Na rozdíl od daně ve vyspělých ekonomikách spíše funkci nefiskální – ochrana vnitřního trhu (f. ochranná), ovlivnění struktury dovozu a vývozu zboží (f. obchodně politická).</a:t>
            </a:r>
          </a:p>
          <a:p>
            <a:endParaRPr lang="cs-CZ" altLang="cs-CZ" smtClean="0"/>
          </a:p>
        </p:txBody>
      </p:sp>
    </p:spTree>
    <p:extLst>
      <p:ext uri="{BB962C8B-B14F-4D97-AF65-F5344CB8AC3E}">
        <p14:creationId xmlns:p14="http://schemas.microsoft.com/office/powerpoint/2010/main" val="2518364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r>
              <a:rPr lang="cs-CZ" altLang="cs-CZ" smtClean="0"/>
              <a:t>Daně sensu largo</a:t>
            </a:r>
          </a:p>
        </p:txBody>
      </p:sp>
      <p:sp>
        <p:nvSpPr>
          <p:cNvPr id="3" name="Zástupný symbol pro obsah 2"/>
          <p:cNvSpPr>
            <a:spLocks noGrp="1"/>
          </p:cNvSpPr>
          <p:nvPr>
            <p:ph idx="1"/>
          </p:nvPr>
        </p:nvSpPr>
        <p:spPr/>
        <p:txBody>
          <a:bodyPr/>
          <a:lstStyle/>
          <a:p>
            <a:pPr>
              <a:defRPr/>
            </a:pPr>
            <a:r>
              <a:rPr lang="cs-CZ" b="1" dirty="0" smtClean="0"/>
              <a:t>Odvody</a:t>
            </a:r>
          </a:p>
          <a:p>
            <a:pPr>
              <a:buFontTx/>
              <a:buChar char="-"/>
              <a:defRPr/>
            </a:pPr>
            <a:r>
              <a:rPr lang="cs-CZ" dirty="0" smtClean="0"/>
              <a:t>např. z elektřiny ze slunečního záření, odvod z loterií a jiných podobných her, odvod do státního rozpočtu, odvod do vinařského fondu, odvod za porušení rozpočtové káně, atd. </a:t>
            </a:r>
          </a:p>
          <a:p>
            <a:pPr>
              <a:buFontTx/>
              <a:buChar char="-"/>
              <a:defRPr/>
            </a:pPr>
            <a:r>
              <a:rPr lang="cs-CZ" dirty="0" smtClean="0"/>
              <a:t>Charakter jednotlivých odvodů je velmi odlišný, některé se blíží více dani, jiné poplatku a některé dokonce sankci</a:t>
            </a:r>
          </a:p>
          <a:p>
            <a:pPr marL="0" indent="0">
              <a:buFont typeface="Wingdings" panose="05000000000000000000" pitchFamily="2" charset="2"/>
              <a:buNone/>
              <a:defRPr/>
            </a:pPr>
            <a:endParaRPr lang="cs-CZ" dirty="0"/>
          </a:p>
        </p:txBody>
      </p:sp>
    </p:spTree>
    <p:extLst>
      <p:ext uri="{BB962C8B-B14F-4D97-AF65-F5344CB8AC3E}">
        <p14:creationId xmlns:p14="http://schemas.microsoft.com/office/powerpoint/2010/main" val="964660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r>
              <a:rPr lang="cs-CZ" altLang="cs-CZ" smtClean="0"/>
              <a:t>Daně sensu largo</a:t>
            </a:r>
          </a:p>
        </p:txBody>
      </p:sp>
      <p:sp>
        <p:nvSpPr>
          <p:cNvPr id="3" name="Zástupný symbol pro obsah 2"/>
          <p:cNvSpPr>
            <a:spLocks noGrp="1"/>
          </p:cNvSpPr>
          <p:nvPr>
            <p:ph idx="1"/>
          </p:nvPr>
        </p:nvSpPr>
        <p:spPr/>
        <p:txBody>
          <a:bodyPr/>
          <a:lstStyle/>
          <a:p>
            <a:pPr>
              <a:defRPr/>
            </a:pPr>
            <a:r>
              <a:rPr lang="cs-CZ" b="1" dirty="0" smtClean="0"/>
              <a:t>Pojistné </a:t>
            </a:r>
          </a:p>
          <a:p>
            <a:pPr>
              <a:buFontTx/>
              <a:buChar char="-"/>
              <a:defRPr/>
            </a:pPr>
            <a:r>
              <a:rPr lang="cs-CZ" dirty="0" smtClean="0"/>
              <a:t>na sociální zabezpečení (důchodové a nemocenské)</a:t>
            </a:r>
          </a:p>
          <a:p>
            <a:pPr>
              <a:buFontTx/>
              <a:buChar char="-"/>
              <a:defRPr/>
            </a:pPr>
            <a:r>
              <a:rPr lang="cs-CZ" dirty="0" smtClean="0"/>
              <a:t>Příspěvek na státní politiku zaměstnanosti</a:t>
            </a:r>
          </a:p>
          <a:p>
            <a:pPr>
              <a:buFontTx/>
              <a:buChar char="-"/>
              <a:defRPr/>
            </a:pPr>
            <a:r>
              <a:rPr lang="cs-CZ" dirty="0" smtClean="0"/>
              <a:t>Pojistné na všeobecné zdravotní pojištění</a:t>
            </a:r>
          </a:p>
          <a:p>
            <a:pPr marL="0" indent="0">
              <a:buFont typeface="Wingdings" panose="05000000000000000000" pitchFamily="2" charset="2"/>
              <a:buNone/>
              <a:defRPr/>
            </a:pPr>
            <a:endParaRPr lang="cs-CZ" dirty="0"/>
          </a:p>
          <a:p>
            <a:pPr marL="0" indent="0">
              <a:buFont typeface="Wingdings" panose="05000000000000000000" pitchFamily="2" charset="2"/>
              <a:buNone/>
              <a:defRPr/>
            </a:pPr>
            <a:r>
              <a:rPr lang="cs-CZ" dirty="0" smtClean="0"/>
              <a:t>- </a:t>
            </a:r>
            <a:r>
              <a:rPr lang="cs-CZ" dirty="0" err="1" smtClean="0"/>
              <a:t>Diskutabilita</a:t>
            </a:r>
            <a:r>
              <a:rPr lang="cs-CZ" dirty="0" smtClean="0"/>
              <a:t> pojímání a zařazení pojistného.. Nebo je to daň..?</a:t>
            </a:r>
          </a:p>
          <a:p>
            <a:pPr>
              <a:defRPr/>
            </a:pPr>
            <a:endParaRPr lang="cs-CZ" dirty="0" smtClean="0"/>
          </a:p>
        </p:txBody>
      </p:sp>
    </p:spTree>
    <p:extLst>
      <p:ext uri="{BB962C8B-B14F-4D97-AF65-F5344CB8AC3E}">
        <p14:creationId xmlns:p14="http://schemas.microsoft.com/office/powerpoint/2010/main" val="2667980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smtClean="0"/>
              <a:t>Pojem „cena“</a:t>
            </a:r>
          </a:p>
        </p:txBody>
      </p:sp>
      <p:sp>
        <p:nvSpPr>
          <p:cNvPr id="10243" name="Rectangle 3"/>
          <p:cNvSpPr>
            <a:spLocks noGrp="1" noChangeArrowheads="1"/>
          </p:cNvSpPr>
          <p:nvPr>
            <p:ph type="body" idx="1"/>
          </p:nvPr>
        </p:nvSpPr>
        <p:spPr/>
        <p:txBody>
          <a:bodyPr/>
          <a:lstStyle/>
          <a:p>
            <a:r>
              <a:rPr lang="cs-CZ" altLang="cs-CZ" smtClean="0"/>
              <a:t>Poplatek za soukromoprávní statek</a:t>
            </a:r>
          </a:p>
          <a:p>
            <a:r>
              <a:rPr lang="cs-CZ" altLang="cs-CZ" smtClean="0"/>
              <a:t>Nemusí být ukládána ve formě zákona</a:t>
            </a:r>
          </a:p>
          <a:p>
            <a:r>
              <a:rPr lang="cs-CZ" altLang="cs-CZ" smtClean="0"/>
              <a:t>Respektuje skutečnou cenu služby</a:t>
            </a:r>
          </a:p>
          <a:p>
            <a:r>
              <a:rPr lang="cs-CZ" altLang="cs-CZ" smtClean="0"/>
              <a:t>Je možné stanovit ji dohodou</a:t>
            </a:r>
          </a:p>
        </p:txBody>
      </p:sp>
    </p:spTree>
    <p:extLst>
      <p:ext uri="{BB962C8B-B14F-4D97-AF65-F5344CB8AC3E}">
        <p14:creationId xmlns:p14="http://schemas.microsoft.com/office/powerpoint/2010/main" val="313290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mtClean="0"/>
              <a:t>Pojem „berně“</a:t>
            </a:r>
          </a:p>
        </p:txBody>
      </p:sp>
      <p:sp>
        <p:nvSpPr>
          <p:cNvPr id="11267" name="Rectangle 3"/>
          <p:cNvSpPr>
            <a:spLocks noGrp="1" noChangeArrowheads="1"/>
          </p:cNvSpPr>
          <p:nvPr>
            <p:ph type="body" idx="1"/>
          </p:nvPr>
        </p:nvSpPr>
        <p:spPr/>
        <p:txBody>
          <a:bodyPr/>
          <a:lstStyle/>
          <a:p>
            <a:pPr>
              <a:buFont typeface="Wingdings" panose="05000000000000000000" pitchFamily="2" charset="2"/>
              <a:buNone/>
            </a:pPr>
            <a:r>
              <a:rPr lang="cs-CZ" altLang="cs-CZ" smtClean="0"/>
              <a:t> 	Pod pojmem</a:t>
            </a:r>
            <a:r>
              <a:rPr lang="cs-CZ" altLang="cs-CZ" b="1" smtClean="0"/>
              <a:t> berně </a:t>
            </a:r>
            <a:r>
              <a:rPr lang="cs-CZ" altLang="cs-CZ" smtClean="0"/>
              <a:t>rozumíme daně, poplatky, cla, další peněžitá plnění vč. plnění v rámci dělené správy, pokud se postupuje podle DŘ; tedy rovněž odvody!!!</a:t>
            </a:r>
          </a:p>
          <a:p>
            <a:pPr>
              <a:buFont typeface="Wingdings" panose="05000000000000000000" pitchFamily="2" charset="2"/>
              <a:buNone/>
            </a:pPr>
            <a:endParaRPr lang="cs-CZ" altLang="cs-CZ" smtClean="0"/>
          </a:p>
          <a:p>
            <a:pPr>
              <a:buFont typeface="Wingdings" panose="05000000000000000000" pitchFamily="2" charset="2"/>
              <a:buNone/>
            </a:pPr>
            <a:r>
              <a:rPr lang="cs-CZ" altLang="cs-CZ" smtClean="0"/>
              <a:t>	Srov. § 2 odst. 3 DŘ – pojem „daň lato sensu“</a:t>
            </a:r>
          </a:p>
        </p:txBody>
      </p:sp>
    </p:spTree>
    <p:extLst>
      <p:ext uri="{BB962C8B-B14F-4D97-AF65-F5344CB8AC3E}">
        <p14:creationId xmlns:p14="http://schemas.microsoft.com/office/powerpoint/2010/main" val="1379565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cs-CZ" altLang="cs-CZ"/>
              <a:t>Zápatí prezentace</a:t>
            </a:r>
          </a:p>
        </p:txBody>
      </p:sp>
      <p:sp>
        <p:nvSpPr>
          <p:cNvPr id="5" name="Rectangle 7"/>
          <p:cNvSpPr>
            <a:spLocks noGrp="1" noChangeArrowheads="1"/>
          </p:cNvSpPr>
          <p:nvPr>
            <p:ph type="sldNum" sz="quarter" idx="4"/>
          </p:nvPr>
        </p:nvSpPr>
        <p:spPr/>
        <p:txBody>
          <a:bodyPr/>
          <a:lstStyle/>
          <a:p>
            <a:fld id="{4EB71AA3-5F3E-4507-8BD5-7C97DE340531}" type="slidenum">
              <a:rPr lang="cs-CZ" altLang="cs-CZ"/>
              <a:pPr/>
              <a:t>17</a:t>
            </a:fld>
            <a:endParaRPr lang="cs-CZ" altLang="cs-CZ"/>
          </a:p>
        </p:txBody>
      </p:sp>
      <p:sp>
        <p:nvSpPr>
          <p:cNvPr id="342018" name="Rectangle 2"/>
          <p:cNvSpPr>
            <a:spLocks noGrp="1" noChangeArrowheads="1"/>
          </p:cNvSpPr>
          <p:nvPr>
            <p:ph type="ctrTitle"/>
          </p:nvPr>
        </p:nvSpPr>
        <p:spPr/>
        <p:txBody>
          <a:bodyPr/>
          <a:lstStyle/>
          <a:p>
            <a:r>
              <a:rPr lang="cs-CZ" altLang="cs-CZ" dirty="0" smtClean="0"/>
              <a:t>Soustava daní</a:t>
            </a:r>
            <a:br>
              <a:rPr lang="cs-CZ" altLang="cs-CZ" dirty="0" smtClean="0"/>
            </a:br>
            <a:endParaRPr lang="cs-CZ" altLang="cs-CZ" sz="3000" i="1" dirty="0"/>
          </a:p>
        </p:txBody>
      </p:sp>
    </p:spTree>
    <p:extLst>
      <p:ext uri="{BB962C8B-B14F-4D97-AF65-F5344CB8AC3E}">
        <p14:creationId xmlns:p14="http://schemas.microsoft.com/office/powerpoint/2010/main" val="3892052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428875" y="857250"/>
            <a:ext cx="6572250" cy="714375"/>
          </a:xfrm>
        </p:spPr>
        <p:txBody>
          <a:bodyPr/>
          <a:lstStyle/>
          <a:p>
            <a:pPr eaLnBrk="1" hangingPunct="1"/>
            <a:r>
              <a:rPr lang="cs-CZ" altLang="cs-CZ" smtClean="0"/>
              <a:t>Soustava daní v ČR</a:t>
            </a:r>
          </a:p>
        </p:txBody>
      </p:sp>
      <p:sp>
        <p:nvSpPr>
          <p:cNvPr id="23555" name="Rectangle 4"/>
          <p:cNvSpPr>
            <a:spLocks noGrp="1" noChangeArrowheads="1"/>
          </p:cNvSpPr>
          <p:nvPr>
            <p:ph type="body" idx="1"/>
          </p:nvPr>
        </p:nvSpPr>
        <p:spPr>
          <a:xfrm>
            <a:off x="457200" y="1828800"/>
            <a:ext cx="8229600" cy="4552950"/>
          </a:xfrm>
        </p:spPr>
        <p:txBody>
          <a:bodyPr/>
          <a:lstStyle/>
          <a:p>
            <a:pPr eaLnBrk="1" hangingPunct="1">
              <a:lnSpc>
                <a:spcPct val="80000"/>
              </a:lnSpc>
            </a:pPr>
            <a:r>
              <a:rPr lang="cs-CZ" altLang="cs-CZ" sz="2800" smtClean="0"/>
              <a:t>Daň z příjmů fyzických osob</a:t>
            </a:r>
          </a:p>
          <a:p>
            <a:pPr eaLnBrk="1" hangingPunct="1">
              <a:lnSpc>
                <a:spcPct val="80000"/>
              </a:lnSpc>
            </a:pPr>
            <a:r>
              <a:rPr lang="cs-CZ" altLang="cs-CZ" sz="2800" smtClean="0"/>
              <a:t>Daň z příjmů právnických osob</a:t>
            </a:r>
          </a:p>
          <a:p>
            <a:pPr eaLnBrk="1" hangingPunct="1">
              <a:lnSpc>
                <a:spcPct val="80000"/>
              </a:lnSpc>
            </a:pPr>
            <a:r>
              <a:rPr lang="cs-CZ" altLang="cs-CZ" sz="2800" smtClean="0"/>
              <a:t>Daň z nemovitosti</a:t>
            </a:r>
          </a:p>
          <a:p>
            <a:pPr eaLnBrk="1" hangingPunct="1">
              <a:lnSpc>
                <a:spcPct val="80000"/>
              </a:lnSpc>
            </a:pPr>
            <a:r>
              <a:rPr lang="cs-CZ" altLang="cs-CZ" sz="2800" smtClean="0"/>
              <a:t>Daň silniční</a:t>
            </a:r>
          </a:p>
          <a:p>
            <a:pPr eaLnBrk="1" hangingPunct="1">
              <a:lnSpc>
                <a:spcPct val="80000"/>
              </a:lnSpc>
            </a:pPr>
            <a:r>
              <a:rPr lang="cs-CZ" altLang="cs-CZ" sz="2800" smtClean="0"/>
              <a:t>Daň dědická (od 1.1.2014 v rámci daně z příjmu) – </a:t>
            </a:r>
            <a:r>
              <a:rPr lang="cs-CZ" altLang="cs-CZ" sz="2000" smtClean="0"/>
              <a:t>rozšířeno osvobození i na III skupinu. Fakticky se tedy platit nebude</a:t>
            </a:r>
          </a:p>
          <a:p>
            <a:pPr eaLnBrk="1" hangingPunct="1">
              <a:lnSpc>
                <a:spcPct val="80000"/>
              </a:lnSpc>
            </a:pPr>
            <a:r>
              <a:rPr lang="cs-CZ" altLang="cs-CZ" sz="2800" smtClean="0"/>
              <a:t>Daň darovací (od 1.1.2014 v rámci daně z příjmu)</a:t>
            </a:r>
          </a:p>
          <a:p>
            <a:pPr eaLnBrk="1" hangingPunct="1">
              <a:lnSpc>
                <a:spcPct val="80000"/>
              </a:lnSpc>
            </a:pPr>
            <a:r>
              <a:rPr lang="cs-CZ" altLang="cs-CZ" sz="2800" smtClean="0"/>
              <a:t>Daň z </a:t>
            </a:r>
            <a:r>
              <a:rPr lang="en-US" altLang="cs-CZ" sz="2800" smtClean="0"/>
              <a:t>nabyt</a:t>
            </a:r>
            <a:r>
              <a:rPr lang="cs-CZ" altLang="cs-CZ" sz="2800" smtClean="0"/>
              <a:t>í nemovitostí</a:t>
            </a:r>
          </a:p>
          <a:p>
            <a:pPr eaLnBrk="1" hangingPunct="1">
              <a:lnSpc>
                <a:spcPct val="80000"/>
              </a:lnSpc>
            </a:pPr>
            <a:r>
              <a:rPr lang="cs-CZ" altLang="cs-CZ" sz="2800" smtClean="0"/>
              <a:t>Daň z přidané hodnoty</a:t>
            </a:r>
          </a:p>
          <a:p>
            <a:pPr eaLnBrk="1" hangingPunct="1">
              <a:lnSpc>
                <a:spcPct val="80000"/>
              </a:lnSpc>
            </a:pPr>
            <a:r>
              <a:rPr lang="cs-CZ" altLang="cs-CZ" sz="2800" smtClean="0"/>
              <a:t>Daně spotřební</a:t>
            </a:r>
          </a:p>
          <a:p>
            <a:pPr eaLnBrk="1" hangingPunct="1">
              <a:lnSpc>
                <a:spcPct val="80000"/>
              </a:lnSpc>
            </a:pPr>
            <a:r>
              <a:rPr lang="cs-CZ" altLang="cs-CZ" sz="2800" smtClean="0"/>
              <a:t>Daně energetické</a:t>
            </a:r>
          </a:p>
        </p:txBody>
      </p:sp>
    </p:spTree>
    <p:extLst>
      <p:ext uri="{BB962C8B-B14F-4D97-AF65-F5344CB8AC3E}">
        <p14:creationId xmlns:p14="http://schemas.microsoft.com/office/powerpoint/2010/main" val="2549680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Organization Chart 6"/>
          <p:cNvGrpSpPr>
            <a:grpSpLocks/>
          </p:cNvGrpSpPr>
          <p:nvPr/>
        </p:nvGrpSpPr>
        <p:grpSpPr bwMode="auto">
          <a:xfrm>
            <a:off x="323850" y="1052513"/>
            <a:ext cx="8208963" cy="5545137"/>
            <a:chOff x="272" y="324"/>
            <a:chExt cx="6621" cy="2016"/>
          </a:xfrm>
        </p:grpSpPr>
        <p:cxnSp>
          <p:nvCxnSpPr>
            <p:cNvPr id="24579" name="_s1028"/>
            <p:cNvCxnSpPr>
              <a:cxnSpLocks noChangeShapeType="1"/>
              <a:stCxn id="24611" idx="3"/>
              <a:endCxn id="24610" idx="2"/>
            </p:cNvCxnSpPr>
            <p:nvPr/>
          </p:nvCxnSpPr>
          <p:spPr bwMode="auto">
            <a:xfrm flipV="1">
              <a:off x="5741" y="1908"/>
              <a:ext cx="144"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0" name="_s1029"/>
            <p:cNvCxnSpPr>
              <a:cxnSpLocks noChangeShapeType="1"/>
              <a:stCxn id="24610" idx="3"/>
              <a:endCxn id="24599" idx="2"/>
            </p:cNvCxnSpPr>
            <p:nvPr/>
          </p:nvCxnSpPr>
          <p:spPr bwMode="auto">
            <a:xfrm flipV="1">
              <a:off x="6317" y="1044"/>
              <a:ext cx="145" cy="72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1" name="_s1030"/>
            <p:cNvCxnSpPr>
              <a:cxnSpLocks noChangeShapeType="1"/>
              <a:stCxn id="24609" idx="3"/>
              <a:endCxn id="24599" idx="2"/>
            </p:cNvCxnSpPr>
            <p:nvPr/>
          </p:nvCxnSpPr>
          <p:spPr bwMode="auto">
            <a:xfrm flipV="1">
              <a:off x="6317" y="1044"/>
              <a:ext cx="145"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2" name="_s1031"/>
            <p:cNvCxnSpPr>
              <a:cxnSpLocks noChangeShapeType="1"/>
              <a:stCxn id="24608" idx="3"/>
              <a:endCxn id="24598" idx="2"/>
            </p:cNvCxnSpPr>
            <p:nvPr/>
          </p:nvCxnSpPr>
          <p:spPr bwMode="auto">
            <a:xfrm flipV="1">
              <a:off x="4590" y="1044"/>
              <a:ext cx="143"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3" name="_s1032"/>
            <p:cNvCxnSpPr>
              <a:cxnSpLocks noChangeShapeType="1"/>
              <a:stCxn id="15" idx="3"/>
              <a:endCxn id="24598" idx="2"/>
            </p:cNvCxnSpPr>
            <p:nvPr/>
          </p:nvCxnSpPr>
          <p:spPr bwMode="auto">
            <a:xfrm flipV="1">
              <a:off x="4590" y="1044"/>
              <a:ext cx="143" cy="72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4" name="_s1033"/>
            <p:cNvCxnSpPr>
              <a:cxnSpLocks noChangeShapeType="1"/>
              <a:stCxn id="14" idx="3"/>
              <a:endCxn id="24598" idx="2"/>
            </p:cNvCxnSpPr>
            <p:nvPr/>
          </p:nvCxnSpPr>
          <p:spPr bwMode="auto">
            <a:xfrm flipV="1">
              <a:off x="4590" y="1044"/>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5" name="_s1034"/>
            <p:cNvCxnSpPr>
              <a:cxnSpLocks noChangeShapeType="1"/>
              <a:stCxn id="24605" idx="1"/>
              <a:endCxn id="24602" idx="2"/>
            </p:cNvCxnSpPr>
            <p:nvPr/>
          </p:nvCxnSpPr>
          <p:spPr bwMode="auto">
            <a:xfrm rot="10800000">
              <a:off x="2432" y="1476"/>
              <a:ext cx="143" cy="289"/>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6" name="_s1035"/>
            <p:cNvCxnSpPr>
              <a:cxnSpLocks noChangeShapeType="1"/>
              <a:stCxn id="24604" idx="3"/>
              <a:endCxn id="24602" idx="2"/>
            </p:cNvCxnSpPr>
            <p:nvPr/>
          </p:nvCxnSpPr>
          <p:spPr bwMode="auto">
            <a:xfrm flipV="1">
              <a:off x="2287" y="1476"/>
              <a:ext cx="145" cy="289"/>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7" name="_s1036"/>
            <p:cNvCxnSpPr>
              <a:cxnSpLocks noChangeShapeType="1"/>
              <a:stCxn id="24603" idx="3"/>
              <a:endCxn id="24597" idx="2"/>
            </p:cNvCxnSpPr>
            <p:nvPr/>
          </p:nvCxnSpPr>
          <p:spPr bwMode="auto">
            <a:xfrm flipV="1">
              <a:off x="2864" y="1044"/>
              <a:ext cx="719"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8" name="_s1037"/>
            <p:cNvCxnSpPr>
              <a:cxnSpLocks noChangeShapeType="1"/>
              <a:stCxn id="24602" idx="3"/>
              <a:endCxn id="24597" idx="2"/>
            </p:cNvCxnSpPr>
            <p:nvPr/>
          </p:nvCxnSpPr>
          <p:spPr bwMode="auto">
            <a:xfrm flipV="1">
              <a:off x="2864" y="1044"/>
              <a:ext cx="719"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89" name="_s1038"/>
            <p:cNvCxnSpPr>
              <a:cxnSpLocks noChangeShapeType="1"/>
              <a:stCxn id="24601" idx="3"/>
              <a:endCxn id="24596" idx="2"/>
            </p:cNvCxnSpPr>
            <p:nvPr/>
          </p:nvCxnSpPr>
          <p:spPr bwMode="auto">
            <a:xfrm flipV="1">
              <a:off x="1136" y="1044"/>
              <a:ext cx="145" cy="72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90" name="_s1039"/>
            <p:cNvCxnSpPr>
              <a:cxnSpLocks noChangeShapeType="1"/>
              <a:stCxn id="24600" idx="3"/>
              <a:endCxn id="24596" idx="2"/>
            </p:cNvCxnSpPr>
            <p:nvPr/>
          </p:nvCxnSpPr>
          <p:spPr bwMode="auto">
            <a:xfrm flipV="1">
              <a:off x="1136" y="1044"/>
              <a:ext cx="145"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91" name="_s1040"/>
            <p:cNvCxnSpPr>
              <a:cxnSpLocks noChangeShapeType="1"/>
              <a:stCxn id="24599" idx="0"/>
              <a:endCxn id="24595" idx="2"/>
            </p:cNvCxnSpPr>
            <p:nvPr/>
          </p:nvCxnSpPr>
          <p:spPr bwMode="auto">
            <a:xfrm rot="5400000" flipH="1">
              <a:off x="5094" y="-612"/>
              <a:ext cx="144" cy="2592"/>
            </a:xfrm>
            <a:prstGeom prst="bentConnector3">
              <a:avLst>
                <a:gd name="adj1" fmla="val 2880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92" name="_s1041"/>
            <p:cNvCxnSpPr>
              <a:cxnSpLocks noChangeShapeType="1"/>
              <a:stCxn id="24598" idx="0"/>
              <a:endCxn id="24595" idx="2"/>
            </p:cNvCxnSpPr>
            <p:nvPr/>
          </p:nvCxnSpPr>
          <p:spPr bwMode="auto">
            <a:xfrm rot="5400000" flipH="1">
              <a:off x="4230" y="252"/>
              <a:ext cx="144" cy="863"/>
            </a:xfrm>
            <a:prstGeom prst="bentConnector3">
              <a:avLst>
                <a:gd name="adj1" fmla="val 2880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93" name="_s1042"/>
            <p:cNvCxnSpPr>
              <a:cxnSpLocks noChangeShapeType="1"/>
              <a:stCxn id="24597" idx="0"/>
              <a:endCxn id="24595" idx="2"/>
            </p:cNvCxnSpPr>
            <p:nvPr/>
          </p:nvCxnSpPr>
          <p:spPr bwMode="auto">
            <a:xfrm rot="-5400000">
              <a:off x="3655" y="540"/>
              <a:ext cx="144" cy="287"/>
            </a:xfrm>
            <a:prstGeom prst="bentConnector3">
              <a:avLst>
                <a:gd name="adj1" fmla="val 2880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4594" name="_s1043"/>
            <p:cNvCxnSpPr>
              <a:cxnSpLocks noChangeShapeType="1"/>
              <a:stCxn id="24596" idx="0"/>
              <a:endCxn id="24595" idx="2"/>
            </p:cNvCxnSpPr>
            <p:nvPr/>
          </p:nvCxnSpPr>
          <p:spPr bwMode="auto">
            <a:xfrm rot="-5400000">
              <a:off x="2504" y="-611"/>
              <a:ext cx="144" cy="2589"/>
            </a:xfrm>
            <a:prstGeom prst="bentConnector3">
              <a:avLst>
                <a:gd name="adj1" fmla="val 2880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24595" name="_s1044"/>
            <p:cNvSpPr>
              <a:spLocks noChangeArrowheads="1"/>
            </p:cNvSpPr>
            <p:nvPr/>
          </p:nvSpPr>
          <p:spPr bwMode="auto">
            <a:xfrm>
              <a:off x="3438" y="324"/>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b="1">
                  <a:latin typeface="Times New Roman" panose="02020603050405020304" pitchFamily="18" charset="0"/>
                </a:rPr>
                <a:t>Daně</a:t>
              </a:r>
            </a:p>
            <a:p>
              <a:pPr algn="ctr" eaLnBrk="1" hangingPunct="1">
                <a:spcBef>
                  <a:spcPct val="0"/>
                </a:spcBef>
                <a:buFontTx/>
                <a:buNone/>
              </a:pPr>
              <a:r>
                <a:rPr lang="cs-CZ" altLang="cs-CZ" sz="1400" b="1">
                  <a:latin typeface="Times New Roman" panose="02020603050405020304" pitchFamily="18" charset="0"/>
                </a:rPr>
                <a:t> </a:t>
              </a:r>
              <a:r>
                <a:rPr lang="cs-CZ" altLang="cs-CZ" sz="1400" b="1" i="1">
                  <a:latin typeface="Times New Roman" panose="02020603050405020304" pitchFamily="18" charset="0"/>
                </a:rPr>
                <a:t>sensu stricto</a:t>
              </a:r>
              <a:endParaRPr lang="cs-CZ" altLang="cs-CZ" sz="1400" b="1">
                <a:latin typeface="Times New Roman" panose="02020603050405020304" pitchFamily="18" charset="0"/>
              </a:endParaRPr>
            </a:p>
          </p:txBody>
        </p:sp>
        <p:sp>
          <p:nvSpPr>
            <p:cNvPr id="24596" name="_s1045"/>
            <p:cNvSpPr>
              <a:spLocks noChangeArrowheads="1"/>
            </p:cNvSpPr>
            <p:nvPr/>
          </p:nvSpPr>
          <p:spPr bwMode="auto">
            <a:xfrm>
              <a:off x="848" y="756"/>
              <a:ext cx="864" cy="288"/>
            </a:xfrm>
            <a:prstGeom prst="roundRect">
              <a:avLst>
                <a:gd name="adj" fmla="val 16667"/>
              </a:avLst>
            </a:prstGeom>
            <a:solidFill>
              <a:srgbClr val="99CC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b="1">
                  <a:latin typeface="Times New Roman" panose="02020603050405020304" pitchFamily="18" charset="0"/>
                </a:rPr>
                <a:t>Daně </a:t>
              </a:r>
            </a:p>
            <a:p>
              <a:pPr algn="ctr" eaLnBrk="1" hangingPunct="1">
                <a:spcBef>
                  <a:spcPct val="0"/>
                </a:spcBef>
                <a:buFontTx/>
                <a:buNone/>
              </a:pPr>
              <a:r>
                <a:rPr lang="cs-CZ" altLang="cs-CZ" sz="1400" b="1">
                  <a:latin typeface="Times New Roman" panose="02020603050405020304" pitchFamily="18" charset="0"/>
                </a:rPr>
                <a:t>důchodové</a:t>
              </a:r>
            </a:p>
          </p:txBody>
        </p:sp>
        <p:sp>
          <p:nvSpPr>
            <p:cNvPr id="24597" name="_s1046"/>
            <p:cNvSpPr>
              <a:spLocks noChangeArrowheads="1"/>
            </p:cNvSpPr>
            <p:nvPr/>
          </p:nvSpPr>
          <p:spPr bwMode="auto">
            <a:xfrm>
              <a:off x="3150" y="756"/>
              <a:ext cx="864" cy="288"/>
            </a:xfrm>
            <a:prstGeom prst="roundRect">
              <a:avLst>
                <a:gd name="adj" fmla="val 16667"/>
              </a:avLst>
            </a:prstGeom>
            <a:solidFill>
              <a:srgbClr val="FF00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b="1">
                  <a:latin typeface="Times New Roman" panose="02020603050405020304" pitchFamily="18" charset="0"/>
                </a:rPr>
                <a:t>Daně</a:t>
              </a:r>
            </a:p>
            <a:p>
              <a:pPr algn="ctr" eaLnBrk="1" hangingPunct="1">
                <a:spcBef>
                  <a:spcPct val="0"/>
                </a:spcBef>
                <a:buFontTx/>
                <a:buNone/>
              </a:pPr>
              <a:r>
                <a:rPr lang="cs-CZ" altLang="cs-CZ" sz="1400" b="1">
                  <a:latin typeface="Times New Roman" panose="02020603050405020304" pitchFamily="18" charset="0"/>
                </a:rPr>
                <a:t> majetkové</a:t>
              </a:r>
            </a:p>
          </p:txBody>
        </p:sp>
        <p:sp>
          <p:nvSpPr>
            <p:cNvPr id="24598" name="_s1047"/>
            <p:cNvSpPr>
              <a:spLocks noChangeArrowheads="1"/>
            </p:cNvSpPr>
            <p:nvPr/>
          </p:nvSpPr>
          <p:spPr bwMode="auto">
            <a:xfrm>
              <a:off x="4301" y="756"/>
              <a:ext cx="864" cy="288"/>
            </a:xfrm>
            <a:prstGeom prst="roundRect">
              <a:avLst>
                <a:gd name="adj" fmla="val 16667"/>
              </a:avLst>
            </a:prstGeom>
            <a:solidFill>
              <a:srgbClr val="FFFF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b="1">
                  <a:latin typeface="Times New Roman" panose="02020603050405020304" pitchFamily="18" charset="0"/>
                </a:rPr>
                <a:t>Daně </a:t>
              </a:r>
            </a:p>
            <a:p>
              <a:pPr algn="ctr" eaLnBrk="1" hangingPunct="1">
                <a:spcBef>
                  <a:spcPct val="0"/>
                </a:spcBef>
                <a:buFontTx/>
                <a:buNone/>
              </a:pPr>
              <a:r>
                <a:rPr lang="cs-CZ" altLang="cs-CZ" sz="1400" b="1">
                  <a:latin typeface="Times New Roman" panose="02020603050405020304" pitchFamily="18" charset="0"/>
                </a:rPr>
                <a:t>transferové</a:t>
              </a:r>
            </a:p>
          </p:txBody>
        </p:sp>
        <p:sp>
          <p:nvSpPr>
            <p:cNvPr id="24599" name="_s1048"/>
            <p:cNvSpPr>
              <a:spLocks noChangeArrowheads="1"/>
            </p:cNvSpPr>
            <p:nvPr/>
          </p:nvSpPr>
          <p:spPr bwMode="auto">
            <a:xfrm>
              <a:off x="6029" y="756"/>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b="1">
                  <a:latin typeface="Times New Roman" panose="02020603050405020304" pitchFamily="18" charset="0"/>
                </a:rPr>
                <a:t>Daně </a:t>
              </a:r>
            </a:p>
            <a:p>
              <a:pPr algn="ctr" eaLnBrk="1" hangingPunct="1">
                <a:spcBef>
                  <a:spcPct val="0"/>
                </a:spcBef>
                <a:buFontTx/>
                <a:buNone/>
              </a:pPr>
              <a:r>
                <a:rPr lang="cs-CZ" altLang="cs-CZ" sz="1400" b="1">
                  <a:latin typeface="Times New Roman" panose="02020603050405020304" pitchFamily="18" charset="0"/>
                </a:rPr>
                <a:t>obratové</a:t>
              </a:r>
            </a:p>
          </p:txBody>
        </p:sp>
        <p:sp>
          <p:nvSpPr>
            <p:cNvPr id="24600" name="_s1049"/>
            <p:cNvSpPr>
              <a:spLocks noChangeArrowheads="1"/>
            </p:cNvSpPr>
            <p:nvPr/>
          </p:nvSpPr>
          <p:spPr bwMode="auto">
            <a:xfrm>
              <a:off x="272" y="1188"/>
              <a:ext cx="864" cy="288"/>
            </a:xfrm>
            <a:prstGeom prst="roundRect">
              <a:avLst>
                <a:gd name="adj" fmla="val 16667"/>
              </a:avLst>
            </a:prstGeom>
            <a:solidFill>
              <a:srgbClr val="99CC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Daň z příjmů </a:t>
              </a:r>
            </a:p>
            <a:p>
              <a:pPr algn="ctr" eaLnBrk="1" hangingPunct="1">
                <a:spcBef>
                  <a:spcPct val="0"/>
                </a:spcBef>
                <a:buFontTx/>
                <a:buNone/>
              </a:pPr>
              <a:r>
                <a:rPr lang="cs-CZ" altLang="cs-CZ" sz="1400">
                  <a:latin typeface="Times New Roman" panose="02020603050405020304" pitchFamily="18" charset="0"/>
                </a:rPr>
                <a:t>fyzických osob</a:t>
              </a:r>
            </a:p>
          </p:txBody>
        </p:sp>
        <p:sp>
          <p:nvSpPr>
            <p:cNvPr id="24601" name="_s1050"/>
            <p:cNvSpPr>
              <a:spLocks noChangeArrowheads="1"/>
            </p:cNvSpPr>
            <p:nvPr/>
          </p:nvSpPr>
          <p:spPr bwMode="auto">
            <a:xfrm>
              <a:off x="272" y="1620"/>
              <a:ext cx="864" cy="288"/>
            </a:xfrm>
            <a:prstGeom prst="roundRect">
              <a:avLst>
                <a:gd name="adj" fmla="val 16667"/>
              </a:avLst>
            </a:prstGeom>
            <a:solidFill>
              <a:srgbClr val="99CC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Daň z příjmů</a:t>
              </a:r>
            </a:p>
            <a:p>
              <a:pPr algn="ctr" eaLnBrk="1" hangingPunct="1">
                <a:spcBef>
                  <a:spcPct val="0"/>
                </a:spcBef>
                <a:buFontTx/>
                <a:buNone/>
              </a:pPr>
              <a:r>
                <a:rPr lang="cs-CZ" altLang="cs-CZ" sz="1400">
                  <a:latin typeface="Times New Roman" panose="02020603050405020304" pitchFamily="18" charset="0"/>
                </a:rPr>
                <a:t>právnických</a:t>
              </a:r>
            </a:p>
            <a:p>
              <a:pPr algn="ctr" eaLnBrk="1" hangingPunct="1">
                <a:spcBef>
                  <a:spcPct val="0"/>
                </a:spcBef>
                <a:buFontTx/>
                <a:buNone/>
              </a:pPr>
              <a:r>
                <a:rPr lang="cs-CZ" altLang="cs-CZ" sz="1400">
                  <a:latin typeface="Times New Roman" panose="02020603050405020304" pitchFamily="18" charset="0"/>
                </a:rPr>
                <a:t> osob</a:t>
              </a:r>
            </a:p>
          </p:txBody>
        </p:sp>
        <p:sp>
          <p:nvSpPr>
            <p:cNvPr id="24602" name="_s1051"/>
            <p:cNvSpPr>
              <a:spLocks noChangeArrowheads="1"/>
            </p:cNvSpPr>
            <p:nvPr/>
          </p:nvSpPr>
          <p:spPr bwMode="auto">
            <a:xfrm>
              <a:off x="1999" y="1188"/>
              <a:ext cx="864" cy="288"/>
            </a:xfrm>
            <a:prstGeom prst="roundRect">
              <a:avLst>
                <a:gd name="adj" fmla="val 16667"/>
              </a:avLst>
            </a:prstGeom>
            <a:solidFill>
              <a:srgbClr val="FF00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Daň </a:t>
              </a:r>
            </a:p>
            <a:p>
              <a:pPr algn="ctr" eaLnBrk="1" hangingPunct="1">
                <a:spcBef>
                  <a:spcPct val="0"/>
                </a:spcBef>
                <a:buFontTx/>
                <a:buNone/>
              </a:pPr>
              <a:r>
                <a:rPr lang="cs-CZ" altLang="cs-CZ" sz="1400">
                  <a:latin typeface="Times New Roman" panose="02020603050405020304" pitchFamily="18" charset="0"/>
                </a:rPr>
                <a:t>z nemovitosti</a:t>
              </a:r>
            </a:p>
          </p:txBody>
        </p:sp>
        <p:sp>
          <p:nvSpPr>
            <p:cNvPr id="24603" name="_s1052"/>
            <p:cNvSpPr>
              <a:spLocks noChangeArrowheads="1"/>
            </p:cNvSpPr>
            <p:nvPr/>
          </p:nvSpPr>
          <p:spPr bwMode="auto">
            <a:xfrm>
              <a:off x="2000" y="2052"/>
              <a:ext cx="863" cy="288"/>
            </a:xfrm>
            <a:prstGeom prst="roundRect">
              <a:avLst>
                <a:gd name="adj" fmla="val 16667"/>
              </a:avLst>
            </a:prstGeom>
            <a:solidFill>
              <a:srgbClr val="FF00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Daň silniční</a:t>
              </a:r>
            </a:p>
          </p:txBody>
        </p:sp>
        <p:sp>
          <p:nvSpPr>
            <p:cNvPr id="24604" name="_s1053"/>
            <p:cNvSpPr>
              <a:spLocks noChangeArrowheads="1"/>
            </p:cNvSpPr>
            <p:nvPr/>
          </p:nvSpPr>
          <p:spPr bwMode="auto">
            <a:xfrm>
              <a:off x="1424" y="1620"/>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Daň</a:t>
              </a:r>
            </a:p>
            <a:p>
              <a:pPr algn="ctr" eaLnBrk="1" hangingPunct="1">
                <a:spcBef>
                  <a:spcPct val="0"/>
                </a:spcBef>
                <a:buFontTx/>
                <a:buNone/>
              </a:pPr>
              <a:r>
                <a:rPr lang="cs-CZ" altLang="cs-CZ" sz="1400">
                  <a:latin typeface="Times New Roman" panose="02020603050405020304" pitchFamily="18" charset="0"/>
                </a:rPr>
                <a:t> z pozemků</a:t>
              </a:r>
            </a:p>
          </p:txBody>
        </p:sp>
        <p:sp>
          <p:nvSpPr>
            <p:cNvPr id="24605" name="_s1054"/>
            <p:cNvSpPr>
              <a:spLocks noChangeArrowheads="1"/>
            </p:cNvSpPr>
            <p:nvPr/>
          </p:nvSpPr>
          <p:spPr bwMode="auto">
            <a:xfrm>
              <a:off x="2575" y="1620"/>
              <a:ext cx="863"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Daň</a:t>
              </a:r>
            </a:p>
            <a:p>
              <a:pPr algn="ctr" eaLnBrk="1" hangingPunct="1">
                <a:spcBef>
                  <a:spcPct val="0"/>
                </a:spcBef>
                <a:buFontTx/>
                <a:buNone/>
              </a:pPr>
              <a:r>
                <a:rPr lang="cs-CZ" altLang="cs-CZ" sz="1400">
                  <a:latin typeface="Times New Roman" panose="02020603050405020304" pitchFamily="18" charset="0"/>
                </a:rPr>
                <a:t> ze staveb</a:t>
              </a:r>
            </a:p>
          </p:txBody>
        </p:sp>
        <p:sp>
          <p:nvSpPr>
            <p:cNvPr id="14" name="_s1055"/>
            <p:cNvSpPr>
              <a:spLocks noChangeArrowheads="1"/>
            </p:cNvSpPr>
            <p:nvPr/>
          </p:nvSpPr>
          <p:spPr bwMode="auto">
            <a:xfrm>
              <a:off x="3726" y="1188"/>
              <a:ext cx="863" cy="288"/>
            </a:xfrm>
            <a:prstGeom prst="roundRect">
              <a:avLst>
                <a:gd name="adj" fmla="val 16667"/>
              </a:avLst>
            </a:prstGeom>
            <a:solidFill>
              <a:srgbClr val="FFFF00"/>
            </a:solidFill>
            <a:ln w="9525">
              <a:solidFill>
                <a:schemeClr val="tx1"/>
              </a:solidFill>
              <a:round/>
              <a:headEnd/>
              <a:tailEnd/>
            </a:ln>
          </p:spPr>
          <p:txBody>
            <a:bodyPr wrap="none" lIns="0" tIns="0" rIns="0" bIns="0" anchor="ctr"/>
            <a:lstStyle/>
            <a:p>
              <a:pPr algn="ctr" eaLnBrk="1" hangingPunct="1">
                <a:defRPr/>
              </a:pPr>
              <a:r>
                <a:rPr lang="cs-CZ" altLang="cs-CZ" sz="1400" strike="sngStrike" dirty="0"/>
                <a:t>Daň dědická</a:t>
              </a:r>
            </a:p>
          </p:txBody>
        </p:sp>
        <p:sp>
          <p:nvSpPr>
            <p:cNvPr id="15" name="_s1056"/>
            <p:cNvSpPr>
              <a:spLocks noChangeArrowheads="1"/>
            </p:cNvSpPr>
            <p:nvPr/>
          </p:nvSpPr>
          <p:spPr bwMode="auto">
            <a:xfrm>
              <a:off x="3726" y="1620"/>
              <a:ext cx="863" cy="288"/>
            </a:xfrm>
            <a:prstGeom prst="roundRect">
              <a:avLst>
                <a:gd name="adj" fmla="val 16667"/>
              </a:avLst>
            </a:prstGeom>
            <a:solidFill>
              <a:srgbClr val="FFFF00"/>
            </a:solidFill>
            <a:ln w="9525">
              <a:solidFill>
                <a:schemeClr val="tx1"/>
              </a:solidFill>
              <a:round/>
              <a:headEnd/>
              <a:tailEnd/>
            </a:ln>
          </p:spPr>
          <p:txBody>
            <a:bodyPr wrap="none" lIns="0" tIns="0" rIns="0" bIns="0" anchor="ctr"/>
            <a:lstStyle/>
            <a:p>
              <a:pPr algn="ctr" eaLnBrk="1" hangingPunct="1">
                <a:defRPr/>
              </a:pPr>
              <a:r>
                <a:rPr lang="cs-CZ" altLang="cs-CZ" sz="1400" strike="sngStrike" dirty="0"/>
                <a:t>Daň darovací</a:t>
              </a:r>
            </a:p>
          </p:txBody>
        </p:sp>
        <p:sp>
          <p:nvSpPr>
            <p:cNvPr id="24608" name="_s1057"/>
            <p:cNvSpPr>
              <a:spLocks noChangeArrowheads="1"/>
            </p:cNvSpPr>
            <p:nvPr/>
          </p:nvSpPr>
          <p:spPr bwMode="auto">
            <a:xfrm>
              <a:off x="3726" y="2052"/>
              <a:ext cx="863" cy="288"/>
            </a:xfrm>
            <a:prstGeom prst="roundRect">
              <a:avLst>
                <a:gd name="adj" fmla="val 16667"/>
              </a:avLst>
            </a:prstGeom>
            <a:solidFill>
              <a:srgbClr val="FFFF00"/>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Daň z nabytí </a:t>
              </a:r>
            </a:p>
            <a:p>
              <a:pPr algn="ctr" eaLnBrk="1" hangingPunct="1">
                <a:spcBef>
                  <a:spcPct val="0"/>
                </a:spcBef>
                <a:buFontTx/>
                <a:buNone/>
              </a:pPr>
              <a:r>
                <a:rPr lang="cs-CZ" altLang="cs-CZ" sz="1400">
                  <a:latin typeface="Times New Roman" panose="02020603050405020304" pitchFamily="18" charset="0"/>
                </a:rPr>
                <a:t>nemovitosti</a:t>
              </a:r>
            </a:p>
          </p:txBody>
        </p:sp>
        <p:sp>
          <p:nvSpPr>
            <p:cNvPr id="24609" name="_s1058"/>
            <p:cNvSpPr>
              <a:spLocks noChangeArrowheads="1"/>
            </p:cNvSpPr>
            <p:nvPr/>
          </p:nvSpPr>
          <p:spPr bwMode="auto">
            <a:xfrm>
              <a:off x="5453" y="1188"/>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DPH</a:t>
              </a:r>
            </a:p>
          </p:txBody>
        </p:sp>
        <p:sp>
          <p:nvSpPr>
            <p:cNvPr id="24610" name="_s1059"/>
            <p:cNvSpPr>
              <a:spLocks noChangeArrowheads="1"/>
            </p:cNvSpPr>
            <p:nvPr/>
          </p:nvSpPr>
          <p:spPr bwMode="auto">
            <a:xfrm>
              <a:off x="5453" y="1620"/>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Spotřební</a:t>
              </a:r>
            </a:p>
            <a:p>
              <a:pPr algn="ctr" eaLnBrk="1" hangingPunct="1">
                <a:spcBef>
                  <a:spcPct val="0"/>
                </a:spcBef>
                <a:buFontTx/>
                <a:buNone/>
              </a:pPr>
              <a:r>
                <a:rPr lang="cs-CZ" altLang="cs-CZ" sz="1400">
                  <a:latin typeface="Times New Roman" panose="02020603050405020304" pitchFamily="18" charset="0"/>
                </a:rPr>
                <a:t> daně</a:t>
              </a:r>
            </a:p>
          </p:txBody>
        </p:sp>
        <p:sp>
          <p:nvSpPr>
            <p:cNvPr id="24611" name="_s1060"/>
            <p:cNvSpPr>
              <a:spLocks noChangeArrowheads="1"/>
            </p:cNvSpPr>
            <p:nvPr/>
          </p:nvSpPr>
          <p:spPr bwMode="auto">
            <a:xfrm>
              <a:off x="4877" y="2052"/>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400">
                  <a:latin typeface="Times New Roman" panose="02020603050405020304" pitchFamily="18" charset="0"/>
                </a:rPr>
                <a:t>Energetické </a:t>
              </a:r>
            </a:p>
            <a:p>
              <a:pPr algn="ctr" eaLnBrk="1" hangingPunct="1">
                <a:spcBef>
                  <a:spcPct val="0"/>
                </a:spcBef>
                <a:buFontTx/>
                <a:buNone/>
              </a:pPr>
              <a:r>
                <a:rPr lang="cs-CZ" altLang="cs-CZ" sz="1400">
                  <a:latin typeface="Times New Roman" panose="02020603050405020304" pitchFamily="18" charset="0"/>
                </a:rPr>
                <a:t>daně</a:t>
              </a:r>
            </a:p>
          </p:txBody>
        </p:sp>
      </p:grpSp>
    </p:spTree>
    <p:extLst>
      <p:ext uri="{BB962C8B-B14F-4D97-AF65-F5344CB8AC3E}">
        <p14:creationId xmlns:p14="http://schemas.microsoft.com/office/powerpoint/2010/main" val="3498261129"/>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Zápatí prezentace</a:t>
            </a:r>
          </a:p>
        </p:txBody>
      </p:sp>
      <p:sp>
        <p:nvSpPr>
          <p:cNvPr id="5" name="Zástupný symbol pro číslo snímku 4"/>
          <p:cNvSpPr>
            <a:spLocks noGrp="1"/>
          </p:cNvSpPr>
          <p:nvPr>
            <p:ph type="sldNum" sz="quarter" idx="11"/>
          </p:nvPr>
        </p:nvSpPr>
        <p:spPr/>
        <p:txBody>
          <a:bodyPr/>
          <a:lstStyle/>
          <a:p>
            <a:fld id="{280E7DC9-1C93-498E-A1D3-70A846130949}" type="slidenum">
              <a:rPr lang="cs-CZ" altLang="cs-CZ"/>
              <a:pPr/>
              <a:t>2</a:t>
            </a:fld>
            <a:endParaRPr lang="cs-CZ" altLang="cs-CZ"/>
          </a:p>
        </p:txBody>
      </p:sp>
      <p:sp>
        <p:nvSpPr>
          <p:cNvPr id="258096" name="Rectangle 48"/>
          <p:cNvSpPr>
            <a:spLocks noGrp="1" noChangeArrowheads="1"/>
          </p:cNvSpPr>
          <p:nvPr>
            <p:ph type="title"/>
          </p:nvPr>
        </p:nvSpPr>
        <p:spPr/>
        <p:txBody>
          <a:bodyPr/>
          <a:lstStyle/>
          <a:p>
            <a:r>
              <a:rPr lang="cs-CZ" altLang="cs-CZ" b="1" dirty="0" smtClean="0"/>
              <a:t>Obsah</a:t>
            </a:r>
            <a:r>
              <a:rPr lang="en-US" altLang="cs-CZ" b="1" dirty="0" smtClean="0"/>
              <a:t> p</a:t>
            </a:r>
            <a:r>
              <a:rPr lang="cs-CZ" altLang="cs-CZ" b="1" dirty="0" err="1" smtClean="0"/>
              <a:t>řednášky</a:t>
            </a:r>
            <a:endParaRPr lang="cs-CZ" altLang="cs-CZ" b="1" dirty="0"/>
          </a:p>
        </p:txBody>
      </p:sp>
      <p:sp>
        <p:nvSpPr>
          <p:cNvPr id="258097" name="Rectangle 49"/>
          <p:cNvSpPr>
            <a:spLocks noGrp="1" noChangeArrowheads="1"/>
          </p:cNvSpPr>
          <p:nvPr>
            <p:ph type="body" idx="1"/>
          </p:nvPr>
        </p:nvSpPr>
        <p:spPr/>
        <p:txBody>
          <a:bodyPr/>
          <a:lstStyle/>
          <a:p>
            <a:pPr marL="457200" indent="-457200">
              <a:buAutoNum type="arabicPeriod"/>
            </a:pPr>
            <a:r>
              <a:rPr lang="cs-CZ" altLang="cs-CZ" dirty="0" smtClean="0"/>
              <a:t>Se kterými daněmi (či dávkami daňového a poplatkového charakteru) se </a:t>
            </a:r>
            <a:r>
              <a:rPr lang="cs-CZ" altLang="cs-CZ" dirty="0" smtClean="0"/>
              <a:t>obchodní </a:t>
            </a:r>
            <a:r>
              <a:rPr lang="cs-CZ" altLang="cs-CZ" dirty="0" smtClean="0"/>
              <a:t>společnosti setkají při své činnosti? – pojem daně, daňová soustava a klasifikace daní.</a:t>
            </a:r>
          </a:p>
          <a:p>
            <a:pPr marL="457200" indent="-457200">
              <a:buAutoNum type="arabicPeriod"/>
            </a:pPr>
            <a:r>
              <a:rPr lang="cs-CZ" altLang="cs-CZ" dirty="0" smtClean="0"/>
              <a:t>Pojem a právní úprava správy daní v organizačním a funkčním pojetí, účel a cíl správy </a:t>
            </a:r>
            <a:r>
              <a:rPr lang="cs-CZ" altLang="cs-CZ" dirty="0" smtClean="0"/>
              <a:t>daní</a:t>
            </a:r>
          </a:p>
          <a:p>
            <a:pPr marL="457200" indent="-457200">
              <a:buAutoNum type="arabicPeriod"/>
            </a:pPr>
            <a:r>
              <a:rPr lang="cs-CZ" altLang="cs-CZ" dirty="0" smtClean="0"/>
              <a:t>Lhůty</a:t>
            </a:r>
          </a:p>
          <a:p>
            <a:pPr marL="457200" indent="-457200">
              <a:buAutoNum type="arabicPeriod"/>
            </a:pPr>
            <a:r>
              <a:rPr lang="cs-CZ" altLang="cs-CZ" dirty="0" smtClean="0"/>
              <a:t>Doručování</a:t>
            </a:r>
          </a:p>
          <a:p>
            <a:pPr marL="457200" indent="-457200">
              <a:buAutoNum type="arabicPeriod"/>
            </a:pPr>
            <a:r>
              <a:rPr lang="cs-CZ" altLang="cs-CZ" dirty="0" smtClean="0"/>
              <a:t>Dokumentace</a:t>
            </a:r>
          </a:p>
          <a:p>
            <a:pPr marL="457200" indent="-457200">
              <a:buAutoNum type="arabicPeriod"/>
            </a:pPr>
            <a:r>
              <a:rPr lang="cs-CZ" altLang="cs-CZ" dirty="0" smtClean="0"/>
              <a:t>Registrační řízení</a:t>
            </a:r>
          </a:p>
          <a:p>
            <a:pPr marL="457200" indent="-457200">
              <a:buAutoNum type="arabicPeriod"/>
            </a:pPr>
            <a:r>
              <a:rPr lang="cs-CZ" altLang="cs-CZ" dirty="0" smtClean="0"/>
              <a:t>Nalézací proces</a:t>
            </a:r>
            <a:endParaRPr lang="cs-CZ" altLang="cs-CZ"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Rectangle 2"/>
          <p:cNvSpPr>
            <a:spLocks noGrp="1" noChangeArrowheads="1"/>
          </p:cNvSpPr>
          <p:nvPr>
            <p:ph type="title"/>
          </p:nvPr>
        </p:nvSpPr>
        <p:spPr>
          <a:xfrm>
            <a:off x="2428875" y="857250"/>
            <a:ext cx="6572250" cy="714375"/>
          </a:xfrm>
        </p:spPr>
        <p:txBody>
          <a:bodyPr/>
          <a:lstStyle/>
          <a:p>
            <a:pPr eaLnBrk="1" hangingPunct="1"/>
            <a:r>
              <a:rPr lang="cs-CZ" altLang="cs-CZ" smtClean="0"/>
              <a:t>Platební povinnost z dělené správy</a:t>
            </a:r>
          </a:p>
        </p:txBody>
      </p:sp>
      <p:graphicFrame>
        <p:nvGraphicFramePr>
          <p:cNvPr id="2" name="Diagram 1"/>
          <p:cNvGraphicFramePr/>
          <p:nvPr/>
        </p:nvGraphicFramePr>
        <p:xfrm>
          <a:off x="431800" y="1811338"/>
          <a:ext cx="8208963" cy="4248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3532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cs-CZ" altLang="cs-CZ" smtClean="0"/>
              <a:t>Klasifikace poplatků</a:t>
            </a:r>
          </a:p>
        </p:txBody>
      </p:sp>
      <p:sp>
        <p:nvSpPr>
          <p:cNvPr id="34819" name="Rectangle 3"/>
          <p:cNvSpPr>
            <a:spLocks noGrp="1" noChangeArrowheads="1"/>
          </p:cNvSpPr>
          <p:nvPr>
            <p:ph type="body" idx="1"/>
          </p:nvPr>
        </p:nvSpPr>
        <p:spPr/>
        <p:txBody>
          <a:bodyPr/>
          <a:lstStyle/>
          <a:p>
            <a:r>
              <a:rPr lang="cs-CZ" altLang="cs-CZ" smtClean="0"/>
              <a:t>Správní poplatky</a:t>
            </a:r>
          </a:p>
          <a:p>
            <a:r>
              <a:rPr lang="cs-CZ" altLang="cs-CZ" smtClean="0"/>
              <a:t>Ekologické poplatky</a:t>
            </a:r>
          </a:p>
          <a:p>
            <a:r>
              <a:rPr lang="cs-CZ" altLang="cs-CZ" smtClean="0"/>
              <a:t>Soudní poplatky</a:t>
            </a:r>
          </a:p>
          <a:p>
            <a:r>
              <a:rPr lang="cs-CZ" altLang="cs-CZ" smtClean="0"/>
              <a:t>Místní poplatky</a:t>
            </a:r>
          </a:p>
          <a:p>
            <a:r>
              <a:rPr lang="cs-CZ" altLang="cs-CZ" smtClean="0"/>
              <a:t>Další poplatky (časový poplatek, elektronické mýtné, poplatky za rozhlasové a televizní přijímače)</a:t>
            </a:r>
          </a:p>
        </p:txBody>
      </p:sp>
    </p:spTree>
    <p:extLst>
      <p:ext uri="{BB962C8B-B14F-4D97-AF65-F5344CB8AC3E}">
        <p14:creationId xmlns:p14="http://schemas.microsoft.com/office/powerpoint/2010/main" val="3853622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altLang="cs-CZ" smtClean="0"/>
              <a:t>Klasifikace místních poplatků</a:t>
            </a:r>
          </a:p>
        </p:txBody>
      </p:sp>
      <p:sp>
        <p:nvSpPr>
          <p:cNvPr id="35843" name="Rectangle 3"/>
          <p:cNvSpPr>
            <a:spLocks noGrp="1" noChangeArrowheads="1"/>
          </p:cNvSpPr>
          <p:nvPr>
            <p:ph type="body" idx="1"/>
          </p:nvPr>
        </p:nvSpPr>
        <p:spPr/>
        <p:txBody>
          <a:bodyPr/>
          <a:lstStyle/>
          <a:p>
            <a:pPr marL="609600" indent="-609600">
              <a:lnSpc>
                <a:spcPct val="80000"/>
              </a:lnSpc>
            </a:pPr>
            <a:r>
              <a:rPr lang="cs-CZ" altLang="cs-CZ" sz="1600" smtClean="0"/>
              <a:t>poplatek ze psů,</a:t>
            </a:r>
          </a:p>
          <a:p>
            <a:pPr marL="609600" indent="-609600">
              <a:lnSpc>
                <a:spcPct val="80000"/>
              </a:lnSpc>
            </a:pPr>
            <a:r>
              <a:rPr lang="cs-CZ" altLang="cs-CZ" sz="1600" smtClean="0"/>
              <a:t>poplatek za lázeňský nebo rekreační pobyt,</a:t>
            </a:r>
          </a:p>
          <a:p>
            <a:pPr marL="609600" indent="-609600">
              <a:lnSpc>
                <a:spcPct val="80000"/>
              </a:lnSpc>
            </a:pPr>
            <a:r>
              <a:rPr lang="cs-CZ" altLang="cs-CZ" sz="1600" smtClean="0"/>
              <a:t>poplatek za užívání veřejného prostranství,</a:t>
            </a:r>
          </a:p>
          <a:p>
            <a:pPr marL="609600" indent="-609600">
              <a:lnSpc>
                <a:spcPct val="80000"/>
              </a:lnSpc>
            </a:pPr>
            <a:r>
              <a:rPr lang="cs-CZ" altLang="cs-CZ" sz="1600" smtClean="0"/>
              <a:t>poplatek ze vstupného,</a:t>
            </a:r>
          </a:p>
          <a:p>
            <a:pPr marL="609600" indent="-609600">
              <a:lnSpc>
                <a:spcPct val="80000"/>
              </a:lnSpc>
            </a:pPr>
            <a:r>
              <a:rPr lang="cs-CZ" altLang="cs-CZ" sz="1600" smtClean="0"/>
              <a:t>poplatek z ubytovací kapacity,</a:t>
            </a:r>
          </a:p>
          <a:p>
            <a:pPr marL="609600" indent="-609600">
              <a:lnSpc>
                <a:spcPct val="80000"/>
              </a:lnSpc>
            </a:pPr>
            <a:r>
              <a:rPr lang="cs-CZ" altLang="cs-CZ" sz="1600" smtClean="0"/>
              <a:t>poplatek za povolení k vjezdu s motorovým vozidlem do vybraných míst a částí měst,</a:t>
            </a:r>
          </a:p>
          <a:p>
            <a:pPr marL="609600" indent="-609600">
              <a:lnSpc>
                <a:spcPct val="80000"/>
              </a:lnSpc>
            </a:pPr>
            <a:r>
              <a:rPr lang="cs-CZ" altLang="cs-CZ" sz="1600" smtClean="0"/>
              <a:t>poplatek za provoz systému shromažďování, sběru, přepravy, třídění, využívání a odstraňování komunálních odpadů,</a:t>
            </a:r>
          </a:p>
          <a:p>
            <a:pPr marL="609600" indent="-609600">
              <a:lnSpc>
                <a:spcPct val="80000"/>
              </a:lnSpc>
            </a:pPr>
            <a:r>
              <a:rPr lang="cs-CZ" altLang="cs-CZ" sz="1600" smtClean="0"/>
              <a:t>poplatek za zhodnocení stavebního pozemku možností jeho připojení na stavbu vodovodu nebo kanalizace</a:t>
            </a:r>
          </a:p>
        </p:txBody>
      </p:sp>
    </p:spTree>
    <p:extLst>
      <p:ext uri="{BB962C8B-B14F-4D97-AF65-F5344CB8AC3E}">
        <p14:creationId xmlns:p14="http://schemas.microsoft.com/office/powerpoint/2010/main" val="2063695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cs-CZ" altLang="cs-CZ"/>
              <a:t>Zápatí prezentace</a:t>
            </a:r>
          </a:p>
        </p:txBody>
      </p:sp>
      <p:sp>
        <p:nvSpPr>
          <p:cNvPr id="5" name="Rectangle 7"/>
          <p:cNvSpPr>
            <a:spLocks noGrp="1" noChangeArrowheads="1"/>
          </p:cNvSpPr>
          <p:nvPr>
            <p:ph type="sldNum" sz="quarter" idx="4"/>
          </p:nvPr>
        </p:nvSpPr>
        <p:spPr/>
        <p:txBody>
          <a:bodyPr/>
          <a:lstStyle/>
          <a:p>
            <a:fld id="{4EB71AA3-5F3E-4507-8BD5-7C97DE340531}" type="slidenum">
              <a:rPr lang="cs-CZ" altLang="cs-CZ"/>
              <a:pPr/>
              <a:t>23</a:t>
            </a:fld>
            <a:endParaRPr lang="cs-CZ" altLang="cs-CZ"/>
          </a:p>
        </p:txBody>
      </p:sp>
      <p:sp>
        <p:nvSpPr>
          <p:cNvPr id="342018" name="Rectangle 2"/>
          <p:cNvSpPr>
            <a:spLocks noGrp="1" noChangeArrowheads="1"/>
          </p:cNvSpPr>
          <p:nvPr>
            <p:ph type="ctrTitle"/>
          </p:nvPr>
        </p:nvSpPr>
        <p:spPr/>
        <p:txBody>
          <a:bodyPr/>
          <a:lstStyle/>
          <a:p>
            <a:r>
              <a:rPr lang="cs-CZ" altLang="cs-CZ" dirty="0" smtClean="0"/>
              <a:t>Správa daní</a:t>
            </a:r>
            <a:br>
              <a:rPr lang="cs-CZ" altLang="cs-CZ" dirty="0" smtClean="0"/>
            </a:br>
            <a:endParaRPr lang="cs-CZ" altLang="cs-CZ" sz="3000" i="1" dirty="0"/>
          </a:p>
        </p:txBody>
      </p:sp>
    </p:spTree>
    <p:extLst>
      <p:ext uri="{BB962C8B-B14F-4D97-AF65-F5344CB8AC3E}">
        <p14:creationId xmlns:p14="http://schemas.microsoft.com/office/powerpoint/2010/main" val="391412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eaLnBrk="1" hangingPunct="1"/>
            <a:r>
              <a:rPr lang="cs-CZ" altLang="cs-CZ" smtClean="0"/>
              <a:t>Definice správy daní</a:t>
            </a:r>
          </a:p>
        </p:txBody>
      </p:sp>
      <p:sp>
        <p:nvSpPr>
          <p:cNvPr id="28675" name="Zástupný symbol pro obsah 2"/>
          <p:cNvSpPr>
            <a:spLocks noGrp="1"/>
          </p:cNvSpPr>
          <p:nvPr>
            <p:ph idx="1"/>
          </p:nvPr>
        </p:nvSpPr>
        <p:spPr/>
        <p:txBody>
          <a:bodyPr/>
          <a:lstStyle/>
          <a:p>
            <a:r>
              <a:rPr lang="cs-CZ" altLang="cs-CZ" dirty="0" smtClean="0"/>
              <a:t>Jeden z dílů veřejné správy -– </a:t>
            </a:r>
            <a:r>
              <a:rPr lang="cs-CZ" altLang="cs-CZ" dirty="0"/>
              <a:t>od ostatních částí VS ji odlišuje její předmět = daň</a:t>
            </a:r>
          </a:p>
          <a:p>
            <a:pPr eaLnBrk="1" hangingPunct="1"/>
            <a:endParaRPr lang="cs-CZ" altLang="cs-CZ" dirty="0" smtClean="0"/>
          </a:p>
          <a:p>
            <a:pPr eaLnBrk="1" hangingPunct="1"/>
            <a:r>
              <a:rPr lang="cs-CZ" altLang="cs-CZ" dirty="0" smtClean="0"/>
              <a:t>Obecně se tím rozumí správa veřejných záležitostí realizovaná jako projev výkonné moci ve státě</a:t>
            </a:r>
          </a:p>
          <a:p>
            <a:pPr eaLnBrk="1" hangingPunct="1"/>
            <a:r>
              <a:rPr lang="cs-CZ" altLang="cs-CZ" dirty="0" smtClean="0"/>
              <a:t>Správa daní je účelový správní proces </a:t>
            </a:r>
            <a:r>
              <a:rPr lang="cs-CZ" altLang="cs-CZ" i="1" dirty="0" smtClean="0"/>
              <a:t>(</a:t>
            </a:r>
            <a:r>
              <a:rPr lang="cs-CZ" altLang="cs-CZ" b="1" i="1" dirty="0" smtClean="0"/>
              <a:t>postup</a:t>
            </a:r>
            <a:r>
              <a:rPr lang="cs-CZ" altLang="cs-CZ" i="1" dirty="0" smtClean="0"/>
              <a:t>)</a:t>
            </a:r>
            <a:r>
              <a:rPr lang="cs-CZ" altLang="cs-CZ" dirty="0" smtClean="0"/>
              <a:t> k zjištění a stanovení daní a zabezpečení jejich úhrady </a:t>
            </a:r>
          </a:p>
          <a:p>
            <a:pPr eaLnBrk="1" hangingPunct="1"/>
            <a:r>
              <a:rPr lang="cs-CZ" altLang="cs-CZ" dirty="0" smtClean="0"/>
              <a:t>Pojem širší než daňové řízení</a:t>
            </a:r>
          </a:p>
          <a:p>
            <a:pPr eaLnBrk="1" hangingPunct="1"/>
            <a:r>
              <a:rPr lang="cs-CZ" altLang="cs-CZ" dirty="0" smtClean="0"/>
              <a:t>Veškerá činnost (funkční pojetí) správce daně při péči o příslušnou daň, jež se děje v rámci právem regulovaných i neregulovaných procesních postupů</a:t>
            </a:r>
          </a:p>
          <a:p>
            <a:pPr eaLnBrk="1" hangingPunct="1"/>
            <a:endParaRPr lang="cs-CZ" altLang="cs-CZ" dirty="0" smtClean="0"/>
          </a:p>
          <a:p>
            <a:pPr eaLnBrk="1" hangingPunct="1"/>
            <a:endParaRPr lang="cs-CZ" altLang="cs-CZ" dirty="0" smtClean="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28677"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5348B44-734C-412C-B676-F11CB989F426}" type="slidenum">
              <a:rPr lang="cs-CZ" altLang="cs-CZ" sz="1200" smtClean="0"/>
              <a:pPr>
                <a:spcBef>
                  <a:spcPct val="0"/>
                </a:spcBef>
                <a:buClrTx/>
                <a:buFontTx/>
                <a:buNone/>
              </a:pPr>
              <a:t>24</a:t>
            </a:fld>
            <a:endParaRPr lang="cs-CZ" altLang="cs-CZ" sz="1200" smtClean="0"/>
          </a:p>
        </p:txBody>
      </p:sp>
    </p:spTree>
    <p:extLst>
      <p:ext uri="{BB962C8B-B14F-4D97-AF65-F5344CB8AC3E}">
        <p14:creationId xmlns:p14="http://schemas.microsoft.com/office/powerpoint/2010/main" val="35384127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eaLnBrk="1" hangingPunct="1"/>
            <a:r>
              <a:rPr lang="cs-CZ" altLang="cs-CZ" smtClean="0"/>
              <a:t>Pojetí správy daně</a:t>
            </a:r>
          </a:p>
        </p:txBody>
      </p:sp>
      <p:sp>
        <p:nvSpPr>
          <p:cNvPr id="3" name="Zástupný symbol pro obsah 2"/>
          <p:cNvSpPr>
            <a:spLocks noGrp="1"/>
          </p:cNvSpPr>
          <p:nvPr>
            <p:ph idx="1"/>
          </p:nvPr>
        </p:nvSpPr>
        <p:spPr>
          <a:xfrm>
            <a:off x="914400" y="1828800"/>
            <a:ext cx="7978775" cy="4302125"/>
          </a:xfrm>
        </p:spPr>
        <p:txBody>
          <a:bodyPr/>
          <a:lstStyle/>
          <a:p>
            <a:pPr eaLnBrk="1" hangingPunct="1">
              <a:defRPr/>
            </a:pPr>
            <a:r>
              <a:rPr lang="cs-CZ" b="1" dirty="0" smtClean="0"/>
              <a:t>Organizační</a:t>
            </a:r>
          </a:p>
          <a:p>
            <a:pPr lvl="1" eaLnBrk="1" hangingPunct="1">
              <a:defRPr/>
            </a:pPr>
            <a:r>
              <a:rPr lang="cs-CZ" dirty="0" smtClean="0"/>
              <a:t>Soustava orgánů, které vykonávají správu daní (tzv. „správci daně“)</a:t>
            </a:r>
          </a:p>
          <a:p>
            <a:pPr lvl="1" eaLnBrk="1" hangingPunct="1">
              <a:defRPr/>
            </a:pPr>
            <a:r>
              <a:rPr lang="cs-CZ" dirty="0" smtClean="0"/>
              <a:t>Orgány veřejné moci, kterým zákon svěřil do kompetence správu daně</a:t>
            </a:r>
          </a:p>
          <a:p>
            <a:pPr eaLnBrk="1" hangingPunct="1">
              <a:defRPr/>
            </a:pPr>
            <a:endParaRPr lang="cs-CZ" b="1" dirty="0" smtClean="0"/>
          </a:p>
          <a:p>
            <a:pPr eaLnBrk="1" hangingPunct="1">
              <a:defRPr/>
            </a:pPr>
            <a:r>
              <a:rPr lang="cs-CZ" b="1" dirty="0" smtClean="0"/>
              <a:t>Funkční</a:t>
            </a:r>
          </a:p>
          <a:p>
            <a:pPr lvl="1" eaLnBrk="1" hangingPunct="1">
              <a:defRPr/>
            </a:pPr>
            <a:r>
              <a:rPr lang="cs-CZ" dirty="0" smtClean="0"/>
              <a:t>Rozdělení do etap procesu výkonu správy daně</a:t>
            </a:r>
          </a:p>
          <a:p>
            <a:pPr lvl="1" eaLnBrk="1" hangingPunct="1">
              <a:defRPr/>
            </a:pPr>
            <a:r>
              <a:rPr lang="cs-CZ" dirty="0" smtClean="0"/>
              <a:t>Registrace + vyměření + inkasní správa</a:t>
            </a:r>
          </a:p>
          <a:p>
            <a:pPr lvl="1" eaLnBrk="1" hangingPunct="1">
              <a:defRPr/>
            </a:pPr>
            <a:endParaRPr lang="cs-CZ" dirty="0" smtClean="0"/>
          </a:p>
          <a:p>
            <a:pPr marL="0" indent="0" eaLnBrk="1" hangingPunct="1">
              <a:buFont typeface="Wingdings" panose="05000000000000000000" pitchFamily="2" charset="2"/>
              <a:buNone/>
              <a:defRPr/>
            </a:pPr>
            <a:endParaRPr lang="cs-CZ" dirty="0" smtClean="0"/>
          </a:p>
        </p:txBody>
      </p:sp>
    </p:spTree>
    <p:extLst>
      <p:ext uri="{BB962C8B-B14F-4D97-AF65-F5344CB8AC3E}">
        <p14:creationId xmlns:p14="http://schemas.microsoft.com/office/powerpoint/2010/main" val="14337474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914400" y="1125538"/>
            <a:ext cx="7772400" cy="1008062"/>
          </a:xfrm>
        </p:spPr>
        <p:txBody>
          <a:bodyPr/>
          <a:lstStyle/>
          <a:p>
            <a:r>
              <a:rPr lang="cs-CZ" altLang="cs-CZ" smtClean="0"/>
              <a:t>Subsidiární použití předpisů o obecném správním řízení</a:t>
            </a:r>
          </a:p>
        </p:txBody>
      </p:sp>
      <p:sp>
        <p:nvSpPr>
          <p:cNvPr id="30723" name="Zástupný symbol pro obsah 2"/>
          <p:cNvSpPr>
            <a:spLocks noGrp="1"/>
          </p:cNvSpPr>
          <p:nvPr>
            <p:ph idx="1"/>
          </p:nvPr>
        </p:nvSpPr>
        <p:spPr>
          <a:xfrm>
            <a:off x="900113" y="2362200"/>
            <a:ext cx="7772400" cy="3768725"/>
          </a:xfrm>
        </p:spPr>
        <p:txBody>
          <a:bodyPr/>
          <a:lstStyle/>
          <a:p>
            <a:pPr lvl="1" eaLnBrk="1" hangingPunct="1"/>
            <a:r>
              <a:rPr lang="cs-CZ" altLang="cs-CZ" sz="2400" smtClean="0"/>
              <a:t>§ 262 DŘ – „při správě daní se správní řád nepoužije“</a:t>
            </a:r>
          </a:p>
          <a:p>
            <a:pPr lvl="1" eaLnBrk="1" hangingPunct="1"/>
            <a:r>
              <a:rPr lang="cs-CZ" altLang="cs-CZ" sz="2400" smtClean="0"/>
              <a:t>§ 177 SŘ – „Základní  zásady  činnosti  správních orgánů uvedené v § 2 až 8 se použijí  při  výkonu  veřejné  správy i v případech, kdy zvláštní zákon stanoví, že se správní řád nepoužije, ale sám úpravu odpovídající těmto zásadám neobsahuje. “</a:t>
            </a:r>
          </a:p>
          <a:p>
            <a:endParaRPr lang="cs-CZ" altLang="cs-CZ" smtClean="0"/>
          </a:p>
          <a:p>
            <a:r>
              <a:rPr lang="cs-CZ" altLang="cs-CZ" b="1" smtClean="0"/>
              <a:t>Zásadně nelze !</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30725"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AF111631-3E08-49E4-9ED8-44BB4D973AFB}" type="slidenum">
              <a:rPr lang="cs-CZ" altLang="cs-CZ" sz="1200" smtClean="0"/>
              <a:pPr>
                <a:spcBef>
                  <a:spcPct val="0"/>
                </a:spcBef>
                <a:buClrTx/>
                <a:buFontTx/>
                <a:buNone/>
              </a:pPr>
              <a:t>26</a:t>
            </a:fld>
            <a:endParaRPr lang="cs-CZ" altLang="cs-CZ" sz="1200" smtClean="0"/>
          </a:p>
        </p:txBody>
      </p:sp>
    </p:spTree>
    <p:extLst>
      <p:ext uri="{BB962C8B-B14F-4D97-AF65-F5344CB8AC3E}">
        <p14:creationId xmlns:p14="http://schemas.microsoft.com/office/powerpoint/2010/main" val="14451702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altLang="cs-CZ" smtClean="0"/>
              <a:t>Úprava správy daní</a:t>
            </a:r>
          </a:p>
        </p:txBody>
      </p:sp>
      <p:sp>
        <p:nvSpPr>
          <p:cNvPr id="33795" name="Rectangle 3"/>
          <p:cNvSpPr>
            <a:spLocks noGrp="1" noChangeArrowheads="1"/>
          </p:cNvSpPr>
          <p:nvPr>
            <p:ph type="body" idx="1"/>
          </p:nvPr>
        </p:nvSpPr>
        <p:spPr/>
        <p:txBody>
          <a:bodyPr/>
          <a:lstStyle/>
          <a:p>
            <a:pPr eaLnBrk="1" hangingPunct="1"/>
            <a:r>
              <a:rPr lang="cs-CZ" altLang="cs-CZ" smtClean="0"/>
              <a:t>Daňový řád (zákon č. 280/2009 Sb.)</a:t>
            </a:r>
          </a:p>
          <a:p>
            <a:pPr eaLnBrk="1" hangingPunct="1"/>
            <a:r>
              <a:rPr lang="cs-CZ" altLang="cs-CZ" smtClean="0"/>
              <a:t>Subsidiární povaha DŘ</a:t>
            </a:r>
          </a:p>
          <a:p>
            <a:pPr eaLnBrk="1" hangingPunct="1"/>
            <a:r>
              <a:rPr lang="cs-CZ" altLang="cs-CZ" smtClean="0"/>
              <a:t>Speciální úprava – „daňové“ zákony</a:t>
            </a:r>
          </a:p>
          <a:p>
            <a:pPr lvl="1" eaLnBrk="1" hangingPunct="1"/>
            <a:r>
              <a:rPr lang="cs-CZ" altLang="cs-CZ" sz="2000" smtClean="0"/>
              <a:t>Zákon č. 586/1992 Sb., o daních z příjmů</a:t>
            </a:r>
          </a:p>
          <a:p>
            <a:pPr lvl="1" eaLnBrk="1" hangingPunct="1"/>
            <a:r>
              <a:rPr lang="cs-CZ" altLang="cs-CZ" sz="2000" smtClean="0"/>
              <a:t>Zákon č. 235/2004 Sb., o DPH</a:t>
            </a:r>
          </a:p>
          <a:p>
            <a:pPr lvl="1" eaLnBrk="1" hangingPunct="1"/>
            <a:r>
              <a:rPr lang="cs-CZ" altLang="cs-CZ" sz="2000" smtClean="0"/>
              <a:t>Zákon č. 16/1993 Sb., o dani silniční</a:t>
            </a:r>
          </a:p>
          <a:p>
            <a:pPr lvl="1" eaLnBrk="1" hangingPunct="1"/>
            <a:r>
              <a:rPr lang="cs-CZ" altLang="cs-CZ" sz="2000" smtClean="0"/>
              <a:t>Zákon č. 338/1992 Sb., o dani z nemovitostí</a:t>
            </a:r>
          </a:p>
          <a:p>
            <a:pPr lvl="1" eaLnBrk="1" hangingPunct="1"/>
            <a:r>
              <a:rPr lang="cs-CZ" altLang="cs-CZ" sz="2000" smtClean="0"/>
              <a:t>Zákon č. 353/2003 Sb., o spotřebních daních</a:t>
            </a:r>
          </a:p>
          <a:p>
            <a:pPr lvl="1" eaLnBrk="1" hangingPunct="1"/>
            <a:r>
              <a:rPr lang="cs-CZ" altLang="cs-CZ" sz="2000" smtClean="0"/>
              <a:t>Zákon č. 261/2007 Sb., o stabilizaci veřejných rozpočtů</a:t>
            </a:r>
          </a:p>
          <a:p>
            <a:pPr lvl="1" eaLnBrk="1" hangingPunct="1"/>
            <a:r>
              <a:rPr lang="cs-CZ" altLang="cs-CZ" sz="2000" smtClean="0"/>
              <a:t>Zákonné opatření č. 340/2013 Sb. – daň z nabytí nemovitých věcí</a:t>
            </a:r>
          </a:p>
          <a:p>
            <a:pPr lvl="1" eaLnBrk="1" hangingPunct="1"/>
            <a:endParaRPr lang="cs-CZ" altLang="cs-CZ" sz="2000" smtClean="0"/>
          </a:p>
        </p:txBody>
      </p:sp>
    </p:spTree>
    <p:extLst>
      <p:ext uri="{BB962C8B-B14F-4D97-AF65-F5344CB8AC3E}">
        <p14:creationId xmlns:p14="http://schemas.microsoft.com/office/powerpoint/2010/main" val="10778429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pPr eaLnBrk="1" hangingPunct="1"/>
            <a:r>
              <a:rPr lang="cs-CZ" altLang="cs-CZ" smtClean="0"/>
              <a:t>Definice správy daní</a:t>
            </a:r>
          </a:p>
        </p:txBody>
      </p:sp>
      <p:sp>
        <p:nvSpPr>
          <p:cNvPr id="34819" name="Zástupný symbol pro obsah 2"/>
          <p:cNvSpPr>
            <a:spLocks noGrp="1"/>
          </p:cNvSpPr>
          <p:nvPr>
            <p:ph idx="1"/>
          </p:nvPr>
        </p:nvSpPr>
        <p:spPr>
          <a:xfrm>
            <a:off x="914400" y="1981200"/>
            <a:ext cx="7772400" cy="4357688"/>
          </a:xfrm>
        </p:spPr>
        <p:txBody>
          <a:bodyPr/>
          <a:lstStyle/>
          <a:p>
            <a:pPr eaLnBrk="1" hangingPunct="1"/>
            <a:r>
              <a:rPr lang="cs-CZ" altLang="cs-CZ" smtClean="0"/>
              <a:t>Správa daní je účelový správní proces </a:t>
            </a:r>
            <a:r>
              <a:rPr lang="cs-CZ" altLang="cs-CZ" i="1" smtClean="0"/>
              <a:t>(</a:t>
            </a:r>
            <a:r>
              <a:rPr lang="cs-CZ" altLang="cs-CZ" b="1" i="1" smtClean="0"/>
              <a:t>postup</a:t>
            </a:r>
            <a:r>
              <a:rPr lang="cs-CZ" altLang="cs-CZ" i="1" smtClean="0"/>
              <a:t>)</a:t>
            </a:r>
            <a:r>
              <a:rPr lang="cs-CZ" altLang="cs-CZ" smtClean="0"/>
              <a:t> k zjištění a stanovení daní a zabezpečení jejich úhrady </a:t>
            </a:r>
          </a:p>
          <a:p>
            <a:pPr eaLnBrk="1" hangingPunct="1"/>
            <a:r>
              <a:rPr lang="cs-CZ" altLang="cs-CZ" smtClean="0"/>
              <a:t>§1 odst. 2 DŘ</a:t>
            </a:r>
          </a:p>
          <a:p>
            <a:pPr eaLnBrk="1" hangingPunct="1"/>
            <a:endParaRPr lang="cs-CZ" altLang="cs-CZ" smtClean="0"/>
          </a:p>
          <a:p>
            <a:pPr eaLnBrk="1" hangingPunct="1"/>
            <a:r>
              <a:rPr lang="cs-CZ" altLang="cs-CZ" smtClean="0"/>
              <a:t>Cíl: </a:t>
            </a:r>
            <a:r>
              <a:rPr lang="cs-CZ" altLang="cs-CZ" u="sng" smtClean="0"/>
              <a:t>zjištění</a:t>
            </a:r>
            <a:r>
              <a:rPr lang="cs-CZ" altLang="cs-CZ" smtClean="0"/>
              <a:t> a </a:t>
            </a:r>
            <a:r>
              <a:rPr lang="cs-CZ" altLang="cs-CZ" u="sng" smtClean="0"/>
              <a:t>stanovení daní </a:t>
            </a:r>
            <a:r>
              <a:rPr lang="cs-CZ" altLang="cs-CZ" smtClean="0"/>
              <a:t>a </a:t>
            </a:r>
            <a:r>
              <a:rPr lang="cs-CZ" altLang="cs-CZ" u="sng" smtClean="0"/>
              <a:t>zabezpečení jejich úhrady</a:t>
            </a:r>
            <a:r>
              <a:rPr lang="cs-CZ" altLang="cs-CZ" smtClean="0"/>
              <a:t> !!!</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34821"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58939E3-8146-42D4-B424-AFD047878B6B}" type="slidenum">
              <a:rPr lang="cs-CZ" altLang="cs-CZ" sz="1200" smtClean="0"/>
              <a:pPr>
                <a:spcBef>
                  <a:spcPct val="0"/>
                </a:spcBef>
                <a:buClrTx/>
                <a:buFontTx/>
                <a:buNone/>
              </a:pPr>
              <a:t>28</a:t>
            </a:fld>
            <a:endParaRPr lang="cs-CZ" altLang="cs-CZ" sz="1200" smtClean="0"/>
          </a:p>
        </p:txBody>
      </p:sp>
    </p:spTree>
    <p:extLst>
      <p:ext uri="{BB962C8B-B14F-4D97-AF65-F5344CB8AC3E}">
        <p14:creationId xmlns:p14="http://schemas.microsoft.com/office/powerpoint/2010/main" val="33364785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cs-CZ" altLang="cs-CZ" smtClean="0"/>
              <a:t>Daňové řízení podle DŘ</a:t>
            </a:r>
          </a:p>
        </p:txBody>
      </p:sp>
      <p:sp>
        <p:nvSpPr>
          <p:cNvPr id="35843" name="Rectangle 3"/>
          <p:cNvSpPr>
            <a:spLocks noGrp="1" noChangeArrowheads="1"/>
          </p:cNvSpPr>
          <p:nvPr>
            <p:ph type="body" idx="1"/>
          </p:nvPr>
        </p:nvSpPr>
        <p:spPr/>
        <p:txBody>
          <a:bodyPr/>
          <a:lstStyle/>
          <a:p>
            <a:pPr eaLnBrk="1" hangingPunct="1"/>
            <a:r>
              <a:rPr lang="cs-CZ" altLang="cs-CZ" smtClean="0"/>
              <a:t>Nově koncipován jako do jisté míry kontinuální proces</a:t>
            </a:r>
          </a:p>
          <a:p>
            <a:pPr eaLnBrk="1" hangingPunct="1"/>
            <a:r>
              <a:rPr lang="cs-CZ" altLang="cs-CZ" smtClean="0"/>
              <a:t>Zahájen vznikem daňové povinnosti</a:t>
            </a:r>
          </a:p>
          <a:p>
            <a:pPr eaLnBrk="1" hangingPunct="1"/>
            <a:r>
              <a:rPr lang="cs-CZ" altLang="cs-CZ" smtClean="0"/>
              <a:t>Skončení řízení: splnění nebo zánik daňové povinnosti</a:t>
            </a:r>
          </a:p>
          <a:p>
            <a:pPr eaLnBrk="1" hangingPunct="1"/>
            <a:r>
              <a:rPr lang="cs-CZ" altLang="cs-CZ" smtClean="0"/>
              <a:t>(úhrada, uplynutí lhůty pro stanovení daně)</a:t>
            </a:r>
          </a:p>
          <a:p>
            <a:pPr eaLnBrk="1" hangingPunct="1"/>
            <a:endParaRPr lang="cs-CZ" altLang="cs-CZ" smtClean="0"/>
          </a:p>
          <a:p>
            <a:pPr eaLnBrk="1" hangingPunct="1"/>
            <a:r>
              <a:rPr lang="cs-CZ" altLang="cs-CZ" smtClean="0"/>
              <a:t>Účel: správné zjištění a stanovení daně a zabezpečení její úhrady</a:t>
            </a:r>
          </a:p>
          <a:p>
            <a:pPr eaLnBrk="1" hangingPunct="1"/>
            <a:r>
              <a:rPr lang="cs-CZ" altLang="cs-CZ" smtClean="0"/>
              <a:t>Posouzení daně: k zdaňovacímu období, k jednotlivým skutečnostem</a:t>
            </a:r>
          </a:p>
          <a:p>
            <a:pPr eaLnBrk="1" hangingPunct="1"/>
            <a:r>
              <a:rPr lang="cs-CZ" altLang="cs-CZ" smtClean="0"/>
              <a:t>Dílčí daňová řízení </a:t>
            </a:r>
            <a:r>
              <a:rPr lang="cs-CZ" altLang="cs-CZ" smtClean="0">
                <a:cs typeface="Arial" panose="020B0604020202020204" pitchFamily="34" charset="0"/>
              </a:rPr>
              <a:t>→ </a:t>
            </a:r>
          </a:p>
        </p:txBody>
      </p:sp>
    </p:spTree>
    <p:extLst>
      <p:ext uri="{BB962C8B-B14F-4D97-AF65-F5344CB8AC3E}">
        <p14:creationId xmlns:p14="http://schemas.microsoft.com/office/powerpoint/2010/main" val="2175357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altLang="cs-CZ" b="1" dirty="0" smtClean="0"/>
              <a:t>Literatura</a:t>
            </a:r>
          </a:p>
        </p:txBody>
      </p:sp>
      <p:sp>
        <p:nvSpPr>
          <p:cNvPr id="6147" name="Rectangle 3"/>
          <p:cNvSpPr>
            <a:spLocks noGrp="1" noChangeArrowheads="1"/>
          </p:cNvSpPr>
          <p:nvPr>
            <p:ph type="body" idx="1"/>
          </p:nvPr>
        </p:nvSpPr>
        <p:spPr/>
        <p:txBody>
          <a:bodyPr/>
          <a:lstStyle/>
          <a:p>
            <a:pPr eaLnBrk="1" hangingPunct="1"/>
            <a:r>
              <a:rPr lang="cs-CZ" altLang="cs-CZ" sz="2600" dirty="0" smtClean="0"/>
              <a:t>RADVAN, Michal. </a:t>
            </a:r>
            <a:r>
              <a:rPr lang="cs-CZ" altLang="cs-CZ" sz="2600" b="1" dirty="0" smtClean="0"/>
              <a:t>Daně a správa daní</a:t>
            </a:r>
            <a:r>
              <a:rPr lang="cs-CZ" altLang="cs-CZ" sz="2600" dirty="0" smtClean="0"/>
              <a:t>. 1. vyd. Brno: Masarykova univerzita, 2014. 130 s. Edice učebnic Právnické fakulty MU č. 503. ISBN 978-80-210-6702-8</a:t>
            </a:r>
            <a:endParaRPr lang="en-US" altLang="cs-CZ" sz="2600" dirty="0" smtClean="0"/>
          </a:p>
          <a:p>
            <a:pPr eaLnBrk="1" hangingPunct="1"/>
            <a:r>
              <a:rPr lang="cs-CZ" altLang="cs-CZ" sz="2600" dirty="0" smtClean="0"/>
              <a:t>El. Zdroje – ASPI, Beck online…</a:t>
            </a:r>
          </a:p>
          <a:p>
            <a:pPr eaLnBrk="1" hangingPunct="1"/>
            <a:r>
              <a:rPr lang="cs-CZ" altLang="cs-CZ" sz="2600" dirty="0" smtClean="0"/>
              <a:t>Zákony, komentáře</a:t>
            </a:r>
          </a:p>
          <a:p>
            <a:pPr eaLnBrk="1" hangingPunct="1"/>
            <a:r>
              <a:rPr lang="cs-CZ" altLang="cs-CZ" sz="2600" dirty="0" smtClean="0"/>
              <a:t>Jánošíková, P., Mrkývka, P., </a:t>
            </a:r>
            <a:r>
              <a:rPr lang="cs-CZ" altLang="cs-CZ" sz="2600" dirty="0" err="1" smtClean="0"/>
              <a:t>Tomažič</a:t>
            </a:r>
            <a:r>
              <a:rPr lang="cs-CZ" altLang="cs-CZ" sz="2600" dirty="0" smtClean="0"/>
              <a:t>, I. a kol.: Finanční a daňové právo. Plzeň : Aleš Čeněk 2009</a:t>
            </a:r>
          </a:p>
        </p:txBody>
      </p:sp>
    </p:spTree>
    <p:extLst>
      <p:ext uri="{BB962C8B-B14F-4D97-AF65-F5344CB8AC3E}">
        <p14:creationId xmlns:p14="http://schemas.microsoft.com/office/powerpoint/2010/main" val="1835393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Organization Chart 2"/>
          <p:cNvGrpSpPr>
            <a:grpSpLocks/>
          </p:cNvGrpSpPr>
          <p:nvPr/>
        </p:nvGrpSpPr>
        <p:grpSpPr bwMode="auto">
          <a:xfrm>
            <a:off x="914400" y="822325"/>
            <a:ext cx="7772400" cy="5853113"/>
            <a:chOff x="575" y="1001"/>
            <a:chExt cx="4464" cy="2447"/>
          </a:xfrm>
        </p:grpSpPr>
        <p:cxnSp>
          <p:nvCxnSpPr>
            <p:cNvPr id="36867" name="_s1028"/>
            <p:cNvCxnSpPr>
              <a:cxnSpLocks noChangeShapeType="1"/>
              <a:stCxn id="36887" idx="0"/>
              <a:endCxn id="36879" idx="2"/>
            </p:cNvCxnSpPr>
            <p:nvPr/>
          </p:nvCxnSpPr>
          <p:spPr bwMode="auto">
            <a:xfrm rot="-5400000">
              <a:off x="2771" y="2405"/>
              <a:ext cx="144" cy="504"/>
            </a:xfrm>
            <a:prstGeom prst="bentConnector3">
              <a:avLst>
                <a:gd name="adj1" fmla="val 3318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68" name="_s1029"/>
            <p:cNvCxnSpPr>
              <a:cxnSpLocks noChangeShapeType="1"/>
              <a:stCxn id="36886" idx="0"/>
              <a:endCxn id="36879" idx="2"/>
            </p:cNvCxnSpPr>
            <p:nvPr/>
          </p:nvCxnSpPr>
          <p:spPr bwMode="auto">
            <a:xfrm rot="5400000" flipH="1">
              <a:off x="3275" y="2405"/>
              <a:ext cx="144" cy="504"/>
            </a:xfrm>
            <a:prstGeom prst="bentConnector3">
              <a:avLst>
                <a:gd name="adj1" fmla="val 3318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69" name="_s1030"/>
            <p:cNvCxnSpPr>
              <a:cxnSpLocks noChangeShapeType="1"/>
              <a:stCxn id="36885" idx="0"/>
              <a:endCxn id="36879" idx="2"/>
            </p:cNvCxnSpPr>
            <p:nvPr/>
          </p:nvCxnSpPr>
          <p:spPr bwMode="auto">
            <a:xfrm rot="5400000" flipH="1">
              <a:off x="3779" y="1901"/>
              <a:ext cx="144" cy="1512"/>
            </a:xfrm>
            <a:prstGeom prst="bentConnector3">
              <a:avLst>
                <a:gd name="adj1" fmla="val 3318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70" name="_s1031"/>
            <p:cNvCxnSpPr>
              <a:cxnSpLocks noChangeShapeType="1"/>
              <a:stCxn id="36884" idx="0"/>
              <a:endCxn id="36879" idx="2"/>
            </p:cNvCxnSpPr>
            <p:nvPr/>
          </p:nvCxnSpPr>
          <p:spPr bwMode="auto">
            <a:xfrm rot="-5400000">
              <a:off x="2267" y="1901"/>
              <a:ext cx="144" cy="1512"/>
            </a:xfrm>
            <a:prstGeom prst="bentConnector3">
              <a:avLst>
                <a:gd name="adj1" fmla="val 3318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71" name="_s1032"/>
            <p:cNvCxnSpPr>
              <a:cxnSpLocks noChangeShapeType="1"/>
              <a:stCxn id="36883" idx="0"/>
              <a:endCxn id="36878" idx="2"/>
            </p:cNvCxnSpPr>
            <p:nvPr/>
          </p:nvCxnSpPr>
          <p:spPr bwMode="auto">
            <a:xfrm rot="-5400000">
              <a:off x="3024" y="1792"/>
              <a:ext cx="144"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6872" name="_s1033"/>
            <p:cNvCxnSpPr>
              <a:cxnSpLocks noChangeShapeType="1"/>
              <a:stCxn id="36882" idx="0"/>
              <a:endCxn id="36878" idx="2"/>
            </p:cNvCxnSpPr>
            <p:nvPr/>
          </p:nvCxnSpPr>
          <p:spPr bwMode="auto">
            <a:xfrm rot="5400000" flipH="1">
              <a:off x="3528" y="1288"/>
              <a:ext cx="144" cy="1009"/>
            </a:xfrm>
            <a:prstGeom prst="bentConnector3">
              <a:avLst>
                <a:gd name="adj1" fmla="val 3318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73" name="_s1034"/>
            <p:cNvCxnSpPr>
              <a:cxnSpLocks noChangeShapeType="1"/>
              <a:stCxn id="36881" idx="0"/>
              <a:endCxn id="36878" idx="2"/>
            </p:cNvCxnSpPr>
            <p:nvPr/>
          </p:nvCxnSpPr>
          <p:spPr bwMode="auto">
            <a:xfrm rot="-5400000">
              <a:off x="2520" y="1289"/>
              <a:ext cx="144" cy="1007"/>
            </a:xfrm>
            <a:prstGeom prst="bentConnector3">
              <a:avLst>
                <a:gd name="adj1" fmla="val 3318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74" name="_s1035"/>
            <p:cNvCxnSpPr>
              <a:cxnSpLocks noChangeShapeType="1"/>
              <a:stCxn id="36880" idx="1"/>
              <a:endCxn id="36877" idx="2"/>
            </p:cNvCxnSpPr>
            <p:nvPr/>
          </p:nvCxnSpPr>
          <p:spPr bwMode="auto">
            <a:xfrm rot="10800000">
              <a:off x="1007" y="1289"/>
              <a:ext cx="1656" cy="201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75" name="_s1036"/>
            <p:cNvCxnSpPr>
              <a:cxnSpLocks noChangeShapeType="1"/>
              <a:stCxn id="36879" idx="1"/>
              <a:endCxn id="36877" idx="2"/>
            </p:cNvCxnSpPr>
            <p:nvPr/>
          </p:nvCxnSpPr>
          <p:spPr bwMode="auto">
            <a:xfrm rot="10800000">
              <a:off x="1007" y="1289"/>
              <a:ext cx="1656"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6876" name="_s1037"/>
            <p:cNvCxnSpPr>
              <a:cxnSpLocks noChangeShapeType="1"/>
              <a:stCxn id="36878" idx="1"/>
              <a:endCxn id="36877" idx="2"/>
            </p:cNvCxnSpPr>
            <p:nvPr/>
          </p:nvCxnSpPr>
          <p:spPr bwMode="auto">
            <a:xfrm rot="10800000">
              <a:off x="1007" y="1289"/>
              <a:ext cx="1656"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6877" name="_s1038"/>
            <p:cNvSpPr>
              <a:spLocks noChangeArrowheads="1"/>
            </p:cNvSpPr>
            <p:nvPr/>
          </p:nvSpPr>
          <p:spPr bwMode="auto">
            <a:xfrm>
              <a:off x="575" y="1001"/>
              <a:ext cx="864" cy="288"/>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Dílčí daňová řízení </a:t>
              </a:r>
            </a:p>
          </p:txBody>
        </p:sp>
        <p:sp>
          <p:nvSpPr>
            <p:cNvPr id="36878" name="_s1039"/>
            <p:cNvSpPr>
              <a:spLocks noChangeArrowheads="1"/>
            </p:cNvSpPr>
            <p:nvPr/>
          </p:nvSpPr>
          <p:spPr bwMode="auto">
            <a:xfrm>
              <a:off x="2663" y="1433"/>
              <a:ext cx="864" cy="288"/>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Nalézací</a:t>
              </a:r>
            </a:p>
          </p:txBody>
        </p:sp>
        <p:sp>
          <p:nvSpPr>
            <p:cNvPr id="36879" name="_s1040"/>
            <p:cNvSpPr>
              <a:spLocks noChangeArrowheads="1"/>
            </p:cNvSpPr>
            <p:nvPr/>
          </p:nvSpPr>
          <p:spPr bwMode="auto">
            <a:xfrm>
              <a:off x="2663" y="2297"/>
              <a:ext cx="864" cy="288"/>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Při placení daní</a:t>
              </a:r>
            </a:p>
          </p:txBody>
        </p:sp>
        <p:sp>
          <p:nvSpPr>
            <p:cNvPr id="36880" name="_s1041"/>
            <p:cNvSpPr>
              <a:spLocks noChangeArrowheads="1"/>
            </p:cNvSpPr>
            <p:nvPr/>
          </p:nvSpPr>
          <p:spPr bwMode="auto">
            <a:xfrm>
              <a:off x="2663" y="3160"/>
              <a:ext cx="864" cy="288"/>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O opravných a</a:t>
              </a:r>
            </a:p>
            <a:p>
              <a:pPr algn="ctr" eaLnBrk="1" hangingPunct="1">
                <a:spcBef>
                  <a:spcPct val="0"/>
                </a:spcBef>
                <a:buClrTx/>
                <a:buFontTx/>
                <a:buNone/>
              </a:pPr>
              <a:r>
                <a:rPr lang="cs-CZ" altLang="cs-CZ" sz="1300">
                  <a:latin typeface="Arial" panose="020B0604020202020204" pitchFamily="34" charset="0"/>
                </a:rPr>
                <a:t> dozorčích</a:t>
              </a:r>
            </a:p>
            <a:p>
              <a:pPr algn="ctr" eaLnBrk="1" hangingPunct="1">
                <a:spcBef>
                  <a:spcPct val="0"/>
                </a:spcBef>
                <a:buClrTx/>
                <a:buFontTx/>
                <a:buNone/>
              </a:pPr>
              <a:r>
                <a:rPr lang="cs-CZ" altLang="cs-CZ" sz="1300">
                  <a:latin typeface="Arial" panose="020B0604020202020204" pitchFamily="34" charset="0"/>
                </a:rPr>
                <a:t> prostředcích</a:t>
              </a:r>
            </a:p>
          </p:txBody>
        </p:sp>
        <p:sp>
          <p:nvSpPr>
            <p:cNvPr id="36881" name="_s1042"/>
            <p:cNvSpPr>
              <a:spLocks noChangeArrowheads="1"/>
            </p:cNvSpPr>
            <p:nvPr/>
          </p:nvSpPr>
          <p:spPr bwMode="auto">
            <a:xfrm>
              <a:off x="1655" y="1865"/>
              <a:ext cx="864" cy="288"/>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vyměřovací</a:t>
              </a:r>
            </a:p>
          </p:txBody>
        </p:sp>
        <p:sp>
          <p:nvSpPr>
            <p:cNvPr id="36882" name="_s1043"/>
            <p:cNvSpPr>
              <a:spLocks noChangeArrowheads="1"/>
            </p:cNvSpPr>
            <p:nvPr/>
          </p:nvSpPr>
          <p:spPr bwMode="auto">
            <a:xfrm>
              <a:off x="3671" y="1865"/>
              <a:ext cx="864" cy="287"/>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o ŘOP</a:t>
              </a:r>
            </a:p>
          </p:txBody>
        </p:sp>
        <p:sp>
          <p:nvSpPr>
            <p:cNvPr id="36883" name="_s1044"/>
            <p:cNvSpPr>
              <a:spLocks noChangeArrowheads="1"/>
            </p:cNvSpPr>
            <p:nvPr/>
          </p:nvSpPr>
          <p:spPr bwMode="auto">
            <a:xfrm>
              <a:off x="2663" y="1865"/>
              <a:ext cx="864" cy="287"/>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doměřovací</a:t>
              </a:r>
            </a:p>
          </p:txBody>
        </p:sp>
        <p:sp>
          <p:nvSpPr>
            <p:cNvPr id="36884" name="_s1045"/>
            <p:cNvSpPr>
              <a:spLocks noChangeArrowheads="1"/>
            </p:cNvSpPr>
            <p:nvPr/>
          </p:nvSpPr>
          <p:spPr bwMode="auto">
            <a:xfrm>
              <a:off x="1151" y="2729"/>
              <a:ext cx="864" cy="287"/>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posečkání </a:t>
              </a:r>
            </a:p>
            <a:p>
              <a:pPr algn="ctr" eaLnBrk="1" hangingPunct="1">
                <a:spcBef>
                  <a:spcPct val="0"/>
                </a:spcBef>
                <a:buClrTx/>
                <a:buFontTx/>
                <a:buNone/>
              </a:pPr>
              <a:r>
                <a:rPr lang="cs-CZ" altLang="cs-CZ" sz="1300">
                  <a:latin typeface="Arial" panose="020B0604020202020204" pitchFamily="34" charset="0"/>
                </a:rPr>
                <a:t>nebo</a:t>
              </a:r>
            </a:p>
            <a:p>
              <a:pPr algn="ctr" eaLnBrk="1" hangingPunct="1">
                <a:spcBef>
                  <a:spcPct val="0"/>
                </a:spcBef>
                <a:buClrTx/>
                <a:buFontTx/>
                <a:buNone/>
              </a:pPr>
              <a:r>
                <a:rPr lang="cs-CZ" altLang="cs-CZ" sz="1300">
                  <a:latin typeface="Arial" panose="020B0604020202020204" pitchFamily="34" charset="0"/>
                </a:rPr>
                <a:t>splátkování</a:t>
              </a:r>
            </a:p>
          </p:txBody>
        </p:sp>
        <p:sp>
          <p:nvSpPr>
            <p:cNvPr id="36885" name="_s1046"/>
            <p:cNvSpPr>
              <a:spLocks noChangeArrowheads="1"/>
            </p:cNvSpPr>
            <p:nvPr/>
          </p:nvSpPr>
          <p:spPr bwMode="auto">
            <a:xfrm>
              <a:off x="4175" y="2729"/>
              <a:ext cx="864" cy="287"/>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o ŘOP</a:t>
              </a:r>
            </a:p>
          </p:txBody>
        </p:sp>
        <p:sp>
          <p:nvSpPr>
            <p:cNvPr id="36886" name="_s1047"/>
            <p:cNvSpPr>
              <a:spLocks noChangeArrowheads="1"/>
            </p:cNvSpPr>
            <p:nvPr/>
          </p:nvSpPr>
          <p:spPr bwMode="auto">
            <a:xfrm>
              <a:off x="3167" y="2729"/>
              <a:ext cx="864" cy="287"/>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exekuční</a:t>
              </a:r>
            </a:p>
          </p:txBody>
        </p:sp>
        <p:sp>
          <p:nvSpPr>
            <p:cNvPr id="36887" name="_s1048"/>
            <p:cNvSpPr>
              <a:spLocks noChangeArrowheads="1"/>
            </p:cNvSpPr>
            <p:nvPr/>
          </p:nvSpPr>
          <p:spPr bwMode="auto">
            <a:xfrm>
              <a:off x="2159" y="2729"/>
              <a:ext cx="864" cy="287"/>
            </a:xfrm>
            <a:prstGeom prst="roundRect">
              <a:avLst>
                <a:gd name="adj" fmla="val 16667"/>
              </a:avLst>
            </a:prstGeom>
            <a:solidFill>
              <a:srgbClr val="92D050"/>
            </a:solidFill>
            <a:ln w="9525">
              <a:solidFill>
                <a:schemeClr val="tx1"/>
              </a:solidFill>
              <a:round/>
              <a:headEnd/>
              <a:tailEnd/>
            </a:ln>
          </p:spPr>
          <p:txBody>
            <a:bodyPr wrap="none" lIns="0" tIns="0" rIns="0" bIns="0" anchor="ct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300">
                  <a:latin typeface="Arial" panose="020B0604020202020204" pitchFamily="34" charset="0"/>
                </a:rPr>
                <a:t>zajištění daně</a:t>
              </a:r>
            </a:p>
          </p:txBody>
        </p:sp>
      </p:grpSp>
    </p:spTree>
    <p:extLst>
      <p:ext uri="{BB962C8B-B14F-4D97-AF65-F5344CB8AC3E}">
        <p14:creationId xmlns:p14="http://schemas.microsoft.com/office/powerpoint/2010/main" val="18310028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r>
              <a:rPr lang="cs-CZ" altLang="cs-CZ" smtClean="0"/>
              <a:t>Konstrukce DŘ</a:t>
            </a:r>
          </a:p>
        </p:txBody>
      </p:sp>
      <p:sp>
        <p:nvSpPr>
          <p:cNvPr id="46083" name="Rectangle 3"/>
          <p:cNvSpPr>
            <a:spLocks noGrp="1" noChangeArrowheads="1"/>
          </p:cNvSpPr>
          <p:nvPr>
            <p:ph type="body" idx="1"/>
          </p:nvPr>
        </p:nvSpPr>
        <p:spPr/>
        <p:txBody>
          <a:bodyPr/>
          <a:lstStyle/>
          <a:p>
            <a:pPr marL="533400" indent="-533400" eaLnBrk="1" hangingPunct="1">
              <a:defRPr/>
            </a:pPr>
            <a:r>
              <a:rPr lang="cs-CZ" dirty="0" smtClean="0"/>
              <a:t>266 paragrafů (38 861 slov)</a:t>
            </a:r>
          </a:p>
          <a:p>
            <a:pPr marL="533400" indent="-533400" eaLnBrk="1" hangingPunct="1">
              <a:defRPr/>
            </a:pPr>
            <a:r>
              <a:rPr lang="cs-CZ" dirty="0" smtClean="0"/>
              <a:t>šest částí</a:t>
            </a:r>
          </a:p>
          <a:p>
            <a:pPr marL="533400" indent="-533400" eaLnBrk="1" hangingPunct="1">
              <a:buFont typeface="Wingdings" panose="05000000000000000000" pitchFamily="2" charset="2"/>
              <a:buAutoNum type="arabicPeriod"/>
              <a:defRPr/>
            </a:pPr>
            <a:r>
              <a:rPr lang="cs-CZ" dirty="0" smtClean="0"/>
              <a:t>ÚVODNÍ USTANOVENÍ §§ 1-9</a:t>
            </a:r>
          </a:p>
          <a:p>
            <a:pPr marL="533400" indent="-533400" eaLnBrk="1" hangingPunct="1">
              <a:buFont typeface="Wingdings" panose="05000000000000000000" pitchFamily="2" charset="2"/>
              <a:buAutoNum type="arabicPeriod"/>
              <a:defRPr/>
            </a:pPr>
            <a:r>
              <a:rPr lang="cs-CZ" dirty="0" smtClean="0"/>
              <a:t>OBECNÁ ČÁST O SPRÁVĚ DANÍ §§ 10-124</a:t>
            </a:r>
          </a:p>
          <a:p>
            <a:pPr marL="533400" indent="-533400" eaLnBrk="1" hangingPunct="1">
              <a:buFont typeface="Wingdings" panose="05000000000000000000" pitchFamily="2" charset="2"/>
              <a:buAutoNum type="arabicPeriod"/>
              <a:defRPr/>
            </a:pPr>
            <a:r>
              <a:rPr lang="cs-CZ" dirty="0" smtClean="0"/>
              <a:t>ZVLÁŠTNÍ ČÁST O SPRÁVĚ DANÍ §§ 125-245</a:t>
            </a:r>
          </a:p>
          <a:p>
            <a:pPr marL="533400" indent="-533400" eaLnBrk="1" hangingPunct="1">
              <a:buFont typeface="Wingdings" panose="05000000000000000000" pitchFamily="2" charset="2"/>
              <a:buAutoNum type="arabicPeriod"/>
              <a:defRPr/>
            </a:pPr>
            <a:r>
              <a:rPr lang="cs-CZ" dirty="0" smtClean="0"/>
              <a:t>NÁSLEDKY PORUŠENÍ POVINNOSTÍ PŘI SPRÁVĚ DANÍ §§ 246-254</a:t>
            </a:r>
          </a:p>
          <a:p>
            <a:pPr marL="533400" indent="-533400" eaLnBrk="1" hangingPunct="1">
              <a:buFont typeface="Wingdings" panose="05000000000000000000" pitchFamily="2" charset="2"/>
              <a:buAutoNum type="arabicPeriod"/>
              <a:defRPr/>
            </a:pPr>
            <a:r>
              <a:rPr lang="cs-CZ" dirty="0" smtClean="0"/>
              <a:t>USTANOVENÍ SPOLEČNÁ, ZMOCŇOVACÍ, PŘECHODNÁ A ZÁVĚREČNÁ §§ 255-265</a:t>
            </a:r>
          </a:p>
          <a:p>
            <a:pPr marL="533400" indent="-533400" eaLnBrk="1" hangingPunct="1">
              <a:buFont typeface="Wingdings" panose="05000000000000000000" pitchFamily="2" charset="2"/>
              <a:buAutoNum type="arabicPeriod"/>
              <a:defRPr/>
            </a:pPr>
            <a:r>
              <a:rPr lang="cs-CZ" dirty="0" smtClean="0"/>
              <a:t>ÚČINNOST § 266</a:t>
            </a:r>
          </a:p>
          <a:p>
            <a:pPr eaLnBrk="1" hangingPunct="1">
              <a:defRPr/>
            </a:pPr>
            <a:r>
              <a:rPr lang="cs-CZ" dirty="0" smtClean="0"/>
              <a:t>Obsahuje jak procesní normy, tak i normy hmotněprávní</a:t>
            </a:r>
          </a:p>
        </p:txBody>
      </p:sp>
    </p:spTree>
    <p:extLst>
      <p:ext uri="{BB962C8B-B14F-4D97-AF65-F5344CB8AC3E}">
        <p14:creationId xmlns:p14="http://schemas.microsoft.com/office/powerpoint/2010/main" val="18990026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altLang="cs-CZ" dirty="0" smtClean="0"/>
              <a:t>Orgány správy daní</a:t>
            </a:r>
          </a:p>
        </p:txBody>
      </p:sp>
      <p:sp>
        <p:nvSpPr>
          <p:cNvPr id="47107" name="Rectangle 3"/>
          <p:cNvSpPr>
            <a:spLocks noGrp="1" noChangeArrowheads="1"/>
          </p:cNvSpPr>
          <p:nvPr>
            <p:ph type="body" idx="1"/>
          </p:nvPr>
        </p:nvSpPr>
        <p:spPr/>
        <p:txBody>
          <a:bodyPr/>
          <a:lstStyle/>
          <a:p>
            <a:pPr eaLnBrk="1" hangingPunct="1"/>
            <a:r>
              <a:rPr lang="cs-CZ" altLang="cs-CZ" smtClean="0"/>
              <a:t>Správce daně – orgán veřejné moci, kterému byla svěřena působnost ve správě daní</a:t>
            </a:r>
          </a:p>
          <a:p>
            <a:pPr eaLnBrk="1" hangingPunct="1"/>
            <a:r>
              <a:rPr lang="cs-CZ" altLang="cs-CZ" smtClean="0"/>
              <a:t>Správcem daně může být:</a:t>
            </a:r>
          </a:p>
          <a:p>
            <a:pPr lvl="1" eaLnBrk="1" hangingPunct="1"/>
            <a:r>
              <a:rPr lang="cs-CZ" altLang="cs-CZ" smtClean="0"/>
              <a:t>Ministerstvo financí ČR</a:t>
            </a:r>
          </a:p>
          <a:p>
            <a:pPr lvl="1" eaLnBrk="1" hangingPunct="1"/>
            <a:r>
              <a:rPr lang="en-US" altLang="cs-CZ" smtClean="0"/>
              <a:t>Org</a:t>
            </a:r>
            <a:r>
              <a:rPr lang="cs-CZ" altLang="cs-CZ" smtClean="0"/>
              <a:t>ány finanční správy ČR</a:t>
            </a:r>
            <a:endParaRPr lang="en-US" altLang="cs-CZ" smtClean="0"/>
          </a:p>
          <a:p>
            <a:pPr lvl="1" eaLnBrk="1" hangingPunct="1"/>
            <a:r>
              <a:rPr lang="cs-CZ" altLang="cs-CZ" smtClean="0"/>
              <a:t>Orgány celní správy ČR</a:t>
            </a:r>
            <a:r>
              <a:rPr lang="en-US" altLang="cs-CZ" smtClean="0"/>
              <a:t> </a:t>
            </a:r>
            <a:r>
              <a:rPr lang="cs-CZ" altLang="cs-CZ" smtClean="0"/>
              <a:t>(SD, EKOD, DPH při dovozu a vývozu) viz. </a:t>
            </a:r>
            <a:r>
              <a:rPr lang="cs-CZ" altLang="cs-CZ" smtClean="0">
                <a:solidFill>
                  <a:srgbClr val="00B0F0"/>
                </a:solidFill>
                <a:hlinkClick r:id="rId2"/>
              </a:rPr>
              <a:t>www.celnisprava.cz</a:t>
            </a:r>
            <a:endParaRPr lang="cs-CZ" altLang="cs-CZ" smtClean="0">
              <a:solidFill>
                <a:srgbClr val="00B0F0"/>
              </a:solidFill>
            </a:endParaRPr>
          </a:p>
          <a:p>
            <a:pPr lvl="1" eaLnBrk="1" hangingPunct="1"/>
            <a:r>
              <a:rPr lang="cs-CZ" altLang="cs-CZ" smtClean="0"/>
              <a:t>Jiné správní úřady</a:t>
            </a:r>
          </a:p>
          <a:p>
            <a:pPr lvl="1" eaLnBrk="1" hangingPunct="1"/>
            <a:r>
              <a:rPr lang="cs-CZ" altLang="cs-CZ" smtClean="0"/>
              <a:t>Obce a obecní úřady</a:t>
            </a:r>
          </a:p>
          <a:p>
            <a:pPr lvl="1" eaLnBrk="1" hangingPunct="1"/>
            <a:r>
              <a:rPr lang="cs-CZ" altLang="cs-CZ" smtClean="0"/>
              <a:t>Soudy</a:t>
            </a:r>
          </a:p>
        </p:txBody>
      </p:sp>
    </p:spTree>
    <p:extLst>
      <p:ext uri="{BB962C8B-B14F-4D97-AF65-F5344CB8AC3E}">
        <p14:creationId xmlns:p14="http://schemas.microsoft.com/office/powerpoint/2010/main" val="14475964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správa ČR </a:t>
            </a:r>
            <a:r>
              <a:rPr lang="cs-CZ" dirty="0" smtClean="0">
                <a:solidFill>
                  <a:srgbClr val="FF0000"/>
                </a:solidFill>
              </a:rPr>
              <a:t>od 1.1.2013</a:t>
            </a:r>
            <a:endParaRPr lang="cs-CZ" dirty="0"/>
          </a:p>
        </p:txBody>
      </p:sp>
      <p:sp>
        <p:nvSpPr>
          <p:cNvPr id="3" name="Zástupný symbol pro obsah 2"/>
          <p:cNvSpPr>
            <a:spLocks noGrp="1"/>
          </p:cNvSpPr>
          <p:nvPr>
            <p:ph idx="1"/>
          </p:nvPr>
        </p:nvSpPr>
        <p:spPr/>
        <p:txBody>
          <a:bodyPr/>
          <a:lstStyle/>
          <a:p>
            <a:r>
              <a:rPr lang="cs-CZ" dirty="0" smtClean="0"/>
              <a:t>Zákon č. 456/2011 Sb. (ZFS)</a:t>
            </a:r>
          </a:p>
          <a:p>
            <a:r>
              <a:rPr lang="cs-CZ" dirty="0" smtClean="0"/>
              <a:t>Charakteristika:</a:t>
            </a:r>
          </a:p>
          <a:p>
            <a:r>
              <a:rPr lang="cs-CZ" dirty="0" smtClean="0"/>
              <a:t>FSČR nahrazuje ÚFO</a:t>
            </a:r>
          </a:p>
          <a:p>
            <a:r>
              <a:rPr lang="cs-CZ" dirty="0" smtClean="0"/>
              <a:t>FSČR = soustava správních orgánů pro výkon správy daní </a:t>
            </a:r>
          </a:p>
          <a:p>
            <a:pPr marL="0" indent="0">
              <a:buNone/>
            </a:pP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33</a:t>
            </a:fld>
            <a:endParaRPr lang="cs-CZ"/>
          </a:p>
        </p:txBody>
      </p:sp>
    </p:spTree>
    <p:extLst>
      <p:ext uri="{BB962C8B-B14F-4D97-AF65-F5344CB8AC3E}">
        <p14:creationId xmlns:p14="http://schemas.microsoft.com/office/powerpoint/2010/main" val="42098689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Soustava</a:t>
            </a:r>
            <a:endParaRPr lang="cs-CZ" b="1"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34</a:t>
            </a:fld>
            <a:endParaRPr lang="cs-CZ"/>
          </a:p>
        </p:txBody>
      </p:sp>
      <p:grpSp>
        <p:nvGrpSpPr>
          <p:cNvPr id="7" name="Zástupný symbol pro obsah 5"/>
          <p:cNvGrpSpPr>
            <a:grpSpLocks/>
          </p:cNvGrpSpPr>
          <p:nvPr/>
        </p:nvGrpSpPr>
        <p:grpSpPr bwMode="auto">
          <a:xfrm>
            <a:off x="900113" y="1773238"/>
            <a:ext cx="7772400" cy="4357687"/>
            <a:chOff x="363" y="988"/>
            <a:chExt cx="1872" cy="1152"/>
          </a:xfrm>
        </p:grpSpPr>
        <p:cxnSp>
          <p:nvCxnSpPr>
            <p:cNvPr id="402436" name="_s402436"/>
            <p:cNvCxnSpPr>
              <a:cxnSpLocks noChangeShapeType="1"/>
              <a:stCxn id="11" idx="0"/>
              <a:endCxn id="9" idx="2"/>
            </p:cNvCxnSpPr>
            <p:nvPr/>
          </p:nvCxnSpPr>
          <p:spPr bwMode="auto">
            <a:xfrm rot="5400000" flipH="1">
              <a:off x="1479" y="1528"/>
              <a:ext cx="144" cy="504"/>
            </a:xfrm>
            <a:prstGeom prst="bentConnector3">
              <a:avLst>
                <a:gd name="adj1" fmla="val 2081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02437" name="_s402437"/>
            <p:cNvCxnSpPr>
              <a:cxnSpLocks noChangeShapeType="1"/>
              <a:stCxn id="10" idx="0"/>
              <a:endCxn id="9" idx="2"/>
            </p:cNvCxnSpPr>
            <p:nvPr/>
          </p:nvCxnSpPr>
          <p:spPr bwMode="auto">
            <a:xfrm rot="16200000">
              <a:off x="975" y="1528"/>
              <a:ext cx="144" cy="504"/>
            </a:xfrm>
            <a:prstGeom prst="bentConnector3">
              <a:avLst>
                <a:gd name="adj1" fmla="val 2081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02438" name="_s402438"/>
            <p:cNvCxnSpPr>
              <a:cxnSpLocks noChangeShapeType="1"/>
              <a:stCxn id="9" idx="0"/>
              <a:endCxn id="8" idx="2"/>
            </p:cNvCxnSpPr>
            <p:nvPr/>
          </p:nvCxnSpPr>
          <p:spPr bwMode="auto">
            <a:xfrm rot="16200000">
              <a:off x="1228" y="1347"/>
              <a:ext cx="144"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8" name="_s402439"/>
            <p:cNvSpPr>
              <a:spLocks noChangeArrowheads="1"/>
            </p:cNvSpPr>
            <p:nvPr/>
          </p:nvSpPr>
          <p:spPr bwMode="auto">
            <a:xfrm>
              <a:off x="867" y="988"/>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Generální finanční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ředitelství  </a:t>
              </a:r>
            </a:p>
          </p:txBody>
        </p:sp>
        <p:sp>
          <p:nvSpPr>
            <p:cNvPr id="9" name="_s402440"/>
            <p:cNvSpPr>
              <a:spLocks noChangeArrowheads="1"/>
            </p:cNvSpPr>
            <p:nvPr/>
          </p:nvSpPr>
          <p:spPr bwMode="auto">
            <a:xfrm>
              <a:off x="867" y="1420"/>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Odvolací finanční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ředitelství</a:t>
              </a:r>
            </a:p>
          </p:txBody>
        </p:sp>
        <p:sp>
          <p:nvSpPr>
            <p:cNvPr id="10" name="_s402441"/>
            <p:cNvSpPr>
              <a:spLocks noChangeArrowheads="1"/>
            </p:cNvSpPr>
            <p:nvPr/>
          </p:nvSpPr>
          <p:spPr bwMode="auto">
            <a:xfrm>
              <a:off x="363" y="1852"/>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Finanční úřad pro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(14) </a:t>
              </a:r>
            </a:p>
          </p:txBody>
        </p:sp>
        <p:sp>
          <p:nvSpPr>
            <p:cNvPr id="11" name="_s402442"/>
            <p:cNvSpPr>
              <a:spLocks noChangeArrowheads="1"/>
            </p:cNvSpPr>
            <p:nvPr/>
          </p:nvSpPr>
          <p:spPr bwMode="auto">
            <a:xfrm>
              <a:off x="1371" y="1852"/>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Specializovaný FÚ</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cs typeface="Arial" charset="0"/>
                </a:rPr>
                <a:t>(1 pro ČR)</a:t>
              </a:r>
            </a:p>
          </p:txBody>
        </p:sp>
      </p:grpSp>
    </p:spTree>
    <p:extLst>
      <p:ext uri="{BB962C8B-B14F-4D97-AF65-F5344CB8AC3E}">
        <p14:creationId xmlns:p14="http://schemas.microsoft.com/office/powerpoint/2010/main" val="7614285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Celní správa ČR od 1.1.2013</a:t>
            </a:r>
            <a:endParaRPr lang="cs-CZ" dirty="0"/>
          </a:p>
        </p:txBody>
      </p:sp>
      <p:sp>
        <p:nvSpPr>
          <p:cNvPr id="3" name="Zástupný symbol pro obsah 2"/>
          <p:cNvSpPr>
            <a:spLocks noGrp="1"/>
          </p:cNvSpPr>
          <p:nvPr>
            <p:ph idx="1"/>
          </p:nvPr>
        </p:nvSpPr>
        <p:spPr/>
        <p:txBody>
          <a:bodyPr/>
          <a:lstStyle/>
          <a:p>
            <a:r>
              <a:rPr lang="cs-CZ" dirty="0" smtClean="0"/>
              <a:t>Zákon č.17/2012 Sb. (ZCS)</a:t>
            </a:r>
          </a:p>
          <a:p>
            <a:pPr marL="609600" indent="-609600"/>
            <a:r>
              <a:rPr lang="cs-CZ" dirty="0" smtClean="0"/>
              <a:t>CSČR nahrazuje CSČR podle 185/2004 Sb.- stejný název, ale jiná soustava</a:t>
            </a:r>
          </a:p>
          <a:p>
            <a:pPr marL="609600" indent="-609600"/>
            <a:r>
              <a:rPr lang="cs-CZ" dirty="0" smtClean="0"/>
              <a:t>CSČR = </a:t>
            </a:r>
          </a:p>
          <a:p>
            <a:pPr marL="609600" indent="-609600">
              <a:buFont typeface="Wingdings" pitchFamily="2" charset="2"/>
              <a:buAutoNum type="alphaLcParenR"/>
            </a:pPr>
            <a:r>
              <a:rPr lang="cs-CZ" dirty="0" smtClean="0"/>
              <a:t>soustava správních orgánů</a:t>
            </a:r>
          </a:p>
          <a:p>
            <a:pPr marL="609600" indent="-609600">
              <a:buFont typeface="Wingdings" pitchFamily="2" charset="2"/>
              <a:buAutoNum type="alphaLcParenR"/>
            </a:pPr>
            <a:r>
              <a:rPr lang="cs-CZ" dirty="0" smtClean="0"/>
              <a:t>ozbrojený bezpečnostní sbor</a:t>
            </a:r>
          </a:p>
          <a:p>
            <a:pPr marL="0" indent="0">
              <a:buNone/>
            </a:pPr>
            <a:endParaRPr lang="cs-CZ" dirty="0" smtClean="0"/>
          </a:p>
          <a:p>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35</a:t>
            </a:fld>
            <a:endParaRPr lang="cs-CZ"/>
          </a:p>
        </p:txBody>
      </p:sp>
    </p:spTree>
    <p:extLst>
      <p:ext uri="{BB962C8B-B14F-4D97-AF65-F5344CB8AC3E}">
        <p14:creationId xmlns:p14="http://schemas.microsoft.com/office/powerpoint/2010/main" val="17115199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Soustava od 1.1.2013</a:t>
            </a: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36</a:t>
            </a:fld>
            <a:endParaRPr lang="cs-CZ"/>
          </a:p>
        </p:txBody>
      </p:sp>
      <p:grpSp>
        <p:nvGrpSpPr>
          <p:cNvPr id="7" name="Zástupný symbol pro obsah 5"/>
          <p:cNvGrpSpPr>
            <a:grpSpLocks/>
          </p:cNvGrpSpPr>
          <p:nvPr/>
        </p:nvGrpSpPr>
        <p:grpSpPr bwMode="auto">
          <a:xfrm>
            <a:off x="900113" y="1773238"/>
            <a:ext cx="7772400" cy="4357687"/>
            <a:chOff x="363" y="988"/>
            <a:chExt cx="1872" cy="720"/>
          </a:xfrm>
        </p:grpSpPr>
        <p:cxnSp>
          <p:nvCxnSpPr>
            <p:cNvPr id="400388" name="_s400388"/>
            <p:cNvCxnSpPr>
              <a:cxnSpLocks noChangeShapeType="1"/>
              <a:stCxn id="10" idx="0"/>
              <a:endCxn id="8" idx="2"/>
            </p:cNvCxnSpPr>
            <p:nvPr/>
          </p:nvCxnSpPr>
          <p:spPr bwMode="auto">
            <a:xfrm rot="5400000" flipH="1">
              <a:off x="1479" y="1096"/>
              <a:ext cx="144" cy="504"/>
            </a:xfrm>
            <a:prstGeom prst="bentConnector3">
              <a:avLst>
                <a:gd name="adj1" fmla="val 1301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00389" name="_s400389"/>
            <p:cNvCxnSpPr>
              <a:cxnSpLocks noChangeShapeType="1"/>
              <a:stCxn id="9" idx="0"/>
              <a:endCxn id="8" idx="2"/>
            </p:cNvCxnSpPr>
            <p:nvPr/>
          </p:nvCxnSpPr>
          <p:spPr bwMode="auto">
            <a:xfrm rot="16200000">
              <a:off x="975" y="1096"/>
              <a:ext cx="144" cy="504"/>
            </a:xfrm>
            <a:prstGeom prst="bentConnector3">
              <a:avLst>
                <a:gd name="adj1" fmla="val 1301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8" name="_s400390"/>
            <p:cNvSpPr>
              <a:spLocks noChangeArrowheads="1"/>
            </p:cNvSpPr>
            <p:nvPr/>
          </p:nvSpPr>
          <p:spPr bwMode="auto">
            <a:xfrm>
              <a:off x="867" y="988"/>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100" b="0" i="0" u="none" strike="noStrike" cap="none" normalizeH="0" baseline="0" dirty="0" smtClean="0">
                  <a:ln>
                    <a:noFill/>
                  </a:ln>
                  <a:solidFill>
                    <a:schemeClr val="tx1"/>
                  </a:solidFill>
                  <a:effectLst/>
                  <a:latin typeface="Arial" charset="0"/>
                  <a:cs typeface="Arial" charset="0"/>
                </a:rPr>
                <a:t>Generální ředitelství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100" b="0" i="0" u="none" strike="noStrike" cap="none" normalizeH="0" baseline="0" dirty="0" smtClean="0">
                  <a:ln>
                    <a:noFill/>
                  </a:ln>
                  <a:solidFill>
                    <a:schemeClr val="tx1"/>
                  </a:solidFill>
                  <a:effectLst/>
                  <a:latin typeface="Arial" charset="0"/>
                  <a:cs typeface="Arial" charset="0"/>
                </a:rPr>
                <a:t>cel </a:t>
              </a:r>
            </a:p>
          </p:txBody>
        </p:sp>
        <p:sp>
          <p:nvSpPr>
            <p:cNvPr id="9" name="_s400391"/>
            <p:cNvSpPr>
              <a:spLocks noChangeArrowheads="1"/>
            </p:cNvSpPr>
            <p:nvPr/>
          </p:nvSpPr>
          <p:spPr bwMode="auto">
            <a:xfrm>
              <a:off x="363" y="1420"/>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100" b="0" i="0" u="none" strike="noStrike" cap="none" normalizeH="0" baseline="0" dirty="0" smtClean="0">
                  <a:ln>
                    <a:noFill/>
                  </a:ln>
                  <a:solidFill>
                    <a:schemeClr val="tx1"/>
                  </a:solidFill>
                  <a:effectLst/>
                  <a:latin typeface="Arial" charset="0"/>
                  <a:cs typeface="Arial" charset="0"/>
                </a:rPr>
                <a:t>Celní úřad pro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100" b="0" i="0" u="none" strike="noStrike" cap="none" normalizeH="0" baseline="0" dirty="0" smtClean="0">
                  <a:ln>
                    <a:noFill/>
                  </a:ln>
                  <a:solidFill>
                    <a:schemeClr val="tx1"/>
                  </a:solidFill>
                  <a:effectLst/>
                  <a:latin typeface="Arial" charset="0"/>
                  <a:cs typeface="Arial" charset="0"/>
                </a:rPr>
                <a:t>(14) </a:t>
              </a:r>
            </a:p>
          </p:txBody>
        </p:sp>
        <p:sp>
          <p:nvSpPr>
            <p:cNvPr id="10" name="_s400392"/>
            <p:cNvSpPr>
              <a:spLocks noChangeArrowheads="1"/>
            </p:cNvSpPr>
            <p:nvPr/>
          </p:nvSpPr>
          <p:spPr bwMode="auto">
            <a:xfrm>
              <a:off x="1371" y="1420"/>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100" b="0" i="0" u="none" strike="noStrike" cap="none" normalizeH="0" baseline="0" dirty="0" smtClean="0">
                  <a:ln>
                    <a:noFill/>
                  </a:ln>
                  <a:solidFill>
                    <a:schemeClr val="tx1"/>
                  </a:solidFill>
                  <a:effectLst/>
                  <a:latin typeface="Arial" charset="0"/>
                  <a:cs typeface="Arial" charset="0"/>
                </a:rPr>
                <a:t>Celní úřad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100" b="0" i="0" u="none" strike="noStrike" cap="none" normalizeH="0" baseline="0" dirty="0" smtClean="0">
                  <a:ln>
                    <a:noFill/>
                  </a:ln>
                  <a:solidFill>
                    <a:schemeClr val="tx1"/>
                  </a:solidFill>
                  <a:effectLst/>
                  <a:latin typeface="Arial" charset="0"/>
                  <a:cs typeface="Arial" charset="0"/>
                </a:rPr>
                <a:t>Praha Ruzyně</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3100" b="0" i="0" u="none" strike="noStrike" cap="none" normalizeH="0" baseline="0" dirty="0" smtClean="0">
                <a:ln>
                  <a:noFill/>
                </a:ln>
                <a:solidFill>
                  <a:schemeClr val="tx1"/>
                </a:solidFill>
                <a:effectLst/>
                <a:latin typeface="Arial" charset="0"/>
                <a:cs typeface="Arial" charset="0"/>
              </a:endParaRPr>
            </a:p>
          </p:txBody>
        </p:sp>
      </p:grpSp>
    </p:spTree>
    <p:extLst>
      <p:ext uri="{BB962C8B-B14F-4D97-AF65-F5344CB8AC3E}">
        <p14:creationId xmlns:p14="http://schemas.microsoft.com/office/powerpoint/2010/main" val="30928848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eaLnBrk="1" hangingPunct="1"/>
            <a:r>
              <a:rPr lang="cs-CZ" altLang="cs-CZ" dirty="0" smtClean="0"/>
              <a:t>Orgány správy daní</a:t>
            </a:r>
          </a:p>
        </p:txBody>
      </p:sp>
      <p:sp>
        <p:nvSpPr>
          <p:cNvPr id="48131" name="Zástupný symbol pro obsah 2"/>
          <p:cNvSpPr>
            <a:spLocks noGrp="1"/>
          </p:cNvSpPr>
          <p:nvPr>
            <p:ph idx="1"/>
          </p:nvPr>
        </p:nvSpPr>
        <p:spPr/>
        <p:txBody>
          <a:bodyPr/>
          <a:lstStyle/>
          <a:p>
            <a:pPr eaLnBrk="1" hangingPunct="1"/>
            <a:r>
              <a:rPr lang="cs-CZ" altLang="cs-CZ" smtClean="0"/>
              <a:t>Úřední osoba – vykonavatel působnosti správce daně (zaměstnanec, osoba oprávněná k výkonu SD na základě zákona)</a:t>
            </a:r>
          </a:p>
          <a:p>
            <a:pPr eaLnBrk="1" hangingPunct="1"/>
            <a:r>
              <a:rPr lang="cs-CZ" altLang="cs-CZ" smtClean="0"/>
              <a:t>Správce daně vykonává svou pravomoc prostřednictvím úředních osob</a:t>
            </a:r>
          </a:p>
          <a:p>
            <a:pPr eaLnBrk="1" hangingPunct="1"/>
            <a:r>
              <a:rPr lang="cs-CZ" altLang="cs-CZ" smtClean="0"/>
              <a:t>ÚO se prokazuje služebním průkazem</a:t>
            </a:r>
          </a:p>
        </p:txBody>
      </p:sp>
    </p:spTree>
    <p:extLst>
      <p:ext uri="{BB962C8B-B14F-4D97-AF65-F5344CB8AC3E}">
        <p14:creationId xmlns:p14="http://schemas.microsoft.com/office/powerpoint/2010/main" val="1868236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838200" y="1219200"/>
            <a:ext cx="8135938" cy="838200"/>
          </a:xfrm>
        </p:spPr>
        <p:txBody>
          <a:bodyPr/>
          <a:lstStyle/>
          <a:p>
            <a:pPr eaLnBrk="1" hangingPunct="1"/>
            <a:r>
              <a:rPr lang="cs-CZ" altLang="cs-CZ" smtClean="0"/>
              <a:t>Osoby zúčastněné na správě daní (1)</a:t>
            </a:r>
          </a:p>
        </p:txBody>
      </p:sp>
      <p:sp>
        <p:nvSpPr>
          <p:cNvPr id="49155" name="Rectangle 3"/>
          <p:cNvSpPr>
            <a:spLocks noGrp="1" noChangeArrowheads="1"/>
          </p:cNvSpPr>
          <p:nvPr>
            <p:ph type="body" idx="1"/>
          </p:nvPr>
        </p:nvSpPr>
        <p:spPr>
          <a:xfrm>
            <a:off x="914400" y="1905000"/>
            <a:ext cx="7772400" cy="4267200"/>
          </a:xfrm>
        </p:spPr>
        <p:txBody>
          <a:bodyPr/>
          <a:lstStyle/>
          <a:p>
            <a:pPr eaLnBrk="1" hangingPunct="1">
              <a:lnSpc>
                <a:spcPct val="90000"/>
              </a:lnSpc>
            </a:pPr>
            <a:r>
              <a:rPr lang="cs-CZ" altLang="cs-CZ" smtClean="0"/>
              <a:t>Daňový subjekt:</a:t>
            </a:r>
          </a:p>
          <a:p>
            <a:pPr lvl="1" eaLnBrk="1" hangingPunct="1">
              <a:lnSpc>
                <a:spcPct val="90000"/>
              </a:lnSpc>
            </a:pPr>
            <a:r>
              <a:rPr lang="cs-CZ" altLang="cs-CZ" smtClean="0"/>
              <a:t>Poplatník</a:t>
            </a:r>
          </a:p>
          <a:p>
            <a:pPr lvl="1" eaLnBrk="1" hangingPunct="1">
              <a:lnSpc>
                <a:spcPct val="90000"/>
              </a:lnSpc>
            </a:pPr>
            <a:r>
              <a:rPr lang="cs-CZ" altLang="cs-CZ" smtClean="0"/>
              <a:t>Plátce</a:t>
            </a:r>
          </a:p>
          <a:p>
            <a:pPr lvl="1" eaLnBrk="1" hangingPunct="1">
              <a:lnSpc>
                <a:spcPct val="90000"/>
              </a:lnSpc>
            </a:pPr>
            <a:r>
              <a:rPr lang="cs-CZ" altLang="cs-CZ" smtClean="0"/>
              <a:t>Osoba ustanovená (suplující daňový subjekt)</a:t>
            </a:r>
          </a:p>
          <a:p>
            <a:pPr lvl="2" eaLnBrk="1" hangingPunct="1">
              <a:lnSpc>
                <a:spcPct val="90000"/>
              </a:lnSpc>
            </a:pPr>
            <a:r>
              <a:rPr lang="cs-CZ" altLang="cs-CZ" smtClean="0"/>
              <a:t>Správce dědictví</a:t>
            </a:r>
          </a:p>
          <a:p>
            <a:pPr lvl="2" eaLnBrk="1" hangingPunct="1">
              <a:lnSpc>
                <a:spcPct val="90000"/>
              </a:lnSpc>
            </a:pPr>
            <a:r>
              <a:rPr lang="cs-CZ" altLang="cs-CZ" smtClean="0"/>
              <a:t>Insolvenční správce</a:t>
            </a:r>
          </a:p>
          <a:p>
            <a:pPr lvl="2" eaLnBrk="1" hangingPunct="1">
              <a:lnSpc>
                <a:spcPct val="90000"/>
              </a:lnSpc>
            </a:pPr>
            <a:r>
              <a:rPr lang="cs-CZ" altLang="cs-CZ" smtClean="0"/>
              <a:t>Má stejná práva a povinnosti jako daňový subjekt</a:t>
            </a:r>
          </a:p>
          <a:p>
            <a:pPr lvl="1" eaLnBrk="1" hangingPunct="1">
              <a:lnSpc>
                <a:spcPct val="90000"/>
              </a:lnSpc>
            </a:pPr>
            <a:r>
              <a:rPr lang="cs-CZ" altLang="cs-CZ" smtClean="0"/>
              <a:t>Plátcova pokladna</a:t>
            </a:r>
          </a:p>
          <a:p>
            <a:pPr lvl="2" eaLnBrk="1" hangingPunct="1">
              <a:lnSpc>
                <a:spcPct val="90000"/>
              </a:lnSpc>
            </a:pPr>
            <a:r>
              <a:rPr lang="cs-CZ" altLang="cs-CZ" smtClean="0"/>
              <a:t>Organizační jednotka plátce</a:t>
            </a:r>
          </a:p>
          <a:p>
            <a:pPr lvl="2" eaLnBrk="1" hangingPunct="1">
              <a:lnSpc>
                <a:spcPct val="90000"/>
              </a:lnSpc>
            </a:pPr>
            <a:r>
              <a:rPr lang="cs-CZ" altLang="cs-CZ" smtClean="0"/>
              <a:t>Místní příslušnost podle sídla pokladny</a:t>
            </a:r>
          </a:p>
          <a:p>
            <a:pPr lvl="2" eaLnBrk="1" hangingPunct="1">
              <a:lnSpc>
                <a:spcPct val="90000"/>
              </a:lnSpc>
            </a:pPr>
            <a:r>
              <a:rPr lang="cs-CZ" altLang="cs-CZ" smtClean="0"/>
              <a:t>Vykonává práva a povinnosti plátce</a:t>
            </a:r>
          </a:p>
          <a:p>
            <a:pPr eaLnBrk="1" hangingPunct="1">
              <a:lnSpc>
                <a:spcPct val="90000"/>
              </a:lnSpc>
            </a:pPr>
            <a:endParaRPr lang="cs-CZ" altLang="cs-CZ" smtClean="0"/>
          </a:p>
        </p:txBody>
      </p:sp>
    </p:spTree>
    <p:extLst>
      <p:ext uri="{BB962C8B-B14F-4D97-AF65-F5344CB8AC3E}">
        <p14:creationId xmlns:p14="http://schemas.microsoft.com/office/powerpoint/2010/main" val="26048473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a:xfrm>
            <a:off x="838200" y="990600"/>
            <a:ext cx="8064500" cy="609600"/>
          </a:xfrm>
        </p:spPr>
        <p:txBody>
          <a:bodyPr/>
          <a:lstStyle/>
          <a:p>
            <a:pPr eaLnBrk="1" hangingPunct="1"/>
            <a:r>
              <a:rPr lang="cs-CZ" altLang="cs-CZ" smtClean="0"/>
              <a:t>Osoby zúčastněné na správě daní (2)</a:t>
            </a:r>
          </a:p>
        </p:txBody>
      </p:sp>
      <p:sp>
        <p:nvSpPr>
          <p:cNvPr id="50179" name="Zástupný symbol pro obsah 2"/>
          <p:cNvSpPr>
            <a:spLocks noGrp="1"/>
          </p:cNvSpPr>
          <p:nvPr>
            <p:ph idx="1"/>
          </p:nvPr>
        </p:nvSpPr>
        <p:spPr>
          <a:xfrm>
            <a:off x="900113" y="1752600"/>
            <a:ext cx="7772400" cy="4378325"/>
          </a:xfrm>
        </p:spPr>
        <p:txBody>
          <a:bodyPr/>
          <a:lstStyle/>
          <a:p>
            <a:pPr eaLnBrk="1" hangingPunct="1">
              <a:lnSpc>
                <a:spcPct val="90000"/>
              </a:lnSpc>
            </a:pPr>
            <a:r>
              <a:rPr lang="cs-CZ" altLang="cs-CZ" dirty="0" smtClean="0"/>
              <a:t>Třetí osoby</a:t>
            </a:r>
          </a:p>
          <a:p>
            <a:pPr lvl="1" eaLnBrk="1" hangingPunct="1">
              <a:lnSpc>
                <a:spcPct val="90000"/>
              </a:lnSpc>
            </a:pPr>
            <a:r>
              <a:rPr lang="cs-CZ" altLang="cs-CZ" sz="2400" dirty="0" smtClean="0"/>
              <a:t>osoba jiná než daňový subjekt s právy a povinnostmi ve správě daní; dotčená osoba</a:t>
            </a:r>
          </a:p>
          <a:p>
            <a:pPr eaLnBrk="1" hangingPunct="1">
              <a:lnSpc>
                <a:spcPct val="90000"/>
              </a:lnSpc>
            </a:pPr>
            <a:r>
              <a:rPr lang="cs-CZ" altLang="cs-CZ" dirty="0" smtClean="0"/>
              <a:t>Zástupce osoby zúčastněné</a:t>
            </a:r>
          </a:p>
          <a:p>
            <a:pPr lvl="1" eaLnBrk="1" hangingPunct="1">
              <a:lnSpc>
                <a:spcPct val="90000"/>
              </a:lnSpc>
            </a:pPr>
            <a:r>
              <a:rPr lang="cs-CZ" altLang="cs-CZ" dirty="0" smtClean="0"/>
              <a:t>Zákonný zástupce</a:t>
            </a:r>
          </a:p>
          <a:p>
            <a:pPr lvl="1" eaLnBrk="1" hangingPunct="1">
              <a:lnSpc>
                <a:spcPct val="90000"/>
              </a:lnSpc>
            </a:pPr>
            <a:r>
              <a:rPr lang="cs-CZ" altLang="cs-CZ" dirty="0" smtClean="0"/>
              <a:t>Ustanovený zástupce</a:t>
            </a:r>
          </a:p>
          <a:p>
            <a:pPr lvl="1" eaLnBrk="1" hangingPunct="1">
              <a:lnSpc>
                <a:spcPct val="90000"/>
              </a:lnSpc>
            </a:pPr>
            <a:r>
              <a:rPr lang="cs-CZ" altLang="cs-CZ" dirty="0" smtClean="0"/>
              <a:t>Zmocněnec</a:t>
            </a:r>
          </a:p>
          <a:p>
            <a:pPr lvl="1" eaLnBrk="1" hangingPunct="1">
              <a:lnSpc>
                <a:spcPct val="90000"/>
              </a:lnSpc>
            </a:pPr>
            <a:r>
              <a:rPr lang="cs-CZ" altLang="cs-CZ" dirty="0" smtClean="0"/>
              <a:t>Společný zmocněnec</a:t>
            </a:r>
          </a:p>
          <a:p>
            <a:pPr lvl="1" eaLnBrk="1" hangingPunct="1">
              <a:lnSpc>
                <a:spcPct val="90000"/>
              </a:lnSpc>
            </a:pPr>
            <a:r>
              <a:rPr lang="cs-CZ" altLang="cs-CZ" dirty="0" smtClean="0"/>
              <a:t>Společný zástupce</a:t>
            </a:r>
            <a:endParaRPr lang="cs-CZ" altLang="cs-CZ" dirty="0"/>
          </a:p>
          <a:p>
            <a:pPr lvl="1" eaLnBrk="1" hangingPunct="1">
              <a:lnSpc>
                <a:spcPct val="90000"/>
              </a:lnSpc>
            </a:pPr>
            <a:endParaRPr lang="cs-CZ" altLang="cs-CZ" dirty="0" smtClean="0"/>
          </a:p>
          <a:p>
            <a:pPr lvl="1" eaLnBrk="1" hangingPunct="1">
              <a:lnSpc>
                <a:spcPct val="90000"/>
              </a:lnSpc>
            </a:pPr>
            <a:r>
              <a:rPr lang="cs-CZ" altLang="cs-CZ" dirty="0" smtClean="0"/>
              <a:t>Odborný konzultant</a:t>
            </a:r>
          </a:p>
        </p:txBody>
      </p:sp>
    </p:spTree>
    <p:extLst>
      <p:ext uri="{BB962C8B-B14F-4D97-AF65-F5344CB8AC3E}">
        <p14:creationId xmlns:p14="http://schemas.microsoft.com/office/powerpoint/2010/main" val="4142439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cs-CZ" altLang="cs-CZ"/>
              <a:t>Zápatí prezentace</a:t>
            </a:r>
          </a:p>
        </p:txBody>
      </p:sp>
      <p:sp>
        <p:nvSpPr>
          <p:cNvPr id="5" name="Rectangle 7"/>
          <p:cNvSpPr>
            <a:spLocks noGrp="1" noChangeArrowheads="1"/>
          </p:cNvSpPr>
          <p:nvPr>
            <p:ph type="sldNum" sz="quarter" idx="4"/>
          </p:nvPr>
        </p:nvSpPr>
        <p:spPr/>
        <p:txBody>
          <a:bodyPr/>
          <a:lstStyle/>
          <a:p>
            <a:fld id="{4EB71AA3-5F3E-4507-8BD5-7C97DE340531}" type="slidenum">
              <a:rPr lang="cs-CZ" altLang="cs-CZ"/>
              <a:pPr/>
              <a:t>4</a:t>
            </a:fld>
            <a:endParaRPr lang="cs-CZ" altLang="cs-CZ"/>
          </a:p>
        </p:txBody>
      </p:sp>
      <p:sp>
        <p:nvSpPr>
          <p:cNvPr id="342018" name="Rectangle 2"/>
          <p:cNvSpPr>
            <a:spLocks noGrp="1" noChangeArrowheads="1"/>
          </p:cNvSpPr>
          <p:nvPr>
            <p:ph type="ctrTitle"/>
          </p:nvPr>
        </p:nvSpPr>
        <p:spPr/>
        <p:txBody>
          <a:bodyPr/>
          <a:lstStyle/>
          <a:p>
            <a:r>
              <a:rPr lang="cs-CZ" altLang="cs-CZ" dirty="0" smtClean="0"/>
              <a:t>Pojem daně/berně</a:t>
            </a:r>
            <a:br>
              <a:rPr lang="cs-CZ" altLang="cs-CZ" dirty="0" smtClean="0"/>
            </a:br>
            <a:endParaRPr lang="cs-CZ" altLang="cs-CZ" sz="3000" i="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cs-CZ" altLang="cs-CZ"/>
              <a:t>Zápatí prezentace</a:t>
            </a:r>
          </a:p>
        </p:txBody>
      </p:sp>
      <p:sp>
        <p:nvSpPr>
          <p:cNvPr id="5" name="Rectangle 7"/>
          <p:cNvSpPr>
            <a:spLocks noGrp="1" noChangeArrowheads="1"/>
          </p:cNvSpPr>
          <p:nvPr>
            <p:ph type="sldNum" sz="quarter" idx="4"/>
          </p:nvPr>
        </p:nvSpPr>
        <p:spPr/>
        <p:txBody>
          <a:bodyPr/>
          <a:lstStyle/>
          <a:p>
            <a:fld id="{4EB71AA3-5F3E-4507-8BD5-7C97DE340531}" type="slidenum">
              <a:rPr lang="cs-CZ" altLang="cs-CZ"/>
              <a:pPr/>
              <a:t>40</a:t>
            </a:fld>
            <a:endParaRPr lang="cs-CZ" altLang="cs-CZ"/>
          </a:p>
        </p:txBody>
      </p:sp>
      <p:sp>
        <p:nvSpPr>
          <p:cNvPr id="342018" name="Rectangle 2"/>
          <p:cNvSpPr>
            <a:spLocks noGrp="1" noChangeArrowheads="1"/>
          </p:cNvSpPr>
          <p:nvPr>
            <p:ph type="ctrTitle"/>
          </p:nvPr>
        </p:nvSpPr>
        <p:spPr/>
        <p:txBody>
          <a:bodyPr/>
          <a:lstStyle/>
          <a:p>
            <a:r>
              <a:rPr lang="cs-CZ" altLang="cs-CZ" dirty="0" smtClean="0"/>
              <a:t>Správce daně – pravomoc a příslušnost</a:t>
            </a:r>
            <a:br>
              <a:rPr lang="cs-CZ" altLang="cs-CZ" dirty="0" smtClean="0"/>
            </a:br>
            <a:endParaRPr lang="cs-CZ" altLang="cs-CZ" sz="3000" i="1" dirty="0"/>
          </a:p>
        </p:txBody>
      </p:sp>
    </p:spTree>
    <p:extLst>
      <p:ext uri="{BB962C8B-B14F-4D97-AF65-F5344CB8AC3E}">
        <p14:creationId xmlns:p14="http://schemas.microsoft.com/office/powerpoint/2010/main" val="19554378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altLang="cs-CZ" smtClean="0"/>
              <a:t>Správce daně (1)</a:t>
            </a:r>
          </a:p>
        </p:txBody>
      </p:sp>
      <p:sp>
        <p:nvSpPr>
          <p:cNvPr id="53251" name="Rectangle 3"/>
          <p:cNvSpPr>
            <a:spLocks noGrp="1" noChangeArrowheads="1"/>
          </p:cNvSpPr>
          <p:nvPr>
            <p:ph type="body" idx="1"/>
          </p:nvPr>
        </p:nvSpPr>
        <p:spPr/>
        <p:txBody>
          <a:bodyPr/>
          <a:lstStyle/>
          <a:p>
            <a:pPr eaLnBrk="1" hangingPunct="1"/>
            <a:r>
              <a:rPr lang="cs-CZ" altLang="cs-CZ" smtClean="0"/>
              <a:t>Pravomoc (§11)</a:t>
            </a:r>
          </a:p>
          <a:p>
            <a:pPr lvl="1" eaLnBrk="1" hangingPunct="1"/>
            <a:r>
              <a:rPr lang="cs-CZ" altLang="cs-CZ" smtClean="0"/>
              <a:t>Vede daňová řízení a jiná řízení podle daňového zákona</a:t>
            </a:r>
          </a:p>
          <a:p>
            <a:pPr lvl="1" eaLnBrk="1" hangingPunct="1"/>
            <a:r>
              <a:rPr lang="cs-CZ" altLang="cs-CZ" smtClean="0"/>
              <a:t>Provádí vyhledávací činnost (registrace na žádost nebo z úřední moci)</a:t>
            </a:r>
          </a:p>
          <a:p>
            <a:pPr lvl="1" eaLnBrk="1" hangingPunct="1"/>
            <a:r>
              <a:rPr lang="cs-CZ" altLang="cs-CZ" smtClean="0"/>
              <a:t>Kontroluje plnění povinností osob zúčastněných na správě daní</a:t>
            </a:r>
          </a:p>
          <a:p>
            <a:pPr lvl="1" eaLnBrk="1" hangingPunct="1"/>
            <a:r>
              <a:rPr lang="cs-CZ" altLang="cs-CZ" smtClean="0"/>
              <a:t>Vyzývá ke splnění povinností</a:t>
            </a:r>
          </a:p>
          <a:p>
            <a:pPr lvl="1" eaLnBrk="1" hangingPunct="1"/>
            <a:r>
              <a:rPr lang="cs-CZ" altLang="cs-CZ" smtClean="0"/>
              <a:t>Zabezpečuje placení daní</a:t>
            </a:r>
          </a:p>
          <a:p>
            <a:pPr lvl="1" eaLnBrk="1" hangingPunct="1"/>
            <a:endParaRPr lang="cs-CZ" altLang="cs-CZ" smtClean="0"/>
          </a:p>
          <a:p>
            <a:pPr lvl="1" eaLnBrk="1" hangingPunct="1"/>
            <a:r>
              <a:rPr lang="cs-CZ" altLang="cs-CZ" i="1" smtClean="0"/>
              <a:t>Pro tyto účely zřizuje a vede registry a evidenci daňových subjektů a jejich daňových povinností</a:t>
            </a:r>
          </a:p>
        </p:txBody>
      </p:sp>
    </p:spTree>
    <p:extLst>
      <p:ext uri="{BB962C8B-B14F-4D97-AF65-F5344CB8AC3E}">
        <p14:creationId xmlns:p14="http://schemas.microsoft.com/office/powerpoint/2010/main" val="8617407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p:txBody>
          <a:bodyPr/>
          <a:lstStyle/>
          <a:p>
            <a:pPr eaLnBrk="1" hangingPunct="1"/>
            <a:r>
              <a:rPr lang="cs-CZ" altLang="cs-CZ" smtClean="0"/>
              <a:t>Správce daně (2)</a:t>
            </a:r>
          </a:p>
        </p:txBody>
      </p:sp>
      <p:sp>
        <p:nvSpPr>
          <p:cNvPr id="54275" name="Zástupný symbol pro obsah 2"/>
          <p:cNvSpPr>
            <a:spLocks noGrp="1"/>
          </p:cNvSpPr>
          <p:nvPr>
            <p:ph idx="1"/>
          </p:nvPr>
        </p:nvSpPr>
        <p:spPr>
          <a:xfrm>
            <a:off x="914400" y="1752600"/>
            <a:ext cx="8050213" cy="4572000"/>
          </a:xfrm>
        </p:spPr>
        <p:txBody>
          <a:bodyPr/>
          <a:lstStyle/>
          <a:p>
            <a:pPr eaLnBrk="1" hangingPunct="1"/>
            <a:r>
              <a:rPr lang="cs-CZ" altLang="cs-CZ" dirty="0" smtClean="0"/>
              <a:t>Věcná příslušnost</a:t>
            </a:r>
          </a:p>
          <a:p>
            <a:pPr lvl="1" eaLnBrk="1" hangingPunct="1"/>
            <a:r>
              <a:rPr lang="cs-CZ" altLang="cs-CZ" b="1" dirty="0" smtClean="0"/>
              <a:t>Nám stanoví, který konkrétní druh správce daně je oprávněn vykonávat správu daní ve věci konkrétní daně</a:t>
            </a:r>
          </a:p>
          <a:p>
            <a:pPr lvl="1" eaLnBrk="1" hangingPunct="1"/>
            <a:r>
              <a:rPr lang="cs-CZ" altLang="cs-CZ" dirty="0" smtClean="0"/>
              <a:t>Správcem daně je ten orgán veřejné moci, který je za správce konkrétní daně určen (primární X sekundární FS)</a:t>
            </a:r>
          </a:p>
          <a:p>
            <a:pPr marL="914400" lvl="1" indent="-457200" eaLnBrk="1" hangingPunct="1">
              <a:buFont typeface="+mj-lt"/>
              <a:buAutoNum type="arabicPeriod"/>
            </a:pPr>
            <a:r>
              <a:rPr lang="cs-CZ" altLang="cs-CZ" dirty="0" smtClean="0"/>
              <a:t>Finanční správa ČR – většina daní </a:t>
            </a:r>
          </a:p>
          <a:p>
            <a:pPr marL="914400" lvl="1" indent="-457200" eaLnBrk="1" hangingPunct="1">
              <a:buFont typeface="+mj-lt"/>
              <a:buAutoNum type="arabicPeriod"/>
            </a:pPr>
            <a:r>
              <a:rPr lang="cs-CZ" altLang="cs-CZ" dirty="0" smtClean="0"/>
              <a:t>Orgány celní správy ČR – DHP</a:t>
            </a:r>
            <a:r>
              <a:rPr lang="cs-CZ" altLang="cs-CZ" dirty="0"/>
              <a:t> </a:t>
            </a:r>
            <a:r>
              <a:rPr lang="cs-CZ" altLang="cs-CZ" dirty="0" smtClean="0"/>
              <a:t>(dovoz/vývoz-vybrané případy) spotřební daně, energetické daně, </a:t>
            </a:r>
          </a:p>
          <a:p>
            <a:pPr marL="914400" lvl="1" indent="-457200" eaLnBrk="1" hangingPunct="1">
              <a:buFont typeface="+mj-lt"/>
              <a:buAutoNum type="arabicPeriod"/>
            </a:pPr>
            <a:r>
              <a:rPr lang="cs-CZ" altLang="cs-CZ" dirty="0" smtClean="0"/>
              <a:t>Soudy – soudní poplatky</a:t>
            </a:r>
          </a:p>
          <a:p>
            <a:pPr marL="914400" lvl="1" indent="-457200" eaLnBrk="1" hangingPunct="1">
              <a:buFont typeface="+mj-lt"/>
              <a:buAutoNum type="arabicPeriod"/>
            </a:pPr>
            <a:r>
              <a:rPr lang="cs-CZ" altLang="cs-CZ" dirty="0" smtClean="0"/>
              <a:t>Správní poplatky – orgány státní správy</a:t>
            </a:r>
          </a:p>
          <a:p>
            <a:pPr marL="914400" lvl="1" indent="-457200" eaLnBrk="1" hangingPunct="1">
              <a:buFont typeface="+mj-lt"/>
              <a:buAutoNum type="arabicPeriod"/>
            </a:pPr>
            <a:r>
              <a:rPr lang="cs-CZ" altLang="cs-CZ" dirty="0" smtClean="0"/>
              <a:t>Místní poplatky - obce</a:t>
            </a:r>
          </a:p>
          <a:p>
            <a:pPr eaLnBrk="1" hangingPunct="1"/>
            <a:endParaRPr lang="cs-CZ" altLang="cs-CZ" dirty="0" smtClean="0"/>
          </a:p>
        </p:txBody>
      </p:sp>
    </p:spTree>
    <p:extLst>
      <p:ext uri="{BB962C8B-B14F-4D97-AF65-F5344CB8AC3E}">
        <p14:creationId xmlns:p14="http://schemas.microsoft.com/office/powerpoint/2010/main" val="31990601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99592" y="1772816"/>
            <a:ext cx="7772400" cy="4357687"/>
          </a:xfrm>
        </p:spPr>
        <p:txBody>
          <a:bodyPr/>
          <a:lstStyle/>
          <a:p>
            <a:r>
              <a:rPr lang="cs-CZ" dirty="0"/>
              <a:t>Z</a:t>
            </a:r>
            <a:r>
              <a:rPr lang="cs-CZ" dirty="0" smtClean="0"/>
              <a:t>ákon č.2/1969 Sb., o zřízení ministerstev a jiných ústředních orgánů státní správy, ve znění pozdějších předpisů</a:t>
            </a:r>
          </a:p>
          <a:p>
            <a:r>
              <a:rPr lang="cs-CZ" dirty="0" smtClean="0"/>
              <a:t>Zákon č. 456/2011 Sb., o Finanční správě České republiky, ve znění pozdějších předpisů</a:t>
            </a:r>
          </a:p>
          <a:p>
            <a:r>
              <a:rPr lang="cs-CZ" dirty="0" smtClean="0"/>
              <a:t>Zákon č. 17/2012 Sb., o Celní správě České republiky, ve znění pozdějších předpisů,</a:t>
            </a:r>
          </a:p>
          <a:p>
            <a:r>
              <a:rPr lang="cs-CZ" sz="1800" dirty="0" smtClean="0"/>
              <a:t>Další podzákonné předpisy, např. vyhláška o územních pracovištích finančních úřadů, která se nenacházejí v jejich sídlech, vyhláška o vzorech služebních průkazů…</a:t>
            </a:r>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43</a:t>
            </a:fld>
            <a:endParaRPr lang="cs-CZ"/>
          </a:p>
        </p:txBody>
      </p:sp>
    </p:spTree>
    <p:extLst>
      <p:ext uri="{BB962C8B-B14F-4D97-AF65-F5344CB8AC3E}">
        <p14:creationId xmlns:p14="http://schemas.microsoft.com/office/powerpoint/2010/main" val="24910072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pPr eaLnBrk="1" hangingPunct="1"/>
            <a:r>
              <a:rPr lang="cs-CZ" altLang="cs-CZ" smtClean="0"/>
              <a:t>Správce daně (3)</a:t>
            </a:r>
          </a:p>
        </p:txBody>
      </p:sp>
      <p:sp>
        <p:nvSpPr>
          <p:cNvPr id="55299" name="Zástupný symbol pro obsah 2"/>
          <p:cNvSpPr>
            <a:spLocks noGrp="1"/>
          </p:cNvSpPr>
          <p:nvPr>
            <p:ph idx="1"/>
          </p:nvPr>
        </p:nvSpPr>
        <p:spPr>
          <a:xfrm>
            <a:off x="900113" y="1773238"/>
            <a:ext cx="7772400" cy="4551362"/>
          </a:xfrm>
        </p:spPr>
        <p:txBody>
          <a:bodyPr/>
          <a:lstStyle/>
          <a:p>
            <a:pPr eaLnBrk="1" hangingPunct="1"/>
            <a:r>
              <a:rPr lang="cs-CZ" altLang="cs-CZ" smtClean="0"/>
              <a:t>Místní příslušnost (§13)</a:t>
            </a:r>
          </a:p>
          <a:p>
            <a:pPr lvl="1" eaLnBrk="1" hangingPunct="1"/>
            <a:r>
              <a:rPr lang="cs-CZ" altLang="cs-CZ" smtClean="0"/>
              <a:t>Určuje, který věcně příslušný správce daně bude vykonávat správu konkrétní daně u konkrétního subjektu</a:t>
            </a:r>
          </a:p>
          <a:p>
            <a:pPr lvl="1" eaLnBrk="1" hangingPunct="1"/>
            <a:r>
              <a:rPr lang="cs-CZ" altLang="cs-CZ" smtClean="0"/>
              <a:t>Obecně upravena v DŘ, zvláštní úprava v daňových zákonech</a:t>
            </a:r>
          </a:p>
          <a:p>
            <a:pPr lvl="1" eaLnBrk="1" hangingPunct="1"/>
            <a:r>
              <a:rPr lang="cs-CZ" altLang="cs-CZ" smtClean="0"/>
              <a:t>U PO podle sídla (zapsané v rejstříku nebo skutečné sídlo, pokud se do rejstříku nezapisuje)</a:t>
            </a:r>
          </a:p>
          <a:p>
            <a:pPr lvl="1" eaLnBrk="1" hangingPunct="1"/>
            <a:r>
              <a:rPr lang="cs-CZ" altLang="cs-CZ" smtClean="0"/>
              <a:t>u FO podle místa pobytu (trvalý pobyt, převážně zdržuje)</a:t>
            </a:r>
          </a:p>
          <a:p>
            <a:pPr lvl="1" eaLnBrk="1" hangingPunct="1"/>
            <a:r>
              <a:rPr lang="cs-CZ" altLang="cs-CZ" smtClean="0"/>
              <a:t>Nemovitost – správce daně, v jehož obvodu územní působnosti se nemovitost nachází</a:t>
            </a:r>
          </a:p>
          <a:p>
            <a:pPr lvl="1" eaLnBrk="1" hangingPunct="1"/>
            <a:endParaRPr lang="cs-CZ" altLang="cs-CZ" smtClean="0"/>
          </a:p>
          <a:p>
            <a:pPr lvl="1" eaLnBrk="1" hangingPunct="1"/>
            <a:endParaRPr lang="cs-CZ" altLang="cs-CZ" smtClean="0"/>
          </a:p>
        </p:txBody>
      </p:sp>
    </p:spTree>
    <p:extLst>
      <p:ext uri="{BB962C8B-B14F-4D97-AF65-F5344CB8AC3E}">
        <p14:creationId xmlns:p14="http://schemas.microsoft.com/office/powerpoint/2010/main" val="26914717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r>
              <a:rPr lang="cs-CZ" altLang="cs-CZ" smtClean="0"/>
              <a:t>Změna místní příslušnosti	</a:t>
            </a:r>
          </a:p>
        </p:txBody>
      </p:sp>
      <p:sp>
        <p:nvSpPr>
          <p:cNvPr id="57347" name="Zástupný symbol pro obsah 2"/>
          <p:cNvSpPr>
            <a:spLocks noGrp="1"/>
          </p:cNvSpPr>
          <p:nvPr>
            <p:ph idx="1"/>
          </p:nvPr>
        </p:nvSpPr>
        <p:spPr/>
        <p:txBody>
          <a:bodyPr/>
          <a:lstStyle/>
          <a:p>
            <a:r>
              <a:rPr lang="cs-CZ" altLang="cs-CZ" sz="2600" smtClean="0"/>
              <a:t>Nutno bezodkladně postoupit daňový spis a výpis z osobního daňového účtu</a:t>
            </a:r>
          </a:p>
          <a:p>
            <a:r>
              <a:rPr lang="cs-CZ" altLang="cs-CZ" sz="2600" smtClean="0"/>
              <a:t>Změna místní příslušnosti nenastane do doby, než bude postoupen nově příslušnému správci daně spis</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57349"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2D9A2C30-E298-47EA-A223-E4ECBD7A4FC2}" type="slidenum">
              <a:rPr lang="cs-CZ" altLang="cs-CZ" sz="1200" smtClean="0"/>
              <a:pPr>
                <a:spcBef>
                  <a:spcPct val="0"/>
                </a:spcBef>
                <a:buClrTx/>
                <a:buFontTx/>
                <a:buNone/>
              </a:pPr>
              <a:t>45</a:t>
            </a:fld>
            <a:endParaRPr lang="cs-CZ" altLang="cs-CZ" sz="1200" smtClean="0"/>
          </a:p>
        </p:txBody>
      </p:sp>
    </p:spTree>
    <p:extLst>
      <p:ext uri="{BB962C8B-B14F-4D97-AF65-F5344CB8AC3E}">
        <p14:creationId xmlns:p14="http://schemas.microsoft.com/office/powerpoint/2010/main" val="3455091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cs-CZ" altLang="cs-CZ"/>
              <a:t>Zápatí prezentace</a:t>
            </a:r>
          </a:p>
        </p:txBody>
      </p:sp>
      <p:sp>
        <p:nvSpPr>
          <p:cNvPr id="5" name="Rectangle 7"/>
          <p:cNvSpPr>
            <a:spLocks noGrp="1" noChangeArrowheads="1"/>
          </p:cNvSpPr>
          <p:nvPr>
            <p:ph type="sldNum" sz="quarter" idx="4"/>
          </p:nvPr>
        </p:nvSpPr>
        <p:spPr/>
        <p:txBody>
          <a:bodyPr/>
          <a:lstStyle/>
          <a:p>
            <a:fld id="{4EB71AA3-5F3E-4507-8BD5-7C97DE340531}" type="slidenum">
              <a:rPr lang="cs-CZ" altLang="cs-CZ"/>
              <a:pPr/>
              <a:t>46</a:t>
            </a:fld>
            <a:endParaRPr lang="cs-CZ" altLang="cs-CZ"/>
          </a:p>
        </p:txBody>
      </p:sp>
      <p:sp>
        <p:nvSpPr>
          <p:cNvPr id="342018" name="Rectangle 2"/>
          <p:cNvSpPr>
            <a:spLocks noGrp="1" noChangeArrowheads="1"/>
          </p:cNvSpPr>
          <p:nvPr>
            <p:ph type="ctrTitle"/>
          </p:nvPr>
        </p:nvSpPr>
        <p:spPr/>
        <p:txBody>
          <a:bodyPr/>
          <a:lstStyle/>
          <a:p>
            <a:r>
              <a:rPr lang="cs-CZ" altLang="cs-CZ" dirty="0" smtClean="0"/>
              <a:t>Lhůty pro podání daňového tvrzení – čas při správě daní</a:t>
            </a:r>
            <a:br>
              <a:rPr lang="cs-CZ" altLang="cs-CZ" dirty="0" smtClean="0"/>
            </a:br>
            <a:endParaRPr lang="cs-CZ" altLang="cs-CZ" sz="3000" i="1" dirty="0"/>
          </a:p>
        </p:txBody>
      </p:sp>
    </p:spTree>
    <p:extLst>
      <p:ext uri="{BB962C8B-B14F-4D97-AF65-F5344CB8AC3E}">
        <p14:creationId xmlns:p14="http://schemas.microsoft.com/office/powerpoint/2010/main" val="41505239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lstStyle/>
          <a:p>
            <a:r>
              <a:rPr lang="cs-CZ" altLang="cs-CZ" smtClean="0"/>
              <a:t>Lhůty k provedení úkonů</a:t>
            </a:r>
          </a:p>
        </p:txBody>
      </p:sp>
      <p:sp>
        <p:nvSpPr>
          <p:cNvPr id="59395" name="Zástupný symbol pro obsah 2"/>
          <p:cNvSpPr>
            <a:spLocks noGrp="1"/>
          </p:cNvSpPr>
          <p:nvPr>
            <p:ph idx="1"/>
          </p:nvPr>
        </p:nvSpPr>
        <p:spPr>
          <a:xfrm>
            <a:off x="900113" y="1905000"/>
            <a:ext cx="7772400" cy="4225925"/>
          </a:xfrm>
        </p:spPr>
        <p:txBody>
          <a:bodyPr/>
          <a:lstStyle/>
          <a:p>
            <a:r>
              <a:rPr lang="cs-CZ" altLang="cs-CZ" smtClean="0"/>
              <a:t>Lhůty ex lege</a:t>
            </a:r>
          </a:p>
          <a:p>
            <a:r>
              <a:rPr lang="cs-CZ" altLang="cs-CZ" smtClean="0"/>
              <a:t>Lhůty ex offo – určené správcem</a:t>
            </a:r>
          </a:p>
          <a:p>
            <a:r>
              <a:rPr lang="cs-CZ" altLang="cs-CZ" smtClean="0"/>
              <a:t>Obecná lhůta – </a:t>
            </a:r>
            <a:r>
              <a:rPr lang="cs-CZ" altLang="cs-CZ" sz="2000" smtClean="0"/>
              <a:t>8 dnů (kratší jen výjimečně, kratší než jeden den – jen se souhlasem osoby zúčastněné na správě daní</a:t>
            </a:r>
          </a:p>
          <a:p>
            <a:endParaRPr lang="cs-CZ" altLang="cs-CZ" sz="2000" smtClean="0"/>
          </a:p>
          <a:p>
            <a:r>
              <a:rPr lang="cs-CZ" altLang="cs-CZ" sz="2000" smtClean="0"/>
              <a:t>Pokud uložená povinnost správcem daně – nutno připojit poučení o důsledcích nedodržení lhůty</a:t>
            </a:r>
          </a:p>
          <a:p>
            <a:endParaRPr lang="cs-CZ" altLang="cs-CZ" sz="2000" smtClean="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59397"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D4F9A9F1-CD7E-4414-8A50-68B6BA3325F7}" type="slidenum">
              <a:rPr lang="cs-CZ" altLang="cs-CZ" sz="1200" smtClean="0"/>
              <a:pPr>
                <a:spcBef>
                  <a:spcPct val="0"/>
                </a:spcBef>
                <a:buClrTx/>
                <a:buFontTx/>
                <a:buNone/>
              </a:pPr>
              <a:t>47</a:t>
            </a:fld>
            <a:endParaRPr lang="cs-CZ" altLang="cs-CZ" sz="1200" smtClean="0"/>
          </a:p>
        </p:txBody>
      </p:sp>
    </p:spTree>
    <p:extLst>
      <p:ext uri="{BB962C8B-B14F-4D97-AF65-F5344CB8AC3E}">
        <p14:creationId xmlns:p14="http://schemas.microsoft.com/office/powerpoint/2010/main" val="2603148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p:nvPr>
        </p:nvSpPr>
        <p:spPr/>
        <p:txBody>
          <a:bodyPr/>
          <a:lstStyle/>
          <a:p>
            <a:r>
              <a:rPr lang="cs-CZ" altLang="cs-CZ" smtClean="0"/>
              <a:t>Počítání času – běh lhůty</a:t>
            </a:r>
          </a:p>
        </p:txBody>
      </p:sp>
      <p:sp>
        <p:nvSpPr>
          <p:cNvPr id="60419" name="Zástupný symbol pro obsah 2"/>
          <p:cNvSpPr>
            <a:spLocks noGrp="1"/>
          </p:cNvSpPr>
          <p:nvPr>
            <p:ph idx="1"/>
          </p:nvPr>
        </p:nvSpPr>
        <p:spPr/>
        <p:txBody>
          <a:bodyPr/>
          <a:lstStyle/>
          <a:p>
            <a:r>
              <a:rPr lang="cs-CZ" altLang="cs-CZ" smtClean="0"/>
              <a:t>Lhůta podle týdnů, měsíců let – </a:t>
            </a:r>
            <a:r>
              <a:rPr lang="cs-CZ" altLang="cs-CZ" sz="2000" smtClean="0"/>
              <a:t>počátek  den, který následuje po dni, kdy došlo ke skutečnosti určující počátek běhu lhůty a končí dnem, který se shoduje svým pojmenováním nebo označením se dnem, kdy započal běh.</a:t>
            </a:r>
          </a:p>
          <a:p>
            <a:r>
              <a:rPr lang="cs-CZ" altLang="cs-CZ" smtClean="0"/>
              <a:t>Lhůta podle dní </a:t>
            </a:r>
            <a:r>
              <a:rPr lang="cs-CZ" altLang="cs-CZ" sz="2000" smtClean="0"/>
              <a:t>– počíná běžet dnem, který následuje po dni, kdy došlo ke skutečnosti určující počátek běhu lhůty.</a:t>
            </a:r>
          </a:p>
          <a:p>
            <a:r>
              <a:rPr lang="cs-CZ" altLang="cs-CZ" smtClean="0"/>
              <a:t>Lhůta kratší než den </a:t>
            </a:r>
            <a:r>
              <a:rPr lang="cs-CZ" altLang="cs-CZ" sz="2000" smtClean="0"/>
              <a:t>– běží od okamžiku, kdy došlo k rozhodné skutečnosti</a:t>
            </a:r>
          </a:p>
          <a:p>
            <a:endParaRPr lang="cs-CZ" altLang="cs-CZ" sz="2000" smtClean="0"/>
          </a:p>
          <a:p>
            <a:r>
              <a:rPr lang="cs-CZ" altLang="cs-CZ" sz="2000" smtClean="0"/>
              <a:t>Konec na SO,NE, SVÁTEK – následující prac. den (neplatí u lhůty kratší než jeden den)</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60421"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18CE7A3-6A5D-463E-B3F2-FD94B9E4B11C}" type="slidenum">
              <a:rPr lang="cs-CZ" altLang="cs-CZ" sz="1200" smtClean="0"/>
              <a:pPr>
                <a:spcBef>
                  <a:spcPct val="0"/>
                </a:spcBef>
                <a:buClrTx/>
                <a:buFontTx/>
                <a:buNone/>
              </a:pPr>
              <a:t>48</a:t>
            </a:fld>
            <a:endParaRPr lang="cs-CZ" altLang="cs-CZ" sz="1200" smtClean="0"/>
          </a:p>
        </p:txBody>
      </p:sp>
    </p:spTree>
    <p:extLst>
      <p:ext uri="{BB962C8B-B14F-4D97-AF65-F5344CB8AC3E}">
        <p14:creationId xmlns:p14="http://schemas.microsoft.com/office/powerpoint/2010/main" val="3196858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p:nvPr>
        </p:nvSpPr>
        <p:spPr/>
        <p:txBody>
          <a:bodyPr/>
          <a:lstStyle/>
          <a:p>
            <a:r>
              <a:rPr lang="cs-CZ" altLang="cs-CZ" smtClean="0"/>
              <a:t>Zachování lhůty</a:t>
            </a:r>
          </a:p>
        </p:txBody>
      </p:sp>
      <p:sp>
        <p:nvSpPr>
          <p:cNvPr id="61443" name="Zástupný symbol pro obsah 2"/>
          <p:cNvSpPr>
            <a:spLocks noGrp="1"/>
          </p:cNvSpPr>
          <p:nvPr>
            <p:ph idx="1"/>
          </p:nvPr>
        </p:nvSpPr>
        <p:spPr/>
        <p:txBody>
          <a:bodyPr/>
          <a:lstStyle/>
          <a:p>
            <a:r>
              <a:rPr lang="cs-CZ" altLang="cs-CZ" smtClean="0"/>
              <a:t>Úkon učiněn u věcně a místně příslušného správce daně</a:t>
            </a:r>
          </a:p>
          <a:p>
            <a:r>
              <a:rPr lang="cs-CZ" altLang="cs-CZ" smtClean="0"/>
              <a:t>Zásilka podána u provozovatele poštovních služeb věcně a místně příslušnému SD</a:t>
            </a:r>
          </a:p>
          <a:p>
            <a:r>
              <a:rPr lang="cs-CZ" altLang="cs-CZ" smtClean="0"/>
              <a:t>Podána datová zpráva – email s el. podpisem věcně a místně příslušnému SD</a:t>
            </a:r>
          </a:p>
          <a:p>
            <a:r>
              <a:rPr lang="cs-CZ" altLang="cs-CZ" smtClean="0"/>
              <a:t>Podána datová zpráva do datové schránky V. a M. přísl. SD</a:t>
            </a:r>
          </a:p>
          <a:p>
            <a:endParaRPr lang="cs-CZ" altLang="cs-CZ" sz="2300" smtClean="0"/>
          </a:p>
          <a:p>
            <a:r>
              <a:rPr lang="cs-CZ" altLang="cs-CZ" sz="2200" smtClean="0"/>
              <a:t>Je také zachována, pokud úkon učiněn u nadřízeného SD nebo jiného věcně příslušného</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61445"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E03F6F0-081C-4CDA-B047-B489229BBD1B}" type="slidenum">
              <a:rPr lang="cs-CZ" altLang="cs-CZ" sz="1200" smtClean="0"/>
              <a:pPr>
                <a:spcBef>
                  <a:spcPct val="0"/>
                </a:spcBef>
                <a:buClrTx/>
                <a:buFontTx/>
                <a:buNone/>
              </a:pPr>
              <a:t>49</a:t>
            </a:fld>
            <a:endParaRPr lang="cs-CZ" altLang="cs-CZ" sz="1200" smtClean="0"/>
          </a:p>
        </p:txBody>
      </p:sp>
    </p:spTree>
    <p:extLst>
      <p:ext uri="{BB962C8B-B14F-4D97-AF65-F5344CB8AC3E}">
        <p14:creationId xmlns:p14="http://schemas.microsoft.com/office/powerpoint/2010/main" val="166172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altLang="cs-CZ" b="1" dirty="0" smtClean="0"/>
              <a:t>Daň</a:t>
            </a:r>
          </a:p>
        </p:txBody>
      </p:sp>
      <p:sp>
        <p:nvSpPr>
          <p:cNvPr id="3" name="Zástupný symbol pro obsah 2"/>
          <p:cNvSpPr>
            <a:spLocks noGrp="1"/>
          </p:cNvSpPr>
          <p:nvPr>
            <p:ph idx="1"/>
          </p:nvPr>
        </p:nvSpPr>
        <p:spPr>
          <a:xfrm>
            <a:off x="457200" y="1828800"/>
            <a:ext cx="8229600" cy="4695825"/>
          </a:xfrm>
        </p:spPr>
        <p:txBody>
          <a:bodyPr/>
          <a:lstStyle/>
          <a:p>
            <a:pPr>
              <a:defRPr/>
            </a:pPr>
            <a:r>
              <a:rPr lang="cs-CZ" sz="2200" b="1" dirty="0" smtClean="0"/>
              <a:t>Doktrinální definice </a:t>
            </a:r>
            <a:r>
              <a:rPr lang="cs-CZ" sz="2200" dirty="0" smtClean="0"/>
              <a:t>- </a:t>
            </a:r>
            <a:r>
              <a:rPr lang="cs-CZ" sz="2200" i="1" dirty="0" smtClean="0"/>
              <a:t>daň jako povinnou, zákonem předem stanovenou částku, kterou se více méně pravidelně odčerpává na nenávratném principu část nominálního důchodu ekonomického subjektu ve prospěch veřejného peněžního fondu</a:t>
            </a:r>
            <a:r>
              <a:rPr lang="cs-CZ" sz="2200" dirty="0" smtClean="0"/>
              <a:t>.</a:t>
            </a:r>
          </a:p>
          <a:p>
            <a:pPr>
              <a:defRPr/>
            </a:pPr>
            <a:r>
              <a:rPr lang="cs-CZ" sz="2200" b="1" dirty="0" smtClean="0"/>
              <a:t>Charakteristické znaky:</a:t>
            </a:r>
          </a:p>
          <a:p>
            <a:pPr>
              <a:buFontTx/>
              <a:buChar char="-"/>
              <a:defRPr/>
            </a:pPr>
            <a:r>
              <a:rPr lang="cs-CZ" sz="2200" dirty="0" smtClean="0"/>
              <a:t>Povinnost platit daně – </a:t>
            </a:r>
            <a:r>
              <a:rPr lang="cs-CZ" sz="2200" i="1" dirty="0" smtClean="0"/>
              <a:t>určená zákonem</a:t>
            </a:r>
          </a:p>
          <a:p>
            <a:pPr>
              <a:buFontTx/>
              <a:buChar char="-"/>
              <a:defRPr/>
            </a:pPr>
            <a:r>
              <a:rPr lang="cs-CZ" sz="2200" dirty="0" smtClean="0"/>
              <a:t>Pravidelnost – </a:t>
            </a:r>
            <a:r>
              <a:rPr lang="cs-CZ" sz="2200" i="1" dirty="0" smtClean="0"/>
              <a:t>u většiny daní je stanoveno zdaňovací období</a:t>
            </a:r>
          </a:p>
          <a:p>
            <a:pPr>
              <a:buFontTx/>
              <a:buChar char="-"/>
              <a:defRPr/>
            </a:pPr>
            <a:r>
              <a:rPr lang="cs-CZ" sz="2200" dirty="0" smtClean="0"/>
              <a:t>Nenávratnost – </a:t>
            </a:r>
            <a:r>
              <a:rPr lang="cs-CZ" sz="2200" i="1" dirty="0" smtClean="0"/>
              <a:t>není možno nárokovat si vrácení daně</a:t>
            </a:r>
          </a:p>
          <a:p>
            <a:pPr>
              <a:buFontTx/>
              <a:buChar char="-"/>
              <a:defRPr/>
            </a:pPr>
            <a:r>
              <a:rPr lang="cs-CZ" sz="2200" dirty="0" smtClean="0"/>
              <a:t>Neekvivalentnost – </a:t>
            </a:r>
            <a:r>
              <a:rPr lang="cs-CZ" sz="2200" i="1" dirty="0" smtClean="0"/>
              <a:t>Příjemce platby (daně) není vázán povinností poskytnout daňovému subjektu žádné protiplnění</a:t>
            </a:r>
          </a:p>
          <a:p>
            <a:pPr>
              <a:buFontTx/>
              <a:buChar char="-"/>
              <a:defRPr/>
            </a:pPr>
            <a:r>
              <a:rPr lang="cs-CZ" sz="2200" dirty="0" smtClean="0"/>
              <a:t>Alokace ve veřejných fondech </a:t>
            </a:r>
          </a:p>
          <a:p>
            <a:pPr>
              <a:buFontTx/>
              <a:buChar char="-"/>
              <a:defRPr/>
            </a:pPr>
            <a:endParaRPr lang="cs-CZ" dirty="0" smtClean="0"/>
          </a:p>
          <a:p>
            <a:pPr marL="0" indent="0">
              <a:buFont typeface="Wingdings" panose="05000000000000000000" pitchFamily="2" charset="2"/>
              <a:buNone/>
              <a:defRPr/>
            </a:pPr>
            <a:endParaRPr lang="cs-CZ" dirty="0"/>
          </a:p>
        </p:txBody>
      </p:sp>
    </p:spTree>
    <p:extLst>
      <p:ext uri="{BB962C8B-B14F-4D97-AF65-F5344CB8AC3E}">
        <p14:creationId xmlns:p14="http://schemas.microsoft.com/office/powerpoint/2010/main" val="37756086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p:nvPr>
        </p:nvSpPr>
        <p:spPr/>
        <p:txBody>
          <a:bodyPr/>
          <a:lstStyle/>
          <a:p>
            <a:r>
              <a:rPr lang="cs-CZ" altLang="cs-CZ" smtClean="0"/>
              <a:t>Prodloužení lhůty - prolongace</a:t>
            </a:r>
          </a:p>
        </p:txBody>
      </p:sp>
      <p:sp>
        <p:nvSpPr>
          <p:cNvPr id="62467" name="Zástupný symbol pro obsah 2"/>
          <p:cNvSpPr>
            <a:spLocks noGrp="1"/>
          </p:cNvSpPr>
          <p:nvPr>
            <p:ph idx="1"/>
          </p:nvPr>
        </p:nvSpPr>
        <p:spPr>
          <a:xfrm>
            <a:off x="900113" y="1773238"/>
            <a:ext cx="7772400" cy="4551362"/>
          </a:xfrm>
        </p:spPr>
        <p:txBody>
          <a:bodyPr/>
          <a:lstStyle/>
          <a:p>
            <a:r>
              <a:rPr lang="cs-CZ" altLang="cs-CZ" sz="2200" smtClean="0"/>
              <a:t>Povoluje SD ze závažného důvodu</a:t>
            </a:r>
          </a:p>
          <a:p>
            <a:r>
              <a:rPr lang="cs-CZ" altLang="cs-CZ" sz="2200" smtClean="0"/>
              <a:t>Na žádost osoby zúčastněné na SD</a:t>
            </a:r>
          </a:p>
          <a:p>
            <a:r>
              <a:rPr lang="cs-CZ" altLang="cs-CZ" sz="2200" smtClean="0"/>
              <a:t>Primárně pouze lhůty stanovené správcem</a:t>
            </a:r>
          </a:p>
          <a:p>
            <a:r>
              <a:rPr lang="cs-CZ" altLang="cs-CZ" sz="2200" smtClean="0"/>
              <a:t>Pokud tak dovoluje zákon i zákonné</a:t>
            </a:r>
          </a:p>
          <a:p>
            <a:r>
              <a:rPr lang="cs-CZ" altLang="cs-CZ" sz="2200" smtClean="0"/>
              <a:t>Žádost musí být podána ještě před uplynutím lhůty</a:t>
            </a:r>
          </a:p>
          <a:p>
            <a:r>
              <a:rPr lang="cs-CZ" altLang="cs-CZ" sz="2200" smtClean="0"/>
              <a:t>Zásadně SD vyhoví první žádosti o prodl., pokud jde o lhůtu správcovskou, a prodlouží alespoň o dobu, která zbývá ještě ze lhůty v den, kdy byla žádost podána</a:t>
            </a:r>
          </a:p>
          <a:p>
            <a:endParaRPr lang="cs-CZ" altLang="cs-CZ" sz="2200" smtClean="0"/>
          </a:p>
          <a:p>
            <a:r>
              <a:rPr lang="cs-CZ" altLang="cs-CZ" sz="2200" b="1" smtClean="0"/>
              <a:t>Presumpce</a:t>
            </a:r>
            <a:r>
              <a:rPr lang="cs-CZ" altLang="cs-CZ" sz="2200" smtClean="0"/>
              <a:t> – nevydá-li do doby, o níž má být lhůta prodloužena nebo do 30 dnů ode dne, kdy žádost obdržel – platí, že žádosti bylo vyhověno</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62469"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BFFB468-7431-4EA9-B983-84A7300688BF}" type="slidenum">
              <a:rPr lang="cs-CZ" altLang="cs-CZ" sz="1200" smtClean="0"/>
              <a:pPr>
                <a:spcBef>
                  <a:spcPct val="0"/>
                </a:spcBef>
                <a:buClrTx/>
                <a:buFontTx/>
                <a:buNone/>
              </a:pPr>
              <a:t>50</a:t>
            </a:fld>
            <a:endParaRPr lang="cs-CZ" altLang="cs-CZ" sz="1200" smtClean="0"/>
          </a:p>
        </p:txBody>
      </p:sp>
    </p:spTree>
    <p:extLst>
      <p:ext uri="{BB962C8B-B14F-4D97-AF65-F5344CB8AC3E}">
        <p14:creationId xmlns:p14="http://schemas.microsoft.com/office/powerpoint/2010/main" val="866195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p:txBody>
          <a:bodyPr/>
          <a:lstStyle/>
          <a:p>
            <a:r>
              <a:rPr lang="cs-CZ" altLang="cs-CZ" smtClean="0"/>
              <a:t>Navrácení lhůty v předešlý stav</a:t>
            </a:r>
          </a:p>
        </p:txBody>
      </p:sp>
      <p:sp>
        <p:nvSpPr>
          <p:cNvPr id="63491" name="Zástupný symbol pro obsah 2"/>
          <p:cNvSpPr>
            <a:spLocks noGrp="1"/>
          </p:cNvSpPr>
          <p:nvPr>
            <p:ph idx="1"/>
          </p:nvPr>
        </p:nvSpPr>
        <p:spPr/>
        <p:txBody>
          <a:bodyPr/>
          <a:lstStyle/>
          <a:p>
            <a:r>
              <a:rPr lang="cs-CZ" altLang="cs-CZ" smtClean="0"/>
              <a:t>Žádost osoby zúčastněné na SD</a:t>
            </a:r>
          </a:p>
          <a:p>
            <a:r>
              <a:rPr lang="cs-CZ" altLang="cs-CZ" smtClean="0"/>
              <a:t>Závažný důvod</a:t>
            </a:r>
          </a:p>
          <a:p>
            <a:r>
              <a:rPr lang="cs-CZ" altLang="cs-CZ" smtClean="0"/>
              <a:t>Lhůty zákonné i správcovské</a:t>
            </a:r>
          </a:p>
          <a:p>
            <a:r>
              <a:rPr lang="cs-CZ" altLang="cs-CZ" smtClean="0"/>
              <a:t>Před podáním žádosti lhůta již uplynula</a:t>
            </a:r>
          </a:p>
          <a:p>
            <a:r>
              <a:rPr lang="cs-CZ" altLang="cs-CZ" smtClean="0"/>
              <a:t>Žádost podat do 15 dnů od doby, kdy pominul důvod pro zmeškání lhůty</a:t>
            </a:r>
          </a:p>
          <a:p>
            <a:r>
              <a:rPr lang="cs-CZ" altLang="cs-CZ" smtClean="0"/>
              <a:t>Nelze povolit, pokud od posledního dne zmeškané lhůty uplynul více než 1 rok a pokud jde o lhůtu pro stanovení daně, placení daně, podání řádného daňového tvrzení nebo dodatečného daňového tvrzení</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6349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2CB1E29-9F6B-403F-9652-CE8E458008D0}" type="slidenum">
              <a:rPr lang="cs-CZ" altLang="cs-CZ" sz="1200" smtClean="0"/>
              <a:pPr>
                <a:spcBef>
                  <a:spcPct val="0"/>
                </a:spcBef>
                <a:buClrTx/>
                <a:buFontTx/>
                <a:buNone/>
              </a:pPr>
              <a:t>51</a:t>
            </a:fld>
            <a:endParaRPr lang="cs-CZ" altLang="cs-CZ" sz="1200" smtClean="0"/>
          </a:p>
        </p:txBody>
      </p:sp>
    </p:spTree>
    <p:extLst>
      <p:ext uri="{BB962C8B-B14F-4D97-AF65-F5344CB8AC3E}">
        <p14:creationId xmlns:p14="http://schemas.microsoft.com/office/powerpoint/2010/main" val="38902673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p:nvPr>
        </p:nvSpPr>
        <p:spPr/>
        <p:txBody>
          <a:bodyPr/>
          <a:lstStyle/>
          <a:p>
            <a:r>
              <a:rPr lang="cs-CZ" altLang="cs-CZ" smtClean="0"/>
              <a:t>Ochrana před nečinností</a:t>
            </a:r>
          </a:p>
        </p:txBody>
      </p:sp>
      <p:sp>
        <p:nvSpPr>
          <p:cNvPr id="64515" name="Zástupný symbol pro obsah 2"/>
          <p:cNvSpPr>
            <a:spLocks noGrp="1"/>
          </p:cNvSpPr>
          <p:nvPr>
            <p:ph idx="1"/>
          </p:nvPr>
        </p:nvSpPr>
        <p:spPr/>
        <p:txBody>
          <a:bodyPr/>
          <a:lstStyle/>
          <a:p>
            <a:r>
              <a:rPr lang="cs-CZ" altLang="cs-CZ" smtClean="0"/>
              <a:t>Osoba zúčastněna na správě daní – podnět nadřízenému SD, když </a:t>
            </a:r>
          </a:p>
          <a:p>
            <a:r>
              <a:rPr lang="cs-CZ" altLang="cs-CZ" smtClean="0"/>
              <a:t>A) marně uplynula lhůta stanovena zákonem, kdy měl SD provést úkon</a:t>
            </a:r>
          </a:p>
          <a:p>
            <a:r>
              <a:rPr lang="cs-CZ" altLang="cs-CZ" smtClean="0"/>
              <a:t>B) neprovedl úkon ve lhůtě, která byla obvyklá</a:t>
            </a:r>
          </a:p>
          <a:p>
            <a:r>
              <a:rPr lang="cs-CZ" altLang="cs-CZ" smtClean="0"/>
              <a:t>C) nevydal rozhodnutí bezodkladně poté, co došlo k nashromáždění podkladů potřebných k vydání rozhodnutí</a:t>
            </a:r>
          </a:p>
          <a:p>
            <a:endParaRPr lang="cs-CZ" altLang="cs-CZ" smtClean="0"/>
          </a:p>
          <a:p>
            <a:r>
              <a:rPr lang="cs-CZ" altLang="cs-CZ" smtClean="0"/>
              <a:t>Nebo nečinnost delší než 3 měsíce</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64517"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D70ABA67-977C-4AA4-ABDB-C409E61E2A35}" type="slidenum">
              <a:rPr lang="cs-CZ" altLang="cs-CZ" sz="1200" smtClean="0"/>
              <a:pPr>
                <a:spcBef>
                  <a:spcPct val="0"/>
                </a:spcBef>
                <a:buClrTx/>
                <a:buFontTx/>
                <a:buNone/>
              </a:pPr>
              <a:t>52</a:t>
            </a:fld>
            <a:endParaRPr lang="cs-CZ" altLang="cs-CZ" sz="1200" smtClean="0"/>
          </a:p>
        </p:txBody>
      </p:sp>
    </p:spTree>
    <p:extLst>
      <p:ext uri="{BB962C8B-B14F-4D97-AF65-F5344CB8AC3E}">
        <p14:creationId xmlns:p14="http://schemas.microsoft.com/office/powerpoint/2010/main" val="37646252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ctrTitle"/>
          </p:nvPr>
        </p:nvSpPr>
        <p:spPr/>
        <p:txBody>
          <a:bodyPr/>
          <a:lstStyle/>
          <a:p>
            <a:pPr eaLnBrk="1" hangingPunct="1"/>
            <a:r>
              <a:rPr lang="cs-CZ" altLang="cs-CZ" smtClean="0"/>
              <a:t>Doručování</a:t>
            </a:r>
          </a:p>
        </p:txBody>
      </p:sp>
    </p:spTree>
    <p:extLst>
      <p:ext uri="{BB962C8B-B14F-4D97-AF65-F5344CB8AC3E}">
        <p14:creationId xmlns:p14="http://schemas.microsoft.com/office/powerpoint/2010/main" val="6416388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r>
              <a:rPr lang="cs-CZ" altLang="cs-CZ" smtClean="0"/>
              <a:t>Institut doručování</a:t>
            </a:r>
          </a:p>
        </p:txBody>
      </p:sp>
      <p:sp>
        <p:nvSpPr>
          <p:cNvPr id="36867" name="Rectangle 3"/>
          <p:cNvSpPr>
            <a:spLocks noGrp="1" noRot="1" noChangeArrowheads="1"/>
          </p:cNvSpPr>
          <p:nvPr>
            <p:ph type="body" idx="1"/>
          </p:nvPr>
        </p:nvSpPr>
        <p:spPr/>
        <p:txBody>
          <a:bodyPr/>
          <a:lstStyle/>
          <a:p>
            <a:pPr>
              <a:lnSpc>
                <a:spcPct val="90000"/>
              </a:lnSpc>
            </a:pPr>
            <a:r>
              <a:rPr lang="cs-CZ" altLang="cs-CZ" sz="2800" smtClean="0"/>
              <a:t>Důležitá administrativní a správní činnost</a:t>
            </a:r>
          </a:p>
          <a:p>
            <a:pPr>
              <a:lnSpc>
                <a:spcPct val="90000"/>
              </a:lnSpc>
            </a:pPr>
            <a:r>
              <a:rPr lang="cs-CZ" altLang="cs-CZ" sz="2800" smtClean="0"/>
              <a:t>Nezbytná pro dosažení účelu správy daní</a:t>
            </a:r>
          </a:p>
          <a:p>
            <a:pPr>
              <a:lnSpc>
                <a:spcPct val="90000"/>
              </a:lnSpc>
            </a:pPr>
            <a:r>
              <a:rPr lang="cs-CZ" altLang="cs-CZ" sz="2800" smtClean="0"/>
              <a:t>§ 101 DŘ – správce daně ukládá povinnosti nebo přiznává práva anebo prohlašuje práva a povinnosti stanovené zákonem rozhodnutím</a:t>
            </a:r>
          </a:p>
          <a:p>
            <a:pPr>
              <a:lnSpc>
                <a:spcPct val="90000"/>
              </a:lnSpc>
            </a:pPr>
            <a:r>
              <a:rPr lang="cs-CZ" altLang="cs-CZ" sz="2800" smtClean="0"/>
              <a:t>…Rozhodnutí je vydané okamžikem, kdy byl učiněn úkon k jeho doručení</a:t>
            </a:r>
          </a:p>
          <a:p>
            <a:pPr>
              <a:lnSpc>
                <a:spcPct val="90000"/>
              </a:lnSpc>
            </a:pPr>
            <a:r>
              <a:rPr lang="cs-CZ" altLang="cs-CZ" sz="2800" smtClean="0"/>
              <a:t>… Pokud se nedoručuje je vydané okamžikem podpisu úřední osoby</a:t>
            </a:r>
          </a:p>
        </p:txBody>
      </p:sp>
    </p:spTree>
    <p:extLst>
      <p:ext uri="{BB962C8B-B14F-4D97-AF65-F5344CB8AC3E}">
        <p14:creationId xmlns:p14="http://schemas.microsoft.com/office/powerpoint/2010/main" val="22315680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r>
              <a:rPr lang="cs-CZ" altLang="cs-CZ" smtClean="0"/>
              <a:t>Institut doručování</a:t>
            </a:r>
          </a:p>
        </p:txBody>
      </p:sp>
      <p:sp>
        <p:nvSpPr>
          <p:cNvPr id="37891" name="Zástupný symbol pro obsah 2"/>
          <p:cNvSpPr>
            <a:spLocks noGrp="1"/>
          </p:cNvSpPr>
          <p:nvPr>
            <p:ph idx="1"/>
          </p:nvPr>
        </p:nvSpPr>
        <p:spPr/>
        <p:txBody>
          <a:bodyPr/>
          <a:lstStyle/>
          <a:p>
            <a:r>
              <a:rPr lang="cs-CZ" altLang="cs-CZ" smtClean="0"/>
              <a:t>-</a:t>
            </a:r>
            <a:r>
              <a:rPr lang="pl-PL" altLang="cs-CZ" smtClean="0"/>
              <a:t>&gt; </a:t>
            </a:r>
            <a:r>
              <a:rPr lang="cs-CZ" altLang="cs-CZ" smtClean="0">
                <a:solidFill>
                  <a:srgbClr val="FF0000"/>
                </a:solidFill>
              </a:rPr>
              <a:t>§101 odst. 5 a 6</a:t>
            </a:r>
          </a:p>
          <a:p>
            <a:endParaRPr lang="cs-CZ" altLang="cs-CZ" smtClean="0"/>
          </a:p>
          <a:p>
            <a:r>
              <a:rPr lang="cs-CZ" altLang="cs-CZ" smtClean="0"/>
              <a:t>… rozhodnutí je účinné oznámením příjemcům…</a:t>
            </a:r>
          </a:p>
          <a:p>
            <a:r>
              <a:rPr lang="cs-CZ" altLang="cs-CZ" smtClean="0"/>
              <a:t>… oznámením se rozumí doručení… </a:t>
            </a:r>
            <a:r>
              <a:rPr lang="cs-CZ" altLang="cs-CZ" sz="1600" smtClean="0"/>
              <a:t>(nebo jiný zaprotokolovaný způsob seznámení příjemce s obsahem rozhodnutí)</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3789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9D82AB3-7530-4259-B971-7B62C102C360}" type="slidenum">
              <a:rPr lang="cs-CZ" altLang="cs-CZ" sz="1200" smtClean="0"/>
              <a:pPr>
                <a:spcBef>
                  <a:spcPct val="0"/>
                </a:spcBef>
                <a:buClrTx/>
                <a:buFontTx/>
                <a:buNone/>
              </a:pPr>
              <a:t>55</a:t>
            </a:fld>
            <a:endParaRPr lang="cs-CZ" altLang="cs-CZ" sz="1200" smtClean="0"/>
          </a:p>
        </p:txBody>
      </p:sp>
    </p:spTree>
    <p:extLst>
      <p:ext uri="{BB962C8B-B14F-4D97-AF65-F5344CB8AC3E}">
        <p14:creationId xmlns:p14="http://schemas.microsoft.com/office/powerpoint/2010/main" val="3263972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cs-CZ"/>
              <a:t>Zápatí prezentace</a:t>
            </a:r>
          </a:p>
        </p:txBody>
      </p:sp>
      <p:sp>
        <p:nvSpPr>
          <p:cNvPr id="6758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2D80DA03-5856-453F-9D4E-A6B74560EE62}" type="slidenum">
              <a:rPr lang="cs-CZ" altLang="cs-CZ" sz="1200" smtClean="0"/>
              <a:pPr>
                <a:spcBef>
                  <a:spcPct val="0"/>
                </a:spcBef>
                <a:buClrTx/>
                <a:buFontTx/>
                <a:buNone/>
              </a:pPr>
              <a:t>56</a:t>
            </a:fld>
            <a:endParaRPr lang="cs-CZ" altLang="cs-CZ" sz="1200" smtClean="0"/>
          </a:p>
        </p:txBody>
      </p:sp>
      <p:sp>
        <p:nvSpPr>
          <p:cNvPr id="67588" name="Rectangle 49"/>
          <p:cNvSpPr>
            <a:spLocks noGrp="1" noChangeArrowheads="1"/>
          </p:cNvSpPr>
          <p:nvPr>
            <p:ph type="body" idx="1"/>
          </p:nvPr>
        </p:nvSpPr>
        <p:spPr>
          <a:xfrm>
            <a:off x="914400" y="2438400"/>
            <a:ext cx="7772400" cy="2819400"/>
          </a:xfrm>
        </p:spPr>
        <p:txBody>
          <a:bodyPr/>
          <a:lstStyle/>
          <a:p>
            <a:pPr marL="457200" indent="-457200">
              <a:buFontTx/>
              <a:buChar char="-"/>
            </a:pPr>
            <a:r>
              <a:rPr lang="cs-CZ" altLang="cs-CZ" sz="2200" smtClean="0"/>
              <a:t>Zákon č. 300/2008 Sb., o elektronických úkonech a autorizované konverzi dokumentů</a:t>
            </a:r>
          </a:p>
          <a:p>
            <a:pPr marL="457200" indent="-457200">
              <a:buFontTx/>
              <a:buChar char="-"/>
            </a:pPr>
            <a:r>
              <a:rPr lang="cs-CZ" altLang="cs-CZ" sz="2200" smtClean="0"/>
              <a:t>(zákon č. 301/2008 Sb., kterým se mění některé zákony w souvislosti se zavedením zákona o elektronických úkonech</a:t>
            </a:r>
          </a:p>
          <a:p>
            <a:pPr marL="457200" indent="-457200">
              <a:buFontTx/>
              <a:buChar char="-"/>
            </a:pPr>
            <a:r>
              <a:rPr lang="cs-CZ" altLang="cs-CZ" sz="2200" smtClean="0"/>
              <a:t>Účinnost – 1. červenec 2009 (spuštění datových schránek odsunuto na 1. listopad 2009)</a:t>
            </a:r>
            <a:endParaRPr lang="cs-CZ" altLang="cs-CZ" smtClean="0"/>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en-US" altLang="cs-CZ" smtClean="0"/>
          </a:p>
        </p:txBody>
      </p:sp>
      <p:sp>
        <p:nvSpPr>
          <p:cNvPr id="7" name="Obdélník 6"/>
          <p:cNvSpPr/>
          <p:nvPr/>
        </p:nvSpPr>
        <p:spPr>
          <a:xfrm>
            <a:off x="914400" y="990600"/>
            <a:ext cx="7467600" cy="1077913"/>
          </a:xfrm>
          <a:prstGeom prst="rect">
            <a:avLst/>
          </a:prstGeom>
        </p:spPr>
        <p:txBody>
          <a:bodyPr>
            <a:spAutoFit/>
          </a:bodyPr>
          <a:lstStyle/>
          <a:p>
            <a:pPr indent="-457200" eaLnBrk="1" hangingPunct="1">
              <a:defRPr/>
            </a:pPr>
            <a:r>
              <a:rPr lang="cs-CZ" sz="3200" dirty="0">
                <a:latin typeface="+mj-lt"/>
                <a:cs typeface="Arial" charset="0"/>
              </a:rPr>
              <a:t>Zásadní změna v českém právu týkající se doručování</a:t>
            </a:r>
          </a:p>
        </p:txBody>
      </p:sp>
    </p:spTree>
    <p:extLst>
      <p:ext uri="{BB962C8B-B14F-4D97-AF65-F5344CB8AC3E}">
        <p14:creationId xmlns:p14="http://schemas.microsoft.com/office/powerpoint/2010/main" val="7983505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cs-CZ"/>
              <a:t>Zápatí prezentace</a:t>
            </a:r>
          </a:p>
        </p:txBody>
      </p:sp>
      <p:sp>
        <p:nvSpPr>
          <p:cNvPr id="696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C289574-13B8-47AB-B00F-A8070FD2DC13}" type="slidenum">
              <a:rPr lang="cs-CZ" altLang="cs-CZ" sz="1200" smtClean="0"/>
              <a:pPr>
                <a:spcBef>
                  <a:spcPct val="0"/>
                </a:spcBef>
                <a:buClrTx/>
                <a:buFontTx/>
                <a:buNone/>
              </a:pPr>
              <a:t>57</a:t>
            </a:fld>
            <a:endParaRPr lang="cs-CZ" altLang="cs-CZ" sz="1200" smtClean="0"/>
          </a:p>
        </p:txBody>
      </p:sp>
      <p:sp>
        <p:nvSpPr>
          <p:cNvPr id="69636" name="Rectangle 48"/>
          <p:cNvSpPr>
            <a:spLocks noGrp="1" noChangeArrowheads="1"/>
          </p:cNvSpPr>
          <p:nvPr>
            <p:ph type="title"/>
          </p:nvPr>
        </p:nvSpPr>
        <p:spPr/>
        <p:txBody>
          <a:bodyPr/>
          <a:lstStyle/>
          <a:p>
            <a:r>
              <a:rPr lang="cs-CZ" altLang="cs-CZ" smtClean="0"/>
              <a:t>Přizpůsobení Daňového řádu novému způsobu doručování</a:t>
            </a:r>
          </a:p>
        </p:txBody>
      </p:sp>
      <p:sp>
        <p:nvSpPr>
          <p:cNvPr id="69637" name="Rectangle 49"/>
          <p:cNvSpPr>
            <a:spLocks noGrp="1" noChangeArrowheads="1"/>
          </p:cNvSpPr>
          <p:nvPr>
            <p:ph type="body" idx="1"/>
          </p:nvPr>
        </p:nvSpPr>
        <p:spPr>
          <a:xfrm>
            <a:off x="838200" y="2362200"/>
            <a:ext cx="7772400" cy="3886200"/>
          </a:xfrm>
        </p:spPr>
        <p:txBody>
          <a:bodyPr/>
          <a:lstStyle/>
          <a:p>
            <a:pPr marL="457200" indent="-457200">
              <a:buFontTx/>
              <a:buChar char="-"/>
            </a:pPr>
            <a:r>
              <a:rPr lang="cs-CZ" altLang="cs-CZ" dirty="0" smtClean="0"/>
              <a:t>Část druhá DŘ – obecná část o správě daní, Hlava III - Doručování</a:t>
            </a:r>
          </a:p>
          <a:p>
            <a:pPr marL="457200" indent="-457200">
              <a:buFontTx/>
              <a:buChar char="-"/>
            </a:pPr>
            <a:r>
              <a:rPr lang="cs-CZ" altLang="cs-CZ" sz="2200" dirty="0" smtClean="0"/>
              <a:t>§ 39/1 DŘ – Způsoby doručování</a:t>
            </a:r>
          </a:p>
          <a:p>
            <a:pPr marL="457200" indent="-457200">
              <a:buFontTx/>
              <a:buChar char="-"/>
            </a:pPr>
            <a:r>
              <a:rPr lang="cs-CZ" altLang="cs-CZ" sz="2200" i="1" dirty="0" smtClean="0"/>
              <a:t>A)„Správce daně doručuje písemnost při ústním jednání nebo při jiném úkonu, nebo</a:t>
            </a:r>
          </a:p>
          <a:p>
            <a:pPr marL="457200" indent="-457200">
              <a:buFontTx/>
              <a:buChar char="-"/>
            </a:pPr>
            <a:r>
              <a:rPr lang="cs-CZ" altLang="cs-CZ" sz="2200" i="1" dirty="0" smtClean="0"/>
              <a:t>B) elektronicky.”   (</a:t>
            </a:r>
            <a:r>
              <a:rPr lang="cs-CZ" altLang="cs-CZ" sz="2200" i="1" dirty="0" err="1" smtClean="0"/>
              <a:t>el.podp</a:t>
            </a:r>
            <a:r>
              <a:rPr lang="cs-CZ" altLang="cs-CZ" sz="2200" i="1" dirty="0" smtClean="0"/>
              <a:t>., dat.)</a:t>
            </a:r>
          </a:p>
          <a:p>
            <a:pPr marL="457200" indent="-457200">
              <a:buFontTx/>
              <a:buChar char="-"/>
            </a:pPr>
            <a:endParaRPr lang="cs-CZ" altLang="cs-CZ" dirty="0" smtClean="0"/>
          </a:p>
          <a:p>
            <a:pPr marL="457200" indent="-457200">
              <a:buFont typeface="Wingdings" panose="05000000000000000000" pitchFamily="2" charset="2"/>
              <a:buNone/>
            </a:pPr>
            <a:endParaRPr lang="cs-CZ" altLang="cs-CZ" dirty="0" smtClean="0"/>
          </a:p>
          <a:p>
            <a:pPr marL="457200" indent="-457200">
              <a:buFont typeface="Wingdings" panose="05000000000000000000" pitchFamily="2" charset="2"/>
              <a:buNone/>
            </a:pPr>
            <a:endParaRPr lang="cs-CZ" altLang="cs-CZ" dirty="0" smtClean="0"/>
          </a:p>
          <a:p>
            <a:pPr marL="457200" indent="-457200">
              <a:buFont typeface="Wingdings" panose="05000000000000000000" pitchFamily="2" charset="2"/>
              <a:buNone/>
            </a:pPr>
            <a:endParaRPr lang="cs-CZ" altLang="cs-CZ" dirty="0" smtClean="0"/>
          </a:p>
          <a:p>
            <a:pPr marL="457200" indent="-457200">
              <a:buFont typeface="Wingdings" panose="05000000000000000000" pitchFamily="2" charset="2"/>
              <a:buNone/>
            </a:pPr>
            <a:endParaRPr lang="cs-CZ" altLang="cs-CZ" dirty="0" smtClean="0"/>
          </a:p>
          <a:p>
            <a:pPr marL="457200" indent="-457200">
              <a:buFont typeface="Wingdings" panose="05000000000000000000" pitchFamily="2" charset="2"/>
              <a:buNone/>
            </a:pPr>
            <a:endParaRPr lang="cs-CZ" altLang="cs-CZ" dirty="0" smtClean="0"/>
          </a:p>
          <a:p>
            <a:pPr marL="457200" indent="-457200">
              <a:buFont typeface="Wingdings" panose="05000000000000000000" pitchFamily="2" charset="2"/>
              <a:buNone/>
            </a:pPr>
            <a:endParaRPr lang="en-US" altLang="cs-CZ" dirty="0" smtClean="0"/>
          </a:p>
        </p:txBody>
      </p:sp>
    </p:spTree>
    <p:extLst>
      <p:ext uri="{BB962C8B-B14F-4D97-AF65-F5344CB8AC3E}">
        <p14:creationId xmlns:p14="http://schemas.microsoft.com/office/powerpoint/2010/main" val="128259982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smtClean="0"/>
              <a:t>Doručování</a:t>
            </a:r>
          </a:p>
        </p:txBody>
      </p:sp>
      <p:sp>
        <p:nvSpPr>
          <p:cNvPr id="3" name="Zástupný symbol pro obsah 2"/>
          <p:cNvSpPr>
            <a:spLocks noGrp="1"/>
          </p:cNvSpPr>
          <p:nvPr>
            <p:ph idx="1"/>
          </p:nvPr>
        </p:nvSpPr>
        <p:spPr/>
        <p:txBody>
          <a:bodyPr/>
          <a:lstStyle/>
          <a:p>
            <a:pPr marL="0" indent="0">
              <a:buFont typeface="Wingdings" panose="05000000000000000000" pitchFamily="2" charset="2"/>
              <a:buNone/>
              <a:defRPr/>
            </a:pPr>
            <a:r>
              <a:rPr lang="cs-CZ" altLang="cs-CZ" i="1" dirty="0" smtClean="0"/>
              <a:t>Teprve v případě pokud není možné – objektivní důvody, se bude doručovat na základě odst. 2 – </a:t>
            </a:r>
          </a:p>
          <a:p>
            <a:pPr marL="457200" indent="-457200">
              <a:buFont typeface="+mj-lt"/>
              <a:buAutoNum type="alphaLcParenR"/>
              <a:defRPr/>
            </a:pPr>
            <a:r>
              <a:rPr lang="cs-CZ" altLang="cs-CZ" i="1" dirty="0" smtClean="0"/>
              <a:t>provozovatel poštovních služeb, </a:t>
            </a:r>
          </a:p>
          <a:p>
            <a:pPr marL="457200" indent="-457200">
              <a:buFont typeface="+mj-lt"/>
              <a:buAutoNum type="alphaLcParenR"/>
              <a:defRPr/>
            </a:pPr>
            <a:r>
              <a:rPr lang="cs-CZ" altLang="cs-CZ" i="1" dirty="0" smtClean="0"/>
              <a:t>úřední osoba pověřená doručováním, </a:t>
            </a:r>
          </a:p>
          <a:p>
            <a:pPr marL="457200" indent="-457200">
              <a:buFont typeface="+mj-lt"/>
              <a:buAutoNum type="alphaLcParenR"/>
              <a:defRPr/>
            </a:pPr>
            <a:r>
              <a:rPr lang="cs-CZ" altLang="cs-CZ" i="1" dirty="0" smtClean="0"/>
              <a:t>jiný orgán o němž to stanoví zákon.</a:t>
            </a:r>
          </a:p>
          <a:p>
            <a:pPr marL="0" indent="0">
              <a:buFont typeface="Wingdings" panose="05000000000000000000" pitchFamily="2" charset="2"/>
              <a:buNone/>
              <a:defRPr/>
            </a:pPr>
            <a:endParaRPr lang="cs-CZ" altLang="cs-CZ" dirty="0" smtClean="0"/>
          </a:p>
          <a:p>
            <a:pPr marL="0" indent="0">
              <a:buFont typeface="Wingdings" panose="05000000000000000000" pitchFamily="2" charset="2"/>
              <a:buNone/>
              <a:defRPr/>
            </a:pPr>
            <a:r>
              <a:rPr lang="cs-CZ" altLang="cs-CZ" dirty="0" smtClean="0"/>
              <a:t>- </a:t>
            </a:r>
            <a:r>
              <a:rPr lang="cs-CZ" altLang="cs-CZ" dirty="0" smtClean="0">
                <a:solidFill>
                  <a:srgbClr val="FF0000"/>
                </a:solidFill>
              </a:rPr>
              <a:t>Nutnost uzavřené poštovní smlouvy ! </a:t>
            </a:r>
            <a:r>
              <a:rPr lang="cs-CZ" altLang="cs-CZ" sz="1400" i="1" dirty="0" smtClean="0"/>
              <a:t>(tak aby způsob doručení byl v souladu s DŘ)</a:t>
            </a:r>
          </a:p>
          <a:p>
            <a:pPr marL="0" indent="0">
              <a:buFont typeface="Wingdings" panose="05000000000000000000" pitchFamily="2" charset="2"/>
              <a:buNone/>
              <a:defRPr/>
            </a:pPr>
            <a:r>
              <a:rPr lang="cs-CZ" altLang="cs-CZ" sz="1800" dirty="0" smtClean="0"/>
              <a:t>zákon č.29/2000 Sb., o poštovních službách a o změně některých zákonů.</a:t>
            </a:r>
          </a:p>
          <a:p>
            <a:pPr marL="0" indent="0">
              <a:buFont typeface="Wingdings" panose="05000000000000000000" pitchFamily="2" charset="2"/>
              <a:buNone/>
              <a:defRPr/>
            </a:pPr>
            <a:r>
              <a:rPr lang="cs-CZ" altLang="cs-CZ" sz="1800" i="1" dirty="0" smtClean="0"/>
              <a:t>§ 4/2 – povinnost uzavřít poštovní smlouvu s každým</a:t>
            </a:r>
          </a:p>
          <a:p>
            <a:pPr>
              <a:defRPr/>
            </a:pPr>
            <a:endParaRPr lang="cs-CZ" altLang="cs-CZ" dirty="0" smtClean="0"/>
          </a:p>
          <a:p>
            <a:pPr>
              <a:defRPr/>
            </a:pPr>
            <a:endParaRPr lang="cs-CZ" dirty="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4301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2AD0CD0-4ECE-485F-96B5-6468C2C66749}" type="slidenum">
              <a:rPr lang="cs-CZ" altLang="cs-CZ" sz="1200" smtClean="0"/>
              <a:pPr>
                <a:spcBef>
                  <a:spcPct val="0"/>
                </a:spcBef>
                <a:buClrTx/>
                <a:buFontTx/>
                <a:buNone/>
              </a:pPr>
              <a:t>58</a:t>
            </a:fld>
            <a:endParaRPr lang="cs-CZ" altLang="cs-CZ" sz="1200" smtClean="0"/>
          </a:p>
        </p:txBody>
      </p:sp>
    </p:spTree>
    <p:extLst>
      <p:ext uri="{BB962C8B-B14F-4D97-AF65-F5344CB8AC3E}">
        <p14:creationId xmlns:p14="http://schemas.microsoft.com/office/powerpoint/2010/main" val="18287146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cs-CZ"/>
              <a:t>Zápatí prezentace</a:t>
            </a:r>
          </a:p>
        </p:txBody>
      </p:sp>
      <p:sp>
        <p:nvSpPr>
          <p:cNvPr id="7168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5095689-BFA4-414C-883C-640515D3E3D9}" type="slidenum">
              <a:rPr lang="cs-CZ" altLang="cs-CZ" sz="1200" smtClean="0"/>
              <a:pPr>
                <a:spcBef>
                  <a:spcPct val="0"/>
                </a:spcBef>
                <a:buClrTx/>
                <a:buFontTx/>
                <a:buNone/>
              </a:pPr>
              <a:t>59</a:t>
            </a:fld>
            <a:endParaRPr lang="cs-CZ" altLang="cs-CZ" sz="1200" smtClean="0"/>
          </a:p>
        </p:txBody>
      </p:sp>
      <p:sp>
        <p:nvSpPr>
          <p:cNvPr id="71684" name="Rectangle 49"/>
          <p:cNvSpPr>
            <a:spLocks noGrp="1" noChangeArrowheads="1"/>
          </p:cNvSpPr>
          <p:nvPr>
            <p:ph type="body" idx="1"/>
          </p:nvPr>
        </p:nvSpPr>
        <p:spPr>
          <a:xfrm>
            <a:off x="838200" y="2133600"/>
            <a:ext cx="7772400" cy="4267200"/>
          </a:xfrm>
        </p:spPr>
        <p:txBody>
          <a:bodyPr/>
          <a:lstStyle/>
          <a:p>
            <a:pPr marL="457200" indent="-457200" algn="just">
              <a:buFont typeface="Wingdings" panose="05000000000000000000" pitchFamily="2" charset="2"/>
              <a:buNone/>
            </a:pPr>
            <a:endParaRPr lang="cs-CZ" altLang="cs-CZ" smtClean="0"/>
          </a:p>
          <a:p>
            <a:pPr marL="457200" indent="-457200">
              <a:buFontTx/>
              <a:buChar char="-"/>
            </a:pPr>
            <a:r>
              <a:rPr lang="cs-CZ" altLang="cs-CZ" smtClean="0"/>
              <a:t>§</a:t>
            </a:r>
            <a:r>
              <a:rPr lang="pl-PL" altLang="cs-CZ" smtClean="0"/>
              <a:t> 42 – </a:t>
            </a:r>
            <a:r>
              <a:rPr lang="cs-CZ" altLang="cs-CZ" smtClean="0"/>
              <a:t>Osobě, která má zpřístupněnou datovou schránku, se doručuje elektronicky podle jiného právního předpisu</a:t>
            </a:r>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cs-CZ" altLang="cs-CZ" smtClean="0"/>
          </a:p>
          <a:p>
            <a:pPr marL="457200" indent="-457200">
              <a:buFont typeface="Wingdings" panose="05000000000000000000" pitchFamily="2" charset="2"/>
              <a:buNone/>
            </a:pPr>
            <a:endParaRPr lang="en-US" altLang="cs-CZ" smtClean="0"/>
          </a:p>
        </p:txBody>
      </p:sp>
      <p:sp>
        <p:nvSpPr>
          <p:cNvPr id="71685" name="Rectangle 48"/>
          <p:cNvSpPr>
            <a:spLocks noGrp="1" noChangeArrowheads="1"/>
          </p:cNvSpPr>
          <p:nvPr>
            <p:ph type="title"/>
          </p:nvPr>
        </p:nvSpPr>
        <p:spPr>
          <a:xfrm>
            <a:off x="914400" y="990600"/>
            <a:ext cx="7772400" cy="503238"/>
          </a:xfrm>
        </p:spPr>
        <p:txBody>
          <a:bodyPr/>
          <a:lstStyle/>
          <a:p>
            <a:r>
              <a:rPr lang="cs-CZ" altLang="cs-CZ" smtClean="0"/>
              <a:t>Zvláštní ustanovení upravující elektronické doručování</a:t>
            </a:r>
          </a:p>
        </p:txBody>
      </p:sp>
    </p:spTree>
    <p:extLst>
      <p:ext uri="{BB962C8B-B14F-4D97-AF65-F5344CB8AC3E}">
        <p14:creationId xmlns:p14="http://schemas.microsoft.com/office/powerpoint/2010/main" val="1002961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altLang="cs-CZ" b="1" dirty="0" smtClean="0"/>
              <a:t>Daň </a:t>
            </a:r>
          </a:p>
        </p:txBody>
      </p:sp>
      <p:sp>
        <p:nvSpPr>
          <p:cNvPr id="20483" name="Zástupný symbol pro obsah 2"/>
          <p:cNvSpPr>
            <a:spLocks noGrp="1"/>
          </p:cNvSpPr>
          <p:nvPr>
            <p:ph idx="1"/>
          </p:nvPr>
        </p:nvSpPr>
        <p:spPr>
          <a:xfrm>
            <a:off x="900113" y="1773238"/>
            <a:ext cx="7772400" cy="4551362"/>
          </a:xfrm>
        </p:spPr>
        <p:txBody>
          <a:bodyPr/>
          <a:lstStyle/>
          <a:p>
            <a:r>
              <a:rPr lang="cs-CZ" altLang="cs-CZ" sz="2100" b="1" dirty="0" err="1" smtClean="0"/>
              <a:t>Sensu</a:t>
            </a:r>
            <a:r>
              <a:rPr lang="cs-CZ" altLang="cs-CZ" sz="2100" b="1" dirty="0" smtClean="0"/>
              <a:t> </a:t>
            </a:r>
            <a:r>
              <a:rPr lang="cs-CZ" altLang="cs-CZ" sz="2100" b="1" dirty="0" err="1" smtClean="0"/>
              <a:t>stricto</a:t>
            </a:r>
            <a:r>
              <a:rPr lang="cs-CZ" altLang="cs-CZ" sz="2100" b="1" dirty="0" smtClean="0"/>
              <a:t> – </a:t>
            </a:r>
            <a:r>
              <a:rPr lang="cs-CZ" altLang="cs-CZ" sz="2100" dirty="0" smtClean="0"/>
              <a:t>daň ve smyslu daně dle speciálního daňového zákona – např. DPFO</a:t>
            </a:r>
          </a:p>
          <a:p>
            <a:r>
              <a:rPr lang="cs-CZ" altLang="cs-CZ" sz="2100" b="1" dirty="0" err="1" smtClean="0"/>
              <a:t>Sensu</a:t>
            </a:r>
            <a:r>
              <a:rPr lang="cs-CZ" altLang="cs-CZ" sz="2100" b="1" dirty="0" smtClean="0"/>
              <a:t> largo </a:t>
            </a:r>
            <a:r>
              <a:rPr lang="cs-CZ" altLang="cs-CZ" sz="2100" dirty="0" smtClean="0"/>
              <a:t>- Ve smyslu zkratky daň dle DŘ (brněnská škola – berně)</a:t>
            </a:r>
          </a:p>
          <a:p>
            <a:r>
              <a:rPr lang="cs-CZ" altLang="cs-CZ" sz="2100" b="1" dirty="0" smtClean="0"/>
              <a:t>Daň </a:t>
            </a:r>
            <a:r>
              <a:rPr lang="cs-CZ" altLang="cs-CZ" sz="2100" b="1" dirty="0" err="1" smtClean="0"/>
              <a:t>superlargo</a:t>
            </a:r>
            <a:r>
              <a:rPr lang="cs-CZ" altLang="cs-CZ" sz="2100" b="1" dirty="0" smtClean="0"/>
              <a:t> </a:t>
            </a:r>
            <a:r>
              <a:rPr lang="cs-CZ" altLang="cs-CZ" sz="2100" dirty="0" smtClean="0"/>
              <a:t>– soc. pojištění, příspěvek na státní politiku zaměstnanosti, zdravotní pojištění?? – OECD (Složená daňová kvóta) - doktrína</a:t>
            </a:r>
          </a:p>
          <a:p>
            <a:r>
              <a:rPr lang="cs-CZ" altLang="cs-CZ" sz="2100" dirty="0" smtClean="0"/>
              <a:t>NULLUM TRIBUTUM SINE LEGE</a:t>
            </a:r>
          </a:p>
          <a:p>
            <a:r>
              <a:rPr lang="cs-CZ" altLang="cs-CZ" sz="2100" dirty="0" smtClean="0"/>
              <a:t>Čl. 11 odst. 5 Listiny, </a:t>
            </a:r>
          </a:p>
          <a:p>
            <a:endParaRPr lang="cs-CZ" altLang="cs-CZ" dirty="0" smtClean="0"/>
          </a:p>
        </p:txBody>
      </p:sp>
      <p:sp>
        <p:nvSpPr>
          <p:cNvPr id="20484" name="Zástupný symbol pro zápatí 3"/>
          <p:cNvSpPr>
            <a:spLocks noGrp="1"/>
          </p:cNvSpPr>
          <p:nvPr>
            <p:ph type="ftr" sz="quarter" idx="11"/>
          </p:nvPr>
        </p:nvSpPr>
        <p:spPr>
          <a:xfrm>
            <a:off x="457200" y="6248400"/>
            <a:ext cx="1676400" cy="457200"/>
          </a:xfrm>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l"/>
            <a:r>
              <a:rPr lang="cs-CZ" altLang="cs-CZ" smtClean="0">
                <a:latin typeface="Arial" panose="020B0604020202020204" pitchFamily="34" charset="0"/>
              </a:rPr>
              <a:t>Zápatí prezentace</a:t>
            </a:r>
          </a:p>
        </p:txBody>
      </p:sp>
      <p:sp>
        <p:nvSpPr>
          <p:cNvPr id="20485" name="Zástupný symbol pro číslo snímku 4"/>
          <p:cNvSpPr>
            <a:spLocks noGrp="1"/>
          </p:cNvSpPr>
          <p:nvPr>
            <p:ph type="sldNum" sz="quarter" idx="4294967295"/>
          </p:nvPr>
        </p:nvSpPr>
        <p:spPr>
          <a:xfrm>
            <a:off x="3124200" y="6248400"/>
            <a:ext cx="2895600" cy="457200"/>
          </a:xfrm>
          <a:prstGeom prst="rect">
            <a:avLst/>
          </a:prstGeom>
          <a:noFill/>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a:spcBef>
                <a:spcPct val="0"/>
              </a:spcBef>
              <a:buClrTx/>
              <a:buSzTx/>
              <a:buFontTx/>
              <a:buNone/>
            </a:pPr>
            <a:fld id="{B59C9F7A-315B-49AB-999E-6564C4FB392C}" type="slidenum">
              <a:rPr lang="cs-CZ" altLang="cs-CZ" sz="1200" smtClean="0">
                <a:latin typeface="Trebuchet MS" panose="020B0603020202020204" pitchFamily="34" charset="0"/>
                <a:cs typeface="Arial" panose="020B0604020202020204" pitchFamily="34" charset="0"/>
              </a:rPr>
              <a:pPr algn="ctr">
                <a:spcBef>
                  <a:spcPct val="0"/>
                </a:spcBef>
                <a:buClrTx/>
                <a:buSzTx/>
                <a:buFontTx/>
                <a:buNone/>
              </a:pPr>
              <a:t>6</a:t>
            </a:fld>
            <a:endParaRPr lang="cs-CZ" altLang="cs-CZ" sz="1200" smtClean="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18899844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cs-CZ"/>
              <a:t>Zápatí prezentace</a:t>
            </a:r>
          </a:p>
        </p:txBody>
      </p:sp>
      <p:sp>
        <p:nvSpPr>
          <p:cNvPr id="7577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38DC570-0CC4-4177-B821-5B5A9BF00242}" type="slidenum">
              <a:rPr lang="cs-CZ" altLang="cs-CZ" sz="1200" smtClean="0"/>
              <a:pPr>
                <a:spcBef>
                  <a:spcPct val="0"/>
                </a:spcBef>
                <a:buClrTx/>
                <a:buFontTx/>
                <a:buNone/>
              </a:pPr>
              <a:t>60</a:t>
            </a:fld>
            <a:endParaRPr lang="cs-CZ" altLang="cs-CZ" sz="1200" smtClean="0"/>
          </a:p>
        </p:txBody>
      </p:sp>
      <p:sp>
        <p:nvSpPr>
          <p:cNvPr id="75780" name="Rectangle 48"/>
          <p:cNvSpPr>
            <a:spLocks noGrp="1" noChangeArrowheads="1"/>
          </p:cNvSpPr>
          <p:nvPr>
            <p:ph type="title"/>
          </p:nvPr>
        </p:nvSpPr>
        <p:spPr/>
        <p:txBody>
          <a:bodyPr/>
          <a:lstStyle/>
          <a:p>
            <a:r>
              <a:rPr lang="cs-CZ" altLang="cs-CZ" smtClean="0"/>
              <a:t>Zvláštní způsoby doručení</a:t>
            </a:r>
            <a:br>
              <a:rPr lang="cs-CZ" altLang="cs-CZ" smtClean="0"/>
            </a:br>
            <a:endParaRPr lang="en-US" altLang="cs-CZ" smtClean="0">
              <a:latin typeface="Calibri" panose="020F0502020204030204" pitchFamily="34" charset="0"/>
              <a:ea typeface="Calibri" panose="020F0502020204030204" pitchFamily="34" charset="0"/>
              <a:cs typeface="Calibri" panose="020F0502020204030204" pitchFamily="34" charset="0"/>
            </a:endParaRPr>
          </a:p>
        </p:txBody>
      </p:sp>
      <p:sp>
        <p:nvSpPr>
          <p:cNvPr id="258097" name="Rectangle 49"/>
          <p:cNvSpPr>
            <a:spLocks noGrp="1" noChangeArrowheads="1"/>
          </p:cNvSpPr>
          <p:nvPr>
            <p:ph type="body" idx="1"/>
          </p:nvPr>
        </p:nvSpPr>
        <p:spPr>
          <a:xfrm>
            <a:off x="762000" y="1828800"/>
            <a:ext cx="7772400" cy="1219200"/>
          </a:xfrm>
        </p:spPr>
        <p:txBody>
          <a:bodyPr/>
          <a:lstStyle/>
          <a:p>
            <a:pPr>
              <a:buFont typeface="Arial" pitchFamily="34" charset="0"/>
              <a:buChar char="•"/>
              <a:defRPr/>
            </a:pPr>
            <a:r>
              <a:rPr lang="cs-CZ" sz="2200" dirty="0" smtClean="0"/>
              <a:t>Doručování veřejnou vyhláškou</a:t>
            </a:r>
          </a:p>
          <a:p>
            <a:pPr>
              <a:buFont typeface="Arial" pitchFamily="34" charset="0"/>
              <a:buChar char="•"/>
              <a:defRPr/>
            </a:pPr>
            <a:r>
              <a:rPr lang="cs-CZ" sz="2200" dirty="0" smtClean="0"/>
              <a:t>Doručování hromadného předpisného seznamu</a:t>
            </a:r>
          </a:p>
          <a:p>
            <a:pPr marL="457200" indent="-457200">
              <a:buFont typeface="Wingdings" panose="05000000000000000000" pitchFamily="2" charset="2"/>
              <a:buNone/>
              <a:defRPr/>
            </a:pPr>
            <a:endParaRPr lang="en-US" dirty="0"/>
          </a:p>
        </p:txBody>
      </p:sp>
      <p:sp>
        <p:nvSpPr>
          <p:cNvPr id="75782" name="Rectangle 48"/>
          <p:cNvSpPr txBox="1">
            <a:spLocks noChangeArrowheads="1"/>
          </p:cNvSpPr>
          <p:nvPr/>
        </p:nvSpPr>
        <p:spPr bwMode="auto">
          <a:xfrm>
            <a:off x="914400" y="3124200"/>
            <a:ext cx="77724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buClrTx/>
              <a:buFontTx/>
              <a:buNone/>
            </a:pPr>
            <a:r>
              <a:rPr lang="cs-CZ" altLang="cs-CZ" sz="3200">
                <a:latin typeface="Calibri" panose="020F0502020204030204" pitchFamily="34" charset="0"/>
              </a:rPr>
              <a:t>Další ustanovení o doručování </a:t>
            </a:r>
            <a:endParaRPr lang="en-US" altLang="cs-CZ" sz="3200">
              <a:latin typeface="Calibri" panose="020F0502020204030204" pitchFamily="34" charset="0"/>
            </a:endParaRPr>
          </a:p>
        </p:txBody>
      </p:sp>
      <p:sp>
        <p:nvSpPr>
          <p:cNvPr id="75783" name="Rectangle 49"/>
          <p:cNvSpPr txBox="1">
            <a:spLocks noChangeArrowheads="1"/>
          </p:cNvSpPr>
          <p:nvPr/>
        </p:nvSpPr>
        <p:spPr bwMode="auto">
          <a:xfrm>
            <a:off x="762000" y="3886200"/>
            <a:ext cx="7772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buFont typeface="Arial" panose="020B0604020202020204" pitchFamily="34" charset="0"/>
              <a:buChar char="•"/>
            </a:pPr>
            <a:r>
              <a:rPr lang="cs-CZ" altLang="cs-CZ" sz="2200" dirty="0"/>
              <a:t>Doručování prostřednictvím zásilky – FO, PO</a:t>
            </a:r>
          </a:p>
          <a:p>
            <a:pPr eaLnBrk="1" hangingPunct="1">
              <a:buFont typeface="Arial" panose="020B0604020202020204" pitchFamily="34" charset="0"/>
              <a:buChar char="•"/>
            </a:pPr>
            <a:r>
              <a:rPr lang="cs-CZ" altLang="cs-CZ" sz="2200" dirty="0"/>
              <a:t>Uložení písemností</a:t>
            </a:r>
          </a:p>
          <a:p>
            <a:pPr eaLnBrk="1" hangingPunct="1">
              <a:buFont typeface="Arial" panose="020B0604020202020204" pitchFamily="34" charset="0"/>
              <a:buChar char="•"/>
            </a:pPr>
            <a:r>
              <a:rPr lang="cs-CZ" altLang="cs-CZ" sz="2200" dirty="0"/>
              <a:t>Účinky </a:t>
            </a:r>
            <a:r>
              <a:rPr lang="cs-CZ" altLang="cs-CZ" sz="2200" dirty="0" smtClean="0"/>
              <a:t>doručení</a:t>
            </a:r>
            <a:endParaRPr lang="cs-CZ" altLang="cs-CZ" sz="2200" dirty="0"/>
          </a:p>
          <a:p>
            <a:pPr eaLnBrk="1" hangingPunct="1">
              <a:buFont typeface="Arial" panose="020B0604020202020204" pitchFamily="34" charset="0"/>
              <a:buChar char="•"/>
            </a:pPr>
            <a:r>
              <a:rPr lang="cs-CZ" altLang="cs-CZ" sz="2200" dirty="0"/>
              <a:t>Neúčinnost doručení</a:t>
            </a:r>
            <a:endParaRPr lang="en-US" altLang="cs-CZ" sz="2200" dirty="0"/>
          </a:p>
        </p:txBody>
      </p:sp>
    </p:spTree>
    <p:extLst>
      <p:ext uri="{BB962C8B-B14F-4D97-AF65-F5344CB8AC3E}">
        <p14:creationId xmlns:p14="http://schemas.microsoft.com/office/powerpoint/2010/main" val="9819676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r>
              <a:rPr lang="cs-CZ" altLang="cs-CZ" smtClean="0"/>
              <a:t>Doručování prostřednictvím zásilky</a:t>
            </a:r>
          </a:p>
        </p:txBody>
      </p:sp>
      <p:sp>
        <p:nvSpPr>
          <p:cNvPr id="48131" name="Zástupný symbol pro obsah 2"/>
          <p:cNvSpPr>
            <a:spLocks noGrp="1"/>
          </p:cNvSpPr>
          <p:nvPr>
            <p:ph idx="1"/>
          </p:nvPr>
        </p:nvSpPr>
        <p:spPr/>
        <p:txBody>
          <a:bodyPr/>
          <a:lstStyle/>
          <a:p>
            <a:r>
              <a:rPr lang="cs-CZ" altLang="cs-CZ" smtClean="0"/>
              <a:t>Lze doručit v bytě, v místě podnikání, na pracovišti… nebo kdekoli je zastižen..</a:t>
            </a:r>
          </a:p>
          <a:p>
            <a:r>
              <a:rPr lang="cs-CZ" altLang="cs-CZ" smtClean="0"/>
              <a:t>Povinnost prokázání totožnosti adresátem a poskytnout nezbytné údaje pro doručení</a:t>
            </a:r>
          </a:p>
          <a:p>
            <a:endParaRPr lang="cs-CZ" altLang="cs-CZ" smtClean="0"/>
          </a:p>
          <a:p>
            <a:r>
              <a:rPr lang="cs-CZ" altLang="cs-CZ" smtClean="0"/>
              <a:t>Doručování FO</a:t>
            </a:r>
          </a:p>
          <a:p>
            <a:r>
              <a:rPr lang="cs-CZ" altLang="cs-CZ" smtClean="0"/>
              <a:t>Doručování PO</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4813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7A70EF4-7934-4CDD-B960-B0F0E6A32F2F}" type="slidenum">
              <a:rPr lang="cs-CZ" altLang="cs-CZ" sz="1200" smtClean="0"/>
              <a:pPr>
                <a:spcBef>
                  <a:spcPct val="0"/>
                </a:spcBef>
                <a:buClrTx/>
                <a:buFontTx/>
                <a:buNone/>
              </a:pPr>
              <a:t>61</a:t>
            </a:fld>
            <a:endParaRPr lang="cs-CZ" altLang="cs-CZ" sz="1200" smtClean="0"/>
          </a:p>
        </p:txBody>
      </p:sp>
    </p:spTree>
    <p:extLst>
      <p:ext uri="{BB962C8B-B14F-4D97-AF65-F5344CB8AC3E}">
        <p14:creationId xmlns:p14="http://schemas.microsoft.com/office/powerpoint/2010/main" val="17854831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r>
              <a:rPr lang="cs-CZ" altLang="cs-CZ" smtClean="0"/>
              <a:t>Prokázání doručení</a:t>
            </a:r>
          </a:p>
        </p:txBody>
      </p:sp>
      <p:sp>
        <p:nvSpPr>
          <p:cNvPr id="52227" name="Zástupný symbol pro obsah 2"/>
          <p:cNvSpPr>
            <a:spLocks noGrp="1"/>
          </p:cNvSpPr>
          <p:nvPr>
            <p:ph idx="1"/>
          </p:nvPr>
        </p:nvSpPr>
        <p:spPr/>
        <p:txBody>
          <a:bodyPr/>
          <a:lstStyle/>
          <a:p>
            <a:r>
              <a:rPr lang="cs-CZ" altLang="cs-CZ" smtClean="0"/>
              <a:t>Doručenka – veřejná listina</a:t>
            </a:r>
          </a:p>
          <a:p>
            <a:r>
              <a:rPr lang="cs-CZ" altLang="cs-CZ" smtClean="0"/>
              <a:t>Náležitosti dle povahy doručování</a:t>
            </a:r>
          </a:p>
          <a:p>
            <a:r>
              <a:rPr lang="cs-CZ" altLang="cs-CZ" smtClean="0"/>
              <a:t>Jako důkaz o doručení také – podpis kopie písemnosti, podpis do protokolu</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52229"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37A696BB-DE16-4BD5-A947-88DFF0CF367D}" type="slidenum">
              <a:rPr lang="cs-CZ" altLang="cs-CZ" sz="1200" smtClean="0"/>
              <a:pPr>
                <a:spcBef>
                  <a:spcPct val="0"/>
                </a:spcBef>
                <a:buClrTx/>
                <a:buFontTx/>
                <a:buNone/>
              </a:pPr>
              <a:t>62</a:t>
            </a:fld>
            <a:endParaRPr lang="cs-CZ" altLang="cs-CZ" sz="1200" smtClean="0"/>
          </a:p>
        </p:txBody>
      </p:sp>
    </p:spTree>
    <p:extLst>
      <p:ext uri="{BB962C8B-B14F-4D97-AF65-F5344CB8AC3E}">
        <p14:creationId xmlns:p14="http://schemas.microsoft.com/office/powerpoint/2010/main" val="3725806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ctrTitle"/>
          </p:nvPr>
        </p:nvSpPr>
        <p:spPr/>
        <p:txBody>
          <a:bodyPr/>
          <a:lstStyle/>
          <a:p>
            <a:pPr eaLnBrk="1" hangingPunct="1"/>
            <a:r>
              <a:rPr lang="cs-CZ" altLang="cs-CZ" dirty="0" smtClean="0"/>
              <a:t>Dokumentace</a:t>
            </a:r>
          </a:p>
        </p:txBody>
      </p:sp>
    </p:spTree>
    <p:extLst>
      <p:ext uri="{BB962C8B-B14F-4D97-AF65-F5344CB8AC3E}">
        <p14:creationId xmlns:p14="http://schemas.microsoft.com/office/powerpoint/2010/main" val="42494224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Nadpis 1"/>
          <p:cNvSpPr>
            <a:spLocks noGrp="1"/>
          </p:cNvSpPr>
          <p:nvPr>
            <p:ph type="title"/>
          </p:nvPr>
        </p:nvSpPr>
        <p:spPr/>
        <p:txBody>
          <a:bodyPr/>
          <a:lstStyle/>
          <a:p>
            <a:r>
              <a:rPr lang="cs-CZ" altLang="cs-CZ" smtClean="0"/>
              <a:t>Protokol</a:t>
            </a:r>
          </a:p>
        </p:txBody>
      </p:sp>
      <p:sp>
        <p:nvSpPr>
          <p:cNvPr id="78851" name="Zástupný symbol pro obsah 2"/>
          <p:cNvSpPr>
            <a:spLocks noGrp="1"/>
          </p:cNvSpPr>
          <p:nvPr>
            <p:ph idx="1"/>
          </p:nvPr>
        </p:nvSpPr>
        <p:spPr/>
        <p:txBody>
          <a:bodyPr/>
          <a:lstStyle/>
          <a:p>
            <a:r>
              <a:rPr lang="cs-CZ" altLang="cs-CZ" sz="2200" smtClean="0"/>
              <a:t>O ústních podáních a jednáních</a:t>
            </a:r>
          </a:p>
          <a:p>
            <a:r>
              <a:rPr lang="cs-CZ" altLang="cs-CZ" sz="2200" smtClean="0"/>
              <a:t>Může také obrazový a zvukový záznam – příloha</a:t>
            </a:r>
          </a:p>
          <a:p>
            <a:r>
              <a:rPr lang="cs-CZ" altLang="cs-CZ" sz="2200" smtClean="0"/>
              <a:t> Veřejná listina – důkazní moc</a:t>
            </a:r>
          </a:p>
          <a:p>
            <a:r>
              <a:rPr lang="cs-CZ" altLang="cs-CZ" sz="2200" smtClean="0"/>
              <a:t>Součástí protokolu jsou rozhodnutí vyhlášená při jednání</a:t>
            </a:r>
          </a:p>
          <a:p>
            <a:r>
              <a:rPr lang="cs-CZ" altLang="cs-CZ" sz="2200" smtClean="0"/>
              <a:t>Doručuje se předáním stejnopisu</a:t>
            </a:r>
          </a:p>
          <a:p>
            <a:r>
              <a:rPr lang="cs-CZ" altLang="cs-CZ" sz="2200" smtClean="0"/>
              <a:t>Obsah protokolu</a:t>
            </a:r>
          </a:p>
          <a:p>
            <a:r>
              <a:rPr lang="cs-CZ" altLang="cs-CZ" sz="2200" smtClean="0"/>
              <a:t>Pokud není diktován – nutno hlasitě přečíst</a:t>
            </a:r>
          </a:p>
          <a:p>
            <a:r>
              <a:rPr lang="cs-CZ" altLang="cs-CZ" sz="2200" smtClean="0"/>
              <a:t>Po vyznačení návrhů, výhrad… opět přečíst, podepsat</a:t>
            </a:r>
          </a:p>
          <a:p>
            <a:r>
              <a:rPr lang="cs-CZ" altLang="cs-CZ" sz="2200" smtClean="0"/>
              <a:t>Odepření podpisu a důvody – zaznamenat, nemá vliv na použitelnost protokolu jako důkazního prostředku</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7885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DD1038D-9325-4396-863A-3169C9A0A465}" type="slidenum">
              <a:rPr lang="cs-CZ" altLang="cs-CZ" sz="1200" smtClean="0"/>
              <a:pPr>
                <a:spcBef>
                  <a:spcPct val="0"/>
                </a:spcBef>
                <a:buClrTx/>
                <a:buFontTx/>
                <a:buNone/>
              </a:pPr>
              <a:t>64</a:t>
            </a:fld>
            <a:endParaRPr lang="cs-CZ" altLang="cs-CZ" sz="1200" smtClean="0"/>
          </a:p>
        </p:txBody>
      </p:sp>
    </p:spTree>
    <p:extLst>
      <p:ext uri="{BB962C8B-B14F-4D97-AF65-F5344CB8AC3E}">
        <p14:creationId xmlns:p14="http://schemas.microsoft.com/office/powerpoint/2010/main" val="47792806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Nadpis 1"/>
          <p:cNvSpPr>
            <a:spLocks noGrp="1"/>
          </p:cNvSpPr>
          <p:nvPr>
            <p:ph type="title"/>
          </p:nvPr>
        </p:nvSpPr>
        <p:spPr/>
        <p:txBody>
          <a:bodyPr/>
          <a:lstStyle/>
          <a:p>
            <a:r>
              <a:rPr lang="cs-CZ" altLang="cs-CZ" smtClean="0"/>
              <a:t>Úřední záznam</a:t>
            </a:r>
          </a:p>
        </p:txBody>
      </p:sp>
      <p:sp>
        <p:nvSpPr>
          <p:cNvPr id="79875" name="Zástupný symbol pro obsah 2"/>
          <p:cNvSpPr>
            <a:spLocks noGrp="1"/>
          </p:cNvSpPr>
          <p:nvPr>
            <p:ph idx="1"/>
          </p:nvPr>
        </p:nvSpPr>
        <p:spPr/>
        <p:txBody>
          <a:bodyPr/>
          <a:lstStyle/>
          <a:p>
            <a:r>
              <a:rPr lang="cs-CZ" altLang="cs-CZ" smtClean="0"/>
              <a:t>O důležitých úkonech, které nejsou součástí protokolu</a:t>
            </a:r>
          </a:p>
          <a:p>
            <a:r>
              <a:rPr lang="cs-CZ" altLang="cs-CZ" smtClean="0"/>
              <a:t>Zachycuje se skutečnosti, které mají vztah ke správě daní – vyjádření, událost (telefonát, že nepřijdou)</a:t>
            </a:r>
          </a:p>
          <a:p>
            <a:endParaRPr lang="cs-CZ" altLang="cs-CZ" smtClean="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79877"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B3B4216-A168-4469-9E20-630C595231E5}" type="slidenum">
              <a:rPr lang="cs-CZ" altLang="cs-CZ" sz="1200" smtClean="0"/>
              <a:pPr>
                <a:spcBef>
                  <a:spcPct val="0"/>
                </a:spcBef>
                <a:buClrTx/>
                <a:buFontTx/>
                <a:buNone/>
              </a:pPr>
              <a:t>65</a:t>
            </a:fld>
            <a:endParaRPr lang="cs-CZ" altLang="cs-CZ" sz="1200" smtClean="0"/>
          </a:p>
        </p:txBody>
      </p:sp>
    </p:spTree>
    <p:extLst>
      <p:ext uri="{BB962C8B-B14F-4D97-AF65-F5344CB8AC3E}">
        <p14:creationId xmlns:p14="http://schemas.microsoft.com/office/powerpoint/2010/main" val="296793209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Nadpis 1"/>
          <p:cNvSpPr>
            <a:spLocks noGrp="1"/>
          </p:cNvSpPr>
          <p:nvPr>
            <p:ph type="title"/>
          </p:nvPr>
        </p:nvSpPr>
        <p:spPr/>
        <p:txBody>
          <a:bodyPr/>
          <a:lstStyle/>
          <a:p>
            <a:r>
              <a:rPr lang="cs-CZ" altLang="cs-CZ" smtClean="0"/>
              <a:t>Spis</a:t>
            </a:r>
          </a:p>
        </p:txBody>
      </p:sp>
      <p:sp>
        <p:nvSpPr>
          <p:cNvPr id="80899" name="Zástupný symbol pro obsah 2"/>
          <p:cNvSpPr>
            <a:spLocks noGrp="1"/>
          </p:cNvSpPr>
          <p:nvPr>
            <p:ph idx="1"/>
          </p:nvPr>
        </p:nvSpPr>
        <p:spPr>
          <a:xfrm>
            <a:off x="900113" y="1676400"/>
            <a:ext cx="7772400" cy="5105400"/>
          </a:xfrm>
        </p:spPr>
        <p:txBody>
          <a:bodyPr/>
          <a:lstStyle/>
          <a:p>
            <a:r>
              <a:rPr lang="cs-CZ" altLang="cs-CZ" sz="2000" smtClean="0"/>
              <a:t>Vede příslušný správce daně</a:t>
            </a:r>
          </a:p>
          <a:p>
            <a:r>
              <a:rPr lang="cs-CZ" altLang="cs-CZ" sz="2000" smtClean="0"/>
              <a:t>Obsahuje zejména </a:t>
            </a:r>
          </a:p>
          <a:p>
            <a:pPr lvl="4"/>
            <a:r>
              <a:rPr lang="cs-CZ" altLang="cs-CZ" sz="1600" smtClean="0"/>
              <a:t>písemnosti obsahující podání</a:t>
            </a:r>
          </a:p>
          <a:p>
            <a:pPr lvl="4"/>
            <a:r>
              <a:rPr lang="cs-CZ" altLang="cs-CZ" sz="1600" smtClean="0"/>
              <a:t>Písemní vyhotovení rozhodnutí</a:t>
            </a:r>
          </a:p>
          <a:p>
            <a:pPr lvl="4"/>
            <a:r>
              <a:rPr lang="cs-CZ" altLang="cs-CZ" sz="1600" smtClean="0"/>
              <a:t>Protokoly</a:t>
            </a:r>
          </a:p>
          <a:p>
            <a:pPr lvl="4"/>
            <a:r>
              <a:rPr lang="cs-CZ" altLang="cs-CZ" sz="1600" smtClean="0"/>
              <a:t>Úřední záznamy</a:t>
            </a:r>
          </a:p>
          <a:p>
            <a:pPr lvl="4"/>
            <a:r>
              <a:rPr lang="cs-CZ" altLang="cs-CZ" smtClean="0"/>
              <a:t>Písemnost = listina i datová zpráva</a:t>
            </a:r>
          </a:p>
          <a:p>
            <a:pPr lvl="4"/>
            <a:r>
              <a:rPr lang="cs-CZ" altLang="cs-CZ" smtClean="0"/>
              <a:t>Součást spisu – obrazové a zvukové záznamy</a:t>
            </a:r>
          </a:p>
          <a:p>
            <a:pPr lvl="4"/>
            <a:r>
              <a:rPr lang="cs-CZ" altLang="cs-CZ" smtClean="0"/>
              <a:t>Členění – </a:t>
            </a:r>
          </a:p>
          <a:p>
            <a:pPr lvl="4"/>
            <a:r>
              <a:rPr lang="cs-CZ" altLang="cs-CZ" sz="1600" smtClean="0"/>
              <a:t>části podle jednotlivých daňových řízení</a:t>
            </a:r>
          </a:p>
          <a:p>
            <a:pPr lvl="4"/>
            <a:r>
              <a:rPr lang="cs-CZ" altLang="cs-CZ" sz="1600" smtClean="0"/>
              <a:t>Části týkající se vymáhání</a:t>
            </a:r>
          </a:p>
          <a:p>
            <a:pPr lvl="4"/>
            <a:r>
              <a:rPr lang="cs-CZ" altLang="cs-CZ" sz="1600" smtClean="0"/>
              <a:t>Části týkající se dalších povinností při správě daní</a:t>
            </a:r>
          </a:p>
          <a:p>
            <a:pPr lvl="4"/>
            <a:r>
              <a:rPr lang="cs-CZ" altLang="cs-CZ" sz="1600" smtClean="0"/>
              <a:t>Část vyhledávací – neveřejná</a:t>
            </a:r>
          </a:p>
          <a:p>
            <a:pPr lvl="4"/>
            <a:r>
              <a:rPr lang="cs-CZ" altLang="cs-CZ" sz="1600" smtClean="0"/>
              <a:t>Část týkající se řízení o pořádkových pokutách</a:t>
            </a:r>
          </a:p>
          <a:p>
            <a:pPr lvl="4"/>
            <a:r>
              <a:rPr lang="cs-CZ" altLang="cs-CZ" smtClean="0"/>
              <a:t>MUSÍ OBSAHOVAT SOUPIS PÍSEMNOSTÍ</a:t>
            </a:r>
          </a:p>
          <a:p>
            <a:pPr lvl="4"/>
            <a:endParaRPr lang="cs-CZ" altLang="cs-CZ" smtClean="0"/>
          </a:p>
        </p:txBody>
      </p:sp>
      <p:sp>
        <p:nvSpPr>
          <p:cNvPr id="4" name="Zástupný symbol pro zápatí 3"/>
          <p:cNvSpPr>
            <a:spLocks noGrp="1"/>
          </p:cNvSpPr>
          <p:nvPr>
            <p:ph type="ftr" sz="quarter" idx="10"/>
          </p:nvPr>
        </p:nvSpPr>
        <p:spPr/>
        <p:txBody>
          <a:bodyPr/>
          <a:lstStyle/>
          <a:p>
            <a:pPr>
              <a:defRPr/>
            </a:pPr>
            <a:r>
              <a:rPr lang="cs-CZ" dirty="0" smtClean="0"/>
              <a:t>Zápatí prezentace</a:t>
            </a:r>
            <a:endParaRPr lang="cs-CZ" dirty="0"/>
          </a:p>
        </p:txBody>
      </p:sp>
      <p:sp>
        <p:nvSpPr>
          <p:cNvPr id="80901"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A6A60E4-9F4C-453F-A4D4-9896A2F7610E}" type="slidenum">
              <a:rPr lang="cs-CZ" altLang="cs-CZ" sz="1200" smtClean="0"/>
              <a:pPr>
                <a:spcBef>
                  <a:spcPct val="0"/>
                </a:spcBef>
                <a:buClrTx/>
                <a:buFontTx/>
                <a:buNone/>
              </a:pPr>
              <a:t>66</a:t>
            </a:fld>
            <a:endParaRPr lang="cs-CZ" altLang="cs-CZ" sz="1200" smtClean="0"/>
          </a:p>
        </p:txBody>
      </p:sp>
    </p:spTree>
    <p:extLst>
      <p:ext uri="{BB962C8B-B14F-4D97-AF65-F5344CB8AC3E}">
        <p14:creationId xmlns:p14="http://schemas.microsoft.com/office/powerpoint/2010/main" val="17456859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Nadpis 1"/>
          <p:cNvSpPr>
            <a:spLocks noGrp="1"/>
          </p:cNvSpPr>
          <p:nvPr>
            <p:ph type="title"/>
          </p:nvPr>
        </p:nvSpPr>
        <p:spPr/>
        <p:txBody>
          <a:bodyPr/>
          <a:lstStyle/>
          <a:p>
            <a:r>
              <a:rPr lang="cs-CZ" altLang="cs-CZ" smtClean="0"/>
              <a:t>Nahlížení do spisu</a:t>
            </a:r>
          </a:p>
        </p:txBody>
      </p:sp>
      <p:sp>
        <p:nvSpPr>
          <p:cNvPr id="81923" name="Zástupný symbol pro obsah 2"/>
          <p:cNvSpPr>
            <a:spLocks noGrp="1"/>
          </p:cNvSpPr>
          <p:nvPr>
            <p:ph idx="1"/>
          </p:nvPr>
        </p:nvSpPr>
        <p:spPr/>
        <p:txBody>
          <a:bodyPr/>
          <a:lstStyle/>
          <a:p>
            <a:r>
              <a:rPr lang="cs-CZ" altLang="cs-CZ" smtClean="0"/>
              <a:t>Právo nahlédnout u SD do spisu, do části které se týkají jeho práv a povinností,</a:t>
            </a:r>
          </a:p>
          <a:p>
            <a:r>
              <a:rPr lang="cs-CZ" altLang="cs-CZ" smtClean="0"/>
              <a:t>Ne do vyhledávací</a:t>
            </a:r>
          </a:p>
          <a:p>
            <a:r>
              <a:rPr lang="cs-CZ" altLang="cs-CZ" smtClean="0"/>
              <a:t>Právo nahlédnout do osobních daňových účtů</a:t>
            </a:r>
          </a:p>
          <a:p>
            <a:r>
              <a:rPr lang="cs-CZ" altLang="cs-CZ" smtClean="0"/>
              <a:t>Právo nahlédnout do soupisu písemností</a:t>
            </a:r>
          </a:p>
          <a:p>
            <a:r>
              <a:rPr lang="cs-CZ" altLang="cs-CZ" smtClean="0"/>
              <a:t>Úřední hodiny pro veřejnost, lze dohodnout i mimo</a:t>
            </a:r>
          </a:p>
          <a:p>
            <a:r>
              <a:rPr lang="cs-CZ" altLang="cs-CZ" smtClean="0"/>
              <a:t>O nahlížení – protokol nebo úřední záznam</a:t>
            </a:r>
          </a:p>
          <a:p>
            <a:r>
              <a:rPr lang="cs-CZ" altLang="cs-CZ" smtClean="0"/>
              <a:t>Na žádost – opisy, kopie, výpisy, potvrzení</a:t>
            </a:r>
          </a:p>
          <a:p>
            <a:endParaRPr lang="cs-CZ" altLang="cs-CZ" smtClean="0"/>
          </a:p>
          <a:p>
            <a:r>
              <a:rPr lang="cs-CZ" altLang="cs-CZ" b="1" smtClean="0"/>
              <a:t>Daňová informační schránka</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81925"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249A933D-5F73-4447-AE2F-869C3DEF091C}" type="slidenum">
              <a:rPr lang="cs-CZ" altLang="cs-CZ" sz="1200" smtClean="0"/>
              <a:pPr>
                <a:spcBef>
                  <a:spcPct val="0"/>
                </a:spcBef>
                <a:buClrTx/>
                <a:buFontTx/>
                <a:buNone/>
              </a:pPr>
              <a:t>67</a:t>
            </a:fld>
            <a:endParaRPr lang="cs-CZ" altLang="cs-CZ" sz="1200" smtClean="0"/>
          </a:p>
        </p:txBody>
      </p:sp>
    </p:spTree>
    <p:extLst>
      <p:ext uri="{BB962C8B-B14F-4D97-AF65-F5344CB8AC3E}">
        <p14:creationId xmlns:p14="http://schemas.microsoft.com/office/powerpoint/2010/main" val="319861372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r>
              <a:rPr lang="cs-CZ" altLang="cs-CZ"/>
              <a:t>Zápatí prezentace</a:t>
            </a:r>
          </a:p>
        </p:txBody>
      </p:sp>
      <p:sp>
        <p:nvSpPr>
          <p:cNvPr id="5" name="Rectangle 7"/>
          <p:cNvSpPr>
            <a:spLocks noGrp="1" noChangeArrowheads="1"/>
          </p:cNvSpPr>
          <p:nvPr>
            <p:ph type="sldNum" sz="quarter" idx="4"/>
          </p:nvPr>
        </p:nvSpPr>
        <p:spPr/>
        <p:txBody>
          <a:bodyPr/>
          <a:lstStyle/>
          <a:p>
            <a:fld id="{4EB71AA3-5F3E-4507-8BD5-7C97DE340531}" type="slidenum">
              <a:rPr lang="cs-CZ" altLang="cs-CZ"/>
              <a:pPr/>
              <a:t>68</a:t>
            </a:fld>
            <a:endParaRPr lang="cs-CZ" altLang="cs-CZ"/>
          </a:p>
        </p:txBody>
      </p:sp>
      <p:sp>
        <p:nvSpPr>
          <p:cNvPr id="342018" name="Rectangle 2"/>
          <p:cNvSpPr>
            <a:spLocks noGrp="1" noChangeArrowheads="1"/>
          </p:cNvSpPr>
          <p:nvPr>
            <p:ph type="ctrTitle"/>
          </p:nvPr>
        </p:nvSpPr>
        <p:spPr/>
        <p:txBody>
          <a:bodyPr/>
          <a:lstStyle/>
          <a:p>
            <a:r>
              <a:rPr lang="cs-CZ" altLang="cs-CZ" sz="4800" b="1" dirty="0">
                <a:latin typeface="Calibri" panose="020F0502020204030204" pitchFamily="34" charset="0"/>
                <a:ea typeface="Calibri" panose="020F0502020204030204" pitchFamily="34" charset="0"/>
                <a:cs typeface="Calibri" panose="020F0502020204030204" pitchFamily="34" charset="0"/>
              </a:rPr>
              <a:t>REGISTRAČNÍ a VYHLEDÁVACÍ ŘÍZENÍ</a:t>
            </a:r>
            <a:r>
              <a:rPr lang="cs-CZ" altLang="cs-CZ" dirty="0" smtClean="0"/>
              <a:t/>
            </a:r>
            <a:br>
              <a:rPr lang="cs-CZ" altLang="cs-CZ" dirty="0" smtClean="0"/>
            </a:br>
            <a:endParaRPr lang="cs-CZ" altLang="cs-CZ" sz="3000" i="1" dirty="0"/>
          </a:p>
        </p:txBody>
      </p:sp>
    </p:spTree>
    <p:extLst>
      <p:ext uri="{BB962C8B-B14F-4D97-AF65-F5344CB8AC3E}">
        <p14:creationId xmlns:p14="http://schemas.microsoft.com/office/powerpoint/2010/main" val="28991309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Nadpis 1"/>
          <p:cNvSpPr>
            <a:spLocks noGrp="1"/>
          </p:cNvSpPr>
          <p:nvPr>
            <p:ph type="title"/>
          </p:nvPr>
        </p:nvSpPr>
        <p:spPr/>
        <p:txBody>
          <a:bodyPr/>
          <a:lstStyle/>
          <a:p>
            <a:pPr eaLnBrk="1" hangingPunct="1"/>
            <a:r>
              <a:rPr lang="cs-CZ" altLang="cs-CZ" smtClean="0"/>
              <a:t>Cíl registračního řízení</a:t>
            </a:r>
          </a:p>
        </p:txBody>
      </p:sp>
      <p:sp>
        <p:nvSpPr>
          <p:cNvPr id="112643" name="Zástupný symbol pro obsah 2"/>
          <p:cNvSpPr>
            <a:spLocks noGrp="1"/>
          </p:cNvSpPr>
          <p:nvPr>
            <p:ph idx="1"/>
          </p:nvPr>
        </p:nvSpPr>
        <p:spPr/>
        <p:txBody>
          <a:bodyPr/>
          <a:lstStyle/>
          <a:p>
            <a:pPr eaLnBrk="1" hangingPunct="1"/>
            <a:r>
              <a:rPr lang="cs-CZ" altLang="cs-CZ" smtClean="0"/>
              <a:t>Patří mezi specifická řízení, která se uplatňují při správě daní, ale nejsou součástí daňového řízení ve smyslu § 134 DŘ</a:t>
            </a:r>
          </a:p>
          <a:p>
            <a:pPr eaLnBrk="1" hangingPunct="1"/>
            <a:r>
              <a:rPr lang="cs-CZ" altLang="cs-CZ" smtClean="0"/>
              <a:t>slouží k tomu, že dojde k přesnému vymezení daňových subjektů pro jednotlivé správce daně a tedy zjištění okruhu povinných subjektů</a:t>
            </a:r>
          </a:p>
          <a:p>
            <a:pPr eaLnBrk="1" hangingPunct="1"/>
            <a:r>
              <a:rPr lang="cs-CZ" altLang="cs-CZ" smtClean="0"/>
              <a:t>SD zjišťuje údaje proto, aby mohl se subjektem dále pracovat</a:t>
            </a:r>
          </a:p>
          <a:p>
            <a:pPr eaLnBrk="1" hangingPunct="1"/>
            <a:endParaRPr lang="cs-CZ" altLang="cs-CZ" smtClean="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2645"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C2AA6E8-361A-49BB-8593-6826ADCED6FC}" type="slidenum">
              <a:rPr lang="cs-CZ" altLang="cs-CZ" sz="1200" smtClean="0">
                <a:solidFill>
                  <a:srgbClr val="000000"/>
                </a:solidFill>
              </a:rPr>
              <a:pPr>
                <a:spcBef>
                  <a:spcPct val="0"/>
                </a:spcBef>
                <a:buClrTx/>
                <a:buFontTx/>
                <a:buNone/>
              </a:pPr>
              <a:t>69</a:t>
            </a:fld>
            <a:endParaRPr lang="cs-CZ" altLang="cs-CZ" sz="1200" smtClean="0">
              <a:solidFill>
                <a:srgbClr val="000000"/>
              </a:solidFill>
            </a:endParaRPr>
          </a:p>
        </p:txBody>
      </p:sp>
    </p:spTree>
    <p:extLst>
      <p:ext uri="{BB962C8B-B14F-4D97-AF65-F5344CB8AC3E}">
        <p14:creationId xmlns:p14="http://schemas.microsoft.com/office/powerpoint/2010/main" val="1917301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ltLang="cs-CZ" b="1" dirty="0" smtClean="0"/>
              <a:t>Předmět správy daní - §2 DŘ</a:t>
            </a:r>
          </a:p>
        </p:txBody>
      </p:sp>
      <p:sp>
        <p:nvSpPr>
          <p:cNvPr id="5123" name="Rectangle 3"/>
          <p:cNvSpPr>
            <a:spLocks noGrp="1" noChangeArrowheads="1"/>
          </p:cNvSpPr>
          <p:nvPr>
            <p:ph type="body" idx="1"/>
          </p:nvPr>
        </p:nvSpPr>
        <p:spPr>
          <a:xfrm>
            <a:off x="914400" y="1752600"/>
            <a:ext cx="7772400" cy="4916488"/>
          </a:xfrm>
        </p:spPr>
        <p:txBody>
          <a:bodyPr/>
          <a:lstStyle/>
          <a:p>
            <a:pPr marL="609600" indent="-609600" eaLnBrk="1" hangingPunct="1">
              <a:defRPr/>
            </a:pPr>
            <a:r>
              <a:rPr lang="cs-CZ" sz="2000" dirty="0" smtClean="0"/>
              <a:t>„Daň“</a:t>
            </a:r>
          </a:p>
          <a:p>
            <a:pPr lvl="2" eaLnBrk="1" hangingPunct="1">
              <a:buFont typeface="Arial" pitchFamily="34" charset="0"/>
              <a:buChar char="•"/>
              <a:defRPr/>
            </a:pPr>
            <a:r>
              <a:rPr lang="cs-CZ" sz="2000" dirty="0" smtClean="0"/>
              <a:t>– příjem veřejného rozpočtu</a:t>
            </a:r>
          </a:p>
          <a:p>
            <a:pPr lvl="2" eaLnBrk="1" hangingPunct="1">
              <a:buFont typeface="Arial" pitchFamily="34" charset="0"/>
              <a:buChar char="•"/>
              <a:defRPr/>
            </a:pPr>
            <a:r>
              <a:rPr lang="cs-CZ" sz="2000" dirty="0" smtClean="0"/>
              <a:t>– snížení příjmu veřejného rozpočtu, </a:t>
            </a:r>
            <a:r>
              <a:rPr lang="cs-CZ" sz="2000" i="1" dirty="0" smtClean="0"/>
              <a:t>vratka</a:t>
            </a:r>
          </a:p>
          <a:p>
            <a:pPr marL="914400" lvl="2" indent="0" eaLnBrk="1" hangingPunct="1">
              <a:buFont typeface="Wingdings" panose="05000000000000000000" pitchFamily="2" charset="2"/>
              <a:buNone/>
              <a:defRPr/>
            </a:pPr>
            <a:endParaRPr lang="cs-CZ" sz="2000" i="1" dirty="0" smtClean="0"/>
          </a:p>
          <a:p>
            <a:pPr marL="609600" indent="-609600" eaLnBrk="1" hangingPunct="1">
              <a:defRPr/>
            </a:pPr>
            <a:r>
              <a:rPr lang="cs-CZ" sz="2000" b="1" i="1" dirty="0" smtClean="0"/>
              <a:t>Daň je peněžité plnění</a:t>
            </a:r>
            <a:r>
              <a:rPr lang="cs-CZ" sz="2000" i="1" dirty="0" smtClean="0"/>
              <a:t>:</a:t>
            </a:r>
          </a:p>
          <a:p>
            <a:pPr marL="609600" indent="-609600" eaLnBrk="1" hangingPunct="1">
              <a:buFontTx/>
              <a:buAutoNum type="alphaLcParenR"/>
              <a:defRPr/>
            </a:pPr>
            <a:r>
              <a:rPr lang="cs-CZ" sz="2000" i="1" dirty="0" smtClean="0"/>
              <a:t>Daň, clo, poplatek</a:t>
            </a:r>
          </a:p>
          <a:p>
            <a:pPr marL="609600" indent="-609600" eaLnBrk="1" hangingPunct="1">
              <a:buFontTx/>
              <a:buAutoNum type="alphaLcParenR"/>
              <a:defRPr/>
            </a:pPr>
            <a:r>
              <a:rPr lang="cs-CZ" sz="2000" i="1" dirty="0" smtClean="0"/>
              <a:t>Použití DŘ (pokud zákon stanoví, že se při jeho správě postupuje podle DŘ)</a:t>
            </a:r>
          </a:p>
          <a:p>
            <a:pPr marL="609600" indent="-609600" eaLnBrk="1" hangingPunct="1">
              <a:buFontTx/>
              <a:buAutoNum type="alphaLcParenR"/>
              <a:defRPr/>
            </a:pPr>
            <a:r>
              <a:rPr lang="cs-CZ" sz="2000" i="1" dirty="0" smtClean="0"/>
              <a:t>V rámci dělené správy</a:t>
            </a:r>
          </a:p>
          <a:p>
            <a:pPr marL="609600" indent="-609600" eaLnBrk="1" hangingPunct="1">
              <a:buFontTx/>
              <a:buAutoNum type="alphaLcParenR"/>
              <a:defRPr/>
            </a:pPr>
            <a:r>
              <a:rPr lang="cs-CZ" sz="2000" i="1" dirty="0" smtClean="0"/>
              <a:t>Daňový odpočet, daňová ztráta, příslušenství daně</a:t>
            </a:r>
          </a:p>
          <a:p>
            <a:pPr marL="0" indent="0" eaLnBrk="1" hangingPunct="1">
              <a:buFont typeface="Wingdings" panose="05000000000000000000" pitchFamily="2" charset="2"/>
              <a:buNone/>
              <a:defRPr/>
            </a:pPr>
            <a:endParaRPr lang="cs-CZ" sz="2000" i="1" dirty="0" smtClean="0"/>
          </a:p>
          <a:p>
            <a:pPr marL="0" indent="0" eaLnBrk="1" hangingPunct="1">
              <a:buFont typeface="Wingdings" panose="05000000000000000000" pitchFamily="2" charset="2"/>
              <a:buNone/>
              <a:defRPr/>
            </a:pPr>
            <a:r>
              <a:rPr lang="cs-CZ" sz="2000" i="1" dirty="0" smtClean="0"/>
              <a:t>Příslušenstvím daně se rozumějí úroky, penále, pokuty a náklady řízení. První tři vyjmenované sledují osud daně.</a:t>
            </a:r>
          </a:p>
        </p:txBody>
      </p:sp>
    </p:spTree>
    <p:extLst>
      <p:ext uri="{BB962C8B-B14F-4D97-AF65-F5344CB8AC3E}">
        <p14:creationId xmlns:p14="http://schemas.microsoft.com/office/powerpoint/2010/main" val="198842457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Nadpis 1"/>
          <p:cNvSpPr>
            <a:spLocks noGrp="1"/>
          </p:cNvSpPr>
          <p:nvPr>
            <p:ph type="title"/>
          </p:nvPr>
        </p:nvSpPr>
        <p:spPr/>
        <p:txBody>
          <a:bodyPr/>
          <a:lstStyle/>
          <a:p>
            <a:pPr eaLnBrk="1" hangingPunct="1"/>
            <a:r>
              <a:rPr lang="cs-CZ" altLang="cs-CZ" smtClean="0"/>
              <a:t>Subjekty</a:t>
            </a:r>
          </a:p>
        </p:txBody>
      </p:sp>
      <p:sp>
        <p:nvSpPr>
          <p:cNvPr id="3" name="Zástupný symbol pro obsah 2"/>
          <p:cNvSpPr>
            <a:spLocks noGrp="1"/>
          </p:cNvSpPr>
          <p:nvPr>
            <p:ph idx="1"/>
          </p:nvPr>
        </p:nvSpPr>
        <p:spPr/>
        <p:txBody>
          <a:bodyPr/>
          <a:lstStyle/>
          <a:p>
            <a:pPr marL="0" indent="0" eaLnBrk="1" hangingPunct="1">
              <a:buFont typeface="Wingdings" panose="05000000000000000000" pitchFamily="2" charset="2"/>
              <a:buNone/>
              <a:defRPr/>
            </a:pPr>
            <a:endParaRPr lang="cs-CZ" dirty="0"/>
          </a:p>
          <a:p>
            <a:pPr lvl="1" eaLnBrk="1" hangingPunct="1">
              <a:defRPr/>
            </a:pPr>
            <a:r>
              <a:rPr lang="cs-CZ" sz="2400" dirty="0"/>
              <a:t>Oprávněný – SD</a:t>
            </a:r>
          </a:p>
          <a:p>
            <a:pPr lvl="1" eaLnBrk="1" hangingPunct="1">
              <a:defRPr/>
            </a:pPr>
            <a:r>
              <a:rPr lang="cs-CZ" sz="2400" dirty="0"/>
              <a:t>Povinný – daňový subjekt (plátce, poplatník)</a:t>
            </a:r>
          </a:p>
          <a:p>
            <a:pPr eaLnBrk="1" hangingPunct="1">
              <a:defRPr/>
            </a:pPr>
            <a:endParaRPr lang="cs-CZ" dirty="0" smtClean="0"/>
          </a:p>
          <a:p>
            <a:pPr eaLnBrk="1" hangingPunct="1">
              <a:defRPr/>
            </a:pPr>
            <a:r>
              <a:rPr lang="cs-CZ" sz="1800" b="1" i="1" dirty="0"/>
              <a:t>Plátce</a:t>
            </a:r>
            <a:r>
              <a:rPr lang="cs-CZ" sz="1800" i="1" dirty="0"/>
              <a:t> – osoba, která pod vlastní majetkovou odpovědností odvádí správci daně daň vybranou od poplatníků nebo sraženou poplatníkům, daňový důsledek však nepochybně dopadá na poplatníka, nikoliv na plátce daně.</a:t>
            </a:r>
            <a:endParaRPr lang="cs-CZ" sz="1800" dirty="0"/>
          </a:p>
          <a:p>
            <a:pPr marL="0" indent="0" eaLnBrk="1" hangingPunct="1">
              <a:buFont typeface="Wingdings" panose="05000000000000000000" pitchFamily="2" charset="2"/>
              <a:buNone/>
              <a:defRPr/>
            </a:pPr>
            <a:endParaRPr lang="cs-CZ" sz="1800" dirty="0"/>
          </a:p>
          <a:p>
            <a:pPr eaLnBrk="1" hangingPunct="1">
              <a:defRPr/>
            </a:pPr>
            <a:r>
              <a:rPr lang="cs-CZ" sz="1800" b="1" i="1" dirty="0"/>
              <a:t>Poplatník</a:t>
            </a:r>
            <a:r>
              <a:rPr lang="cs-CZ" sz="1800" i="1" dirty="0"/>
              <a:t> – osoba, jejíž příjmy, majetek nebo úkony jsou přímo podrobeny dani, tato osoba sama za sebe vstupuje do daňového řízení, jedná před správcem daně svým jménem a v případě neplnění daňových povinností ručí svým majetkem.</a:t>
            </a:r>
            <a:endParaRPr lang="cs-CZ" sz="1800" dirty="0"/>
          </a:p>
          <a:p>
            <a:pPr eaLnBrk="1" hangingPunct="1">
              <a:defRPr/>
            </a:pPr>
            <a:endParaRPr lang="cs-CZ" dirty="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3669"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DF6BBC5E-3985-4E2B-83A2-A1C5BDBD0C90}" type="slidenum">
              <a:rPr lang="cs-CZ" altLang="cs-CZ" sz="1200" smtClean="0">
                <a:solidFill>
                  <a:srgbClr val="000000"/>
                </a:solidFill>
              </a:rPr>
              <a:pPr>
                <a:spcBef>
                  <a:spcPct val="0"/>
                </a:spcBef>
                <a:buClrTx/>
                <a:buFontTx/>
                <a:buNone/>
              </a:pPr>
              <a:t>70</a:t>
            </a:fld>
            <a:endParaRPr lang="cs-CZ" altLang="cs-CZ" sz="1200" smtClean="0">
              <a:solidFill>
                <a:srgbClr val="000000"/>
              </a:solidFill>
            </a:endParaRPr>
          </a:p>
        </p:txBody>
      </p:sp>
    </p:spTree>
    <p:extLst>
      <p:ext uri="{BB962C8B-B14F-4D97-AF65-F5344CB8AC3E}">
        <p14:creationId xmlns:p14="http://schemas.microsoft.com/office/powerpoint/2010/main" val="120627398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Nadpis 1"/>
          <p:cNvSpPr>
            <a:spLocks noGrp="1"/>
          </p:cNvSpPr>
          <p:nvPr>
            <p:ph type="title"/>
          </p:nvPr>
        </p:nvSpPr>
        <p:spPr/>
        <p:txBody>
          <a:bodyPr/>
          <a:lstStyle/>
          <a:p>
            <a:pPr eaLnBrk="1" hangingPunct="1"/>
            <a:r>
              <a:rPr lang="cs-CZ" altLang="cs-CZ" sz="3000" smtClean="0"/>
              <a:t>Registrace daňových subjektů (vyhledávání)</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4692"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DADB232E-C625-4E16-9F28-E645ED3084E0}" type="slidenum">
              <a:rPr lang="cs-CZ" altLang="cs-CZ" sz="1200" smtClean="0">
                <a:solidFill>
                  <a:srgbClr val="000000"/>
                </a:solidFill>
              </a:rPr>
              <a:pPr>
                <a:spcBef>
                  <a:spcPct val="0"/>
                </a:spcBef>
                <a:buClrTx/>
                <a:buFontTx/>
                <a:buNone/>
              </a:pPr>
              <a:t>71</a:t>
            </a:fld>
            <a:endParaRPr lang="cs-CZ" altLang="cs-CZ" sz="1200" smtClean="0">
              <a:solidFill>
                <a:srgbClr val="000000"/>
              </a:solidFill>
            </a:endParaRPr>
          </a:p>
        </p:txBody>
      </p:sp>
      <p:sp>
        <p:nvSpPr>
          <p:cNvPr id="6" name="Rectangle 3"/>
          <p:cNvSpPr>
            <a:spLocks noGrp="1" noChangeArrowheads="1"/>
          </p:cNvSpPr>
          <p:nvPr>
            <p:ph idx="1"/>
          </p:nvPr>
        </p:nvSpPr>
        <p:spPr/>
        <p:txBody>
          <a:bodyPr>
            <a:normAutofit/>
          </a:bodyPr>
          <a:lstStyle/>
          <a:p>
            <a:pPr marL="533400" indent="-533400" eaLnBrk="1" hangingPunct="1">
              <a:lnSpc>
                <a:spcPct val="80000"/>
              </a:lnSpc>
              <a:defRPr/>
            </a:pPr>
            <a:r>
              <a:rPr lang="cs-CZ" b="1" i="1" dirty="0">
                <a:solidFill>
                  <a:srgbClr val="0000FF"/>
                </a:solidFill>
                <a:effectLst>
                  <a:outerShdw blurRad="38100" dist="38100" dir="2700000" algn="tl">
                    <a:srgbClr val="C0C0C0"/>
                  </a:outerShdw>
                </a:effectLst>
              </a:rPr>
              <a:t>Správcem daně	</a:t>
            </a:r>
          </a:p>
          <a:p>
            <a:pPr marL="533400" indent="-533400" eaLnBrk="1" hangingPunct="1">
              <a:lnSpc>
                <a:spcPct val="80000"/>
              </a:lnSpc>
              <a:buFont typeface="Wingdings" panose="05000000000000000000" pitchFamily="2" charset="2"/>
              <a:buNone/>
              <a:defRPr/>
            </a:pPr>
            <a:r>
              <a:rPr lang="cs-CZ" b="1" i="1" dirty="0">
                <a:solidFill>
                  <a:srgbClr val="0000FF"/>
                </a:solidFill>
                <a:effectLst>
                  <a:outerShdw blurRad="38100" dist="38100" dir="2700000" algn="tl">
                    <a:srgbClr val="C0C0C0"/>
                  </a:outerShdw>
                </a:effectLst>
              </a:rPr>
              <a:t>       ex offo</a:t>
            </a:r>
          </a:p>
          <a:p>
            <a:pPr marL="533400" indent="-533400" eaLnBrk="1" hangingPunct="1">
              <a:lnSpc>
                <a:spcPct val="80000"/>
              </a:lnSpc>
              <a:buFont typeface="Wingdings" panose="05000000000000000000" pitchFamily="2" charset="2"/>
              <a:buChar char="Ø"/>
              <a:defRPr/>
            </a:pPr>
            <a:r>
              <a:rPr lang="cs-CZ" b="1" dirty="0"/>
              <a:t>na základě vyhledávací činnosti správce </a:t>
            </a:r>
            <a:r>
              <a:rPr lang="cs-CZ" b="1" dirty="0" smtClean="0"/>
              <a:t>daně ( §78)</a:t>
            </a:r>
            <a:endParaRPr lang="cs-CZ" b="1" dirty="0"/>
          </a:p>
          <a:p>
            <a:pPr marL="533400" indent="-533400" eaLnBrk="1" hangingPunct="1">
              <a:lnSpc>
                <a:spcPct val="80000"/>
              </a:lnSpc>
              <a:buFont typeface="Wingdings" panose="05000000000000000000" pitchFamily="2" charset="2"/>
              <a:buChar char="Ø"/>
              <a:defRPr/>
            </a:pPr>
            <a:r>
              <a:rPr lang="cs-CZ" b="1" dirty="0"/>
              <a:t>na základě součinnosti třetích osob-oznamovací povinnost</a:t>
            </a:r>
          </a:p>
          <a:p>
            <a:pPr marL="533400" indent="-533400" eaLnBrk="1" hangingPunct="1">
              <a:lnSpc>
                <a:spcPct val="80000"/>
              </a:lnSpc>
              <a:buFont typeface="Wingdings" panose="05000000000000000000" pitchFamily="2" charset="2"/>
              <a:buChar char="Ø"/>
              <a:defRPr/>
            </a:pPr>
            <a:r>
              <a:rPr lang="cs-CZ" b="1" dirty="0"/>
              <a:t>na upozornění 3 os.</a:t>
            </a:r>
          </a:p>
        </p:txBody>
      </p:sp>
    </p:spTree>
    <p:extLst>
      <p:ext uri="{BB962C8B-B14F-4D97-AF65-F5344CB8AC3E}">
        <p14:creationId xmlns:p14="http://schemas.microsoft.com/office/powerpoint/2010/main" val="242720366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Nadpis 1"/>
          <p:cNvSpPr>
            <a:spLocks noGrp="1"/>
          </p:cNvSpPr>
          <p:nvPr>
            <p:ph type="title"/>
          </p:nvPr>
        </p:nvSpPr>
        <p:spPr/>
        <p:txBody>
          <a:bodyPr/>
          <a:lstStyle/>
          <a:p>
            <a:pPr eaLnBrk="1" hangingPunct="1"/>
            <a:r>
              <a:rPr lang="cs-CZ" altLang="cs-CZ" smtClean="0"/>
              <a:t>Registrace daňových subjektů</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5716"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1A86188-AE45-4C01-A1C7-581993661496}" type="slidenum">
              <a:rPr lang="cs-CZ" altLang="cs-CZ" sz="1200" smtClean="0">
                <a:solidFill>
                  <a:srgbClr val="000000"/>
                </a:solidFill>
              </a:rPr>
              <a:pPr>
                <a:spcBef>
                  <a:spcPct val="0"/>
                </a:spcBef>
                <a:buClrTx/>
                <a:buFontTx/>
                <a:buNone/>
              </a:pPr>
              <a:t>72</a:t>
            </a:fld>
            <a:endParaRPr lang="cs-CZ" altLang="cs-CZ" sz="1200" smtClean="0">
              <a:solidFill>
                <a:srgbClr val="000000"/>
              </a:solidFill>
            </a:endParaRPr>
          </a:p>
        </p:txBody>
      </p:sp>
      <p:pic>
        <p:nvPicPr>
          <p:cNvPr id="11571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71800" y="2362200"/>
            <a:ext cx="3109913" cy="11652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5718" name="Obdélník 5"/>
          <p:cNvSpPr>
            <a:spLocks noChangeArrowheads="1"/>
          </p:cNvSpPr>
          <p:nvPr/>
        </p:nvSpPr>
        <p:spPr bwMode="auto">
          <a:xfrm>
            <a:off x="2590800" y="1828800"/>
            <a:ext cx="3140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lvl="1" algn="r" eaLnBrk="1" hangingPunct="1">
              <a:lnSpc>
                <a:spcPct val="90000"/>
              </a:lnSpc>
              <a:spcBef>
                <a:spcPct val="0"/>
              </a:spcBef>
              <a:buClrTx/>
              <a:buFontTx/>
              <a:buNone/>
            </a:pPr>
            <a:r>
              <a:rPr lang="cs-CZ" altLang="cs-CZ" sz="2000" b="1" i="1">
                <a:solidFill>
                  <a:srgbClr val="0000FF"/>
                </a:solidFill>
                <a:latin typeface="Arial" panose="020B0604020202020204" pitchFamily="34" charset="0"/>
              </a:rPr>
              <a:t>Daňovým subjektem</a:t>
            </a:r>
          </a:p>
        </p:txBody>
      </p:sp>
      <p:sp>
        <p:nvSpPr>
          <p:cNvPr id="115719" name="Line 6"/>
          <p:cNvSpPr>
            <a:spLocks noChangeShapeType="1"/>
          </p:cNvSpPr>
          <p:nvPr/>
        </p:nvSpPr>
        <p:spPr bwMode="auto">
          <a:xfrm flipH="1">
            <a:off x="3427413" y="3425825"/>
            <a:ext cx="719137"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5720" name="Line 7"/>
          <p:cNvSpPr>
            <a:spLocks noChangeShapeType="1"/>
          </p:cNvSpPr>
          <p:nvPr/>
        </p:nvSpPr>
        <p:spPr bwMode="auto">
          <a:xfrm>
            <a:off x="4899025" y="3425825"/>
            <a:ext cx="64770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5721" name="Obdélník 6"/>
          <p:cNvSpPr>
            <a:spLocks noChangeArrowheads="1"/>
          </p:cNvSpPr>
          <p:nvPr/>
        </p:nvSpPr>
        <p:spPr bwMode="auto">
          <a:xfrm>
            <a:off x="2362200" y="3886200"/>
            <a:ext cx="4495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2000" i="1">
                <a:solidFill>
                  <a:srgbClr val="000000"/>
                </a:solidFill>
                <a:latin typeface="Arial" panose="020B0604020202020204" pitchFamily="34" charset="0"/>
              </a:rPr>
              <a:t>Zákona		Dobrovolnosti </a:t>
            </a:r>
            <a:endParaRPr lang="cs-CZ" altLang="cs-CZ" sz="2000">
              <a:latin typeface="Arial" panose="020B0604020202020204" pitchFamily="34" charset="0"/>
            </a:endParaRPr>
          </a:p>
        </p:txBody>
      </p:sp>
    </p:spTree>
    <p:extLst>
      <p:ext uri="{BB962C8B-B14F-4D97-AF65-F5344CB8AC3E}">
        <p14:creationId xmlns:p14="http://schemas.microsoft.com/office/powerpoint/2010/main" val="198375827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Nadpis 1"/>
          <p:cNvSpPr>
            <a:spLocks noGrp="1"/>
          </p:cNvSpPr>
          <p:nvPr>
            <p:ph type="title"/>
          </p:nvPr>
        </p:nvSpPr>
        <p:spPr/>
        <p:txBody>
          <a:bodyPr/>
          <a:lstStyle/>
          <a:p>
            <a:pPr eaLnBrk="1" hangingPunct="1"/>
            <a:r>
              <a:rPr lang="cs-CZ" altLang="cs-CZ" smtClean="0"/>
              <a:t>Registrační povinnost – vznik (§125)</a:t>
            </a:r>
          </a:p>
        </p:txBody>
      </p:sp>
      <p:sp>
        <p:nvSpPr>
          <p:cNvPr id="116739" name="Zástupný symbol pro obsah 2"/>
          <p:cNvSpPr>
            <a:spLocks noGrp="1"/>
          </p:cNvSpPr>
          <p:nvPr>
            <p:ph idx="1"/>
          </p:nvPr>
        </p:nvSpPr>
        <p:spPr>
          <a:xfrm>
            <a:off x="900113" y="1773238"/>
            <a:ext cx="7772400" cy="4703762"/>
          </a:xfrm>
        </p:spPr>
        <p:txBody>
          <a:bodyPr/>
          <a:lstStyle/>
          <a:p>
            <a:pPr eaLnBrk="1" hangingPunct="1"/>
            <a:r>
              <a:rPr lang="en-US" altLang="cs-CZ" smtClean="0"/>
              <a:t>Kdy</a:t>
            </a:r>
            <a:r>
              <a:rPr lang="cs-CZ" altLang="cs-CZ" smtClean="0"/>
              <a:t>ž vznikne povinnost podat přihlášku k registraci k jednotlivé dani…</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6741"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BDFDF3D-684C-4C79-93D1-01926CD3554E}" type="slidenum">
              <a:rPr lang="cs-CZ" altLang="cs-CZ" sz="1200" smtClean="0">
                <a:solidFill>
                  <a:srgbClr val="000000"/>
                </a:solidFill>
              </a:rPr>
              <a:pPr>
                <a:spcBef>
                  <a:spcPct val="0"/>
                </a:spcBef>
                <a:buClrTx/>
                <a:buFontTx/>
                <a:buNone/>
              </a:pPr>
              <a:t>73</a:t>
            </a:fld>
            <a:endParaRPr lang="cs-CZ" altLang="cs-CZ" sz="1200" smtClean="0">
              <a:solidFill>
                <a:srgbClr val="000000"/>
              </a:solidFill>
            </a:endParaRPr>
          </a:p>
        </p:txBody>
      </p:sp>
    </p:spTree>
    <p:extLst>
      <p:ext uri="{BB962C8B-B14F-4D97-AF65-F5344CB8AC3E}">
        <p14:creationId xmlns:p14="http://schemas.microsoft.com/office/powerpoint/2010/main" val="173360852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Nadpis 1"/>
          <p:cNvSpPr>
            <a:spLocks noGrp="1"/>
          </p:cNvSpPr>
          <p:nvPr>
            <p:ph type="title"/>
          </p:nvPr>
        </p:nvSpPr>
        <p:spPr/>
        <p:txBody>
          <a:bodyPr/>
          <a:lstStyle/>
          <a:p>
            <a:pPr eaLnBrk="1" hangingPunct="1"/>
            <a:r>
              <a:rPr lang="cs-CZ" altLang="cs-CZ" smtClean="0"/>
              <a:t>Náležitosti přihlášky</a:t>
            </a:r>
          </a:p>
        </p:txBody>
      </p:sp>
      <p:sp>
        <p:nvSpPr>
          <p:cNvPr id="117763" name="Zástupný symbol pro obsah 2"/>
          <p:cNvSpPr>
            <a:spLocks noGrp="1"/>
          </p:cNvSpPr>
          <p:nvPr>
            <p:ph idx="1"/>
          </p:nvPr>
        </p:nvSpPr>
        <p:spPr>
          <a:xfrm>
            <a:off x="900113" y="1773238"/>
            <a:ext cx="7772400" cy="4932362"/>
          </a:xfrm>
        </p:spPr>
        <p:txBody>
          <a:bodyPr/>
          <a:lstStyle/>
          <a:p>
            <a:pPr eaLnBrk="1" hangingPunct="1"/>
            <a:r>
              <a:rPr lang="cs-CZ" altLang="cs-CZ" smtClean="0"/>
              <a:t>Označení daňového subjektu</a:t>
            </a:r>
          </a:p>
          <a:p>
            <a:pPr eaLnBrk="1" hangingPunct="1"/>
            <a:r>
              <a:rPr lang="cs-CZ" altLang="cs-CZ" smtClean="0"/>
              <a:t>Obecný identifikátor pro vytvoření daňového identifikačního čísla</a:t>
            </a:r>
          </a:p>
          <a:p>
            <a:pPr eaLnBrk="1" hangingPunct="1"/>
            <a:r>
              <a:rPr lang="cs-CZ" altLang="cs-CZ" smtClean="0"/>
              <a:t>DIČ přidělený v zahraničí, pokud má</a:t>
            </a:r>
          </a:p>
          <a:p>
            <a:pPr eaLnBrk="1" hangingPunct="1"/>
            <a:r>
              <a:rPr lang="cs-CZ" altLang="cs-CZ" smtClean="0"/>
              <a:t>Údaje o povolení nebo oprávnění k činnosti</a:t>
            </a:r>
          </a:p>
          <a:p>
            <a:pPr eaLnBrk="1" hangingPunct="1"/>
            <a:r>
              <a:rPr lang="cs-CZ" altLang="cs-CZ" smtClean="0"/>
              <a:t>Čísla účtů na nichž jsou soustředěny peněžní prostředky z její podnikatelské činnosti.</a:t>
            </a:r>
          </a:p>
          <a:p>
            <a:pPr eaLnBrk="1" hangingPunct="1"/>
            <a:r>
              <a:rPr lang="cs-CZ" altLang="cs-CZ" smtClean="0"/>
              <a:t>Daně, ke kterým se registruje</a:t>
            </a:r>
          </a:p>
          <a:p>
            <a:pPr eaLnBrk="1" hangingPunct="1"/>
            <a:r>
              <a:rPr lang="cs-CZ" altLang="cs-CZ" smtClean="0"/>
              <a:t>Organizační jednotky</a:t>
            </a:r>
          </a:p>
          <a:p>
            <a:pPr eaLnBrk="1" hangingPunct="1"/>
            <a:endParaRPr lang="cs-CZ" altLang="cs-CZ" smtClean="0"/>
          </a:p>
          <a:p>
            <a:pPr eaLnBrk="1" hangingPunct="1"/>
            <a:r>
              <a:rPr lang="cs-CZ" altLang="cs-CZ" smtClean="0"/>
              <a:t>U právnické osoby také toho, kdo je oprávněn jednat jejím jménem</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7765"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0AC69B4-FE7B-4BFF-A8E6-F7ABE0FE62B0}" type="slidenum">
              <a:rPr lang="cs-CZ" altLang="cs-CZ" sz="1200" smtClean="0">
                <a:solidFill>
                  <a:srgbClr val="000000"/>
                </a:solidFill>
              </a:rPr>
              <a:pPr>
                <a:spcBef>
                  <a:spcPct val="0"/>
                </a:spcBef>
                <a:buClrTx/>
                <a:buFontTx/>
                <a:buNone/>
              </a:pPr>
              <a:t>74</a:t>
            </a:fld>
            <a:endParaRPr lang="cs-CZ" altLang="cs-CZ" sz="1200" smtClean="0">
              <a:solidFill>
                <a:srgbClr val="000000"/>
              </a:solidFill>
            </a:endParaRPr>
          </a:p>
        </p:txBody>
      </p:sp>
    </p:spTree>
    <p:extLst>
      <p:ext uri="{BB962C8B-B14F-4D97-AF65-F5344CB8AC3E}">
        <p14:creationId xmlns:p14="http://schemas.microsoft.com/office/powerpoint/2010/main" val="5700266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Zástupný symbol pro obsah 2"/>
          <p:cNvSpPr>
            <a:spLocks noGrp="1"/>
          </p:cNvSpPr>
          <p:nvPr>
            <p:ph idx="1"/>
          </p:nvPr>
        </p:nvSpPr>
        <p:spPr/>
        <p:txBody>
          <a:bodyPr/>
          <a:lstStyle/>
          <a:p>
            <a:pPr eaLnBrk="1" hangingPunct="1"/>
            <a:r>
              <a:rPr lang="cs-CZ" altLang="cs-CZ" smtClean="0"/>
              <a:t>Lze podat také na tiskopise vydaným Ministerstvem průmyslu a obchodu – Živnostenské úřady, mají pak povinnost bezodkladně předat příslušnému správci daně (obecně §72 – jen na tiskopise MF)</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8788"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5EFDC05-566E-4828-B7A4-DEE92F27C305}" type="slidenum">
              <a:rPr lang="cs-CZ" altLang="cs-CZ" sz="1200" smtClean="0">
                <a:solidFill>
                  <a:srgbClr val="000000"/>
                </a:solidFill>
              </a:rPr>
              <a:pPr>
                <a:spcBef>
                  <a:spcPct val="0"/>
                </a:spcBef>
                <a:buClrTx/>
                <a:buFontTx/>
                <a:buNone/>
              </a:pPr>
              <a:t>75</a:t>
            </a:fld>
            <a:endParaRPr lang="cs-CZ" altLang="cs-CZ" sz="1200" smtClean="0">
              <a:solidFill>
                <a:srgbClr val="000000"/>
              </a:solidFill>
            </a:endParaRPr>
          </a:p>
        </p:txBody>
      </p:sp>
    </p:spTree>
    <p:extLst>
      <p:ext uri="{BB962C8B-B14F-4D97-AF65-F5344CB8AC3E}">
        <p14:creationId xmlns:p14="http://schemas.microsoft.com/office/powerpoint/2010/main" val="288585699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Nadpis 1"/>
          <p:cNvSpPr>
            <a:spLocks noGrp="1"/>
          </p:cNvSpPr>
          <p:nvPr>
            <p:ph type="title"/>
          </p:nvPr>
        </p:nvSpPr>
        <p:spPr/>
        <p:txBody>
          <a:bodyPr/>
          <a:lstStyle/>
          <a:p>
            <a:pPr eaLnBrk="1" hangingPunct="1"/>
            <a:r>
              <a:rPr lang="cs-CZ" altLang="cs-CZ" smtClean="0"/>
              <a:t>Změny rozhodných skutečností</a:t>
            </a:r>
          </a:p>
        </p:txBody>
      </p:sp>
      <p:sp>
        <p:nvSpPr>
          <p:cNvPr id="119811" name="Zástupný symbol pro obsah 2"/>
          <p:cNvSpPr>
            <a:spLocks noGrp="1"/>
          </p:cNvSpPr>
          <p:nvPr>
            <p:ph idx="1"/>
          </p:nvPr>
        </p:nvSpPr>
        <p:spPr/>
        <p:txBody>
          <a:bodyPr/>
          <a:lstStyle/>
          <a:p>
            <a:pPr eaLnBrk="1" hangingPunct="1"/>
            <a:r>
              <a:rPr lang="cs-CZ" altLang="cs-CZ" smtClean="0"/>
              <a:t>Povinnost daňového subjektu oznámit správci změnu do 15 dnů ode dne kdy nastala</a:t>
            </a:r>
          </a:p>
          <a:p>
            <a:pPr eaLnBrk="1" hangingPunct="1"/>
            <a:r>
              <a:rPr lang="cs-CZ" altLang="cs-CZ" smtClean="0"/>
              <a:t>Povinnost dokládat listiny prokazující zrušení, zánik povolení, prodej společnosti… </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1981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3887E74A-88A3-4C20-A53A-1691A5944102}" type="slidenum">
              <a:rPr lang="cs-CZ" altLang="cs-CZ" sz="1200" smtClean="0">
                <a:solidFill>
                  <a:srgbClr val="000000"/>
                </a:solidFill>
              </a:rPr>
              <a:pPr>
                <a:spcBef>
                  <a:spcPct val="0"/>
                </a:spcBef>
                <a:buClrTx/>
                <a:buFontTx/>
                <a:buNone/>
              </a:pPr>
              <a:t>76</a:t>
            </a:fld>
            <a:endParaRPr lang="cs-CZ" altLang="cs-CZ" sz="1200" smtClean="0">
              <a:solidFill>
                <a:srgbClr val="000000"/>
              </a:solidFill>
            </a:endParaRPr>
          </a:p>
        </p:txBody>
      </p:sp>
    </p:spTree>
    <p:extLst>
      <p:ext uri="{BB962C8B-B14F-4D97-AF65-F5344CB8AC3E}">
        <p14:creationId xmlns:p14="http://schemas.microsoft.com/office/powerpoint/2010/main" val="5556935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p:nvPr>
        </p:nvSpPr>
        <p:spPr/>
        <p:txBody>
          <a:bodyPr/>
          <a:lstStyle/>
          <a:p>
            <a:pPr eaLnBrk="1" hangingPunct="1"/>
            <a:r>
              <a:rPr lang="cs-CZ" altLang="cs-CZ" smtClean="0"/>
              <a:t>Rozhodnutí o registraci</a:t>
            </a:r>
          </a:p>
        </p:txBody>
      </p:sp>
      <p:sp>
        <p:nvSpPr>
          <p:cNvPr id="120835" name="Zástupný symbol pro obsah 2"/>
          <p:cNvSpPr>
            <a:spLocks noGrp="1"/>
          </p:cNvSpPr>
          <p:nvPr>
            <p:ph idx="1"/>
          </p:nvPr>
        </p:nvSpPr>
        <p:spPr/>
        <p:txBody>
          <a:bodyPr/>
          <a:lstStyle/>
          <a:p>
            <a:pPr eaLnBrk="1" hangingPunct="1"/>
            <a:r>
              <a:rPr lang="cs-CZ" altLang="cs-CZ" sz="2300" smtClean="0"/>
              <a:t>V případě pochybností vyzve a stanoví přiměřenou lhůtu</a:t>
            </a:r>
          </a:p>
          <a:p>
            <a:pPr eaLnBrk="1" hangingPunct="1"/>
            <a:r>
              <a:rPr lang="cs-CZ" altLang="cs-CZ" sz="2300" smtClean="0"/>
              <a:t>Vyhoví-li, jako by bylo podáno bez vad v původním termínu</a:t>
            </a:r>
          </a:p>
          <a:p>
            <a:pPr eaLnBrk="1" hangingPunct="1"/>
            <a:r>
              <a:rPr lang="cs-CZ" altLang="cs-CZ" sz="2300" smtClean="0"/>
              <a:t>Pokud po lhůtě, považuje se za podanou až tímto datem</a:t>
            </a:r>
          </a:p>
          <a:p>
            <a:pPr eaLnBrk="1" hangingPunct="1"/>
            <a:r>
              <a:rPr lang="cs-CZ" altLang="cs-CZ" sz="2300" smtClean="0"/>
              <a:t>Nevyhoví-li a jeli to důvodné, zaregistruje ex offo</a:t>
            </a:r>
          </a:p>
          <a:p>
            <a:pPr eaLnBrk="1" hangingPunct="1"/>
            <a:r>
              <a:rPr lang="cs-CZ" altLang="cs-CZ" sz="2300" smtClean="0"/>
              <a:t>Lhůta: 30 dnů od podání přihlášky</a:t>
            </a:r>
          </a:p>
          <a:p>
            <a:pPr eaLnBrk="1" hangingPunct="1"/>
            <a:r>
              <a:rPr lang="cs-CZ" altLang="cs-CZ" sz="2300" smtClean="0"/>
              <a:t>Rozhodnutí není třeba odůvodnit, kromě toho, kterým se registrace zamítá</a:t>
            </a:r>
          </a:p>
          <a:p>
            <a:pPr eaLnBrk="1" hangingPunct="1"/>
            <a:r>
              <a:rPr lang="cs-CZ" altLang="cs-CZ" sz="2300" smtClean="0"/>
              <a:t>Není-li splněna registrační povinnost – ex offo registrace, možnost odvolání, odkladný účinek</a:t>
            </a:r>
          </a:p>
          <a:p>
            <a:pPr eaLnBrk="1" hangingPunct="1"/>
            <a:endParaRPr lang="cs-CZ" altLang="cs-CZ" smtClean="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20837"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5C66A0D-D807-4A7B-8052-FF7838F02201}" type="slidenum">
              <a:rPr lang="cs-CZ" altLang="cs-CZ" sz="1200" smtClean="0">
                <a:solidFill>
                  <a:srgbClr val="000000"/>
                </a:solidFill>
              </a:rPr>
              <a:pPr>
                <a:spcBef>
                  <a:spcPct val="0"/>
                </a:spcBef>
                <a:buClrTx/>
                <a:buFontTx/>
                <a:buNone/>
              </a:pPr>
              <a:t>77</a:t>
            </a:fld>
            <a:endParaRPr lang="cs-CZ" altLang="cs-CZ" sz="1200" smtClean="0">
              <a:solidFill>
                <a:srgbClr val="000000"/>
              </a:solidFill>
            </a:endParaRPr>
          </a:p>
        </p:txBody>
      </p:sp>
    </p:spTree>
    <p:extLst>
      <p:ext uri="{BB962C8B-B14F-4D97-AF65-F5344CB8AC3E}">
        <p14:creationId xmlns:p14="http://schemas.microsoft.com/office/powerpoint/2010/main" val="23249914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p:nvPr>
        </p:nvSpPr>
        <p:spPr/>
        <p:txBody>
          <a:bodyPr/>
          <a:lstStyle/>
          <a:p>
            <a:pPr eaLnBrk="1" hangingPunct="1"/>
            <a:r>
              <a:rPr lang="cs-CZ" altLang="cs-CZ" smtClean="0"/>
              <a:t>Rozhodnutí o registraci §130</a:t>
            </a:r>
          </a:p>
        </p:txBody>
      </p:sp>
      <p:sp>
        <p:nvSpPr>
          <p:cNvPr id="121859" name="Zástupný symbol pro obsah 2"/>
          <p:cNvSpPr>
            <a:spLocks noGrp="1"/>
          </p:cNvSpPr>
          <p:nvPr>
            <p:ph idx="1"/>
          </p:nvPr>
        </p:nvSpPr>
        <p:spPr/>
        <p:txBody>
          <a:bodyPr/>
          <a:lstStyle/>
          <a:p>
            <a:pPr eaLnBrk="1" hangingPunct="1"/>
            <a:r>
              <a:rPr lang="cs-CZ" altLang="cs-CZ" smtClean="0"/>
              <a:t>Zaregistrovanému daňovému subjektu přidělí správce daně daňové identifikační číslo. </a:t>
            </a:r>
          </a:p>
          <a:p>
            <a:pPr eaLnBrk="1" hangingPunct="1"/>
            <a:r>
              <a:rPr lang="cs-CZ" altLang="cs-CZ" smtClean="0"/>
              <a:t>Daňové identifikační číslo obsahuje kód „CZ“ a kmenovou část, kterou tvoří obecný identifikátor, nebo vlastní identifikátor správce daně.</a:t>
            </a:r>
          </a:p>
          <a:p>
            <a:pPr eaLnBrk="1" hangingPunct="1"/>
            <a:endParaRPr lang="cs-CZ" altLang="cs-CZ" smtClean="0"/>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21861"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8526F49-A3A4-4E85-959A-32BB02237B91}" type="slidenum">
              <a:rPr lang="cs-CZ" altLang="cs-CZ" sz="1200" smtClean="0">
                <a:solidFill>
                  <a:srgbClr val="000000"/>
                </a:solidFill>
              </a:rPr>
              <a:pPr>
                <a:spcBef>
                  <a:spcPct val="0"/>
                </a:spcBef>
                <a:buClrTx/>
                <a:buFontTx/>
                <a:buNone/>
              </a:pPr>
              <a:t>78</a:t>
            </a:fld>
            <a:endParaRPr lang="cs-CZ" altLang="cs-CZ" sz="1200" smtClean="0">
              <a:solidFill>
                <a:srgbClr val="000000"/>
              </a:solidFill>
            </a:endParaRPr>
          </a:p>
        </p:txBody>
      </p:sp>
    </p:spTree>
    <p:extLst>
      <p:ext uri="{BB962C8B-B14F-4D97-AF65-F5344CB8AC3E}">
        <p14:creationId xmlns:p14="http://schemas.microsoft.com/office/powerpoint/2010/main" val="407595029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cs-CZ" dirty="0"/>
              <a:t>Zápatí prezentace</a:t>
            </a:r>
          </a:p>
        </p:txBody>
      </p:sp>
      <p:sp>
        <p:nvSpPr>
          <p:cNvPr id="12288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721C59F-8552-457C-8CE2-7AC63B53C0C5}" type="slidenum">
              <a:rPr lang="cs-CZ" altLang="cs-CZ" sz="1200" smtClean="0">
                <a:solidFill>
                  <a:srgbClr val="000000"/>
                </a:solidFill>
              </a:rPr>
              <a:pPr>
                <a:spcBef>
                  <a:spcPct val="0"/>
                </a:spcBef>
                <a:buClrTx/>
                <a:buFontTx/>
                <a:buNone/>
              </a:pPr>
              <a:t>79</a:t>
            </a:fld>
            <a:endParaRPr lang="cs-CZ" altLang="cs-CZ" sz="1200" smtClean="0">
              <a:solidFill>
                <a:srgbClr val="000000"/>
              </a:solidFill>
            </a:endParaRPr>
          </a:p>
        </p:txBody>
      </p:sp>
      <p:graphicFrame>
        <p:nvGraphicFramePr>
          <p:cNvPr id="6" name="Group 75"/>
          <p:cNvGraphicFramePr>
            <a:graphicFrameLocks noGrp="1"/>
          </p:cNvGraphicFramePr>
          <p:nvPr/>
        </p:nvGraphicFramePr>
        <p:xfrm>
          <a:off x="762000" y="3048000"/>
          <a:ext cx="7777163" cy="2232026"/>
        </p:xfrm>
        <a:graphic>
          <a:graphicData uri="http://schemas.openxmlformats.org/drawingml/2006/table">
            <a:tbl>
              <a:tblPr/>
              <a:tblGrid>
                <a:gridCol w="1746250"/>
                <a:gridCol w="4602163"/>
                <a:gridCol w="1428750"/>
              </a:tblGrid>
              <a:tr h="592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200" b="1"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latin typeface="Arial" charset="0"/>
                          <a:cs typeface="Times New Roman" pitchFamily="18" charset="0"/>
                        </a:rPr>
                        <a:t>kód země</a:t>
                      </a:r>
                      <a:endParaRPr kumimoji="0" lang="cs-CZ" sz="18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200" b="1" i="0" u="none" strike="noStrike" cap="none" normalizeH="0" baseline="0" smtClean="0">
                          <a:ln>
                            <a:noFill/>
                          </a:ln>
                          <a:solidFill>
                            <a:schemeClr val="tx1"/>
                          </a:solidFill>
                          <a:effectLst/>
                          <a:latin typeface="Arial" charset="0"/>
                          <a:cs typeface="Times New Roman" pitchFamily="18" charset="0"/>
                        </a:rPr>
                        <a:t>obecný identifikátor</a:t>
                      </a:r>
                      <a:endParaRPr kumimoji="0" lang="cs-CZ" sz="18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770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4800" b="1" i="0" u="none" strike="noStrike" cap="none" normalizeH="0" baseline="0" smtClean="0">
                          <a:ln>
                            <a:noFill/>
                          </a:ln>
                          <a:solidFill>
                            <a:schemeClr val="tx1"/>
                          </a:solidFill>
                          <a:effectLst/>
                          <a:latin typeface="Arial" charset="0"/>
                          <a:cs typeface="Times New Roman" pitchFamily="18" charset="0"/>
                        </a:rPr>
                        <a:t>CZ</a:t>
                      </a:r>
                      <a:endParaRPr kumimoji="0" lang="cs-CZ" sz="18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latin typeface="Arial" charset="0"/>
                          <a:cs typeface="Times New Roman" pitchFamily="18" charset="0"/>
                        </a:rPr>
                        <a:t>identifikační číslo</a:t>
                      </a:r>
                      <a:endParaRPr kumimoji="0" lang="cs-CZ" sz="18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Times New Roman" pitchFamily="18" charset="0"/>
                          <a:cs typeface="Times New Roman" pitchFamily="18" charset="0"/>
                        </a:rPr>
                        <a:t>právnické osoby</a:t>
                      </a: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0213">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latin typeface="Arial" charset="0"/>
                          <a:cs typeface="Times New Roman" pitchFamily="18" charset="0"/>
                        </a:rPr>
                        <a:t>rodné číslo</a:t>
                      </a:r>
                      <a:endParaRPr kumimoji="0" lang="cs-CZ" sz="18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Times New Roman" pitchFamily="18" charset="0"/>
                          <a:cs typeface="Times New Roman" pitchFamily="18" charset="0"/>
                        </a:rPr>
                        <a:t>fyzické osoby</a:t>
                      </a:r>
                      <a:endParaRPr kumimoji="0" lang="cs-CZ"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1975">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Times New Roman" pitchFamily="18" charset="0"/>
                        </a:rPr>
                        <a:t>identifikátor přidělený správcem daně osobám bez rodného čísla</a:t>
                      </a:r>
                      <a:endParaRPr kumimoji="0" lang="cs-CZ" sz="18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r>
            </a:tbl>
          </a:graphicData>
        </a:graphic>
      </p:graphicFrame>
      <p:sp>
        <p:nvSpPr>
          <p:cNvPr id="122905" name="Rectangle 4"/>
          <p:cNvSpPr>
            <a:spLocks noChangeArrowheads="1"/>
          </p:cNvSpPr>
          <p:nvPr/>
        </p:nvSpPr>
        <p:spPr bwMode="auto">
          <a:xfrm>
            <a:off x="1979613" y="1590675"/>
            <a:ext cx="5194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1600" b="1">
                <a:solidFill>
                  <a:srgbClr val="FF0000"/>
                </a:solidFill>
                <a:latin typeface="Times New Roman" panose="02020603050405020304" pitchFamily="18" charset="0"/>
                <a:cs typeface="Times New Roman" panose="02020603050405020304" pitchFamily="18" charset="0"/>
              </a:rPr>
              <a:t>KONSTRUKCE DAŇOVÉHO IDENTIFIKAČNÍHO ČÍSLA V ČR</a:t>
            </a:r>
            <a:endParaRPr lang="cs-CZ" altLang="cs-CZ" sz="1600" b="1">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632518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b="1" dirty="0"/>
              <a:t>Dělená </a:t>
            </a:r>
            <a:r>
              <a:rPr lang="cs-CZ" altLang="cs-CZ" b="1" dirty="0" smtClean="0"/>
              <a:t>správa</a:t>
            </a:r>
            <a:endParaRPr lang="cs-CZ" altLang="cs-CZ" b="1" dirty="0"/>
          </a:p>
        </p:txBody>
      </p:sp>
      <p:sp>
        <p:nvSpPr>
          <p:cNvPr id="14339" name="Rectangle 3"/>
          <p:cNvSpPr>
            <a:spLocks noGrp="1" noChangeArrowheads="1"/>
          </p:cNvSpPr>
          <p:nvPr>
            <p:ph type="body" sz="half" idx="1"/>
          </p:nvPr>
        </p:nvSpPr>
        <p:spPr>
          <a:xfrm>
            <a:off x="949325" y="1981200"/>
            <a:ext cx="3759200" cy="4114800"/>
          </a:xfrm>
        </p:spPr>
        <p:txBody>
          <a:bodyPr/>
          <a:lstStyle/>
          <a:p>
            <a:r>
              <a:rPr lang="cs-CZ" altLang="cs-CZ"/>
              <a:t>§§ 161-162 Daňového řádu</a:t>
            </a:r>
          </a:p>
          <a:p>
            <a:r>
              <a:rPr lang="cs-CZ" altLang="cs-CZ"/>
              <a:t>Procesně dělená správa</a:t>
            </a:r>
          </a:p>
          <a:p>
            <a:r>
              <a:rPr lang="cs-CZ" altLang="cs-CZ"/>
              <a:t>Institucionálně dělená správa</a:t>
            </a:r>
          </a:p>
          <a:p>
            <a:pPr>
              <a:buFont typeface="Wingdings" pitchFamily="2" charset="2"/>
              <a:buNone/>
            </a:pPr>
            <a:endParaRPr lang="cs-CZ" altLang="cs-CZ"/>
          </a:p>
        </p:txBody>
      </p:sp>
      <p:sp>
        <p:nvSpPr>
          <p:cNvPr id="14340" name="Rectangle 4"/>
          <p:cNvSpPr>
            <a:spLocks noGrp="1" noChangeArrowheads="1"/>
          </p:cNvSpPr>
          <p:nvPr>
            <p:ph type="body" sz="half" idx="2"/>
          </p:nvPr>
        </p:nvSpPr>
        <p:spPr>
          <a:xfrm>
            <a:off x="4851400" y="1981200"/>
            <a:ext cx="3759200" cy="4114800"/>
          </a:xfrm>
        </p:spPr>
        <p:txBody>
          <a:bodyPr/>
          <a:lstStyle/>
          <a:p>
            <a:pPr algn="ctr">
              <a:buFont typeface="Wingdings" pitchFamily="2" charset="2"/>
              <a:buNone/>
            </a:pPr>
            <a:r>
              <a:rPr lang="cs-CZ" altLang="cs-CZ"/>
              <a:t>Nalézací řízení</a:t>
            </a:r>
          </a:p>
          <a:p>
            <a:pPr algn="ctr">
              <a:buFont typeface="Wingdings" pitchFamily="2" charset="2"/>
              <a:buNone/>
            </a:pPr>
            <a:endParaRPr lang="cs-CZ" altLang="cs-CZ"/>
          </a:p>
          <a:p>
            <a:pPr algn="ctr">
              <a:buFont typeface="Wingdings" pitchFamily="2" charset="2"/>
              <a:buNone/>
            </a:pPr>
            <a:r>
              <a:rPr lang="cs-CZ" altLang="cs-CZ"/>
              <a:t>Inkasní správa</a:t>
            </a:r>
          </a:p>
          <a:p>
            <a:pPr algn="ctr">
              <a:buFont typeface="Wingdings" pitchFamily="2" charset="2"/>
              <a:buNone/>
            </a:pPr>
            <a:endParaRPr lang="cs-CZ" altLang="cs-CZ"/>
          </a:p>
          <a:p>
            <a:pPr algn="ctr">
              <a:buFont typeface="Wingdings" pitchFamily="2" charset="2"/>
              <a:buNone/>
            </a:pPr>
            <a:r>
              <a:rPr lang="cs-CZ" altLang="cs-CZ"/>
              <a:t>Vymáhání</a:t>
            </a:r>
          </a:p>
        </p:txBody>
      </p:sp>
      <p:sp>
        <p:nvSpPr>
          <p:cNvPr id="14343" name="Line 7"/>
          <p:cNvSpPr>
            <a:spLocks noChangeShapeType="1"/>
          </p:cNvSpPr>
          <p:nvPr/>
        </p:nvSpPr>
        <p:spPr bwMode="auto">
          <a:xfrm>
            <a:off x="6659563" y="2060575"/>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solidFill>
                <a:srgbClr val="000000"/>
              </a:solidFill>
            </a:endParaRPr>
          </a:p>
        </p:txBody>
      </p:sp>
      <p:sp>
        <p:nvSpPr>
          <p:cNvPr id="14344" name="Line 8"/>
          <p:cNvSpPr>
            <a:spLocks noChangeShapeType="1"/>
          </p:cNvSpPr>
          <p:nvPr/>
        </p:nvSpPr>
        <p:spPr bwMode="auto">
          <a:xfrm>
            <a:off x="6659563" y="30686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solidFill>
                <a:srgbClr val="000000"/>
              </a:solidFill>
            </a:endParaRPr>
          </a:p>
        </p:txBody>
      </p:sp>
    </p:spTree>
    <p:extLst>
      <p:ext uri="{BB962C8B-B14F-4D97-AF65-F5344CB8AC3E}">
        <p14:creationId xmlns:p14="http://schemas.microsoft.com/office/powerpoint/2010/main" val="3103521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Registrace u přímých daní</a:t>
            </a:r>
            <a:endParaRPr lang="cs-CZ" dirty="0"/>
          </a:p>
        </p:txBody>
      </p:sp>
      <p:sp>
        <p:nvSpPr>
          <p:cNvPr id="3" name="Zástupný symbol pro obsah 2"/>
          <p:cNvSpPr>
            <a:spLocks noGrp="1"/>
          </p:cNvSpPr>
          <p:nvPr>
            <p:ph idx="1"/>
          </p:nvPr>
        </p:nvSpPr>
        <p:spPr/>
        <p:txBody>
          <a:bodyPr/>
          <a:lstStyle/>
          <a:p>
            <a:r>
              <a:rPr lang="cs-CZ" dirty="0" smtClean="0"/>
              <a:t>Daň z příjmu – </a:t>
            </a:r>
            <a:r>
              <a:rPr lang="cs-CZ" dirty="0" smtClean="0">
                <a:solidFill>
                  <a:srgbClr val="FF0000"/>
                </a:solidFill>
              </a:rPr>
              <a:t>část pátá ZDP</a:t>
            </a:r>
          </a:p>
          <a:p>
            <a:r>
              <a:rPr lang="cs-CZ" dirty="0" smtClean="0"/>
              <a:t>Daň z nemovitých věcí - ?</a:t>
            </a:r>
          </a:p>
          <a:p>
            <a:r>
              <a:rPr lang="cs-CZ" dirty="0" smtClean="0"/>
              <a:t>Daň silniční - ?</a:t>
            </a:r>
          </a:p>
          <a:p>
            <a:r>
              <a:rPr lang="cs-CZ" dirty="0" smtClean="0"/>
              <a:t>Daň z nabytí nemovitých věcí - ?</a:t>
            </a:r>
            <a:endParaRPr lang="cs-CZ"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4E701304-0141-4966-9841-3F3D7602C8A8}" type="slidenum">
              <a:rPr lang="cs-CZ" altLang="cs-CZ" smtClean="0"/>
              <a:pPr/>
              <a:t>80</a:t>
            </a:fld>
            <a:endParaRPr lang="cs-CZ" altLang="cs-CZ"/>
          </a:p>
        </p:txBody>
      </p:sp>
    </p:spTree>
    <p:extLst>
      <p:ext uri="{BB962C8B-B14F-4D97-AF65-F5344CB8AC3E}">
        <p14:creationId xmlns:p14="http://schemas.microsoft.com/office/powerpoint/2010/main" val="36804485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Nadpis 1"/>
          <p:cNvSpPr>
            <a:spLocks noGrp="1"/>
          </p:cNvSpPr>
          <p:nvPr>
            <p:ph type="title"/>
          </p:nvPr>
        </p:nvSpPr>
        <p:spPr/>
        <p:txBody>
          <a:bodyPr/>
          <a:lstStyle/>
          <a:p>
            <a:r>
              <a:rPr lang="cs-CZ" altLang="cs-CZ" smtClean="0"/>
              <a:t>Registrace u nepřímých daní</a:t>
            </a:r>
          </a:p>
        </p:txBody>
      </p:sp>
      <p:sp>
        <p:nvSpPr>
          <p:cNvPr id="124931" name="Zástupný symbol pro obsah 2"/>
          <p:cNvSpPr>
            <a:spLocks noGrp="1"/>
          </p:cNvSpPr>
          <p:nvPr>
            <p:ph idx="1"/>
          </p:nvPr>
        </p:nvSpPr>
        <p:spPr/>
        <p:txBody>
          <a:bodyPr/>
          <a:lstStyle/>
          <a:p>
            <a:r>
              <a:rPr lang="cs-CZ" altLang="cs-CZ" smtClean="0">
                <a:solidFill>
                  <a:srgbClr val="FF0000"/>
                </a:solidFill>
              </a:rPr>
              <a:t>DPH</a:t>
            </a:r>
            <a:r>
              <a:rPr lang="cs-CZ" altLang="cs-CZ" smtClean="0"/>
              <a:t> - §94 ZDPH – osoba povinná k dani musí podat přihlášku k registraci do 15 dnů od skončení kalendářního měsíce, ve kterém překročila stanovený obrat </a:t>
            </a:r>
            <a:r>
              <a:rPr lang="cs-CZ" altLang="cs-CZ" sz="2000" i="1" smtClean="0"/>
              <a:t>(pozor § 96 – povinný registrační údaj – číslo účtu pro ekonomickou činnost)</a:t>
            </a:r>
          </a:p>
          <a:p>
            <a:r>
              <a:rPr lang="cs-CZ" altLang="cs-CZ" smtClean="0"/>
              <a:t>- NEBO dobrovolná registrace</a:t>
            </a:r>
          </a:p>
          <a:p>
            <a:r>
              <a:rPr lang="cs-CZ" altLang="cs-CZ" smtClean="0">
                <a:solidFill>
                  <a:srgbClr val="FF0000"/>
                </a:solidFill>
              </a:rPr>
              <a:t>SD – </a:t>
            </a:r>
            <a:r>
              <a:rPr lang="cs-CZ" altLang="cs-CZ" smtClean="0"/>
              <a:t>§ 4 odst. 2 ZOSD </a:t>
            </a:r>
            <a:r>
              <a:rPr lang="cs-CZ" altLang="cs-CZ" smtClean="0">
                <a:solidFill>
                  <a:srgbClr val="FF0000"/>
                </a:solidFill>
              </a:rPr>
              <a:t>- </a:t>
            </a:r>
            <a:r>
              <a:rPr lang="cs-CZ" altLang="cs-CZ" smtClean="0"/>
              <a:t>nejpozději do dne vzniku první povinnosti daň přiznat a zaplatit, ke každé dani samostatně</a:t>
            </a:r>
          </a:p>
          <a:p>
            <a:r>
              <a:rPr lang="cs-CZ" altLang="cs-CZ" smtClean="0">
                <a:solidFill>
                  <a:srgbClr val="FF0000"/>
                </a:solidFill>
              </a:rPr>
              <a:t>EKO D </a:t>
            </a:r>
            <a:r>
              <a:rPr lang="cs-CZ" altLang="cs-CZ" smtClean="0"/>
              <a:t>- § 3 ZOSVR - nejpozději do dne vzniku první povinnosti daň přiznat a zaplatit</a:t>
            </a:r>
          </a:p>
        </p:txBody>
      </p:sp>
      <p:sp>
        <p:nvSpPr>
          <p:cNvPr id="4" name="Zástupný symbol pro zápatí 3"/>
          <p:cNvSpPr>
            <a:spLocks noGrp="1"/>
          </p:cNvSpPr>
          <p:nvPr>
            <p:ph type="ftr" sz="quarter" idx="10"/>
          </p:nvPr>
        </p:nvSpPr>
        <p:spPr/>
        <p:txBody>
          <a:bodyPr/>
          <a:lstStyle/>
          <a:p>
            <a:pPr>
              <a:defRPr/>
            </a:pPr>
            <a:r>
              <a:rPr lang="cs-CZ" smtClean="0"/>
              <a:t>Zápatí prezentace</a:t>
            </a:r>
            <a:endParaRPr lang="cs-CZ"/>
          </a:p>
        </p:txBody>
      </p:sp>
      <p:sp>
        <p:nvSpPr>
          <p:cNvPr id="12493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49599F0-9714-4659-AF06-5C0777724649}" type="slidenum">
              <a:rPr lang="cs-CZ" altLang="cs-CZ" sz="1200" smtClean="0">
                <a:solidFill>
                  <a:srgbClr val="000000"/>
                </a:solidFill>
              </a:rPr>
              <a:pPr>
                <a:spcBef>
                  <a:spcPct val="0"/>
                </a:spcBef>
                <a:buClrTx/>
                <a:buFontTx/>
                <a:buNone/>
              </a:pPr>
              <a:t>81</a:t>
            </a:fld>
            <a:endParaRPr lang="cs-CZ" altLang="cs-CZ" sz="1200" smtClean="0">
              <a:solidFill>
                <a:srgbClr val="000000"/>
              </a:solidFill>
            </a:endParaRPr>
          </a:p>
        </p:txBody>
      </p:sp>
    </p:spTree>
    <p:extLst>
      <p:ext uri="{BB962C8B-B14F-4D97-AF65-F5344CB8AC3E}">
        <p14:creationId xmlns:p14="http://schemas.microsoft.com/office/powerpoint/2010/main" val="4148266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ctrTitle"/>
          </p:nvPr>
        </p:nvSpPr>
        <p:spPr/>
        <p:txBody>
          <a:bodyPr/>
          <a:lstStyle/>
          <a:p>
            <a:pPr eaLnBrk="1" hangingPunct="1"/>
            <a:r>
              <a:rPr lang="cs-CZ" altLang="cs-CZ" dirty="0" smtClean="0"/>
              <a:t>Nalézací správa </a:t>
            </a:r>
            <a:r>
              <a:rPr lang="cs-CZ" altLang="cs-CZ" sz="2300" dirty="0" smtClean="0"/>
              <a:t>(vyměřovací správa) – příště…</a:t>
            </a:r>
          </a:p>
        </p:txBody>
      </p:sp>
    </p:spTree>
    <p:extLst>
      <p:ext uri="{BB962C8B-B14F-4D97-AF65-F5344CB8AC3E}">
        <p14:creationId xmlns:p14="http://schemas.microsoft.com/office/powerpoint/2010/main" val="20575803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a:spLocks noGrp="1" noChangeArrowheads="1"/>
          </p:cNvSpPr>
          <p:nvPr>
            <p:ph type="title"/>
          </p:nvPr>
        </p:nvSpPr>
        <p:spPr>
          <a:xfrm>
            <a:off x="762000" y="1066800"/>
            <a:ext cx="8229600" cy="1143000"/>
          </a:xfrm>
        </p:spPr>
        <p:txBody>
          <a:bodyPr/>
          <a:lstStyle/>
          <a:p>
            <a:r>
              <a:rPr lang="cs-CZ" altLang="cs-CZ" smtClean="0"/>
              <a:t>Nalézací správa</a:t>
            </a:r>
          </a:p>
        </p:txBody>
      </p:sp>
      <p:sp>
        <p:nvSpPr>
          <p:cNvPr id="1036" name="Rectangle 3"/>
          <p:cNvSpPr>
            <a:spLocks noGrp="1" noChangeArrowheads="1"/>
          </p:cNvSpPr>
          <p:nvPr>
            <p:ph type="body" sz="half" idx="1"/>
          </p:nvPr>
        </p:nvSpPr>
        <p:spPr>
          <a:xfrm>
            <a:off x="457200" y="2133600"/>
            <a:ext cx="4038600" cy="4302125"/>
          </a:xfrm>
        </p:spPr>
        <p:txBody>
          <a:bodyPr/>
          <a:lstStyle/>
          <a:p>
            <a:r>
              <a:rPr lang="cs-CZ" altLang="cs-CZ" sz="2800" smtClean="0"/>
              <a:t>Soubor správních činností na úseku správy daní </a:t>
            </a:r>
            <a:r>
              <a:rPr lang="cs-CZ" altLang="cs-CZ" sz="2800" i="1" smtClean="0"/>
              <a:t>sensu largo; </a:t>
            </a:r>
            <a:r>
              <a:rPr lang="cs-CZ" altLang="cs-CZ" sz="2800" smtClean="0"/>
              <a:t>2. etapa správy daní</a:t>
            </a:r>
          </a:p>
          <a:p>
            <a:endParaRPr lang="cs-CZ" altLang="cs-CZ" sz="2800" smtClean="0"/>
          </a:p>
        </p:txBody>
      </p:sp>
      <p:graphicFrame>
        <p:nvGraphicFramePr>
          <p:cNvPr id="2" name="Diagram 1"/>
          <p:cNvGraphicFramePr/>
          <p:nvPr/>
        </p:nvGraphicFramePr>
        <p:xfrm>
          <a:off x="4616450" y="1811338"/>
          <a:ext cx="4032250" cy="4248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0464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b="1" smtClean="0"/>
              <a:t>Nalézací proces a řízení</a:t>
            </a:r>
          </a:p>
        </p:txBody>
      </p:sp>
      <p:sp>
        <p:nvSpPr>
          <p:cNvPr id="7171" name="Rectangle 3"/>
          <p:cNvSpPr>
            <a:spLocks noGrp="1" noChangeArrowheads="1"/>
          </p:cNvSpPr>
          <p:nvPr>
            <p:ph type="body" idx="1"/>
          </p:nvPr>
        </p:nvSpPr>
        <p:spPr/>
        <p:txBody>
          <a:bodyPr/>
          <a:lstStyle/>
          <a:p>
            <a:pPr marL="609600" indent="-609600">
              <a:lnSpc>
                <a:spcPct val="90000"/>
              </a:lnSpc>
              <a:defRPr/>
            </a:pPr>
            <a:r>
              <a:rPr lang="cs-CZ" b="1">
                <a:solidFill>
                  <a:srgbClr val="FF0000"/>
                </a:solidFill>
                <a:effectLst>
                  <a:outerShdw blurRad="38100" dist="38100" dir="2700000" algn="tl">
                    <a:srgbClr val="C0C0C0"/>
                  </a:outerShdw>
                </a:effectLst>
              </a:rPr>
              <a:t>Nalézací proces</a:t>
            </a:r>
            <a:r>
              <a:rPr lang="cs-CZ"/>
              <a:t> – realizace berního práva hmotného v etapě určení daňové povinnosti do vzniku daňového dluhu:</a:t>
            </a:r>
          </a:p>
          <a:p>
            <a:pPr marL="609600" indent="-609600">
              <a:lnSpc>
                <a:spcPct val="90000"/>
              </a:lnSpc>
              <a:buFont typeface="Wingdings" panose="05000000000000000000" pitchFamily="2" charset="2"/>
              <a:buAutoNum type="arabicPeriod"/>
              <a:defRPr/>
            </a:pPr>
            <a:r>
              <a:rPr lang="cs-CZ" b="1"/>
              <a:t>autoaplikace</a:t>
            </a:r>
          </a:p>
          <a:p>
            <a:pPr marL="609600" indent="-609600">
              <a:lnSpc>
                <a:spcPct val="90000"/>
              </a:lnSpc>
              <a:buFont typeface="Wingdings" panose="05000000000000000000" pitchFamily="2" charset="2"/>
              <a:buAutoNum type="arabicPeriod"/>
              <a:defRPr/>
            </a:pPr>
            <a:r>
              <a:rPr lang="cs-CZ" b="1"/>
              <a:t>analytické činnosti správce daně</a:t>
            </a:r>
          </a:p>
          <a:p>
            <a:pPr marL="609600" indent="-609600">
              <a:lnSpc>
                <a:spcPct val="90000"/>
              </a:lnSpc>
              <a:buFont typeface="Wingdings" panose="05000000000000000000" pitchFamily="2" charset="2"/>
              <a:buAutoNum type="arabicPeriod"/>
              <a:defRPr/>
            </a:pPr>
            <a:r>
              <a:rPr lang="cs-CZ" b="1"/>
              <a:t>nalézací řízení</a:t>
            </a:r>
          </a:p>
          <a:p>
            <a:pPr marL="609600" indent="-609600">
              <a:lnSpc>
                <a:spcPct val="90000"/>
              </a:lnSpc>
              <a:defRPr/>
            </a:pPr>
            <a:r>
              <a:rPr lang="cs-CZ" b="1">
                <a:solidFill>
                  <a:srgbClr val="FF0000"/>
                </a:solidFill>
                <a:effectLst>
                  <a:outerShdw blurRad="38100" dist="38100" dir="2700000" algn="tl">
                    <a:srgbClr val="C0C0C0"/>
                  </a:outerShdw>
                </a:effectLst>
              </a:rPr>
              <a:t>Nalézací řízení</a:t>
            </a:r>
            <a:r>
              <a:rPr lang="cs-CZ"/>
              <a:t> : daňové řízení v nalézací správě</a:t>
            </a:r>
          </a:p>
          <a:p>
            <a:pPr marL="609600" indent="-609600">
              <a:lnSpc>
                <a:spcPct val="90000"/>
              </a:lnSpc>
              <a:defRPr/>
            </a:pPr>
            <a:r>
              <a:rPr lang="cs-CZ" u="sng"/>
              <a:t>dílčí daňové řízení</a:t>
            </a:r>
            <a:r>
              <a:rPr lang="cs-CZ"/>
              <a:t>:</a:t>
            </a:r>
          </a:p>
          <a:p>
            <a:pPr marL="609600" indent="-609600">
              <a:lnSpc>
                <a:spcPct val="90000"/>
              </a:lnSpc>
              <a:buFont typeface="Wingdings" panose="05000000000000000000" pitchFamily="2" charset="2"/>
              <a:buAutoNum type="arabicPeriod"/>
              <a:defRPr/>
            </a:pPr>
            <a:r>
              <a:rPr lang="cs-CZ"/>
              <a:t>řízení vyměřovací</a:t>
            </a:r>
          </a:p>
          <a:p>
            <a:pPr marL="609600" indent="-609600">
              <a:lnSpc>
                <a:spcPct val="90000"/>
              </a:lnSpc>
              <a:buFont typeface="Wingdings" panose="05000000000000000000" pitchFamily="2" charset="2"/>
              <a:buAutoNum type="arabicPeriod"/>
              <a:defRPr/>
            </a:pPr>
            <a:r>
              <a:rPr lang="cs-CZ"/>
              <a:t>řízení doměřovací</a:t>
            </a:r>
          </a:p>
          <a:p>
            <a:pPr marL="609600" indent="-609600">
              <a:lnSpc>
                <a:spcPct val="90000"/>
              </a:lnSpc>
              <a:buFont typeface="Wingdings" panose="05000000000000000000" pitchFamily="2" charset="2"/>
              <a:buAutoNum type="arabicPeriod"/>
              <a:defRPr/>
            </a:pPr>
            <a:r>
              <a:rPr lang="cs-CZ"/>
              <a:t>řízení o opravném prostředku v nalézacím řízení</a:t>
            </a:r>
          </a:p>
        </p:txBody>
      </p:sp>
    </p:spTree>
    <p:extLst>
      <p:ext uri="{BB962C8B-B14F-4D97-AF65-F5344CB8AC3E}">
        <p14:creationId xmlns:p14="http://schemas.microsoft.com/office/powerpoint/2010/main" val="247138329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r>
              <a:rPr lang="cs-CZ" altLang="cs-CZ" smtClean="0"/>
              <a:t>Obecná úprava</a:t>
            </a:r>
          </a:p>
        </p:txBody>
      </p:sp>
      <p:sp>
        <p:nvSpPr>
          <p:cNvPr id="27651" name="Rectangle 6"/>
          <p:cNvSpPr>
            <a:spLocks noGrp="1" noChangeArrowheads="1"/>
          </p:cNvSpPr>
          <p:nvPr>
            <p:ph type="body" sz="half" idx="2"/>
          </p:nvPr>
        </p:nvSpPr>
        <p:spPr>
          <a:xfrm>
            <a:off x="990600" y="1752600"/>
            <a:ext cx="3810000" cy="4357688"/>
          </a:xfrm>
        </p:spPr>
        <p:txBody>
          <a:bodyPr/>
          <a:lstStyle/>
          <a:p>
            <a:r>
              <a:rPr lang="cs-CZ" altLang="cs-CZ" smtClean="0"/>
              <a:t>DŘ</a:t>
            </a:r>
          </a:p>
          <a:p>
            <a:r>
              <a:rPr lang="cs-CZ" altLang="cs-CZ" smtClean="0"/>
              <a:t>Hlava IV části třetí</a:t>
            </a:r>
          </a:p>
          <a:p>
            <a:r>
              <a:rPr lang="cs-CZ" altLang="cs-CZ" smtClean="0"/>
              <a:t>§§ 135 - 148</a:t>
            </a:r>
          </a:p>
        </p:txBody>
      </p:sp>
    </p:spTree>
    <p:extLst>
      <p:ext uri="{BB962C8B-B14F-4D97-AF65-F5344CB8AC3E}">
        <p14:creationId xmlns:p14="http://schemas.microsoft.com/office/powerpoint/2010/main" val="406605896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mtClean="0"/>
              <a:t>Daňové tvrzení</a:t>
            </a:r>
          </a:p>
        </p:txBody>
      </p:sp>
      <p:sp>
        <p:nvSpPr>
          <p:cNvPr id="28675" name="Rectangle 3"/>
          <p:cNvSpPr>
            <a:spLocks noGrp="1" noChangeArrowheads="1"/>
          </p:cNvSpPr>
          <p:nvPr>
            <p:ph type="body" sz="half" idx="1"/>
          </p:nvPr>
        </p:nvSpPr>
        <p:spPr/>
        <p:txBody>
          <a:bodyPr/>
          <a:lstStyle/>
          <a:p>
            <a:pPr>
              <a:lnSpc>
                <a:spcPct val="80000"/>
              </a:lnSpc>
            </a:pPr>
            <a:r>
              <a:rPr lang="cs-CZ" altLang="cs-CZ" sz="2400" smtClean="0"/>
              <a:t>termín z DŘ</a:t>
            </a:r>
          </a:p>
          <a:p>
            <a:pPr>
              <a:lnSpc>
                <a:spcPct val="80000"/>
              </a:lnSpc>
              <a:buFont typeface="Wingdings" panose="05000000000000000000" pitchFamily="2" charset="2"/>
              <a:buNone/>
            </a:pPr>
            <a:r>
              <a:rPr lang="cs-CZ" altLang="cs-CZ" sz="2400" b="1" smtClean="0"/>
              <a:t>(Daňové tvrzení):</a:t>
            </a:r>
            <a:r>
              <a:rPr lang="cs-CZ" altLang="cs-CZ" sz="2400" smtClean="0"/>
              <a:t> </a:t>
            </a:r>
          </a:p>
          <a:p>
            <a:pPr>
              <a:lnSpc>
                <a:spcPct val="80000"/>
              </a:lnSpc>
            </a:pPr>
            <a:r>
              <a:rPr lang="cs-CZ" altLang="cs-CZ" sz="2400" smtClean="0"/>
              <a:t>daňové přiznání a hlášení</a:t>
            </a:r>
          </a:p>
          <a:p>
            <a:pPr>
              <a:lnSpc>
                <a:spcPct val="80000"/>
              </a:lnSpc>
            </a:pPr>
            <a:r>
              <a:rPr lang="cs-CZ" altLang="cs-CZ" sz="2400" smtClean="0"/>
              <a:t>dodatečné daňové přiznání a hlášení</a:t>
            </a:r>
          </a:p>
          <a:p>
            <a:pPr>
              <a:lnSpc>
                <a:spcPct val="80000"/>
              </a:lnSpc>
            </a:pPr>
            <a:r>
              <a:rPr lang="cs-CZ" altLang="cs-CZ" sz="2400" smtClean="0"/>
              <a:t>opravné daňové přiznání a hlášení</a:t>
            </a:r>
          </a:p>
          <a:p>
            <a:pPr>
              <a:lnSpc>
                <a:spcPct val="80000"/>
              </a:lnSpc>
            </a:pPr>
            <a:endParaRPr lang="cs-CZ" altLang="cs-CZ" sz="2400" smtClean="0"/>
          </a:p>
        </p:txBody>
      </p:sp>
      <p:sp>
        <p:nvSpPr>
          <p:cNvPr id="28676" name="Rectangle 4"/>
          <p:cNvSpPr>
            <a:spLocks noGrp="1" noChangeArrowheads="1"/>
          </p:cNvSpPr>
          <p:nvPr>
            <p:ph type="body" sz="half" idx="2"/>
          </p:nvPr>
        </p:nvSpPr>
        <p:spPr/>
        <p:txBody>
          <a:bodyPr/>
          <a:lstStyle/>
          <a:p>
            <a:r>
              <a:rPr lang="cs-CZ" altLang="cs-CZ" sz="2400" b="1" smtClean="0"/>
              <a:t>Daňové tvrzení řádné:</a:t>
            </a:r>
          </a:p>
          <a:p>
            <a:pPr lvl="1"/>
            <a:r>
              <a:rPr lang="cs-CZ" altLang="cs-CZ" sz="2000" smtClean="0"/>
              <a:t>Daňové přiznání</a:t>
            </a:r>
          </a:p>
          <a:p>
            <a:pPr lvl="1"/>
            <a:r>
              <a:rPr lang="cs-CZ" altLang="cs-CZ" sz="2000" smtClean="0"/>
              <a:t>Sdělení o skutečnosti, že daňová povinnost nevznikla</a:t>
            </a:r>
          </a:p>
          <a:p>
            <a:pPr lvl="1"/>
            <a:r>
              <a:rPr lang="cs-CZ" altLang="cs-CZ" sz="2000" smtClean="0"/>
              <a:t>Hlášení</a:t>
            </a:r>
          </a:p>
          <a:p>
            <a:r>
              <a:rPr lang="cs-CZ" altLang="cs-CZ" sz="2400" b="1" smtClean="0"/>
              <a:t>Daňové tvrzení opravné:</a:t>
            </a:r>
          </a:p>
          <a:p>
            <a:pPr lvl="1"/>
            <a:r>
              <a:rPr lang="cs-CZ" altLang="cs-CZ" sz="2000" smtClean="0"/>
              <a:t>Opravné daňové přiznání</a:t>
            </a:r>
          </a:p>
          <a:p>
            <a:pPr lvl="1"/>
            <a:r>
              <a:rPr lang="cs-CZ" altLang="cs-CZ" sz="2000" smtClean="0"/>
              <a:t>Opravné vyúčtování</a:t>
            </a:r>
          </a:p>
          <a:p>
            <a:pPr lvl="1"/>
            <a:r>
              <a:rPr lang="cs-CZ" altLang="cs-CZ" sz="2000" smtClean="0"/>
              <a:t>Dodatečné daňové přiznání</a:t>
            </a:r>
          </a:p>
          <a:p>
            <a:pPr lvl="1"/>
            <a:r>
              <a:rPr lang="cs-CZ" altLang="cs-CZ" sz="2000" smtClean="0"/>
              <a:t>Dodatečné vyúčtování</a:t>
            </a:r>
          </a:p>
          <a:p>
            <a:pPr lvl="1"/>
            <a:r>
              <a:rPr lang="cs-CZ" altLang="cs-CZ" sz="2000" smtClean="0"/>
              <a:t>Následné hlášení</a:t>
            </a:r>
          </a:p>
          <a:p>
            <a:endParaRPr lang="cs-CZ" altLang="cs-CZ" sz="2400" b="1" smtClean="0"/>
          </a:p>
        </p:txBody>
      </p:sp>
    </p:spTree>
    <p:extLst>
      <p:ext uri="{BB962C8B-B14F-4D97-AF65-F5344CB8AC3E}">
        <p14:creationId xmlns:p14="http://schemas.microsoft.com/office/powerpoint/2010/main" val="41316065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mtClean="0"/>
              <a:t>Daňové tvrzení</a:t>
            </a:r>
          </a:p>
        </p:txBody>
      </p:sp>
      <p:sp>
        <p:nvSpPr>
          <p:cNvPr id="29699" name="Rectangle 3"/>
          <p:cNvSpPr>
            <a:spLocks noGrp="1" noChangeArrowheads="1"/>
          </p:cNvSpPr>
          <p:nvPr>
            <p:ph type="body" idx="1"/>
          </p:nvPr>
        </p:nvSpPr>
        <p:spPr/>
        <p:txBody>
          <a:bodyPr/>
          <a:lstStyle/>
          <a:p>
            <a:r>
              <a:rPr lang="cs-CZ" altLang="cs-CZ" smtClean="0"/>
              <a:t>Výsledek procesu autoaplikace</a:t>
            </a:r>
          </a:p>
          <a:p>
            <a:r>
              <a:rPr lang="cs-CZ" altLang="cs-CZ" smtClean="0"/>
              <a:t>Formalizovaný finančněprávní akt</a:t>
            </a:r>
          </a:p>
          <a:p>
            <a:r>
              <a:rPr lang="cs-CZ" altLang="cs-CZ" smtClean="0"/>
              <a:t>Podnět k zahájení nalézacího (vyměřovacího nebo doměřovacího) řízení</a:t>
            </a:r>
          </a:p>
          <a:p>
            <a:endParaRPr lang="cs-CZ" altLang="cs-CZ" smtClean="0"/>
          </a:p>
        </p:txBody>
      </p:sp>
    </p:spTree>
    <p:extLst>
      <p:ext uri="{BB962C8B-B14F-4D97-AF65-F5344CB8AC3E}">
        <p14:creationId xmlns:p14="http://schemas.microsoft.com/office/powerpoint/2010/main" val="317990518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cs-CZ" sz="2400" smtClean="0"/>
              <a:t>Osoba povinná k daňovému přiznání (hlášení)</a:t>
            </a:r>
          </a:p>
        </p:txBody>
      </p:sp>
      <p:sp>
        <p:nvSpPr>
          <p:cNvPr id="30723" name="Rectangle 3"/>
          <p:cNvSpPr>
            <a:spLocks noGrp="1" noChangeArrowheads="1"/>
          </p:cNvSpPr>
          <p:nvPr>
            <p:ph type="body" idx="1"/>
          </p:nvPr>
        </p:nvSpPr>
        <p:spPr>
          <a:xfrm>
            <a:off x="900113" y="2133600"/>
            <a:ext cx="7772400" cy="3997325"/>
          </a:xfrm>
        </p:spPr>
        <p:txBody>
          <a:bodyPr/>
          <a:lstStyle/>
          <a:p>
            <a:r>
              <a:rPr lang="cs-CZ" altLang="cs-CZ" smtClean="0"/>
              <a:t>osoba, která naplňuje podmínky stanovené daňovým zákonem</a:t>
            </a:r>
          </a:p>
          <a:p>
            <a:r>
              <a:rPr lang="cs-CZ" altLang="cs-CZ" smtClean="0"/>
              <a:t>osoba vyzvaná správcem</a:t>
            </a:r>
          </a:p>
        </p:txBody>
      </p:sp>
    </p:spTree>
    <p:extLst>
      <p:ext uri="{BB962C8B-B14F-4D97-AF65-F5344CB8AC3E}">
        <p14:creationId xmlns:p14="http://schemas.microsoft.com/office/powerpoint/2010/main" val="414967237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altLang="cs-CZ" smtClean="0"/>
              <a:t>Forma</a:t>
            </a:r>
          </a:p>
        </p:txBody>
      </p:sp>
      <p:sp>
        <p:nvSpPr>
          <p:cNvPr id="31747" name="Rectangle 3"/>
          <p:cNvSpPr>
            <a:spLocks noGrp="1" noChangeArrowheads="1"/>
          </p:cNvSpPr>
          <p:nvPr>
            <p:ph type="body" idx="1"/>
          </p:nvPr>
        </p:nvSpPr>
        <p:spPr/>
        <p:txBody>
          <a:bodyPr/>
          <a:lstStyle/>
          <a:p>
            <a:r>
              <a:rPr lang="cs-CZ" altLang="cs-CZ" smtClean="0"/>
              <a:t>tiskopis vydaný MF</a:t>
            </a:r>
          </a:p>
          <a:p>
            <a:r>
              <a:rPr lang="cs-CZ" altLang="cs-CZ" smtClean="0"/>
              <a:t>sestava zcela totožná s tiskopisem</a:t>
            </a:r>
          </a:p>
          <a:p>
            <a:r>
              <a:rPr lang="cs-CZ" altLang="cs-CZ" smtClean="0"/>
              <a:t>na technických nosičích – ve tvaru stanoveném MF</a:t>
            </a:r>
          </a:p>
        </p:txBody>
      </p:sp>
    </p:spTree>
    <p:extLst>
      <p:ext uri="{BB962C8B-B14F-4D97-AF65-F5344CB8AC3E}">
        <p14:creationId xmlns:p14="http://schemas.microsoft.com/office/powerpoint/2010/main" val="632848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mtClean="0"/>
              <a:t>Dělená správa - §§ 161-162 DŘ</a:t>
            </a:r>
          </a:p>
        </p:txBody>
      </p:sp>
      <p:sp>
        <p:nvSpPr>
          <p:cNvPr id="32771" name="Rectangle 3"/>
          <p:cNvSpPr>
            <a:spLocks noGrp="1" noChangeArrowheads="1"/>
          </p:cNvSpPr>
          <p:nvPr>
            <p:ph type="body" idx="1"/>
          </p:nvPr>
        </p:nvSpPr>
        <p:spPr>
          <a:xfrm>
            <a:off x="457200" y="1484313"/>
            <a:ext cx="8229600" cy="5040312"/>
          </a:xfrm>
        </p:spPr>
        <p:txBody>
          <a:bodyPr/>
          <a:lstStyle/>
          <a:p>
            <a:pPr eaLnBrk="1" hangingPunct="1">
              <a:lnSpc>
                <a:spcPct val="80000"/>
              </a:lnSpc>
            </a:pPr>
            <a:endParaRPr lang="cs-CZ" sz="1900" dirty="0" smtClean="0"/>
          </a:p>
          <a:p>
            <a:pPr eaLnBrk="1" hangingPunct="1">
              <a:lnSpc>
                <a:spcPct val="80000"/>
              </a:lnSpc>
              <a:buFont typeface="Wingdings" pitchFamily="2" charset="2"/>
              <a:buNone/>
            </a:pPr>
            <a:r>
              <a:rPr lang="cs-CZ" sz="1900" dirty="0" smtClean="0"/>
              <a:t>	</a:t>
            </a:r>
            <a:r>
              <a:rPr lang="cs-CZ" sz="1900" b="1" dirty="0" smtClean="0">
                <a:solidFill>
                  <a:schemeClr val="accent2"/>
                </a:solidFill>
              </a:rPr>
              <a:t>K dělené správě dochází, je-li rozhodnutím orgánu veřejné moci, který není správcem daně, vydaným při výkonu veřejné moci uložena platební povinnost k peněžitému plnění určenému do veřejného rozpočtu a postupuje-li se při jeho placení podle tohoto zákona</a:t>
            </a:r>
            <a:r>
              <a:rPr lang="cs-CZ" sz="1900" dirty="0" smtClean="0"/>
              <a:t> </a:t>
            </a:r>
            <a:r>
              <a:rPr lang="cs-CZ" sz="1900" b="1" dirty="0" smtClean="0">
                <a:solidFill>
                  <a:schemeClr val="accent2"/>
                </a:solidFill>
              </a:rPr>
              <a:t>nebo podle jeho jednotlivých ustanovení.</a:t>
            </a:r>
          </a:p>
          <a:p>
            <a:pPr eaLnBrk="1" hangingPunct="1">
              <a:lnSpc>
                <a:spcPct val="80000"/>
              </a:lnSpc>
              <a:buFont typeface="Wingdings" pitchFamily="2" charset="2"/>
              <a:buNone/>
            </a:pPr>
            <a:endParaRPr lang="cs-CZ" sz="1900" b="1" dirty="0" smtClean="0">
              <a:solidFill>
                <a:schemeClr val="accent2"/>
              </a:solidFill>
            </a:endParaRPr>
          </a:p>
          <a:p>
            <a:pPr lvl="1" eaLnBrk="1" hangingPunct="1">
              <a:lnSpc>
                <a:spcPct val="80000"/>
              </a:lnSpc>
            </a:pPr>
            <a:r>
              <a:rPr lang="cs-CZ" sz="1700" dirty="0" smtClean="0"/>
              <a:t>To platí i tehdy, pokud vznikla platební povinnost k peněžitému plnění určenému do veřejného rozpočtu přímo ze zákona bez vydání rozhodnutí.</a:t>
            </a:r>
          </a:p>
          <a:p>
            <a:pPr lvl="1" eaLnBrk="1" hangingPunct="1">
              <a:lnSpc>
                <a:spcPct val="80000"/>
              </a:lnSpc>
            </a:pPr>
            <a:r>
              <a:rPr lang="cs-CZ" sz="1700" dirty="0" smtClean="0"/>
              <a:t>Orgán veřejné moci věcně příslušný ke správě placení peněžitého plnění je v tomto rozsahu správcem daně. Osoba povinná k placení tohoto peněžitého plnění má stejná práva a povinnosti jako daňový subjekt při placení daní.</a:t>
            </a:r>
          </a:p>
          <a:p>
            <a:pPr eaLnBrk="1" hangingPunct="1">
              <a:lnSpc>
                <a:spcPct val="80000"/>
              </a:lnSpc>
              <a:buFont typeface="Wingdings" pitchFamily="2" charset="2"/>
              <a:buNone/>
            </a:pPr>
            <a:r>
              <a:rPr lang="cs-CZ" sz="1900" dirty="0" smtClean="0"/>
              <a:t> </a:t>
            </a:r>
          </a:p>
          <a:p>
            <a:pPr eaLnBrk="1" hangingPunct="1">
              <a:lnSpc>
                <a:spcPct val="80000"/>
              </a:lnSpc>
              <a:buFont typeface="Wingdings" pitchFamily="2" charset="2"/>
              <a:buNone/>
            </a:pPr>
            <a:r>
              <a:rPr lang="cs-CZ" sz="1900" dirty="0" smtClean="0"/>
              <a:t>	 </a:t>
            </a:r>
          </a:p>
          <a:p>
            <a:pPr eaLnBrk="1" hangingPunct="1">
              <a:lnSpc>
                <a:spcPct val="80000"/>
              </a:lnSpc>
              <a:buFont typeface="Wingdings" pitchFamily="2" charset="2"/>
              <a:buNone/>
            </a:pPr>
            <a:r>
              <a:rPr lang="cs-CZ" sz="1900" dirty="0" smtClean="0"/>
              <a:t>	</a:t>
            </a:r>
            <a:r>
              <a:rPr lang="cs-CZ" sz="1900" b="1" dirty="0" smtClean="0">
                <a:solidFill>
                  <a:schemeClr val="hlink"/>
                </a:solidFill>
              </a:rPr>
              <a:t>K dělené správě rovněž dochází, jestliže</a:t>
            </a:r>
            <a:r>
              <a:rPr lang="cs-CZ" sz="1900" dirty="0" smtClean="0"/>
              <a:t> zákon stanoví, že </a:t>
            </a:r>
            <a:r>
              <a:rPr lang="cs-CZ" sz="1900" b="1" dirty="0" smtClean="0">
                <a:solidFill>
                  <a:schemeClr val="hlink"/>
                </a:solidFill>
              </a:rPr>
              <a:t>ke správě placení peněžitého plnění je příslušný jiný správní orgán než orgán veřejné moci, který platební povinnost k peněžitému plnění uložil.</a:t>
            </a:r>
          </a:p>
          <a:p>
            <a:pPr eaLnBrk="1" hangingPunct="1">
              <a:lnSpc>
                <a:spcPct val="80000"/>
              </a:lnSpc>
              <a:buFont typeface="Wingdings" pitchFamily="2" charset="2"/>
              <a:buNone/>
            </a:pPr>
            <a:r>
              <a:rPr lang="cs-CZ" sz="1900" dirty="0" smtClean="0"/>
              <a:t> </a:t>
            </a:r>
          </a:p>
          <a:p>
            <a:pPr eaLnBrk="1" hangingPunct="1">
              <a:lnSpc>
                <a:spcPct val="80000"/>
              </a:lnSpc>
              <a:buFont typeface="Wingdings" pitchFamily="2" charset="2"/>
              <a:buNone/>
            </a:pPr>
            <a:r>
              <a:rPr lang="cs-CZ" sz="1900" dirty="0" smtClean="0"/>
              <a:t>	</a:t>
            </a:r>
          </a:p>
        </p:txBody>
      </p:sp>
    </p:spTree>
    <p:extLst>
      <p:ext uri="{BB962C8B-B14F-4D97-AF65-F5344CB8AC3E}">
        <p14:creationId xmlns:p14="http://schemas.microsoft.com/office/powerpoint/2010/main" val="78213949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cs-CZ" altLang="cs-CZ" smtClean="0"/>
              <a:t>Lhůty pro podání </a:t>
            </a:r>
          </a:p>
        </p:txBody>
      </p:sp>
      <p:sp>
        <p:nvSpPr>
          <p:cNvPr id="35843" name="Rectangle 3"/>
          <p:cNvSpPr>
            <a:spLocks noGrp="1" noChangeArrowheads="1"/>
          </p:cNvSpPr>
          <p:nvPr>
            <p:ph type="body" idx="1"/>
          </p:nvPr>
        </p:nvSpPr>
        <p:spPr/>
        <p:txBody>
          <a:bodyPr/>
          <a:lstStyle/>
          <a:p>
            <a:pPr>
              <a:lnSpc>
                <a:spcPct val="90000"/>
              </a:lnSpc>
              <a:defRPr/>
            </a:pPr>
            <a:r>
              <a:rPr lang="cs-CZ" altLang="cs-CZ" b="1" dirty="0" smtClean="0">
                <a:solidFill>
                  <a:srgbClr val="FF0000"/>
                </a:solidFill>
              </a:rPr>
              <a:t>obecná</a:t>
            </a:r>
            <a:r>
              <a:rPr lang="cs-CZ" altLang="cs-CZ" dirty="0" smtClean="0"/>
              <a:t> dle DŘ </a:t>
            </a:r>
            <a:r>
              <a:rPr lang="cs-CZ" altLang="cs-CZ" b="1" dirty="0" smtClean="0">
                <a:solidFill>
                  <a:srgbClr val="FF0000"/>
                </a:solidFill>
              </a:rPr>
              <a:t>do 3 měsíců</a:t>
            </a:r>
            <a:r>
              <a:rPr lang="cs-CZ" altLang="cs-CZ" dirty="0" smtClean="0"/>
              <a:t> po uplynutí zdaňovacího období § 136 DŘ</a:t>
            </a:r>
          </a:p>
          <a:p>
            <a:pPr>
              <a:lnSpc>
                <a:spcPct val="90000"/>
              </a:lnSpc>
              <a:defRPr/>
            </a:pPr>
            <a:r>
              <a:rPr lang="cs-CZ" altLang="cs-CZ" b="1" dirty="0" smtClean="0">
                <a:solidFill>
                  <a:srgbClr val="FF0000"/>
                </a:solidFill>
              </a:rPr>
              <a:t>speciální</a:t>
            </a:r>
            <a:r>
              <a:rPr lang="cs-CZ" altLang="cs-CZ" dirty="0" smtClean="0">
                <a:solidFill>
                  <a:srgbClr val="FF0000"/>
                </a:solidFill>
              </a:rPr>
              <a:t> </a:t>
            </a:r>
            <a:r>
              <a:rPr lang="cs-CZ" altLang="cs-CZ" dirty="0" smtClean="0"/>
              <a:t>– viz</a:t>
            </a:r>
            <a:r>
              <a:rPr lang="cs-CZ" altLang="cs-CZ" dirty="0" smtClean="0">
                <a:solidFill>
                  <a:srgbClr val="FF0000"/>
                </a:solidFill>
              </a:rPr>
              <a:t> daňové zákony </a:t>
            </a:r>
            <a:r>
              <a:rPr lang="cs-CZ" altLang="cs-CZ" dirty="0" smtClean="0"/>
              <a:t>(viz dále)</a:t>
            </a:r>
          </a:p>
          <a:p>
            <a:pPr>
              <a:lnSpc>
                <a:spcPct val="90000"/>
              </a:lnSpc>
              <a:defRPr/>
            </a:pPr>
            <a:r>
              <a:rPr lang="cs-CZ" altLang="cs-CZ" b="1" dirty="0" smtClean="0">
                <a:solidFill>
                  <a:srgbClr val="FF0000"/>
                </a:solidFill>
              </a:rPr>
              <a:t>speciální</a:t>
            </a:r>
            <a:r>
              <a:rPr lang="cs-CZ" altLang="cs-CZ" dirty="0" smtClean="0">
                <a:solidFill>
                  <a:srgbClr val="FF0000"/>
                </a:solidFill>
              </a:rPr>
              <a:t> ze DŘ</a:t>
            </a:r>
            <a:r>
              <a:rPr lang="cs-CZ" altLang="cs-CZ" dirty="0" smtClean="0"/>
              <a:t>:</a:t>
            </a:r>
          </a:p>
          <a:p>
            <a:pPr lvl="1">
              <a:lnSpc>
                <a:spcPct val="90000"/>
              </a:lnSpc>
              <a:defRPr/>
            </a:pPr>
            <a:r>
              <a:rPr lang="cs-CZ" altLang="cs-CZ" dirty="0" smtClean="0"/>
              <a:t>Např. </a:t>
            </a:r>
            <a:r>
              <a:rPr lang="cs-CZ" altLang="cs-CZ" b="1" dirty="0" smtClean="0"/>
              <a:t>do 6 měsíců</a:t>
            </a:r>
          </a:p>
          <a:p>
            <a:pPr lvl="2">
              <a:lnSpc>
                <a:spcPct val="90000"/>
              </a:lnSpc>
              <a:defRPr/>
            </a:pPr>
            <a:r>
              <a:rPr lang="cs-CZ" altLang="cs-CZ" dirty="0" smtClean="0"/>
              <a:t>účetní jednotka s obligatorním auditem</a:t>
            </a:r>
          </a:p>
          <a:p>
            <a:pPr lvl="2">
              <a:lnSpc>
                <a:spcPct val="90000"/>
              </a:lnSpc>
              <a:defRPr/>
            </a:pPr>
            <a:r>
              <a:rPr lang="cs-CZ" altLang="cs-CZ" dirty="0" smtClean="0"/>
              <a:t>daňový subjekt s poradcem</a:t>
            </a:r>
          </a:p>
          <a:p>
            <a:pPr lvl="1">
              <a:lnSpc>
                <a:spcPct val="90000"/>
              </a:lnSpc>
              <a:defRPr/>
            </a:pPr>
            <a:r>
              <a:rPr lang="cs-CZ" altLang="cs-CZ" dirty="0" smtClean="0"/>
              <a:t>jiné – viz § 136 DŘ</a:t>
            </a:r>
          </a:p>
          <a:p>
            <a:pPr lvl="1">
              <a:lnSpc>
                <a:spcPct val="90000"/>
              </a:lnSpc>
              <a:defRPr/>
            </a:pPr>
            <a:endParaRPr lang="cs-CZ" altLang="cs-CZ" dirty="0"/>
          </a:p>
          <a:p>
            <a:pPr marL="457200" lvl="1" indent="0">
              <a:lnSpc>
                <a:spcPct val="90000"/>
              </a:lnSpc>
              <a:buFont typeface="Wingdings" panose="05000000000000000000" pitchFamily="2" charset="2"/>
              <a:buNone/>
              <a:defRPr/>
            </a:pPr>
            <a:r>
              <a:rPr lang="cs-CZ" altLang="cs-CZ" sz="1600" b="1" dirty="0" smtClean="0"/>
              <a:t>ZDP – část IV – zvláštní ustanovení o placení daní:</a:t>
            </a:r>
          </a:p>
          <a:p>
            <a:pPr lvl="1">
              <a:lnSpc>
                <a:spcPct val="90000"/>
              </a:lnSpc>
              <a:defRPr/>
            </a:pPr>
            <a:r>
              <a:rPr lang="cs-CZ" altLang="cs-CZ" sz="1600" dirty="0" smtClean="0"/>
              <a:t>zvl. </a:t>
            </a:r>
            <a:r>
              <a:rPr lang="cs-CZ" altLang="cs-CZ" sz="1600" dirty="0" err="1" smtClean="0"/>
              <a:t>Ustan</a:t>
            </a:r>
            <a:r>
              <a:rPr lang="cs-CZ" altLang="cs-CZ" sz="1600" dirty="0" smtClean="0"/>
              <a:t>. K podávání daňového tvrzení</a:t>
            </a:r>
          </a:p>
          <a:p>
            <a:pPr lvl="1">
              <a:lnSpc>
                <a:spcPct val="90000"/>
              </a:lnSpc>
              <a:defRPr/>
            </a:pPr>
            <a:r>
              <a:rPr lang="cs-CZ" altLang="cs-CZ" sz="1600" dirty="0" smtClean="0"/>
              <a:t>Výběr a placení záloh..</a:t>
            </a:r>
          </a:p>
          <a:p>
            <a:pPr lvl="1">
              <a:lnSpc>
                <a:spcPct val="90000"/>
              </a:lnSpc>
              <a:defRPr/>
            </a:pPr>
            <a:r>
              <a:rPr lang="cs-CZ" altLang="cs-CZ" sz="1600" dirty="0" smtClean="0"/>
              <a:t>Zvláštní ustanovení o sankcích…</a:t>
            </a:r>
          </a:p>
        </p:txBody>
      </p:sp>
    </p:spTree>
    <p:extLst>
      <p:ext uri="{BB962C8B-B14F-4D97-AF65-F5344CB8AC3E}">
        <p14:creationId xmlns:p14="http://schemas.microsoft.com/office/powerpoint/2010/main" val="172484524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lgn="r">
              <a:buNone/>
            </a:pPr>
            <a:endParaRPr lang="en-US" sz="4000" b="1" dirty="0" smtClean="0"/>
          </a:p>
          <a:p>
            <a:pPr marL="0" indent="0" algn="r">
              <a:buNone/>
            </a:pPr>
            <a:endParaRPr lang="en-US" sz="4000" b="1" dirty="0"/>
          </a:p>
          <a:p>
            <a:pPr marL="0" indent="0">
              <a:buNone/>
            </a:pPr>
            <a:r>
              <a:rPr lang="cs-CZ" sz="4000" b="1" dirty="0" smtClean="0"/>
              <a:t>Děkuji za pozornost</a:t>
            </a:r>
          </a:p>
          <a:p>
            <a:pPr algn="r"/>
            <a:endParaRPr lang="en-US" dirty="0" smtClean="0"/>
          </a:p>
          <a:p>
            <a:pPr marL="0" indent="0" algn="r">
              <a:buNone/>
            </a:pPr>
            <a:endParaRPr lang="en-US" dirty="0">
              <a:hlinkClick r:id="rId3"/>
            </a:endParaRPr>
          </a:p>
          <a:p>
            <a:pPr marL="0" indent="0" algn="r">
              <a:buNone/>
            </a:pPr>
            <a:endParaRPr lang="en-US" dirty="0" smtClean="0">
              <a:hlinkClick r:id="rId3"/>
            </a:endParaRPr>
          </a:p>
          <a:p>
            <a:pPr marL="0" indent="0" algn="r">
              <a:buNone/>
            </a:pPr>
            <a:r>
              <a:rPr lang="cs-CZ" sz="2000" dirty="0" err="1" smtClean="0">
                <a:hlinkClick r:id="rId3"/>
              </a:rPr>
              <a:t>damian</a:t>
            </a:r>
            <a:r>
              <a:rPr lang="pl-PL" sz="2000" dirty="0" smtClean="0">
                <a:hlinkClick r:id="rId3"/>
              </a:rPr>
              <a:t>@</a:t>
            </a:r>
            <a:r>
              <a:rPr lang="en-US" sz="2000" dirty="0" smtClean="0">
                <a:hlinkClick r:id="rId3"/>
              </a:rPr>
              <a:t>c</a:t>
            </a:r>
            <a:r>
              <a:rPr lang="pl-PL" sz="2000" dirty="0" smtClean="0">
                <a:hlinkClick r:id="rId3"/>
              </a:rPr>
              <a:t>zudek.cz</a:t>
            </a:r>
            <a:endParaRPr lang="en-US" sz="2000" dirty="0" smtClean="0"/>
          </a:p>
          <a:p>
            <a:pPr marL="0" indent="0" algn="r">
              <a:buNone/>
            </a:pPr>
            <a:r>
              <a:rPr lang="en-US" sz="2000" dirty="0">
                <a:hlinkClick r:id="rId4"/>
              </a:rPr>
              <a:t>d</a:t>
            </a:r>
            <a:r>
              <a:rPr lang="en-US" sz="2000" dirty="0" smtClean="0">
                <a:hlinkClick r:id="rId4"/>
              </a:rPr>
              <a:t>amian.czudek@law.muni.cz</a:t>
            </a:r>
            <a:endParaRPr lang="en-US" sz="2000" dirty="0" smtClean="0"/>
          </a:p>
          <a:p>
            <a:endParaRPr lang="cs-CZ"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4E701304-0141-4966-9841-3F3D7602C8A8}" type="slidenum">
              <a:rPr lang="cs-CZ" altLang="cs-CZ" smtClean="0"/>
              <a:pPr/>
              <a:t>91</a:t>
            </a:fld>
            <a:endParaRPr lang="cs-CZ" altLang="cs-CZ"/>
          </a:p>
        </p:txBody>
      </p:sp>
    </p:spTree>
    <p:extLst>
      <p:ext uri="{BB962C8B-B14F-4D97-AF65-F5344CB8AC3E}">
        <p14:creationId xmlns:p14="http://schemas.microsoft.com/office/powerpoint/2010/main" val="3189495981"/>
      </p:ext>
    </p:extLst>
  </p:cSld>
  <p:clrMapOvr>
    <a:masterClrMapping/>
  </p:clrMapOvr>
</p:sld>
</file>

<file path=ppt/theme/theme1.xml><?xml version="1.0" encoding="utf-8"?>
<a:theme xmlns:a="http://schemas.openxmlformats.org/drawingml/2006/main" name="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i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3558</Template>
  <TotalTime>371</TotalTime>
  <Words>4027</Words>
  <Application>Microsoft Office PowerPoint</Application>
  <PresentationFormat>Předvádění na obrazovce (4:3)</PresentationFormat>
  <Paragraphs>734</Paragraphs>
  <Slides>91</Slides>
  <Notes>19</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91</vt:i4>
      </vt:variant>
    </vt:vector>
  </HeadingPairs>
  <TitlesOfParts>
    <vt:vector size="98" baseType="lpstr">
      <vt:lpstr>Arial</vt:lpstr>
      <vt:lpstr>Calibri</vt:lpstr>
      <vt:lpstr>Times New Roman</vt:lpstr>
      <vt:lpstr>Trebuchet MS</vt:lpstr>
      <vt:lpstr>Wingdings</vt:lpstr>
      <vt:lpstr>PF_PPT_prezentace</vt:lpstr>
      <vt:lpstr>BÉŽOVÁ TITL</vt:lpstr>
      <vt:lpstr>Správa daní v ČR z organizačního a funkčního hlediska – úvod do problematiky     Damian Czudek</vt:lpstr>
      <vt:lpstr>Obsah přednášky</vt:lpstr>
      <vt:lpstr>Literatura</vt:lpstr>
      <vt:lpstr>Pojem daně/berně </vt:lpstr>
      <vt:lpstr>Daň</vt:lpstr>
      <vt:lpstr>Daň </vt:lpstr>
      <vt:lpstr>Předmět správy daní - §2 DŘ</vt:lpstr>
      <vt:lpstr>Dělená správa</vt:lpstr>
      <vt:lpstr>Dělená správa - §§ 161-162 DŘ</vt:lpstr>
      <vt:lpstr>Veřejný rozpočet</vt:lpstr>
      <vt:lpstr>Daň sensu largo</vt:lpstr>
      <vt:lpstr>Daň sensu largo</vt:lpstr>
      <vt:lpstr>Daně sensu largo</vt:lpstr>
      <vt:lpstr>Daně sensu largo</vt:lpstr>
      <vt:lpstr>Pojem „cena“</vt:lpstr>
      <vt:lpstr>Pojem „berně“</vt:lpstr>
      <vt:lpstr>Soustava daní </vt:lpstr>
      <vt:lpstr>Soustava daní v ČR</vt:lpstr>
      <vt:lpstr>Prezentace aplikace PowerPoint</vt:lpstr>
      <vt:lpstr>Platební povinnost z dělené správy</vt:lpstr>
      <vt:lpstr>Klasifikace poplatků</vt:lpstr>
      <vt:lpstr>Klasifikace místních poplatků</vt:lpstr>
      <vt:lpstr>Správa daní </vt:lpstr>
      <vt:lpstr>Definice správy daní</vt:lpstr>
      <vt:lpstr>Pojetí správy daně</vt:lpstr>
      <vt:lpstr>Subsidiární použití předpisů o obecném správním řízení</vt:lpstr>
      <vt:lpstr>Úprava správy daní</vt:lpstr>
      <vt:lpstr>Definice správy daní</vt:lpstr>
      <vt:lpstr>Daňové řízení podle DŘ</vt:lpstr>
      <vt:lpstr>Prezentace aplikace PowerPoint</vt:lpstr>
      <vt:lpstr>Konstrukce DŘ</vt:lpstr>
      <vt:lpstr>Orgány správy daní</vt:lpstr>
      <vt:lpstr>Finanční správa ČR od 1.1.2013</vt:lpstr>
      <vt:lpstr>Soustava</vt:lpstr>
      <vt:lpstr>Celní správa ČR od 1.1.2013</vt:lpstr>
      <vt:lpstr>Soustava od 1.1.2013</vt:lpstr>
      <vt:lpstr>Orgány správy daní</vt:lpstr>
      <vt:lpstr>Osoby zúčastněné na správě daní (1)</vt:lpstr>
      <vt:lpstr>Osoby zúčastněné na správě daní (2)</vt:lpstr>
      <vt:lpstr>Správce daně – pravomoc a příslušnost </vt:lpstr>
      <vt:lpstr>Správce daně (1)</vt:lpstr>
      <vt:lpstr>Správce daně (2)</vt:lpstr>
      <vt:lpstr>Prezentace aplikace PowerPoint</vt:lpstr>
      <vt:lpstr>Správce daně (3)</vt:lpstr>
      <vt:lpstr>Změna místní příslušnosti </vt:lpstr>
      <vt:lpstr>Lhůty pro podání daňového tvrzení – čas při správě daní </vt:lpstr>
      <vt:lpstr>Lhůty k provedení úkonů</vt:lpstr>
      <vt:lpstr>Počítání času – běh lhůty</vt:lpstr>
      <vt:lpstr>Zachování lhůty</vt:lpstr>
      <vt:lpstr>Prodloužení lhůty - prolongace</vt:lpstr>
      <vt:lpstr>Navrácení lhůty v předešlý stav</vt:lpstr>
      <vt:lpstr>Ochrana před nečinností</vt:lpstr>
      <vt:lpstr>Doručování</vt:lpstr>
      <vt:lpstr>Institut doručování</vt:lpstr>
      <vt:lpstr>Institut doručování</vt:lpstr>
      <vt:lpstr>Prezentace aplikace PowerPoint</vt:lpstr>
      <vt:lpstr>Přizpůsobení Daňového řádu novému způsobu doručování</vt:lpstr>
      <vt:lpstr>Doručování</vt:lpstr>
      <vt:lpstr>Zvláštní ustanovení upravující elektronické doručování</vt:lpstr>
      <vt:lpstr>Zvláštní způsoby doručení </vt:lpstr>
      <vt:lpstr>Doručování prostřednictvím zásilky</vt:lpstr>
      <vt:lpstr>Prokázání doručení</vt:lpstr>
      <vt:lpstr>Dokumentace</vt:lpstr>
      <vt:lpstr>Protokol</vt:lpstr>
      <vt:lpstr>Úřední záznam</vt:lpstr>
      <vt:lpstr>Spis</vt:lpstr>
      <vt:lpstr>Nahlížení do spisu</vt:lpstr>
      <vt:lpstr>REGISTRAČNÍ a VYHLEDÁVACÍ ŘÍZENÍ </vt:lpstr>
      <vt:lpstr>Cíl registračního řízení</vt:lpstr>
      <vt:lpstr>Subjekty</vt:lpstr>
      <vt:lpstr>Registrace daňových subjektů (vyhledávání)</vt:lpstr>
      <vt:lpstr>Registrace daňových subjektů</vt:lpstr>
      <vt:lpstr>Registrační povinnost – vznik (§125)</vt:lpstr>
      <vt:lpstr>Náležitosti přihlášky</vt:lpstr>
      <vt:lpstr>Prezentace aplikace PowerPoint</vt:lpstr>
      <vt:lpstr>Změny rozhodných skutečností</vt:lpstr>
      <vt:lpstr>Rozhodnutí o registraci</vt:lpstr>
      <vt:lpstr>Rozhodnutí o registraci §130</vt:lpstr>
      <vt:lpstr>Prezentace aplikace PowerPoint</vt:lpstr>
      <vt:lpstr>Registrace u přímých daní</vt:lpstr>
      <vt:lpstr>Registrace u nepřímých daní</vt:lpstr>
      <vt:lpstr>Nalézací správa (vyměřovací správa) – příště…</vt:lpstr>
      <vt:lpstr>Nalézací správa</vt:lpstr>
      <vt:lpstr>Nalézací proces a řízení</vt:lpstr>
      <vt:lpstr>Obecná úprava</vt:lpstr>
      <vt:lpstr>Daňové tvrzení</vt:lpstr>
      <vt:lpstr>Daňové tvrzení</vt:lpstr>
      <vt:lpstr>Osoba povinná k daňovému přiznání (hlášení)</vt:lpstr>
      <vt:lpstr>Forma</vt:lpstr>
      <vt:lpstr>Lhůty pro podání </vt:lpstr>
      <vt:lpstr>Prezentace aplikace PowerPoint</vt:lpstr>
    </vt:vector>
  </TitlesOfParts>
  <Company>VŠB-TUO Ekonomická fakulta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dc:creator>Pedagog</dc:creator>
  <cp:lastModifiedBy>Pedagog</cp:lastModifiedBy>
  <cp:revision>69</cp:revision>
  <cp:lastPrinted>2015-10-08T11:47:34Z</cp:lastPrinted>
  <dcterms:created xsi:type="dcterms:W3CDTF">2015-10-05T09:38:01Z</dcterms:created>
  <dcterms:modified xsi:type="dcterms:W3CDTF">2016-05-05T08:38:03Z</dcterms:modified>
</cp:coreProperties>
</file>