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73" r:id="rId5"/>
    <p:sldId id="274" r:id="rId6"/>
    <p:sldId id="260" r:id="rId7"/>
    <p:sldId id="261" r:id="rId8"/>
    <p:sldId id="272" r:id="rId9"/>
    <p:sldId id="269" r:id="rId10"/>
    <p:sldId id="271" r:id="rId11"/>
    <p:sldId id="270" r:id="rId12"/>
    <p:sldId id="262" r:id="rId13"/>
    <p:sldId id="267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23" autoAdjust="0"/>
    <p:restoredTop sz="94660"/>
  </p:normalViewPr>
  <p:slideViewPr>
    <p:cSldViewPr>
      <p:cViewPr varScale="1">
        <p:scale>
          <a:sx n="75" d="100"/>
          <a:sy n="75" d="100"/>
        </p:scale>
        <p:origin x="-10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79C58-2583-4894-B284-F0731831A01B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6E355-038D-4435-9762-9248544D8E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818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2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0" Type="http://schemas.openxmlformats.org/officeDocument/2006/relationships/image" Target="../media/image13.wmf"/><Relationship Id="rId4" Type="http://schemas.openxmlformats.org/officeDocument/2006/relationships/image" Target="../media/image4.png"/><Relationship Id="rId9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130425"/>
            <a:ext cx="7848600" cy="3660775"/>
          </a:xfrm>
        </p:spPr>
        <p:txBody>
          <a:bodyPr/>
          <a:lstStyle/>
          <a:p>
            <a:pPr algn="l" eaLnBrk="1" hangingPunct="1"/>
            <a:r>
              <a:rPr lang="cs-CZ" alt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MPH_FMAN</a:t>
            </a: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48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management</a:t>
            </a:r>
            <a:r>
              <a:rPr lang="cs-CZ" altLang="cs-CZ" sz="4700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4700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3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jaro 2016</a:t>
            </a:r>
          </a:p>
        </p:txBody>
      </p:sp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9325"/>
            <a:ext cx="7553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29513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53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Důvody pro využití cizího kapitálu: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podnikatel nemá dostatečný vlastní kapitál při založení podniku, nebo přechodně nedisponuje potřebným kapitálem v době, kdy jej potřebuje u uskutečnění akce,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použitím cizího kapitálu nevznikají poskytovateli žádná práva v přímém řízení podniku,</a:t>
            </a:r>
            <a:endParaRPr lang="cs-CZ" alt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cizí kapitál je většinou levnější než vlastní kapitál, jeho použití zvyšuje rentabilitu podniku.</a:t>
            </a:r>
          </a:p>
          <a:p>
            <a:pPr algn="l">
              <a:spcBef>
                <a:spcPts val="600"/>
              </a:spcBef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Důvody proti využívání cizího kapitálu: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cizí kapitál zvyšuje zadluženost podniku a tím snižuje jeho finanční stabilitu,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každý další dluh je dražší a je obtížnější jej získat, neboť potenciální věřitelé se obávají o svůj kapitál,</a:t>
            </a:r>
            <a:endParaRPr lang="cs-CZ" alt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vysoký podíl cizího kapitálu omezuje jednání managementu, které musí být přizpůsobeno věřitelům. 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endParaRPr lang="cs-CZ" altLang="cs-CZ" sz="1800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Účetní závěrka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trendů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horizontální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složek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Vertikální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Životní cyklus podniku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BEP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9 / 14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29. 02.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5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Provozní páka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 změna zisku v souvislosti se změnou objemu výroby (tržeb) při různých proporcích mezi fixními a variabilními náklady</a:t>
            </a:r>
          </a:p>
          <a:p>
            <a:pPr algn="l">
              <a:spcBef>
                <a:spcPts val="12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Čím je podíl fixních nákladů na celkových nákladech podniku vyšší, tím větší jsou změny zisku při změnách tržeb</a:t>
            </a:r>
          </a:p>
          <a:p>
            <a:pPr algn="l">
              <a:spcBef>
                <a:spcPts val="12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Velikost provozní páky lze měřit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tzv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stupněm provozní páky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755575" y="4047892"/>
                <a:ext cx="4075667" cy="11104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/>
                        </a:rPr>
                        <m:t>𝑺𝒕𝒖𝒑𝒆</m:t>
                      </m:r>
                      <m:r>
                        <a:rPr lang="cs-CZ" b="1" i="1" smtClean="0">
                          <a:latin typeface="Cambria Math"/>
                        </a:rPr>
                        <m:t>ň </m:t>
                      </m:r>
                      <m:r>
                        <a:rPr lang="cs-CZ" b="1" i="1" smtClean="0">
                          <a:latin typeface="Cambria Math"/>
                        </a:rPr>
                        <m:t>𝒑𝒓𝒐𝒗𝒐𝒛𝒏</m:t>
                      </m:r>
                      <m:r>
                        <a:rPr lang="cs-CZ" b="1" i="1" smtClean="0">
                          <a:latin typeface="Cambria Math"/>
                        </a:rPr>
                        <m:t>í </m:t>
                      </m:r>
                      <m:r>
                        <a:rPr lang="cs-CZ" b="1" i="1" smtClean="0">
                          <a:latin typeface="Cambria Math"/>
                        </a:rPr>
                        <m:t>𝒑</m:t>
                      </m:r>
                      <m:r>
                        <a:rPr lang="cs-CZ" b="1" i="1" smtClean="0">
                          <a:latin typeface="Cambria Math"/>
                        </a:rPr>
                        <m:t>á</m:t>
                      </m:r>
                      <m:r>
                        <a:rPr lang="cs-CZ" b="1" i="1" smtClean="0">
                          <a:latin typeface="Cambria Math"/>
                        </a:rPr>
                        <m:t>𝒌𝒚</m:t>
                      </m:r>
                      <m:r>
                        <a:rPr lang="cs-CZ" b="1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b="1" i="1" smtClean="0">
                                      <a:latin typeface="Cambria Math"/>
                                    </a:rPr>
                                    <m:t>𝒁</m:t>
                                  </m:r>
                                </m:e>
                                <m:sub>
                                  <m:r>
                                    <a:rPr lang="cs-CZ" b="1" i="1" smtClean="0">
                                      <a:latin typeface="Cambria Math"/>
                                    </a:rPr>
                                    <m:t>𝒕</m:t>
                                  </m:r>
                                  <m:r>
                                    <a:rPr lang="cs-CZ" b="1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cs-CZ" b="1" i="1" smtClean="0">
                                      <a:latin typeface="Cambria Math"/>
                                    </a:rPr>
                                    <m:t>𝟏</m:t>
                                  </m:r>
                                  <m:r>
                                    <a:rPr lang="cs-CZ" b="1" i="1" smtClean="0">
                                      <a:latin typeface="Cambria Math"/>
                                    </a:rPr>
                                    <m:t> </m:t>
                                  </m:r>
                                </m:sub>
                              </m:sSub>
                              <m:r>
                                <a:rPr lang="cs-CZ" b="1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b="1" i="1" smtClean="0">
                                      <a:latin typeface="Cambria Math"/>
                                    </a:rPr>
                                    <m:t>𝒁</m:t>
                                  </m:r>
                                </m:e>
                                <m:sub>
                                  <m:r>
                                    <a:rPr lang="cs-CZ" b="1" i="1" smtClean="0">
                                      <a:latin typeface="Cambria Math"/>
                                    </a:rPr>
                                    <m:t>𝒕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cs-CZ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b="1" i="1" smtClean="0">
                                      <a:latin typeface="Cambria Math"/>
                                    </a:rPr>
                                    <m:t>𝒁</m:t>
                                  </m:r>
                                </m:e>
                                <m:sub>
                                  <m:r>
                                    <a:rPr lang="cs-CZ" b="1" i="1" smtClean="0">
                                      <a:latin typeface="Cambria Math"/>
                                    </a:rPr>
                                    <m:t>𝒕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cs-CZ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b="1" i="1" smtClean="0">
                                      <a:latin typeface="Cambria Math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a:rPr lang="cs-CZ" b="1" i="1" smtClean="0">
                                      <a:latin typeface="Cambria Math"/>
                                    </a:rPr>
                                    <m:t>𝒕</m:t>
                                  </m:r>
                                  <m:r>
                                    <a:rPr lang="cs-CZ" b="1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cs-CZ" b="1" i="1" smtClean="0"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cs-CZ" b="1" i="1" smtClean="0">
                                  <a:latin typeface="Cambria Math"/>
                                </a:rPr>
                                <m:t> − </m:t>
                              </m:r>
                              <m:sSub>
                                <m:sSubPr>
                                  <m:ctrlPr>
                                    <a:rPr lang="cs-CZ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b="1" i="1" smtClean="0">
                                      <a:latin typeface="Cambria Math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a:rPr lang="cs-CZ" b="1" i="1" smtClean="0">
                                      <a:latin typeface="Cambria Math"/>
                                    </a:rPr>
                                    <m:t>𝒕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cs-CZ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b="1" i="1" smtClean="0">
                                      <a:latin typeface="Cambria Math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a:rPr lang="cs-CZ" b="1" i="1" smtClean="0">
                                      <a:latin typeface="Cambria Math"/>
                                    </a:rPr>
                                    <m:t>𝒕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5" y="4047892"/>
                <a:ext cx="4075667" cy="11104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Účetní závěrka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trendů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horizontální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složek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Vertikální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  <a:endParaRPr lang="cs-CZ" altLang="cs-CZ" sz="1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Životní cyklus podniku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BEP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10 / 14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29. 02.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07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Životní cyklus podniku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endParaRPr lang="cs-CZ" altLang="cs-CZ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312911" y="1044220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8775" indent="-358775" algn="l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358775" algn="l"/>
              </a:tabLst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existence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podniku je časově omezena jeho vznikem, počátkem podnikání, a ukončením jeho podnikatelské aktivity</a:t>
            </a:r>
          </a:p>
          <a:p>
            <a:pPr marL="358775" indent="-358775" algn="l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358775" algn="l"/>
              </a:tabLst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podnik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může procházet pěti fázemi životního cyklu</a:t>
            </a:r>
          </a:p>
          <a:p>
            <a:pPr marL="1077913" lvl="1" indent="-358775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založení / vznik podniku</a:t>
            </a:r>
          </a:p>
          <a:p>
            <a:pPr marL="1077913" lvl="1" indent="-358775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růst podniku</a:t>
            </a:r>
          </a:p>
          <a:p>
            <a:pPr marL="1077913" lvl="1" indent="-358775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stabilizace podniku</a:t>
            </a:r>
          </a:p>
          <a:p>
            <a:pPr marL="1077913" lvl="1" indent="-358775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krize (sanace) podniku</a:t>
            </a:r>
          </a:p>
          <a:p>
            <a:pPr marL="1077913" lvl="1" indent="-358775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zrušení / zánik podniku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Účetní závěrka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trendů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horizontální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složek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Vertikální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Životní cyklus podniku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BEP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 / 14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29. 02.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62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Životní cyklus podniku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endParaRPr lang="cs-CZ" altLang="cs-CZ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23" y="1978017"/>
            <a:ext cx="6840000" cy="3621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Účetní závěrka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trendů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horizontální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složek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Vertikální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Životní cyklus podniku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BEP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12 / 14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23" y="1925625"/>
            <a:ext cx="6840000" cy="3660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29. 02.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727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Analýza bodu zvratu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Zjišťuje se velikost obratu, který je třeba realizovat, aby byly pokryty všechny náklady.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Výsledkem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 potom minimální hranice obratu pod kterou by podnik neměl jít.</a:t>
            </a:r>
          </a:p>
          <a:p>
            <a:pPr algn="l">
              <a:lnSpc>
                <a:spcPct val="120000"/>
              </a:lnSpc>
            </a:pPr>
            <a:endParaRPr lang="cs-CZ" altLang="cs-CZ" sz="2200" dirty="0"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11" name="Line 4"/>
          <p:cNvSpPr>
            <a:spLocks noChangeShapeType="1"/>
          </p:cNvSpPr>
          <p:nvPr/>
        </p:nvSpPr>
        <p:spPr bwMode="auto">
          <a:xfrm>
            <a:off x="1377680" y="3528105"/>
            <a:ext cx="0" cy="2374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1161780" y="5760130"/>
            <a:ext cx="35290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>
            <a:off x="1306243" y="5110842"/>
            <a:ext cx="309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 flipV="1">
            <a:off x="1377680" y="3670980"/>
            <a:ext cx="2663825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 flipV="1">
            <a:off x="1377680" y="4031342"/>
            <a:ext cx="2663825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4185968" y="5831567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Q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658543" y="3599542"/>
            <a:ext cx="647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dirty="0"/>
              <a:t>V, N</a:t>
            </a: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3466830" y="3599542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V</a:t>
            </a: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3825605" y="4031342"/>
            <a:ext cx="504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CN</a:t>
            </a: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4041505" y="5110842"/>
            <a:ext cx="5762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FN</a:t>
            </a:r>
          </a:p>
        </p:txBody>
      </p:sp>
      <p:sp>
        <p:nvSpPr>
          <p:cNvPr id="21" name="Line 14"/>
          <p:cNvSpPr>
            <a:spLocks noChangeShapeType="1"/>
          </p:cNvSpPr>
          <p:nvPr/>
        </p:nvSpPr>
        <p:spPr bwMode="auto">
          <a:xfrm flipV="1">
            <a:off x="1377680" y="4752067"/>
            <a:ext cx="273685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4114530" y="4679042"/>
            <a:ext cx="649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VN</a:t>
            </a:r>
          </a:p>
        </p:txBody>
      </p: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3087418" y="4347255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2746105" y="4031342"/>
            <a:ext cx="504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BZ</a:t>
            </a: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4788024" y="3832904"/>
            <a:ext cx="2374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/>
              <a:t>BZ = V – N = 0</a:t>
            </a:r>
          </a:p>
        </p:txBody>
      </p:sp>
      <p:sp>
        <p:nvSpPr>
          <p:cNvPr id="26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Účetní závěrka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trendů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horizontální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složek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Vertikální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Životní cyklus podniku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BEP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13 / 14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29. 02.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27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Analýza bodu zvratu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514600" lvl="0" algn="l">
              <a:spcBef>
                <a:spcPts val="0"/>
              </a:spcBef>
              <a:tabLst>
                <a:tab pos="2776538" algn="l"/>
              </a:tabLst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Tržby:</a:t>
            </a:r>
          </a:p>
          <a:p>
            <a:pPr marL="2514600" lvl="0" algn="l">
              <a:spcBef>
                <a:spcPts val="0"/>
              </a:spcBef>
              <a:tabLst>
                <a:tab pos="2873375" algn="l"/>
                <a:tab pos="3319463" algn="l"/>
              </a:tabLst>
            </a:pP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kde:	Q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… množství produkce [ks]</a:t>
            </a:r>
          </a:p>
          <a:p>
            <a:pPr marL="2514600" lvl="0" algn="l">
              <a:spcBef>
                <a:spcPts val="0"/>
              </a:spcBef>
              <a:tabLst>
                <a:tab pos="2514600" algn="l"/>
                <a:tab pos="3319463" algn="l"/>
              </a:tabLst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… prodejní cena [Kč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2514600" lvl="0" algn="l">
              <a:spcBef>
                <a:spcPts val="0"/>
              </a:spcBef>
              <a:tabLst>
                <a:tab pos="2514600" algn="l"/>
                <a:tab pos="3319463" algn="l"/>
              </a:tabLst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14600" lvl="0" algn="l">
              <a:spcBef>
                <a:spcPts val="600"/>
              </a:spcBef>
              <a:tabLst>
                <a:tab pos="2514600" algn="l"/>
              </a:tabLst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Náklady:</a:t>
            </a:r>
          </a:p>
          <a:p>
            <a:pPr marL="2514600" lvl="0" algn="l">
              <a:spcBef>
                <a:spcPts val="0"/>
              </a:spcBef>
              <a:tabLst>
                <a:tab pos="2873375" algn="l"/>
                <a:tab pos="3319463" algn="l"/>
              </a:tabLst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	kde:	C</a:t>
            </a:r>
            <a:r>
              <a:rPr 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… fixní náklady [Kč]</a:t>
            </a:r>
          </a:p>
          <a:p>
            <a:pPr marL="2514600" lvl="0" algn="l">
              <a:spcBef>
                <a:spcPts val="0"/>
              </a:spcBef>
              <a:tabLst>
                <a:tab pos="2873375" algn="l"/>
                <a:tab pos="3319463" algn="l"/>
              </a:tabLst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16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… variabilní náklady na jednotku [Kč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2514600" lvl="0" algn="l">
              <a:spcBef>
                <a:spcPts val="0"/>
              </a:spcBef>
              <a:tabLst>
                <a:tab pos="2873375" algn="l"/>
                <a:tab pos="3319463" algn="l"/>
              </a:tabLst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14600" lvl="0" algn="l">
              <a:spcBef>
                <a:spcPts val="600"/>
              </a:spcBef>
              <a:tabLst>
                <a:tab pos="2873375" algn="l"/>
                <a:tab pos="3319463" algn="l"/>
              </a:tabLst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Zisk:</a:t>
            </a:r>
          </a:p>
          <a:p>
            <a:pPr marL="2514600" lvl="0" algn="l">
              <a:spcBef>
                <a:spcPts val="0"/>
              </a:spcBef>
              <a:tabLst>
                <a:tab pos="2873375" algn="l"/>
                <a:tab pos="3319463" algn="l"/>
              </a:tabLst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	kde:	T … tržby [Kč]</a:t>
            </a:r>
          </a:p>
          <a:p>
            <a:pPr marL="2514600" lvl="0" algn="l">
              <a:spcBef>
                <a:spcPts val="0"/>
              </a:spcBef>
              <a:tabLst>
                <a:tab pos="2873375" algn="l"/>
                <a:tab pos="3319463" algn="l"/>
              </a:tabLst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		C … náklady [Kč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2514600" lvl="0" algn="l">
              <a:spcBef>
                <a:spcPts val="0"/>
              </a:spcBef>
              <a:tabLst>
                <a:tab pos="2873375" algn="l"/>
                <a:tab pos="3319463" algn="l"/>
              </a:tabLst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14600" lvl="0" algn="l">
              <a:spcBef>
                <a:spcPts val="600"/>
              </a:spcBef>
              <a:tabLst>
                <a:tab pos="2873375" algn="l"/>
                <a:tab pos="3319463" algn="l"/>
              </a:tabLst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Hledané množství:</a:t>
            </a:r>
          </a:p>
          <a:p>
            <a:pPr marL="2514600" lvl="0" algn="l">
              <a:spcBef>
                <a:spcPts val="0"/>
              </a:spcBef>
              <a:tabLst>
                <a:tab pos="2873375" algn="l"/>
                <a:tab pos="3319463" algn="l"/>
              </a:tabLst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	kde:	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PU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… Krycí příspěvek pro úhradu 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	fixních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nákladů</a:t>
            </a:r>
          </a:p>
          <a:p>
            <a:pPr algn="l">
              <a:lnSpc>
                <a:spcPct val="120000"/>
              </a:lnSpc>
            </a:pPr>
            <a:endParaRPr lang="cs-CZ" altLang="cs-CZ" sz="2200" dirty="0"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8765424"/>
              </p:ext>
            </p:extLst>
          </p:nvPr>
        </p:nvGraphicFramePr>
        <p:xfrm>
          <a:off x="1115616" y="1268760"/>
          <a:ext cx="11461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Rovnice" r:id="rId5" imgW="596641" imgH="203112" progId="Equation.3">
                  <p:embed/>
                </p:oleObj>
              </mc:Choice>
              <mc:Fallback>
                <p:oleObj name="Rovnice" r:id="rId5" imgW="596641" imgH="203112" progId="Equation.3">
                  <p:embed/>
                  <p:pic>
                    <p:nvPicPr>
                      <p:cNvPr id="0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268760"/>
                        <a:ext cx="1146175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1957652"/>
              </p:ext>
            </p:extLst>
          </p:nvPr>
        </p:nvGraphicFramePr>
        <p:xfrm>
          <a:off x="683568" y="2285831"/>
          <a:ext cx="179705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Rovnice" r:id="rId7" imgW="952087" imgH="228501" progId="Equation.3">
                  <p:embed/>
                </p:oleObj>
              </mc:Choice>
              <mc:Fallback>
                <p:oleObj name="Rovnice" r:id="rId7" imgW="952087" imgH="228501" progId="Equation.3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285831"/>
                        <a:ext cx="179705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4836728"/>
              </p:ext>
            </p:extLst>
          </p:nvPr>
        </p:nvGraphicFramePr>
        <p:xfrm>
          <a:off x="1043608" y="3501008"/>
          <a:ext cx="1296143" cy="349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Rovnice" r:id="rId9" imgW="660113" imgH="177723" progId="Equation.3">
                  <p:embed/>
                </p:oleObj>
              </mc:Choice>
              <mc:Fallback>
                <p:oleObj name="Rovnice" r:id="rId9" imgW="660113" imgH="177723" progId="Equation.3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501008"/>
                        <a:ext cx="1296143" cy="3490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k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067017"/>
              </p:ext>
            </p:extLst>
          </p:nvPr>
        </p:nvGraphicFramePr>
        <p:xfrm>
          <a:off x="611560" y="4443462"/>
          <a:ext cx="1981280" cy="746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Rovnice" r:id="rId11" imgW="1143000" imgH="431800" progId="Equation.3">
                  <p:embed/>
                </p:oleObj>
              </mc:Choice>
              <mc:Fallback>
                <p:oleObj name="Rovnice" r:id="rId11" imgW="1143000" imgH="431800" progId="Equation.3">
                  <p:embed/>
                  <p:pic>
                    <p:nvPicPr>
                      <p:cNvPr id="0" name="Objek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4443462"/>
                        <a:ext cx="1981280" cy="7469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Účetní závěrka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trendů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horizontální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složek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Vertikální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Životní cyklus podniku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BEP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14 / 14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29. 02.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0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9325"/>
            <a:ext cx="7553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29513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11560" y="2119313"/>
            <a:ext cx="6840760" cy="391001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3000"/>
              </a:spcAft>
            </a:pPr>
            <a:r>
              <a:rPr lang="cs-CZ" alt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algn="l"/>
            <a:r>
              <a:rPr lang="cs-CZ" altLang="cs-CZ" sz="32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Přeji hezký zbytek dne!</a:t>
            </a:r>
            <a:endParaRPr lang="cs-CZ" altLang="cs-CZ" sz="32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04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 / 14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29. 02.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Rozvaha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Položky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na straně aktiv jsou členěny podle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likvidnosti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od položek nejméně likvidních (stálá aktiva) k položkám nejlikvidnějším (oběžná aktiva)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Položky na straně pasiv jsou členěny podle 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vlastnictví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tj. na zdroje vlastní a cizí. Je z nich možné vyčíst 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kapitálovou strukturu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a tedy skladbu jednotlivých zdrojů použitých k financování podniku. 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Účetní závěrka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trendů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horizontální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složek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Vertikální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Životní cyklus podniku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BEP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Group 6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7998657"/>
              </p:ext>
            </p:extLst>
          </p:nvPr>
        </p:nvGraphicFramePr>
        <p:xfrm>
          <a:off x="199729" y="1124744"/>
          <a:ext cx="7252592" cy="4106393"/>
        </p:xfrm>
        <a:graphic>
          <a:graphicData uri="http://schemas.openxmlformats.org/drawingml/2006/table">
            <a:tbl>
              <a:tblPr/>
              <a:tblGrid>
                <a:gridCol w="3239668"/>
                <a:gridCol w="4012924"/>
              </a:tblGrid>
              <a:tr h="545565">
                <a:tc grid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Aktiva                                               Rozvaha k 31.12.20..                                             Pasiva </a:t>
                      </a:r>
                      <a:endParaRPr kumimoji="0" lang="cs-CZ" altLang="cs-CZ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854922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Dlouhodobý majetek 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Dlouhodobý hmotný majetek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Dlouhodobý nehmotný majetek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Dlouhodobý finanční majetek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Vlastní kapitál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Základní kapitál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Kapitálové fondy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Fondy ze zisku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Nerozdělení výsledek hospodaření z minulých let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Hospodářský výsledek z běžného účetního období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4748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Oběžný majetek 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Zásoby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Pohledávky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Finanční majetek (krátkodobý)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Cizí kapitál</a:t>
                      </a:r>
                      <a:endParaRPr kumimoji="0" lang="cs-CZ" altLang="cs-CZ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Dlouhodobé závazky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Krátkodobé závazky</a:t>
                      </a:r>
                      <a:endParaRPr kumimoji="0" lang="cs-CZ" altLang="cs-CZ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921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Ostatní aktiva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Ostatní pasiva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921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(bilanční ztráta)</a:t>
                      </a:r>
                      <a:endParaRPr kumimoji="0" lang="cs-CZ" altLang="cs-CZ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(bilanční zisk)</a:t>
                      </a:r>
                      <a:endParaRPr kumimoji="0" lang="cs-CZ" altLang="cs-CZ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2986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Výkaz Zisků a Ztráty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Výkaz zisků a ztrát (výsledovka) je stupňovitě členěn, přičemž jednotlivé stupně vyjadřují úroveň hospodaření v 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provozní, finanční a mimořádné činnosti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podniku.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Výsledovka reaguje na změny v podniku a jeho okolí rychleji než rozvaha, díky tomu, že obsahuje údaje pouze za jeden rok.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Účetní závěrka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trendů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horizontální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složek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Vertikální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Životní cyklus podniku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BEP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 / 14</a:t>
            </a:r>
          </a:p>
        </p:txBody>
      </p:sp>
      <p:grpSp>
        <p:nvGrpSpPr>
          <p:cNvPr id="58" name="Group 48"/>
          <p:cNvGrpSpPr>
            <a:grpSpLocks/>
          </p:cNvGrpSpPr>
          <p:nvPr/>
        </p:nvGrpSpPr>
        <p:grpSpPr bwMode="auto">
          <a:xfrm>
            <a:off x="1379538" y="267419"/>
            <a:ext cx="5143500" cy="6286500"/>
            <a:chOff x="1787" y="1418"/>
            <a:chExt cx="8100" cy="9900"/>
          </a:xfrm>
        </p:grpSpPr>
        <p:sp>
          <p:nvSpPr>
            <p:cNvPr id="59" name="Rectangle 49"/>
            <p:cNvSpPr>
              <a:spLocks noChangeArrowheads="1"/>
            </p:cNvSpPr>
            <p:nvPr/>
          </p:nvSpPr>
          <p:spPr bwMode="auto">
            <a:xfrm>
              <a:off x="1787" y="1418"/>
              <a:ext cx="8100" cy="9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0" name="Text Box 50"/>
            <p:cNvSpPr txBox="1">
              <a:spLocks noChangeArrowheads="1"/>
            </p:cNvSpPr>
            <p:nvPr/>
          </p:nvSpPr>
          <p:spPr bwMode="auto">
            <a:xfrm>
              <a:off x="2507" y="177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Provozní výnosy</a:t>
              </a:r>
              <a:endParaRPr lang="cs-CZ" altLang="cs-CZ"/>
            </a:p>
          </p:txBody>
        </p:sp>
        <p:sp>
          <p:nvSpPr>
            <p:cNvPr id="61" name="Text Box 51"/>
            <p:cNvSpPr txBox="1">
              <a:spLocks noChangeArrowheads="1"/>
            </p:cNvSpPr>
            <p:nvPr/>
          </p:nvSpPr>
          <p:spPr bwMode="auto">
            <a:xfrm>
              <a:off x="2507" y="249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300"/>
                </a:spcAft>
              </a:pPr>
              <a:r>
                <a:rPr lang="cs-CZ" altLang="cs-CZ" sz="1000">
                  <a:latin typeface="Times New Roman" pitchFamily="18" charset="0"/>
                </a:rPr>
                <a:t>Finanční výnosy</a:t>
              </a:r>
              <a:endParaRPr lang="cs-CZ" altLang="cs-CZ"/>
            </a:p>
          </p:txBody>
        </p:sp>
        <p:sp>
          <p:nvSpPr>
            <p:cNvPr id="62" name="Text Box 52"/>
            <p:cNvSpPr txBox="1">
              <a:spLocks noChangeArrowheads="1"/>
            </p:cNvSpPr>
            <p:nvPr/>
          </p:nvSpPr>
          <p:spPr bwMode="auto">
            <a:xfrm>
              <a:off x="2507" y="321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Mimořádné výnosy</a:t>
              </a:r>
              <a:endParaRPr lang="cs-CZ" altLang="cs-CZ"/>
            </a:p>
          </p:txBody>
        </p:sp>
        <p:sp>
          <p:nvSpPr>
            <p:cNvPr id="63" name="Text Box 53"/>
            <p:cNvSpPr txBox="1">
              <a:spLocks noChangeArrowheads="1"/>
            </p:cNvSpPr>
            <p:nvPr/>
          </p:nvSpPr>
          <p:spPr bwMode="auto">
            <a:xfrm>
              <a:off x="4847" y="177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Provozní náklady</a:t>
              </a:r>
              <a:endParaRPr lang="cs-CZ" altLang="cs-CZ"/>
            </a:p>
          </p:txBody>
        </p:sp>
        <p:sp>
          <p:nvSpPr>
            <p:cNvPr id="64" name="Text Box 54"/>
            <p:cNvSpPr txBox="1">
              <a:spLocks noChangeArrowheads="1"/>
            </p:cNvSpPr>
            <p:nvPr/>
          </p:nvSpPr>
          <p:spPr bwMode="auto">
            <a:xfrm>
              <a:off x="4847" y="249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300"/>
                </a:spcAft>
              </a:pPr>
              <a:r>
                <a:rPr lang="cs-CZ" altLang="cs-CZ" sz="1000">
                  <a:latin typeface="Times New Roman" pitchFamily="18" charset="0"/>
                </a:rPr>
                <a:t>Finanční náklady</a:t>
              </a:r>
              <a:endParaRPr lang="cs-CZ" altLang="cs-CZ"/>
            </a:p>
          </p:txBody>
        </p:sp>
        <p:sp>
          <p:nvSpPr>
            <p:cNvPr id="65" name="Text Box 55"/>
            <p:cNvSpPr txBox="1">
              <a:spLocks noChangeArrowheads="1"/>
            </p:cNvSpPr>
            <p:nvPr/>
          </p:nvSpPr>
          <p:spPr bwMode="auto">
            <a:xfrm>
              <a:off x="4847" y="321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Mimořádné náklady</a:t>
              </a:r>
              <a:endParaRPr lang="cs-CZ" altLang="cs-CZ"/>
            </a:p>
          </p:txBody>
        </p:sp>
        <p:sp>
          <p:nvSpPr>
            <p:cNvPr id="66" name="Text Box 56"/>
            <p:cNvSpPr txBox="1">
              <a:spLocks noChangeArrowheads="1"/>
            </p:cNvSpPr>
            <p:nvPr/>
          </p:nvSpPr>
          <p:spPr bwMode="auto">
            <a:xfrm>
              <a:off x="7187" y="1778"/>
              <a:ext cx="21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Provozní výsledek</a:t>
              </a:r>
              <a:endParaRPr lang="cs-CZ" altLang="cs-CZ"/>
            </a:p>
          </p:txBody>
        </p:sp>
        <p:sp>
          <p:nvSpPr>
            <p:cNvPr id="67" name="Text Box 57"/>
            <p:cNvSpPr txBox="1">
              <a:spLocks noChangeArrowheads="1"/>
            </p:cNvSpPr>
            <p:nvPr/>
          </p:nvSpPr>
          <p:spPr bwMode="auto">
            <a:xfrm>
              <a:off x="7187" y="2498"/>
              <a:ext cx="21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Finanční výsledek</a:t>
              </a:r>
              <a:endParaRPr lang="cs-CZ" altLang="cs-CZ"/>
            </a:p>
          </p:txBody>
        </p:sp>
        <p:sp>
          <p:nvSpPr>
            <p:cNvPr id="68" name="Text Box 58"/>
            <p:cNvSpPr txBox="1">
              <a:spLocks noChangeArrowheads="1"/>
            </p:cNvSpPr>
            <p:nvPr/>
          </p:nvSpPr>
          <p:spPr bwMode="auto">
            <a:xfrm>
              <a:off x="7187" y="3218"/>
              <a:ext cx="21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Mimořádný výsledek</a:t>
              </a:r>
              <a:endParaRPr lang="cs-CZ" altLang="cs-CZ"/>
            </a:p>
          </p:txBody>
        </p:sp>
        <p:sp>
          <p:nvSpPr>
            <p:cNvPr id="69" name="Text Box 59"/>
            <p:cNvSpPr txBox="1">
              <a:spLocks noChangeArrowheads="1"/>
            </p:cNvSpPr>
            <p:nvPr/>
          </p:nvSpPr>
          <p:spPr bwMode="auto">
            <a:xfrm>
              <a:off x="7187" y="3938"/>
              <a:ext cx="216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Hospodářský výsledek před zdaněním</a:t>
              </a:r>
              <a:endParaRPr lang="cs-CZ" altLang="cs-CZ"/>
            </a:p>
          </p:txBody>
        </p:sp>
        <p:sp>
          <p:nvSpPr>
            <p:cNvPr id="70" name="Text Box 60"/>
            <p:cNvSpPr txBox="1">
              <a:spLocks noChangeArrowheads="1"/>
            </p:cNvSpPr>
            <p:nvPr/>
          </p:nvSpPr>
          <p:spPr bwMode="auto">
            <a:xfrm>
              <a:off x="2507" y="393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Výnosy</a:t>
              </a:r>
              <a:endParaRPr lang="cs-CZ" altLang="cs-CZ"/>
            </a:p>
          </p:txBody>
        </p:sp>
        <p:sp>
          <p:nvSpPr>
            <p:cNvPr id="71" name="Text Box 61"/>
            <p:cNvSpPr txBox="1">
              <a:spLocks noChangeArrowheads="1"/>
            </p:cNvSpPr>
            <p:nvPr/>
          </p:nvSpPr>
          <p:spPr bwMode="auto">
            <a:xfrm>
              <a:off x="4847" y="393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Náklady</a:t>
              </a:r>
              <a:endParaRPr lang="cs-CZ" altLang="cs-CZ"/>
            </a:p>
          </p:txBody>
        </p:sp>
        <p:sp>
          <p:nvSpPr>
            <p:cNvPr id="72" name="Text Box 62"/>
            <p:cNvSpPr txBox="1">
              <a:spLocks noChangeArrowheads="1"/>
            </p:cNvSpPr>
            <p:nvPr/>
          </p:nvSpPr>
          <p:spPr bwMode="auto">
            <a:xfrm>
              <a:off x="7187" y="501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Daně</a:t>
              </a:r>
              <a:endParaRPr lang="cs-CZ" altLang="cs-CZ"/>
            </a:p>
          </p:txBody>
        </p:sp>
        <p:sp>
          <p:nvSpPr>
            <p:cNvPr id="73" name="Text Box 63"/>
            <p:cNvSpPr txBox="1">
              <a:spLocks noChangeArrowheads="1"/>
            </p:cNvSpPr>
            <p:nvPr/>
          </p:nvSpPr>
          <p:spPr bwMode="auto">
            <a:xfrm>
              <a:off x="7187" y="5738"/>
              <a:ext cx="19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Hospodářský výsledek po zdanění</a:t>
              </a:r>
              <a:endParaRPr lang="cs-CZ" altLang="cs-CZ"/>
            </a:p>
          </p:txBody>
        </p:sp>
        <p:sp>
          <p:nvSpPr>
            <p:cNvPr id="74" name="Text Box 64"/>
            <p:cNvSpPr txBox="1">
              <a:spLocks noChangeArrowheads="1"/>
            </p:cNvSpPr>
            <p:nvPr/>
          </p:nvSpPr>
          <p:spPr bwMode="auto">
            <a:xfrm>
              <a:off x="7187" y="6818"/>
              <a:ext cx="19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Čerpání z rezervních fondů</a:t>
              </a:r>
              <a:endParaRPr lang="cs-CZ" altLang="cs-CZ"/>
            </a:p>
          </p:txBody>
        </p:sp>
        <p:sp>
          <p:nvSpPr>
            <p:cNvPr id="75" name="Text Box 65"/>
            <p:cNvSpPr txBox="1">
              <a:spLocks noChangeArrowheads="1"/>
            </p:cNvSpPr>
            <p:nvPr/>
          </p:nvSpPr>
          <p:spPr bwMode="auto">
            <a:xfrm>
              <a:off x="7187" y="7898"/>
              <a:ext cx="19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Příděly rezervním fondům</a:t>
              </a:r>
              <a:endParaRPr lang="cs-CZ" altLang="cs-CZ"/>
            </a:p>
          </p:txBody>
        </p:sp>
        <p:sp>
          <p:nvSpPr>
            <p:cNvPr id="76" name="Text Box 66"/>
            <p:cNvSpPr txBox="1">
              <a:spLocks noChangeArrowheads="1"/>
            </p:cNvSpPr>
            <p:nvPr/>
          </p:nvSpPr>
          <p:spPr bwMode="auto">
            <a:xfrm>
              <a:off x="7187" y="10238"/>
              <a:ext cx="19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Bilanční zisk   (+)</a:t>
              </a:r>
            </a:p>
            <a:p>
              <a:r>
                <a:rPr lang="cs-CZ" altLang="cs-CZ" sz="1000">
                  <a:latin typeface="Times New Roman" pitchFamily="18" charset="0"/>
                </a:rPr>
                <a:t>Bilanční ztráta (-)</a:t>
              </a:r>
              <a:endParaRPr lang="cs-CZ" altLang="cs-CZ"/>
            </a:p>
          </p:txBody>
        </p:sp>
        <p:sp>
          <p:nvSpPr>
            <p:cNvPr id="77" name="Text Box 67"/>
            <p:cNvSpPr txBox="1">
              <a:spLocks noChangeArrowheads="1"/>
            </p:cNvSpPr>
            <p:nvPr/>
          </p:nvSpPr>
          <p:spPr bwMode="auto">
            <a:xfrm>
              <a:off x="7187" y="8978"/>
              <a:ext cx="198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Hospodářský výsledek minulých let</a:t>
              </a:r>
              <a:endParaRPr lang="cs-CZ" altLang="cs-CZ"/>
            </a:p>
          </p:txBody>
        </p:sp>
        <p:sp>
          <p:nvSpPr>
            <p:cNvPr id="78" name="Text Box 68"/>
            <p:cNvSpPr txBox="1">
              <a:spLocks noChangeArrowheads="1"/>
            </p:cNvSpPr>
            <p:nvPr/>
          </p:nvSpPr>
          <p:spPr bwMode="auto">
            <a:xfrm>
              <a:off x="3227" y="213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79" name="Text Box 69"/>
            <p:cNvSpPr txBox="1">
              <a:spLocks noChangeArrowheads="1"/>
            </p:cNvSpPr>
            <p:nvPr/>
          </p:nvSpPr>
          <p:spPr bwMode="auto">
            <a:xfrm>
              <a:off x="3227" y="285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80" name="Text Box 70"/>
            <p:cNvSpPr txBox="1">
              <a:spLocks noChangeArrowheads="1"/>
            </p:cNvSpPr>
            <p:nvPr/>
          </p:nvSpPr>
          <p:spPr bwMode="auto">
            <a:xfrm>
              <a:off x="5567" y="213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81" name="Text Box 71"/>
            <p:cNvSpPr txBox="1">
              <a:spLocks noChangeArrowheads="1"/>
            </p:cNvSpPr>
            <p:nvPr/>
          </p:nvSpPr>
          <p:spPr bwMode="auto">
            <a:xfrm>
              <a:off x="5567" y="285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82" name="Text Box 72"/>
            <p:cNvSpPr txBox="1">
              <a:spLocks noChangeArrowheads="1"/>
            </p:cNvSpPr>
            <p:nvPr/>
          </p:nvSpPr>
          <p:spPr bwMode="auto">
            <a:xfrm>
              <a:off x="7907" y="213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83" name="Text Box 73"/>
            <p:cNvSpPr txBox="1">
              <a:spLocks noChangeArrowheads="1"/>
            </p:cNvSpPr>
            <p:nvPr/>
          </p:nvSpPr>
          <p:spPr bwMode="auto">
            <a:xfrm>
              <a:off x="7907" y="285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84" name="Text Box 74"/>
            <p:cNvSpPr txBox="1">
              <a:spLocks noChangeArrowheads="1"/>
            </p:cNvSpPr>
            <p:nvPr/>
          </p:nvSpPr>
          <p:spPr bwMode="auto">
            <a:xfrm>
              <a:off x="6467" y="699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85" name="Text Box 75"/>
            <p:cNvSpPr txBox="1">
              <a:spLocks noChangeArrowheads="1"/>
            </p:cNvSpPr>
            <p:nvPr/>
          </p:nvSpPr>
          <p:spPr bwMode="auto">
            <a:xfrm>
              <a:off x="6467" y="897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86" name="Text Box 76"/>
            <p:cNvSpPr txBox="1">
              <a:spLocks noChangeArrowheads="1"/>
            </p:cNvSpPr>
            <p:nvPr/>
          </p:nvSpPr>
          <p:spPr bwMode="auto">
            <a:xfrm>
              <a:off x="4487" y="177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87" name="Text Box 77"/>
            <p:cNvSpPr txBox="1">
              <a:spLocks noChangeArrowheads="1"/>
            </p:cNvSpPr>
            <p:nvPr/>
          </p:nvSpPr>
          <p:spPr bwMode="auto">
            <a:xfrm>
              <a:off x="4487" y="249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88" name="Text Box 78"/>
            <p:cNvSpPr txBox="1">
              <a:spLocks noChangeArrowheads="1"/>
            </p:cNvSpPr>
            <p:nvPr/>
          </p:nvSpPr>
          <p:spPr bwMode="auto">
            <a:xfrm>
              <a:off x="4487" y="321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89" name="Text Box 79"/>
            <p:cNvSpPr txBox="1">
              <a:spLocks noChangeArrowheads="1"/>
            </p:cNvSpPr>
            <p:nvPr/>
          </p:nvSpPr>
          <p:spPr bwMode="auto">
            <a:xfrm>
              <a:off x="6467" y="501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90" name="Text Box 80"/>
            <p:cNvSpPr txBox="1">
              <a:spLocks noChangeArrowheads="1"/>
            </p:cNvSpPr>
            <p:nvPr/>
          </p:nvSpPr>
          <p:spPr bwMode="auto">
            <a:xfrm>
              <a:off x="6467" y="807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91" name="Text Box 81"/>
            <p:cNvSpPr txBox="1">
              <a:spLocks noChangeArrowheads="1"/>
            </p:cNvSpPr>
            <p:nvPr/>
          </p:nvSpPr>
          <p:spPr bwMode="auto">
            <a:xfrm>
              <a:off x="6467" y="933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92" name="Text Box 82"/>
            <p:cNvSpPr txBox="1">
              <a:spLocks noChangeArrowheads="1"/>
            </p:cNvSpPr>
            <p:nvPr/>
          </p:nvSpPr>
          <p:spPr bwMode="auto">
            <a:xfrm>
              <a:off x="6827" y="177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=</a:t>
              </a:r>
              <a:endParaRPr lang="cs-CZ" altLang="cs-CZ"/>
            </a:p>
          </p:txBody>
        </p:sp>
        <p:sp>
          <p:nvSpPr>
            <p:cNvPr id="93" name="Text Box 83"/>
            <p:cNvSpPr txBox="1">
              <a:spLocks noChangeArrowheads="1"/>
            </p:cNvSpPr>
            <p:nvPr/>
          </p:nvSpPr>
          <p:spPr bwMode="auto">
            <a:xfrm>
              <a:off x="6827" y="249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=</a:t>
              </a:r>
              <a:endParaRPr lang="cs-CZ" altLang="cs-CZ"/>
            </a:p>
          </p:txBody>
        </p:sp>
        <p:sp>
          <p:nvSpPr>
            <p:cNvPr id="94" name="Text Box 84"/>
            <p:cNvSpPr txBox="1">
              <a:spLocks noChangeArrowheads="1"/>
            </p:cNvSpPr>
            <p:nvPr/>
          </p:nvSpPr>
          <p:spPr bwMode="auto">
            <a:xfrm>
              <a:off x="6827" y="321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=</a:t>
              </a:r>
              <a:endParaRPr lang="cs-CZ" altLang="cs-CZ"/>
            </a:p>
          </p:txBody>
        </p:sp>
        <p:sp>
          <p:nvSpPr>
            <p:cNvPr id="95" name="Line 85"/>
            <p:cNvSpPr>
              <a:spLocks noChangeShapeType="1"/>
            </p:cNvSpPr>
            <p:nvPr/>
          </p:nvSpPr>
          <p:spPr bwMode="auto">
            <a:xfrm>
              <a:off x="2507" y="3758"/>
              <a:ext cx="68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" name="Text Box 86"/>
            <p:cNvSpPr txBox="1">
              <a:spLocks noChangeArrowheads="1"/>
            </p:cNvSpPr>
            <p:nvPr/>
          </p:nvSpPr>
          <p:spPr bwMode="auto">
            <a:xfrm>
              <a:off x="4487" y="393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97" name="Text Box 87"/>
            <p:cNvSpPr txBox="1">
              <a:spLocks noChangeArrowheads="1"/>
            </p:cNvSpPr>
            <p:nvPr/>
          </p:nvSpPr>
          <p:spPr bwMode="auto">
            <a:xfrm>
              <a:off x="6827" y="393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=</a:t>
              </a:r>
              <a:endParaRPr lang="cs-CZ" altLang="cs-CZ"/>
            </a:p>
          </p:txBody>
        </p:sp>
        <p:sp>
          <p:nvSpPr>
            <p:cNvPr id="98" name="Line 88"/>
            <p:cNvSpPr>
              <a:spLocks noChangeShapeType="1"/>
            </p:cNvSpPr>
            <p:nvPr/>
          </p:nvSpPr>
          <p:spPr bwMode="auto">
            <a:xfrm>
              <a:off x="6647" y="5558"/>
              <a:ext cx="2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9" name="Line 89"/>
            <p:cNvSpPr>
              <a:spLocks noChangeShapeType="1"/>
            </p:cNvSpPr>
            <p:nvPr/>
          </p:nvSpPr>
          <p:spPr bwMode="auto">
            <a:xfrm>
              <a:off x="6827" y="6638"/>
              <a:ext cx="2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0" name="Line 90"/>
            <p:cNvSpPr>
              <a:spLocks noChangeShapeType="1"/>
            </p:cNvSpPr>
            <p:nvPr/>
          </p:nvSpPr>
          <p:spPr bwMode="auto">
            <a:xfrm>
              <a:off x="6647" y="10058"/>
              <a:ext cx="2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3" name="TextovéPole 52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29. 02.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93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Výroční zpráva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Úkolem přílohy a výroční zprávy je zvýšit vypovídací schopnost účetní závěrky podniku o doplňkové údaje, zdůvodnění, specifikace a informace o finančních údajích, které se v rozvaze a výkazu zisků a ztrát neobjevují. </a:t>
            </a: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1200"/>
              </a:spcBef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Jedná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se zejména o informace zahrnující: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charakteristiku použitých bilančních a oceňovacích metod,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charakteristiku, zdůvodnění a vysvětlení změn těchto metod,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charakteristiku, zdůvodnění a vysvětlení změn v členění položek a v oceňování,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podání zprávy o průběhu hospodářské činnosti, stavu a o očekávaném vývoji podniku.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Účetní závěrka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trendů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horizontální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složek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Vertikální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Životní cyklus podniku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BEP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14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29. 02.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63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Cash-</a:t>
            </a:r>
            <a:r>
              <a:rPr lang="cs-CZ" altLang="cs-CZ" sz="4000" b="1" dirty="0" err="1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endParaRPr lang="cs-CZ" altLang="cs-CZ" sz="4000" b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244907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Hotové peníze představuje rozdíl mezi peněžními příjmy a peněžními výdaji, který se také označuje jako „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cash-</a:t>
            </a:r>
            <a:r>
              <a:rPr lang="cs-CZ" alt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“ (peněžní tok)</a:t>
            </a:r>
          </a:p>
          <a:p>
            <a:pPr algn="l">
              <a:spcBef>
                <a:spcPts val="600"/>
              </a:spcBef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Cash-</a:t>
            </a:r>
            <a:r>
              <a:rPr lang="cs-CZ" alt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 ukazatel, který udává příliv prostředků z podnikových operací.</a:t>
            </a:r>
          </a:p>
          <a:p>
            <a:pPr algn="l">
              <a:spcBef>
                <a:spcPts val="6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Tento ukazatel umožňuje získat přehled o likvidní situaci a finančním vývoji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podniku</a:t>
            </a:r>
          </a:p>
          <a:p>
            <a:pPr>
              <a:lnSpc>
                <a:spcPct val="80000"/>
              </a:lnSpc>
            </a:pPr>
            <a:endParaRPr lang="cs-CZ" altLang="cs-CZ" sz="2400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Účetní závěrka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trendů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horizontální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složek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Vertikální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Životní cyklus podniku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BEP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14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431539" y="3585322"/>
            <a:ext cx="3348374" cy="278431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altLang="cs-CZ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Nepřímo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se tedy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cash-</a:t>
            </a:r>
            <a:r>
              <a:rPr lang="cs-CZ" alt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stanoví tak, že se od hospodářského výsledku za příslušné období odečtou postupně všechny výnosy, které neznamenají peněžní příjmy (tzn. např. pohledávky) a naopak se postupně přičtou všechny náklady, které neznamenají peněžní výdaje (např. odpisy).</a:t>
            </a:r>
          </a:p>
          <a:p>
            <a:pPr>
              <a:lnSpc>
                <a:spcPct val="80000"/>
              </a:lnSpc>
            </a:pPr>
            <a:endParaRPr lang="cs-CZ" altLang="cs-CZ" sz="2400" dirty="0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3894531" y="3585322"/>
            <a:ext cx="3341765" cy="278431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altLang="cs-CZ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Přímo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cash-</a:t>
            </a:r>
            <a:r>
              <a:rPr lang="cs-CZ" alt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stanoví postupným propočtem, jako rozdíl účetních výnosů, znamenajících zároveň peněžní příjmy a účetních nákladů, které jsou zároveň peněžními výdaji. Výsledky obou způsobů stanovení cash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musí být stejné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cs-CZ" alt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29. 02.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63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Horizontální analýza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Zjištění časového vývoje položek </a:t>
            </a:r>
            <a:endParaRPr lang="cs-CZ" alt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horizontální rozbor)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Sledují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se změny položek v čase. Může se jednat o vývoj položek vyjádřených jak absolutně v Kč, tak procentním podílem. Tyto změny lze vyjadřovat různým způsobem, přičemž autor preferuje formu bazického indexu (roční hodnoty se vztahují vždy ke společnému výchozímu období a zobrazují tedy kumulované změny).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Účetní závěrka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trendů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horizontální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složek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Vertikální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Životní cyklus podniku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BEP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14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29. 02.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44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Vertikální analýza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Zjištění podílů položek </a:t>
            </a:r>
            <a:endParaRPr lang="cs-CZ" alt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vertikální rozbor)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Umožňuje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lépe srovnávat strukturu rozvahy podniku s jinými podniky. V případě výkazu zisků ztrát se nejčastěji počítají podíly jednotlivých nákladových položek, na tržbách, resp. celkových výnosech.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Účetní závěrka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trendů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horizontální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složek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Vertikální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Životní cyklus podniku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BEP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6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14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29. 02.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7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Horizontální a vertikální a.</a:t>
            </a:r>
          </a:p>
        </p:txBody>
      </p:sp>
      <p:pic>
        <p:nvPicPr>
          <p:cNvPr id="12" name="Picture 2" descr="AV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8" y="1044220"/>
            <a:ext cx="6825088" cy="3412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Účetní závěrka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trendů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horizontální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složek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Vertikální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Životní cyklus podniku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BEP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3995935" y="4368772"/>
            <a:ext cx="3456385" cy="223224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</a:pP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Prezentování dat: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Absolutní hodnota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Procentní změna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400666" y="4368772"/>
            <a:ext cx="3456385" cy="223224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</a:pP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Možnosti zpracování dat: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Meziroční srovnání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Srovnání s referenčním rokem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7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14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29. 02.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65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Finanční páka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financial</a:t>
            </a: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leverage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financial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gearing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 je rozsah, v jakém je cizí kapitál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použit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 financování podniku </a:t>
            </a: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12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Finanční páka zvyšuje míru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výnosnosti vlastního kapitálu </a:t>
            </a:r>
          </a:p>
          <a:p>
            <a:pPr marL="355600" indent="-3556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předpokladu, že míra zhodnocení vloženého kapitálu podnikem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vyšší než úroková míra z cizího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kapitálu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12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Vyšší zadluženost zvyšuje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riziko podnikání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přičemž vyšší zadlužení vede zároveň k růstu úrokové míry cizího kapitálu</a:t>
            </a:r>
          </a:p>
          <a:p>
            <a:pPr algn="l">
              <a:spcBef>
                <a:spcPts val="12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Finanční páka je založena na principu, že cizí kapitál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levnější než vlastní kapitál</a:t>
            </a:r>
          </a:p>
          <a:p>
            <a:pPr algn="l">
              <a:spcBef>
                <a:spcPts val="12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Výhodnost použití cizího kapitálu se zjišťuje porovnáním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ROA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 ROE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endParaRPr lang="cs-CZ" altLang="cs-CZ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323527" y="5233276"/>
                <a:ext cx="3528392" cy="6042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1" i="1" smtClean="0">
                          <a:latin typeface="Cambria Math"/>
                        </a:rPr>
                        <m:t>𝒇𝒊𝒏𝒂𝒏</m:t>
                      </m:r>
                      <m:r>
                        <a:rPr lang="cs-CZ" sz="1600" b="1" i="1" smtClean="0">
                          <a:latin typeface="Cambria Math"/>
                        </a:rPr>
                        <m:t>č</m:t>
                      </m:r>
                      <m:r>
                        <a:rPr lang="cs-CZ" sz="1600" b="1" i="1" smtClean="0">
                          <a:latin typeface="Cambria Math"/>
                        </a:rPr>
                        <m:t>𝒏</m:t>
                      </m:r>
                      <m:r>
                        <a:rPr lang="cs-CZ" sz="1600" b="1" i="1" smtClean="0">
                          <a:latin typeface="Cambria Math"/>
                        </a:rPr>
                        <m:t>í  </m:t>
                      </m:r>
                      <m:r>
                        <a:rPr lang="cs-CZ" sz="1600" b="1" i="1" smtClean="0">
                          <a:latin typeface="Cambria Math"/>
                        </a:rPr>
                        <m:t>𝒑</m:t>
                      </m:r>
                      <m:r>
                        <a:rPr lang="cs-CZ" sz="1600" b="1" i="1" smtClean="0">
                          <a:latin typeface="Cambria Math"/>
                        </a:rPr>
                        <m:t>á</m:t>
                      </m:r>
                      <m:r>
                        <a:rPr lang="cs-CZ" sz="1600" b="1" i="1" smtClean="0">
                          <a:latin typeface="Cambria Math"/>
                        </a:rPr>
                        <m:t>𝒌𝒂</m:t>
                      </m:r>
                      <m:r>
                        <a:rPr lang="cs-CZ" sz="1600" b="1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sz="16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600" b="1" i="1" smtClean="0">
                              <a:latin typeface="Cambria Math"/>
                            </a:rPr>
                            <m:t>𝒂𝒌𝒕</m:t>
                          </m:r>
                          <m:r>
                            <a:rPr lang="cs-CZ" sz="1600" b="1" i="1" smtClean="0">
                              <a:latin typeface="Cambria Math"/>
                            </a:rPr>
                            <m:t>í</m:t>
                          </m:r>
                          <m:r>
                            <a:rPr lang="cs-CZ" sz="1600" b="1" i="1" smtClean="0">
                              <a:latin typeface="Cambria Math"/>
                            </a:rPr>
                            <m:t>𝒗𝒂</m:t>
                          </m:r>
                        </m:num>
                        <m:den>
                          <m:r>
                            <a:rPr lang="cs-CZ" sz="1600" b="1" i="1" smtClean="0">
                              <a:latin typeface="Cambria Math"/>
                            </a:rPr>
                            <m:t>𝒗𝒍𝒂𝒔𝒕𝒏</m:t>
                          </m:r>
                          <m:r>
                            <a:rPr lang="cs-CZ" sz="1600" b="1" i="1" smtClean="0">
                              <a:latin typeface="Cambria Math"/>
                            </a:rPr>
                            <m:t>í </m:t>
                          </m:r>
                          <m:r>
                            <a:rPr lang="cs-CZ" sz="1600" b="1" i="1" smtClean="0">
                              <a:latin typeface="Cambria Math"/>
                            </a:rPr>
                            <m:t>𝒛𝒅𝒓𝒐𝒋𝒆</m:t>
                          </m:r>
                        </m:den>
                      </m:f>
                    </m:oMath>
                  </m:oMathPara>
                </a14:m>
                <a:endParaRPr lang="cs-CZ" sz="1600" b="1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7" y="5233276"/>
                <a:ext cx="3528392" cy="60426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4067944" y="5331022"/>
                <a:ext cx="3313930" cy="4436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1600" b="1" i="1" smtClean="0">
                        <a:latin typeface="Cambria Math"/>
                      </a:rPr>
                      <m:t>𝑰𝒏𝒅𝒆𝒙</m:t>
                    </m:r>
                    <m:r>
                      <a:rPr lang="cs-CZ" sz="1600" b="1" i="1" smtClean="0">
                        <a:latin typeface="Cambria Math"/>
                      </a:rPr>
                      <m:t> </m:t>
                    </m:r>
                    <m:r>
                      <a:rPr lang="cs-CZ" sz="1600" b="1" i="1" smtClean="0">
                        <a:latin typeface="Cambria Math"/>
                      </a:rPr>
                      <m:t>𝒇𝒊𝒏𝒂𝒏</m:t>
                    </m:r>
                    <m:r>
                      <a:rPr lang="cs-CZ" sz="1600" b="1" i="1" smtClean="0">
                        <a:latin typeface="Cambria Math"/>
                      </a:rPr>
                      <m:t>č</m:t>
                    </m:r>
                    <m:r>
                      <a:rPr lang="cs-CZ" sz="1600" b="1" i="1" smtClean="0">
                        <a:latin typeface="Cambria Math"/>
                      </a:rPr>
                      <m:t>𝒏</m:t>
                    </m:r>
                    <m:r>
                      <a:rPr lang="cs-CZ" sz="1600" b="1" i="1" smtClean="0">
                        <a:latin typeface="Cambria Math"/>
                      </a:rPr>
                      <m:t>í </m:t>
                    </m:r>
                    <m:r>
                      <a:rPr lang="cs-CZ" sz="1600" b="1" i="1" smtClean="0">
                        <a:latin typeface="Cambria Math"/>
                      </a:rPr>
                      <m:t>𝒑</m:t>
                    </m:r>
                    <m:r>
                      <a:rPr lang="cs-CZ" sz="1600" b="1" i="1" smtClean="0">
                        <a:latin typeface="Cambria Math"/>
                      </a:rPr>
                      <m:t>á</m:t>
                    </m:r>
                    <m:r>
                      <a:rPr lang="cs-CZ" sz="1600" b="1" i="1" smtClean="0">
                        <a:latin typeface="Cambria Math"/>
                      </a:rPr>
                      <m:t>𝒌𝒚</m:t>
                    </m:r>
                    <m:r>
                      <a:rPr lang="cs-CZ" sz="1600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sz="16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1600" b="1" i="1" smtClean="0">
                            <a:latin typeface="Cambria Math"/>
                          </a:rPr>
                          <m:t>𝑹𝑶𝑬</m:t>
                        </m:r>
                      </m:num>
                      <m:den>
                        <m:r>
                          <a:rPr lang="cs-CZ" sz="1600" b="1" i="1" smtClean="0">
                            <a:latin typeface="Cambria Math"/>
                          </a:rPr>
                          <m:t>𝑹𝑶𝑨</m:t>
                        </m:r>
                      </m:den>
                    </m:f>
                    <m:r>
                      <a:rPr lang="cs-CZ" sz="1600" b="1" i="1" smtClean="0">
                        <a:latin typeface="Cambria Math"/>
                      </a:rPr>
                      <m:t> </m:t>
                    </m:r>
                    <m:r>
                      <a:rPr lang="cs-CZ" sz="1600" b="1" i="1" smtClean="0">
                        <a:latin typeface="Cambria Math"/>
                        <a:ea typeface="Cambria Math"/>
                      </a:rPr>
                      <m:t>&gt;</m:t>
                    </m:r>
                    <m:r>
                      <a:rPr lang="cs-CZ" sz="1600" b="1" i="1" smtClean="0">
                        <a:latin typeface="Cambria Math"/>
                        <a:ea typeface="Cambria Math"/>
                      </a:rPr>
                      <m:t>𝟏</m:t>
                    </m:r>
                  </m:oMath>
                </a14:m>
                <a:r>
                  <a:rPr lang="cs-CZ" sz="1600" b="1" dirty="0" smtClean="0"/>
                  <a:t> </a:t>
                </a:r>
                <a:endParaRPr lang="cs-CZ" sz="1600" b="1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5331022"/>
                <a:ext cx="3313930" cy="443648"/>
              </a:xfrm>
              <a:prstGeom prst="rect">
                <a:avLst/>
              </a:prstGeom>
              <a:blipFill rotWithShape="1">
                <a:blip r:embed="rId5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Účetní závěrka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trendů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horizontální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složek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Vertikální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Životní cyklus podniku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BEP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8 / 14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29. 02.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07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1240</Words>
  <Application>Microsoft Office PowerPoint</Application>
  <PresentationFormat>Předvádění na obrazovce (4:3)</PresentationFormat>
  <Paragraphs>359</Paragraphs>
  <Slides>16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8" baseType="lpstr">
      <vt:lpstr>Motiv sady Office</vt:lpstr>
      <vt:lpstr>Rovnice</vt:lpstr>
      <vt:lpstr>MPH_FMAN Finanční management  jaro 2016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MPH_FMAN Finanční management  jaro 2014</dc:title>
  <dc:creator>Marinič Peter</dc:creator>
  <cp:lastModifiedBy>Ing. Peter Marinič</cp:lastModifiedBy>
  <cp:revision>22</cp:revision>
  <dcterms:created xsi:type="dcterms:W3CDTF">2014-02-17T10:02:52Z</dcterms:created>
  <dcterms:modified xsi:type="dcterms:W3CDTF">2016-02-20T09:58:40Z</dcterms:modified>
</cp:coreProperties>
</file>