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81" r:id="rId3"/>
    <p:sldId id="258" r:id="rId4"/>
    <p:sldId id="267" r:id="rId5"/>
    <p:sldId id="268" r:id="rId6"/>
    <p:sldId id="269" r:id="rId7"/>
    <p:sldId id="270" r:id="rId8"/>
    <p:sldId id="260" r:id="rId9"/>
    <p:sldId id="261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2" r:id="rId21"/>
    <p:sldId id="283" r:id="rId22"/>
    <p:sldId id="266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0000"/>
    <a:srgbClr val="6F071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0" autoAdjust="0"/>
    <p:restoredTop sz="94660"/>
  </p:normalViewPr>
  <p:slideViewPr>
    <p:cSldViewPr>
      <p:cViewPr varScale="1">
        <p:scale>
          <a:sx n="70" d="100"/>
          <a:sy n="70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79C58-2583-4894-B284-F0731831A01B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6E355-038D-4435-9762-9248544D8E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818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20.2.2016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Word_97_-_2003_Document2.doc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Word_97_-_2003_Document3.doc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130425"/>
            <a:ext cx="7848600" cy="3660775"/>
          </a:xfrm>
        </p:spPr>
        <p:txBody>
          <a:bodyPr/>
          <a:lstStyle/>
          <a:p>
            <a:pPr algn="l" eaLnBrk="1" hangingPunct="1"/>
            <a:r>
              <a:rPr lang="cs-CZ" alt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MPH_FMAN</a:t>
            </a: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4800" b="1" dirty="0" smtClean="0">
                <a:solidFill>
                  <a:srgbClr val="9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Finanční management</a:t>
            </a:r>
            <a: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4700" dirty="0" smtClean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36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jaro 2016</a:t>
            </a:r>
          </a:p>
        </p:txBody>
      </p:sp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3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9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Opatření ke snížení rizika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Opatření na snižování nepříznivých dopadů rizika: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Flexibilita projektu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která umožňuje pružně a levně reagovat na různý vývoj faktorů, které projekt ovlivňují (např. volba univerzálního zařízení, etapová realizace projektu, průběžné sledování a vyhodnocování informací z podniku i jeho okolí apod.)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Diverzifikace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tzn. rozložení rizika (např. poskytování většího počtu služeb, zaměření na různé zákazníky, nákup u různých dodavatelů, podnikání na různých místech apod.)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Dělení rizika</a:t>
            </a:r>
            <a:r>
              <a:rPr lang="cs-CZ" alt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mezi dva nebo více účastníků transakce (např. nenávratné dotace, společné podniky apod.)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Pojištění</a:t>
            </a:r>
            <a:r>
              <a:rPr lang="cs-CZ" alt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(např. proti živelným pohromám, pojištění odpovědnosti za škodu, pojištění podnikatelských, komerčních a politických rizik apod.)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57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10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Alternativní náklady (</a:t>
            </a:r>
            <a:r>
              <a:rPr lang="cs-CZ" altLang="cs-CZ" sz="40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Náklady ušlé příležitosti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náklady druhé nejlepší podnikatelské možnosti, která nebyla realizována.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Představují ušlý zisk druhé nejlepší příležitosti, který je nutno odečíst od skutečně dosaženého zisku realizované (nejlepší) podnikatelské příležitosti.</a:t>
            </a:r>
          </a:p>
          <a:p>
            <a:pPr algn="l">
              <a:spcBef>
                <a:spcPts val="0"/>
              </a:spcBef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 podnikovém hospodářství představují minimální míru zúročení kapitálu, kterou by měl majetek (kapitál) dosáhnout s ohledem na svou cenu a podíl vlastních a cizích zdrojů.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000" b="1" i="1" dirty="0">
                <a:latin typeface="Arial" panose="020B0604020202020204" pitchFamily="34" charset="0"/>
                <a:ea typeface="Cambria Math" panose="02040503050406030204" pitchFamily="18" charset="0"/>
                <a:cs typeface="Arial" panose="020B0604020202020204" pitchFamily="34" charset="0"/>
              </a:rPr>
              <a:t>OC = WACC * P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  <a:tabLst>
                <a:tab pos="1254125" algn="l"/>
              </a:tabLs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OC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…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alternativní náklady (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opportunity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costs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>
              <a:lnSpc>
                <a:spcPct val="120000"/>
              </a:lnSpc>
              <a:tabLst>
                <a:tab pos="1254125" algn="l"/>
              </a:tabLst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   WACC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…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průměrné vážené náklady kapitálu</a:t>
            </a:r>
          </a:p>
          <a:p>
            <a:pPr algn="l">
              <a:lnSpc>
                <a:spcPct val="120000"/>
              </a:lnSpc>
              <a:tabLst>
                <a:tab pos="1254125" algn="l"/>
              </a:tabLs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P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…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pasiva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7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11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11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WACC 	= </a:t>
            </a:r>
            <a:r>
              <a:rPr lang="en-US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Weighted Average Cost of </a:t>
            </a:r>
            <a:r>
              <a:rPr lang="en-US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Capital</a:t>
            </a:r>
            <a:endParaRPr lang="cs-CZ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Průměrné vážené náklady kapitálu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diskontovaná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sazba nebo časová hodnota peněz, používaná k přepočtu očekávaného budoucího příjmu na současnou hodnotu všech investorů</a:t>
            </a:r>
          </a:p>
          <a:p>
            <a:pPr algn="l">
              <a:spcBef>
                <a:spcPts val="1800"/>
              </a:spcBef>
              <a:spcAft>
                <a:spcPts val="12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Při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výpočtech WACC se lze setkat se dvěma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základními přístupy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, které se liší svým pohledem na podnik a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jeho kapitálovou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strukturu:</a:t>
            </a: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Předpoklad </a:t>
            </a:r>
            <a:r>
              <a:rPr lang="cs-CZ" alt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závislosti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WACC na kapitálové struktuře podniku</a:t>
            </a: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Předpoklad </a:t>
            </a:r>
            <a:r>
              <a:rPr lang="cs-CZ" alt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nezávislosti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WACC na kapitálové struktuře podniku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WACC = náklady na vlastní kapitál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12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Konstrukce WACC dle prvního přístupu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l"/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Předpoklad </a:t>
            </a:r>
            <a:r>
              <a:rPr lang="cs-CZ" altLang="cs-CZ" sz="1600" u="sng" dirty="0">
                <a:latin typeface="Arial" panose="020B0604020202020204" pitchFamily="34" charset="0"/>
                <a:cs typeface="Arial" panose="020B0604020202020204" pitchFamily="34" charset="0"/>
              </a:rPr>
              <a:t>závislosti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WACC na kapitálové struktuře podniku</a:t>
            </a:r>
          </a:p>
          <a:p>
            <a:pPr algn="l"/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s-CZ" altLang="cs-CZ" sz="2000" dirty="0"/>
          </a:p>
          <a:p>
            <a:pPr algn="l"/>
            <a:r>
              <a:rPr lang="cs-CZ" altLang="cs-CZ" sz="2000" dirty="0" smtClean="0"/>
              <a:t>Úročené </a:t>
            </a:r>
            <a:r>
              <a:rPr lang="cs-CZ" altLang="cs-CZ" sz="2000" dirty="0"/>
              <a:t>cizí zdroje i vlastní kapitál by měly být vyjádřeny v tržních cenách! </a:t>
            </a:r>
          </a:p>
          <a:p>
            <a:pPr algn="l">
              <a:lnSpc>
                <a:spcPct val="8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173897"/>
              </p:ext>
            </p:extLst>
          </p:nvPr>
        </p:nvGraphicFramePr>
        <p:xfrm>
          <a:off x="340103" y="1916832"/>
          <a:ext cx="8787126" cy="2718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Dokument" r:id="rId6" imgW="10211600" imgH="3159048" progId="Word.Document.8">
                  <p:embed/>
                </p:oleObj>
              </mc:Choice>
              <mc:Fallback>
                <p:oleObj name="Dokument" r:id="rId6" imgW="10211600" imgH="315904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103" y="1916832"/>
                        <a:ext cx="8787126" cy="27182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13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Model oceňování kapitálových aktiv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apital</a:t>
            </a:r>
            <a:r>
              <a:rPr lang="en-US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ssets</a:t>
            </a:r>
            <a:r>
              <a:rPr lang="en-US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ricing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altLang="cs-CZ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odel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= 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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* (</a:t>
            </a: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– 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kde:	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 bezriziková míra výnosu</a:t>
            </a:r>
          </a:p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	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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 tržní riziko</a:t>
            </a:r>
          </a:p>
          <a:p>
            <a:pPr algn="l">
              <a:lnSpc>
                <a:spcPct val="120000"/>
              </a:lnSpc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– 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 tržní riziková prémie.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Bezrizikovou míru výnosu můžou představovat např. pětileté státní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dluhopisy.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Tržní rizikovou prémii lze stanovit na základě ratingového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hodnocení.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87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Problémem zůstává odhad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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-koeficientu</a:t>
            </a:r>
          </a:p>
          <a:p>
            <a:pPr algn="l">
              <a:spcAft>
                <a:spcPts val="12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Při absenci konkrétních hodnot koeficientu beta je možno zvolit náhradní způsob výpočtu založený na analýze obchodního rizika (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a finančního rizika (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FR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):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algn="l">
              <a:lnSpc>
                <a:spcPct val="120000"/>
              </a:lnSpc>
            </a:pPr>
            <a:r>
              <a:rPr lang="el-GR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β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1 + OR + 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FR</a:t>
            </a:r>
          </a:p>
          <a:p>
            <a:pPr marL="342900" indent="-342900" algn="l">
              <a:lnSpc>
                <a:spcPct val="120000"/>
              </a:lnSpc>
              <a:buFont typeface="Symbol" pitchFamily="18" charset="2"/>
              <a:buChar char="b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cs-CZ" altLang="cs-CZ" sz="2000" dirty="0"/>
              <a:t>Rating ČR (dle agentury Standard </a:t>
            </a:r>
            <a:r>
              <a:rPr lang="en-US" altLang="cs-CZ" sz="2000" dirty="0"/>
              <a:t>&amp; </a:t>
            </a:r>
            <a:r>
              <a:rPr lang="cs-CZ" altLang="cs-CZ" sz="2000" dirty="0" err="1"/>
              <a:t>Poor‘s</a:t>
            </a:r>
            <a:r>
              <a:rPr lang="cs-CZ" altLang="cs-CZ" sz="2000" dirty="0"/>
              <a:t>) 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4480445"/>
              </p:ext>
            </p:extLst>
          </p:nvPr>
        </p:nvGraphicFramePr>
        <p:xfrm>
          <a:off x="467544" y="4200524"/>
          <a:ext cx="6254922" cy="18927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Dokument" r:id="rId6" imgW="8210582" imgH="2484034" progId="Word.Document.8">
                  <p:embed/>
                </p:oleObj>
              </mc:Choice>
              <mc:Fallback>
                <p:oleObj name="Dokument" r:id="rId6" imgW="8210582" imgH="2484034" progId="Word.Document.8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4200524"/>
                        <a:ext cx="6254922" cy="189277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8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15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Finanční riziko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možno odhadnout na základě zadlužení podniku, které je chápáno jako poměr cizího a vlastního kapitálu</a:t>
            </a:r>
          </a:p>
          <a:p>
            <a:pPr marL="342900" indent="-342900" algn="l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Obchodní riziko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je nutno odhadnout na základě expertního odhadu, přičemž hodnoty se pohybují v intervalu –0,5 (nejnižší riziko) až 0,5 (nejvyšší riziko)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2579972"/>
              </p:ext>
            </p:extLst>
          </p:nvPr>
        </p:nvGraphicFramePr>
        <p:xfrm>
          <a:off x="505026" y="3501008"/>
          <a:ext cx="7056785" cy="2647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Dokument" r:id="rId6" imgW="7818000" imgH="2608038" progId="Word.Document.8">
                  <p:embed/>
                </p:oleObj>
              </mc:Choice>
              <mc:Fallback>
                <p:oleObj name="Dokument" r:id="rId6" imgW="7818000" imgH="2608038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026" y="3501008"/>
                        <a:ext cx="7056785" cy="2647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8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16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Stavebnicový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Využívá při konstrukci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především vnitřní riziko</a:t>
            </a: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Předpokládá nezávislost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na kapitálovém struktuře podniku</a:t>
            </a: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Původně vychází z předpokladu financování podniku pouze vlastním kapitálem, které bylo následně rozšířeno o vztah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0"/>
              </a:spcBef>
              <a:spcAft>
                <a:spcPts val="1200"/>
              </a:spcAft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Kde: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UZ = </a:t>
            </a:r>
            <a:r>
              <a:rPr lang="cs-CZ" altLang="cs-CZ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uplatné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zdroje: UZ = VK + BU + O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VK = vlastní kapitál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BU = bankovní úvěry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 = obligace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U = placené úroky</a:t>
            </a:r>
          </a:p>
          <a:p>
            <a:pPr algn="l">
              <a:spcBef>
                <a:spcPts val="0"/>
              </a:spcBef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A = Aktiva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2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900" y="3356992"/>
            <a:ext cx="4860045" cy="1158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8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85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17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Stavebnicový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20000"/>
              </a:lnSpc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WACC = 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podnikatelské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FinStab</a:t>
            </a:r>
            <a:endParaRPr lang="cs-CZ" altLang="cs-CZ" sz="2000" b="1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Podle matematicko-statistických modelů lze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vyjádřit proměnné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následovně:</a:t>
            </a:r>
          </a:p>
          <a:p>
            <a:pPr algn="l">
              <a:spcAft>
                <a:spcPts val="600"/>
              </a:spcAft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bezriziková sazba </a:t>
            </a:r>
          </a:p>
          <a:p>
            <a:pPr algn="l">
              <a:spcAft>
                <a:spcPts val="600"/>
              </a:spcAft>
            </a:pP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b="1" i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funkce (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ukazatelů charakterizujících velikost podniku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>
              <a:spcAft>
                <a:spcPts val="600"/>
              </a:spcAft>
            </a:pP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podnikatelské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funkce (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ukazatelů charakterizujících tvorbu produkční síly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>
              <a:spcAft>
                <a:spcPts val="600"/>
              </a:spcAft>
            </a:pP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FinStab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funkce (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ukazatelů charakterizujících vztahy mezi aktivy a pasivy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8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8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18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Stavebnicový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jednotlivých složek nákladů na vlastní kapitál lze provést takto:</a:t>
            </a: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350838" algn="l">
              <a:spcAft>
                <a:spcPts val="1800"/>
              </a:spcAft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sazba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pětiletých státních dluhopisů (v příslušném roce)</a:t>
            </a: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cs-CZ" altLang="cs-CZ" sz="20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altLang="cs-CZ" sz="2000" b="1" i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2788" indent="-350838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optimální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velikost VK je 3 mld. Kč a riziková hranice je 100 mil. Kč, </a:t>
            </a:r>
            <a:r>
              <a:rPr lang="cs-CZ" altLang="cs-CZ" sz="1600" dirty="0" err="1">
                <a:latin typeface="Arial" panose="020B0604020202020204" pitchFamily="34" charset="0"/>
                <a:cs typeface="Arial" panose="020B0604020202020204" pitchFamily="34" charset="0"/>
              </a:rPr>
              <a:t>tzn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1073150"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VK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&gt; 3 mld.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= 0%</a:t>
            </a:r>
          </a:p>
          <a:p>
            <a:pPr marL="1073150" algn="l">
              <a:spcAft>
                <a:spcPts val="600"/>
              </a:spcAft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VK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&lt; 100 mil.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= 5%,</a:t>
            </a:r>
          </a:p>
          <a:p>
            <a:pPr marL="1073150" algn="l">
              <a:spcAft>
                <a:spcPts val="600"/>
              </a:spcAft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LA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=  5 * [1- (VK – 100 000 000) / 2 900 000 000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cs-CZ" altLang="cs-CZ"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8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8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9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 / 20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4000" b="1" dirty="0">
                <a:solidFill>
                  <a:srgbClr val="9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Rozhodovací podmínky</a:t>
            </a:r>
            <a:endParaRPr lang="cs-CZ" altLang="cs-CZ" sz="4000" b="1" dirty="0">
              <a:solidFill>
                <a:srgbClr val="9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2"/>
              <p:cNvSpPr txBox="1">
                <a:spLocks noChangeArrowheads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</p:spPr>
            <p:txBody>
              <a:bodyPr/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 algn="l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rozhodování za podmínek </a:t>
                </a:r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jistoty</a:t>
                </a:r>
              </a:p>
              <a:p>
                <a:pPr marL="533400" lvl="1" indent="-358775">
                  <a:spcBef>
                    <a:spcPts val="12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scénář je pouze jeden a pravděpodobnost jeho výskytu je 100 % (</a:t>
                </a:r>
                <a:r>
                  <a:rPr lang="cs-CZ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p=1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algn="l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rozhodování za podmínek </a:t>
                </a:r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rizika</a:t>
                </a:r>
              </a:p>
              <a:p>
                <a:pPr marL="533400" lvl="1" indent="-358775">
                  <a:spcBef>
                    <a:spcPts val="12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scénářů je více, ale pravděpodobnost jejich výskytu je známa, tzn. každému scénáři je přiřazena pravděpodobnost 0–1 a součet těchto pravděpodobností je 1 (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cs-CZ" sz="200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cs-CZ" sz="2000" i="1"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cs-CZ" sz="2000" i="1">
                            <a:latin typeface="Cambria Math"/>
                          </a:rPr>
                          <m:t>𝑘</m:t>
                        </m:r>
                      </m:sup>
                      <m:e>
                        <m:r>
                          <a:rPr lang="cs-CZ" sz="2000" i="1">
                            <a:latin typeface="Cambria Math"/>
                          </a:rPr>
                          <m:t>𝑝</m:t>
                        </m:r>
                        <m:r>
                          <a:rPr lang="cs-CZ" sz="2000" i="1" baseline="-25000">
                            <a:latin typeface="Cambria Math"/>
                          </a:rPr>
                          <m:t>𝑘</m:t>
                        </m:r>
                      </m:e>
                    </m:nary>
                  </m:oMath>
                </a14:m>
                <a:r>
                  <a:rPr lang="cs-CZ" sz="2000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=1</a:t>
                </a: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algn="l">
                  <a:spcBef>
                    <a:spcPts val="1200"/>
                  </a:spcBef>
                  <a:spcAft>
                    <a:spcPts val="600"/>
                  </a:spcAft>
                </a:pP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rozhodování za podmínek </a:t>
                </a:r>
                <a:r>
                  <a:rPr lang="cs-CZ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nejistoty</a:t>
                </a:r>
              </a:p>
              <a:p>
                <a:pPr marL="533400" lvl="1" indent="-358775">
                  <a:spcBef>
                    <a:spcPts val="1200"/>
                  </a:spcBef>
                  <a:spcAft>
                    <a:spcPts val="600"/>
                  </a:spcAft>
                  <a:buFont typeface="Wingdings" panose="05000000000000000000" pitchFamily="2" charset="2"/>
                  <a:buChar char="ü"/>
                </a:pPr>
                <a:r>
                  <a:rPr lang="cs-CZ" sz="2000" dirty="0">
                    <a:latin typeface="Arial" panose="020B0604020202020204" pitchFamily="34" charset="0"/>
                    <a:cs typeface="Arial" panose="020B0604020202020204" pitchFamily="34" charset="0"/>
                  </a:rPr>
                  <a:t>scénářů je více a pravděpodobnost jejich výskytu není známa</a:t>
                </a:r>
              </a:p>
              <a:p>
                <a:pPr algn="l">
                  <a:lnSpc>
                    <a:spcPct val="110000"/>
                  </a:lnSpc>
                </a:pPr>
                <a:endParaRPr lang="cs-CZ" altLang="cs-CZ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7" y="1051931"/>
                <a:ext cx="7128793" cy="5473413"/>
              </a:xfrm>
              <a:prstGeom prst="rect">
                <a:avLst/>
              </a:prstGeom>
              <a:blipFill rotWithShape="1">
                <a:blip r:embed="rId4"/>
                <a:stretch>
                  <a:fillRect l="-855" t="-446" r="-11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3" name="Obdélník 2"/>
          <p:cNvSpPr/>
          <p:nvPr/>
        </p:nvSpPr>
        <p:spPr>
          <a:xfrm>
            <a:off x="323526" y="2426959"/>
            <a:ext cx="7128793" cy="2011869"/>
          </a:xfrm>
          <a:prstGeom prst="rect">
            <a:avLst/>
          </a:prstGeom>
          <a:solidFill>
            <a:schemeClr val="bg1">
              <a:lumMod val="50000"/>
              <a:alpha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09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19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Stavebnicový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jednotlivých složek nákladů na vlastní kapitál lze provést takto:</a:t>
            </a: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podnikatelské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12788" indent="-350838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výnosnost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aktiv by měla být alespoň taková jako r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(riziko je 0%), přičemž za rizikovou se považuje záporná výnosnost aktiv (riziko je 10%), tzn.:</a:t>
            </a:r>
          </a:p>
          <a:p>
            <a:pPr marL="1073150"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EBIT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/ aktiva &gt; X</a:t>
            </a:r>
            <a:r>
              <a:rPr lang="cs-CZ" altLang="cs-CZ" sz="16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podnikatelské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= 0%</a:t>
            </a:r>
          </a:p>
          <a:p>
            <a:pPr marL="1073150" algn="l">
              <a:spcAft>
                <a:spcPts val="600"/>
              </a:spcAft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EBIT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/ aktiva &lt; 0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podnikatelské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= 10%,</a:t>
            </a:r>
          </a:p>
          <a:p>
            <a:pPr marL="1073150" algn="l">
              <a:spcAft>
                <a:spcPts val="600"/>
              </a:spcAft>
            </a:pP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podnikatelské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= 10 * [1 – (EBIT / aktiva) / X</a:t>
            </a:r>
            <a:r>
              <a:rPr lang="cs-CZ" altLang="cs-CZ" sz="16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].</a:t>
            </a:r>
          </a:p>
          <a:p>
            <a:pPr marL="1435100"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výraz X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lze dosadit r</a:t>
            </a:r>
            <a:r>
              <a:rPr lang="cs-CZ" altLang="cs-CZ" sz="1600" baseline="-25000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nebo ho lze počítat jako </a:t>
            </a:r>
            <a:endParaRPr lang="cs-CZ" altLang="cs-CZ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35100" algn="l"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cs-CZ" altLang="cs-CZ" sz="160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= ((VK+BU+O)*U)/(A*(BU+O))</a:t>
            </a:r>
          </a:p>
          <a:p>
            <a:pPr marL="2509838"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kde  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VK…vlastní kapitál</a:t>
            </a:r>
          </a:p>
          <a:p>
            <a:pPr marL="2509838" algn="l"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BU…bankovní úvěry</a:t>
            </a:r>
          </a:p>
          <a:p>
            <a:pPr marL="2509838" algn="l">
              <a:spcAft>
                <a:spcPts val="600"/>
              </a:spcAft>
            </a:pP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    O…..dluhopisy</a:t>
            </a: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altLang="cs-CZ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8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9699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0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Stavebnicový model</a:t>
            </a:r>
            <a:endParaRPr lang="cs-CZ" altLang="cs-CZ" sz="40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600"/>
              </a:spcAft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Výpočet jednotlivých složek nákladů na vlastní kapitál lze provést takto:</a:t>
            </a:r>
          </a:p>
          <a:p>
            <a:pPr marL="285750" indent="-28575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2000" b="1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FinStab</a:t>
            </a: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712788" indent="-350838" algn="l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cs-CZ" altLang="cs-CZ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opíráme </a:t>
            </a:r>
            <a:r>
              <a:rPr lang="cs-CZ" alt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se o ukazatel celkové likvidity a hodnocení rizika vychází z doporučených hodnot, tzn.:</a:t>
            </a:r>
          </a:p>
          <a:p>
            <a:pPr marL="1073150" algn="l">
              <a:spcBef>
                <a:spcPts val="1200"/>
              </a:spcBef>
              <a:spcAft>
                <a:spcPts val="600"/>
              </a:spcAft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oběžná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aktiva /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krátkodobé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závazky &gt; 2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FinStab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= 0%</a:t>
            </a:r>
          </a:p>
          <a:p>
            <a:pPr marL="1073150" algn="l">
              <a:spcAft>
                <a:spcPts val="600"/>
              </a:spcAft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oběžná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aktiva / </a:t>
            </a: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krátkodobé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závazky &lt; 1 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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FinStab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= 10%,</a:t>
            </a:r>
          </a:p>
          <a:p>
            <a:pPr marL="1073150" algn="l">
              <a:spcAft>
                <a:spcPts val="600"/>
              </a:spcAft>
            </a:pPr>
            <a:r>
              <a:rPr lang="cs-CZ" altLang="cs-CZ" sz="1600" i="1" dirty="0" smtClean="0">
                <a:latin typeface="Arial" panose="020B0604020202020204" pitchFamily="34" charset="0"/>
                <a:cs typeface="Arial" panose="020B0604020202020204" pitchFamily="34" charset="0"/>
              </a:rPr>
              <a:t>jinak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altLang="cs-CZ" sz="1600" i="1" dirty="0" err="1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cs-CZ" altLang="cs-CZ" sz="1600" i="1" baseline="-25000" dirty="0" err="1">
                <a:latin typeface="Arial" panose="020B0604020202020204" pitchFamily="34" charset="0"/>
                <a:cs typeface="Arial" panose="020B0604020202020204" pitchFamily="34" charset="0"/>
              </a:rPr>
              <a:t>FinStab</a:t>
            </a:r>
            <a:r>
              <a:rPr lang="cs-CZ" altLang="cs-CZ" sz="1600" i="1" dirty="0">
                <a:latin typeface="Arial" panose="020B0604020202020204" pitchFamily="34" charset="0"/>
                <a:cs typeface="Arial" panose="020B0604020202020204" pitchFamily="34" charset="0"/>
              </a:rPr>
              <a:t> = 10 * [2 – (oběžná aktiva / krátkodobé závazky)] 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98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98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29325"/>
            <a:ext cx="755332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529513" cy="2119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611560" y="2119313"/>
            <a:ext cx="6840760" cy="3910012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3000"/>
              </a:spcAft>
            </a:pPr>
            <a:r>
              <a:rPr lang="cs-CZ" altLang="cs-C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Děkuji za pozornost!</a:t>
            </a:r>
          </a:p>
          <a:p>
            <a:pPr algn="l"/>
            <a:r>
              <a:rPr lang="cs-CZ" altLang="cs-CZ" sz="32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Přeji hezký zbytek dne!</a:t>
            </a:r>
            <a:endParaRPr lang="cs-CZ" altLang="cs-CZ" sz="3200" i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80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Riziko představuje nebezpečí, že se skutečně dosažené hospodářské výsledky budou odchylovat od výsledků předpokládaných, a to ať už pozitivně nebo negativně</a:t>
            </a:r>
          </a:p>
          <a:p>
            <a:pPr marL="571500" indent="-571500" algn="l"/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indent="-571500" algn="l">
              <a:spcAft>
                <a:spcPts val="1800"/>
              </a:spcAft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Klasifikace rizika:</a:t>
            </a:r>
          </a:p>
          <a:p>
            <a:pPr marL="358775" indent="-358775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Podnikatelské a čisté riziko</a:t>
            </a:r>
          </a:p>
          <a:p>
            <a:pPr marL="358775" indent="-358775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Systematické a nesystematické riziko</a:t>
            </a:r>
          </a:p>
          <a:p>
            <a:pPr marL="358775" indent="-358775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Vnitřní a vnější riziko</a:t>
            </a:r>
          </a:p>
          <a:p>
            <a:pPr marL="358775" indent="-358775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Ovlivnitelné a neovlivnitelné riziko</a:t>
            </a:r>
          </a:p>
          <a:p>
            <a:pPr marL="358775" indent="-358775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Primární a sekundární riziko</a:t>
            </a:r>
          </a:p>
          <a:p>
            <a:pPr marL="358775" indent="-358775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Dle fáze přípravy, realizace a provozu projektu</a:t>
            </a:r>
          </a:p>
          <a:p>
            <a:pPr algn="l">
              <a:lnSpc>
                <a:spcPct val="110000"/>
              </a:lnSpc>
            </a:pPr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9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800"/>
              </a:spcAft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Členění rizik dle věcné stránky: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Technicko-technologická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Výrobní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Ekonomická (rizika růstu nákladů výrobních faktorů)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Tržní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Finanční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Legislativní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Politická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Environmentální</a:t>
            </a:r>
            <a:endParaRPr lang="cs-CZ" altLang="cs-CZ" sz="20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Spojená s lidským činitelem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Informační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 Zásahy vyšší moci</a:t>
            </a:r>
          </a:p>
          <a:p>
            <a:pPr algn="l"/>
            <a:endParaRPr lang="cs-CZ" altLang="cs-CZ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79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Řízení rizika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Cílem řízení rizika je zvýšit pravděpodobnost úspěchu projektu a minimalizovat nebezpečí takového neúspěchu projektu, který by ohrozil finanční stabilitu podniku a který by mohl vést až k úpadku podniku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Aft>
                <a:spcPts val="1800"/>
              </a:spcAft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Řízení rizika zahrnuje pět dílčích kroků: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Určení faktorů rizika projektu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Stanovení významnosti faktorů rizika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Stanovení rizika projektu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Hodnocení rizika projektu a přijetí opatření na jeho snížení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i="1" dirty="0">
                <a:latin typeface="Arial" panose="020B0604020202020204" pitchFamily="34" charset="0"/>
                <a:cs typeface="Arial" panose="020B0604020202020204" pitchFamily="34" charset="0"/>
              </a:rPr>
              <a:t>Příprava plánu korekčních opatření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940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Odhad rizika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Aft>
                <a:spcPts val="1200"/>
              </a:spcAft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Expertní hodnocení </a:t>
            </a:r>
            <a:endParaRPr lang="cs-CZ" altLang="cs-CZ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je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založeno na znalostech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zkušenostech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příslušných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pracovníků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spcBef>
                <a:spcPts val="1800"/>
              </a:spcBef>
              <a:spcAft>
                <a:spcPts val="1200"/>
              </a:spcAft>
            </a:pPr>
            <a:r>
              <a:rPr lang="cs-CZ" altLang="cs-C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Analýza citlivosti</a:t>
            </a:r>
            <a:endParaRPr lang="cs-CZ" altLang="cs-CZ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zjištění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faktorů, které jsou z hlediska projektu klíčové,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tzn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. které tento projekt nejvíce ovlivňují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a na které je tudíž projekt nejvíce citlivý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9611538"/>
              </p:ext>
            </p:extLst>
          </p:nvPr>
        </p:nvGraphicFramePr>
        <p:xfrm>
          <a:off x="3563887" y="4653136"/>
          <a:ext cx="3865103" cy="1937568"/>
        </p:xfrm>
        <a:graphic>
          <a:graphicData uri="http://schemas.openxmlformats.org/drawingml/2006/table">
            <a:tbl>
              <a:tblPr/>
              <a:tblGrid>
                <a:gridCol w="1288368"/>
                <a:gridCol w="1288367"/>
                <a:gridCol w="1288368"/>
              </a:tblGrid>
              <a:tr h="645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645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</a:tr>
              <a:tr h="64585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1pPr>
                      <a:lvl2pPr marL="471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2pPr>
                      <a:lvl3pPr marL="909638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3pPr>
                      <a:lvl4pPr marL="1306513">
                        <a:spcBef>
                          <a:spcPct val="20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4pPr>
                      <a:lvl5pPr marL="1695450">
                        <a:spcBef>
                          <a:spcPct val="25000"/>
                        </a:spcBef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5pPr>
                      <a:lvl6pPr marL="21526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6pPr>
                      <a:lvl7pPr marL="26098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7pPr>
                      <a:lvl8pPr marL="30670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8pPr>
                      <a:lvl9pPr marL="3524250" fontAlgn="base">
                        <a:spcBef>
                          <a:spcPct val="25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Verdan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alt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13" name="Text Box 22"/>
          <p:cNvSpPr txBox="1">
            <a:spLocks noChangeArrowheads="1"/>
          </p:cNvSpPr>
          <p:nvPr/>
        </p:nvSpPr>
        <p:spPr bwMode="auto">
          <a:xfrm>
            <a:off x="1149142" y="3788637"/>
            <a:ext cx="2305050" cy="2825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 sz="1600" b="1" dirty="0" smtClean="0"/>
          </a:p>
          <a:p>
            <a:pPr>
              <a:spcBef>
                <a:spcPct val="50000"/>
              </a:spcBef>
            </a:pPr>
            <a:r>
              <a:rPr lang="cs-CZ" altLang="cs-CZ" sz="1600" b="1" dirty="0" smtClean="0"/>
              <a:t>Pravděpodobnost vzniku</a:t>
            </a:r>
          </a:p>
          <a:p>
            <a:pPr>
              <a:spcBef>
                <a:spcPct val="50000"/>
              </a:spcBef>
            </a:pPr>
            <a:endParaRPr lang="cs-CZ" altLang="cs-CZ" sz="1600" b="1" dirty="0"/>
          </a:p>
          <a:p>
            <a:pPr algn="r">
              <a:spcBef>
                <a:spcPct val="10000"/>
              </a:spcBef>
            </a:pPr>
            <a:r>
              <a:rPr lang="cs-CZ" altLang="cs-CZ" sz="1600" dirty="0"/>
              <a:t>	vysoká</a:t>
            </a:r>
          </a:p>
          <a:p>
            <a:pPr algn="r">
              <a:spcBef>
                <a:spcPct val="50000"/>
              </a:spcBef>
            </a:pPr>
            <a:endParaRPr lang="cs-CZ" altLang="cs-CZ" sz="1600" dirty="0"/>
          </a:p>
          <a:p>
            <a:pPr algn="r">
              <a:spcBef>
                <a:spcPct val="50000"/>
              </a:spcBef>
            </a:pPr>
            <a:r>
              <a:rPr lang="cs-CZ" altLang="cs-CZ" sz="1600" dirty="0"/>
              <a:t>	střední</a:t>
            </a:r>
          </a:p>
          <a:p>
            <a:pPr algn="r">
              <a:spcBef>
                <a:spcPct val="50000"/>
              </a:spcBef>
            </a:pPr>
            <a:endParaRPr lang="cs-CZ" altLang="cs-CZ" sz="1600" dirty="0"/>
          </a:p>
          <a:p>
            <a:pPr algn="r">
              <a:spcBef>
                <a:spcPct val="50000"/>
              </a:spcBef>
            </a:pPr>
            <a:r>
              <a:rPr lang="cs-CZ" altLang="cs-CZ" sz="1600" dirty="0"/>
              <a:t>	malá</a:t>
            </a:r>
          </a:p>
        </p:txBody>
      </p:sp>
      <p:sp>
        <p:nvSpPr>
          <p:cNvPr id="14" name="Text Box 23"/>
          <p:cNvSpPr txBox="1">
            <a:spLocks noChangeArrowheads="1"/>
          </p:cNvSpPr>
          <p:nvPr/>
        </p:nvSpPr>
        <p:spPr bwMode="auto">
          <a:xfrm>
            <a:off x="3419872" y="3969626"/>
            <a:ext cx="404551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cs-CZ" altLang="cs-CZ" sz="1600" b="1" dirty="0"/>
              <a:t>Účinky na podnik</a:t>
            </a:r>
          </a:p>
          <a:p>
            <a:r>
              <a:rPr lang="cs-CZ" altLang="cs-CZ" sz="1600" dirty="0"/>
              <a:t>     negativní     ohrožující existenci    zničující</a:t>
            </a: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290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6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Stanovení rizika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1800"/>
              </a:spcBef>
              <a:spcAft>
                <a:spcPts val="12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Přímo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 využitím statistických charakteristik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altLang="cs-CZ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např. rozptyl nebo směrodatná odchylka)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umožňují posuzovat míru rizika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charakteristiky pracují s rozdělením pravděpodobností čisté současné hodnoty nebo míry zisku, volných peněžních toků apod.</a:t>
            </a:r>
          </a:p>
          <a:p>
            <a:pPr algn="l">
              <a:spcBef>
                <a:spcPts val="1800"/>
              </a:spcBef>
              <a:spcAft>
                <a:spcPts val="1200"/>
              </a:spcAft>
            </a:pPr>
            <a:r>
              <a:rPr lang="cs-CZ" altLang="cs-CZ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Nepřímo</a:t>
            </a:r>
            <a:endParaRPr lang="cs-CZ" altLang="cs-C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s využitím manažerských charakteristik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odolnost projektu (poloha bodu zvratu, výše provozní páky)</a:t>
            </a:r>
          </a:p>
          <a:p>
            <a:pPr marL="342900" indent="-342900" algn="l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flexibilita (schopnost podniku rychle reagovat na nepříznivé změny).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6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7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Hodnocení rizika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spcBef>
                <a:spcPts val="0"/>
              </a:spcBef>
              <a:spcAft>
                <a:spcPts val="18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Ovlivňuje ho celá řada faktorů, především pak:</a:t>
            </a:r>
          </a:p>
          <a:p>
            <a:pPr marL="342900" indent="-3429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Zvažování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opatření</a:t>
            </a:r>
            <a:r>
              <a:rPr lang="cs-CZ" alt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na snížení rizika, jejich nákladů a dopadů na pokles rizika</a:t>
            </a:r>
          </a:p>
          <a:p>
            <a:pPr marL="342900" indent="-3429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Rozsah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cs-CZ" alt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(vzhledem k velikosti podniku)</a:t>
            </a:r>
          </a:p>
          <a:p>
            <a:pPr marL="342900" indent="-3429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Izolovanost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projektu</a:t>
            </a:r>
            <a:r>
              <a:rPr lang="cs-CZ" alt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(současná realizace více rizikových projektů snižuje celkové riziko)</a:t>
            </a:r>
          </a:p>
          <a:p>
            <a:pPr marL="342900" indent="-3429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Informace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o přípravě nebo realizaci obdobného projektu konkurencí</a:t>
            </a:r>
            <a:r>
              <a:rPr lang="cs-CZ" alt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(pokud existuje nebezpečí, že podnik bude při realizaci projektu konkurencí předstižen, riziko projektu se zvyšuje)</a:t>
            </a:r>
          </a:p>
          <a:p>
            <a:pPr marL="342900" indent="-342900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Postoj </a:t>
            </a:r>
            <a:r>
              <a:rPr lang="cs-CZ" altLang="cs-CZ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manažerů k riziku</a:t>
            </a:r>
            <a:r>
              <a:rPr lang="cs-CZ" altLang="cs-CZ" sz="20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2000" dirty="0">
                <a:latin typeface="Arial" panose="020B0604020202020204" pitchFamily="34" charset="0"/>
                <a:cs typeface="Arial" panose="020B0604020202020204" pitchFamily="34" charset="0"/>
              </a:rPr>
              <a:t>(rozlišuje se mezi averzí, neutrálním postojem a sklonem k riziku, přičemž v závislosti na velikosti projektu se vztah k riziku může měnit)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8448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657" y="20283"/>
            <a:ext cx="15525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74657" y="2132856"/>
            <a:ext cx="15525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Finanční management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9906" y="5949280"/>
            <a:ext cx="1362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7561811" y="5687411"/>
            <a:ext cx="15525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8 / 20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323527" y="188640"/>
            <a:ext cx="7128793" cy="6899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altLang="cs-CZ" sz="4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Opatření ke snížení rizika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23527" y="1051931"/>
            <a:ext cx="7128793" cy="547341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0"/>
              </a:spcBef>
              <a:spcAft>
                <a:spcPts val="1800"/>
              </a:spcAft>
            </a:pPr>
            <a:r>
              <a:rPr lang="cs-CZ" altLang="cs-C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Opatření zaměřená na příčiny rizika:</a:t>
            </a:r>
          </a:p>
          <a:p>
            <a:pPr marL="274638" indent="-274638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Využívání </a:t>
            </a: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síly k odstranění rizik</a:t>
            </a:r>
            <a:r>
              <a:rPr lang="cs-CZ" alt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(např. je možné vykonat nátlak na státní orgány, aby příslušně upravili legislativu)</a:t>
            </a:r>
          </a:p>
          <a:p>
            <a:pPr marL="274638" indent="-274638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Transfer </a:t>
            </a: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rizika na jiné subjekty</a:t>
            </a:r>
            <a:r>
              <a:rPr lang="cs-CZ" alt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(např. využívání leasingu, uzavírání dlouhodobých smluv apod.)</a:t>
            </a:r>
          </a:p>
          <a:p>
            <a:pPr marL="274638" indent="-274638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Kvalita </a:t>
            </a: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informace a těsnost styku se zákazníky</a:t>
            </a:r>
            <a:r>
              <a:rPr lang="cs-CZ" alt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(např. poznání potřeb a nákupních zvyklostí zákazníků, zvýšení odpovědnosti pracovníků přicházejících do styku se zákazníky, využívání námětů zákazníků apod.)</a:t>
            </a:r>
          </a:p>
          <a:p>
            <a:pPr marL="274638" indent="-274638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Získávání </a:t>
            </a: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dodatečných informací</a:t>
            </a:r>
            <a:r>
              <a:rPr lang="cs-CZ" alt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(např. analýzy trhu, informace o konkurentech, dodavatelích apod.)</a:t>
            </a:r>
          </a:p>
          <a:p>
            <a:pPr marL="274638" indent="-274638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Zvyšování </a:t>
            </a: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kvantity a kvality výrobních faktorů</a:t>
            </a:r>
            <a:r>
              <a:rPr lang="cs-CZ" altLang="cs-CZ" sz="18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(např. počet a kvalifikace zaměstnanců, vybavení zaměstnanců a pracoviště apod.)</a:t>
            </a:r>
          </a:p>
          <a:p>
            <a:pPr marL="274638" indent="-274638" algn="l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altLang="cs-CZ" sz="18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Vertikální </a:t>
            </a:r>
            <a:r>
              <a:rPr lang="cs-CZ" altLang="cs-CZ" sz="1800" b="1" u="sng" dirty="0">
                <a:latin typeface="Arial" panose="020B0604020202020204" pitchFamily="34" charset="0"/>
                <a:cs typeface="Arial" panose="020B0604020202020204" pitchFamily="34" charset="0"/>
              </a:rPr>
              <a:t>integrace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, která může být smluvní nebo na základě majetkového vstupu a která oslabuje především cenová rizika (např. majitel pivovaru uzavře smlouvu o spolupráci s majitelem restaurace)</a:t>
            </a:r>
          </a:p>
          <a:p>
            <a:pPr algn="l">
              <a:lnSpc>
                <a:spcPct val="120000"/>
              </a:lnSpc>
            </a:pPr>
            <a:endParaRPr lang="cs-CZ" alt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7669906" y="2780928"/>
            <a:ext cx="1362075" cy="255009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altLang="cs-CZ" sz="1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Obsah: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Riziko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Odhad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Stanovení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Hodnocení</a:t>
            </a:r>
          </a:p>
          <a:p>
            <a:pPr marL="171450" indent="-171450" algn="l">
              <a:spcBef>
                <a:spcPts val="200"/>
              </a:spcBef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cs-CZ" altLang="cs-CZ" sz="1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Regulace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Alternativní náklady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WACC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CAPM model</a:t>
            </a:r>
          </a:p>
          <a:p>
            <a:pPr algn="l">
              <a:spcBef>
                <a:spcPts val="200"/>
              </a:spcBef>
              <a:spcAft>
                <a:spcPts val="200"/>
              </a:spcAft>
            </a:pPr>
            <a:r>
              <a:rPr lang="cs-CZ" altLang="cs-CZ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Stavebnicoví model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7574654" y="5331022"/>
            <a:ext cx="15525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14. 03. </a:t>
            </a:r>
            <a:r>
              <a:rPr lang="cs-CZ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2016</a:t>
            </a:r>
            <a:endParaRPr lang="cs-CZ" sz="1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7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1258</Words>
  <Application>Microsoft Office PowerPoint</Application>
  <PresentationFormat>Předvádění na obrazovce (4:3)</PresentationFormat>
  <Paragraphs>470</Paragraphs>
  <Slides>22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4" baseType="lpstr">
      <vt:lpstr>Motiv sady Office</vt:lpstr>
      <vt:lpstr>Dokument</vt:lpstr>
      <vt:lpstr>MPH_FMAN Finanční management  jaro 2016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MPH_FMAN Finanční management  jaro 2014</dc:title>
  <dc:creator>Marinič Peter</dc:creator>
  <cp:lastModifiedBy>Ing. Peter Marinič</cp:lastModifiedBy>
  <cp:revision>37</cp:revision>
  <dcterms:created xsi:type="dcterms:W3CDTF">2014-02-17T10:02:52Z</dcterms:created>
  <dcterms:modified xsi:type="dcterms:W3CDTF">2016-02-20T10:01:36Z</dcterms:modified>
</cp:coreProperties>
</file>