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6" r:id="rId2"/>
    <p:sldId id="334" r:id="rId3"/>
    <p:sldId id="335" r:id="rId4"/>
    <p:sldId id="294" r:id="rId5"/>
    <p:sldId id="295" r:id="rId6"/>
    <p:sldId id="296" r:id="rId7"/>
    <p:sldId id="297" r:id="rId8"/>
    <p:sldId id="258" r:id="rId9"/>
    <p:sldId id="259" r:id="rId10"/>
    <p:sldId id="266" r:id="rId11"/>
    <p:sldId id="336" r:id="rId12"/>
    <p:sldId id="338" r:id="rId13"/>
    <p:sldId id="339" r:id="rId14"/>
    <p:sldId id="340" r:id="rId15"/>
    <p:sldId id="341" r:id="rId16"/>
    <p:sldId id="346" r:id="rId17"/>
    <p:sldId id="347" r:id="rId18"/>
    <p:sldId id="348" r:id="rId19"/>
    <p:sldId id="349" r:id="rId20"/>
    <p:sldId id="350" r:id="rId21"/>
    <p:sldId id="352" r:id="rId22"/>
    <p:sldId id="351" r:id="rId23"/>
    <p:sldId id="381" r:id="rId24"/>
    <p:sldId id="376" r:id="rId25"/>
    <p:sldId id="268" r:id="rId26"/>
    <p:sldId id="276" r:id="rId27"/>
    <p:sldId id="355" r:id="rId28"/>
    <p:sldId id="279" r:id="rId29"/>
    <p:sldId id="269" r:id="rId30"/>
    <p:sldId id="356" r:id="rId31"/>
    <p:sldId id="361" r:id="rId32"/>
    <p:sldId id="267" r:id="rId33"/>
    <p:sldId id="366" r:id="rId34"/>
    <p:sldId id="367" r:id="rId35"/>
    <p:sldId id="368" r:id="rId36"/>
    <p:sldId id="270" r:id="rId37"/>
    <p:sldId id="369" r:id="rId38"/>
    <p:sldId id="370" r:id="rId39"/>
    <p:sldId id="372" r:id="rId40"/>
    <p:sldId id="373" r:id="rId41"/>
    <p:sldId id="272" r:id="rId42"/>
    <p:sldId id="392" r:id="rId43"/>
    <p:sldId id="393" r:id="rId44"/>
    <p:sldId id="394" r:id="rId45"/>
    <p:sldId id="403" r:id="rId46"/>
    <p:sldId id="395" r:id="rId47"/>
    <p:sldId id="396" r:id="rId48"/>
    <p:sldId id="397" r:id="rId49"/>
    <p:sldId id="398" r:id="rId50"/>
    <p:sldId id="273" r:id="rId51"/>
    <p:sldId id="377" r:id="rId52"/>
    <p:sldId id="378" r:id="rId53"/>
    <p:sldId id="379" r:id="rId54"/>
    <p:sldId id="278" r:id="rId55"/>
    <p:sldId id="400" r:id="rId56"/>
    <p:sldId id="404" r:id="rId57"/>
    <p:sldId id="401" r:id="rId58"/>
    <p:sldId id="374" r:id="rId59"/>
    <p:sldId id="375" r:id="rId60"/>
    <p:sldId id="357" r:id="rId61"/>
    <p:sldId id="362" r:id="rId62"/>
    <p:sldId id="363" r:id="rId63"/>
    <p:sldId id="364" r:id="rId64"/>
    <p:sldId id="391" r:id="rId65"/>
    <p:sldId id="284" r:id="rId66"/>
    <p:sldId id="359" r:id="rId67"/>
    <p:sldId id="380" r:id="rId68"/>
    <p:sldId id="399" r:id="rId69"/>
    <p:sldId id="365" r:id="rId70"/>
    <p:sldId id="358" r:id="rId71"/>
    <p:sldId id="360" r:id="rId72"/>
    <p:sldId id="382" r:id="rId73"/>
    <p:sldId id="383" r:id="rId74"/>
    <p:sldId id="384" r:id="rId75"/>
    <p:sldId id="385" r:id="rId76"/>
    <p:sldId id="386" r:id="rId77"/>
    <p:sldId id="387" r:id="rId78"/>
    <p:sldId id="388" r:id="rId79"/>
    <p:sldId id="389" r:id="rId80"/>
    <p:sldId id="390" r:id="rId81"/>
    <p:sldId id="260" r:id="rId82"/>
    <p:sldId id="324" r:id="rId83"/>
    <p:sldId id="289" r:id="rId84"/>
    <p:sldId id="261" r:id="rId85"/>
    <p:sldId id="262" r:id="rId86"/>
    <p:sldId id="263" r:id="rId87"/>
    <p:sldId id="285" r:id="rId88"/>
    <p:sldId id="286" r:id="rId89"/>
    <p:sldId id="299" r:id="rId90"/>
    <p:sldId id="402" r:id="rId91"/>
    <p:sldId id="321" r:id="rId92"/>
    <p:sldId id="354" r:id="rId9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778" y="-9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61B84-8A1A-4FE7-9056-09D2BF51F2E0}" type="datetimeFigureOut">
              <a:rPr lang="cs-CZ" smtClean="0"/>
              <a:t>2. 5. 2016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42E6B-CAED-4BE0-B2D6-F1D0C4C31EBB}" type="slidenum">
              <a:rPr lang="cs-CZ" smtClean="0"/>
              <a:t>‹#›</a:t>
            </a:fld>
            <a:endParaRPr lang="cs-CZ"/>
          </a:p>
        </p:txBody>
      </p:sp>
    </p:spTree>
    <p:extLst>
      <p:ext uri="{BB962C8B-B14F-4D97-AF65-F5344CB8AC3E}">
        <p14:creationId xmlns:p14="http://schemas.microsoft.com/office/powerpoint/2010/main" val="387549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82EEC-49E6-482A-8E3A-DE44D72D5929}"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0418"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46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451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6562"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915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270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710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1202"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222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3250"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427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5939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cs-CZ" smtClean="0"/>
              <a:t>Kliknutím lze upravit styl.</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DFF39BF-E952-428E-8450-8E5F9C12B3C9}" type="datetimeFigureOut">
              <a:rPr lang="cs-CZ" smtClean="0"/>
              <a:t>2. 5. 2016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0DFF39BF-E952-428E-8450-8E5F9C12B3C9}" type="datetimeFigureOut">
              <a:rPr lang="cs-CZ" smtClean="0"/>
              <a:t>2. 5. 2016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0DFF39BF-E952-428E-8450-8E5F9C12B3C9}" type="datetimeFigureOut">
              <a:rPr lang="cs-CZ" smtClean="0"/>
              <a:t>2. 5. 2016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2057400" y="288925"/>
            <a:ext cx="6091238" cy="1458913"/>
          </a:xfrm>
        </p:spPr>
        <p:txBody>
          <a:bodyPr/>
          <a:lstStyle/>
          <a:p>
            <a:r>
              <a:rPr lang="cs-CZ" smtClean="0"/>
              <a:t>Kliknutím lze upravit styl.</a:t>
            </a:r>
            <a:endParaRPr lang="cs-CZ"/>
          </a:p>
        </p:txBody>
      </p:sp>
    </p:spTree>
    <p:extLst>
      <p:ext uri="{BB962C8B-B14F-4D97-AF65-F5344CB8AC3E}">
        <p14:creationId xmlns:p14="http://schemas.microsoft.com/office/powerpoint/2010/main" val="415374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0DFF39BF-E952-428E-8450-8E5F9C12B3C9}" type="datetimeFigureOut">
              <a:rPr lang="cs-CZ" smtClean="0"/>
              <a:t>2. 5. 2016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0DFF39BF-E952-428E-8450-8E5F9C12B3C9}" type="datetimeFigureOut">
              <a:rPr lang="cs-CZ" smtClean="0"/>
              <a:t>2. 5. 2016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DFF39BF-E952-428E-8450-8E5F9C12B3C9}" type="datetimeFigureOut">
              <a:rPr lang="cs-CZ" smtClean="0"/>
              <a:t>2. 5. 2016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0DFF39BF-E952-428E-8450-8E5F9C12B3C9}" type="datetimeFigureOut">
              <a:rPr lang="cs-CZ" smtClean="0"/>
              <a:t>2. 5. 2016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0DFF39BF-E952-428E-8450-8E5F9C12B3C9}" type="datetimeFigureOut">
              <a:rPr lang="cs-CZ" smtClean="0"/>
              <a:t>2. 5. 2016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F39BF-E952-428E-8450-8E5F9C12B3C9}" type="datetimeFigureOut">
              <a:rPr lang="cs-CZ" smtClean="0"/>
              <a:t>2. 5. 2016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81076C2-F296-4CE7-B807-B64F94BFA32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cs-CZ" smtClean="0"/>
              <a:t>Kliknutím lze upravit styl.</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DFF39BF-E952-428E-8450-8E5F9C12B3C9}" type="datetimeFigureOut">
              <a:rPr lang="cs-CZ" smtClean="0"/>
              <a:t>2. 5. 2016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81076C2-F296-4CE7-B807-B64F94BFA320}" type="slidenum">
              <a:rPr lang="cs-CZ" smtClean="0"/>
              <a:t>‹#›</a:t>
            </a:fld>
            <a:endParaRPr lang="cs-CZ"/>
          </a:p>
        </p:txBody>
      </p:sp>
      <p:sp>
        <p:nvSpPr>
          <p:cNvPr id="9" name="Content Placeholder 8"/>
          <p:cNvSpPr>
            <a:spLocks noGrp="1"/>
          </p:cNvSpPr>
          <p:nvPr>
            <p:ph sz="quarter" idx="13"/>
          </p:nvPr>
        </p:nvSpPr>
        <p:spPr>
          <a:xfrm>
            <a:off x="304800" y="381000"/>
            <a:ext cx="7772400" cy="494284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cs-CZ" smtClean="0"/>
              <a:t>Kliknutím lze upravit styl.</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0DFF39BF-E952-428E-8450-8E5F9C12B3C9}" type="datetimeFigureOut">
              <a:rPr lang="cs-CZ" smtClean="0"/>
              <a:t>2. 5. 2016</a:t>
            </a:fld>
            <a:endParaRPr lang="cs-CZ"/>
          </a:p>
        </p:txBody>
      </p:sp>
      <p:sp>
        <p:nvSpPr>
          <p:cNvPr id="9" name="Slide Number Placeholder 8"/>
          <p:cNvSpPr>
            <a:spLocks noGrp="1"/>
          </p:cNvSpPr>
          <p:nvPr>
            <p:ph type="sldNum" sz="quarter" idx="11"/>
          </p:nvPr>
        </p:nvSpPr>
        <p:spPr/>
        <p:txBody>
          <a:bodyPr/>
          <a:lstStyle/>
          <a:p>
            <a:fld id="{981076C2-F296-4CE7-B807-B64F94BFA320}" type="slidenum">
              <a:rPr lang="cs-CZ" smtClean="0"/>
              <a:t>‹#›</a:t>
            </a:fld>
            <a:endParaRPr lang="cs-CZ"/>
          </a:p>
        </p:txBody>
      </p:sp>
      <p:sp>
        <p:nvSpPr>
          <p:cNvPr id="10" name="Footer Placeholder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81076C2-F296-4CE7-B807-B64F94BFA320}" type="slidenum">
              <a:rPr lang="cs-CZ" smtClean="0"/>
              <a:t>‹#›</a:t>
            </a:fld>
            <a:endParaRPr lang="cs-CZ"/>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cs-CZ"/>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DFF39BF-E952-428E-8450-8E5F9C12B3C9}" type="datetimeFigureOut">
              <a:rPr lang="cs-CZ" smtClean="0"/>
              <a:t>2. 5. 2016</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iras.cz/seminarky/logistika/roltejnery.php"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Pallet" TargetMode="External"/><Relationship Id="rId2" Type="http://schemas.openxmlformats.org/officeDocument/2006/relationships/hyperlink" Target="http://vtm.e15.cz/transportni-fenomen-jmenem-europale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Containerization"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ebezpecnynaklad.cz/inc/clanky/letadla.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hl.cz/cs/tisk/tiskove_zpravy/zpravy_2014/lokalni/070714.html" TargetMode="External"/><Relationship Id="rId2" Type="http://schemas.openxmlformats.org/officeDocument/2006/relationships/hyperlink" Target="http://www.lrqa.cz/standardy-a-schemata/tapa.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mdcr.cz/NR/rdonlyres/27073ECE-6B0F-4777-876F-79E1E15F4CFB/0/ATP2011cz.pdf" TargetMode="External"/><Relationship Id="rId3" Type="http://schemas.openxmlformats.org/officeDocument/2006/relationships/hyperlink" Target="http://cs.wikipedia.org/wiki/%C5%BDelezni%C4%8Dn%C3%AD_doprava" TargetMode="External"/><Relationship Id="rId7" Type="http://schemas.openxmlformats.org/officeDocument/2006/relationships/hyperlink" Target="http://eagri.cz/public/web/mze/potraviny/casto-kladene-otazky/podminky-prepravy-snadno-zkazitelneho.html" TargetMode="External"/><Relationship Id="rId2" Type="http://schemas.openxmlformats.org/officeDocument/2006/relationships/hyperlink" Target="http://cs.wikipedia.org/wiki/Silni%C4%8Dn%C3%AD_doprava" TargetMode="External"/><Relationship Id="rId1" Type="http://schemas.openxmlformats.org/officeDocument/2006/relationships/slideLayout" Target="../slideLayouts/slideLayout2.xml"/><Relationship Id="rId6" Type="http://schemas.openxmlformats.org/officeDocument/2006/relationships/hyperlink" Target="http://cs.wikipedia.org/wiki/ATP_(dohoda)" TargetMode="External"/><Relationship Id="rId5" Type="http://schemas.openxmlformats.org/officeDocument/2006/relationships/hyperlink" Target="http://cs.wikipedia.org/wiki/%C5%BDeneva" TargetMode="External"/><Relationship Id="rId4" Type="http://schemas.openxmlformats.org/officeDocument/2006/relationships/hyperlink" Target="http://cs.wikipedia.org/wiki/Evropsk%C3%A1_hospod%C3%A1%C5%99sk%C3%A1_komise_OSN"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business.center.cz/business/pojmy/p1782-kabotaz.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s.wikipedia.org/wiki/Seznam_%C4%8Desk%C3%BDch_%C5%BEelezni%C4%8Dn%C3%ADch_dopravc%C5%AF" TargetMode="External"/><Relationship Id="rId2" Type="http://schemas.openxmlformats.org/officeDocument/2006/relationships/hyperlink" Target="http://cs.wikipedia.org/w/index.php?title=Osv%C4%9Bd%C4%8Den%C3%AD_dopravce&amp;action=edit&amp;redlink=1" TargetMode="External"/><Relationship Id="rId1" Type="http://schemas.openxmlformats.org/officeDocument/2006/relationships/slideLayout" Target="../slideLayouts/slideLayout2.xml"/><Relationship Id="rId5" Type="http://schemas.openxmlformats.org/officeDocument/2006/relationships/hyperlink" Target="https://www.cd.cz/assets/zakaznicka-podpora/ke-stazeni/prepravni-podminky/spp-12.pdf" TargetMode="External"/><Relationship Id="rId4" Type="http://schemas.openxmlformats.org/officeDocument/2006/relationships/hyperlink" Target="http://cs.wikipedia.org/wiki/Konkurence_dopravc%C5%AF_v_n%C3%A1kladn%C3%AD_%C5%BEelezni%C4%8Dn%C3%AD_doprav%C4%9B_v_%C4%8Cesk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s.wikipedia.org/wiki/P%C5%99epravn%C3%AD_smlouva" TargetMode="External"/><Relationship Id="rId2" Type="http://schemas.openxmlformats.org/officeDocument/2006/relationships/hyperlink" Target="http://cs.wikipedia.org/w/index.php?title=CIM&amp;action=edit&amp;redlink=1" TargetMode="External"/><Relationship Id="rId1" Type="http://schemas.openxmlformats.org/officeDocument/2006/relationships/slideLayout" Target="../slideLayouts/slideLayout2.xml"/><Relationship Id="rId4" Type="http://schemas.openxmlformats.org/officeDocument/2006/relationships/hyperlink" Target="https://www.cd.cz/files/pruvodci/pru27.pdf"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www.cdcargo.cz/cim/smg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prodopravce.cz/clenska-sekc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s.wikipedia.org/wiki/P%C5%99epravn%C3%AD_smlouva" TargetMode="External"/><Relationship Id="rId2" Type="http://schemas.openxmlformats.org/officeDocument/2006/relationships/hyperlink" Target="http://cs.wikipedia.org/wiki/%C3%9Amluva" TargetMode="External"/><Relationship Id="rId1" Type="http://schemas.openxmlformats.org/officeDocument/2006/relationships/slideLayout" Target="../slideLayouts/slideLayout2.xml"/><Relationship Id="rId5" Type="http://schemas.openxmlformats.org/officeDocument/2006/relationships/hyperlink" Target="http://cs.wikipedia.org/w/index.php?title=Mezin%C3%A1rodn%C3%AD_silni%C4%8Dn%C3%AD_unie&amp;action=edit&amp;redlink=1" TargetMode="External"/><Relationship Id="rId4" Type="http://schemas.openxmlformats.org/officeDocument/2006/relationships/hyperlink" Target="http://cs.wikipedia.org/wiki/Silni%C4%8Dn%C3%AD_doprava"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skolatextilu.cz/dwn.php?ID=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dcr.cz/NR/rdonlyres/940176F8-0896-4B60-BBD1-D6EF42C71EB4/0/662011SbmsDodatkov%C3%BDprotokolCMR.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dnoviny.cz/silnicni-doprava/iru-elektronicky-nakladni-list-zvysi-efektivitu-doprav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prodopravce.cz/clanek-i823-28-5.php" TargetMode="External"/><Relationship Id="rId2" Type="http://schemas.openxmlformats.org/officeDocument/2006/relationships/hyperlink" Target="http://www.prodopravce.cz/informace-28-5.ph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forum.helios.eu/orange/doc/cs/NCTS_vydan%C3%BD_-_karnet_TIR_-_elektronicky_-_Celn%C3%AD_p%C5%99%C3%ADpad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www.mdcr.cz/cs/Silnicni_doprava/Nakladni_doprava/Legislativa/Legislativa.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cs.wikipedia.org/wiki/Na%C5%99%C3%ADzen%C3%AD_Evropsk%C3%A9ho_parlamentu_a_rady_(ES)_%C4%8D._561/2006"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ystemconsult.cz/Narizeni-165.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prodopravce.cz/clanek-i4137-3-1.ph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portal.proridice.eu/index.php/posledni-lanky/302-kabot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ec.europa.eu/eurostat/statistics-explained/index.php/Maritime_transport_statistics_-_short_sea_shipping_of_good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hyperlink" Target="http://dopravni.net/lode/5925/rotterdamska-pravidla-aneb-do-tretice-vseho/" TargetMode="External"/><Relationship Id="rId2" Type="http://schemas.openxmlformats.org/officeDocument/2006/relationships/hyperlink" Target="http://www.epravo.cz/top/clanky/hamburska-umluva-o-namorni-preprave-zbozi-rozsah-pouziti-94475.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navaltrade.net/Rozdeleni-namorni-prepravy"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dnoviny.cz/kombinovana-doprava" TargetMode="External"/><Relationship Id="rId2" Type="http://schemas.openxmlformats.org/officeDocument/2006/relationships/hyperlink" Target="http://www.intermodal.sk/pravne-predpisy-pre-kombinovanu-dopravu/65s"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pernerscontacts.upce.cz/27_2012/Kleprlik.pd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t-mobile.cz/dcpublic/Katalog_partnerskych_reseni.pdf" TargetMode="External"/><Relationship Id="rId2" Type="http://schemas.openxmlformats.org/officeDocument/2006/relationships/image" Target="../media/image4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3227" y="980728"/>
            <a:ext cx="7543800" cy="2593975"/>
          </a:xfrm>
        </p:spPr>
        <p:txBody>
          <a:bodyPr/>
          <a:lstStyle/>
          <a:p>
            <a:r>
              <a:rPr lang="cs-CZ" sz="5400" dirty="0" smtClean="0">
                <a:solidFill>
                  <a:srgbClr val="C00000"/>
                </a:solidFill>
              </a:rPr>
              <a:t>Doprava, přeprava, zasilatelství (spedice) v logistice a Supply </a:t>
            </a:r>
            <a:r>
              <a:rPr lang="cs-CZ" sz="5400" dirty="0" err="1" smtClean="0">
                <a:solidFill>
                  <a:srgbClr val="C00000"/>
                </a:solidFill>
              </a:rPr>
              <a:t>chains</a:t>
            </a:r>
            <a:endParaRPr lang="cs-CZ" sz="5400" dirty="0">
              <a:solidFill>
                <a:srgbClr val="C00000"/>
              </a:solidFill>
            </a:endParaRPr>
          </a:p>
        </p:txBody>
      </p:sp>
      <p:pic>
        <p:nvPicPr>
          <p:cNvPr id="3076" name="Picture 4" descr="http://cdn.asriran.com/files/fa/news/1387/12/9/106710_9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869160"/>
            <a:ext cx="3482752" cy="17217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livery reli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581127"/>
            <a:ext cx="2190750" cy="202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7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778098"/>
          </a:xfrm>
        </p:spPr>
        <p:txBody>
          <a:bodyPr/>
          <a:lstStyle/>
          <a:p>
            <a:r>
              <a:rPr lang="cs-CZ" dirty="0" smtClean="0">
                <a:solidFill>
                  <a:srgbClr val="C00000"/>
                </a:solidFill>
              </a:rPr>
              <a:t>přeprava</a:t>
            </a:r>
            <a:endParaRPr lang="cs-CZ" dirty="0">
              <a:solidFill>
                <a:srgbClr val="C00000"/>
              </a:solidFill>
            </a:endParaRPr>
          </a:p>
        </p:txBody>
      </p:sp>
      <p:sp>
        <p:nvSpPr>
          <p:cNvPr id="3" name="Zástupný symbol pro obsah 2"/>
          <p:cNvSpPr>
            <a:spLocks noGrp="1"/>
          </p:cNvSpPr>
          <p:nvPr>
            <p:ph idx="1"/>
          </p:nvPr>
        </p:nvSpPr>
        <p:spPr>
          <a:xfrm>
            <a:off x="457200" y="980728"/>
            <a:ext cx="7620000" cy="5420072"/>
          </a:xfrm>
        </p:spPr>
        <p:txBody>
          <a:bodyPr>
            <a:normAutofit/>
          </a:bodyPr>
          <a:lstStyle/>
          <a:p>
            <a:pPr marL="114300" indent="0">
              <a:buNone/>
            </a:pPr>
            <a:endParaRPr lang="cs-CZ" dirty="0"/>
          </a:p>
          <a:p>
            <a:r>
              <a:rPr lang="cs-CZ" dirty="0" err="1"/>
              <a:t>door</a:t>
            </a:r>
            <a:r>
              <a:rPr lang="cs-CZ" dirty="0"/>
              <a:t> to </a:t>
            </a:r>
            <a:r>
              <a:rPr lang="cs-CZ" dirty="0" err="1" smtClean="0"/>
              <a:t>door</a:t>
            </a:r>
            <a:r>
              <a:rPr lang="cs-CZ" dirty="0" smtClean="0"/>
              <a:t> = dopravce </a:t>
            </a:r>
            <a:r>
              <a:rPr lang="cs-CZ" dirty="0"/>
              <a:t>vyzvedne zásilku na smluveném místě a doručí ji na předem dohodnuté místo, </a:t>
            </a:r>
          </a:p>
          <a:p>
            <a:r>
              <a:rPr lang="cs-CZ" dirty="0" smtClean="0"/>
              <a:t>port </a:t>
            </a:r>
            <a:r>
              <a:rPr lang="cs-CZ" dirty="0"/>
              <a:t>to </a:t>
            </a:r>
            <a:r>
              <a:rPr lang="cs-CZ" dirty="0" err="1" smtClean="0"/>
              <a:t>door</a:t>
            </a:r>
            <a:r>
              <a:rPr lang="cs-CZ" dirty="0" smtClean="0"/>
              <a:t> = dopravce </a:t>
            </a:r>
            <a:r>
              <a:rPr lang="cs-CZ" dirty="0"/>
              <a:t>vyzvedne zásilku ve skladu a doručí ji na předem dohodnuté místo, </a:t>
            </a:r>
            <a:endParaRPr lang="cs-CZ" dirty="0" smtClean="0"/>
          </a:p>
          <a:p>
            <a:r>
              <a:rPr lang="pl-PL" dirty="0"/>
              <a:t>d</a:t>
            </a:r>
            <a:r>
              <a:rPr lang="pl-PL" dirty="0" smtClean="0"/>
              <a:t>irect shipment </a:t>
            </a:r>
            <a:r>
              <a:rPr lang="pl-PL" dirty="0"/>
              <a:t>(přímá zásilka) – cena z adresy na </a:t>
            </a:r>
            <a:r>
              <a:rPr lang="pl-PL" dirty="0" smtClean="0"/>
              <a:t>adresu</a:t>
            </a:r>
            <a:endParaRPr lang="cs-CZ" dirty="0"/>
          </a:p>
          <a:p>
            <a:r>
              <a:rPr lang="cs-CZ" dirty="0" smtClean="0"/>
              <a:t>FTL </a:t>
            </a:r>
            <a:r>
              <a:rPr lang="cs-CZ" dirty="0"/>
              <a:t>(full </a:t>
            </a:r>
            <a:r>
              <a:rPr lang="cs-CZ" dirty="0" smtClean="0"/>
              <a:t>(truck) </a:t>
            </a:r>
            <a:r>
              <a:rPr lang="cs-CZ" dirty="0" err="1"/>
              <a:t>load</a:t>
            </a:r>
            <a:r>
              <a:rPr lang="cs-CZ" dirty="0"/>
              <a:t>) – </a:t>
            </a:r>
            <a:r>
              <a:rPr lang="cs-CZ" dirty="0" smtClean="0"/>
              <a:t>„</a:t>
            </a:r>
            <a:r>
              <a:rPr lang="cs-CZ" dirty="0" err="1" smtClean="0"/>
              <a:t>celovozová</a:t>
            </a:r>
            <a:r>
              <a:rPr lang="cs-CZ" dirty="0" smtClean="0"/>
              <a:t>“ - přeprava </a:t>
            </a:r>
            <a:r>
              <a:rPr lang="cs-CZ" dirty="0"/>
              <a:t>celého </a:t>
            </a:r>
            <a:r>
              <a:rPr lang="cs-CZ" dirty="0" smtClean="0"/>
              <a:t>kamion</a:t>
            </a:r>
            <a:endParaRPr lang="cs-CZ" dirty="0"/>
          </a:p>
          <a:p>
            <a:r>
              <a:rPr lang="cs-CZ" dirty="0" smtClean="0"/>
              <a:t>LTL </a:t>
            </a:r>
            <a:r>
              <a:rPr lang="cs-CZ" dirty="0"/>
              <a:t>(</a:t>
            </a:r>
            <a:r>
              <a:rPr lang="cs-CZ" dirty="0" err="1"/>
              <a:t>less</a:t>
            </a:r>
            <a:r>
              <a:rPr lang="cs-CZ" dirty="0"/>
              <a:t> </a:t>
            </a:r>
            <a:r>
              <a:rPr lang="cs-CZ" dirty="0" smtClean="0"/>
              <a:t>(truck) </a:t>
            </a:r>
            <a:r>
              <a:rPr lang="cs-CZ" dirty="0" err="1"/>
              <a:t>load</a:t>
            </a:r>
            <a:r>
              <a:rPr lang="cs-CZ" dirty="0"/>
              <a:t>) – </a:t>
            </a:r>
            <a:r>
              <a:rPr lang="cs-CZ" dirty="0" smtClean="0"/>
              <a:t>pronájem </a:t>
            </a:r>
            <a:r>
              <a:rPr lang="cs-CZ" dirty="0"/>
              <a:t>místa v </a:t>
            </a:r>
            <a:r>
              <a:rPr lang="cs-CZ" dirty="0" smtClean="0"/>
              <a:t>kamionu; resp. „sběrná“ přeprava – konsolidace (doplňování) zásilky</a:t>
            </a:r>
            <a:endParaRPr lang="cs-CZ" dirty="0"/>
          </a:p>
          <a:p>
            <a:r>
              <a:rPr lang="pl-PL" dirty="0" smtClean="0">
                <a:solidFill>
                  <a:srgbClr val="FF0000"/>
                </a:solidFill>
              </a:rPr>
              <a:t>Specifické požadavky</a:t>
            </a:r>
            <a:r>
              <a:rPr lang="pl-PL" dirty="0" smtClean="0"/>
              <a:t>: </a:t>
            </a:r>
            <a:endParaRPr lang="pl-PL" dirty="0"/>
          </a:p>
          <a:p>
            <a:pPr lvl="1"/>
            <a:r>
              <a:rPr lang="cs-CZ" dirty="0" smtClean="0"/>
              <a:t>přeprava </a:t>
            </a:r>
            <a:r>
              <a:rPr lang="cs-CZ" dirty="0"/>
              <a:t>nebezpečných věcí ADR, </a:t>
            </a:r>
          </a:p>
          <a:p>
            <a:pPr lvl="1"/>
            <a:r>
              <a:rPr lang="cs-CZ" dirty="0" smtClean="0"/>
              <a:t>přeprava </a:t>
            </a:r>
            <a:r>
              <a:rPr lang="cs-CZ" dirty="0"/>
              <a:t>těžkých a nadrozměrných zásilek, </a:t>
            </a:r>
          </a:p>
          <a:p>
            <a:pPr lvl="1"/>
            <a:r>
              <a:rPr lang="cs-CZ" dirty="0" smtClean="0"/>
              <a:t>přeprava </a:t>
            </a:r>
            <a:r>
              <a:rPr lang="cs-CZ" dirty="0"/>
              <a:t>zkazitelného zboží ATP, </a:t>
            </a:r>
          </a:p>
          <a:p>
            <a:pPr lvl="1"/>
            <a:r>
              <a:rPr lang="cs-CZ" dirty="0" smtClean="0"/>
              <a:t>přeprava zvířat….</a:t>
            </a:r>
            <a:r>
              <a:rPr lang="cs-CZ" dirty="0" smtClean="0">
                <a:solidFill>
                  <a:srgbClr val="0070C0"/>
                </a:solidFill>
              </a:rPr>
              <a:t>viz dále</a:t>
            </a:r>
            <a:endParaRPr lang="cs-CZ" dirty="0">
              <a:solidFill>
                <a:srgbClr val="0070C0"/>
              </a:solidFill>
            </a:endParaRPr>
          </a:p>
          <a:p>
            <a:endParaRPr lang="cs-CZ" dirty="0"/>
          </a:p>
        </p:txBody>
      </p:sp>
    </p:spTree>
    <p:extLst>
      <p:ext uri="{BB962C8B-B14F-4D97-AF65-F5344CB8AC3E}">
        <p14:creationId xmlns:p14="http://schemas.microsoft.com/office/powerpoint/2010/main" val="384702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7620000" cy="1143000"/>
          </a:xfrm>
        </p:spPr>
        <p:txBody>
          <a:bodyPr/>
          <a:lstStyle/>
          <a:p>
            <a:r>
              <a:rPr lang="cs-CZ" sz="3200" dirty="0" smtClean="0">
                <a:solidFill>
                  <a:srgbClr val="C00000"/>
                </a:solidFill>
              </a:rPr>
              <a:t>Přepravní prostředek, přepravní, manipulační jednotka</a:t>
            </a:r>
            <a:endParaRPr lang="cs-CZ" sz="3200" dirty="0">
              <a:solidFill>
                <a:srgbClr val="C00000"/>
              </a:solidFill>
            </a:endParaRPr>
          </a:p>
        </p:txBody>
      </p:sp>
      <p:sp>
        <p:nvSpPr>
          <p:cNvPr id="3" name="Zástupný symbol pro obsah 2"/>
          <p:cNvSpPr>
            <a:spLocks noGrp="1"/>
          </p:cNvSpPr>
          <p:nvPr>
            <p:ph idx="1"/>
          </p:nvPr>
        </p:nvSpPr>
        <p:spPr>
          <a:xfrm>
            <a:off x="323528" y="1268760"/>
            <a:ext cx="7753672" cy="5132040"/>
          </a:xfrm>
        </p:spPr>
        <p:txBody>
          <a:bodyPr/>
          <a:lstStyle/>
          <a:p>
            <a:r>
              <a:rPr lang="cs-CZ" dirty="0" smtClean="0">
                <a:solidFill>
                  <a:srgbClr val="FF0000"/>
                </a:solidFill>
              </a:rPr>
              <a:t>PŘEPRAVNÍ PROSTŘEDEK </a:t>
            </a:r>
            <a:r>
              <a:rPr lang="cs-CZ" dirty="0" smtClean="0"/>
              <a:t>= technické </a:t>
            </a:r>
            <a:r>
              <a:rPr lang="cs-CZ" dirty="0"/>
              <a:t>zařízení, které umožňuje přepravní jednotku snáze přepravovat, popř. usnadňuje manipulaci a spoluvytváří tak manipulační nebo přepravní jednotku. </a:t>
            </a:r>
            <a:endParaRPr lang="cs-CZ" dirty="0" smtClean="0"/>
          </a:p>
          <a:p>
            <a:r>
              <a:rPr lang="cs-CZ" dirty="0"/>
              <a:t>ř</a:t>
            </a:r>
            <a:r>
              <a:rPr lang="cs-CZ" dirty="0" smtClean="0"/>
              <a:t>ády manipulačních (přepravních) jednotek:</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019368471"/>
              </p:ext>
            </p:extLst>
          </p:nvPr>
        </p:nvGraphicFramePr>
        <p:xfrm>
          <a:off x="395536" y="3140966"/>
          <a:ext cx="7776864" cy="2949954"/>
        </p:xfrm>
        <a:graphic>
          <a:graphicData uri="http://schemas.openxmlformats.org/drawingml/2006/table">
            <a:tbl>
              <a:tblPr firstRow="1" bandRow="1">
                <a:tableStyleId>{5C22544A-7EE6-4342-B048-85BDC9FD1C3A}</a:tableStyleId>
              </a:tblPr>
              <a:tblGrid>
                <a:gridCol w="1584176"/>
                <a:gridCol w="1800200"/>
                <a:gridCol w="2232248"/>
                <a:gridCol w="2160240"/>
              </a:tblGrid>
              <a:tr h="41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ln>
                            <a:solidFill>
                              <a:schemeClr val="tx1"/>
                            </a:solidFill>
                          </a:ln>
                          <a:solidFill>
                            <a:schemeClr val="tx1"/>
                          </a:solidFill>
                        </a:rPr>
                        <a:t>řád jednotky </a:t>
                      </a:r>
                      <a:endParaRPr lang="cs-CZ" sz="1800" b="0" i="0" u="none" strike="noStrike" kern="1200" baseline="0" dirty="0" smtClean="0">
                        <a:ln>
                          <a:solidFill>
                            <a:schemeClr val="tx1"/>
                          </a:solidFill>
                        </a:ln>
                        <a:solidFill>
                          <a:schemeClr val="tx1"/>
                        </a:solidFill>
                        <a:latin typeface="+mn-lt"/>
                        <a:ea typeface="+mn-ea"/>
                        <a:cs typeface="+mn-cs"/>
                      </a:endParaRPr>
                    </a:p>
                  </a:txBody>
                  <a:tcPr/>
                </a:tc>
                <a:tc>
                  <a:txBody>
                    <a:bodyPr/>
                    <a:lstStyle/>
                    <a:p>
                      <a:r>
                        <a:rPr lang="cs-CZ" dirty="0" smtClean="0">
                          <a:ln>
                            <a:solidFill>
                              <a:schemeClr val="tx1"/>
                            </a:solidFill>
                          </a:ln>
                          <a:solidFill>
                            <a:schemeClr val="tx1"/>
                          </a:solidFill>
                        </a:rPr>
                        <a:t>hmotnost</a:t>
                      </a:r>
                      <a:endParaRPr lang="cs-CZ" dirty="0">
                        <a:ln>
                          <a:solidFill>
                            <a:schemeClr val="tx1"/>
                          </a:solidFill>
                        </a:ln>
                        <a:solidFill>
                          <a:schemeClr val="tx1"/>
                        </a:solidFill>
                      </a:endParaRPr>
                    </a:p>
                  </a:txBody>
                  <a:tcPr/>
                </a:tc>
                <a:tc>
                  <a:txBody>
                    <a:bodyPr/>
                    <a:lstStyle/>
                    <a:p>
                      <a:r>
                        <a:rPr lang="cs-CZ" dirty="0" smtClean="0">
                          <a:ln>
                            <a:solidFill>
                              <a:schemeClr val="tx1"/>
                            </a:solidFill>
                          </a:ln>
                          <a:solidFill>
                            <a:schemeClr val="tx1"/>
                          </a:solidFill>
                        </a:rPr>
                        <a:t>přepravní prostředek</a:t>
                      </a:r>
                      <a:endParaRPr lang="cs-CZ" dirty="0">
                        <a:ln>
                          <a:solidFill>
                            <a:schemeClr val="tx1"/>
                          </a:solidFill>
                        </a:ln>
                        <a:solidFill>
                          <a:schemeClr val="tx1"/>
                        </a:solidFill>
                      </a:endParaRPr>
                    </a:p>
                  </a:txBody>
                  <a:tcPr/>
                </a:tc>
                <a:tc>
                  <a:txBody>
                    <a:bodyPr/>
                    <a:lstStyle/>
                    <a:p>
                      <a:r>
                        <a:rPr lang="cs-CZ" dirty="0" smtClean="0">
                          <a:ln>
                            <a:solidFill>
                              <a:schemeClr val="tx1"/>
                            </a:solidFill>
                          </a:ln>
                          <a:solidFill>
                            <a:schemeClr val="tx1"/>
                          </a:solidFill>
                        </a:rPr>
                        <a:t>způsob manipulace</a:t>
                      </a:r>
                      <a:endParaRPr lang="cs-CZ" dirty="0">
                        <a:ln>
                          <a:solidFill>
                            <a:schemeClr val="tx1"/>
                          </a:solidFill>
                        </a:ln>
                        <a:solidFill>
                          <a:schemeClr val="tx1"/>
                        </a:solidFill>
                      </a:endParaRPr>
                    </a:p>
                  </a:txBody>
                  <a:tcPr/>
                </a:tc>
              </a:tr>
              <a:tr h="410967">
                <a:tc>
                  <a:txBody>
                    <a:bodyPr/>
                    <a:lstStyle/>
                    <a:p>
                      <a:r>
                        <a:rPr lang="cs-CZ" dirty="0" smtClean="0"/>
                        <a:t>1. řádu</a:t>
                      </a:r>
                      <a:endParaRPr lang="cs-CZ" dirty="0"/>
                    </a:p>
                  </a:txBody>
                  <a:tcPr/>
                </a:tc>
                <a:tc>
                  <a:txBody>
                    <a:bodyPr/>
                    <a:lstStyle/>
                    <a:p>
                      <a:r>
                        <a:rPr lang="cs-CZ" dirty="0" smtClean="0"/>
                        <a:t>max. 15 kg</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přepravky, bedny 	</a:t>
                      </a:r>
                      <a:endParaRPr lang="cs-CZ" sz="1800" b="0" i="0" u="none" strike="noStrike" kern="1200" baseline="0" dirty="0" smtClean="0">
                        <a:solidFill>
                          <a:schemeClr val="dk1"/>
                        </a:solidFill>
                        <a:latin typeface="+mn-lt"/>
                        <a:ea typeface="+mn-ea"/>
                        <a:cs typeface="+mn-cs"/>
                      </a:endParaRPr>
                    </a:p>
                  </a:txBody>
                  <a:tcPr/>
                </a:tc>
                <a:tc>
                  <a:txBody>
                    <a:bodyPr/>
                    <a:lstStyle/>
                    <a:p>
                      <a:r>
                        <a:rPr lang="cs-CZ" dirty="0" smtClean="0"/>
                        <a:t>ruční</a:t>
                      </a:r>
                      <a:endParaRPr lang="cs-CZ" dirty="0"/>
                    </a:p>
                  </a:txBody>
                  <a:tcPr/>
                </a:tc>
              </a:tr>
              <a:tr h="709340">
                <a:tc>
                  <a:txBody>
                    <a:bodyPr/>
                    <a:lstStyle/>
                    <a:p>
                      <a:r>
                        <a:rPr lang="cs-CZ" dirty="0" smtClean="0"/>
                        <a:t>2. řádu</a:t>
                      </a:r>
                      <a:endParaRPr lang="cs-CZ" dirty="0"/>
                    </a:p>
                  </a:txBody>
                  <a:tcPr/>
                </a:tc>
                <a:tc>
                  <a:txBody>
                    <a:bodyPr/>
                    <a:lstStyle/>
                    <a:p>
                      <a:r>
                        <a:rPr lang="cs-CZ" dirty="0" smtClean="0"/>
                        <a:t>240 </a:t>
                      </a:r>
                      <a:r>
                        <a:rPr lang="cs-CZ" baseline="0" dirty="0" smtClean="0"/>
                        <a:t>- </a:t>
                      </a:r>
                      <a:r>
                        <a:rPr lang="cs-CZ" dirty="0" smtClean="0"/>
                        <a:t>5000 kg</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palety, </a:t>
                      </a:r>
                      <a:r>
                        <a:rPr lang="cs-CZ" sz="1800" u="none" strike="noStrike" kern="1200" baseline="0" dirty="0" err="1" smtClean="0"/>
                        <a:t>roltejnery</a:t>
                      </a:r>
                      <a:r>
                        <a:rPr lang="cs-CZ" sz="1800" u="none" strike="noStrike" kern="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 kontejnery 	</a:t>
                      </a:r>
                      <a:endParaRPr lang="cs-CZ"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nízkozdvižný nebo vysokozdvižný vozík </a:t>
                      </a:r>
                      <a:endParaRPr lang="cs-CZ" sz="1800" b="0" i="0" u="none" strike="noStrike" kern="1200" baseline="0" dirty="0" smtClean="0">
                        <a:solidFill>
                          <a:schemeClr val="dk1"/>
                        </a:solidFill>
                        <a:latin typeface="+mn-lt"/>
                        <a:ea typeface="+mn-ea"/>
                        <a:cs typeface="+mn-cs"/>
                      </a:endParaRPr>
                    </a:p>
                  </a:txBody>
                  <a:tcPr/>
                </a:tc>
              </a:tr>
              <a:tr h="709340">
                <a:tc>
                  <a:txBody>
                    <a:bodyPr/>
                    <a:lstStyle/>
                    <a:p>
                      <a:r>
                        <a:rPr lang="cs-CZ" dirty="0" smtClean="0"/>
                        <a:t>3. řádu</a:t>
                      </a:r>
                      <a:endParaRPr lang="cs-CZ" dirty="0"/>
                    </a:p>
                  </a:txBody>
                  <a:tcPr/>
                </a:tc>
                <a:tc>
                  <a:txBody>
                    <a:bodyPr/>
                    <a:lstStyle/>
                    <a:p>
                      <a:r>
                        <a:rPr lang="cs-CZ" dirty="0" smtClean="0"/>
                        <a:t>max. 30 500 kg</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velké ISO kontejnery, výměnné nástavby 	</a:t>
                      </a:r>
                      <a:endParaRPr lang="cs-CZ"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jeřáby, překladače 	</a:t>
                      </a:r>
                    </a:p>
                    <a:p>
                      <a:endParaRPr lang="cs-CZ" dirty="0"/>
                    </a:p>
                  </a:txBody>
                  <a:tcPr/>
                </a:tc>
              </a:tr>
              <a:tr h="709340">
                <a:tc>
                  <a:txBody>
                    <a:bodyPr/>
                    <a:lstStyle/>
                    <a:p>
                      <a:r>
                        <a:rPr lang="cs-CZ" dirty="0" smtClean="0"/>
                        <a:t>4. řádu</a:t>
                      </a:r>
                      <a:endParaRPr lang="cs-CZ" dirty="0"/>
                    </a:p>
                  </a:txBody>
                  <a:tcPr/>
                </a:tc>
                <a:tc>
                  <a:txBody>
                    <a:bodyPr/>
                    <a:lstStyle/>
                    <a:p>
                      <a:r>
                        <a:rPr lang="cs-CZ" dirty="0" smtClean="0"/>
                        <a:t>400 –</a:t>
                      </a:r>
                      <a:r>
                        <a:rPr lang="cs-CZ" baseline="0" dirty="0" smtClean="0"/>
                        <a:t> 2000 t</a:t>
                      </a:r>
                      <a:endParaRPr lang="cs-CZ" dirty="0"/>
                    </a:p>
                  </a:txBody>
                  <a:tcPr/>
                </a:tc>
                <a:tc>
                  <a:txBody>
                    <a:bodyPr/>
                    <a:lstStyle/>
                    <a:p>
                      <a:r>
                        <a:rPr lang="cs-CZ" dirty="0" err="1" smtClean="0"/>
                        <a:t>lichtery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portálové jeřáby, </a:t>
                      </a:r>
                    </a:p>
                    <a:p>
                      <a:pPr marL="0" marR="0" indent="0" algn="l" defTabSz="914400" rtl="0" eaLnBrk="1" fontAlgn="auto" latinLnBrk="0" hangingPunct="1">
                        <a:lnSpc>
                          <a:spcPct val="100000"/>
                        </a:lnSpc>
                        <a:spcBef>
                          <a:spcPts val="0"/>
                        </a:spcBef>
                        <a:spcAft>
                          <a:spcPts val="0"/>
                        </a:spcAft>
                        <a:buClrTx/>
                        <a:buSzTx/>
                        <a:buFontTx/>
                        <a:buNone/>
                        <a:tabLst/>
                        <a:defRPr/>
                      </a:pPr>
                      <a:r>
                        <a:rPr lang="cs-CZ" sz="1800" u="none" strike="noStrike" kern="1200" baseline="0" dirty="0" smtClean="0"/>
                        <a:t>námořní nosiče 	</a:t>
                      </a:r>
                      <a:endParaRPr lang="cs-CZ" sz="18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55838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8077200" cy="1143000"/>
          </a:xfrm>
        </p:spPr>
        <p:txBody>
          <a:bodyPr/>
          <a:lstStyle/>
          <a:p>
            <a:r>
              <a:rPr lang="cs-CZ" altLang="cs-CZ" sz="2800" b="1" dirty="0"/>
              <a:t>ČLENĚNÍ MANIPULAČNÍCH </a:t>
            </a:r>
            <a:r>
              <a:rPr lang="cs-CZ" altLang="cs-CZ" sz="2800" b="1" dirty="0" smtClean="0"/>
              <a:t>A PŘEPRAVNÍCH JEDNOTEK - detailněji</a:t>
            </a:r>
            <a:endParaRPr lang="cs-CZ" altLang="cs-CZ" sz="2800" b="1" dirty="0"/>
          </a:p>
        </p:txBody>
      </p:sp>
      <p:sp>
        <p:nvSpPr>
          <p:cNvPr id="37891" name="Rectangle 3"/>
          <p:cNvSpPr>
            <a:spLocks noGrp="1" noChangeArrowheads="1"/>
          </p:cNvSpPr>
          <p:nvPr>
            <p:ph type="body" idx="1"/>
          </p:nvPr>
        </p:nvSpPr>
        <p:spPr>
          <a:xfrm>
            <a:off x="685800" y="1447800"/>
            <a:ext cx="7772400" cy="4648200"/>
          </a:xfrm>
        </p:spPr>
        <p:txBody>
          <a:bodyPr/>
          <a:lstStyle/>
          <a:p>
            <a:pPr marL="609600" indent="-609600" eaLnBrk="0" hangingPunct="0">
              <a:spcBef>
                <a:spcPct val="50000"/>
              </a:spcBef>
              <a:buClrTx/>
              <a:buSzTx/>
              <a:buFontTx/>
              <a:buAutoNum type="arabicPeriod"/>
            </a:pPr>
            <a:r>
              <a:rPr lang="cs-CZ" altLang="cs-CZ" b="1" u="sng">
                <a:solidFill>
                  <a:srgbClr val="FF0066"/>
                </a:solidFill>
              </a:rPr>
              <a:t>Manipulační jednotka I.řádu</a:t>
            </a:r>
            <a:r>
              <a:rPr lang="cs-CZ" altLang="cs-CZ" b="1"/>
              <a:t> - tvoří základní manipulační jednotku přizpůsobenou k ruční manipulaci.</a:t>
            </a:r>
          </a:p>
          <a:p>
            <a:pPr marL="609600" indent="-609600" eaLnBrk="0" hangingPunct="0">
              <a:spcBef>
                <a:spcPct val="50000"/>
              </a:spcBef>
              <a:buClrTx/>
              <a:buSzTx/>
              <a:buFontTx/>
              <a:buNone/>
            </a:pPr>
            <a:r>
              <a:rPr lang="cs-CZ" altLang="cs-CZ" b="1" u="sng"/>
              <a:t>Reprezentuje zároveň minimální objednací, odběrné a dodací množství.</a:t>
            </a:r>
          </a:p>
          <a:p>
            <a:pPr marL="990600" lvl="1" indent="-533400" eaLnBrk="0" hangingPunct="0">
              <a:lnSpc>
                <a:spcPct val="50000"/>
              </a:lnSpc>
              <a:spcBef>
                <a:spcPct val="50000"/>
              </a:spcBef>
              <a:buClrTx/>
              <a:buSzTx/>
              <a:buFontTx/>
              <a:buChar char="•"/>
            </a:pPr>
            <a:r>
              <a:rPr lang="cs-CZ" altLang="cs-CZ" b="1"/>
              <a:t>Hmotnost max.15kg</a:t>
            </a:r>
          </a:p>
          <a:p>
            <a:pPr marL="990600" lvl="1" indent="-533400" eaLnBrk="0" hangingPunct="0">
              <a:lnSpc>
                <a:spcPct val="80000"/>
              </a:lnSpc>
              <a:spcBef>
                <a:spcPct val="50000"/>
              </a:spcBef>
              <a:buClrTx/>
              <a:buSzTx/>
              <a:buFontTx/>
              <a:buChar char="•"/>
            </a:pPr>
            <a:r>
              <a:rPr lang="cs-CZ" altLang="cs-CZ" b="1"/>
              <a:t>Přepravní prostředky - přepravky, ukládací bedny, krabice z kartonu apod.</a:t>
            </a:r>
          </a:p>
          <a:p>
            <a:pPr marL="990600" lvl="1" indent="-533400" eaLnBrk="0" hangingPunct="0">
              <a:lnSpc>
                <a:spcPct val="50000"/>
              </a:lnSpc>
              <a:spcBef>
                <a:spcPct val="50000"/>
              </a:spcBef>
              <a:buClrTx/>
              <a:buSzTx/>
              <a:buFontTx/>
              <a:buChar char="•"/>
            </a:pPr>
            <a:r>
              <a:rPr lang="cs-CZ" altLang="cs-CZ" b="1"/>
              <a:t>Způsob manipulace -ručně, dopravníky</a:t>
            </a:r>
          </a:p>
          <a:p>
            <a:pPr marL="609600" indent="-609600"/>
            <a:endParaRPr lang="cs-CZ" altLang="cs-CZ" sz="2800"/>
          </a:p>
        </p:txBody>
      </p:sp>
      <p:pic>
        <p:nvPicPr>
          <p:cNvPr id="13314" name="Picture 2" descr="Nová Pardál bedn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55" y="4725144"/>
            <a:ext cx="2616069" cy="18548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bananovekrabice.cz/images/krabice_rozme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509120"/>
            <a:ext cx="3744416" cy="200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7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85800" y="609600"/>
            <a:ext cx="7772400" cy="5715000"/>
          </a:xfrm>
        </p:spPr>
        <p:txBody>
          <a:bodyPr/>
          <a:lstStyle/>
          <a:p>
            <a:pPr marL="609600" indent="-609600" eaLnBrk="0" hangingPunct="0">
              <a:lnSpc>
                <a:spcPct val="130000"/>
              </a:lnSpc>
              <a:spcBef>
                <a:spcPct val="50000"/>
              </a:spcBef>
              <a:buClrTx/>
              <a:buSzTx/>
              <a:buFontTx/>
              <a:buAutoNum type="arabicPeriod" startAt="2"/>
            </a:pPr>
            <a:r>
              <a:rPr lang="cs-CZ" altLang="cs-CZ" sz="2800" b="1" u="sng" dirty="0">
                <a:solidFill>
                  <a:srgbClr val="FF0066"/>
                </a:solidFill>
              </a:rPr>
              <a:t>Manipulační jednotka II</a:t>
            </a:r>
            <a:r>
              <a:rPr lang="cs-CZ" altLang="cs-CZ" sz="2800" b="1" u="sng" dirty="0" smtClean="0">
                <a:solidFill>
                  <a:srgbClr val="FF0066"/>
                </a:solidFill>
              </a:rPr>
              <a:t>. řádu</a:t>
            </a:r>
            <a:r>
              <a:rPr lang="cs-CZ" altLang="cs-CZ" sz="2800" b="1" dirty="0" smtClean="0">
                <a:solidFill>
                  <a:srgbClr val="FF0066"/>
                </a:solidFill>
              </a:rPr>
              <a:t> </a:t>
            </a:r>
            <a:r>
              <a:rPr lang="cs-CZ" altLang="cs-CZ" sz="2800" b="1" dirty="0"/>
              <a:t>- odvozena manipulační (přepravní jednotka) přizpůsobena mechanizované nebo automatizované manipulaci - v přepravě, skladování, mezioperační dopravě apod.</a:t>
            </a:r>
          </a:p>
          <a:p>
            <a:pPr marL="609600" indent="-609600" eaLnBrk="0" hangingPunct="0">
              <a:lnSpc>
                <a:spcPct val="90000"/>
              </a:lnSpc>
              <a:spcBef>
                <a:spcPct val="50000"/>
              </a:spcBef>
              <a:buClrTx/>
              <a:buSzTx/>
              <a:buFontTx/>
              <a:buChar char="•"/>
            </a:pPr>
            <a:r>
              <a:rPr lang="cs-CZ" altLang="cs-CZ" sz="2800" b="1" dirty="0"/>
              <a:t>Hmotnost - </a:t>
            </a:r>
            <a:r>
              <a:rPr lang="cs-CZ" altLang="cs-CZ" sz="2800" b="1" dirty="0" smtClean="0"/>
              <a:t>240-1000kg  </a:t>
            </a:r>
            <a:r>
              <a:rPr lang="cs-CZ" altLang="cs-CZ" sz="2800" b="1" dirty="0"/>
              <a:t>popř.5000kg</a:t>
            </a:r>
            <a:r>
              <a:rPr lang="cs-CZ" altLang="cs-CZ" sz="2800" b="1" dirty="0" smtClean="0"/>
              <a:t>, složená - 16-64 jednotek I. řádu</a:t>
            </a:r>
            <a:endParaRPr lang="cs-CZ" altLang="cs-CZ" sz="2800" b="1" dirty="0"/>
          </a:p>
          <a:p>
            <a:pPr marL="609600" indent="-609600" eaLnBrk="0" hangingPunct="0">
              <a:lnSpc>
                <a:spcPct val="80000"/>
              </a:lnSpc>
              <a:spcBef>
                <a:spcPct val="50000"/>
              </a:spcBef>
              <a:buClrTx/>
              <a:buSzTx/>
              <a:buFontTx/>
              <a:buChar char="•"/>
            </a:pPr>
            <a:r>
              <a:rPr lang="cs-CZ" altLang="cs-CZ" sz="2800" b="1" dirty="0"/>
              <a:t>Přepravní prostředky - palety, přepravníky, malé kontejnery apod.</a:t>
            </a:r>
          </a:p>
          <a:p>
            <a:pPr marL="609600" indent="-609600" eaLnBrk="0" hangingPunct="0">
              <a:lnSpc>
                <a:spcPct val="80000"/>
              </a:lnSpc>
              <a:spcBef>
                <a:spcPct val="50000"/>
              </a:spcBef>
              <a:buClrTx/>
              <a:buSzTx/>
              <a:buFontTx/>
              <a:buChar char="•"/>
            </a:pPr>
            <a:r>
              <a:rPr lang="cs-CZ" altLang="cs-CZ" sz="2800" b="1" dirty="0"/>
              <a:t>Způsob manipulace - nízko-vysokozdvižné vozíky</a:t>
            </a:r>
          </a:p>
        </p:txBody>
      </p:sp>
    </p:spTree>
    <p:extLst>
      <p:ext uri="{BB962C8B-B14F-4D97-AF65-F5344CB8AC3E}">
        <p14:creationId xmlns:p14="http://schemas.microsoft.com/office/powerpoint/2010/main" val="338785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5800" y="381000"/>
            <a:ext cx="7772400" cy="5715000"/>
          </a:xfrm>
        </p:spPr>
        <p:txBody>
          <a:bodyPr/>
          <a:lstStyle/>
          <a:p>
            <a:pPr marL="609600" indent="-609600" eaLnBrk="0" hangingPunct="0">
              <a:spcBef>
                <a:spcPct val="50000"/>
              </a:spcBef>
              <a:buClrTx/>
              <a:buSzTx/>
              <a:buFontTx/>
              <a:buAutoNum type="arabicPeriod" startAt="3"/>
            </a:pPr>
            <a:r>
              <a:rPr lang="cs-CZ" altLang="cs-CZ" sz="2800" b="1" u="sng" dirty="0">
                <a:solidFill>
                  <a:srgbClr val="FF0066"/>
                </a:solidFill>
              </a:rPr>
              <a:t>Přepravní(manipulační) jednotka </a:t>
            </a:r>
            <a:r>
              <a:rPr lang="cs-CZ" altLang="cs-CZ" sz="2800" b="1" u="sng" dirty="0" err="1">
                <a:solidFill>
                  <a:srgbClr val="FF0066"/>
                </a:solidFill>
              </a:rPr>
              <a:t>III.řádu</a:t>
            </a:r>
            <a:r>
              <a:rPr lang="cs-CZ" altLang="cs-CZ" sz="2800" b="1" dirty="0"/>
              <a:t> - odvozena přepravní jednotka sloužící výhradně k dálkové vnější přepravě v kombinované železniční, silniční, vodní námořní dopravě.</a:t>
            </a:r>
          </a:p>
          <a:p>
            <a:pPr marL="990600" lvl="1" indent="-533400" eaLnBrk="0" hangingPunct="0">
              <a:lnSpc>
                <a:spcPct val="70000"/>
              </a:lnSpc>
              <a:spcBef>
                <a:spcPct val="50000"/>
              </a:spcBef>
              <a:buClrTx/>
              <a:buSzTx/>
              <a:buFontTx/>
              <a:buChar char="•"/>
            </a:pPr>
            <a:r>
              <a:rPr lang="cs-CZ" altLang="cs-CZ" b="1" dirty="0"/>
              <a:t>Hmotnost - do 30 500kg, složena z 10-44 jednotek </a:t>
            </a:r>
            <a:r>
              <a:rPr lang="cs-CZ" altLang="cs-CZ" b="1" dirty="0" smtClean="0"/>
              <a:t>II</a:t>
            </a:r>
            <a:r>
              <a:rPr lang="cs-CZ" altLang="cs-CZ" b="1" dirty="0" smtClean="0"/>
              <a:t>. řádu</a:t>
            </a:r>
            <a:endParaRPr lang="cs-CZ" altLang="cs-CZ" b="1" dirty="0"/>
          </a:p>
          <a:p>
            <a:pPr marL="990600" lvl="1" indent="-533400" eaLnBrk="0" hangingPunct="0">
              <a:lnSpc>
                <a:spcPct val="80000"/>
              </a:lnSpc>
              <a:spcBef>
                <a:spcPct val="50000"/>
              </a:spcBef>
              <a:buClrTx/>
              <a:buSzTx/>
              <a:buFontTx/>
              <a:buChar char="•"/>
            </a:pPr>
            <a:r>
              <a:rPr lang="cs-CZ" altLang="cs-CZ" b="1" dirty="0"/>
              <a:t>Přepravní prostředky - velké kontejnery ISO řady 1D-A, Letecké kontejnery</a:t>
            </a:r>
          </a:p>
          <a:p>
            <a:pPr marL="990600" lvl="1" indent="-533400" eaLnBrk="0" hangingPunct="0">
              <a:lnSpc>
                <a:spcPct val="80000"/>
              </a:lnSpc>
              <a:spcBef>
                <a:spcPct val="50000"/>
              </a:spcBef>
              <a:buClrTx/>
              <a:buSzTx/>
              <a:buFontTx/>
              <a:buChar char="•"/>
            </a:pPr>
            <a:r>
              <a:rPr lang="cs-CZ" altLang="cs-CZ" b="1" dirty="0"/>
              <a:t>Způsob manipulace - jeřáby, speciálními vysokozdvižnými vozíky</a:t>
            </a:r>
          </a:p>
          <a:p>
            <a:pPr marL="609600" indent="-609600"/>
            <a:endParaRPr lang="cs-CZ" altLang="cs-CZ" sz="2800" dirty="0"/>
          </a:p>
        </p:txBody>
      </p:sp>
      <p:pic>
        <p:nvPicPr>
          <p:cNvPr id="11266" name="Picture 2" descr="Výsledek obrázku pro letecký kontej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4437112"/>
            <a:ext cx="26670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2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685800" y="260648"/>
            <a:ext cx="7772400" cy="5835352"/>
          </a:xfrm>
        </p:spPr>
        <p:txBody>
          <a:bodyPr>
            <a:normAutofit fontScale="77500" lnSpcReduction="20000"/>
          </a:bodyPr>
          <a:lstStyle/>
          <a:p>
            <a:pPr marL="609600" indent="-609600" eaLnBrk="0" hangingPunct="0">
              <a:lnSpc>
                <a:spcPct val="120000"/>
              </a:lnSpc>
              <a:spcBef>
                <a:spcPct val="50000"/>
              </a:spcBef>
              <a:buClrTx/>
              <a:buSzTx/>
              <a:buFontTx/>
              <a:buAutoNum type="arabicPeriod" startAt="4"/>
            </a:pPr>
            <a:r>
              <a:rPr lang="cs-CZ" altLang="cs-CZ" sz="2800" b="1" u="sng" dirty="0">
                <a:solidFill>
                  <a:srgbClr val="FF0066"/>
                </a:solidFill>
              </a:rPr>
              <a:t>Přepravní manipulační jednotka </a:t>
            </a:r>
            <a:r>
              <a:rPr lang="cs-CZ" altLang="cs-CZ" sz="2800" b="1" u="sng" dirty="0" err="1">
                <a:solidFill>
                  <a:srgbClr val="FF0066"/>
                </a:solidFill>
              </a:rPr>
              <a:t>IV.řádu</a:t>
            </a:r>
            <a:r>
              <a:rPr lang="cs-CZ" altLang="cs-CZ" sz="2800" b="1" dirty="0"/>
              <a:t> - odvozena přepravní jednotka pro dálkovou kombinovanou dopravu.</a:t>
            </a:r>
          </a:p>
          <a:p>
            <a:pPr marL="990600" lvl="1" indent="-533400" eaLnBrk="0" hangingPunct="0">
              <a:lnSpc>
                <a:spcPct val="60000"/>
              </a:lnSpc>
              <a:spcBef>
                <a:spcPct val="50000"/>
              </a:spcBef>
              <a:buClrTx/>
              <a:buSzTx/>
              <a:buFontTx/>
              <a:buChar char="•"/>
            </a:pPr>
            <a:r>
              <a:rPr lang="cs-CZ" altLang="cs-CZ" b="1" dirty="0"/>
              <a:t>Hmotnost - od 400t do 2000t.</a:t>
            </a:r>
          </a:p>
          <a:p>
            <a:pPr marL="990600" lvl="1" indent="-533400" eaLnBrk="0" hangingPunct="0">
              <a:lnSpc>
                <a:spcPct val="80000"/>
              </a:lnSpc>
              <a:spcBef>
                <a:spcPct val="50000"/>
              </a:spcBef>
              <a:buClrTx/>
              <a:buSzTx/>
              <a:buFontTx/>
              <a:buChar char="•"/>
            </a:pPr>
            <a:r>
              <a:rPr lang="cs-CZ" altLang="cs-CZ" b="1" dirty="0"/>
              <a:t>Přepravní prostředky </a:t>
            </a:r>
            <a:r>
              <a:rPr lang="cs-CZ" altLang="cs-CZ" b="1" dirty="0" smtClean="0"/>
              <a:t>– </a:t>
            </a:r>
            <a:r>
              <a:rPr lang="cs-CZ" altLang="cs-CZ" b="1" dirty="0" err="1" smtClean="0"/>
              <a:t>lichtery</a:t>
            </a:r>
            <a:r>
              <a:rPr lang="cs-CZ" altLang="cs-CZ" b="1" dirty="0" smtClean="0"/>
              <a:t> (</a:t>
            </a:r>
            <a:r>
              <a:rPr lang="cs-CZ" altLang="cs-CZ" b="1" dirty="0"/>
              <a:t>člunové kontejnery)</a:t>
            </a:r>
          </a:p>
          <a:p>
            <a:pPr marL="990600" lvl="1" indent="-533400" eaLnBrk="0" hangingPunct="0">
              <a:lnSpc>
                <a:spcPct val="80000"/>
              </a:lnSpc>
              <a:spcBef>
                <a:spcPct val="50000"/>
              </a:spcBef>
              <a:buClrTx/>
              <a:buSzTx/>
              <a:buFontTx/>
              <a:buChar char="•"/>
            </a:pPr>
            <a:r>
              <a:rPr lang="cs-CZ" altLang="cs-CZ" b="1" dirty="0"/>
              <a:t>Způsob manipulace - portálové </a:t>
            </a:r>
            <a:r>
              <a:rPr lang="cs-CZ" altLang="cs-CZ" b="1" dirty="0" smtClean="0"/>
              <a:t>jeřáby</a:t>
            </a:r>
          </a:p>
          <a:p>
            <a:endParaRPr lang="cs-CZ" dirty="0" smtClean="0"/>
          </a:p>
          <a:p>
            <a:r>
              <a:rPr lang="cs-CZ" dirty="0" smtClean="0"/>
              <a:t>určené </a:t>
            </a:r>
            <a:r>
              <a:rPr lang="cs-CZ" dirty="0"/>
              <a:t>k dálkové kombinované vnitrozemské vodní a námořní přepravě a k souvisejícím ložným operacím v BC systémech (</a:t>
            </a:r>
            <a:r>
              <a:rPr lang="cs-CZ" dirty="0" err="1"/>
              <a:t>Barge</a:t>
            </a:r>
            <a:r>
              <a:rPr lang="cs-CZ" dirty="0"/>
              <a:t> </a:t>
            </a:r>
            <a:r>
              <a:rPr lang="cs-CZ" dirty="0" err="1"/>
              <a:t>Carrier</a:t>
            </a:r>
            <a:r>
              <a:rPr lang="cs-CZ" dirty="0"/>
              <a:t> Systems, bárkové systémy) </a:t>
            </a:r>
          </a:p>
          <a:p>
            <a:r>
              <a:rPr lang="cs-CZ" dirty="0"/>
              <a:t>tvoří uzavřený prostor k přemísťování volně loženého nebo </a:t>
            </a:r>
            <a:r>
              <a:rPr lang="cs-CZ" dirty="0" err="1"/>
              <a:t>paletizovaného</a:t>
            </a:r>
            <a:r>
              <a:rPr lang="cs-CZ" dirty="0"/>
              <a:t> materiálu </a:t>
            </a:r>
          </a:p>
          <a:p>
            <a:r>
              <a:rPr lang="cs-CZ" dirty="0"/>
              <a:t>v jejich konstrukci jsou spojeny funkce člunů pro plavbu na řekách a v průplavech s funkcemi velkých kontejnerů </a:t>
            </a:r>
          </a:p>
          <a:p>
            <a:r>
              <a:rPr lang="cs-CZ" dirty="0"/>
              <a:t>při vnitrozemské plavbě se spojují do tlačných soustav, v námořní přepravě jsou přepravovány speciálními loděmi (nosiči) </a:t>
            </a:r>
          </a:p>
          <a:p>
            <a:r>
              <a:rPr lang="cs-CZ" dirty="0" err="1"/>
              <a:t>lichtery</a:t>
            </a:r>
            <a:r>
              <a:rPr lang="cs-CZ" dirty="0"/>
              <a:t> mají celkovou konstrukci s plochým dnem a vybavení obvyklé pro nákladní čluny </a:t>
            </a:r>
          </a:p>
          <a:p>
            <a:r>
              <a:rPr lang="cs-CZ" dirty="0"/>
              <a:t>jsou uzpůsobeny k mechanizované nakládce a vykládce vůči námořními nosiči, která se děje: </a:t>
            </a:r>
          </a:p>
          <a:p>
            <a:pPr lvl="1"/>
            <a:r>
              <a:rPr lang="cs-CZ" dirty="0"/>
              <a:t>pomocí palubního portálového jeřábu na nosiči </a:t>
            </a:r>
          </a:p>
          <a:p>
            <a:pPr lvl="1"/>
            <a:r>
              <a:rPr lang="cs-CZ" dirty="0"/>
              <a:t>pomocí zdvižné plošiny </a:t>
            </a:r>
          </a:p>
          <a:p>
            <a:pPr lvl="1"/>
            <a:r>
              <a:rPr lang="cs-CZ" dirty="0"/>
              <a:t>přímím vplouváním do nosiče  </a:t>
            </a:r>
            <a:r>
              <a:rPr lang="cs-CZ" dirty="0">
                <a:hlinkClick r:id="rId2"/>
              </a:rPr>
              <a:t>http://</a:t>
            </a:r>
            <a:r>
              <a:rPr lang="cs-CZ" dirty="0" smtClean="0">
                <a:hlinkClick r:id="rId2"/>
              </a:rPr>
              <a:t>www.miras.cz/seminarky/logistika/roltejnery.php</a:t>
            </a:r>
            <a:endParaRPr lang="cs-CZ" dirty="0" smtClean="0"/>
          </a:p>
          <a:p>
            <a:pPr marL="411480" lvl="1" indent="0">
              <a:buNone/>
            </a:pPr>
            <a:endParaRPr lang="cs-CZ" dirty="0"/>
          </a:p>
          <a:p>
            <a:pPr marL="990600" lvl="1" indent="-533400" eaLnBrk="0" hangingPunct="0">
              <a:lnSpc>
                <a:spcPct val="80000"/>
              </a:lnSpc>
              <a:spcBef>
                <a:spcPct val="50000"/>
              </a:spcBef>
              <a:buClrTx/>
              <a:buSzTx/>
              <a:buFontTx/>
              <a:buChar char="•"/>
            </a:pPr>
            <a:endParaRPr lang="cs-CZ" altLang="cs-CZ" b="1" dirty="0"/>
          </a:p>
          <a:p>
            <a:pPr marL="609600" indent="-609600"/>
            <a:endParaRPr lang="cs-CZ" altLang="cs-CZ" sz="2800" dirty="0"/>
          </a:p>
        </p:txBody>
      </p:sp>
      <p:pic>
        <p:nvPicPr>
          <p:cNvPr id="10242" name="Picture 2" descr="Tla&amp;ccaron;ná soupra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826657"/>
            <a:ext cx="115212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thumb/2/28/Danube-Black_Sea_Channel.JPG/220px-Danube-Black_Sea_Chann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840426"/>
            <a:ext cx="1872208" cy="20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3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16" name="Text Box 36"/>
          <p:cNvSpPr txBox="1">
            <a:spLocks noChangeArrowheads="1"/>
          </p:cNvSpPr>
          <p:nvPr/>
        </p:nvSpPr>
        <p:spPr bwMode="auto">
          <a:xfrm>
            <a:off x="1371164" y="574675"/>
            <a:ext cx="6121400" cy="523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800" b="1" dirty="0">
                <a:solidFill>
                  <a:srgbClr val="C00000"/>
                </a:solidFill>
                <a:latin typeface="Calibri" pitchFamily="34" charset="0"/>
                <a:ea typeface="Calibri" pitchFamily="34" charset="0"/>
                <a:cs typeface="Calibri" pitchFamily="34" charset="0"/>
              </a:rPr>
              <a:t>Manipulační jednotka</a:t>
            </a:r>
            <a:endParaRPr lang="cs-CZ" altLang="cs-CZ" sz="2800" dirty="0">
              <a:solidFill>
                <a:srgbClr val="C00000"/>
              </a:solidFill>
              <a:latin typeface="Calibri" pitchFamily="34" charset="0"/>
              <a:ea typeface="Calibri" pitchFamily="34" charset="0"/>
              <a:cs typeface="Calibri" pitchFamily="34" charset="0"/>
            </a:endParaRPr>
          </a:p>
        </p:txBody>
      </p:sp>
      <p:sp>
        <p:nvSpPr>
          <p:cNvPr id="46117" name="Text Box 37"/>
          <p:cNvSpPr txBox="1">
            <a:spLocks noChangeArrowheads="1"/>
          </p:cNvSpPr>
          <p:nvPr/>
        </p:nvSpPr>
        <p:spPr bwMode="auto">
          <a:xfrm>
            <a:off x="4498975" y="1570461"/>
            <a:ext cx="3024188" cy="1016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000" b="1" dirty="0">
                <a:latin typeface="Calibri" pitchFamily="34" charset="0"/>
                <a:ea typeface="Calibri" pitchFamily="34" charset="0"/>
                <a:cs typeface="Calibri" pitchFamily="34" charset="0"/>
              </a:rPr>
              <a:t>Skupinové balení výrobků schopné samostatné manipulace</a:t>
            </a:r>
            <a:endParaRPr lang="cs-CZ" altLang="cs-CZ" sz="2000" dirty="0">
              <a:latin typeface="Calibri" pitchFamily="34" charset="0"/>
              <a:ea typeface="Calibri" pitchFamily="34" charset="0"/>
              <a:cs typeface="Calibri" pitchFamily="34" charset="0"/>
            </a:endParaRPr>
          </a:p>
        </p:txBody>
      </p:sp>
      <p:sp>
        <p:nvSpPr>
          <p:cNvPr id="46118" name="Text Box 38"/>
          <p:cNvSpPr txBox="1">
            <a:spLocks noChangeArrowheads="1"/>
          </p:cNvSpPr>
          <p:nvPr/>
        </p:nvSpPr>
        <p:spPr bwMode="auto">
          <a:xfrm>
            <a:off x="862806" y="1556544"/>
            <a:ext cx="2808288" cy="708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000" b="1" dirty="0">
                <a:latin typeface="Calibri" pitchFamily="34" charset="0"/>
                <a:ea typeface="Calibri" pitchFamily="34" charset="0"/>
                <a:cs typeface="Calibri" pitchFamily="34" charset="0"/>
              </a:rPr>
              <a:t>Skupinové balení + přepravní prostředek</a:t>
            </a:r>
            <a:endParaRPr lang="cs-CZ" altLang="cs-CZ" sz="2000" dirty="0">
              <a:latin typeface="Calibri" pitchFamily="34" charset="0"/>
              <a:ea typeface="Calibri" pitchFamily="34" charset="0"/>
              <a:cs typeface="Calibri" pitchFamily="34" charset="0"/>
            </a:endParaRPr>
          </a:p>
        </p:txBody>
      </p:sp>
      <p:sp>
        <p:nvSpPr>
          <p:cNvPr id="46119" name="Text Box 39"/>
          <p:cNvSpPr txBox="1">
            <a:spLocks noChangeArrowheads="1"/>
          </p:cNvSpPr>
          <p:nvPr/>
        </p:nvSpPr>
        <p:spPr bwMode="auto">
          <a:xfrm>
            <a:off x="1331118" y="5157788"/>
            <a:ext cx="6335713"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000" b="1" dirty="0">
                <a:latin typeface="Calibri" pitchFamily="34" charset="0"/>
                <a:ea typeface="Calibri" pitchFamily="34" charset="0"/>
                <a:cs typeface="Calibri" pitchFamily="34" charset="0"/>
              </a:rPr>
              <a:t>Základní manipulační jednotka</a:t>
            </a:r>
            <a:endParaRPr lang="cs-CZ" altLang="cs-CZ" sz="2000" dirty="0">
              <a:latin typeface="Calibri" pitchFamily="34" charset="0"/>
              <a:ea typeface="Calibri" pitchFamily="34" charset="0"/>
              <a:cs typeface="Calibri" pitchFamily="34" charset="0"/>
            </a:endParaRPr>
          </a:p>
        </p:txBody>
      </p:sp>
      <p:sp>
        <p:nvSpPr>
          <p:cNvPr id="46120" name="Text Box 40"/>
          <p:cNvSpPr txBox="1">
            <a:spLocks noChangeArrowheads="1"/>
          </p:cNvSpPr>
          <p:nvPr/>
        </p:nvSpPr>
        <p:spPr bwMode="auto">
          <a:xfrm>
            <a:off x="1286096" y="5732318"/>
            <a:ext cx="6335713" cy="708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000" b="1" dirty="0">
                <a:latin typeface="Calibri" pitchFamily="34" charset="0"/>
                <a:ea typeface="Calibri" pitchFamily="34" charset="0"/>
                <a:cs typeface="Calibri" pitchFamily="34" charset="0"/>
              </a:rPr>
              <a:t>Skupinové balení výrobků schopné ruční manipulace (není to podmínka)</a:t>
            </a:r>
            <a:endParaRPr lang="en-US" altLang="cs-CZ" sz="2000" dirty="0">
              <a:latin typeface="Calibri" pitchFamily="34" charset="0"/>
              <a:ea typeface="Calibri" pitchFamily="34" charset="0"/>
              <a:cs typeface="Calibri" pitchFamily="34" charset="0"/>
            </a:endParaRPr>
          </a:p>
        </p:txBody>
      </p:sp>
      <p:pic>
        <p:nvPicPr>
          <p:cNvPr id="46121" name="Picture 41" descr="paletap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05" y="2420888"/>
            <a:ext cx="18430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46122" name="Picture 42" descr="kartonp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809875"/>
            <a:ext cx="2303463"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129" name="Line 43"/>
          <p:cNvSpPr>
            <a:spLocks noChangeShapeType="1"/>
          </p:cNvSpPr>
          <p:nvPr/>
        </p:nvSpPr>
        <p:spPr bwMode="auto">
          <a:xfrm>
            <a:off x="3203575" y="1412875"/>
            <a:ext cx="0" cy="2873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30" name="Line 44"/>
          <p:cNvSpPr>
            <a:spLocks noChangeShapeType="1"/>
          </p:cNvSpPr>
          <p:nvPr/>
        </p:nvSpPr>
        <p:spPr bwMode="auto">
          <a:xfrm>
            <a:off x="5867400" y="1412875"/>
            <a:ext cx="0" cy="2873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769838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116"/>
                                        </p:tgtEl>
                                        <p:attrNameLst>
                                          <p:attrName>style.visibility</p:attrName>
                                        </p:attrNameLst>
                                      </p:cBhvr>
                                      <p:to>
                                        <p:strVal val="visible"/>
                                      </p:to>
                                    </p:set>
                                    <p:anim calcmode="lin" valueType="num">
                                      <p:cBhvr additive="base">
                                        <p:cTn id="7" dur="500" fill="hold"/>
                                        <p:tgtEl>
                                          <p:spTgt spid="46116"/>
                                        </p:tgtEl>
                                        <p:attrNameLst>
                                          <p:attrName>ppt_x</p:attrName>
                                        </p:attrNameLst>
                                      </p:cBhvr>
                                      <p:tavLst>
                                        <p:tav tm="0">
                                          <p:val>
                                            <p:strVal val="#ppt_x"/>
                                          </p:val>
                                        </p:tav>
                                        <p:tav tm="100000">
                                          <p:val>
                                            <p:strVal val="#ppt_x"/>
                                          </p:val>
                                        </p:tav>
                                      </p:tavLst>
                                    </p:anim>
                                    <p:anim calcmode="lin" valueType="num">
                                      <p:cBhvr additive="base">
                                        <p:cTn id="8" dur="500" fill="hold"/>
                                        <p:tgtEl>
                                          <p:spTgt spid="461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118"/>
                                        </p:tgtEl>
                                        <p:attrNameLst>
                                          <p:attrName>style.visibility</p:attrName>
                                        </p:attrNameLst>
                                      </p:cBhvr>
                                      <p:to>
                                        <p:strVal val="visible"/>
                                      </p:to>
                                    </p:set>
                                    <p:anim calcmode="lin" valueType="num">
                                      <p:cBhvr additive="base">
                                        <p:cTn id="13" dur="500" fill="hold"/>
                                        <p:tgtEl>
                                          <p:spTgt spid="46118"/>
                                        </p:tgtEl>
                                        <p:attrNameLst>
                                          <p:attrName>ppt_x</p:attrName>
                                        </p:attrNameLst>
                                      </p:cBhvr>
                                      <p:tavLst>
                                        <p:tav tm="0">
                                          <p:val>
                                            <p:strVal val="#ppt_x"/>
                                          </p:val>
                                        </p:tav>
                                        <p:tav tm="100000">
                                          <p:val>
                                            <p:strVal val="#ppt_x"/>
                                          </p:val>
                                        </p:tav>
                                      </p:tavLst>
                                    </p:anim>
                                    <p:anim calcmode="lin" valueType="num">
                                      <p:cBhvr additive="base">
                                        <p:cTn id="14" dur="500" fill="hold"/>
                                        <p:tgtEl>
                                          <p:spTgt spid="461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117"/>
                                        </p:tgtEl>
                                        <p:attrNameLst>
                                          <p:attrName>style.visibility</p:attrName>
                                        </p:attrNameLst>
                                      </p:cBhvr>
                                      <p:to>
                                        <p:strVal val="visible"/>
                                      </p:to>
                                    </p:set>
                                    <p:anim calcmode="lin" valueType="num">
                                      <p:cBhvr additive="base">
                                        <p:cTn id="19" dur="500" fill="hold"/>
                                        <p:tgtEl>
                                          <p:spTgt spid="46117"/>
                                        </p:tgtEl>
                                        <p:attrNameLst>
                                          <p:attrName>ppt_x</p:attrName>
                                        </p:attrNameLst>
                                      </p:cBhvr>
                                      <p:tavLst>
                                        <p:tav tm="0">
                                          <p:val>
                                            <p:strVal val="#ppt_x"/>
                                          </p:val>
                                        </p:tav>
                                        <p:tav tm="100000">
                                          <p:val>
                                            <p:strVal val="#ppt_x"/>
                                          </p:val>
                                        </p:tav>
                                      </p:tavLst>
                                    </p:anim>
                                    <p:anim calcmode="lin" valueType="num">
                                      <p:cBhvr additive="base">
                                        <p:cTn id="20" dur="500" fill="hold"/>
                                        <p:tgtEl>
                                          <p:spTgt spid="461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46121"/>
                                        </p:tgtEl>
                                        <p:attrNameLst>
                                          <p:attrName>style.visibility</p:attrName>
                                        </p:attrNameLst>
                                      </p:cBhvr>
                                      <p:to>
                                        <p:strVal val="visible"/>
                                      </p:to>
                                    </p:set>
                                    <p:animEffect transition="in" filter="wedge">
                                      <p:cBhvr>
                                        <p:cTn id="25" dur="2000"/>
                                        <p:tgtEl>
                                          <p:spTgt spid="461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nodeType="clickEffect">
                                  <p:stCondLst>
                                    <p:cond delay="0"/>
                                  </p:stCondLst>
                                  <p:childTnLst>
                                    <p:set>
                                      <p:cBhvr>
                                        <p:cTn id="29" dur="1" fill="hold">
                                          <p:stCondLst>
                                            <p:cond delay="0"/>
                                          </p:stCondLst>
                                        </p:cTn>
                                        <p:tgtEl>
                                          <p:spTgt spid="46122"/>
                                        </p:tgtEl>
                                        <p:attrNameLst>
                                          <p:attrName>style.visibility</p:attrName>
                                        </p:attrNameLst>
                                      </p:cBhvr>
                                      <p:to>
                                        <p:strVal val="visible"/>
                                      </p:to>
                                    </p:set>
                                    <p:animEffect transition="in" filter="wedge">
                                      <p:cBhvr>
                                        <p:cTn id="30" dur="2000"/>
                                        <p:tgtEl>
                                          <p:spTgt spid="461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6119"/>
                                        </p:tgtEl>
                                        <p:attrNameLst>
                                          <p:attrName>style.visibility</p:attrName>
                                        </p:attrNameLst>
                                      </p:cBhvr>
                                      <p:to>
                                        <p:strVal val="visible"/>
                                      </p:to>
                                    </p:set>
                                    <p:anim calcmode="lin" valueType="num">
                                      <p:cBhvr additive="base">
                                        <p:cTn id="35" dur="500" fill="hold"/>
                                        <p:tgtEl>
                                          <p:spTgt spid="46119"/>
                                        </p:tgtEl>
                                        <p:attrNameLst>
                                          <p:attrName>ppt_x</p:attrName>
                                        </p:attrNameLst>
                                      </p:cBhvr>
                                      <p:tavLst>
                                        <p:tav tm="0">
                                          <p:val>
                                            <p:strVal val="#ppt_x"/>
                                          </p:val>
                                        </p:tav>
                                        <p:tav tm="100000">
                                          <p:val>
                                            <p:strVal val="#ppt_x"/>
                                          </p:val>
                                        </p:tav>
                                      </p:tavLst>
                                    </p:anim>
                                    <p:anim calcmode="lin" valueType="num">
                                      <p:cBhvr additive="base">
                                        <p:cTn id="36" dur="500" fill="hold"/>
                                        <p:tgtEl>
                                          <p:spTgt spid="4611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6120"/>
                                        </p:tgtEl>
                                        <p:attrNameLst>
                                          <p:attrName>style.visibility</p:attrName>
                                        </p:attrNameLst>
                                      </p:cBhvr>
                                      <p:to>
                                        <p:strVal val="visible"/>
                                      </p:to>
                                    </p:set>
                                    <p:anim calcmode="lin" valueType="num">
                                      <p:cBhvr additive="base">
                                        <p:cTn id="41" dur="500" fill="hold"/>
                                        <p:tgtEl>
                                          <p:spTgt spid="46120"/>
                                        </p:tgtEl>
                                        <p:attrNameLst>
                                          <p:attrName>ppt_x</p:attrName>
                                        </p:attrNameLst>
                                      </p:cBhvr>
                                      <p:tavLst>
                                        <p:tav tm="0">
                                          <p:val>
                                            <p:strVal val="#ppt_x"/>
                                          </p:val>
                                        </p:tav>
                                        <p:tav tm="100000">
                                          <p:val>
                                            <p:strVal val="#ppt_x"/>
                                          </p:val>
                                        </p:tav>
                                      </p:tavLst>
                                    </p:anim>
                                    <p:anim calcmode="lin" valueType="num">
                                      <p:cBhvr additive="base">
                                        <p:cTn id="42" dur="500" fill="hold"/>
                                        <p:tgtEl>
                                          <p:spTgt spid="46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6" grpId="0" animBg="1"/>
      <p:bldP spid="46117" grpId="0" animBg="1"/>
      <p:bldP spid="46118" grpId="0" animBg="1"/>
      <p:bldP spid="46119" grpId="0" animBg="1"/>
      <p:bldP spid="461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2627313" y="476250"/>
            <a:ext cx="4032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2800" b="1" dirty="0">
                <a:solidFill>
                  <a:srgbClr val="C00000"/>
                </a:solidFill>
                <a:latin typeface="Calibri" pitchFamily="34" charset="0"/>
                <a:ea typeface="Calibri" pitchFamily="34" charset="0"/>
                <a:cs typeface="Calibri" pitchFamily="34" charset="0"/>
              </a:rPr>
              <a:t>Sdružování obalů</a:t>
            </a:r>
            <a:endParaRPr lang="cs-CZ" altLang="cs-CZ" sz="2800" dirty="0">
              <a:solidFill>
                <a:srgbClr val="C00000"/>
              </a:solidFill>
              <a:latin typeface="Calibri" pitchFamily="34" charset="0"/>
              <a:ea typeface="Calibri" pitchFamily="34" charset="0"/>
              <a:cs typeface="Calibri" pitchFamily="34" charset="0"/>
            </a:endParaRPr>
          </a:p>
        </p:txBody>
      </p:sp>
      <p:sp>
        <p:nvSpPr>
          <p:cNvPr id="48141" name="Text Box 13"/>
          <p:cNvSpPr txBox="1">
            <a:spLocks noChangeArrowheads="1"/>
          </p:cNvSpPr>
          <p:nvPr/>
        </p:nvSpPr>
        <p:spPr bwMode="auto">
          <a:xfrm>
            <a:off x="755650" y="1773238"/>
            <a:ext cx="1655763" cy="923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1800" b="1">
                <a:latin typeface="Calibri" pitchFamily="34" charset="0"/>
                <a:ea typeface="Calibri" pitchFamily="34" charset="0"/>
                <a:cs typeface="Calibri" pitchFamily="34" charset="0"/>
              </a:rPr>
              <a:t>Výrobky pro konečnou spotřebu</a:t>
            </a:r>
          </a:p>
        </p:txBody>
      </p:sp>
      <p:sp>
        <p:nvSpPr>
          <p:cNvPr id="48142" name="Text Box 14"/>
          <p:cNvSpPr txBox="1">
            <a:spLocks noChangeArrowheads="1"/>
          </p:cNvSpPr>
          <p:nvPr/>
        </p:nvSpPr>
        <p:spPr bwMode="auto">
          <a:xfrm>
            <a:off x="827088" y="3860800"/>
            <a:ext cx="1655762" cy="923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1800" b="1">
                <a:latin typeface="Calibri" pitchFamily="34" charset="0"/>
                <a:ea typeface="Calibri" pitchFamily="34" charset="0"/>
                <a:cs typeface="Calibri" pitchFamily="34" charset="0"/>
              </a:rPr>
              <a:t>Výrobky pro </a:t>
            </a:r>
          </a:p>
          <a:p>
            <a:pPr algn="ctr" eaLnBrk="1" hangingPunct="1"/>
            <a:r>
              <a:rPr lang="cs-CZ" altLang="cs-CZ" sz="1800" b="1">
                <a:latin typeface="Calibri" pitchFamily="34" charset="0"/>
                <a:ea typeface="Calibri" pitchFamily="34" charset="0"/>
                <a:cs typeface="Calibri" pitchFamily="34" charset="0"/>
              </a:rPr>
              <a:t>výrobní spotřebu </a:t>
            </a:r>
          </a:p>
        </p:txBody>
      </p:sp>
      <p:sp>
        <p:nvSpPr>
          <p:cNvPr id="48143" name="Text Box 15"/>
          <p:cNvSpPr txBox="1">
            <a:spLocks noChangeArrowheads="1"/>
          </p:cNvSpPr>
          <p:nvPr/>
        </p:nvSpPr>
        <p:spPr bwMode="auto">
          <a:xfrm>
            <a:off x="2627313" y="1773238"/>
            <a:ext cx="1655762" cy="1631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1800" b="1">
                <a:latin typeface="Calibri" pitchFamily="34" charset="0"/>
                <a:ea typeface="Calibri" pitchFamily="34" charset="0"/>
                <a:cs typeface="Calibri" pitchFamily="34" charset="0"/>
              </a:rPr>
              <a:t>Uživatelský obal </a:t>
            </a:r>
            <a:r>
              <a:rPr lang="cs-CZ" altLang="cs-CZ" sz="1600">
                <a:latin typeface="Calibri" pitchFamily="34" charset="0"/>
                <a:ea typeface="Calibri" pitchFamily="34" charset="0"/>
                <a:cs typeface="Calibri" pitchFamily="34" charset="0"/>
              </a:rPr>
              <a:t>Krabice, sklenice, plechovky, plastové obaly, sáčky, pytle</a:t>
            </a:r>
          </a:p>
        </p:txBody>
      </p:sp>
      <p:sp>
        <p:nvSpPr>
          <p:cNvPr id="48144" name="Text Box 16"/>
          <p:cNvSpPr txBox="1">
            <a:spLocks noChangeArrowheads="1"/>
          </p:cNvSpPr>
          <p:nvPr/>
        </p:nvSpPr>
        <p:spPr bwMode="auto">
          <a:xfrm>
            <a:off x="4572000" y="1773238"/>
            <a:ext cx="1655763" cy="1384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1800" b="1">
                <a:latin typeface="Calibri" pitchFamily="34" charset="0"/>
                <a:ea typeface="Calibri" pitchFamily="34" charset="0"/>
                <a:cs typeface="Calibri" pitchFamily="34" charset="0"/>
              </a:rPr>
              <a:t>Manipulační a přepravní obal</a:t>
            </a:r>
          </a:p>
          <a:p>
            <a:pPr eaLnBrk="1" hangingPunct="1"/>
            <a:r>
              <a:rPr lang="cs-CZ" altLang="cs-CZ" sz="1600">
                <a:latin typeface="Calibri" pitchFamily="34" charset="0"/>
                <a:ea typeface="Calibri" pitchFamily="34" charset="0"/>
                <a:cs typeface="Calibri" pitchFamily="34" charset="0"/>
              </a:rPr>
              <a:t>Kartony, přepravky, smršitelné folie     </a:t>
            </a:r>
          </a:p>
        </p:txBody>
      </p:sp>
      <p:sp>
        <p:nvSpPr>
          <p:cNvPr id="48145" name="Text Box 17"/>
          <p:cNvSpPr txBox="1">
            <a:spLocks noChangeArrowheads="1"/>
          </p:cNvSpPr>
          <p:nvPr/>
        </p:nvSpPr>
        <p:spPr bwMode="auto">
          <a:xfrm>
            <a:off x="4716463" y="3789363"/>
            <a:ext cx="1655762" cy="1631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1800" b="1">
                <a:latin typeface="Calibri" pitchFamily="34" charset="0"/>
                <a:ea typeface="Calibri" pitchFamily="34" charset="0"/>
                <a:cs typeface="Calibri" pitchFamily="34" charset="0"/>
              </a:rPr>
              <a:t>Manipulační a přepravní obal</a:t>
            </a:r>
          </a:p>
          <a:p>
            <a:pPr eaLnBrk="1" hangingPunct="1"/>
            <a:r>
              <a:rPr lang="cs-CZ" altLang="cs-CZ" sz="1600">
                <a:latin typeface="Calibri" pitchFamily="34" charset="0"/>
                <a:ea typeface="Calibri" pitchFamily="34" charset="0"/>
                <a:cs typeface="Calibri" pitchFamily="34" charset="0"/>
              </a:rPr>
              <a:t>Kartony, přepravky, barely, sudy, tlakové lahve, přenosky</a:t>
            </a:r>
          </a:p>
        </p:txBody>
      </p:sp>
      <p:sp>
        <p:nvSpPr>
          <p:cNvPr id="48146" name="Rectangle 18"/>
          <p:cNvSpPr>
            <a:spLocks noChangeArrowheads="1"/>
          </p:cNvSpPr>
          <p:nvPr/>
        </p:nvSpPr>
        <p:spPr bwMode="auto">
          <a:xfrm>
            <a:off x="6659563" y="1773238"/>
            <a:ext cx="649287" cy="25923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cs-CZ" altLang="cs-CZ" sz="1800">
              <a:latin typeface="Calibri" pitchFamily="34" charset="0"/>
              <a:ea typeface="Calibri" pitchFamily="34" charset="0"/>
              <a:cs typeface="Calibri" pitchFamily="34" charset="0"/>
            </a:endParaRPr>
          </a:p>
        </p:txBody>
      </p:sp>
      <p:sp>
        <p:nvSpPr>
          <p:cNvPr id="48147" name="Line 19"/>
          <p:cNvSpPr>
            <a:spLocks noChangeShapeType="1"/>
          </p:cNvSpPr>
          <p:nvPr/>
        </p:nvSpPr>
        <p:spPr bwMode="auto">
          <a:xfrm>
            <a:off x="2411413" y="21336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48" name="Line 20"/>
          <p:cNvSpPr>
            <a:spLocks noChangeShapeType="1"/>
          </p:cNvSpPr>
          <p:nvPr/>
        </p:nvSpPr>
        <p:spPr bwMode="auto">
          <a:xfrm>
            <a:off x="4284663" y="2133600"/>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49" name="Line 21"/>
          <p:cNvSpPr>
            <a:spLocks noChangeShapeType="1"/>
          </p:cNvSpPr>
          <p:nvPr/>
        </p:nvSpPr>
        <p:spPr bwMode="auto">
          <a:xfrm>
            <a:off x="6227763" y="21336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0" name="Line 22"/>
          <p:cNvSpPr>
            <a:spLocks noChangeShapeType="1"/>
          </p:cNvSpPr>
          <p:nvPr/>
        </p:nvSpPr>
        <p:spPr bwMode="auto">
          <a:xfrm>
            <a:off x="7308850" y="32131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1" name="Line 23"/>
          <p:cNvSpPr>
            <a:spLocks noChangeShapeType="1"/>
          </p:cNvSpPr>
          <p:nvPr/>
        </p:nvSpPr>
        <p:spPr bwMode="auto">
          <a:xfrm>
            <a:off x="2484438" y="4292600"/>
            <a:ext cx="2232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2" name="Line 24"/>
          <p:cNvSpPr>
            <a:spLocks noChangeShapeType="1"/>
          </p:cNvSpPr>
          <p:nvPr/>
        </p:nvSpPr>
        <p:spPr bwMode="auto">
          <a:xfrm>
            <a:off x="6372225" y="4508500"/>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cxnSp>
        <p:nvCxnSpPr>
          <p:cNvPr id="48153" name="AutoShape 25"/>
          <p:cNvCxnSpPr>
            <a:cxnSpLocks noChangeShapeType="1"/>
            <a:stCxn id="48142" idx="0"/>
          </p:cNvCxnSpPr>
          <p:nvPr/>
        </p:nvCxnSpPr>
        <p:spPr bwMode="auto">
          <a:xfrm rot="5400000" flipH="1" flipV="1">
            <a:off x="3977482" y="1178719"/>
            <a:ext cx="360362" cy="50038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4" name="AutoShape 26"/>
          <p:cNvCxnSpPr>
            <a:cxnSpLocks noChangeShapeType="1"/>
            <a:stCxn id="48145" idx="0"/>
          </p:cNvCxnSpPr>
          <p:nvPr/>
        </p:nvCxnSpPr>
        <p:spPr bwMode="auto">
          <a:xfrm rot="5400000" flipH="1" flipV="1">
            <a:off x="5903119" y="2997994"/>
            <a:ext cx="433388" cy="11493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7" name="Rectangle 29"/>
          <p:cNvSpPr>
            <a:spLocks noChangeArrowheads="1"/>
          </p:cNvSpPr>
          <p:nvPr/>
        </p:nvSpPr>
        <p:spPr bwMode="auto">
          <a:xfrm>
            <a:off x="4427538" y="1557338"/>
            <a:ext cx="3097212" cy="40322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cs-CZ" altLang="cs-CZ" sz="1800">
              <a:latin typeface="Calibri" pitchFamily="34" charset="0"/>
              <a:ea typeface="Calibri" pitchFamily="34" charset="0"/>
              <a:cs typeface="Calibri" pitchFamily="34" charset="0"/>
            </a:endParaRPr>
          </a:p>
        </p:txBody>
      </p:sp>
      <p:sp>
        <p:nvSpPr>
          <p:cNvPr id="48158" name="Text Box 30"/>
          <p:cNvSpPr txBox="1">
            <a:spLocks noChangeArrowheads="1"/>
          </p:cNvSpPr>
          <p:nvPr/>
        </p:nvSpPr>
        <p:spPr bwMode="auto">
          <a:xfrm>
            <a:off x="4500563" y="5589588"/>
            <a:ext cx="30972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1800" b="1">
                <a:solidFill>
                  <a:srgbClr val="FF3300"/>
                </a:solidFill>
                <a:latin typeface="Calibri" pitchFamily="34" charset="0"/>
                <a:ea typeface="Calibri" pitchFamily="34" charset="0"/>
                <a:cs typeface="Calibri" pitchFamily="34" charset="0"/>
              </a:rPr>
              <a:t>Paletová jednotka                        </a:t>
            </a:r>
          </a:p>
        </p:txBody>
      </p:sp>
      <p:sp>
        <p:nvSpPr>
          <p:cNvPr id="48160" name="Text Box 32"/>
          <p:cNvSpPr txBox="1">
            <a:spLocks noChangeArrowheads="1"/>
          </p:cNvSpPr>
          <p:nvPr/>
        </p:nvSpPr>
        <p:spPr bwMode="auto">
          <a:xfrm>
            <a:off x="6516688" y="765175"/>
            <a:ext cx="23050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1800">
                <a:solidFill>
                  <a:schemeClr val="accent2"/>
                </a:solidFill>
                <a:latin typeface="Calibri" pitchFamily="34" charset="0"/>
                <a:ea typeface="Calibri" pitchFamily="34" charset="0"/>
                <a:cs typeface="Calibri" pitchFamily="34" charset="0"/>
              </a:rPr>
              <a:t>Přepravní prostředek</a:t>
            </a:r>
          </a:p>
        </p:txBody>
      </p:sp>
      <p:cxnSp>
        <p:nvCxnSpPr>
          <p:cNvPr id="4116" name="AutoShape 38"/>
          <p:cNvCxnSpPr>
            <a:cxnSpLocks noChangeShapeType="1"/>
          </p:cNvCxnSpPr>
          <p:nvPr/>
        </p:nvCxnSpPr>
        <p:spPr bwMode="auto">
          <a:xfrm rot="5400000" flipH="1" flipV="1">
            <a:off x="4814888" y="1462088"/>
            <a:ext cx="163512" cy="6481762"/>
          </a:xfrm>
          <a:prstGeom prst="bentConnector4">
            <a:avLst>
              <a:gd name="adj1" fmla="val -709171"/>
              <a:gd name="adj2" fmla="val 10060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9" name="Rectangle 41"/>
          <p:cNvSpPr>
            <a:spLocks noChangeArrowheads="1"/>
          </p:cNvSpPr>
          <p:nvPr/>
        </p:nvSpPr>
        <p:spPr bwMode="auto">
          <a:xfrm>
            <a:off x="7956550" y="1773238"/>
            <a:ext cx="649288" cy="2879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endParaRPr lang="en-US" altLang="cs-CZ" sz="1800" b="1">
              <a:latin typeface="Calibri" pitchFamily="34" charset="0"/>
              <a:ea typeface="Calibri" pitchFamily="34" charset="0"/>
              <a:cs typeface="Calibri" pitchFamily="34" charset="0"/>
            </a:endParaRPr>
          </a:p>
        </p:txBody>
      </p:sp>
      <p:sp>
        <p:nvSpPr>
          <p:cNvPr id="4118" name="Text Box 42"/>
          <p:cNvSpPr txBox="1">
            <a:spLocks noChangeArrowheads="1"/>
          </p:cNvSpPr>
          <p:nvPr/>
        </p:nvSpPr>
        <p:spPr bwMode="auto">
          <a:xfrm rot="5400000">
            <a:off x="7535863" y="3244850"/>
            <a:ext cx="1441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1800" b="1">
                <a:latin typeface="Calibri" pitchFamily="34" charset="0"/>
                <a:ea typeface="Calibri" pitchFamily="34" charset="0"/>
                <a:cs typeface="Calibri" pitchFamily="34" charset="0"/>
              </a:rPr>
              <a:t>Kontejnery</a:t>
            </a:r>
            <a:endParaRPr lang="en-US" altLang="cs-CZ" sz="1800">
              <a:latin typeface="Calibri" pitchFamily="34" charset="0"/>
              <a:ea typeface="Calibri" pitchFamily="34" charset="0"/>
              <a:cs typeface="Calibri" pitchFamily="34" charset="0"/>
            </a:endParaRPr>
          </a:p>
        </p:txBody>
      </p:sp>
      <p:sp>
        <p:nvSpPr>
          <p:cNvPr id="4119" name="Text Box 43"/>
          <p:cNvSpPr txBox="1">
            <a:spLocks noChangeArrowheads="1"/>
          </p:cNvSpPr>
          <p:nvPr/>
        </p:nvSpPr>
        <p:spPr bwMode="auto">
          <a:xfrm rot="5400000">
            <a:off x="6637337" y="2992438"/>
            <a:ext cx="7905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1800" b="1">
                <a:latin typeface="Calibri" pitchFamily="34" charset="0"/>
                <a:ea typeface="Calibri" pitchFamily="34" charset="0"/>
                <a:cs typeface="Calibri" pitchFamily="34" charset="0"/>
              </a:rPr>
              <a:t>Palety</a:t>
            </a:r>
            <a:endParaRPr lang="en-US" altLang="cs-CZ" sz="1800">
              <a:latin typeface="Calibri" pitchFamily="34" charset="0"/>
              <a:ea typeface="Calibri" pitchFamily="34" charset="0"/>
              <a:cs typeface="Calibri" pitchFamily="34" charset="0"/>
            </a:endParaRPr>
          </a:p>
        </p:txBody>
      </p:sp>
      <p:sp>
        <p:nvSpPr>
          <p:cNvPr id="4120" name="Rectangle 44"/>
          <p:cNvSpPr>
            <a:spLocks noChangeArrowheads="1"/>
          </p:cNvSpPr>
          <p:nvPr/>
        </p:nvSpPr>
        <p:spPr bwMode="auto">
          <a:xfrm>
            <a:off x="6516688" y="1196975"/>
            <a:ext cx="2303462" cy="38163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cs-CZ" altLang="cs-CZ" sz="180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756702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41"/>
                                        </p:tgtEl>
                                        <p:attrNameLst>
                                          <p:attrName>style.visibility</p:attrName>
                                        </p:attrNameLst>
                                      </p:cBhvr>
                                      <p:to>
                                        <p:strVal val="visible"/>
                                      </p:to>
                                    </p:set>
                                    <p:anim calcmode="lin" valueType="num">
                                      <p:cBhvr additive="base">
                                        <p:cTn id="7" dur="500" fill="hold"/>
                                        <p:tgtEl>
                                          <p:spTgt spid="48141"/>
                                        </p:tgtEl>
                                        <p:attrNameLst>
                                          <p:attrName>ppt_x</p:attrName>
                                        </p:attrNameLst>
                                      </p:cBhvr>
                                      <p:tavLst>
                                        <p:tav tm="0">
                                          <p:val>
                                            <p:strVal val="#ppt_x"/>
                                          </p:val>
                                        </p:tav>
                                        <p:tav tm="100000">
                                          <p:val>
                                            <p:strVal val="#ppt_x"/>
                                          </p:val>
                                        </p:tav>
                                      </p:tavLst>
                                    </p:anim>
                                    <p:anim calcmode="lin" valueType="num">
                                      <p:cBhvr additive="base">
                                        <p:cTn id="8" dur="500" fill="hold"/>
                                        <p:tgtEl>
                                          <p:spTgt spid="481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8147"/>
                                        </p:tgtEl>
                                        <p:attrNameLst>
                                          <p:attrName>style.visibility</p:attrName>
                                        </p:attrNameLst>
                                      </p:cBhvr>
                                      <p:to>
                                        <p:strVal val="visible"/>
                                      </p:to>
                                    </p:set>
                                    <p:animEffect transition="in" filter="wipe(down)">
                                      <p:cBhvr>
                                        <p:cTn id="13" dur="500"/>
                                        <p:tgtEl>
                                          <p:spTgt spid="481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143"/>
                                        </p:tgtEl>
                                        <p:attrNameLst>
                                          <p:attrName>style.visibility</p:attrName>
                                        </p:attrNameLst>
                                      </p:cBhvr>
                                      <p:to>
                                        <p:strVal val="visible"/>
                                      </p:to>
                                    </p:set>
                                    <p:animEffect transition="in" filter="wipe(down)">
                                      <p:cBhvr>
                                        <p:cTn id="18" dur="500"/>
                                        <p:tgtEl>
                                          <p:spTgt spid="481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8148"/>
                                        </p:tgtEl>
                                        <p:attrNameLst>
                                          <p:attrName>style.visibility</p:attrName>
                                        </p:attrNameLst>
                                      </p:cBhvr>
                                      <p:to>
                                        <p:strVal val="visible"/>
                                      </p:to>
                                    </p:set>
                                    <p:anim calcmode="lin" valueType="num">
                                      <p:cBhvr additive="base">
                                        <p:cTn id="23" dur="500" fill="hold"/>
                                        <p:tgtEl>
                                          <p:spTgt spid="48148"/>
                                        </p:tgtEl>
                                        <p:attrNameLst>
                                          <p:attrName>ppt_x</p:attrName>
                                        </p:attrNameLst>
                                      </p:cBhvr>
                                      <p:tavLst>
                                        <p:tav tm="0">
                                          <p:val>
                                            <p:strVal val="#ppt_x"/>
                                          </p:val>
                                        </p:tav>
                                        <p:tav tm="100000">
                                          <p:val>
                                            <p:strVal val="#ppt_x"/>
                                          </p:val>
                                        </p:tav>
                                      </p:tavLst>
                                    </p:anim>
                                    <p:anim calcmode="lin" valueType="num">
                                      <p:cBhvr additive="base">
                                        <p:cTn id="24" dur="500" fill="hold"/>
                                        <p:tgtEl>
                                          <p:spTgt spid="4814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8144"/>
                                        </p:tgtEl>
                                        <p:attrNameLst>
                                          <p:attrName>style.visibility</p:attrName>
                                        </p:attrNameLst>
                                      </p:cBhvr>
                                      <p:to>
                                        <p:strVal val="visible"/>
                                      </p:to>
                                    </p:set>
                                    <p:animEffect transition="in" filter="wipe(down)">
                                      <p:cBhvr>
                                        <p:cTn id="29" dur="500"/>
                                        <p:tgtEl>
                                          <p:spTgt spid="48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8149"/>
                                        </p:tgtEl>
                                        <p:attrNameLst>
                                          <p:attrName>style.visibility</p:attrName>
                                        </p:attrNameLst>
                                      </p:cBhvr>
                                      <p:to>
                                        <p:strVal val="visible"/>
                                      </p:to>
                                    </p:set>
                                    <p:animEffect transition="in" filter="wipe(down)">
                                      <p:cBhvr>
                                        <p:cTn id="34" dur="500"/>
                                        <p:tgtEl>
                                          <p:spTgt spid="481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8146"/>
                                        </p:tgtEl>
                                        <p:attrNameLst>
                                          <p:attrName>style.visibility</p:attrName>
                                        </p:attrNameLst>
                                      </p:cBhvr>
                                      <p:to>
                                        <p:strVal val="visible"/>
                                      </p:to>
                                    </p:set>
                                    <p:animEffect transition="in" filter="wipe(down)">
                                      <p:cBhvr>
                                        <p:cTn id="39" dur="500"/>
                                        <p:tgtEl>
                                          <p:spTgt spid="481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8150"/>
                                        </p:tgtEl>
                                        <p:attrNameLst>
                                          <p:attrName>style.visibility</p:attrName>
                                        </p:attrNameLst>
                                      </p:cBhvr>
                                      <p:to>
                                        <p:strVal val="visible"/>
                                      </p:to>
                                    </p:set>
                                    <p:animEffect transition="in" filter="wipe(down)">
                                      <p:cBhvr>
                                        <p:cTn id="44" dur="500"/>
                                        <p:tgtEl>
                                          <p:spTgt spid="4815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142"/>
                                        </p:tgtEl>
                                        <p:attrNameLst>
                                          <p:attrName>style.visibility</p:attrName>
                                        </p:attrNameLst>
                                      </p:cBhvr>
                                      <p:to>
                                        <p:strVal val="visible"/>
                                      </p:to>
                                    </p:set>
                                    <p:anim calcmode="lin" valueType="num">
                                      <p:cBhvr additive="base">
                                        <p:cTn id="49" dur="500" fill="hold"/>
                                        <p:tgtEl>
                                          <p:spTgt spid="48142"/>
                                        </p:tgtEl>
                                        <p:attrNameLst>
                                          <p:attrName>ppt_x</p:attrName>
                                        </p:attrNameLst>
                                      </p:cBhvr>
                                      <p:tavLst>
                                        <p:tav tm="0">
                                          <p:val>
                                            <p:strVal val="#ppt_x"/>
                                          </p:val>
                                        </p:tav>
                                        <p:tav tm="100000">
                                          <p:val>
                                            <p:strVal val="#ppt_x"/>
                                          </p:val>
                                        </p:tav>
                                      </p:tavLst>
                                    </p:anim>
                                    <p:anim calcmode="lin" valueType="num">
                                      <p:cBhvr additive="base">
                                        <p:cTn id="50" dur="500" fill="hold"/>
                                        <p:tgtEl>
                                          <p:spTgt spid="4814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48153"/>
                                        </p:tgtEl>
                                        <p:attrNameLst>
                                          <p:attrName>style.visibility</p:attrName>
                                        </p:attrNameLst>
                                      </p:cBhvr>
                                      <p:to>
                                        <p:strVal val="visible"/>
                                      </p:to>
                                    </p:set>
                                    <p:animEffect transition="in" filter="wipe(down)">
                                      <p:cBhvr>
                                        <p:cTn id="55" dur="500"/>
                                        <p:tgtEl>
                                          <p:spTgt spid="4815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8151"/>
                                        </p:tgtEl>
                                        <p:attrNameLst>
                                          <p:attrName>style.visibility</p:attrName>
                                        </p:attrNameLst>
                                      </p:cBhvr>
                                      <p:to>
                                        <p:strVal val="visible"/>
                                      </p:to>
                                    </p:set>
                                    <p:animEffect transition="in" filter="wipe(down)">
                                      <p:cBhvr>
                                        <p:cTn id="60" dur="500"/>
                                        <p:tgtEl>
                                          <p:spTgt spid="4815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8145"/>
                                        </p:tgtEl>
                                        <p:attrNameLst>
                                          <p:attrName>style.visibility</p:attrName>
                                        </p:attrNameLst>
                                      </p:cBhvr>
                                      <p:to>
                                        <p:strVal val="visible"/>
                                      </p:to>
                                    </p:set>
                                    <p:animEffect transition="in" filter="wipe(down)">
                                      <p:cBhvr>
                                        <p:cTn id="65" dur="500"/>
                                        <p:tgtEl>
                                          <p:spTgt spid="481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48154"/>
                                        </p:tgtEl>
                                        <p:attrNameLst>
                                          <p:attrName>style.visibility</p:attrName>
                                        </p:attrNameLst>
                                      </p:cBhvr>
                                      <p:to>
                                        <p:strVal val="visible"/>
                                      </p:to>
                                    </p:set>
                                    <p:animEffect transition="in" filter="wipe(down)">
                                      <p:cBhvr>
                                        <p:cTn id="70" dur="500"/>
                                        <p:tgtEl>
                                          <p:spTgt spid="4815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8152"/>
                                        </p:tgtEl>
                                        <p:attrNameLst>
                                          <p:attrName>style.visibility</p:attrName>
                                        </p:attrNameLst>
                                      </p:cBhvr>
                                      <p:to>
                                        <p:strVal val="visible"/>
                                      </p:to>
                                    </p:set>
                                    <p:animEffect transition="in" filter="wipe(down)">
                                      <p:cBhvr>
                                        <p:cTn id="75" dur="500"/>
                                        <p:tgtEl>
                                          <p:spTgt spid="4815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48157"/>
                                        </p:tgtEl>
                                        <p:attrNameLst>
                                          <p:attrName>style.visibility</p:attrName>
                                        </p:attrNameLst>
                                      </p:cBhvr>
                                      <p:to>
                                        <p:strVal val="visible"/>
                                      </p:to>
                                    </p:set>
                                    <p:animEffect transition="in" filter="box(in)">
                                      <p:cBhvr>
                                        <p:cTn id="80" dur="500"/>
                                        <p:tgtEl>
                                          <p:spTgt spid="4815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8158"/>
                                        </p:tgtEl>
                                        <p:attrNameLst>
                                          <p:attrName>style.visibility</p:attrName>
                                        </p:attrNameLst>
                                      </p:cBhvr>
                                      <p:to>
                                        <p:strVal val="visible"/>
                                      </p:to>
                                    </p:set>
                                    <p:anim calcmode="lin" valueType="num">
                                      <p:cBhvr additive="base">
                                        <p:cTn id="85" dur="500" fill="hold"/>
                                        <p:tgtEl>
                                          <p:spTgt spid="48158"/>
                                        </p:tgtEl>
                                        <p:attrNameLst>
                                          <p:attrName>ppt_x</p:attrName>
                                        </p:attrNameLst>
                                      </p:cBhvr>
                                      <p:tavLst>
                                        <p:tav tm="0">
                                          <p:val>
                                            <p:strVal val="#ppt_x"/>
                                          </p:val>
                                        </p:tav>
                                        <p:tav tm="100000">
                                          <p:val>
                                            <p:strVal val="#ppt_x"/>
                                          </p:val>
                                        </p:tav>
                                      </p:tavLst>
                                    </p:anim>
                                    <p:anim calcmode="lin" valueType="num">
                                      <p:cBhvr additive="base">
                                        <p:cTn id="86" dur="500" fill="hold"/>
                                        <p:tgtEl>
                                          <p:spTgt spid="4815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8160"/>
                                        </p:tgtEl>
                                        <p:attrNameLst>
                                          <p:attrName>style.visibility</p:attrName>
                                        </p:attrNameLst>
                                      </p:cBhvr>
                                      <p:to>
                                        <p:strVal val="visible"/>
                                      </p:to>
                                    </p:set>
                                    <p:anim calcmode="lin" valueType="num">
                                      <p:cBhvr additive="base">
                                        <p:cTn id="91" dur="500" fill="hold"/>
                                        <p:tgtEl>
                                          <p:spTgt spid="48160"/>
                                        </p:tgtEl>
                                        <p:attrNameLst>
                                          <p:attrName>ppt_x</p:attrName>
                                        </p:attrNameLst>
                                      </p:cBhvr>
                                      <p:tavLst>
                                        <p:tav tm="0">
                                          <p:val>
                                            <p:strVal val="#ppt_x"/>
                                          </p:val>
                                        </p:tav>
                                        <p:tav tm="100000">
                                          <p:val>
                                            <p:strVal val="#ppt_x"/>
                                          </p:val>
                                        </p:tav>
                                      </p:tavLst>
                                    </p:anim>
                                    <p:anim calcmode="lin" valueType="num">
                                      <p:cBhvr additive="base">
                                        <p:cTn id="92" dur="500" fill="hold"/>
                                        <p:tgtEl>
                                          <p:spTgt spid="4816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8169"/>
                                        </p:tgtEl>
                                        <p:attrNameLst>
                                          <p:attrName>style.visibility</p:attrName>
                                        </p:attrNameLst>
                                      </p:cBhvr>
                                      <p:to>
                                        <p:strVal val="visible"/>
                                      </p:to>
                                    </p:set>
                                    <p:animEffect transition="in" filter="wipe(down)">
                                      <p:cBhvr>
                                        <p:cTn id="97" dur="500"/>
                                        <p:tgtEl>
                                          <p:spTgt spid="4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animBg="1"/>
      <p:bldP spid="48142" grpId="0" animBg="1"/>
      <p:bldP spid="48143" grpId="0" animBg="1"/>
      <p:bldP spid="48144" grpId="0" animBg="1"/>
      <p:bldP spid="48145" grpId="0" animBg="1"/>
      <p:bldP spid="48146" grpId="0" animBg="1"/>
      <p:bldP spid="48147" grpId="0" animBg="1"/>
      <p:bldP spid="48148" grpId="0" animBg="1"/>
      <p:bldP spid="48149" grpId="0" animBg="1"/>
      <p:bldP spid="48150" grpId="0" animBg="1"/>
      <p:bldP spid="48151" grpId="0" animBg="1"/>
      <p:bldP spid="48152" grpId="0" animBg="1"/>
      <p:bldP spid="48157" grpId="0" animBg="1"/>
      <p:bldP spid="48158" grpId="0"/>
      <p:bldP spid="48160" grpId="0"/>
      <p:bldP spid="481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26"/>
          <p:cNvSpPr txBox="1">
            <a:spLocks noChangeArrowheads="1"/>
          </p:cNvSpPr>
          <p:nvPr/>
        </p:nvSpPr>
        <p:spPr bwMode="auto">
          <a:xfrm>
            <a:off x="2247900" y="601663"/>
            <a:ext cx="4752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2800" b="1" dirty="0">
                <a:solidFill>
                  <a:srgbClr val="C00000"/>
                </a:solidFill>
                <a:latin typeface="Calibri" pitchFamily="34" charset="0"/>
                <a:ea typeface="Calibri" pitchFamily="34" charset="0"/>
                <a:cs typeface="Calibri" pitchFamily="34" charset="0"/>
              </a:rPr>
              <a:t>Přepravní a manipulační obaly </a:t>
            </a:r>
            <a:endParaRPr lang="cs-CZ" altLang="cs-CZ" sz="2800" dirty="0">
              <a:solidFill>
                <a:srgbClr val="C00000"/>
              </a:solidFill>
              <a:latin typeface="Calibri" pitchFamily="34" charset="0"/>
              <a:ea typeface="Calibri" pitchFamily="34" charset="0"/>
              <a:cs typeface="Calibri" pitchFamily="34" charset="0"/>
            </a:endParaRPr>
          </a:p>
        </p:txBody>
      </p:sp>
      <p:sp>
        <p:nvSpPr>
          <p:cNvPr id="12415" name="Text Box 127"/>
          <p:cNvSpPr txBox="1">
            <a:spLocks noChangeArrowheads="1"/>
          </p:cNvSpPr>
          <p:nvPr/>
        </p:nvSpPr>
        <p:spPr bwMode="auto">
          <a:xfrm>
            <a:off x="4337050" y="1939925"/>
            <a:ext cx="2417763" cy="401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Kartónová krabice</a:t>
            </a:r>
            <a:endParaRPr lang="en-US" altLang="cs-CZ" sz="2000">
              <a:latin typeface="Calibri" pitchFamily="34" charset="0"/>
              <a:ea typeface="Calibri" pitchFamily="34" charset="0"/>
              <a:cs typeface="Calibri" pitchFamily="34" charset="0"/>
            </a:endParaRPr>
          </a:p>
        </p:txBody>
      </p:sp>
      <p:sp>
        <p:nvSpPr>
          <p:cNvPr id="12416" name="Text Box 128"/>
          <p:cNvSpPr txBox="1">
            <a:spLocks noChangeArrowheads="1"/>
          </p:cNvSpPr>
          <p:nvPr/>
        </p:nvSpPr>
        <p:spPr bwMode="auto">
          <a:xfrm>
            <a:off x="4357688" y="3965575"/>
            <a:ext cx="2417762"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Přepravka</a:t>
            </a:r>
            <a:endParaRPr lang="cs-CZ" altLang="cs-CZ" sz="2000">
              <a:latin typeface="Calibri" pitchFamily="34" charset="0"/>
              <a:ea typeface="Calibri" pitchFamily="34" charset="0"/>
              <a:cs typeface="Calibri" pitchFamily="34" charset="0"/>
            </a:endParaRPr>
          </a:p>
        </p:txBody>
      </p:sp>
      <p:sp>
        <p:nvSpPr>
          <p:cNvPr id="12417" name="Text Box 129"/>
          <p:cNvSpPr txBox="1">
            <a:spLocks noChangeArrowheads="1"/>
          </p:cNvSpPr>
          <p:nvPr/>
        </p:nvSpPr>
        <p:spPr bwMode="auto">
          <a:xfrm>
            <a:off x="4386263" y="2668588"/>
            <a:ext cx="2417762" cy="1016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Sud</a:t>
            </a:r>
          </a:p>
          <a:p>
            <a:pPr eaLnBrk="1" hangingPunct="1"/>
            <a:r>
              <a:rPr lang="cs-CZ" altLang="cs-CZ" sz="2000" b="1">
                <a:latin typeface="Calibri" pitchFamily="34" charset="0"/>
                <a:ea typeface="Calibri" pitchFamily="34" charset="0"/>
                <a:cs typeface="Calibri" pitchFamily="34" charset="0"/>
              </a:rPr>
              <a:t>          </a:t>
            </a:r>
          </a:p>
          <a:p>
            <a:pPr eaLnBrk="1" hangingPunct="1"/>
            <a:endParaRPr lang="cs-CZ" altLang="cs-CZ" sz="2000">
              <a:latin typeface="Calibri" pitchFamily="34" charset="0"/>
              <a:ea typeface="Calibri" pitchFamily="34" charset="0"/>
              <a:cs typeface="Calibri" pitchFamily="34" charset="0"/>
            </a:endParaRPr>
          </a:p>
        </p:txBody>
      </p:sp>
      <p:sp>
        <p:nvSpPr>
          <p:cNvPr id="12418" name="Text Box 130"/>
          <p:cNvSpPr txBox="1">
            <a:spLocks noChangeArrowheads="1"/>
          </p:cNvSpPr>
          <p:nvPr/>
        </p:nvSpPr>
        <p:spPr bwMode="auto">
          <a:xfrm>
            <a:off x="4357688" y="4757738"/>
            <a:ext cx="2417762"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Kontejner</a:t>
            </a:r>
            <a:endParaRPr lang="cs-CZ" altLang="cs-CZ" sz="2000">
              <a:latin typeface="Calibri" pitchFamily="34" charset="0"/>
              <a:ea typeface="Calibri" pitchFamily="34" charset="0"/>
              <a:cs typeface="Calibri" pitchFamily="34" charset="0"/>
            </a:endParaRPr>
          </a:p>
        </p:txBody>
      </p:sp>
      <p:sp>
        <p:nvSpPr>
          <p:cNvPr id="12419" name="Text Box 131"/>
          <p:cNvSpPr txBox="1">
            <a:spLocks noChangeArrowheads="1"/>
          </p:cNvSpPr>
          <p:nvPr/>
        </p:nvSpPr>
        <p:spPr bwMode="auto">
          <a:xfrm>
            <a:off x="4386263" y="2308225"/>
            <a:ext cx="2417762"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Pytel</a:t>
            </a:r>
            <a:endParaRPr lang="cs-CZ" altLang="cs-CZ" sz="2000">
              <a:latin typeface="Calibri" pitchFamily="34" charset="0"/>
              <a:ea typeface="Calibri" pitchFamily="34" charset="0"/>
              <a:cs typeface="Calibri" pitchFamily="34" charset="0"/>
            </a:endParaRPr>
          </a:p>
        </p:txBody>
      </p:sp>
      <p:sp>
        <p:nvSpPr>
          <p:cNvPr id="12420" name="Text Box 132"/>
          <p:cNvSpPr txBox="1">
            <a:spLocks noChangeArrowheads="1"/>
          </p:cNvSpPr>
          <p:nvPr/>
        </p:nvSpPr>
        <p:spPr bwMode="auto">
          <a:xfrm>
            <a:off x="4386263" y="3389313"/>
            <a:ext cx="2417762"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Bigbag</a:t>
            </a:r>
          </a:p>
        </p:txBody>
      </p:sp>
      <p:sp>
        <p:nvSpPr>
          <p:cNvPr id="12421" name="Text Box 133"/>
          <p:cNvSpPr txBox="1">
            <a:spLocks noChangeArrowheads="1"/>
          </p:cNvSpPr>
          <p:nvPr/>
        </p:nvSpPr>
        <p:spPr bwMode="auto">
          <a:xfrm>
            <a:off x="4386263" y="3028950"/>
            <a:ext cx="2417762"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Tlaková nádoba</a:t>
            </a:r>
            <a:endParaRPr lang="cs-CZ" altLang="cs-CZ" sz="2000">
              <a:latin typeface="Calibri" pitchFamily="34" charset="0"/>
              <a:ea typeface="Calibri" pitchFamily="34" charset="0"/>
              <a:cs typeface="Calibri" pitchFamily="34" charset="0"/>
            </a:endParaRPr>
          </a:p>
        </p:txBody>
      </p:sp>
      <p:sp>
        <p:nvSpPr>
          <p:cNvPr id="12422" name="Text Box 134"/>
          <p:cNvSpPr txBox="1">
            <a:spLocks noChangeArrowheads="1"/>
          </p:cNvSpPr>
          <p:nvPr/>
        </p:nvSpPr>
        <p:spPr bwMode="auto">
          <a:xfrm>
            <a:off x="4357688" y="4357688"/>
            <a:ext cx="2417762"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a:latin typeface="Calibri" pitchFamily="34" charset="0"/>
                <a:ea typeface="Calibri" pitchFamily="34" charset="0"/>
                <a:cs typeface="Calibri" pitchFamily="34" charset="0"/>
              </a:rPr>
              <a:t>Paleta</a:t>
            </a:r>
          </a:p>
        </p:txBody>
      </p:sp>
      <p:sp>
        <p:nvSpPr>
          <p:cNvPr id="12433" name="Text Box 145"/>
          <p:cNvSpPr txBox="1">
            <a:spLocks noChangeArrowheads="1"/>
          </p:cNvSpPr>
          <p:nvPr/>
        </p:nvSpPr>
        <p:spPr bwMode="auto">
          <a:xfrm>
            <a:off x="691729" y="2540854"/>
            <a:ext cx="334687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dirty="0">
                <a:solidFill>
                  <a:srgbClr val="009900"/>
                </a:solidFill>
                <a:latin typeface="Calibri" pitchFamily="34" charset="0"/>
                <a:ea typeface="Calibri" pitchFamily="34" charset="0"/>
                <a:cs typeface="Calibri" pitchFamily="34" charset="0"/>
              </a:rPr>
              <a:t>Přepravní a manipulační obal</a:t>
            </a:r>
            <a:endParaRPr lang="cs-CZ" altLang="cs-CZ" sz="2000" dirty="0">
              <a:solidFill>
                <a:srgbClr val="009900"/>
              </a:solidFill>
              <a:latin typeface="Calibri" pitchFamily="34" charset="0"/>
              <a:ea typeface="Calibri" pitchFamily="34" charset="0"/>
              <a:cs typeface="Calibri" pitchFamily="34" charset="0"/>
            </a:endParaRPr>
          </a:p>
        </p:txBody>
      </p:sp>
      <p:sp>
        <p:nvSpPr>
          <p:cNvPr id="12434" name="Text Box 146"/>
          <p:cNvSpPr txBox="1">
            <a:spLocks noChangeArrowheads="1"/>
          </p:cNvSpPr>
          <p:nvPr/>
        </p:nvSpPr>
        <p:spPr bwMode="auto">
          <a:xfrm>
            <a:off x="1276891" y="4357628"/>
            <a:ext cx="280278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2000" b="1" dirty="0">
                <a:solidFill>
                  <a:srgbClr val="009900"/>
                </a:solidFill>
                <a:latin typeface="Calibri" pitchFamily="34" charset="0"/>
                <a:ea typeface="Calibri" pitchFamily="34" charset="0"/>
                <a:cs typeface="Calibri" pitchFamily="34" charset="0"/>
              </a:rPr>
              <a:t>Přepravní prostředek</a:t>
            </a:r>
          </a:p>
        </p:txBody>
      </p:sp>
      <p:sp>
        <p:nvSpPr>
          <p:cNvPr id="32" name="Levá složená závorka 31"/>
          <p:cNvSpPr/>
          <p:nvPr/>
        </p:nvSpPr>
        <p:spPr>
          <a:xfrm>
            <a:off x="4038600" y="2032000"/>
            <a:ext cx="288925" cy="16525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4" name="Levá složená závorka 33"/>
          <p:cNvSpPr/>
          <p:nvPr/>
        </p:nvSpPr>
        <p:spPr>
          <a:xfrm>
            <a:off x="4038600" y="4075113"/>
            <a:ext cx="288925" cy="96996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Tree>
    <p:extLst>
      <p:ext uri="{BB962C8B-B14F-4D97-AF65-F5344CB8AC3E}">
        <p14:creationId xmlns:p14="http://schemas.microsoft.com/office/powerpoint/2010/main" val="147515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15"/>
                                        </p:tgtEl>
                                        <p:attrNameLst>
                                          <p:attrName>style.visibility</p:attrName>
                                        </p:attrNameLst>
                                      </p:cBhvr>
                                      <p:to>
                                        <p:strVal val="visible"/>
                                      </p:to>
                                    </p:set>
                                    <p:anim calcmode="lin" valueType="num">
                                      <p:cBhvr additive="base">
                                        <p:cTn id="7" dur="500" fill="hold"/>
                                        <p:tgtEl>
                                          <p:spTgt spid="12415"/>
                                        </p:tgtEl>
                                        <p:attrNameLst>
                                          <p:attrName>ppt_x</p:attrName>
                                        </p:attrNameLst>
                                      </p:cBhvr>
                                      <p:tavLst>
                                        <p:tav tm="0">
                                          <p:val>
                                            <p:strVal val="#ppt_x"/>
                                          </p:val>
                                        </p:tav>
                                        <p:tav tm="100000">
                                          <p:val>
                                            <p:strVal val="#ppt_x"/>
                                          </p:val>
                                        </p:tav>
                                      </p:tavLst>
                                    </p:anim>
                                    <p:anim calcmode="lin" valueType="num">
                                      <p:cBhvr additive="base">
                                        <p:cTn id="8" dur="500" fill="hold"/>
                                        <p:tgtEl>
                                          <p:spTgt spid="124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416"/>
                                        </p:tgtEl>
                                        <p:attrNameLst>
                                          <p:attrName>style.visibility</p:attrName>
                                        </p:attrNameLst>
                                      </p:cBhvr>
                                      <p:to>
                                        <p:strVal val="visible"/>
                                      </p:to>
                                    </p:set>
                                    <p:anim calcmode="lin" valueType="num">
                                      <p:cBhvr additive="base">
                                        <p:cTn id="13" dur="500" fill="hold"/>
                                        <p:tgtEl>
                                          <p:spTgt spid="12416"/>
                                        </p:tgtEl>
                                        <p:attrNameLst>
                                          <p:attrName>ppt_x</p:attrName>
                                        </p:attrNameLst>
                                      </p:cBhvr>
                                      <p:tavLst>
                                        <p:tav tm="0">
                                          <p:val>
                                            <p:strVal val="#ppt_x"/>
                                          </p:val>
                                        </p:tav>
                                        <p:tav tm="100000">
                                          <p:val>
                                            <p:strVal val="#ppt_x"/>
                                          </p:val>
                                        </p:tav>
                                      </p:tavLst>
                                    </p:anim>
                                    <p:anim calcmode="lin" valueType="num">
                                      <p:cBhvr additive="base">
                                        <p:cTn id="14" dur="500" fill="hold"/>
                                        <p:tgtEl>
                                          <p:spTgt spid="124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419"/>
                                        </p:tgtEl>
                                        <p:attrNameLst>
                                          <p:attrName>style.visibility</p:attrName>
                                        </p:attrNameLst>
                                      </p:cBhvr>
                                      <p:to>
                                        <p:strVal val="visible"/>
                                      </p:to>
                                    </p:set>
                                    <p:anim calcmode="lin" valueType="num">
                                      <p:cBhvr additive="base">
                                        <p:cTn id="19" dur="500" fill="hold"/>
                                        <p:tgtEl>
                                          <p:spTgt spid="12419"/>
                                        </p:tgtEl>
                                        <p:attrNameLst>
                                          <p:attrName>ppt_x</p:attrName>
                                        </p:attrNameLst>
                                      </p:cBhvr>
                                      <p:tavLst>
                                        <p:tav tm="0">
                                          <p:val>
                                            <p:strVal val="#ppt_x"/>
                                          </p:val>
                                        </p:tav>
                                        <p:tav tm="100000">
                                          <p:val>
                                            <p:strVal val="#ppt_x"/>
                                          </p:val>
                                        </p:tav>
                                      </p:tavLst>
                                    </p:anim>
                                    <p:anim calcmode="lin" valueType="num">
                                      <p:cBhvr additive="base">
                                        <p:cTn id="20" dur="500" fill="hold"/>
                                        <p:tgtEl>
                                          <p:spTgt spid="124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417"/>
                                        </p:tgtEl>
                                        <p:attrNameLst>
                                          <p:attrName>style.visibility</p:attrName>
                                        </p:attrNameLst>
                                      </p:cBhvr>
                                      <p:to>
                                        <p:strVal val="visible"/>
                                      </p:to>
                                    </p:set>
                                    <p:anim calcmode="lin" valueType="num">
                                      <p:cBhvr additive="base">
                                        <p:cTn id="25" dur="500" fill="hold"/>
                                        <p:tgtEl>
                                          <p:spTgt spid="12417"/>
                                        </p:tgtEl>
                                        <p:attrNameLst>
                                          <p:attrName>ppt_x</p:attrName>
                                        </p:attrNameLst>
                                      </p:cBhvr>
                                      <p:tavLst>
                                        <p:tav tm="0">
                                          <p:val>
                                            <p:strVal val="#ppt_x"/>
                                          </p:val>
                                        </p:tav>
                                        <p:tav tm="100000">
                                          <p:val>
                                            <p:strVal val="#ppt_x"/>
                                          </p:val>
                                        </p:tav>
                                      </p:tavLst>
                                    </p:anim>
                                    <p:anim calcmode="lin" valueType="num">
                                      <p:cBhvr additive="base">
                                        <p:cTn id="26" dur="500" fill="hold"/>
                                        <p:tgtEl>
                                          <p:spTgt spid="124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420"/>
                                        </p:tgtEl>
                                        <p:attrNameLst>
                                          <p:attrName>style.visibility</p:attrName>
                                        </p:attrNameLst>
                                      </p:cBhvr>
                                      <p:to>
                                        <p:strVal val="visible"/>
                                      </p:to>
                                    </p:set>
                                    <p:anim calcmode="lin" valueType="num">
                                      <p:cBhvr additive="base">
                                        <p:cTn id="31" dur="500" fill="hold"/>
                                        <p:tgtEl>
                                          <p:spTgt spid="12420"/>
                                        </p:tgtEl>
                                        <p:attrNameLst>
                                          <p:attrName>ppt_x</p:attrName>
                                        </p:attrNameLst>
                                      </p:cBhvr>
                                      <p:tavLst>
                                        <p:tav tm="0">
                                          <p:val>
                                            <p:strVal val="#ppt_x"/>
                                          </p:val>
                                        </p:tav>
                                        <p:tav tm="100000">
                                          <p:val>
                                            <p:strVal val="#ppt_x"/>
                                          </p:val>
                                        </p:tav>
                                      </p:tavLst>
                                    </p:anim>
                                    <p:anim calcmode="lin" valueType="num">
                                      <p:cBhvr additive="base">
                                        <p:cTn id="32" dur="500" fill="hold"/>
                                        <p:tgtEl>
                                          <p:spTgt spid="1242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422"/>
                                        </p:tgtEl>
                                        <p:attrNameLst>
                                          <p:attrName>style.visibility</p:attrName>
                                        </p:attrNameLst>
                                      </p:cBhvr>
                                      <p:to>
                                        <p:strVal val="visible"/>
                                      </p:to>
                                    </p:set>
                                    <p:anim calcmode="lin" valueType="num">
                                      <p:cBhvr additive="base">
                                        <p:cTn id="37" dur="500" fill="hold"/>
                                        <p:tgtEl>
                                          <p:spTgt spid="12422"/>
                                        </p:tgtEl>
                                        <p:attrNameLst>
                                          <p:attrName>ppt_x</p:attrName>
                                        </p:attrNameLst>
                                      </p:cBhvr>
                                      <p:tavLst>
                                        <p:tav tm="0">
                                          <p:val>
                                            <p:strVal val="#ppt_x"/>
                                          </p:val>
                                        </p:tav>
                                        <p:tav tm="100000">
                                          <p:val>
                                            <p:strVal val="#ppt_x"/>
                                          </p:val>
                                        </p:tav>
                                      </p:tavLst>
                                    </p:anim>
                                    <p:anim calcmode="lin" valueType="num">
                                      <p:cBhvr additive="base">
                                        <p:cTn id="38" dur="500" fill="hold"/>
                                        <p:tgtEl>
                                          <p:spTgt spid="1242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418"/>
                                        </p:tgtEl>
                                        <p:attrNameLst>
                                          <p:attrName>style.visibility</p:attrName>
                                        </p:attrNameLst>
                                      </p:cBhvr>
                                      <p:to>
                                        <p:strVal val="visible"/>
                                      </p:to>
                                    </p:set>
                                    <p:anim calcmode="lin" valueType="num">
                                      <p:cBhvr additive="base">
                                        <p:cTn id="43" dur="500" fill="hold"/>
                                        <p:tgtEl>
                                          <p:spTgt spid="12418"/>
                                        </p:tgtEl>
                                        <p:attrNameLst>
                                          <p:attrName>ppt_x</p:attrName>
                                        </p:attrNameLst>
                                      </p:cBhvr>
                                      <p:tavLst>
                                        <p:tav tm="0">
                                          <p:val>
                                            <p:strVal val="#ppt_x"/>
                                          </p:val>
                                        </p:tav>
                                        <p:tav tm="100000">
                                          <p:val>
                                            <p:strVal val="#ppt_x"/>
                                          </p:val>
                                        </p:tav>
                                      </p:tavLst>
                                    </p:anim>
                                    <p:anim calcmode="lin" valueType="num">
                                      <p:cBhvr additive="base">
                                        <p:cTn id="44" dur="500" fill="hold"/>
                                        <p:tgtEl>
                                          <p:spTgt spid="1241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421"/>
                                        </p:tgtEl>
                                        <p:attrNameLst>
                                          <p:attrName>style.visibility</p:attrName>
                                        </p:attrNameLst>
                                      </p:cBhvr>
                                      <p:to>
                                        <p:strVal val="visible"/>
                                      </p:to>
                                    </p:set>
                                    <p:anim calcmode="lin" valueType="num">
                                      <p:cBhvr additive="base">
                                        <p:cTn id="49" dur="500" fill="hold"/>
                                        <p:tgtEl>
                                          <p:spTgt spid="12421"/>
                                        </p:tgtEl>
                                        <p:attrNameLst>
                                          <p:attrName>ppt_x</p:attrName>
                                        </p:attrNameLst>
                                      </p:cBhvr>
                                      <p:tavLst>
                                        <p:tav tm="0">
                                          <p:val>
                                            <p:strVal val="#ppt_x"/>
                                          </p:val>
                                        </p:tav>
                                        <p:tav tm="100000">
                                          <p:val>
                                            <p:strVal val="#ppt_x"/>
                                          </p:val>
                                        </p:tav>
                                      </p:tavLst>
                                    </p:anim>
                                    <p:anim calcmode="lin" valueType="num">
                                      <p:cBhvr additive="base">
                                        <p:cTn id="50" dur="500" fill="hold"/>
                                        <p:tgtEl>
                                          <p:spTgt spid="1242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433"/>
                                        </p:tgtEl>
                                        <p:attrNameLst>
                                          <p:attrName>style.visibility</p:attrName>
                                        </p:attrNameLst>
                                      </p:cBhvr>
                                      <p:to>
                                        <p:strVal val="visible"/>
                                      </p:to>
                                    </p:set>
                                    <p:anim calcmode="lin" valueType="num">
                                      <p:cBhvr additive="base">
                                        <p:cTn id="55" dur="500" fill="hold"/>
                                        <p:tgtEl>
                                          <p:spTgt spid="12433"/>
                                        </p:tgtEl>
                                        <p:attrNameLst>
                                          <p:attrName>ppt_x</p:attrName>
                                        </p:attrNameLst>
                                      </p:cBhvr>
                                      <p:tavLst>
                                        <p:tav tm="0">
                                          <p:val>
                                            <p:strVal val="#ppt_x"/>
                                          </p:val>
                                        </p:tav>
                                        <p:tav tm="100000">
                                          <p:val>
                                            <p:strVal val="#ppt_x"/>
                                          </p:val>
                                        </p:tav>
                                      </p:tavLst>
                                    </p:anim>
                                    <p:anim calcmode="lin" valueType="num">
                                      <p:cBhvr additive="base">
                                        <p:cTn id="56" dur="500" fill="hold"/>
                                        <p:tgtEl>
                                          <p:spTgt spid="1243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434"/>
                                        </p:tgtEl>
                                        <p:attrNameLst>
                                          <p:attrName>style.visibility</p:attrName>
                                        </p:attrNameLst>
                                      </p:cBhvr>
                                      <p:to>
                                        <p:strVal val="visible"/>
                                      </p:to>
                                    </p:set>
                                    <p:anim calcmode="lin" valueType="num">
                                      <p:cBhvr additive="base">
                                        <p:cTn id="61" dur="500" fill="hold"/>
                                        <p:tgtEl>
                                          <p:spTgt spid="12434"/>
                                        </p:tgtEl>
                                        <p:attrNameLst>
                                          <p:attrName>ppt_x</p:attrName>
                                        </p:attrNameLst>
                                      </p:cBhvr>
                                      <p:tavLst>
                                        <p:tav tm="0">
                                          <p:val>
                                            <p:strVal val="#ppt_x"/>
                                          </p:val>
                                        </p:tav>
                                        <p:tav tm="100000">
                                          <p:val>
                                            <p:strVal val="#ppt_x"/>
                                          </p:val>
                                        </p:tav>
                                      </p:tavLst>
                                    </p:anim>
                                    <p:anim calcmode="lin" valueType="num">
                                      <p:cBhvr additive="base">
                                        <p:cTn id="62" dur="500" fill="hold"/>
                                        <p:tgtEl>
                                          <p:spTgt spid="12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5" grpId="0" animBg="1"/>
      <p:bldP spid="12416" grpId="0" animBg="1"/>
      <p:bldP spid="12417" grpId="0" animBg="1"/>
      <p:bldP spid="12418" grpId="0" animBg="1"/>
      <p:bldP spid="12419" grpId="0" animBg="1"/>
      <p:bldP spid="12420" grpId="0" animBg="1"/>
      <p:bldP spid="12421" grpId="0" animBg="1"/>
      <p:bldP spid="12422" grpId="0" animBg="1"/>
      <p:bldP spid="12433" grpId="0" animBg="1"/>
      <p:bldP spid="124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3"/>
          <p:cNvSpPr txBox="1">
            <a:spLocks noChangeArrowheads="1"/>
          </p:cNvSpPr>
          <p:nvPr/>
        </p:nvSpPr>
        <p:spPr bwMode="auto">
          <a:xfrm>
            <a:off x="1259632" y="362454"/>
            <a:ext cx="63692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800" b="1" dirty="0">
                <a:solidFill>
                  <a:srgbClr val="009900"/>
                </a:solidFill>
                <a:latin typeface="Calibri" pitchFamily="34" charset="0"/>
                <a:ea typeface="Calibri" pitchFamily="34" charset="0"/>
                <a:cs typeface="Calibri" pitchFamily="34" charset="0"/>
              </a:rPr>
              <a:t>Druhy </a:t>
            </a:r>
            <a:r>
              <a:rPr lang="cs-CZ" altLang="cs-CZ" sz="2800" b="1" dirty="0" smtClean="0">
                <a:solidFill>
                  <a:srgbClr val="009900"/>
                </a:solidFill>
                <a:latin typeface="Calibri" pitchFamily="34" charset="0"/>
                <a:ea typeface="Calibri" pitchFamily="34" charset="0"/>
                <a:cs typeface="Calibri" pitchFamily="34" charset="0"/>
              </a:rPr>
              <a:t>palet – význam pro přepravu</a:t>
            </a:r>
            <a:endParaRPr lang="cs-CZ" altLang="cs-CZ" sz="2800" b="1" dirty="0">
              <a:solidFill>
                <a:srgbClr val="009900"/>
              </a:solidFill>
              <a:latin typeface="Calibri" pitchFamily="34" charset="0"/>
              <a:ea typeface="Calibri" pitchFamily="34" charset="0"/>
              <a:cs typeface="Calibri" pitchFamily="34" charset="0"/>
            </a:endParaRPr>
          </a:p>
        </p:txBody>
      </p:sp>
      <p:sp>
        <p:nvSpPr>
          <p:cNvPr id="4118" name="Text Box 22"/>
          <p:cNvSpPr txBox="1">
            <a:spLocks noChangeArrowheads="1"/>
          </p:cNvSpPr>
          <p:nvPr/>
        </p:nvSpPr>
        <p:spPr bwMode="auto">
          <a:xfrm>
            <a:off x="611188" y="1557338"/>
            <a:ext cx="55451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i="1">
                <a:latin typeface="Calibri" pitchFamily="34" charset="0"/>
                <a:ea typeface="Calibri" pitchFamily="34" charset="0"/>
                <a:cs typeface="Calibri" pitchFamily="34" charset="0"/>
              </a:rPr>
              <a:t>Podle možností manipulace s paletami</a:t>
            </a:r>
          </a:p>
        </p:txBody>
      </p:sp>
      <p:sp>
        <p:nvSpPr>
          <p:cNvPr id="4119" name="Text Box 23"/>
          <p:cNvSpPr txBox="1">
            <a:spLocks noChangeArrowheads="1"/>
          </p:cNvSpPr>
          <p:nvPr/>
        </p:nvSpPr>
        <p:spPr bwMode="auto">
          <a:xfrm>
            <a:off x="755650" y="2060575"/>
            <a:ext cx="3405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2000" b="1">
                <a:latin typeface="Calibri" pitchFamily="34" charset="0"/>
                <a:ea typeface="Calibri" pitchFamily="34" charset="0"/>
                <a:cs typeface="Calibri" pitchFamily="34" charset="0"/>
              </a:rPr>
              <a:t>Čtyřcestné – možnost manipulace ze všech čtyř stran</a:t>
            </a:r>
            <a:endParaRPr lang="cs-CZ" altLang="cs-CZ" sz="2000" b="1" i="1">
              <a:latin typeface="Calibri" pitchFamily="34" charset="0"/>
              <a:ea typeface="Calibri" pitchFamily="34" charset="0"/>
              <a:cs typeface="Calibri" pitchFamily="34" charset="0"/>
            </a:endParaRPr>
          </a:p>
        </p:txBody>
      </p:sp>
      <p:sp>
        <p:nvSpPr>
          <p:cNvPr id="4121" name="Text Box 25"/>
          <p:cNvSpPr txBox="1">
            <a:spLocks noChangeArrowheads="1"/>
          </p:cNvSpPr>
          <p:nvPr/>
        </p:nvSpPr>
        <p:spPr bwMode="auto">
          <a:xfrm>
            <a:off x="4500563" y="2060575"/>
            <a:ext cx="34051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2000" b="1">
                <a:latin typeface="Calibri" pitchFamily="34" charset="0"/>
                <a:ea typeface="Calibri" pitchFamily="34" charset="0"/>
                <a:cs typeface="Calibri" pitchFamily="34" charset="0"/>
              </a:rPr>
              <a:t>Dvoucestné – možnost manipulace ze dvou stran</a:t>
            </a:r>
            <a:endParaRPr lang="cs-CZ" altLang="cs-CZ" sz="2000" b="1" i="1">
              <a:latin typeface="Calibri" pitchFamily="34" charset="0"/>
              <a:ea typeface="Calibri" pitchFamily="34" charset="0"/>
              <a:cs typeface="Calibri" pitchFamily="34" charset="0"/>
            </a:endParaRPr>
          </a:p>
        </p:txBody>
      </p:sp>
      <p:pic>
        <p:nvPicPr>
          <p:cNvPr id="4122" name="Picture 26" descr="europaleta"/>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500438"/>
            <a:ext cx="3167062" cy="2178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3" name="Line 27"/>
          <p:cNvSpPr>
            <a:spLocks noChangeShapeType="1"/>
          </p:cNvSpPr>
          <p:nvPr/>
        </p:nvSpPr>
        <p:spPr bwMode="auto">
          <a:xfrm flipV="1">
            <a:off x="684213" y="5373688"/>
            <a:ext cx="719137" cy="3603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24" name="Line 28"/>
          <p:cNvSpPr>
            <a:spLocks noChangeShapeType="1"/>
          </p:cNvSpPr>
          <p:nvPr/>
        </p:nvSpPr>
        <p:spPr bwMode="auto">
          <a:xfrm flipH="1">
            <a:off x="3563938" y="3500438"/>
            <a:ext cx="874712" cy="3603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25" name="Line 29"/>
          <p:cNvSpPr>
            <a:spLocks noChangeShapeType="1"/>
          </p:cNvSpPr>
          <p:nvPr/>
        </p:nvSpPr>
        <p:spPr bwMode="auto">
          <a:xfrm flipH="1" flipV="1">
            <a:off x="3348038" y="5157788"/>
            <a:ext cx="576262"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26" name="Line 30"/>
          <p:cNvSpPr>
            <a:spLocks noChangeShapeType="1"/>
          </p:cNvSpPr>
          <p:nvPr/>
        </p:nvSpPr>
        <p:spPr bwMode="auto">
          <a:xfrm>
            <a:off x="827088" y="3500438"/>
            <a:ext cx="679450" cy="3587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4127" name="Picture 31" descr="2cesty"/>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0438"/>
            <a:ext cx="3168650" cy="2105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8" name="Line 32"/>
          <p:cNvSpPr>
            <a:spLocks noChangeShapeType="1"/>
          </p:cNvSpPr>
          <p:nvPr/>
        </p:nvSpPr>
        <p:spPr bwMode="auto">
          <a:xfrm flipV="1">
            <a:off x="5003800" y="5013325"/>
            <a:ext cx="719138" cy="3603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29" name="Line 33"/>
          <p:cNvSpPr>
            <a:spLocks noChangeShapeType="1"/>
          </p:cNvSpPr>
          <p:nvPr/>
        </p:nvSpPr>
        <p:spPr bwMode="auto">
          <a:xfrm flipH="1">
            <a:off x="6948488" y="3573463"/>
            <a:ext cx="874712" cy="3603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635298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8"/>
                                        </p:tgtEl>
                                        <p:attrNameLst>
                                          <p:attrName>style.visibility</p:attrName>
                                        </p:attrNameLst>
                                      </p:cBhvr>
                                      <p:to>
                                        <p:strVal val="visible"/>
                                      </p:to>
                                    </p:set>
                                    <p:anim calcmode="lin" valueType="num">
                                      <p:cBhvr additive="base">
                                        <p:cTn id="7" dur="500" fill="hold"/>
                                        <p:tgtEl>
                                          <p:spTgt spid="4118"/>
                                        </p:tgtEl>
                                        <p:attrNameLst>
                                          <p:attrName>ppt_x</p:attrName>
                                        </p:attrNameLst>
                                      </p:cBhvr>
                                      <p:tavLst>
                                        <p:tav tm="0">
                                          <p:val>
                                            <p:strVal val="#ppt_x"/>
                                          </p:val>
                                        </p:tav>
                                        <p:tav tm="100000">
                                          <p:val>
                                            <p:strVal val="#ppt_x"/>
                                          </p:val>
                                        </p:tav>
                                      </p:tavLst>
                                    </p:anim>
                                    <p:anim calcmode="lin" valueType="num">
                                      <p:cBhvr additive="base">
                                        <p:cTn id="8" dur="500" fill="hold"/>
                                        <p:tgtEl>
                                          <p:spTgt spid="41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4119"/>
                                        </p:tgtEl>
                                        <p:attrNameLst>
                                          <p:attrName>style.visibility</p:attrName>
                                        </p:attrNameLst>
                                      </p:cBhvr>
                                      <p:to>
                                        <p:strVal val="visible"/>
                                      </p:to>
                                    </p:set>
                                    <p:animEffect transition="in" filter="wedge">
                                      <p:cBhvr>
                                        <p:cTn id="13" dur="2000"/>
                                        <p:tgtEl>
                                          <p:spTgt spid="41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4122"/>
                                        </p:tgtEl>
                                        <p:attrNameLst>
                                          <p:attrName>style.visibility</p:attrName>
                                        </p:attrNameLst>
                                      </p:cBhvr>
                                      <p:to>
                                        <p:strVal val="visible"/>
                                      </p:to>
                                    </p:set>
                                    <p:animEffect transition="in" filter="wedge">
                                      <p:cBhvr>
                                        <p:cTn id="18" dur="2000"/>
                                        <p:tgtEl>
                                          <p:spTgt spid="41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23"/>
                                        </p:tgtEl>
                                        <p:attrNameLst>
                                          <p:attrName>style.visibility</p:attrName>
                                        </p:attrNameLst>
                                      </p:cBhvr>
                                      <p:to>
                                        <p:strVal val="visible"/>
                                      </p:to>
                                    </p:set>
                                    <p:anim calcmode="lin" valueType="num">
                                      <p:cBhvr additive="base">
                                        <p:cTn id="23" dur="500" fill="hold"/>
                                        <p:tgtEl>
                                          <p:spTgt spid="4123"/>
                                        </p:tgtEl>
                                        <p:attrNameLst>
                                          <p:attrName>ppt_x</p:attrName>
                                        </p:attrNameLst>
                                      </p:cBhvr>
                                      <p:tavLst>
                                        <p:tav tm="0">
                                          <p:val>
                                            <p:strVal val="#ppt_x"/>
                                          </p:val>
                                        </p:tav>
                                        <p:tav tm="100000">
                                          <p:val>
                                            <p:strVal val="#ppt_x"/>
                                          </p:val>
                                        </p:tav>
                                      </p:tavLst>
                                    </p:anim>
                                    <p:anim calcmode="lin" valueType="num">
                                      <p:cBhvr additive="base">
                                        <p:cTn id="24" dur="500" fill="hold"/>
                                        <p:tgtEl>
                                          <p:spTgt spid="412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24"/>
                                        </p:tgtEl>
                                        <p:attrNameLst>
                                          <p:attrName>style.visibility</p:attrName>
                                        </p:attrNameLst>
                                      </p:cBhvr>
                                      <p:to>
                                        <p:strVal val="visible"/>
                                      </p:to>
                                    </p:set>
                                    <p:anim calcmode="lin" valueType="num">
                                      <p:cBhvr additive="base">
                                        <p:cTn id="29" dur="500" fill="hold"/>
                                        <p:tgtEl>
                                          <p:spTgt spid="4124"/>
                                        </p:tgtEl>
                                        <p:attrNameLst>
                                          <p:attrName>ppt_x</p:attrName>
                                        </p:attrNameLst>
                                      </p:cBhvr>
                                      <p:tavLst>
                                        <p:tav tm="0">
                                          <p:val>
                                            <p:strVal val="#ppt_x"/>
                                          </p:val>
                                        </p:tav>
                                        <p:tav tm="100000">
                                          <p:val>
                                            <p:strVal val="#ppt_x"/>
                                          </p:val>
                                        </p:tav>
                                      </p:tavLst>
                                    </p:anim>
                                    <p:anim calcmode="lin" valueType="num">
                                      <p:cBhvr additive="base">
                                        <p:cTn id="30" dur="500" fill="hold"/>
                                        <p:tgtEl>
                                          <p:spTgt spid="412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25"/>
                                        </p:tgtEl>
                                        <p:attrNameLst>
                                          <p:attrName>style.visibility</p:attrName>
                                        </p:attrNameLst>
                                      </p:cBhvr>
                                      <p:to>
                                        <p:strVal val="visible"/>
                                      </p:to>
                                    </p:set>
                                    <p:anim calcmode="lin" valueType="num">
                                      <p:cBhvr additive="base">
                                        <p:cTn id="35" dur="500" fill="hold"/>
                                        <p:tgtEl>
                                          <p:spTgt spid="4125"/>
                                        </p:tgtEl>
                                        <p:attrNameLst>
                                          <p:attrName>ppt_x</p:attrName>
                                        </p:attrNameLst>
                                      </p:cBhvr>
                                      <p:tavLst>
                                        <p:tav tm="0">
                                          <p:val>
                                            <p:strVal val="#ppt_x"/>
                                          </p:val>
                                        </p:tav>
                                        <p:tav tm="100000">
                                          <p:val>
                                            <p:strVal val="#ppt_x"/>
                                          </p:val>
                                        </p:tav>
                                      </p:tavLst>
                                    </p:anim>
                                    <p:anim calcmode="lin" valueType="num">
                                      <p:cBhvr additive="base">
                                        <p:cTn id="36" dur="500" fill="hold"/>
                                        <p:tgtEl>
                                          <p:spTgt spid="412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26"/>
                                        </p:tgtEl>
                                        <p:attrNameLst>
                                          <p:attrName>style.visibility</p:attrName>
                                        </p:attrNameLst>
                                      </p:cBhvr>
                                      <p:to>
                                        <p:strVal val="visible"/>
                                      </p:to>
                                    </p:set>
                                    <p:anim calcmode="lin" valueType="num">
                                      <p:cBhvr additive="base">
                                        <p:cTn id="41" dur="500" fill="hold"/>
                                        <p:tgtEl>
                                          <p:spTgt spid="4126"/>
                                        </p:tgtEl>
                                        <p:attrNameLst>
                                          <p:attrName>ppt_x</p:attrName>
                                        </p:attrNameLst>
                                      </p:cBhvr>
                                      <p:tavLst>
                                        <p:tav tm="0">
                                          <p:val>
                                            <p:strVal val="#ppt_x"/>
                                          </p:val>
                                        </p:tav>
                                        <p:tav tm="100000">
                                          <p:val>
                                            <p:strVal val="#ppt_x"/>
                                          </p:val>
                                        </p:tav>
                                      </p:tavLst>
                                    </p:anim>
                                    <p:anim calcmode="lin" valueType="num">
                                      <p:cBhvr additive="base">
                                        <p:cTn id="42" dur="500" fill="hold"/>
                                        <p:tgtEl>
                                          <p:spTgt spid="412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121"/>
                                        </p:tgtEl>
                                        <p:attrNameLst>
                                          <p:attrName>style.visibility</p:attrName>
                                        </p:attrNameLst>
                                      </p:cBhvr>
                                      <p:to>
                                        <p:strVal val="visible"/>
                                      </p:to>
                                    </p:set>
                                    <p:animEffect transition="in" filter="wedge">
                                      <p:cBhvr>
                                        <p:cTn id="47" dur="2000"/>
                                        <p:tgtEl>
                                          <p:spTgt spid="41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nodeType="clickEffect">
                                  <p:stCondLst>
                                    <p:cond delay="0"/>
                                  </p:stCondLst>
                                  <p:childTnLst>
                                    <p:set>
                                      <p:cBhvr>
                                        <p:cTn id="51" dur="1" fill="hold">
                                          <p:stCondLst>
                                            <p:cond delay="0"/>
                                          </p:stCondLst>
                                        </p:cTn>
                                        <p:tgtEl>
                                          <p:spTgt spid="4127"/>
                                        </p:tgtEl>
                                        <p:attrNameLst>
                                          <p:attrName>style.visibility</p:attrName>
                                        </p:attrNameLst>
                                      </p:cBhvr>
                                      <p:to>
                                        <p:strVal val="visible"/>
                                      </p:to>
                                    </p:set>
                                    <p:animEffect transition="in" filter="wedge">
                                      <p:cBhvr>
                                        <p:cTn id="52" dur="2000"/>
                                        <p:tgtEl>
                                          <p:spTgt spid="41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128"/>
                                        </p:tgtEl>
                                        <p:attrNameLst>
                                          <p:attrName>style.visibility</p:attrName>
                                        </p:attrNameLst>
                                      </p:cBhvr>
                                      <p:to>
                                        <p:strVal val="visible"/>
                                      </p:to>
                                    </p:set>
                                    <p:anim calcmode="lin" valueType="num">
                                      <p:cBhvr additive="base">
                                        <p:cTn id="57" dur="500" fill="hold"/>
                                        <p:tgtEl>
                                          <p:spTgt spid="4128"/>
                                        </p:tgtEl>
                                        <p:attrNameLst>
                                          <p:attrName>ppt_x</p:attrName>
                                        </p:attrNameLst>
                                      </p:cBhvr>
                                      <p:tavLst>
                                        <p:tav tm="0">
                                          <p:val>
                                            <p:strVal val="#ppt_x"/>
                                          </p:val>
                                        </p:tav>
                                        <p:tav tm="100000">
                                          <p:val>
                                            <p:strVal val="#ppt_x"/>
                                          </p:val>
                                        </p:tav>
                                      </p:tavLst>
                                    </p:anim>
                                    <p:anim calcmode="lin" valueType="num">
                                      <p:cBhvr additive="base">
                                        <p:cTn id="58" dur="500" fill="hold"/>
                                        <p:tgtEl>
                                          <p:spTgt spid="412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29"/>
                                        </p:tgtEl>
                                        <p:attrNameLst>
                                          <p:attrName>style.visibility</p:attrName>
                                        </p:attrNameLst>
                                      </p:cBhvr>
                                      <p:to>
                                        <p:strVal val="visible"/>
                                      </p:to>
                                    </p:set>
                                    <p:anim calcmode="lin" valueType="num">
                                      <p:cBhvr additive="base">
                                        <p:cTn id="63" dur="500" fill="hold"/>
                                        <p:tgtEl>
                                          <p:spTgt spid="4129"/>
                                        </p:tgtEl>
                                        <p:attrNameLst>
                                          <p:attrName>ppt_x</p:attrName>
                                        </p:attrNameLst>
                                      </p:cBhvr>
                                      <p:tavLst>
                                        <p:tav tm="0">
                                          <p:val>
                                            <p:strVal val="#ppt_x"/>
                                          </p:val>
                                        </p:tav>
                                        <p:tav tm="100000">
                                          <p:val>
                                            <p:strVal val="#ppt_x"/>
                                          </p:val>
                                        </p:tav>
                                      </p:tavLst>
                                    </p:anim>
                                    <p:anim calcmode="lin" valueType="num">
                                      <p:cBhvr additive="base">
                                        <p:cTn id="64" dur="500" fill="hold"/>
                                        <p:tgtEl>
                                          <p:spTgt spid="4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P spid="4119" grpId="0"/>
      <p:bldP spid="4121" grpId="0"/>
      <p:bldP spid="4123" grpId="0" animBg="1"/>
      <p:bldP spid="4124" grpId="0" animBg="1"/>
      <p:bldP spid="4125" grpId="0" animBg="1"/>
      <p:bldP spid="4126" grpId="0" animBg="1"/>
      <p:bldP spid="4128" grpId="0" animBg="1"/>
      <p:bldP spid="41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620000" cy="648072"/>
          </a:xfrm>
        </p:spPr>
        <p:txBody>
          <a:bodyPr/>
          <a:lstStyle/>
          <a:p>
            <a:r>
              <a:rPr lang="cs-CZ" dirty="0" smtClean="0">
                <a:solidFill>
                  <a:srgbClr val="C00000"/>
                </a:solidFill>
              </a:rPr>
              <a:t>Doprava a přeprava</a:t>
            </a:r>
            <a:endParaRPr lang="cs-CZ" dirty="0">
              <a:solidFill>
                <a:srgbClr val="C00000"/>
              </a:solidFill>
            </a:endParaRPr>
          </a:p>
        </p:txBody>
      </p:sp>
      <p:sp>
        <p:nvSpPr>
          <p:cNvPr id="3" name="Zástupný symbol pro obsah 2"/>
          <p:cNvSpPr>
            <a:spLocks noGrp="1"/>
          </p:cNvSpPr>
          <p:nvPr>
            <p:ph idx="1"/>
          </p:nvPr>
        </p:nvSpPr>
        <p:spPr>
          <a:xfrm>
            <a:off x="457200" y="980728"/>
            <a:ext cx="7620000" cy="5760640"/>
          </a:xfrm>
        </p:spPr>
        <p:txBody>
          <a:bodyPr>
            <a:normAutofit fontScale="92500" lnSpcReduction="20000"/>
          </a:bodyPr>
          <a:lstStyle/>
          <a:p>
            <a:r>
              <a:rPr lang="cs-CZ" b="1" dirty="0" smtClean="0">
                <a:solidFill>
                  <a:srgbClr val="FF0000"/>
                </a:solidFill>
              </a:rPr>
              <a:t>DOPRAVA</a:t>
            </a:r>
            <a:r>
              <a:rPr lang="cs-CZ" dirty="0" smtClean="0"/>
              <a:t> </a:t>
            </a:r>
            <a:r>
              <a:rPr lang="cs-CZ" b="1" dirty="0"/>
              <a:t> </a:t>
            </a:r>
            <a:r>
              <a:rPr lang="cs-CZ" b="1" dirty="0" smtClean="0"/>
              <a:t>= </a:t>
            </a:r>
            <a:r>
              <a:rPr lang="cs-CZ" dirty="0" smtClean="0"/>
              <a:t>pohyb </a:t>
            </a:r>
            <a:r>
              <a:rPr lang="cs-CZ" dirty="0"/>
              <a:t>dopravních prostředků po dopravní cestě, kdy dochází k přepravě předmětu nebo osob z místa odeslání do místa určení. Dopravu </a:t>
            </a:r>
            <a:r>
              <a:rPr lang="cs-CZ" dirty="0" smtClean="0"/>
              <a:t>provádí </a:t>
            </a:r>
            <a:r>
              <a:rPr lang="cs-CZ" dirty="0"/>
              <a:t>dopravce, a to pomocí </a:t>
            </a:r>
            <a:r>
              <a:rPr lang="cs-CZ" dirty="0" smtClean="0"/>
              <a:t>vlastních dopravních prostředků, </a:t>
            </a:r>
            <a:r>
              <a:rPr lang="cs-CZ" dirty="0"/>
              <a:t>popř. ve vlastnictví leasingových firem. </a:t>
            </a:r>
            <a:endParaRPr lang="cs-CZ" dirty="0" smtClean="0"/>
          </a:p>
          <a:p>
            <a:r>
              <a:rPr lang="cs-CZ" dirty="0" smtClean="0"/>
              <a:t>Typy dopravy - (dle typu dopravní sítě): </a:t>
            </a:r>
            <a:endParaRPr lang="cs-CZ" dirty="0"/>
          </a:p>
          <a:p>
            <a:pPr lvl="1"/>
            <a:r>
              <a:rPr lang="cs-CZ" dirty="0" smtClean="0"/>
              <a:t>silniční</a:t>
            </a:r>
            <a:r>
              <a:rPr lang="cs-CZ" dirty="0"/>
              <a:t>, </a:t>
            </a:r>
          </a:p>
          <a:p>
            <a:pPr lvl="1"/>
            <a:r>
              <a:rPr lang="cs-CZ" dirty="0" smtClean="0"/>
              <a:t>železniční</a:t>
            </a:r>
            <a:r>
              <a:rPr lang="cs-CZ" dirty="0"/>
              <a:t>, </a:t>
            </a:r>
          </a:p>
          <a:p>
            <a:pPr lvl="1"/>
            <a:r>
              <a:rPr lang="cs-CZ" dirty="0" smtClean="0"/>
              <a:t>letecká, </a:t>
            </a:r>
            <a:endParaRPr lang="cs-CZ" dirty="0"/>
          </a:p>
          <a:p>
            <a:pPr lvl="1"/>
            <a:r>
              <a:rPr lang="cs-CZ" dirty="0" smtClean="0"/>
              <a:t>vodní</a:t>
            </a:r>
            <a:r>
              <a:rPr lang="cs-CZ" dirty="0"/>
              <a:t>, </a:t>
            </a:r>
          </a:p>
          <a:p>
            <a:pPr lvl="1"/>
            <a:r>
              <a:rPr lang="cs-CZ" dirty="0" smtClean="0"/>
              <a:t>potrubní</a:t>
            </a:r>
            <a:r>
              <a:rPr lang="cs-CZ" dirty="0"/>
              <a:t>, </a:t>
            </a:r>
          </a:p>
          <a:p>
            <a:pPr lvl="1"/>
            <a:r>
              <a:rPr lang="cs-CZ" dirty="0" smtClean="0"/>
              <a:t>kombinovaná</a:t>
            </a:r>
            <a:r>
              <a:rPr lang="cs-CZ" dirty="0"/>
              <a:t>, </a:t>
            </a:r>
          </a:p>
          <a:p>
            <a:pPr lvl="2"/>
            <a:r>
              <a:rPr lang="cs-CZ" dirty="0" smtClean="0"/>
              <a:t>intermodální</a:t>
            </a:r>
            <a:r>
              <a:rPr lang="cs-CZ" dirty="0"/>
              <a:t>, </a:t>
            </a:r>
          </a:p>
          <a:p>
            <a:pPr lvl="2"/>
            <a:r>
              <a:rPr lang="cs-CZ" dirty="0" smtClean="0"/>
              <a:t>multimodální</a:t>
            </a:r>
            <a:r>
              <a:rPr lang="cs-CZ" dirty="0"/>
              <a:t>. </a:t>
            </a:r>
            <a:endParaRPr lang="cs-CZ" dirty="0" smtClean="0"/>
          </a:p>
          <a:p>
            <a:pPr marL="114300" indent="0">
              <a:buNone/>
            </a:pPr>
            <a:endParaRPr lang="cs-CZ" dirty="0" smtClean="0"/>
          </a:p>
          <a:p>
            <a:r>
              <a:rPr lang="cs-CZ" dirty="0"/>
              <a:t>v</a:t>
            </a:r>
            <a:r>
              <a:rPr lang="cs-CZ" dirty="0" smtClean="0"/>
              <a:t>nitropodniková (závodová – v areálu)</a:t>
            </a:r>
          </a:p>
          <a:p>
            <a:pPr marL="114300" indent="0">
              <a:buNone/>
            </a:pPr>
            <a:endParaRPr lang="cs-CZ" dirty="0" smtClean="0"/>
          </a:p>
          <a:p>
            <a:r>
              <a:rPr lang="cs-CZ" b="1" dirty="0" smtClean="0">
                <a:solidFill>
                  <a:srgbClr val="FF0000"/>
                </a:solidFill>
              </a:rPr>
              <a:t>PŘEPRAVA</a:t>
            </a:r>
            <a:r>
              <a:rPr lang="cs-CZ" b="1" dirty="0" smtClean="0"/>
              <a:t> </a:t>
            </a:r>
            <a:r>
              <a:rPr lang="cs-CZ" dirty="0" smtClean="0"/>
              <a:t> = výsledek </a:t>
            </a:r>
            <a:r>
              <a:rPr lang="cs-CZ" dirty="0"/>
              <a:t>dopravy (</a:t>
            </a:r>
            <a:r>
              <a:rPr lang="cs-CZ" dirty="0" smtClean="0"/>
              <a:t>přeprava nákladu (materiálu, surovin včetně plynu, kapalin) a/nebo přeprava osob). Osoba</a:t>
            </a:r>
            <a:r>
              <a:rPr lang="cs-CZ" dirty="0"/>
              <a:t>, která si u dopravce objednává přepravu </a:t>
            </a:r>
            <a:r>
              <a:rPr lang="cs-CZ" dirty="0" smtClean="0"/>
              <a:t>zásilky (tj. SLUŽBU),  </a:t>
            </a:r>
            <a:r>
              <a:rPr lang="cs-CZ" dirty="0"/>
              <a:t>je nejčastěji nazývána </a:t>
            </a:r>
            <a:r>
              <a:rPr lang="cs-CZ" b="1" dirty="0"/>
              <a:t>přepravce</a:t>
            </a:r>
            <a:r>
              <a:rPr lang="cs-CZ" dirty="0"/>
              <a:t>. </a:t>
            </a:r>
          </a:p>
          <a:p>
            <a:endParaRPr lang="cs-CZ" dirty="0"/>
          </a:p>
        </p:txBody>
      </p:sp>
    </p:spTree>
    <p:extLst>
      <p:ext uri="{BB962C8B-B14F-4D97-AF65-F5344CB8AC3E}">
        <p14:creationId xmlns:p14="http://schemas.microsoft.com/office/powerpoint/2010/main" val="4168641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europal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661" y="1684338"/>
            <a:ext cx="4754563" cy="2970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13"/>
          <p:cNvSpPr txBox="1">
            <a:spLocks noChangeArrowheads="1"/>
          </p:cNvSpPr>
          <p:nvPr/>
        </p:nvSpPr>
        <p:spPr bwMode="auto">
          <a:xfrm>
            <a:off x="3063010" y="253440"/>
            <a:ext cx="2447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800" b="1" dirty="0">
                <a:solidFill>
                  <a:srgbClr val="009900"/>
                </a:solidFill>
                <a:latin typeface="Calibri" pitchFamily="34" charset="0"/>
                <a:ea typeface="Calibri" pitchFamily="34" charset="0"/>
                <a:cs typeface="Calibri" pitchFamily="34" charset="0"/>
              </a:rPr>
              <a:t>Europaleta</a:t>
            </a:r>
          </a:p>
        </p:txBody>
      </p:sp>
      <p:sp>
        <p:nvSpPr>
          <p:cNvPr id="14350" name="Text Box 14"/>
          <p:cNvSpPr txBox="1">
            <a:spLocks noChangeArrowheads="1"/>
          </p:cNvSpPr>
          <p:nvPr/>
        </p:nvSpPr>
        <p:spPr bwMode="auto">
          <a:xfrm>
            <a:off x="2483768" y="849313"/>
            <a:ext cx="56880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000" b="1" dirty="0">
                <a:latin typeface="Calibri" pitchFamily="34" charset="0"/>
                <a:ea typeface="Calibri" pitchFamily="34" charset="0"/>
                <a:cs typeface="Calibri" pitchFamily="34" charset="0"/>
              </a:rPr>
              <a:t>Mezinárodní dohoda EPP (Evropský paletový pool) o vzájemné výměně Europalet v železniční dopravě</a:t>
            </a:r>
          </a:p>
        </p:txBody>
      </p:sp>
      <p:sp>
        <p:nvSpPr>
          <p:cNvPr id="14351" name="Oval 15"/>
          <p:cNvSpPr>
            <a:spLocks noChangeArrowheads="1"/>
          </p:cNvSpPr>
          <p:nvPr/>
        </p:nvSpPr>
        <p:spPr bwMode="auto">
          <a:xfrm>
            <a:off x="251520" y="928034"/>
            <a:ext cx="1152525" cy="792163"/>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cs-CZ" altLang="cs-CZ" sz="2000">
              <a:latin typeface="Calibri" pitchFamily="34" charset="0"/>
              <a:ea typeface="Calibri" pitchFamily="34" charset="0"/>
              <a:cs typeface="Calibri" pitchFamily="34" charset="0"/>
            </a:endParaRPr>
          </a:p>
        </p:txBody>
      </p:sp>
      <p:sp>
        <p:nvSpPr>
          <p:cNvPr id="14352" name="Text Box 16"/>
          <p:cNvSpPr txBox="1">
            <a:spLocks noChangeArrowheads="1"/>
          </p:cNvSpPr>
          <p:nvPr/>
        </p:nvSpPr>
        <p:spPr bwMode="auto">
          <a:xfrm>
            <a:off x="337656" y="1075952"/>
            <a:ext cx="10810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cs-CZ" altLang="cs-CZ" sz="2000" b="1" dirty="0">
                <a:latin typeface="Calibri" pitchFamily="34" charset="0"/>
                <a:ea typeface="Calibri" pitchFamily="34" charset="0"/>
                <a:cs typeface="Calibri" pitchFamily="34" charset="0"/>
              </a:rPr>
              <a:t>EUR</a:t>
            </a:r>
          </a:p>
        </p:txBody>
      </p:sp>
      <p:sp>
        <p:nvSpPr>
          <p:cNvPr id="14353" name="Text Box 17"/>
          <p:cNvSpPr txBox="1">
            <a:spLocks noChangeArrowheads="1"/>
          </p:cNvSpPr>
          <p:nvPr/>
        </p:nvSpPr>
        <p:spPr bwMode="auto">
          <a:xfrm>
            <a:off x="611188" y="3645024"/>
            <a:ext cx="2376487" cy="8620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000" b="1">
                <a:latin typeface="Calibri" pitchFamily="34" charset="0"/>
                <a:ea typeface="Calibri" pitchFamily="34" charset="0"/>
                <a:cs typeface="Calibri" pitchFamily="34" charset="0"/>
              </a:rPr>
              <a:t>Rozměr Europaleta</a:t>
            </a:r>
          </a:p>
          <a:p>
            <a:pPr algn="ctr" eaLnBrk="1" hangingPunct="1">
              <a:spcBef>
                <a:spcPct val="50000"/>
              </a:spcBef>
            </a:pPr>
            <a:r>
              <a:rPr lang="cs-CZ" altLang="cs-CZ" sz="2000" b="1">
                <a:latin typeface="Calibri" pitchFamily="34" charset="0"/>
                <a:ea typeface="Calibri" pitchFamily="34" charset="0"/>
                <a:cs typeface="Calibri" pitchFamily="34" charset="0"/>
              </a:rPr>
              <a:t>800 x 1200 </a:t>
            </a:r>
          </a:p>
        </p:txBody>
      </p:sp>
      <p:sp>
        <p:nvSpPr>
          <p:cNvPr id="14354" name="Line 18"/>
          <p:cNvSpPr>
            <a:spLocks noChangeShapeType="1"/>
          </p:cNvSpPr>
          <p:nvPr/>
        </p:nvSpPr>
        <p:spPr bwMode="auto">
          <a:xfrm>
            <a:off x="827782" y="1226734"/>
            <a:ext cx="4248274" cy="3138369"/>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5" name="Rectangle 19"/>
          <p:cNvSpPr>
            <a:spLocks noChangeArrowheads="1"/>
          </p:cNvSpPr>
          <p:nvPr/>
        </p:nvSpPr>
        <p:spPr bwMode="auto">
          <a:xfrm>
            <a:off x="476764" y="2310937"/>
            <a:ext cx="2449513" cy="969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2000" b="1">
                <a:latin typeface="Calibri" pitchFamily="34" charset="0"/>
                <a:ea typeface="Calibri" pitchFamily="34" charset="0"/>
                <a:cs typeface="Calibri" pitchFamily="34" charset="0"/>
              </a:rPr>
              <a:t>Základní rozměr ISO       1000 x  1200 mm</a:t>
            </a:r>
          </a:p>
          <a:p>
            <a:pPr algn="ctr"/>
            <a:endParaRPr lang="cs-CZ" altLang="cs-CZ" sz="2000">
              <a:latin typeface="Calibri" pitchFamily="34" charset="0"/>
              <a:ea typeface="Calibri" pitchFamily="34" charset="0"/>
              <a:cs typeface="Calibri" pitchFamily="34" charset="0"/>
            </a:endParaRPr>
          </a:p>
        </p:txBody>
      </p:sp>
      <p:sp>
        <p:nvSpPr>
          <p:cNvPr id="2" name="Obdélník 1"/>
          <p:cNvSpPr/>
          <p:nvPr/>
        </p:nvSpPr>
        <p:spPr>
          <a:xfrm>
            <a:off x="518636" y="4941168"/>
            <a:ext cx="7005691" cy="1754326"/>
          </a:xfrm>
          <a:prstGeom prst="rect">
            <a:avLst/>
          </a:prstGeom>
        </p:spPr>
        <p:txBody>
          <a:bodyPr wrap="square">
            <a:spAutoFit/>
          </a:bodyPr>
          <a:lstStyle/>
          <a:p>
            <a:r>
              <a:rPr lang="cs-CZ" dirty="0" smtClean="0"/>
              <a:t>- první </a:t>
            </a:r>
            <a:r>
              <a:rPr lang="cs-CZ" dirty="0"/>
              <a:t>europaleta byla standardizována pro železniční dopravu a její vynález uspořil při nakládání zboží více než deset procent času. </a:t>
            </a:r>
            <a:endParaRPr lang="cs-CZ" dirty="0" smtClean="0"/>
          </a:p>
          <a:p>
            <a:pPr marL="285750" indent="-285750">
              <a:buFontTx/>
              <a:buChar char="-"/>
            </a:pPr>
            <a:r>
              <a:rPr lang="cs-CZ" dirty="0" smtClean="0"/>
              <a:t>vypálené </a:t>
            </a:r>
            <a:r>
              <a:rPr lang="cs-CZ" dirty="0"/>
              <a:t>značky na špalících europalet jsou EUR a EPAL, které ukazují, že paleta splňuje přísná pravidla </a:t>
            </a:r>
            <a:r>
              <a:rPr lang="cs-CZ" dirty="0" err="1"/>
              <a:t>European</a:t>
            </a:r>
            <a:r>
              <a:rPr lang="cs-CZ" dirty="0"/>
              <a:t> </a:t>
            </a:r>
            <a:r>
              <a:rPr lang="cs-CZ" dirty="0" err="1"/>
              <a:t>Pallet</a:t>
            </a:r>
            <a:r>
              <a:rPr lang="cs-CZ" dirty="0"/>
              <a:t> </a:t>
            </a:r>
            <a:r>
              <a:rPr lang="cs-CZ" dirty="0" err="1"/>
              <a:t>Association</a:t>
            </a:r>
            <a:r>
              <a:rPr lang="cs-CZ" dirty="0"/>
              <a:t>. </a:t>
            </a:r>
            <a:endParaRPr lang="cs-CZ" dirty="0" smtClean="0"/>
          </a:p>
          <a:p>
            <a:pPr marL="285750" indent="-285750">
              <a:buFontTx/>
              <a:buChar char="-"/>
            </a:pPr>
            <a:r>
              <a:rPr lang="cs-CZ" dirty="0" smtClean="0"/>
              <a:t>Na </a:t>
            </a:r>
            <a:r>
              <a:rPr lang="cs-CZ" dirty="0"/>
              <a:t>středním špalíku je pak navíc kód výrobce, z něhož </a:t>
            </a:r>
            <a:r>
              <a:rPr lang="cs-CZ" dirty="0" smtClean="0"/>
              <a:t> lze vyčíst</a:t>
            </a:r>
            <a:r>
              <a:rPr lang="cs-CZ" dirty="0"/>
              <a:t>, kdy a kdo paletu vyrobil.</a:t>
            </a:r>
          </a:p>
        </p:txBody>
      </p:sp>
      <p:cxnSp>
        <p:nvCxnSpPr>
          <p:cNvPr id="4" name="Přímá spojnice se šipkou 3"/>
          <p:cNvCxnSpPr/>
          <p:nvPr/>
        </p:nvCxnSpPr>
        <p:spPr>
          <a:xfrm flipV="1">
            <a:off x="1418744" y="3645024"/>
            <a:ext cx="5313496"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922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additive="base">
                                        <p:cTn id="7" dur="500" fill="hold"/>
                                        <p:tgtEl>
                                          <p:spTgt spid="14350"/>
                                        </p:tgtEl>
                                        <p:attrNameLst>
                                          <p:attrName>ppt_x</p:attrName>
                                        </p:attrNameLst>
                                      </p:cBhvr>
                                      <p:tavLst>
                                        <p:tav tm="0">
                                          <p:val>
                                            <p:strVal val="#ppt_x"/>
                                          </p:val>
                                        </p:tav>
                                        <p:tav tm="100000">
                                          <p:val>
                                            <p:strVal val="#ppt_x"/>
                                          </p:val>
                                        </p:tav>
                                      </p:tavLst>
                                    </p:anim>
                                    <p:anim calcmode="lin" valueType="num">
                                      <p:cBhvr additive="base">
                                        <p:cTn id="8"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4348"/>
                                        </p:tgtEl>
                                        <p:attrNameLst>
                                          <p:attrName>style.visibility</p:attrName>
                                        </p:attrNameLst>
                                      </p:cBhvr>
                                      <p:to>
                                        <p:strVal val="visible"/>
                                      </p:to>
                                    </p:set>
                                    <p:animEffect transition="in" filter="wedge">
                                      <p:cBhvr>
                                        <p:cTn id="13" dur="2000"/>
                                        <p:tgtEl>
                                          <p:spTgt spid="143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53"/>
                                        </p:tgtEl>
                                        <p:attrNameLst>
                                          <p:attrName>style.visibility</p:attrName>
                                        </p:attrNameLst>
                                      </p:cBhvr>
                                      <p:to>
                                        <p:strVal val="visible"/>
                                      </p:to>
                                    </p:set>
                                    <p:anim calcmode="lin" valueType="num">
                                      <p:cBhvr additive="base">
                                        <p:cTn id="18" dur="500" fill="hold"/>
                                        <p:tgtEl>
                                          <p:spTgt spid="14353"/>
                                        </p:tgtEl>
                                        <p:attrNameLst>
                                          <p:attrName>ppt_x</p:attrName>
                                        </p:attrNameLst>
                                      </p:cBhvr>
                                      <p:tavLst>
                                        <p:tav tm="0">
                                          <p:val>
                                            <p:strVal val="#ppt_x"/>
                                          </p:val>
                                        </p:tav>
                                        <p:tav tm="100000">
                                          <p:val>
                                            <p:strVal val="#ppt_x"/>
                                          </p:val>
                                        </p:tav>
                                      </p:tavLst>
                                    </p:anim>
                                    <p:anim calcmode="lin" valueType="num">
                                      <p:cBhvr additive="base">
                                        <p:cTn id="19" dur="500" fill="hold"/>
                                        <p:tgtEl>
                                          <p:spTgt spid="1435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55"/>
                                        </p:tgtEl>
                                        <p:attrNameLst>
                                          <p:attrName>style.visibility</p:attrName>
                                        </p:attrNameLst>
                                      </p:cBhvr>
                                      <p:to>
                                        <p:strVal val="visible"/>
                                      </p:to>
                                    </p:set>
                                    <p:anim calcmode="lin" valueType="num">
                                      <p:cBhvr additive="base">
                                        <p:cTn id="24" dur="500" fill="hold"/>
                                        <p:tgtEl>
                                          <p:spTgt spid="14355"/>
                                        </p:tgtEl>
                                        <p:attrNameLst>
                                          <p:attrName>ppt_x</p:attrName>
                                        </p:attrNameLst>
                                      </p:cBhvr>
                                      <p:tavLst>
                                        <p:tav tm="0">
                                          <p:val>
                                            <p:strVal val="#ppt_x"/>
                                          </p:val>
                                        </p:tav>
                                        <p:tav tm="100000">
                                          <p:val>
                                            <p:strVal val="#ppt_x"/>
                                          </p:val>
                                        </p:tav>
                                      </p:tavLst>
                                    </p:anim>
                                    <p:anim calcmode="lin" valueType="num">
                                      <p:cBhvr additive="base">
                                        <p:cTn id="25" dur="500" fill="hold"/>
                                        <p:tgtEl>
                                          <p:spTgt spid="1435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354"/>
                                        </p:tgtEl>
                                        <p:attrNameLst>
                                          <p:attrName>style.visibility</p:attrName>
                                        </p:attrNameLst>
                                      </p:cBhvr>
                                      <p:to>
                                        <p:strVal val="visible"/>
                                      </p:to>
                                    </p:set>
                                    <p:animEffect transition="in" filter="wipe(down)">
                                      <p:cBhvr>
                                        <p:cTn id="30" dur="500"/>
                                        <p:tgtEl>
                                          <p:spTgt spid="143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51"/>
                                        </p:tgtEl>
                                        <p:attrNameLst>
                                          <p:attrName>style.visibility</p:attrName>
                                        </p:attrNameLst>
                                      </p:cBhvr>
                                      <p:to>
                                        <p:strVal val="visible"/>
                                      </p:to>
                                    </p:set>
                                    <p:anim calcmode="lin" valueType="num">
                                      <p:cBhvr additive="base">
                                        <p:cTn id="35" dur="500" fill="hold"/>
                                        <p:tgtEl>
                                          <p:spTgt spid="14351"/>
                                        </p:tgtEl>
                                        <p:attrNameLst>
                                          <p:attrName>ppt_x</p:attrName>
                                        </p:attrNameLst>
                                      </p:cBhvr>
                                      <p:tavLst>
                                        <p:tav tm="0">
                                          <p:val>
                                            <p:strVal val="#ppt_x"/>
                                          </p:val>
                                        </p:tav>
                                        <p:tav tm="100000">
                                          <p:val>
                                            <p:strVal val="#ppt_x"/>
                                          </p:val>
                                        </p:tav>
                                      </p:tavLst>
                                    </p:anim>
                                    <p:anim calcmode="lin" valueType="num">
                                      <p:cBhvr additive="base">
                                        <p:cTn id="36" dur="500" fill="hold"/>
                                        <p:tgtEl>
                                          <p:spTgt spid="143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352"/>
                                        </p:tgtEl>
                                        <p:attrNameLst>
                                          <p:attrName>style.visibility</p:attrName>
                                        </p:attrNameLst>
                                      </p:cBhvr>
                                      <p:to>
                                        <p:strVal val="visible"/>
                                      </p:to>
                                    </p:set>
                                    <p:anim calcmode="lin" valueType="num">
                                      <p:cBhvr additive="base">
                                        <p:cTn id="39" dur="500" fill="hold"/>
                                        <p:tgtEl>
                                          <p:spTgt spid="14352"/>
                                        </p:tgtEl>
                                        <p:attrNameLst>
                                          <p:attrName>ppt_x</p:attrName>
                                        </p:attrNameLst>
                                      </p:cBhvr>
                                      <p:tavLst>
                                        <p:tav tm="0">
                                          <p:val>
                                            <p:strVal val="#ppt_x"/>
                                          </p:val>
                                        </p:tav>
                                        <p:tav tm="100000">
                                          <p:val>
                                            <p:strVal val="#ppt_x"/>
                                          </p:val>
                                        </p:tav>
                                      </p:tavLst>
                                    </p:anim>
                                    <p:anim calcmode="lin" valueType="num">
                                      <p:cBhvr additive="base">
                                        <p:cTn id="40" dur="500" fill="hold"/>
                                        <p:tgtEl>
                                          <p:spTgt spid="143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14351" grpId="0" animBg="1"/>
      <p:bldP spid="14352" grpId="0"/>
      <p:bldP spid="14353" grpId="0" animBg="1"/>
      <p:bldP spid="14354" grpId="0" animBg="1"/>
      <p:bldP spid="143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332656"/>
            <a:ext cx="8280920" cy="6068144"/>
          </a:xfrm>
        </p:spPr>
        <p:txBody>
          <a:bodyPr>
            <a:normAutofit fontScale="77500" lnSpcReduction="20000"/>
          </a:bodyPr>
          <a:lstStyle/>
          <a:p>
            <a:r>
              <a:rPr lang="cs-CZ" dirty="0"/>
              <a:t>Hned poté, co se v roce 1961 </a:t>
            </a:r>
            <a:r>
              <a:rPr lang="cs-CZ" dirty="0">
                <a:solidFill>
                  <a:srgbClr val="FF0000"/>
                </a:solidFill>
              </a:rPr>
              <a:t>europalety</a:t>
            </a:r>
            <a:r>
              <a:rPr lang="cs-CZ" dirty="0"/>
              <a:t> objevily, jejich výrobu zaštítila Mezinárodní železniční unie (UIC), která po sedmi letech sjednotila přesné standardy toho, jak má europaleta vypadat. Kvalita palety je klíčová i proto, že nosnost jedné palety je opravdu úctyhodná – až 2000 kilogramů, ač ona sama váží od 20 do 24 kilogramů. Dřevo může být různě vyschlé, proto ten tolerovaný rozdíl ve váze. Používají se různé typy dřeva – od jehličnanů (smrku, jedle, borovice) až po listnáče (např. dub, jasan, olše). Norma je dokonce na hřebíky, a to nejen na použitý typ, ale také na to, kde přesně jsou v paletě zatlučeny. Mimochodem jich je v jedné paletě osmasedmdesát.</a:t>
            </a:r>
          </a:p>
          <a:p>
            <a:r>
              <a:rPr lang="cs-CZ" dirty="0"/>
              <a:t>Vyrábět, prodávat a opravovat palety mohou pouze autorizované společnosti, vše je přísně kontrolováno asociací. </a:t>
            </a:r>
          </a:p>
          <a:p>
            <a:r>
              <a:rPr lang="cs-CZ" dirty="0"/>
              <a:t>I použité palety musejí splňovat řadu podmínek. O chybějící značce EUR se zmiňovat netřeba, neprojde ani paleta s chybějícím prknem či prkny, shnilá, špinavá, poškozená tak, že jsou vidět hřebíky. Cena použité palety se odvíjí od jejího stavu, palety se po výkupu recyklují a dávají zpět do oběhu. Samozřejmě také komponenty používané k opravě palet mají svůj certifikát, prkénka a špalíky musejí být z jednoho kusu dřeva, samozřejmě naprosto zdravého, kontrolují se plísně, hniloba, napadení houbou či škůdci</a:t>
            </a:r>
            <a:r>
              <a:rPr lang="cs-CZ" dirty="0" smtClean="0"/>
              <a:t>.</a:t>
            </a:r>
          </a:p>
          <a:p>
            <a:r>
              <a:rPr lang="cs-CZ" dirty="0"/>
              <a:t>I evropští </a:t>
            </a:r>
            <a:r>
              <a:rPr lang="cs-CZ" dirty="0" err="1"/>
              <a:t>paletáři</a:t>
            </a:r>
            <a:r>
              <a:rPr lang="cs-CZ" dirty="0"/>
              <a:t> myslí na zámořské obchody a vyrábějí varianty své standardní palety (EUR, EUR 1). Ta s rozměry 1200×1000 mm (EUR 2 a 3) téměř přesně koresponduje s nejběžnější používanou americkou paletou (40×48 palců). Padělkem není ani malá paleta EUR 6, která měří přesně polovinu standardní velikosti. Ta se může použít v případě příliš úzkých dveří do budovy, v níž chcete palety složit. Další plus europalety je totiž fakt, že se vejde do většiny typů běžných dveří. Její užší strana měří 800 milimetrů a dveře (podle normy DIN) obvykle mívají šířku od 850 do 2000 mm</a:t>
            </a:r>
            <a:r>
              <a:rPr lang="cs-CZ" dirty="0" smtClean="0"/>
              <a:t>.</a:t>
            </a:r>
          </a:p>
          <a:p>
            <a:r>
              <a:rPr lang="cs-CZ" dirty="0">
                <a:hlinkClick r:id="rId2"/>
              </a:rPr>
              <a:t>http://</a:t>
            </a:r>
            <a:r>
              <a:rPr lang="cs-CZ" dirty="0" smtClean="0">
                <a:hlinkClick r:id="rId2"/>
              </a:rPr>
              <a:t>vtm.e15.cz/transportni-fenomen-jmenem-europaleta</a:t>
            </a:r>
            <a:endParaRPr lang="cs-CZ" dirty="0" smtClean="0"/>
          </a:p>
          <a:p>
            <a:endParaRPr lang="cs-CZ" dirty="0"/>
          </a:p>
          <a:p>
            <a:r>
              <a:rPr lang="cs-CZ" dirty="0" smtClean="0"/>
              <a:t>K paletám ve </a:t>
            </a:r>
            <a:r>
              <a:rPr lang="cs-CZ" dirty="0"/>
              <a:t>světě viz: </a:t>
            </a:r>
            <a:r>
              <a:rPr lang="cs-CZ" dirty="0">
                <a:hlinkClick r:id="rId3"/>
              </a:rPr>
              <a:t>http://</a:t>
            </a:r>
            <a:r>
              <a:rPr lang="cs-CZ" dirty="0" smtClean="0">
                <a:hlinkClick r:id="rId3"/>
              </a:rPr>
              <a:t>en.wikipedia.org/wiki/Pallet</a:t>
            </a:r>
            <a:endParaRPr lang="cs-CZ" dirty="0" smtClean="0"/>
          </a:p>
          <a:p>
            <a:endParaRPr lang="cs-CZ" dirty="0"/>
          </a:p>
        </p:txBody>
      </p:sp>
    </p:spTree>
    <p:extLst>
      <p:ext uri="{BB962C8B-B14F-4D97-AF65-F5344CB8AC3E}">
        <p14:creationId xmlns:p14="http://schemas.microsoft.com/office/powerpoint/2010/main" val="394235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3"/>
          <p:cNvSpPr txBox="1">
            <a:spLocks noChangeArrowheads="1"/>
          </p:cNvSpPr>
          <p:nvPr/>
        </p:nvSpPr>
        <p:spPr bwMode="auto">
          <a:xfrm>
            <a:off x="3034548" y="11112"/>
            <a:ext cx="2447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ct val="50000"/>
              </a:spcBef>
            </a:pPr>
            <a:r>
              <a:rPr lang="cs-CZ" altLang="cs-CZ" sz="2800" b="1" dirty="0">
                <a:solidFill>
                  <a:srgbClr val="FF0000"/>
                </a:solidFill>
                <a:latin typeface="Calibri" pitchFamily="34" charset="0"/>
                <a:ea typeface="Calibri" pitchFamily="34" charset="0"/>
                <a:cs typeface="Calibri" pitchFamily="34" charset="0"/>
              </a:rPr>
              <a:t>Kontejnery</a:t>
            </a:r>
          </a:p>
        </p:txBody>
      </p:sp>
      <p:sp>
        <p:nvSpPr>
          <p:cNvPr id="5134" name="Rectangle 14"/>
          <p:cNvSpPr>
            <a:spLocks noChangeArrowheads="1"/>
          </p:cNvSpPr>
          <p:nvPr/>
        </p:nvSpPr>
        <p:spPr bwMode="auto">
          <a:xfrm>
            <a:off x="201034" y="534987"/>
            <a:ext cx="7848600" cy="969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cs-CZ" altLang="cs-CZ" sz="2000" b="1" dirty="0">
                <a:latin typeface="Calibri" pitchFamily="34" charset="0"/>
                <a:ea typeface="Calibri" pitchFamily="34" charset="0"/>
                <a:cs typeface="Calibri" pitchFamily="34" charset="0"/>
              </a:rPr>
              <a:t>„Skříně určené k přepravě materiálů a zboží standardních rozměrů a konstrukce umožňující jejich manipulaci a přepravu různými dopravními prostředky“</a:t>
            </a:r>
            <a:endParaRPr lang="cs-CZ" altLang="cs-CZ" sz="2000" dirty="0">
              <a:latin typeface="Calibri" pitchFamily="34" charset="0"/>
              <a:ea typeface="Calibri" pitchFamily="34" charset="0"/>
              <a:cs typeface="Calibri" pitchFamily="34" charset="0"/>
            </a:endParaRPr>
          </a:p>
        </p:txBody>
      </p:sp>
      <p:sp>
        <p:nvSpPr>
          <p:cNvPr id="5135" name="Rectangle 15"/>
          <p:cNvSpPr>
            <a:spLocks noChangeArrowheads="1"/>
          </p:cNvSpPr>
          <p:nvPr/>
        </p:nvSpPr>
        <p:spPr bwMode="auto">
          <a:xfrm>
            <a:off x="185501" y="2954201"/>
            <a:ext cx="7775575" cy="40318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77863" algn="l"/>
              </a:tabLst>
              <a:defRPr sz="1200">
                <a:solidFill>
                  <a:schemeClr val="tx1"/>
                </a:solidFill>
                <a:latin typeface="Arial" charset="0"/>
              </a:defRPr>
            </a:lvl1pPr>
            <a:lvl2pPr eaLnBrk="0" hangingPunct="0">
              <a:tabLst>
                <a:tab pos="677863" algn="l"/>
              </a:tabLst>
              <a:defRPr sz="1200">
                <a:solidFill>
                  <a:schemeClr val="tx1"/>
                </a:solidFill>
                <a:latin typeface="Arial" charset="0"/>
              </a:defRPr>
            </a:lvl2pPr>
            <a:lvl3pPr marL="1143000" indent="-228600" eaLnBrk="0" hangingPunct="0">
              <a:tabLst>
                <a:tab pos="677863" algn="l"/>
              </a:tabLst>
              <a:defRPr sz="1200">
                <a:solidFill>
                  <a:schemeClr val="tx1"/>
                </a:solidFill>
                <a:latin typeface="Arial" charset="0"/>
              </a:defRPr>
            </a:lvl3pPr>
            <a:lvl4pPr marL="1600200" indent="-228600" eaLnBrk="0" hangingPunct="0">
              <a:tabLst>
                <a:tab pos="677863" algn="l"/>
              </a:tabLst>
              <a:defRPr sz="1200">
                <a:solidFill>
                  <a:schemeClr val="tx1"/>
                </a:solidFill>
                <a:latin typeface="Arial" charset="0"/>
              </a:defRPr>
            </a:lvl4pPr>
            <a:lvl5pPr marL="2057400" indent="-228600" eaLnBrk="0" hangingPunct="0">
              <a:tabLst>
                <a:tab pos="677863" algn="l"/>
              </a:tabLst>
              <a:defRPr sz="1200">
                <a:solidFill>
                  <a:schemeClr val="tx1"/>
                </a:solidFill>
                <a:latin typeface="Arial" charset="0"/>
              </a:defRPr>
            </a:lvl5pPr>
            <a:lvl6pPr marL="2514600" indent="-228600" eaLnBrk="0" fontAlgn="base" hangingPunct="0">
              <a:spcBef>
                <a:spcPct val="0"/>
              </a:spcBef>
              <a:spcAft>
                <a:spcPct val="0"/>
              </a:spcAft>
              <a:tabLst>
                <a:tab pos="677863" algn="l"/>
              </a:tabLst>
              <a:defRPr sz="1200">
                <a:solidFill>
                  <a:schemeClr val="tx1"/>
                </a:solidFill>
                <a:latin typeface="Arial" charset="0"/>
              </a:defRPr>
            </a:lvl6pPr>
            <a:lvl7pPr marL="2971800" indent="-228600" eaLnBrk="0" fontAlgn="base" hangingPunct="0">
              <a:spcBef>
                <a:spcPct val="0"/>
              </a:spcBef>
              <a:spcAft>
                <a:spcPct val="0"/>
              </a:spcAft>
              <a:tabLst>
                <a:tab pos="677863" algn="l"/>
              </a:tabLst>
              <a:defRPr sz="1200">
                <a:solidFill>
                  <a:schemeClr val="tx1"/>
                </a:solidFill>
                <a:latin typeface="Arial" charset="0"/>
              </a:defRPr>
            </a:lvl7pPr>
            <a:lvl8pPr marL="3429000" indent="-228600" eaLnBrk="0" fontAlgn="base" hangingPunct="0">
              <a:spcBef>
                <a:spcPct val="0"/>
              </a:spcBef>
              <a:spcAft>
                <a:spcPct val="0"/>
              </a:spcAft>
              <a:tabLst>
                <a:tab pos="677863" algn="l"/>
              </a:tabLst>
              <a:defRPr sz="1200">
                <a:solidFill>
                  <a:schemeClr val="tx1"/>
                </a:solidFill>
                <a:latin typeface="Arial" charset="0"/>
              </a:defRPr>
            </a:lvl8pPr>
            <a:lvl9pPr marL="3886200" indent="-228600" eaLnBrk="0" fontAlgn="base" hangingPunct="0">
              <a:spcBef>
                <a:spcPct val="0"/>
              </a:spcBef>
              <a:spcAft>
                <a:spcPct val="0"/>
              </a:spcAft>
              <a:tabLst>
                <a:tab pos="677863" algn="l"/>
              </a:tabLst>
              <a:defRPr sz="1200">
                <a:solidFill>
                  <a:schemeClr val="tx1"/>
                </a:solidFill>
                <a:latin typeface="Arial" charset="0"/>
              </a:defRPr>
            </a:lvl9pPr>
          </a:lstStyle>
          <a:p>
            <a:pPr eaLnBrk="1" hangingPunct="1"/>
            <a:r>
              <a:rPr lang="cs-CZ" altLang="cs-CZ" sz="2000" b="1" i="1" dirty="0">
                <a:solidFill>
                  <a:srgbClr val="00B050"/>
                </a:solidFill>
                <a:latin typeface="Calibri" pitchFamily="34" charset="0"/>
                <a:ea typeface="Calibri" pitchFamily="34" charset="0"/>
                <a:cs typeface="Calibri" pitchFamily="34" charset="0"/>
              </a:rPr>
              <a:t>Velké kontejnery nad 14m</a:t>
            </a:r>
            <a:r>
              <a:rPr lang="cs-CZ" altLang="cs-CZ" sz="2000" b="1" i="1" baseline="30000" dirty="0">
                <a:solidFill>
                  <a:srgbClr val="00B050"/>
                </a:solidFill>
                <a:latin typeface="Calibri" pitchFamily="34" charset="0"/>
                <a:ea typeface="Calibri" pitchFamily="34" charset="0"/>
                <a:cs typeface="Calibri" pitchFamily="34" charset="0"/>
              </a:rPr>
              <a:t>3</a:t>
            </a:r>
          </a:p>
          <a:p>
            <a:pPr eaLnBrk="1" hangingPunct="1">
              <a:buFontTx/>
              <a:buChar char="•"/>
            </a:pPr>
            <a:r>
              <a:rPr lang="cs-CZ" altLang="cs-CZ" sz="2000" b="1" dirty="0">
                <a:latin typeface="Calibri" pitchFamily="34" charset="0"/>
                <a:ea typeface="Calibri" pitchFamily="34" charset="0"/>
                <a:cs typeface="Calibri" pitchFamily="34" charset="0"/>
              </a:rPr>
              <a:t>Klasické, většinou ocelové skříně (norma ISO)</a:t>
            </a:r>
            <a:endParaRPr lang="cs-CZ" altLang="cs-CZ" sz="2000" dirty="0">
              <a:latin typeface="Calibri" pitchFamily="34" charset="0"/>
              <a:ea typeface="Calibri" pitchFamily="34" charset="0"/>
              <a:cs typeface="Calibri" pitchFamily="34" charset="0"/>
            </a:endParaRPr>
          </a:p>
          <a:p>
            <a:pPr eaLnBrk="1" hangingPunct="1">
              <a:buFontTx/>
              <a:buChar char="•"/>
            </a:pPr>
            <a:r>
              <a:rPr lang="cs-CZ" altLang="cs-CZ" sz="2000" b="1" dirty="0">
                <a:latin typeface="Calibri" pitchFamily="34" charset="0"/>
                <a:ea typeface="Calibri" pitchFamily="34" charset="0"/>
                <a:cs typeface="Calibri" pitchFamily="34" charset="0"/>
              </a:rPr>
              <a:t>Speciální</a:t>
            </a:r>
            <a:endParaRPr lang="cs-CZ" altLang="cs-CZ" sz="2000" dirty="0">
              <a:latin typeface="Calibri" pitchFamily="34" charset="0"/>
              <a:ea typeface="Calibri" pitchFamily="34" charset="0"/>
              <a:cs typeface="Calibri" pitchFamily="34" charset="0"/>
            </a:endParaRPr>
          </a:p>
          <a:p>
            <a:pPr lvl="1" eaLnBrk="1" hangingPunct="1">
              <a:buFontTx/>
              <a:buChar char="•"/>
            </a:pPr>
            <a:r>
              <a:rPr lang="cs-CZ" altLang="cs-CZ" sz="2000" b="1" dirty="0">
                <a:latin typeface="Calibri" pitchFamily="34" charset="0"/>
                <a:ea typeface="Calibri" pitchFamily="34" charset="0"/>
                <a:cs typeface="Calibri" pitchFamily="34" charset="0"/>
              </a:rPr>
              <a:t>Plošiny</a:t>
            </a:r>
            <a:endParaRPr lang="cs-CZ" altLang="cs-CZ" sz="2000" dirty="0">
              <a:latin typeface="Calibri" pitchFamily="34" charset="0"/>
              <a:ea typeface="Calibri" pitchFamily="34" charset="0"/>
              <a:cs typeface="Calibri" pitchFamily="34" charset="0"/>
            </a:endParaRPr>
          </a:p>
          <a:p>
            <a:pPr lvl="1" eaLnBrk="1" hangingPunct="1">
              <a:buFontTx/>
              <a:buChar char="•"/>
            </a:pPr>
            <a:r>
              <a:rPr lang="cs-CZ" altLang="cs-CZ" sz="2000" b="1" dirty="0">
                <a:latin typeface="Calibri" pitchFamily="34" charset="0"/>
                <a:ea typeface="Calibri" pitchFamily="34" charset="0"/>
                <a:cs typeface="Calibri" pitchFamily="34" charset="0"/>
              </a:rPr>
              <a:t>Plošiny s pevnými nebo odstranitelnými sloupky</a:t>
            </a:r>
            <a:endParaRPr lang="cs-CZ" altLang="cs-CZ" sz="2000" dirty="0">
              <a:latin typeface="Calibri" pitchFamily="34" charset="0"/>
              <a:ea typeface="Calibri" pitchFamily="34" charset="0"/>
              <a:cs typeface="Calibri" pitchFamily="34" charset="0"/>
            </a:endParaRPr>
          </a:p>
          <a:p>
            <a:pPr lvl="1" eaLnBrk="1" hangingPunct="1">
              <a:buFontTx/>
              <a:buChar char="•"/>
            </a:pPr>
            <a:r>
              <a:rPr lang="cs-CZ" altLang="cs-CZ" sz="2000" b="1" dirty="0">
                <a:latin typeface="Calibri" pitchFamily="34" charset="0"/>
                <a:ea typeface="Calibri" pitchFamily="34" charset="0"/>
                <a:cs typeface="Calibri" pitchFamily="34" charset="0"/>
              </a:rPr>
              <a:t>Plošiny s různými nástavbami pevnými nebo sklápěcími</a:t>
            </a:r>
            <a:endParaRPr lang="cs-CZ" altLang="cs-CZ" sz="2000" dirty="0">
              <a:latin typeface="Calibri" pitchFamily="34" charset="0"/>
              <a:ea typeface="Calibri" pitchFamily="34" charset="0"/>
              <a:cs typeface="Calibri" pitchFamily="34" charset="0"/>
            </a:endParaRPr>
          </a:p>
          <a:p>
            <a:pPr eaLnBrk="1" hangingPunct="1">
              <a:buFontTx/>
              <a:buChar char="•"/>
            </a:pPr>
            <a:r>
              <a:rPr lang="cs-CZ" altLang="cs-CZ" sz="2000" b="1" dirty="0">
                <a:latin typeface="Calibri" pitchFamily="34" charset="0"/>
                <a:ea typeface="Calibri" pitchFamily="34" charset="0"/>
                <a:cs typeface="Calibri" pitchFamily="34" charset="0"/>
              </a:rPr>
              <a:t>Kontejnery s pevnými stěnami bez nebo s odnímatelnou střechou </a:t>
            </a:r>
            <a:endParaRPr lang="cs-CZ" altLang="cs-CZ" sz="2000" dirty="0">
              <a:latin typeface="Calibri" pitchFamily="34" charset="0"/>
              <a:ea typeface="Calibri" pitchFamily="34" charset="0"/>
              <a:cs typeface="Calibri" pitchFamily="34" charset="0"/>
            </a:endParaRPr>
          </a:p>
          <a:p>
            <a:pPr eaLnBrk="1" hangingPunct="1">
              <a:buFontTx/>
              <a:buChar char="•"/>
            </a:pPr>
            <a:r>
              <a:rPr lang="cs-CZ" altLang="cs-CZ" sz="2000" b="1" dirty="0">
                <a:latin typeface="Calibri" pitchFamily="34" charset="0"/>
                <a:ea typeface="Calibri" pitchFamily="34" charset="0"/>
                <a:cs typeface="Calibri" pitchFamily="34" charset="0"/>
              </a:rPr>
              <a:t>Cisternové kontejnery</a:t>
            </a:r>
            <a:endParaRPr lang="cs-CZ" altLang="cs-CZ" sz="2000" dirty="0">
              <a:latin typeface="Calibri" pitchFamily="34" charset="0"/>
              <a:ea typeface="Calibri" pitchFamily="34" charset="0"/>
              <a:cs typeface="Calibri" pitchFamily="34" charset="0"/>
            </a:endParaRPr>
          </a:p>
          <a:p>
            <a:pPr eaLnBrk="1" hangingPunct="1">
              <a:buFontTx/>
              <a:buChar char="•"/>
            </a:pPr>
            <a:r>
              <a:rPr lang="cs-CZ" altLang="cs-CZ" sz="2000" b="1" dirty="0">
                <a:latin typeface="Calibri" pitchFamily="34" charset="0"/>
                <a:ea typeface="Calibri" pitchFamily="34" charset="0"/>
                <a:cs typeface="Calibri" pitchFamily="34" charset="0"/>
              </a:rPr>
              <a:t>Kontejnery </a:t>
            </a:r>
            <a:r>
              <a:rPr lang="cs-CZ" altLang="cs-CZ" sz="2000" b="1" dirty="0" smtClean="0">
                <a:latin typeface="Calibri" pitchFamily="34" charset="0"/>
                <a:ea typeface="Calibri" pitchFamily="34" charset="0"/>
                <a:cs typeface="Calibri" pitchFamily="34" charset="0"/>
              </a:rPr>
              <a:t>chladírenské</a:t>
            </a:r>
          </a:p>
          <a:p>
            <a:pPr eaLnBrk="1" hangingPunct="1"/>
            <a:endParaRPr lang="cs-CZ" altLang="cs-CZ" sz="2000" b="1" dirty="0" smtClean="0">
              <a:latin typeface="Calibri" pitchFamily="34" charset="0"/>
              <a:ea typeface="Calibri" pitchFamily="34" charset="0"/>
              <a:cs typeface="Calibri" pitchFamily="34" charset="0"/>
            </a:endParaRPr>
          </a:p>
          <a:p>
            <a:pPr eaLnBrk="1" hangingPunct="1">
              <a:buFontTx/>
              <a:buChar char="•"/>
            </a:pPr>
            <a:r>
              <a:rPr lang="cs-CZ" altLang="cs-CZ" sz="1800" b="1" dirty="0" smtClean="0">
                <a:latin typeface="Calibri" pitchFamily="34" charset="0"/>
                <a:ea typeface="Calibri" pitchFamily="34" charset="0"/>
                <a:cs typeface="Calibri" pitchFamily="34" charset="0"/>
              </a:rPr>
              <a:t>K historii </a:t>
            </a:r>
            <a:r>
              <a:rPr lang="cs-CZ" altLang="cs-CZ" sz="1800" b="1" dirty="0">
                <a:latin typeface="Calibri" pitchFamily="34" charset="0"/>
                <a:ea typeface="Calibri" pitchFamily="34" charset="0"/>
                <a:cs typeface="Calibri" pitchFamily="34" charset="0"/>
              </a:rPr>
              <a:t>kontejnerizace </a:t>
            </a:r>
            <a:r>
              <a:rPr lang="cs-CZ" altLang="cs-CZ" sz="1800" b="1" dirty="0" smtClean="0">
                <a:latin typeface="Calibri" pitchFamily="34" charset="0"/>
                <a:ea typeface="Calibri" pitchFamily="34" charset="0"/>
                <a:cs typeface="Calibri" pitchFamily="34" charset="0"/>
              </a:rPr>
              <a:t>viz (včetně role Československa : </a:t>
            </a:r>
            <a:r>
              <a:rPr lang="cs-CZ" altLang="cs-CZ" sz="1800" b="1" dirty="0">
                <a:latin typeface="Calibri" pitchFamily="34" charset="0"/>
                <a:ea typeface="Calibri" pitchFamily="34" charset="0"/>
                <a:cs typeface="Calibri" pitchFamily="34" charset="0"/>
                <a:hlinkClick r:id="rId2"/>
              </a:rPr>
              <a:t>http://</a:t>
            </a:r>
            <a:r>
              <a:rPr lang="cs-CZ" altLang="cs-CZ" sz="1800" b="1" dirty="0" smtClean="0">
                <a:latin typeface="Calibri" pitchFamily="34" charset="0"/>
                <a:ea typeface="Calibri" pitchFamily="34" charset="0"/>
                <a:cs typeface="Calibri" pitchFamily="34" charset="0"/>
                <a:hlinkClick r:id="rId2"/>
              </a:rPr>
              <a:t>en.wikipedia.org/wiki/Containerization</a:t>
            </a:r>
            <a:endParaRPr lang="cs-CZ" altLang="cs-CZ" sz="2000" dirty="0">
              <a:latin typeface="Calibri" pitchFamily="34" charset="0"/>
              <a:ea typeface="Calibri" pitchFamily="34" charset="0"/>
              <a:cs typeface="Calibri" pitchFamily="34" charset="0"/>
            </a:endParaRPr>
          </a:p>
          <a:p>
            <a:endParaRPr lang="cs-CZ" altLang="cs-CZ" sz="2000" dirty="0">
              <a:latin typeface="Calibri" pitchFamily="34" charset="0"/>
              <a:ea typeface="Calibri" pitchFamily="34" charset="0"/>
              <a:cs typeface="Calibri" pitchFamily="34" charset="0"/>
            </a:endParaRPr>
          </a:p>
        </p:txBody>
      </p:sp>
      <p:sp>
        <p:nvSpPr>
          <p:cNvPr id="5136" name="Text Box 16"/>
          <p:cNvSpPr txBox="1">
            <a:spLocks noChangeArrowheads="1"/>
          </p:cNvSpPr>
          <p:nvPr/>
        </p:nvSpPr>
        <p:spPr bwMode="auto">
          <a:xfrm>
            <a:off x="395536" y="1490619"/>
            <a:ext cx="7777162" cy="1631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cs-CZ" altLang="cs-CZ" sz="2000" b="1" i="1" dirty="0">
                <a:solidFill>
                  <a:srgbClr val="00B050"/>
                </a:solidFill>
                <a:latin typeface="Calibri" pitchFamily="34" charset="0"/>
                <a:ea typeface="Calibri" pitchFamily="34" charset="0"/>
                <a:cs typeface="Calibri" pitchFamily="34" charset="0"/>
              </a:rPr>
              <a:t>Malé kontejnery (přepravní skříně) obsah cca do 14m</a:t>
            </a:r>
            <a:r>
              <a:rPr lang="cs-CZ" altLang="cs-CZ" sz="2000" b="1" i="1" baseline="30000" dirty="0">
                <a:solidFill>
                  <a:srgbClr val="00B050"/>
                </a:solidFill>
                <a:latin typeface="Calibri" pitchFamily="34" charset="0"/>
                <a:ea typeface="Calibri" pitchFamily="34" charset="0"/>
                <a:cs typeface="Calibri" pitchFamily="34" charset="0"/>
              </a:rPr>
              <a:t>3</a:t>
            </a:r>
          </a:p>
          <a:p>
            <a:pPr eaLnBrk="1" hangingPunct="1">
              <a:buFontTx/>
              <a:buChar char="•"/>
            </a:pPr>
            <a:r>
              <a:rPr lang="cs-CZ" altLang="cs-CZ" sz="2000" b="1" dirty="0">
                <a:latin typeface="Calibri" pitchFamily="34" charset="0"/>
                <a:ea typeface="Calibri" pitchFamily="34" charset="0"/>
                <a:cs typeface="Calibri" pitchFamily="34" charset="0"/>
              </a:rPr>
              <a:t>Skříně o objemu 1 až 14 m</a:t>
            </a:r>
            <a:r>
              <a:rPr lang="cs-CZ" altLang="cs-CZ" sz="2000" b="1" baseline="30000" dirty="0">
                <a:latin typeface="Calibri" pitchFamily="34" charset="0"/>
                <a:ea typeface="Calibri" pitchFamily="34" charset="0"/>
                <a:cs typeface="Calibri" pitchFamily="34" charset="0"/>
              </a:rPr>
              <a:t>3</a:t>
            </a:r>
            <a:r>
              <a:rPr lang="cs-CZ" altLang="cs-CZ" sz="2000" b="1" dirty="0">
                <a:latin typeface="Calibri" pitchFamily="34" charset="0"/>
                <a:ea typeface="Calibri" pitchFamily="34" charset="0"/>
                <a:cs typeface="Calibri" pitchFamily="34" charset="0"/>
              </a:rPr>
              <a:t> opatřené pojezdovými koly</a:t>
            </a:r>
            <a:endParaRPr lang="cs-CZ" altLang="cs-CZ" sz="2000" dirty="0">
              <a:latin typeface="Calibri" pitchFamily="34" charset="0"/>
              <a:ea typeface="Calibri" pitchFamily="34" charset="0"/>
              <a:cs typeface="Calibri" pitchFamily="34" charset="0"/>
            </a:endParaRPr>
          </a:p>
          <a:p>
            <a:pPr eaLnBrk="1" hangingPunct="1">
              <a:buFontTx/>
              <a:buChar char="•"/>
            </a:pPr>
            <a:r>
              <a:rPr lang="cs-CZ" altLang="cs-CZ" sz="2000" b="1" dirty="0">
                <a:latin typeface="Calibri" pitchFamily="34" charset="0"/>
                <a:ea typeface="Calibri" pitchFamily="34" charset="0"/>
                <a:cs typeface="Calibri" pitchFamily="34" charset="0"/>
              </a:rPr>
              <a:t>Kontejnery na sypké a tekuté hmoty ve tvaru nádrží na základně o rozměrech palet vybavené plnicím a vypouštěcím zařízením</a:t>
            </a:r>
            <a:endParaRPr lang="cs-CZ" altLang="cs-CZ" sz="2000" dirty="0">
              <a:latin typeface="Calibri" pitchFamily="34" charset="0"/>
              <a:ea typeface="Calibri" pitchFamily="34" charset="0"/>
              <a:cs typeface="Calibri" pitchFamily="34" charset="0"/>
            </a:endParaRPr>
          </a:p>
          <a:p>
            <a:pPr eaLnBrk="1" hangingPunct="1">
              <a:buFontTx/>
              <a:buChar char="•"/>
            </a:pPr>
            <a:r>
              <a:rPr lang="cs-CZ" altLang="cs-CZ" sz="2000" b="1" dirty="0">
                <a:latin typeface="Calibri" pitchFamily="34" charset="0"/>
                <a:ea typeface="Calibri" pitchFamily="34" charset="0"/>
                <a:cs typeface="Calibri" pitchFamily="34" charset="0"/>
              </a:rPr>
              <a:t>Letecké kontejnery</a:t>
            </a:r>
          </a:p>
        </p:txBody>
      </p:sp>
      <p:pic>
        <p:nvPicPr>
          <p:cNvPr id="14338" name="Picture 2" descr="Obraz, plakát Palec nahoru smajlí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349" y="5782810"/>
            <a:ext cx="10477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ile:Containers Livor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99" y="2937903"/>
            <a:ext cx="1830426" cy="198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10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box(in)">
                                      <p:cBhvr>
                                        <p:cTn id="7" dur="500"/>
                                        <p:tgtEl>
                                          <p:spTgt spid="5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36"/>
                                        </p:tgtEl>
                                        <p:attrNameLst>
                                          <p:attrName>style.visibility</p:attrName>
                                        </p:attrNameLst>
                                      </p:cBhvr>
                                      <p:to>
                                        <p:strVal val="visible"/>
                                      </p:to>
                                    </p:set>
                                    <p:animEffect transition="in" filter="box(in)">
                                      <p:cBhvr>
                                        <p:cTn id="12" dur="500"/>
                                        <p:tgtEl>
                                          <p:spTgt spid="51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35"/>
                                        </p:tgtEl>
                                        <p:attrNameLst>
                                          <p:attrName>style.visibility</p:attrName>
                                        </p:attrNameLst>
                                      </p:cBhvr>
                                      <p:to>
                                        <p:strVal val="visible"/>
                                      </p:to>
                                    </p:set>
                                    <p:animEffect transition="in" filter="box(in)">
                                      <p:cBhvr>
                                        <p:cTn id="17"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nimBg="1"/>
      <p:bldP spid="5135" grpId="0" animBg="1"/>
      <p:bldP spid="51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303463" y="635000"/>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t>„Kontejnerizace“</a:t>
            </a:r>
          </a:p>
        </p:txBody>
      </p:sp>
      <p:sp>
        <p:nvSpPr>
          <p:cNvPr id="9218" name="Rectangle 2"/>
          <p:cNvSpPr>
            <a:spLocks noGrp="1" noChangeArrowheads="1"/>
          </p:cNvSpPr>
          <p:nvPr>
            <p:ph type="subTitle" idx="4294967295"/>
          </p:nvPr>
        </p:nvSpPr>
        <p:spPr bwMode="auto">
          <a:xfrm>
            <a:off x="539750" y="1863725"/>
            <a:ext cx="8229600" cy="19253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err="1"/>
              <a:t>Kontejner</a:t>
            </a:r>
            <a:r>
              <a:rPr lang="en-GB" sz="1800" dirty="0"/>
              <a:t>: </a:t>
            </a:r>
            <a:r>
              <a:rPr lang="en-GB" sz="1800" dirty="0" err="1"/>
              <a:t>standardizovaná</a:t>
            </a:r>
            <a:r>
              <a:rPr lang="en-GB" sz="1800" dirty="0"/>
              <a:t> </a:t>
            </a:r>
            <a:r>
              <a:rPr lang="en-GB" sz="1800" dirty="0" err="1"/>
              <a:t>přepravní</a:t>
            </a:r>
            <a:r>
              <a:rPr lang="en-GB" sz="1800" dirty="0"/>
              <a:t> </a:t>
            </a:r>
            <a:r>
              <a:rPr lang="en-GB" sz="1800" dirty="0" err="1"/>
              <a:t>jednotka</a:t>
            </a:r>
            <a:endParaRPr lang="en-GB" sz="1800" dirty="0"/>
          </a:p>
          <a:p>
            <a:pPr marL="0" indent="0">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t> &gt;&gt; 5 </a:t>
            </a:r>
            <a:r>
              <a:rPr lang="en-GB" sz="1800" dirty="0" err="1"/>
              <a:t>obvyklých</a:t>
            </a:r>
            <a:r>
              <a:rPr lang="en-GB" sz="1800" dirty="0"/>
              <a:t> </a:t>
            </a:r>
            <a:r>
              <a:rPr lang="en-GB" sz="1800" dirty="0" err="1"/>
              <a:t>délek</a:t>
            </a:r>
            <a:r>
              <a:rPr lang="en-GB" sz="1800" dirty="0"/>
              <a:t> 20 stop (6,1 m), </a:t>
            </a:r>
            <a:r>
              <a:rPr lang="en-GB" sz="1800" b="1" dirty="0"/>
              <a:t>40 stop (12,2 m</a:t>
            </a:r>
            <a:r>
              <a:rPr lang="en-GB" sz="1800" dirty="0"/>
              <a:t>), 45 stop (13,7 m), 48 stop (14,6 m) a 53 stop (16,2 m)</a:t>
            </a:r>
            <a:r>
              <a:rPr lang="ar-SA" sz="1800" dirty="0">
                <a:cs typeface="Arial" charset="0"/>
              </a:rPr>
              <a:t>‏</a:t>
            </a:r>
            <a:endParaRPr lang="en-GB" sz="1800" dirty="0"/>
          </a:p>
          <a:p>
            <a:pPr marL="0" indent="0">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err="1"/>
              <a:t>Výška</a:t>
            </a:r>
            <a:r>
              <a:rPr lang="en-GB" sz="1800" dirty="0"/>
              <a:t> </a:t>
            </a:r>
            <a:r>
              <a:rPr lang="en-GB" sz="1800" dirty="0" err="1"/>
              <a:t>standardního</a:t>
            </a:r>
            <a:r>
              <a:rPr lang="en-GB" sz="1800" dirty="0"/>
              <a:t> </a:t>
            </a:r>
            <a:r>
              <a:rPr lang="en-GB" sz="1800" dirty="0" err="1"/>
              <a:t>kontejneru</a:t>
            </a:r>
            <a:r>
              <a:rPr lang="en-GB" sz="1800" dirty="0"/>
              <a:t> </a:t>
            </a:r>
            <a:r>
              <a:rPr lang="en-GB" sz="1800" dirty="0" err="1"/>
              <a:t>činí</a:t>
            </a:r>
            <a:r>
              <a:rPr lang="en-GB" sz="1800" dirty="0"/>
              <a:t> 8 stop a 6 </a:t>
            </a:r>
            <a:r>
              <a:rPr lang="en-GB" sz="1800" dirty="0" err="1"/>
              <a:t>palců</a:t>
            </a:r>
            <a:r>
              <a:rPr lang="en-GB" sz="1800" dirty="0"/>
              <a:t> (2,59 m), </a:t>
            </a:r>
            <a:r>
              <a:rPr lang="en-GB" sz="1800" b="1" dirty="0" err="1"/>
              <a:t>šířka</a:t>
            </a:r>
            <a:r>
              <a:rPr lang="en-GB" sz="1800" dirty="0"/>
              <a:t> je 8 stop (2,44 m).</a:t>
            </a:r>
          </a:p>
          <a:p>
            <a:pPr marL="0" indent="0">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err="1"/>
              <a:t>Objem</a:t>
            </a:r>
            <a:r>
              <a:rPr lang="en-GB" sz="1800" dirty="0"/>
              <a:t> </a:t>
            </a:r>
            <a:r>
              <a:rPr lang="en-GB" sz="1800" dirty="0" err="1"/>
              <a:t>kontejnerové</a:t>
            </a:r>
            <a:r>
              <a:rPr lang="en-GB" sz="1800" dirty="0"/>
              <a:t> </a:t>
            </a:r>
            <a:r>
              <a:rPr lang="en-GB" sz="1800" dirty="0" err="1"/>
              <a:t>přepravy</a:t>
            </a:r>
            <a:r>
              <a:rPr lang="en-GB" sz="1800" dirty="0"/>
              <a:t> &gt; 1 TEU = </a:t>
            </a:r>
            <a:r>
              <a:rPr lang="en-GB" sz="1800" dirty="0" err="1"/>
              <a:t>kontejner</a:t>
            </a:r>
            <a:r>
              <a:rPr lang="en-GB" sz="1800" dirty="0"/>
              <a:t> 20 stop</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89040"/>
            <a:ext cx="7416824" cy="3068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79712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562074"/>
          </a:xfrm>
        </p:spPr>
        <p:txBody>
          <a:bodyPr/>
          <a:lstStyle/>
          <a:p>
            <a:r>
              <a:rPr lang="cs-CZ" dirty="0" smtClean="0">
                <a:solidFill>
                  <a:srgbClr val="C00000"/>
                </a:solidFill>
              </a:rPr>
              <a:t>kontejner</a:t>
            </a:r>
            <a:endParaRPr lang="cs-CZ" dirty="0">
              <a:solidFill>
                <a:srgbClr val="C00000"/>
              </a:solidFill>
            </a:endParaRPr>
          </a:p>
        </p:txBody>
      </p:sp>
      <p:sp>
        <p:nvSpPr>
          <p:cNvPr id="3" name="Zástupný symbol pro obsah 2"/>
          <p:cNvSpPr>
            <a:spLocks noGrp="1"/>
          </p:cNvSpPr>
          <p:nvPr>
            <p:ph idx="1"/>
          </p:nvPr>
        </p:nvSpPr>
        <p:spPr>
          <a:xfrm>
            <a:off x="0" y="908720"/>
            <a:ext cx="7969696" cy="5636096"/>
          </a:xfrm>
        </p:spPr>
        <p:txBody>
          <a:bodyPr>
            <a:normAutofit fontScale="92500" lnSpcReduction="20000"/>
          </a:bodyPr>
          <a:lstStyle/>
          <a:p>
            <a:r>
              <a:rPr lang="cs-CZ" dirty="0"/>
              <a:t>Kontejner definuje jak norma ISO 688/1976, tak i další subjekty, které mají s </a:t>
            </a:r>
            <a:r>
              <a:rPr lang="cs-CZ" dirty="0" smtClean="0"/>
              <a:t>přepravou kontejnerů </a:t>
            </a:r>
            <a:r>
              <a:rPr lang="cs-CZ" dirty="0"/>
              <a:t>co do činění, např. železnice, letečtí dopravci apod.</a:t>
            </a:r>
          </a:p>
          <a:p>
            <a:r>
              <a:rPr lang="cs-CZ" dirty="0"/>
              <a:t>Kontejner je krytý, uzavíratelný přepravní prostředek pro vytváření zpravidla větší </a:t>
            </a:r>
            <a:r>
              <a:rPr lang="cs-CZ" dirty="0" smtClean="0"/>
              <a:t>manipulační jednotky</a:t>
            </a:r>
            <a:r>
              <a:rPr lang="cs-CZ" dirty="0"/>
              <a:t>, který je podle účelu použití též </a:t>
            </a:r>
            <a:r>
              <a:rPr lang="cs-CZ" dirty="0" err="1"/>
              <a:t>překladatelný</a:t>
            </a:r>
            <a:r>
              <a:rPr lang="cs-CZ" dirty="0"/>
              <a:t> z jednoho druhu dopravy na </a:t>
            </a:r>
            <a:r>
              <a:rPr lang="cs-CZ" dirty="0" smtClean="0"/>
              <a:t>druhý (ČSN </a:t>
            </a:r>
            <a:r>
              <a:rPr lang="cs-CZ" dirty="0"/>
              <a:t>280002).</a:t>
            </a:r>
            <a:endParaRPr lang="cs-CZ" b="1" dirty="0" smtClean="0"/>
          </a:p>
          <a:p>
            <a:r>
              <a:rPr lang="cs-CZ" b="1" dirty="0" smtClean="0"/>
              <a:t>Podle </a:t>
            </a:r>
            <a:r>
              <a:rPr lang="cs-CZ" b="1" dirty="0"/>
              <a:t>rozměrů:</a:t>
            </a:r>
          </a:p>
          <a:p>
            <a:r>
              <a:rPr lang="cs-CZ" dirty="0"/>
              <a:t> </a:t>
            </a:r>
            <a:r>
              <a:rPr lang="cs-CZ" i="1" dirty="0"/>
              <a:t>malé </a:t>
            </a:r>
            <a:r>
              <a:rPr lang="cs-CZ" dirty="0"/>
              <a:t>– zpravidla o objemu 1–3 </a:t>
            </a:r>
            <a:r>
              <a:rPr lang="cs-CZ" dirty="0" err="1"/>
              <a:t>cbm</a:t>
            </a:r>
            <a:endParaRPr lang="cs-CZ" dirty="0"/>
          </a:p>
          <a:p>
            <a:r>
              <a:rPr lang="pt-BR" dirty="0"/>
              <a:t> </a:t>
            </a:r>
            <a:r>
              <a:rPr lang="pt-BR" i="1" dirty="0"/>
              <a:t>střední </a:t>
            </a:r>
            <a:r>
              <a:rPr lang="pt-BR" dirty="0"/>
              <a:t>– objem 6,6 cbm – norma ISO 3C</a:t>
            </a:r>
          </a:p>
          <a:p>
            <a:r>
              <a:rPr lang="pt-BR" dirty="0"/>
              <a:t>objem 14,1 cbm – norma ISO 2A</a:t>
            </a:r>
          </a:p>
          <a:p>
            <a:r>
              <a:rPr lang="cs-CZ" dirty="0"/>
              <a:t> </a:t>
            </a:r>
            <a:r>
              <a:rPr lang="cs-CZ" i="1" dirty="0"/>
              <a:t>velké </a:t>
            </a:r>
            <a:r>
              <a:rPr lang="cs-CZ" dirty="0"/>
              <a:t>– 20, 30, a </a:t>
            </a:r>
            <a:r>
              <a:rPr lang="cs-CZ" dirty="0" err="1"/>
              <a:t>40stopé</a:t>
            </a:r>
            <a:r>
              <a:rPr lang="cs-CZ" dirty="0"/>
              <a:t> – norma ISO 1A-1C</a:t>
            </a:r>
          </a:p>
          <a:p>
            <a:r>
              <a:rPr lang="cs-CZ" b="1" dirty="0"/>
              <a:t>Podle konstrukce:</a:t>
            </a:r>
          </a:p>
          <a:p>
            <a:r>
              <a:rPr lang="cs-CZ" dirty="0"/>
              <a:t> </a:t>
            </a:r>
            <a:r>
              <a:rPr lang="cs-CZ" i="1" dirty="0"/>
              <a:t>skříňové</a:t>
            </a:r>
          </a:p>
          <a:p>
            <a:r>
              <a:rPr lang="cs-CZ" dirty="0"/>
              <a:t> </a:t>
            </a:r>
            <a:r>
              <a:rPr lang="cs-CZ" i="1" dirty="0"/>
              <a:t>chladírenské – </a:t>
            </a:r>
            <a:r>
              <a:rPr lang="cs-CZ" dirty="0"/>
              <a:t>mrazírenské s vlastním agregátem nebo bez agregátu</a:t>
            </a:r>
          </a:p>
          <a:p>
            <a:r>
              <a:rPr lang="cs-CZ" dirty="0"/>
              <a:t> </a:t>
            </a:r>
            <a:r>
              <a:rPr lang="cs-CZ" i="1" dirty="0"/>
              <a:t>cisternové </a:t>
            </a:r>
            <a:r>
              <a:rPr lang="cs-CZ" dirty="0"/>
              <a:t>pro přepravu kapalných látek, plynů, tzv. tank </a:t>
            </a:r>
            <a:r>
              <a:rPr lang="cs-CZ" dirty="0" err="1"/>
              <a:t>container</a:t>
            </a:r>
            <a:r>
              <a:rPr lang="cs-CZ" dirty="0"/>
              <a:t>/</a:t>
            </a:r>
            <a:r>
              <a:rPr lang="cs-CZ" dirty="0" err="1"/>
              <a:t>tanktainer</a:t>
            </a:r>
            <a:endParaRPr lang="cs-CZ" dirty="0"/>
          </a:p>
          <a:p>
            <a:r>
              <a:rPr lang="cs-CZ" dirty="0"/>
              <a:t> </a:t>
            </a:r>
            <a:r>
              <a:rPr lang="cs-CZ" i="1" dirty="0"/>
              <a:t>pro přepravu volně loženého zboží</a:t>
            </a:r>
            <a:r>
              <a:rPr lang="cs-CZ" dirty="0"/>
              <a:t>, tzv. </a:t>
            </a:r>
            <a:r>
              <a:rPr lang="cs-CZ" dirty="0" err="1"/>
              <a:t>bulk</a:t>
            </a:r>
            <a:r>
              <a:rPr lang="cs-CZ" dirty="0"/>
              <a:t> </a:t>
            </a:r>
            <a:r>
              <a:rPr lang="cs-CZ" dirty="0" err="1"/>
              <a:t>cargoes</a:t>
            </a:r>
            <a:r>
              <a:rPr lang="cs-CZ" dirty="0"/>
              <a:t>, pro přepravu např. koksu, uhlí, </a:t>
            </a:r>
            <a:r>
              <a:rPr lang="cs-CZ" dirty="0" smtClean="0"/>
              <a:t>sladu, šrotu</a:t>
            </a:r>
            <a:r>
              <a:rPr lang="cs-CZ" dirty="0"/>
              <a:t>, apod.</a:t>
            </a:r>
          </a:p>
          <a:p>
            <a:r>
              <a:rPr lang="cs-CZ" dirty="0"/>
              <a:t> </a:t>
            </a:r>
            <a:r>
              <a:rPr lang="cs-CZ" i="1" dirty="0"/>
              <a:t>plošinové</a:t>
            </a:r>
            <a:r>
              <a:rPr lang="cs-CZ" dirty="0"/>
              <a:t>, tzv. </a:t>
            </a:r>
            <a:r>
              <a:rPr lang="cs-CZ" dirty="0" err="1"/>
              <a:t>falt</a:t>
            </a:r>
            <a:r>
              <a:rPr lang="cs-CZ" dirty="0"/>
              <a:t>, pro přepravu nadrozměrných a těžkých kusů.</a:t>
            </a:r>
          </a:p>
        </p:txBody>
      </p:sp>
    </p:spTree>
    <p:extLst>
      <p:ext uri="{BB962C8B-B14F-4D97-AF65-F5344CB8AC3E}">
        <p14:creationId xmlns:p14="http://schemas.microsoft.com/office/powerpoint/2010/main" val="57394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490066"/>
          </a:xfrm>
        </p:spPr>
        <p:txBody>
          <a:bodyPr/>
          <a:lstStyle/>
          <a:p>
            <a:r>
              <a:rPr lang="cs-CZ" sz="3600" dirty="0" smtClean="0">
                <a:solidFill>
                  <a:srgbClr val="C00000"/>
                </a:solidFill>
              </a:rPr>
              <a:t>Specifické nároky na přepravu</a:t>
            </a:r>
            <a:endParaRPr lang="cs-CZ" sz="3600" dirty="0">
              <a:solidFill>
                <a:srgbClr val="C00000"/>
              </a:solidFill>
            </a:endParaRPr>
          </a:p>
        </p:txBody>
      </p:sp>
      <p:sp>
        <p:nvSpPr>
          <p:cNvPr id="3" name="Zástupný symbol pro obsah 2"/>
          <p:cNvSpPr>
            <a:spLocks noGrp="1"/>
          </p:cNvSpPr>
          <p:nvPr>
            <p:ph idx="1"/>
          </p:nvPr>
        </p:nvSpPr>
        <p:spPr>
          <a:xfrm>
            <a:off x="457200" y="836712"/>
            <a:ext cx="7620000" cy="5564088"/>
          </a:xfrm>
        </p:spPr>
        <p:txBody>
          <a:bodyPr>
            <a:normAutofit fontScale="92500" lnSpcReduction="20000"/>
          </a:bodyPr>
          <a:lstStyle/>
          <a:p>
            <a:pPr marL="114300" indent="0">
              <a:buNone/>
            </a:pPr>
            <a:endParaRPr lang="cs-CZ" dirty="0"/>
          </a:p>
          <a:p>
            <a:r>
              <a:rPr lang="cs-CZ" b="1" dirty="0"/>
              <a:t>přepravy nebezpečných věcí </a:t>
            </a:r>
            <a:endParaRPr lang="cs-CZ" b="1" dirty="0" smtClean="0"/>
          </a:p>
          <a:p>
            <a:r>
              <a:rPr lang="cs-CZ" b="1" dirty="0" smtClean="0"/>
              <a:t>přeprava </a:t>
            </a:r>
            <a:r>
              <a:rPr lang="cs-CZ" b="1" dirty="0"/>
              <a:t>těžkých a nadrozměrných zásilek</a:t>
            </a:r>
            <a:r>
              <a:rPr lang="cs-CZ" dirty="0"/>
              <a:t>, jsou takové přepravy, kdy zásilky svými parametry nedovolují přepravu dle standartních předpisů a v ČR podléhají vyhlášce Ministerstva dopravy ČR (dále jen MDČR) č. 341/2002 Sb., o schvalování technické způsobilosti a technických podmínkách provozu silničních vozidel na pozemních komunikacích, ve znění pozdějších </a:t>
            </a:r>
            <a:r>
              <a:rPr lang="cs-CZ" dirty="0" smtClean="0"/>
              <a:t>předpisů – </a:t>
            </a:r>
            <a:r>
              <a:rPr lang="cs-CZ" b="1" dirty="0" smtClean="0">
                <a:solidFill>
                  <a:srgbClr val="FF0000"/>
                </a:solidFill>
              </a:rPr>
              <a:t>tzv. </a:t>
            </a:r>
            <a:r>
              <a:rPr lang="cs-CZ" b="1" dirty="0" err="1" smtClean="0">
                <a:solidFill>
                  <a:srgbClr val="FF0000"/>
                </a:solidFill>
              </a:rPr>
              <a:t>nadgabaritní</a:t>
            </a:r>
            <a:endParaRPr lang="cs-CZ" b="1" dirty="0" smtClean="0">
              <a:solidFill>
                <a:srgbClr val="FF0000"/>
              </a:solidFill>
            </a:endParaRPr>
          </a:p>
          <a:p>
            <a:r>
              <a:rPr lang="cs-CZ" b="1" dirty="0"/>
              <a:t>p</a:t>
            </a:r>
            <a:r>
              <a:rPr lang="cs-CZ" b="1" dirty="0" smtClean="0"/>
              <a:t>řeprava zboží vysoké hodnoty</a:t>
            </a:r>
            <a:endParaRPr lang="cs-CZ" b="1" dirty="0"/>
          </a:p>
          <a:p>
            <a:r>
              <a:rPr lang="cs-CZ" b="1" dirty="0" smtClean="0"/>
              <a:t>přeprava </a:t>
            </a:r>
            <a:r>
              <a:rPr lang="cs-CZ" b="1" dirty="0"/>
              <a:t>zkazitelného zboží ATP</a:t>
            </a:r>
            <a:r>
              <a:rPr lang="cs-CZ" dirty="0"/>
              <a:t>, tyto přepravy se řídí Dohodou o mezinárodních přepravách zkazitelných potravin a o specializovaných prostředcích určených pro tyto přepravy. </a:t>
            </a:r>
          </a:p>
          <a:p>
            <a:r>
              <a:rPr lang="cs-CZ" b="1" dirty="0" smtClean="0"/>
              <a:t>přeprava </a:t>
            </a:r>
            <a:r>
              <a:rPr lang="cs-CZ" b="1" dirty="0"/>
              <a:t>zvířat </a:t>
            </a:r>
            <a:r>
              <a:rPr lang="cs-CZ" dirty="0"/>
              <a:t>– jedná se o speciální druhy přeprav, kdy pro přepravy živých zvířat na vzdálenost větší jak 50 km musí být zajištěny stanovené podmínky, jako je např. dostatečný prostor pro zvíře, včetně zabezpečení nepříznivého vlivu klimatických podmínek během přepravy. Přepravu zvířat upravuje nařízení rady (ES) </a:t>
            </a:r>
            <a:r>
              <a:rPr lang="cs-CZ" dirty="0" err="1"/>
              <a:t>č.1</a:t>
            </a:r>
            <a:r>
              <a:rPr lang="cs-CZ" dirty="0"/>
              <a:t>/2005 o ochraně zvířat během přepravy a souvisejících činností a o změně směrnic 64/432/EHS a 93/119/ES a nařízení (ES) č. 1255/97, v platném znění. </a:t>
            </a:r>
          </a:p>
          <a:p>
            <a:endParaRPr lang="cs-CZ" dirty="0"/>
          </a:p>
        </p:txBody>
      </p:sp>
    </p:spTree>
    <p:extLst>
      <p:ext uri="{BB962C8B-B14F-4D97-AF65-F5344CB8AC3E}">
        <p14:creationId xmlns:p14="http://schemas.microsoft.com/office/powerpoint/2010/main" val="230329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C00000"/>
                </a:solidFill>
              </a:rPr>
              <a:t>Přeprava nebezpečných věcí</a:t>
            </a:r>
            <a:endParaRPr lang="cs-CZ" dirty="0">
              <a:solidFill>
                <a:srgbClr val="C00000"/>
              </a:solidFill>
            </a:endParaRPr>
          </a:p>
        </p:txBody>
      </p:sp>
      <p:sp>
        <p:nvSpPr>
          <p:cNvPr id="3" name="Zástupný symbol pro obsah 2"/>
          <p:cNvSpPr>
            <a:spLocks noGrp="1"/>
          </p:cNvSpPr>
          <p:nvPr>
            <p:ph idx="1"/>
          </p:nvPr>
        </p:nvSpPr>
        <p:spPr/>
        <p:txBody>
          <a:bodyPr>
            <a:normAutofit/>
          </a:bodyPr>
          <a:lstStyle/>
          <a:p>
            <a:r>
              <a:rPr lang="en-US" b="1" dirty="0" err="1"/>
              <a:t>letecká</a:t>
            </a:r>
            <a:r>
              <a:rPr lang="en-US" b="1" dirty="0"/>
              <a:t> </a:t>
            </a:r>
            <a:r>
              <a:rPr lang="en-US" dirty="0"/>
              <a:t>– </a:t>
            </a:r>
            <a:r>
              <a:rPr lang="en-US" dirty="0" err="1"/>
              <a:t>lATA</a:t>
            </a:r>
            <a:r>
              <a:rPr lang="en-US" dirty="0"/>
              <a:t> Dangerous Goods Regulations - </a:t>
            </a:r>
            <a:r>
              <a:rPr lang="en-US" dirty="0" err="1"/>
              <a:t>lATA</a:t>
            </a:r>
            <a:r>
              <a:rPr lang="en-US" dirty="0"/>
              <a:t> </a:t>
            </a:r>
            <a:r>
              <a:rPr lang="en-US" dirty="0" smtClean="0"/>
              <a:t>DGR</a:t>
            </a:r>
            <a:r>
              <a:rPr lang="cs-CZ" dirty="0"/>
              <a:t> </a:t>
            </a:r>
            <a:r>
              <a:rPr lang="cs-CZ" dirty="0">
                <a:hlinkClick r:id="rId2"/>
              </a:rPr>
              <a:t>http://</a:t>
            </a:r>
            <a:r>
              <a:rPr lang="cs-CZ" dirty="0" smtClean="0">
                <a:hlinkClick r:id="rId2"/>
              </a:rPr>
              <a:t>www.nebezpecnynaklad.cz/inc/clanky/letadla.pdf</a:t>
            </a:r>
            <a:r>
              <a:rPr lang="en-US" dirty="0" smtClean="0"/>
              <a:t>;</a:t>
            </a:r>
            <a:endParaRPr lang="en-US" dirty="0"/>
          </a:p>
          <a:p>
            <a:r>
              <a:rPr lang="cs-CZ" b="1" dirty="0" smtClean="0"/>
              <a:t>námořní </a:t>
            </a:r>
            <a:r>
              <a:rPr lang="cs-CZ" dirty="0"/>
              <a:t>– IMO International </a:t>
            </a:r>
            <a:r>
              <a:rPr lang="cs-CZ" dirty="0" err="1"/>
              <a:t>Maritime</a:t>
            </a:r>
            <a:r>
              <a:rPr lang="cs-CZ" dirty="0"/>
              <a:t> </a:t>
            </a:r>
            <a:r>
              <a:rPr lang="cs-CZ" dirty="0" err="1"/>
              <a:t>Dangerous</a:t>
            </a:r>
            <a:r>
              <a:rPr lang="cs-CZ" dirty="0"/>
              <a:t> </a:t>
            </a:r>
            <a:r>
              <a:rPr lang="cs-CZ" dirty="0" err="1"/>
              <a:t>Goods</a:t>
            </a:r>
            <a:r>
              <a:rPr lang="cs-CZ" dirty="0"/>
              <a:t> </a:t>
            </a:r>
            <a:r>
              <a:rPr lang="cs-CZ" dirty="0" err="1"/>
              <a:t>Code</a:t>
            </a:r>
            <a:r>
              <a:rPr lang="cs-CZ" dirty="0"/>
              <a:t> – IMDG;</a:t>
            </a:r>
          </a:p>
          <a:p>
            <a:r>
              <a:rPr lang="fr-FR" dirty="0"/>
              <a:t> </a:t>
            </a:r>
            <a:r>
              <a:rPr lang="fr-FR" b="1" dirty="0"/>
              <a:t>železniční </a:t>
            </a:r>
            <a:r>
              <a:rPr lang="fr-FR" dirty="0"/>
              <a:t>– COTIF Reglement International Concernat le Transport des </a:t>
            </a:r>
            <a:r>
              <a:rPr lang="fr-FR" dirty="0" smtClean="0"/>
              <a:t>Merchandises</a:t>
            </a:r>
            <a:r>
              <a:rPr lang="cs-CZ" dirty="0" smtClean="0"/>
              <a:t> </a:t>
            </a:r>
            <a:r>
              <a:rPr lang="fr-FR" dirty="0" smtClean="0"/>
              <a:t>Dangereuses </a:t>
            </a:r>
            <a:r>
              <a:rPr lang="fr-FR" dirty="0"/>
              <a:t>par Chemin de Fer – RID;</a:t>
            </a:r>
          </a:p>
          <a:p>
            <a:r>
              <a:rPr lang="fr-FR" dirty="0"/>
              <a:t> </a:t>
            </a:r>
            <a:r>
              <a:rPr lang="fr-FR" b="1" dirty="0"/>
              <a:t>silniční </a:t>
            </a:r>
            <a:r>
              <a:rPr lang="fr-FR" dirty="0" smtClean="0"/>
              <a:t>–</a:t>
            </a:r>
            <a:r>
              <a:rPr lang="fr-FR" dirty="0"/>
              <a:t>Accord européen au transport international des marchandises dangereuses par </a:t>
            </a:r>
            <a:r>
              <a:rPr lang="fr-FR" dirty="0" smtClean="0"/>
              <a:t>route</a:t>
            </a:r>
            <a:r>
              <a:rPr lang="cs-CZ" dirty="0"/>
              <a:t> </a:t>
            </a:r>
            <a:r>
              <a:rPr lang="cs-CZ" dirty="0" smtClean="0"/>
              <a:t>– </a:t>
            </a:r>
            <a:r>
              <a:rPr lang="cs-CZ" dirty="0"/>
              <a:t>ADR;</a:t>
            </a:r>
          </a:p>
          <a:p>
            <a:r>
              <a:rPr lang="cs-CZ" dirty="0"/>
              <a:t> </a:t>
            </a:r>
            <a:r>
              <a:rPr lang="cs-CZ" b="1" dirty="0"/>
              <a:t>říční </a:t>
            </a:r>
            <a:r>
              <a:rPr lang="cs-CZ" dirty="0"/>
              <a:t>– vnitrozemské vodní zatím mezinárodní úmluva nebyla vydána, ale v praxi </a:t>
            </a:r>
            <a:r>
              <a:rPr lang="cs-CZ" dirty="0" smtClean="0"/>
              <a:t>jsou dodržovány </a:t>
            </a:r>
            <a:r>
              <a:rPr lang="cs-CZ" dirty="0"/>
              <a:t>zásady uplatňované v přepravě těchto nákladů po řece Rýn, zkratka: ADNR</a:t>
            </a:r>
          </a:p>
        </p:txBody>
      </p:sp>
    </p:spTree>
    <p:extLst>
      <p:ext uri="{BB962C8B-B14F-4D97-AF65-F5344CB8AC3E}">
        <p14:creationId xmlns:p14="http://schemas.microsoft.com/office/powerpoint/2010/main" val="398680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850106"/>
          </a:xfrm>
        </p:spPr>
        <p:txBody>
          <a:bodyPr/>
          <a:lstStyle/>
          <a:p>
            <a:r>
              <a:rPr lang="cs-CZ" sz="3200" dirty="0" smtClean="0">
                <a:solidFill>
                  <a:srgbClr val="C00000"/>
                </a:solidFill>
              </a:rPr>
              <a:t>přeprava </a:t>
            </a:r>
            <a:r>
              <a:rPr lang="cs-CZ" sz="3200" dirty="0">
                <a:solidFill>
                  <a:srgbClr val="C00000"/>
                </a:solidFill>
              </a:rPr>
              <a:t>nebezpečných věcí </a:t>
            </a:r>
            <a:r>
              <a:rPr lang="cs-CZ" sz="3200" dirty="0" smtClean="0">
                <a:solidFill>
                  <a:srgbClr val="C00000"/>
                </a:solidFill>
              </a:rPr>
              <a:t> - silniční doprava (ADR)</a:t>
            </a:r>
            <a:endParaRPr lang="cs-CZ" sz="3200" dirty="0">
              <a:solidFill>
                <a:srgbClr val="C00000"/>
              </a:solidFill>
            </a:endParaRPr>
          </a:p>
        </p:txBody>
      </p:sp>
      <p:sp>
        <p:nvSpPr>
          <p:cNvPr id="3" name="Zástupný symbol pro obsah 2"/>
          <p:cNvSpPr>
            <a:spLocks noGrp="1"/>
          </p:cNvSpPr>
          <p:nvPr>
            <p:ph idx="1"/>
          </p:nvPr>
        </p:nvSpPr>
        <p:spPr>
          <a:xfrm>
            <a:off x="457200" y="1268760"/>
            <a:ext cx="7620000" cy="5132040"/>
          </a:xfrm>
        </p:spPr>
        <p:txBody>
          <a:bodyPr>
            <a:normAutofit lnSpcReduction="10000"/>
          </a:bodyPr>
          <a:lstStyle/>
          <a:p>
            <a:r>
              <a:rPr lang="cs-CZ" dirty="0" smtClean="0"/>
              <a:t> </a:t>
            </a:r>
            <a:r>
              <a:rPr lang="cs-CZ" dirty="0"/>
              <a:t>Evropská dohoda o mezinárodní silniční přepravě nebezpečných </a:t>
            </a:r>
            <a:r>
              <a:rPr lang="cs-CZ" dirty="0" smtClean="0"/>
              <a:t>věcí</a:t>
            </a:r>
          </a:p>
          <a:p>
            <a:r>
              <a:rPr lang="cs-CZ" dirty="0" smtClean="0"/>
              <a:t>přeprava </a:t>
            </a:r>
            <a:r>
              <a:rPr lang="cs-CZ" dirty="0"/>
              <a:t>zásilek, které nějakým způsobem mohou ohrozit své </a:t>
            </a:r>
            <a:r>
              <a:rPr lang="cs-CZ" dirty="0" smtClean="0"/>
              <a:t>okolí</a:t>
            </a:r>
          </a:p>
          <a:p>
            <a:r>
              <a:rPr lang="cs-CZ" dirty="0" smtClean="0"/>
              <a:t>speciálně vybavená silniční vozidla včetně </a:t>
            </a:r>
            <a:r>
              <a:rPr lang="cs-CZ" dirty="0"/>
              <a:t>odborně vyškolené posádky. K výbavě vozidla patří např. zakládací klín, stojací výstražné prostředky, roztoky na výplach očí v případě zasažení, výstražné vesty pro posádku, svítilna, rukavice, brýle. Dále dle příslušné třídy ADR je požadována např. nouzová úniková maska, lopata, kryt kanalizace, sběrná plastová nádoba, nedílnou součástí vozidel jsou hasicí přístroje v různých specifikacích. </a:t>
            </a:r>
            <a:endParaRPr lang="cs-CZ" dirty="0" smtClean="0"/>
          </a:p>
          <a:p>
            <a:r>
              <a:rPr lang="cs-CZ" dirty="0" smtClean="0"/>
              <a:t>Vozidla </a:t>
            </a:r>
            <a:r>
              <a:rPr lang="cs-CZ" dirty="0"/>
              <a:t>pro přepravy ADR musí být také označena pomocí oranžové tabulky o rozměru 40x30 cm s černým orámováním o síle 1,5 cm a také stojatým čtvercem v barvě, dle příslušné třídy ADR. </a:t>
            </a:r>
            <a:endParaRPr lang="cs-CZ" b="1" dirty="0"/>
          </a:p>
          <a:p>
            <a:endParaRPr lang="cs-CZ" dirty="0"/>
          </a:p>
        </p:txBody>
      </p:sp>
    </p:spTree>
    <p:extLst>
      <p:ext uri="{BB962C8B-B14F-4D97-AF65-F5344CB8AC3E}">
        <p14:creationId xmlns:p14="http://schemas.microsoft.com/office/powerpoint/2010/main" val="1861956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7931224" cy="864096"/>
          </a:xfrm>
        </p:spPr>
        <p:txBody>
          <a:bodyPr/>
          <a:lstStyle/>
          <a:p>
            <a:r>
              <a:rPr lang="cs-CZ" sz="3200" b="1" dirty="0">
                <a:solidFill>
                  <a:srgbClr val="C00000"/>
                </a:solidFill>
              </a:rPr>
              <a:t>přeprava těžkých a nadrozměrných zásilek</a:t>
            </a:r>
            <a:endParaRPr lang="cs-CZ" sz="3200" dirty="0">
              <a:solidFill>
                <a:srgbClr val="C00000"/>
              </a:solidFill>
            </a:endParaRPr>
          </a:p>
        </p:txBody>
      </p:sp>
      <p:sp>
        <p:nvSpPr>
          <p:cNvPr id="3" name="Zástupný symbol pro obsah 2"/>
          <p:cNvSpPr>
            <a:spLocks noGrp="1"/>
          </p:cNvSpPr>
          <p:nvPr>
            <p:ph idx="1"/>
          </p:nvPr>
        </p:nvSpPr>
        <p:spPr>
          <a:xfrm>
            <a:off x="457200" y="1124744"/>
            <a:ext cx="7620000" cy="5276056"/>
          </a:xfrm>
        </p:spPr>
        <p:txBody>
          <a:bodyPr>
            <a:normAutofit fontScale="92500" lnSpcReduction="10000"/>
          </a:bodyPr>
          <a:lstStyle/>
          <a:p>
            <a:r>
              <a:rPr lang="cs-CZ" dirty="0"/>
              <a:t>V silniční dopravě se tento druh dopravy považuje za zvláštní užívání komunikací, pro </a:t>
            </a:r>
            <a:r>
              <a:rPr lang="cs-CZ" dirty="0" smtClean="0"/>
              <a:t>které je </a:t>
            </a:r>
            <a:r>
              <a:rPr lang="cs-CZ" dirty="0"/>
              <a:t>třeba povolení příslušného silničního správního úřadu. Povolení je vydáváno s </a:t>
            </a:r>
            <a:r>
              <a:rPr lang="cs-CZ" dirty="0" smtClean="0"/>
              <a:t>předchozím souhlasem </a:t>
            </a:r>
            <a:r>
              <a:rPr lang="cs-CZ" dirty="0"/>
              <a:t>vlastníka dotčené pozemní komunikace. Jestliže zvláštní užívání komunikace </a:t>
            </a:r>
            <a:r>
              <a:rPr lang="cs-CZ" dirty="0" smtClean="0"/>
              <a:t>může ovlivnit </a:t>
            </a:r>
            <a:r>
              <a:rPr lang="cs-CZ" dirty="0"/>
              <a:t>bezpečnost nebo plynulost silničního provozu, musí být dán předchozí </a:t>
            </a:r>
            <a:r>
              <a:rPr lang="cs-CZ" dirty="0" smtClean="0"/>
              <a:t>souhlas Ministerstva </a:t>
            </a:r>
            <a:r>
              <a:rPr lang="cs-CZ" dirty="0"/>
              <a:t>vnitra ČR a jedná-li se o dálnici a rychlostní silnici a v ostatních případech </a:t>
            </a:r>
            <a:r>
              <a:rPr lang="cs-CZ" dirty="0" smtClean="0"/>
              <a:t>musí být </a:t>
            </a:r>
            <a:r>
              <a:rPr lang="cs-CZ" dirty="0"/>
              <a:t>souhlas příslušného orgánu Policie ČR.</a:t>
            </a:r>
          </a:p>
          <a:p>
            <a:r>
              <a:rPr lang="cs-CZ" i="1" dirty="0"/>
              <a:t>Těžký náklad </a:t>
            </a:r>
            <a:r>
              <a:rPr lang="cs-CZ" dirty="0"/>
              <a:t>je takový, který spolu s vozidlem přesahuje celkovou hmotnost stanovenou </a:t>
            </a:r>
            <a:r>
              <a:rPr lang="cs-CZ" dirty="0" smtClean="0"/>
              <a:t>Vyhláškou Ministerstva </a:t>
            </a:r>
            <a:r>
              <a:rPr lang="cs-CZ" dirty="0"/>
              <a:t>dopravy o schvalování technické způsobilosti a technických </a:t>
            </a:r>
            <a:r>
              <a:rPr lang="cs-CZ" dirty="0" smtClean="0"/>
              <a:t>podmínkách provozu </a:t>
            </a:r>
            <a:r>
              <a:rPr lang="cs-CZ" dirty="0"/>
              <a:t>silničních vozidel na pozemních komunikacích.</a:t>
            </a:r>
          </a:p>
          <a:p>
            <a:r>
              <a:rPr lang="cs-CZ" i="1" dirty="0"/>
              <a:t>Rozměrný náklad </a:t>
            </a:r>
            <a:r>
              <a:rPr lang="cs-CZ" dirty="0"/>
              <a:t>je takový, který po naložení na dopravní prostředek, resp</a:t>
            </a:r>
            <a:r>
              <a:rPr lang="cs-CZ" dirty="0" smtClean="0"/>
              <a:t>. po připojení za </a:t>
            </a:r>
            <a:r>
              <a:rPr lang="cs-CZ" dirty="0"/>
              <a:t>tažné vozidlo má větší rozměry než je stanoveno výše uvedenou Vyhláškou </a:t>
            </a:r>
            <a:r>
              <a:rPr lang="cs-CZ" dirty="0" smtClean="0"/>
              <a:t>Ministerstva dopravy</a:t>
            </a:r>
            <a:r>
              <a:rPr lang="cs-CZ" dirty="0"/>
              <a:t>.</a:t>
            </a:r>
          </a:p>
          <a:p>
            <a:r>
              <a:rPr lang="cs-CZ" i="1" dirty="0"/>
              <a:t>Žádost o povolení </a:t>
            </a:r>
            <a:r>
              <a:rPr lang="cs-CZ" dirty="0"/>
              <a:t>zvláštního užívání komunikace předkládá silničnímu správnímu úřadu </a:t>
            </a:r>
            <a:r>
              <a:rPr lang="cs-CZ" dirty="0" smtClean="0"/>
              <a:t>ten, v </a:t>
            </a:r>
            <a:r>
              <a:rPr lang="cs-CZ" dirty="0"/>
              <a:t>jehož zájmu nebo kvůli jehož činnosti má být zvláštní užívání povoleno.</a:t>
            </a:r>
          </a:p>
        </p:txBody>
      </p:sp>
    </p:spTree>
    <p:extLst>
      <p:ext uri="{BB962C8B-B14F-4D97-AF65-F5344CB8AC3E}">
        <p14:creationId xmlns:p14="http://schemas.microsoft.com/office/powerpoint/2010/main" val="1550347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7620000" cy="706090"/>
          </a:xfrm>
        </p:spPr>
        <p:txBody>
          <a:bodyPr/>
          <a:lstStyle/>
          <a:p>
            <a:r>
              <a:rPr lang="cs-CZ" sz="3200" b="1" dirty="0">
                <a:solidFill>
                  <a:srgbClr val="C00000"/>
                </a:solidFill>
              </a:rPr>
              <a:t>Přeprava zboží vysoké hodnoty</a:t>
            </a:r>
            <a:endParaRPr lang="cs-CZ" sz="3200" dirty="0">
              <a:solidFill>
                <a:srgbClr val="C00000"/>
              </a:solidFill>
            </a:endParaRPr>
          </a:p>
        </p:txBody>
      </p:sp>
      <p:sp>
        <p:nvSpPr>
          <p:cNvPr id="3" name="Zástupný symbol pro obsah 2"/>
          <p:cNvSpPr>
            <a:spLocks noGrp="1"/>
          </p:cNvSpPr>
          <p:nvPr>
            <p:ph idx="1"/>
          </p:nvPr>
        </p:nvSpPr>
        <p:spPr>
          <a:xfrm>
            <a:off x="457200" y="836712"/>
            <a:ext cx="7620000" cy="5564088"/>
          </a:xfrm>
        </p:spPr>
        <p:txBody>
          <a:bodyPr>
            <a:normAutofit fontScale="77500" lnSpcReduction="20000"/>
          </a:bodyPr>
          <a:lstStyle/>
          <a:p>
            <a:r>
              <a:rPr lang="cs-CZ" dirty="0" smtClean="0"/>
              <a:t>zajištění </a:t>
            </a:r>
            <a:r>
              <a:rPr lang="cs-CZ" dirty="0"/>
              <a:t>přepravy a skladování zboží vysoké hodnoty a </a:t>
            </a:r>
            <a:r>
              <a:rPr lang="cs-CZ" dirty="0" smtClean="0"/>
              <a:t>minimalizace </a:t>
            </a:r>
            <a:r>
              <a:rPr lang="cs-CZ" dirty="0"/>
              <a:t>rizika </a:t>
            </a:r>
            <a:r>
              <a:rPr lang="cs-CZ" dirty="0" smtClean="0"/>
              <a:t>odcizení</a:t>
            </a:r>
          </a:p>
          <a:p>
            <a:r>
              <a:rPr lang="cs-CZ" dirty="0" smtClean="0"/>
              <a:t>asociace </a:t>
            </a:r>
            <a:r>
              <a:rPr lang="cs-CZ" dirty="0"/>
              <a:t>TAPA, </a:t>
            </a:r>
            <a:r>
              <a:rPr lang="cs-CZ" dirty="0" err="1"/>
              <a:t>Transported</a:t>
            </a:r>
            <a:r>
              <a:rPr lang="cs-CZ" dirty="0"/>
              <a:t> </a:t>
            </a:r>
            <a:r>
              <a:rPr lang="cs-CZ" dirty="0" err="1"/>
              <a:t>Assets</a:t>
            </a:r>
            <a:r>
              <a:rPr lang="cs-CZ" dirty="0"/>
              <a:t> </a:t>
            </a:r>
            <a:r>
              <a:rPr lang="cs-CZ" dirty="0" err="1"/>
              <a:t>Protection</a:t>
            </a:r>
            <a:r>
              <a:rPr lang="cs-CZ" dirty="0"/>
              <a:t> </a:t>
            </a:r>
            <a:r>
              <a:rPr lang="cs-CZ" dirty="0" err="1"/>
              <a:t>Association</a:t>
            </a:r>
            <a:r>
              <a:rPr lang="cs-CZ" dirty="0"/>
              <a:t> – Asociace na ochranu přepravovaného zboží</a:t>
            </a:r>
            <a:r>
              <a:rPr lang="cs-CZ" dirty="0" smtClean="0"/>
              <a:t>.</a:t>
            </a:r>
          </a:p>
          <a:p>
            <a:r>
              <a:rPr lang="cs-CZ" dirty="0" smtClean="0"/>
              <a:t>Cílem </a:t>
            </a:r>
            <a:r>
              <a:rPr lang="cs-CZ" dirty="0"/>
              <a:t>TAPA </a:t>
            </a:r>
            <a:r>
              <a:rPr lang="cs-CZ" dirty="0" smtClean="0"/>
              <a:t>je podpora organizace, která </a:t>
            </a:r>
            <a:r>
              <a:rPr lang="cs-CZ" dirty="0"/>
              <a:t>by </a:t>
            </a:r>
            <a:r>
              <a:rPr lang="cs-CZ" dirty="0" smtClean="0"/>
              <a:t>zajišťovala </a:t>
            </a:r>
            <a:r>
              <a:rPr lang="cs-CZ" dirty="0"/>
              <a:t>komunikaci a sdílení informací týkajících se bezpečnostních rizik a naopak informací vedoucí k minimalizaci těchto rizik spolu s opatřeními. </a:t>
            </a:r>
            <a:endParaRPr lang="cs-CZ" dirty="0" smtClean="0"/>
          </a:p>
          <a:p>
            <a:r>
              <a:rPr lang="cs-CZ" dirty="0" smtClean="0"/>
              <a:t>V </a:t>
            </a:r>
            <a:r>
              <a:rPr lang="cs-CZ" dirty="0"/>
              <a:t>Evropě je asociace zastoupená pod názvem TAPA EMEA (</a:t>
            </a:r>
            <a:r>
              <a:rPr lang="cs-CZ" dirty="0" err="1"/>
              <a:t>Europe</a:t>
            </a:r>
            <a:r>
              <a:rPr lang="cs-CZ" dirty="0"/>
              <a:t> and </a:t>
            </a:r>
            <a:r>
              <a:rPr lang="cs-CZ" dirty="0" err="1"/>
              <a:t>Africa</a:t>
            </a:r>
            <a:r>
              <a:rPr lang="cs-CZ" dirty="0"/>
              <a:t>). </a:t>
            </a:r>
            <a:endParaRPr lang="cs-CZ" dirty="0" smtClean="0"/>
          </a:p>
          <a:p>
            <a:r>
              <a:rPr lang="cs-CZ" dirty="0"/>
              <a:t>V současné době TAPA poskytuje 3 standardy k řízení specifických rizik spojených s krádeží zboží vysoké hodnoty.</a:t>
            </a:r>
          </a:p>
          <a:p>
            <a:r>
              <a:rPr lang="cs-CZ" b="1" dirty="0"/>
              <a:t>Tyto standardy jsou:</a:t>
            </a:r>
            <a:r>
              <a:rPr lang="cs-CZ" dirty="0"/>
              <a:t> </a:t>
            </a:r>
          </a:p>
          <a:p>
            <a:r>
              <a:rPr lang="cs-CZ" b="1" dirty="0"/>
              <a:t>TAPA FSR –</a:t>
            </a:r>
            <a:r>
              <a:rPr lang="cs-CZ" dirty="0"/>
              <a:t> sklady, </a:t>
            </a:r>
            <a:r>
              <a:rPr lang="cs-CZ" dirty="0" err="1"/>
              <a:t>crossdock</a:t>
            </a:r>
            <a:r>
              <a:rPr lang="cs-CZ" dirty="0"/>
              <a:t>, distribuční centra, logistické areály</a:t>
            </a:r>
          </a:p>
          <a:p>
            <a:r>
              <a:rPr lang="cs-CZ" b="1" dirty="0"/>
              <a:t>TAPA TSR –</a:t>
            </a:r>
            <a:r>
              <a:rPr lang="cs-CZ" dirty="0"/>
              <a:t> silniční přeprava</a:t>
            </a:r>
          </a:p>
          <a:p>
            <a:r>
              <a:rPr lang="cs-CZ" b="1" dirty="0"/>
              <a:t>TAPA TACSS –</a:t>
            </a:r>
            <a:r>
              <a:rPr lang="cs-CZ" dirty="0"/>
              <a:t> letecká přeprava</a:t>
            </a:r>
          </a:p>
          <a:p>
            <a:r>
              <a:rPr lang="cs-CZ" dirty="0" smtClean="0"/>
              <a:t>Standardy </a:t>
            </a:r>
            <a:r>
              <a:rPr lang="cs-CZ" dirty="0"/>
              <a:t>obsahují požadavky, které musí splňovat certifikovaná společnost. V případě certifikátu pro oblast </a:t>
            </a:r>
            <a:r>
              <a:rPr lang="cs-CZ" dirty="0" smtClean="0"/>
              <a:t>silniční dopravy je v rámci  </a:t>
            </a:r>
            <a:r>
              <a:rPr lang="cs-CZ" dirty="0"/>
              <a:t>TAPA TSR </a:t>
            </a:r>
            <a:r>
              <a:rPr lang="cs-CZ" dirty="0" smtClean="0"/>
              <a:t> </a:t>
            </a:r>
            <a:r>
              <a:rPr lang="cs-CZ" dirty="0"/>
              <a:t>požadováno vybavení vozidel ochrannými prvky, jako jsou bezpečnostní zámky, sledovací systémy GPS, komunikační systémy s posádkou, dále se požaduje parkování pouze na určených místech. Nedílnou součástí certifikace je také školení řidičů pro případy krizových situací. </a:t>
            </a:r>
            <a:endParaRPr lang="cs-CZ" dirty="0" smtClean="0"/>
          </a:p>
          <a:p>
            <a:r>
              <a:rPr lang="cs-CZ" dirty="0" smtClean="0"/>
              <a:t>Certifikát </a:t>
            </a:r>
            <a:r>
              <a:rPr lang="cs-CZ" dirty="0"/>
              <a:t>TAPA TSR je rozdělen do tří tříd, podle splnění požadovaných opatření</a:t>
            </a:r>
            <a:r>
              <a:rPr lang="cs-CZ" dirty="0" smtClean="0"/>
              <a:t>.</a:t>
            </a:r>
          </a:p>
          <a:p>
            <a:r>
              <a:rPr lang="cs-CZ" dirty="0">
                <a:hlinkClick r:id="rId2"/>
              </a:rPr>
              <a:t>http://</a:t>
            </a:r>
            <a:r>
              <a:rPr lang="cs-CZ" dirty="0" smtClean="0">
                <a:hlinkClick r:id="rId2"/>
              </a:rPr>
              <a:t>www.lrqa.cz/standardy-a-schemata/tapa.aspx</a:t>
            </a:r>
            <a:endParaRPr lang="cs-CZ" dirty="0" smtClean="0"/>
          </a:p>
          <a:p>
            <a:r>
              <a:rPr lang="cs-CZ" dirty="0">
                <a:hlinkClick r:id="rId3"/>
              </a:rPr>
              <a:t>http://</a:t>
            </a:r>
            <a:r>
              <a:rPr lang="cs-CZ" dirty="0" smtClean="0">
                <a:hlinkClick r:id="rId3"/>
              </a:rPr>
              <a:t>www.dhl.cz/cs/tisk/tiskove_zpravy/zpravy_2014/lokalni/070714.html</a:t>
            </a:r>
            <a:endParaRPr lang="cs-CZ" dirty="0" smtClean="0"/>
          </a:p>
          <a:p>
            <a:endParaRPr lang="cs-CZ" dirty="0"/>
          </a:p>
        </p:txBody>
      </p:sp>
    </p:spTree>
    <p:extLst>
      <p:ext uri="{BB962C8B-B14F-4D97-AF65-F5344CB8AC3E}">
        <p14:creationId xmlns:p14="http://schemas.microsoft.com/office/powerpoint/2010/main" val="122750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922114"/>
          </a:xfrm>
        </p:spPr>
        <p:txBody>
          <a:bodyPr/>
          <a:lstStyle/>
          <a:p>
            <a:r>
              <a:rPr lang="cs-CZ" dirty="0" smtClean="0">
                <a:solidFill>
                  <a:srgbClr val="C00000"/>
                </a:solidFill>
              </a:rPr>
              <a:t>Dopravce a přepravce</a:t>
            </a:r>
            <a:endParaRPr lang="cs-CZ" dirty="0">
              <a:solidFill>
                <a:srgbClr val="C00000"/>
              </a:solidFill>
            </a:endParaRPr>
          </a:p>
        </p:txBody>
      </p:sp>
      <p:sp>
        <p:nvSpPr>
          <p:cNvPr id="3" name="Zástupný symbol pro obsah 2"/>
          <p:cNvSpPr>
            <a:spLocks noGrp="1"/>
          </p:cNvSpPr>
          <p:nvPr>
            <p:ph idx="1"/>
          </p:nvPr>
        </p:nvSpPr>
        <p:spPr>
          <a:xfrm>
            <a:off x="457200" y="1196752"/>
            <a:ext cx="7620000" cy="5204048"/>
          </a:xfrm>
        </p:spPr>
        <p:txBody>
          <a:bodyPr>
            <a:normAutofit fontScale="92500"/>
          </a:bodyPr>
          <a:lstStyle/>
          <a:p>
            <a:r>
              <a:rPr lang="cs-CZ" b="1" i="1" dirty="0" smtClean="0"/>
              <a:t>„</a:t>
            </a:r>
            <a:r>
              <a:rPr lang="cs-CZ" b="1" i="1" dirty="0" smtClean="0">
                <a:solidFill>
                  <a:srgbClr val="FF0000"/>
                </a:solidFill>
              </a:rPr>
              <a:t>Dopravce </a:t>
            </a:r>
            <a:r>
              <a:rPr lang="cs-CZ" i="1" dirty="0"/>
              <a:t>definujeme jako </a:t>
            </a:r>
            <a:r>
              <a:rPr lang="cs-CZ" i="1" dirty="0">
                <a:solidFill>
                  <a:srgbClr val="00B050"/>
                </a:solidFill>
              </a:rPr>
              <a:t>provozovatele (dopravy či dopravních prostředků</a:t>
            </a:r>
            <a:r>
              <a:rPr lang="cs-CZ" i="1" dirty="0" smtClean="0"/>
              <a:t>), mnohdy </a:t>
            </a:r>
            <a:r>
              <a:rPr lang="cs-CZ" i="1" dirty="0"/>
              <a:t>zároveň vlastníka dopravních prostředků; může však být jen jejich </a:t>
            </a:r>
            <a:r>
              <a:rPr lang="cs-CZ" i="1" dirty="0" smtClean="0"/>
              <a:t>nájemcem (např</a:t>
            </a:r>
            <a:r>
              <a:rPr lang="cs-CZ" i="1" dirty="0"/>
              <a:t>. u finančního leasingu apod.). Vždy se však jedná o </a:t>
            </a:r>
            <a:r>
              <a:rPr lang="cs-CZ" i="1" dirty="0" smtClean="0"/>
              <a:t>podnikatelský subjekt </a:t>
            </a:r>
            <a:r>
              <a:rPr lang="cs-CZ" i="1" dirty="0"/>
              <a:t>kompetentní uspokojit přepravní potřebu vzniklou na straně </a:t>
            </a:r>
            <a:r>
              <a:rPr lang="cs-CZ" i="1" dirty="0" smtClean="0"/>
              <a:t>přepravce, nabízející </a:t>
            </a:r>
            <a:r>
              <a:rPr lang="cs-CZ" i="1" dirty="0"/>
              <a:t>a uskutečňující vlastní přemísťovací činnost v prostoru a v čase. Jde </a:t>
            </a:r>
            <a:r>
              <a:rPr lang="cs-CZ" i="1" dirty="0" smtClean="0"/>
              <a:t>tedy </a:t>
            </a:r>
            <a:r>
              <a:rPr lang="pl-PL" i="1" dirty="0" smtClean="0"/>
              <a:t>o </a:t>
            </a:r>
            <a:r>
              <a:rPr lang="pl-PL" i="1" dirty="0"/>
              <a:t>producenta, ale i o realizátora dopravních služeb na trhu (tzn. o </a:t>
            </a:r>
            <a:r>
              <a:rPr lang="pl-PL" i="1" dirty="0" smtClean="0"/>
              <a:t>prodávajícího </a:t>
            </a:r>
            <a:r>
              <a:rPr lang="cs-CZ" i="1" dirty="0" smtClean="0"/>
              <a:t>dopravních </a:t>
            </a:r>
            <a:r>
              <a:rPr lang="cs-CZ" i="1" dirty="0"/>
              <a:t>či přepravních služeb).</a:t>
            </a:r>
            <a:endParaRPr lang="cs-CZ" b="1" i="1" dirty="0" smtClean="0"/>
          </a:p>
          <a:p>
            <a:r>
              <a:rPr lang="cs-CZ" b="1" i="1" dirty="0" smtClean="0">
                <a:solidFill>
                  <a:srgbClr val="FF0000"/>
                </a:solidFill>
              </a:rPr>
              <a:t>Přepravce</a:t>
            </a:r>
            <a:r>
              <a:rPr lang="cs-CZ" b="1" i="1" dirty="0" smtClean="0"/>
              <a:t> </a:t>
            </a:r>
            <a:r>
              <a:rPr lang="cs-CZ" i="1" dirty="0"/>
              <a:t>je </a:t>
            </a:r>
            <a:r>
              <a:rPr lang="cs-CZ" i="1" dirty="0">
                <a:solidFill>
                  <a:srgbClr val="00B050"/>
                </a:solidFill>
              </a:rPr>
              <a:t>zákazníkem dopravce </a:t>
            </a:r>
            <a:r>
              <a:rPr lang="cs-CZ" i="1" dirty="0"/>
              <a:t>(eventuálně zasílatele či operátora), </a:t>
            </a:r>
            <a:r>
              <a:rPr lang="cs-CZ" i="1" dirty="0" smtClean="0"/>
              <a:t>nejčastěji </a:t>
            </a:r>
            <a:r>
              <a:rPr lang="cs-CZ" i="1" dirty="0" smtClean="0">
                <a:solidFill>
                  <a:srgbClr val="00B050"/>
                </a:solidFill>
              </a:rPr>
              <a:t>jako </a:t>
            </a:r>
            <a:r>
              <a:rPr lang="cs-CZ" i="1" dirty="0">
                <a:solidFill>
                  <a:srgbClr val="00B050"/>
                </a:solidFill>
              </a:rPr>
              <a:t>odesílatel nebo příjemce</a:t>
            </a:r>
            <a:r>
              <a:rPr lang="cs-CZ" i="1" dirty="0"/>
              <a:t>. Je spotřebitelem dopravních nebo </a:t>
            </a:r>
            <a:r>
              <a:rPr lang="cs-CZ" i="1" dirty="0" smtClean="0"/>
              <a:t>přepravních služeb</a:t>
            </a:r>
            <a:r>
              <a:rPr lang="cs-CZ" i="1" dirty="0"/>
              <a:t>. Pojem zahrnuje řadu subjektů (určených i z jiného než </a:t>
            </a:r>
            <a:r>
              <a:rPr lang="cs-CZ" i="1" dirty="0" smtClean="0"/>
              <a:t>dopravně-přepravního hlediska </a:t>
            </a:r>
            <a:r>
              <a:rPr lang="cs-CZ" i="1" dirty="0"/>
              <a:t>jejich postavení na trhu apod.): </a:t>
            </a:r>
            <a:r>
              <a:rPr lang="cs-CZ" i="1" dirty="0">
                <a:solidFill>
                  <a:srgbClr val="0070C0"/>
                </a:solidFill>
              </a:rPr>
              <a:t>prodávající nebo kupující, </a:t>
            </a:r>
            <a:r>
              <a:rPr lang="cs-CZ" i="1" dirty="0" smtClean="0">
                <a:solidFill>
                  <a:srgbClr val="0070C0"/>
                </a:solidFill>
              </a:rPr>
              <a:t>zpravidla vlastník </a:t>
            </a:r>
            <a:r>
              <a:rPr lang="cs-CZ" i="1" dirty="0">
                <a:solidFill>
                  <a:srgbClr val="0070C0"/>
                </a:solidFill>
              </a:rPr>
              <a:t>hmotného </a:t>
            </a:r>
            <a:r>
              <a:rPr lang="cs-CZ" i="1" dirty="0" smtClean="0">
                <a:solidFill>
                  <a:srgbClr val="0070C0"/>
                </a:solidFill>
              </a:rPr>
              <a:t>zboží,</a:t>
            </a:r>
            <a:r>
              <a:rPr lang="cs-CZ" dirty="0" smtClean="0">
                <a:solidFill>
                  <a:srgbClr val="0070C0"/>
                </a:solidFill>
              </a:rPr>
              <a:t> </a:t>
            </a:r>
            <a:r>
              <a:rPr lang="cs-CZ" i="1" dirty="0">
                <a:solidFill>
                  <a:srgbClr val="0070C0"/>
                </a:solidFill>
              </a:rPr>
              <a:t>výrobce, obchodník, exportér, importér </a:t>
            </a:r>
            <a:r>
              <a:rPr lang="cs-CZ" i="1" dirty="0" smtClean="0"/>
              <a:t>apod.“ </a:t>
            </a:r>
            <a:r>
              <a:rPr lang="cs-CZ" dirty="0" smtClean="0"/>
              <a:t>(Novák a kol., 2011, s. 16 a 17)</a:t>
            </a:r>
            <a:endParaRPr lang="cs-CZ" dirty="0"/>
          </a:p>
        </p:txBody>
      </p:sp>
    </p:spTree>
    <p:extLst>
      <p:ext uri="{BB962C8B-B14F-4D97-AF65-F5344CB8AC3E}">
        <p14:creationId xmlns:p14="http://schemas.microsoft.com/office/powerpoint/2010/main" val="230514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922114"/>
          </a:xfrm>
        </p:spPr>
        <p:txBody>
          <a:bodyPr/>
          <a:lstStyle/>
          <a:p>
            <a:r>
              <a:rPr lang="cs-CZ" sz="3200" b="1" dirty="0">
                <a:solidFill>
                  <a:srgbClr val="C00000"/>
                </a:solidFill>
              </a:rPr>
              <a:t>přeprava zkazitelného zboží ATP</a:t>
            </a:r>
            <a:endParaRPr lang="cs-CZ" sz="3200" dirty="0">
              <a:solidFill>
                <a:srgbClr val="C00000"/>
              </a:solidFill>
            </a:endParaRPr>
          </a:p>
        </p:txBody>
      </p:sp>
      <p:sp>
        <p:nvSpPr>
          <p:cNvPr id="3" name="Zástupný symbol pro obsah 2"/>
          <p:cNvSpPr>
            <a:spLocks noGrp="1"/>
          </p:cNvSpPr>
          <p:nvPr>
            <p:ph idx="1"/>
          </p:nvPr>
        </p:nvSpPr>
        <p:spPr>
          <a:xfrm>
            <a:off x="539552" y="1124744"/>
            <a:ext cx="7620000" cy="4800600"/>
          </a:xfrm>
        </p:spPr>
        <p:txBody>
          <a:bodyPr>
            <a:normAutofit fontScale="85000" lnSpcReduction="20000"/>
          </a:bodyPr>
          <a:lstStyle/>
          <a:p>
            <a:endParaRPr lang="cs-CZ" i="1" dirty="0" smtClean="0"/>
          </a:p>
          <a:p>
            <a:r>
              <a:rPr lang="en-US" i="1" dirty="0" smtClean="0"/>
              <a:t>Agreement </a:t>
            </a:r>
            <a:r>
              <a:rPr lang="en-US" i="1" dirty="0"/>
              <a:t>on the International Carriage of Perishable Foodstuffs and on the Special Equipment to be used for such </a:t>
            </a:r>
            <a:r>
              <a:rPr lang="en-US" i="1" dirty="0" smtClean="0"/>
              <a:t>Carriage</a:t>
            </a:r>
            <a:r>
              <a:rPr lang="cs-CZ" i="1" dirty="0" smtClean="0"/>
              <a:t> </a:t>
            </a:r>
            <a:r>
              <a:rPr lang="cs-CZ" dirty="0"/>
              <a:t>Dohoda ATP stanovuje normy pro mezinárodní </a:t>
            </a:r>
            <a:r>
              <a:rPr lang="cs-CZ" dirty="0">
                <a:hlinkClick r:id="rId2" tooltip="Silniční doprava"/>
              </a:rPr>
              <a:t>silniční</a:t>
            </a:r>
            <a:r>
              <a:rPr lang="cs-CZ" dirty="0"/>
              <a:t> a </a:t>
            </a:r>
            <a:r>
              <a:rPr lang="cs-CZ" dirty="0">
                <a:hlinkClick r:id="rId3" tooltip="Železniční doprava"/>
              </a:rPr>
              <a:t>železniční přepravu</a:t>
            </a:r>
            <a:r>
              <a:rPr lang="cs-CZ" dirty="0"/>
              <a:t> zkazitelných potravin mezi těmi státy, které ji ratifikovaly. Takových států je zhruba 50. ATP se sice vztahuje na mezinárodní přepravu, ale mnohé státy přijaly zásady ATP i pro svou vnitrostátní přepravu. Zkratka ATP souvisí s názvem této dohody ve francouzštině: </a:t>
            </a:r>
            <a:r>
              <a:rPr lang="cs-CZ" b="1" i="1" dirty="0" err="1"/>
              <a:t>A</a:t>
            </a:r>
            <a:r>
              <a:rPr lang="cs-CZ" i="1" dirty="0" err="1"/>
              <a:t>ccord</a:t>
            </a:r>
            <a:r>
              <a:rPr lang="cs-CZ" i="1" dirty="0"/>
              <a:t> </a:t>
            </a:r>
            <a:r>
              <a:rPr lang="cs-CZ" i="1" dirty="0" err="1"/>
              <a:t>relatif</a:t>
            </a:r>
            <a:r>
              <a:rPr lang="cs-CZ" i="1" dirty="0"/>
              <a:t> </a:t>
            </a:r>
            <a:r>
              <a:rPr lang="cs-CZ" i="1" dirty="0" err="1"/>
              <a:t>aux</a:t>
            </a:r>
            <a:r>
              <a:rPr lang="cs-CZ" i="1" dirty="0"/>
              <a:t> </a:t>
            </a:r>
            <a:r>
              <a:rPr lang="cs-CZ" b="1" i="1" dirty="0" err="1"/>
              <a:t>t</a:t>
            </a:r>
            <a:r>
              <a:rPr lang="cs-CZ" i="1" dirty="0" err="1"/>
              <a:t>ransports</a:t>
            </a:r>
            <a:r>
              <a:rPr lang="cs-CZ" i="1" dirty="0"/>
              <a:t> </a:t>
            </a:r>
            <a:r>
              <a:rPr lang="cs-CZ" i="1" dirty="0" err="1"/>
              <a:t>internationaux</a:t>
            </a:r>
            <a:r>
              <a:rPr lang="cs-CZ" i="1" dirty="0"/>
              <a:t> de </a:t>
            </a:r>
            <a:r>
              <a:rPr lang="cs-CZ" i="1" dirty="0" err="1"/>
              <a:t>denrées</a:t>
            </a:r>
            <a:r>
              <a:rPr lang="cs-CZ" i="1" dirty="0"/>
              <a:t> </a:t>
            </a:r>
            <a:r>
              <a:rPr lang="cs-CZ" b="1" i="1" dirty="0" err="1"/>
              <a:t>p</a:t>
            </a:r>
            <a:r>
              <a:rPr lang="cs-CZ" i="1" dirty="0" err="1"/>
              <a:t>érissables</a:t>
            </a:r>
            <a:r>
              <a:rPr lang="cs-CZ" i="1" dirty="0"/>
              <a:t> et </a:t>
            </a:r>
            <a:r>
              <a:rPr lang="cs-CZ" i="1" dirty="0" err="1"/>
              <a:t>aux</a:t>
            </a:r>
            <a:r>
              <a:rPr lang="cs-CZ" i="1" dirty="0"/>
              <a:t> </a:t>
            </a:r>
            <a:r>
              <a:rPr lang="cs-CZ" i="1" dirty="0" err="1"/>
              <a:t>engins</a:t>
            </a:r>
            <a:r>
              <a:rPr lang="cs-CZ" i="1" dirty="0"/>
              <a:t> </a:t>
            </a:r>
            <a:r>
              <a:rPr lang="cs-CZ" i="1" dirty="0" err="1"/>
              <a:t>spéciaux</a:t>
            </a:r>
            <a:r>
              <a:rPr lang="cs-CZ" i="1" dirty="0"/>
              <a:t> à </a:t>
            </a:r>
            <a:r>
              <a:rPr lang="cs-CZ" i="1" dirty="0" err="1"/>
              <a:t>utiliser</a:t>
            </a:r>
            <a:r>
              <a:rPr lang="cs-CZ" i="1" dirty="0"/>
              <a:t> </a:t>
            </a:r>
            <a:r>
              <a:rPr lang="cs-CZ" i="1" dirty="0" err="1"/>
              <a:t>pour</a:t>
            </a:r>
            <a:r>
              <a:rPr lang="cs-CZ" i="1" dirty="0"/>
              <a:t> ces </a:t>
            </a:r>
            <a:r>
              <a:rPr lang="cs-CZ" i="1" dirty="0" err="1"/>
              <a:t>transports</a:t>
            </a:r>
            <a:r>
              <a:rPr lang="cs-CZ" dirty="0"/>
              <a:t>. Dohoda ATP byla uzavřena pod patronací </a:t>
            </a:r>
            <a:r>
              <a:rPr lang="cs-CZ" dirty="0">
                <a:hlinkClick r:id="rId4" tooltip="Evropská hospodářská komise OSN"/>
              </a:rPr>
              <a:t>Evropské hospodářské komise OSN</a:t>
            </a:r>
            <a:r>
              <a:rPr lang="cs-CZ" dirty="0"/>
              <a:t> (UNECE) v </a:t>
            </a:r>
            <a:r>
              <a:rPr lang="cs-CZ" dirty="0">
                <a:hlinkClick r:id="rId5" tooltip="Ženeva"/>
              </a:rPr>
              <a:t>Ženevě</a:t>
            </a:r>
            <a:r>
              <a:rPr lang="cs-CZ" dirty="0"/>
              <a:t> roku 1970. ATP zavazuje dopravce signatářských států, aby při přepravě potravin splňovali určité podmínky, používali pouze schválené přepravní prostředky a aby tato zařízení byla pravidelně kontrolována. </a:t>
            </a:r>
            <a:r>
              <a:rPr lang="cs-CZ" dirty="0">
                <a:hlinkClick r:id="rId6"/>
              </a:rPr>
              <a:t>http://cs.wikipedia.org/wiki/ATP_%</a:t>
            </a:r>
            <a:r>
              <a:rPr lang="cs-CZ" dirty="0" smtClean="0">
                <a:hlinkClick r:id="rId6"/>
              </a:rPr>
              <a:t>28dohoda%29</a:t>
            </a:r>
            <a:endParaRPr lang="cs-CZ" dirty="0" smtClean="0">
              <a:hlinkClick r:id="rId7"/>
            </a:endParaRPr>
          </a:p>
          <a:p>
            <a:r>
              <a:rPr lang="cs-CZ" dirty="0" smtClean="0">
                <a:hlinkClick r:id="rId7"/>
              </a:rPr>
              <a:t>http</a:t>
            </a:r>
            <a:r>
              <a:rPr lang="cs-CZ" dirty="0">
                <a:hlinkClick r:id="rId7"/>
              </a:rPr>
              <a:t>://</a:t>
            </a:r>
            <a:r>
              <a:rPr lang="cs-CZ" dirty="0" smtClean="0">
                <a:hlinkClick r:id="rId7"/>
              </a:rPr>
              <a:t>eagri.cz/public/web/mze/potraviny/casto-kladene-otazky/podminky-prepravy-snadno-zkazitelneho.html</a:t>
            </a:r>
            <a:endParaRPr lang="cs-CZ" dirty="0" smtClean="0"/>
          </a:p>
          <a:p>
            <a:r>
              <a:rPr lang="cs-CZ" dirty="0">
                <a:hlinkClick r:id="rId8"/>
              </a:rPr>
              <a:t>http://www.mdcr.cz/NR/rdonlyres/27073ECE-6B0F-4777-876F-79E1E15F4CFB/0/ATP2011cz.pdf</a:t>
            </a:r>
            <a:endParaRPr lang="cs-CZ" dirty="0"/>
          </a:p>
        </p:txBody>
      </p:sp>
    </p:spTree>
    <p:extLst>
      <p:ext uri="{BB962C8B-B14F-4D97-AF65-F5344CB8AC3E}">
        <p14:creationId xmlns:p14="http://schemas.microsoft.com/office/powerpoint/2010/main" val="1417989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C00000"/>
                </a:solidFill>
              </a:rPr>
              <a:t>Kabotáž</a:t>
            </a:r>
            <a:endParaRPr lang="cs-CZ" dirty="0">
              <a:solidFill>
                <a:srgbClr val="C00000"/>
              </a:solidFill>
            </a:endParaRPr>
          </a:p>
        </p:txBody>
      </p:sp>
      <p:sp>
        <p:nvSpPr>
          <p:cNvPr id="3" name="Zástupný symbol pro obsah 2"/>
          <p:cNvSpPr>
            <a:spLocks noGrp="1"/>
          </p:cNvSpPr>
          <p:nvPr>
            <p:ph idx="1"/>
          </p:nvPr>
        </p:nvSpPr>
        <p:spPr/>
        <p:txBody>
          <a:bodyPr/>
          <a:lstStyle/>
          <a:p>
            <a:r>
              <a:rPr lang="cs-CZ" dirty="0"/>
              <a:t>1. v lodní dopravě: právo připustit provoz mezi přístavy na vlastním státním území pouze lodím plujícím pod vlajkou tohoto státu</a:t>
            </a:r>
            <a:br>
              <a:rPr lang="cs-CZ" dirty="0"/>
            </a:br>
            <a:r>
              <a:rPr lang="cs-CZ" dirty="0"/>
              <a:t>2. v letecké dopravě: právo komerčně provozovat dopravní služby mezi dvěma místy na cizím státním území</a:t>
            </a:r>
            <a:br>
              <a:rPr lang="cs-CZ" dirty="0"/>
            </a:br>
            <a:r>
              <a:rPr lang="cs-CZ" dirty="0"/>
              <a:t>3. v silniční dopravě: provozování vnitrostátní nákladní dopravy ve státě, v </a:t>
            </a:r>
            <a:r>
              <a:rPr lang="cs-CZ" dirty="0" smtClean="0"/>
              <a:t>němž </a:t>
            </a:r>
            <a:r>
              <a:rPr lang="cs-CZ" dirty="0"/>
              <a:t>dopravce nemá pobočku (obvykle jako vykrývání čekací doby na zásilku určenou zpět do domovské země</a:t>
            </a:r>
            <a:r>
              <a:rPr lang="cs-CZ" dirty="0" smtClean="0"/>
              <a:t>)</a:t>
            </a:r>
          </a:p>
          <a:p>
            <a:r>
              <a:rPr lang="cs-CZ" dirty="0">
                <a:hlinkClick r:id="rId2"/>
              </a:rPr>
              <a:t>http://</a:t>
            </a:r>
            <a:r>
              <a:rPr lang="cs-CZ" dirty="0" smtClean="0">
                <a:hlinkClick r:id="rId2"/>
              </a:rPr>
              <a:t>business.center.cz/business/pojmy/p1782-kabotaz.aspx</a:t>
            </a:r>
            <a:endParaRPr lang="cs-CZ" dirty="0" smtClean="0"/>
          </a:p>
          <a:p>
            <a:endParaRPr lang="cs-CZ" dirty="0"/>
          </a:p>
        </p:txBody>
      </p:sp>
    </p:spTree>
    <p:extLst>
      <p:ext uri="{BB962C8B-B14F-4D97-AF65-F5344CB8AC3E}">
        <p14:creationId xmlns:p14="http://schemas.microsoft.com/office/powerpoint/2010/main" val="3515651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778098"/>
          </a:xfrm>
        </p:spPr>
        <p:txBody>
          <a:bodyPr/>
          <a:lstStyle/>
          <a:p>
            <a:r>
              <a:rPr lang="cs-CZ" dirty="0" smtClean="0">
                <a:solidFill>
                  <a:srgbClr val="C00000"/>
                </a:solidFill>
              </a:rPr>
              <a:t>Dokumenty v přepravě</a:t>
            </a:r>
            <a:endParaRPr lang="cs-CZ" dirty="0">
              <a:solidFill>
                <a:srgbClr val="C00000"/>
              </a:solidFill>
            </a:endParaRPr>
          </a:p>
        </p:txBody>
      </p:sp>
      <p:sp>
        <p:nvSpPr>
          <p:cNvPr id="3" name="Zástupný symbol pro obsah 2"/>
          <p:cNvSpPr>
            <a:spLocks noGrp="1"/>
          </p:cNvSpPr>
          <p:nvPr>
            <p:ph idx="1"/>
          </p:nvPr>
        </p:nvSpPr>
        <p:spPr>
          <a:xfrm>
            <a:off x="457200" y="1196752"/>
            <a:ext cx="7620000" cy="5204048"/>
          </a:xfrm>
        </p:spPr>
        <p:txBody>
          <a:bodyPr>
            <a:normAutofit fontScale="92500" lnSpcReduction="20000"/>
          </a:bodyPr>
          <a:lstStyle/>
          <a:p>
            <a:r>
              <a:rPr lang="cs-CZ" dirty="0"/>
              <a:t>v</a:t>
            </a:r>
            <a:r>
              <a:rPr lang="cs-CZ" dirty="0" smtClean="0"/>
              <a:t> mezinárodní </a:t>
            </a:r>
            <a:r>
              <a:rPr lang="cs-CZ" dirty="0"/>
              <a:t>silniční nákladní dopravě  </a:t>
            </a:r>
            <a:r>
              <a:rPr lang="cs-CZ" dirty="0" smtClean="0"/>
              <a:t>- </a:t>
            </a:r>
            <a:r>
              <a:rPr lang="cs-CZ" b="1" dirty="0" smtClean="0"/>
              <a:t>nákladní </a:t>
            </a:r>
            <a:r>
              <a:rPr lang="cs-CZ" b="1" dirty="0"/>
              <a:t>list </a:t>
            </a:r>
            <a:r>
              <a:rPr lang="cs-CZ" b="1" dirty="0" smtClean="0"/>
              <a:t>CMR (</a:t>
            </a:r>
            <a:r>
              <a:rPr lang="cs-CZ" dirty="0"/>
              <a:t>slouží jako přepravní </a:t>
            </a:r>
            <a:r>
              <a:rPr lang="cs-CZ" dirty="0" smtClean="0"/>
              <a:t>smlouva) - Úmluva </a:t>
            </a:r>
            <a:r>
              <a:rPr lang="cs-CZ" dirty="0"/>
              <a:t>CMR o přepravní smlouvě v mezinárodní silniční nákladní </a:t>
            </a:r>
            <a:r>
              <a:rPr lang="cs-CZ" dirty="0" smtClean="0"/>
              <a:t>dopravě</a:t>
            </a:r>
            <a:endParaRPr lang="cs-CZ" dirty="0"/>
          </a:p>
          <a:p>
            <a:r>
              <a:rPr lang="cs-CZ" dirty="0" smtClean="0"/>
              <a:t>vztahuje se na </a:t>
            </a:r>
            <a:r>
              <a:rPr lang="cs-CZ" dirty="0"/>
              <a:t>veškeré smlouvy o přepravě zboží za úplatu, která je provedena silničním vozidlem a místo nakládky a vykládky neleží na jednom území </a:t>
            </a:r>
            <a:r>
              <a:rPr lang="cs-CZ" dirty="0" smtClean="0"/>
              <a:t>státu (tj. alespoň </a:t>
            </a:r>
            <a:r>
              <a:rPr lang="cs-CZ" dirty="0"/>
              <a:t>jeden ze států, ve kterém se nachází místo </a:t>
            </a:r>
            <a:r>
              <a:rPr lang="cs-CZ" dirty="0" smtClean="0"/>
              <a:t>nakládky </a:t>
            </a:r>
            <a:r>
              <a:rPr lang="cs-CZ" dirty="0"/>
              <a:t>nebo vykládky musí být členem Úmluvy </a:t>
            </a:r>
            <a:r>
              <a:rPr lang="cs-CZ" dirty="0" smtClean="0"/>
              <a:t>CMR)</a:t>
            </a:r>
          </a:p>
          <a:p>
            <a:r>
              <a:rPr lang="cs-CZ" dirty="0" smtClean="0"/>
              <a:t>V mezinárodní železniční nákladní dopravě </a:t>
            </a:r>
            <a:r>
              <a:rPr lang="cs-CZ" b="1" dirty="0" smtClean="0"/>
              <a:t>– nákladní list CIM </a:t>
            </a:r>
            <a:r>
              <a:rPr lang="cs-CZ" dirty="0" smtClean="0"/>
              <a:t>- </a:t>
            </a:r>
            <a:r>
              <a:rPr lang="cs-CZ" i="1" dirty="0" smtClean="0"/>
              <a:t>Mezinárodní smlouva </a:t>
            </a:r>
            <a:r>
              <a:rPr lang="cs-CZ" i="1" dirty="0"/>
              <a:t>o přepravě zboží po železnici</a:t>
            </a:r>
            <a:r>
              <a:rPr lang="cs-CZ" i="1" dirty="0" smtClean="0"/>
              <a:t>"</a:t>
            </a:r>
            <a:endParaRPr lang="cs-CZ" dirty="0"/>
          </a:p>
          <a:p>
            <a:r>
              <a:rPr lang="cs-CZ" dirty="0"/>
              <a:t>V letecké mezinárodní nákladní dopravě </a:t>
            </a:r>
            <a:r>
              <a:rPr lang="cs-CZ" dirty="0" smtClean="0"/>
              <a:t> - letecký </a:t>
            </a:r>
            <a:r>
              <a:rPr lang="cs-CZ" b="1" dirty="0"/>
              <a:t>nákladní list </a:t>
            </a:r>
            <a:r>
              <a:rPr lang="cs-CZ" b="1" dirty="0" smtClean="0"/>
              <a:t>AWB</a:t>
            </a:r>
            <a:r>
              <a:rPr lang="cs-CZ" dirty="0"/>
              <a:t> </a:t>
            </a:r>
            <a:endParaRPr lang="cs-CZ" dirty="0" smtClean="0"/>
          </a:p>
          <a:p>
            <a:r>
              <a:rPr lang="cs-CZ" dirty="0"/>
              <a:t>V námořní dopravě  </a:t>
            </a:r>
            <a:r>
              <a:rPr lang="cs-CZ" dirty="0" smtClean="0"/>
              <a:t>- 1. p</a:t>
            </a:r>
            <a:r>
              <a:rPr lang="cs-CZ" b="1" dirty="0" smtClean="0"/>
              <a:t>řepravní </a:t>
            </a:r>
            <a:r>
              <a:rPr lang="cs-CZ" b="1" dirty="0"/>
              <a:t>doklad o námořní přepravě B/L </a:t>
            </a:r>
            <a:r>
              <a:rPr lang="cs-CZ" dirty="0"/>
              <a:t>(Bill </a:t>
            </a:r>
            <a:r>
              <a:rPr lang="cs-CZ" dirty="0" err="1"/>
              <a:t>of</a:t>
            </a:r>
            <a:r>
              <a:rPr lang="cs-CZ" dirty="0"/>
              <a:t> </a:t>
            </a:r>
            <a:r>
              <a:rPr lang="cs-CZ" dirty="0" err="1"/>
              <a:t>Lading</a:t>
            </a:r>
            <a:r>
              <a:rPr lang="cs-CZ" dirty="0"/>
              <a:t>), který potvrzuje dopravce nebo jeho zmocněnce (kapitána lodi, agenta), který převzal zboží k přepravě a zavázal se zboží dopravit do místa určení. Zboží je vydáno na základě předložení originálu konosamentu. Z toho pohledu je konosament obchodovatelný cenný papír a představuje vlastnictví ke </a:t>
            </a:r>
            <a:r>
              <a:rPr lang="cs-CZ" dirty="0" smtClean="0"/>
              <a:t>zboží. 2. </a:t>
            </a:r>
            <a:r>
              <a:rPr lang="cs-CZ" b="1" dirty="0" smtClean="0"/>
              <a:t>nákladní list (</a:t>
            </a:r>
            <a:r>
              <a:rPr lang="cs-CZ" b="1" dirty="0" err="1" smtClean="0"/>
              <a:t>sea</a:t>
            </a:r>
            <a:r>
              <a:rPr lang="cs-CZ" b="1" dirty="0" smtClean="0"/>
              <a:t> </a:t>
            </a:r>
            <a:r>
              <a:rPr lang="cs-CZ" b="1" dirty="0" err="1" smtClean="0"/>
              <a:t>waybill</a:t>
            </a:r>
            <a:r>
              <a:rPr lang="cs-CZ" dirty="0" smtClean="0"/>
              <a:t>) – viz detailněji dále</a:t>
            </a:r>
          </a:p>
          <a:p>
            <a:r>
              <a:rPr lang="cs-CZ" dirty="0" smtClean="0"/>
              <a:t>říční doprava:  </a:t>
            </a:r>
            <a:r>
              <a:rPr lang="cs-CZ" b="1" dirty="0"/>
              <a:t>náložní </a:t>
            </a:r>
            <a:r>
              <a:rPr lang="cs-CZ" b="1" dirty="0" smtClean="0"/>
              <a:t>list</a:t>
            </a:r>
            <a:endParaRPr lang="cs-CZ" b="1" dirty="0"/>
          </a:p>
        </p:txBody>
      </p:sp>
    </p:spTree>
    <p:extLst>
      <p:ext uri="{BB962C8B-B14F-4D97-AF65-F5344CB8AC3E}">
        <p14:creationId xmlns:p14="http://schemas.microsoft.com/office/powerpoint/2010/main" val="173982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6220" y="188640"/>
            <a:ext cx="7620000" cy="778098"/>
          </a:xfrm>
        </p:spPr>
        <p:txBody>
          <a:bodyPr/>
          <a:lstStyle/>
          <a:p>
            <a:r>
              <a:rPr lang="cs-CZ" sz="3200" dirty="0" smtClean="0">
                <a:solidFill>
                  <a:srgbClr val="C00000"/>
                </a:solidFill>
              </a:rPr>
              <a:t>Železniční nákladní doprava</a:t>
            </a:r>
            <a:endParaRPr lang="cs-CZ" sz="3200" dirty="0">
              <a:solidFill>
                <a:srgbClr val="C00000"/>
              </a:solidFill>
            </a:endParaRPr>
          </a:p>
        </p:txBody>
      </p:sp>
      <p:sp>
        <p:nvSpPr>
          <p:cNvPr id="3" name="Zástupný symbol pro obsah 2"/>
          <p:cNvSpPr>
            <a:spLocks noGrp="1"/>
          </p:cNvSpPr>
          <p:nvPr>
            <p:ph idx="1"/>
          </p:nvPr>
        </p:nvSpPr>
        <p:spPr>
          <a:xfrm>
            <a:off x="456220" y="980728"/>
            <a:ext cx="7620000" cy="964704"/>
          </a:xfrm>
        </p:spPr>
        <p:txBody>
          <a:bodyPr>
            <a:normAutofit fontScale="92500" lnSpcReduction="20000"/>
          </a:bodyPr>
          <a:lstStyle/>
          <a:p>
            <a:r>
              <a:rPr lang="cs-CZ" dirty="0"/>
              <a:t>V ČR - </a:t>
            </a:r>
            <a:r>
              <a:rPr lang="cs-CZ" dirty="0" smtClean="0"/>
              <a:t>za </a:t>
            </a:r>
            <a:r>
              <a:rPr lang="cs-CZ" dirty="0"/>
              <a:t>posledních 20 let klesl objem zboží přepravovaného po železnici o čtvrtinu</a:t>
            </a:r>
            <a:r>
              <a:rPr lang="cs-CZ" dirty="0" smtClean="0"/>
              <a:t>.</a:t>
            </a:r>
          </a:p>
          <a:p>
            <a:r>
              <a:rPr lang="cs-CZ" dirty="0" smtClean="0"/>
              <a:t>Nejvíce ekologická</a:t>
            </a:r>
          </a:p>
          <a:p>
            <a:endParaRPr lang="cs-CZ" dirty="0"/>
          </a:p>
        </p:txBody>
      </p:sp>
      <p:pic>
        <p:nvPicPr>
          <p:cNvPr id="18434" name="Picture 2" descr="Graf 1 Skladba nákladní dopravy dle druh&amp;uring; dopravy v &amp;Ccaron;R, EU27 a ve sv&amp;ecaron;t&amp;ecaron; v roce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8532440"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779912" y="1770523"/>
            <a:ext cx="4572000" cy="646331"/>
          </a:xfrm>
          <a:prstGeom prst="rect">
            <a:avLst/>
          </a:prstGeom>
          <a:solidFill>
            <a:srgbClr val="FFFF00"/>
          </a:solidFill>
        </p:spPr>
        <p:txBody>
          <a:bodyPr>
            <a:spAutoFit/>
          </a:bodyPr>
          <a:lstStyle/>
          <a:p>
            <a:r>
              <a:rPr lang="cs-CZ" dirty="0"/>
              <a:t>Graf 1 Skladba nákladní dopravy dle druhů dopravy v ČR, EU27 a ve světě v roce 2013</a:t>
            </a:r>
          </a:p>
        </p:txBody>
      </p:sp>
      <p:sp>
        <p:nvSpPr>
          <p:cNvPr id="5" name="Obdélník 4"/>
          <p:cNvSpPr/>
          <p:nvPr/>
        </p:nvSpPr>
        <p:spPr>
          <a:xfrm>
            <a:off x="0" y="6396335"/>
            <a:ext cx="8676456" cy="369332"/>
          </a:xfrm>
          <a:prstGeom prst="rect">
            <a:avLst/>
          </a:prstGeom>
        </p:spPr>
        <p:txBody>
          <a:bodyPr wrap="square">
            <a:spAutoFit/>
          </a:bodyPr>
          <a:lstStyle/>
          <a:p>
            <a:r>
              <a:rPr lang="cs-CZ" dirty="0"/>
              <a:t>http://vitejtenazemi.cz/cenia/index.php?p=nakladni_doprava_ve_svete&amp;site=doprava</a:t>
            </a:r>
          </a:p>
        </p:txBody>
      </p:sp>
    </p:spTree>
    <p:extLst>
      <p:ext uri="{BB962C8B-B14F-4D97-AF65-F5344CB8AC3E}">
        <p14:creationId xmlns:p14="http://schemas.microsoft.com/office/powerpoint/2010/main" val="49593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634082"/>
          </a:xfrm>
        </p:spPr>
        <p:txBody>
          <a:bodyPr/>
          <a:lstStyle/>
          <a:p>
            <a:r>
              <a:rPr lang="cs-CZ" sz="3200" dirty="0" smtClean="0">
                <a:solidFill>
                  <a:srgbClr val="C00000"/>
                </a:solidFill>
              </a:rPr>
              <a:t>Vnitrostátní železniční nákladní doprava</a:t>
            </a:r>
            <a:endParaRPr lang="cs-CZ" sz="3200" dirty="0">
              <a:solidFill>
                <a:srgbClr val="C00000"/>
              </a:solidFill>
            </a:endParaRPr>
          </a:p>
        </p:txBody>
      </p:sp>
      <p:sp>
        <p:nvSpPr>
          <p:cNvPr id="3" name="Zástupný symbol pro obsah 2"/>
          <p:cNvSpPr>
            <a:spLocks noGrp="1"/>
          </p:cNvSpPr>
          <p:nvPr>
            <p:ph idx="1"/>
          </p:nvPr>
        </p:nvSpPr>
        <p:spPr>
          <a:xfrm>
            <a:off x="457200" y="1196752"/>
            <a:ext cx="7620000" cy="5204048"/>
          </a:xfrm>
        </p:spPr>
        <p:txBody>
          <a:bodyPr>
            <a:normAutofit fontScale="85000" lnSpcReduction="20000"/>
          </a:bodyPr>
          <a:lstStyle/>
          <a:p>
            <a:r>
              <a:rPr lang="cs-CZ" dirty="0" smtClean="0"/>
              <a:t>Právní vztahy - </a:t>
            </a:r>
            <a:r>
              <a:rPr lang="cs-CZ" dirty="0"/>
              <a:t>Nařízení vlády o přepravním řádu pro veřejnou drážní nákladní dopravu č. 1/2000 Sb. v</a:t>
            </a:r>
            <a:r>
              <a:rPr lang="cs-CZ" dirty="0" smtClean="0"/>
              <a:t>e znění </a:t>
            </a:r>
            <a:r>
              <a:rPr lang="cs-CZ" dirty="0"/>
              <a:t>pozdějších předpisů </a:t>
            </a:r>
            <a:r>
              <a:rPr lang="cs-CZ" dirty="0" smtClean="0"/>
              <a:t>(tzv. železniční přepravní řád) + </a:t>
            </a:r>
            <a:r>
              <a:rPr lang="cs-CZ" dirty="0"/>
              <a:t>Smluvní přepravní podmínky pro veřejnou </a:t>
            </a:r>
            <a:r>
              <a:rPr lang="cs-CZ" dirty="0" smtClean="0"/>
              <a:t>drážní nákladní </a:t>
            </a:r>
            <a:r>
              <a:rPr lang="cs-CZ" dirty="0"/>
              <a:t>dopravu ČD </a:t>
            </a:r>
            <a:r>
              <a:rPr lang="cs-CZ" dirty="0" err="1" smtClean="0"/>
              <a:t>Cargo</a:t>
            </a:r>
            <a:endParaRPr lang="cs-CZ" dirty="0" smtClean="0"/>
          </a:p>
          <a:p>
            <a:r>
              <a:rPr lang="cs-CZ" dirty="0" smtClean="0"/>
              <a:t>+ několik </a:t>
            </a:r>
            <a:r>
              <a:rPr lang="cs-CZ" dirty="0"/>
              <a:t>soukromých dopravců - licence pro provozování drážní dopravy na celostátních a regionálních drahách. Firmy, které jsou držiteli této licence a zároveň vlastní </a:t>
            </a:r>
            <a:r>
              <a:rPr lang="cs-CZ" dirty="0">
                <a:hlinkClick r:id="rId2" tooltip="Osvědčení dopravce (stránka neexistuje)"/>
              </a:rPr>
              <a:t>osvědčení dopravce</a:t>
            </a:r>
            <a:r>
              <a:rPr lang="cs-CZ" dirty="0"/>
              <a:t> (další z podmínek nutných pro provozování drážní dopravy) jsou uvedeny v </a:t>
            </a:r>
            <a:r>
              <a:rPr lang="cs-CZ" dirty="0">
                <a:hlinkClick r:id="rId3" tooltip="Seznam českých železničních dopravců"/>
              </a:rPr>
              <a:t>Seznamu českých železničních dopravců</a:t>
            </a:r>
            <a:r>
              <a:rPr lang="cs-CZ" dirty="0"/>
              <a:t>. Hlavní náplní podnikatelské činnosti je však provozování drážní dopravy jen pro několik firem z tohoto seznamu, ostatní jsou převážně stavební firmy nebo firmy provozující dopravu převážně pro vlastní potřebu, které se trhu železniční dopravy jako dopravce významně neúčastní</a:t>
            </a:r>
            <a:r>
              <a:rPr lang="cs-CZ" dirty="0" smtClean="0"/>
              <a:t>.</a:t>
            </a:r>
          </a:p>
          <a:p>
            <a:r>
              <a:rPr lang="cs-CZ" dirty="0">
                <a:hlinkClick r:id="rId4"/>
              </a:rPr>
              <a:t>http://cs.wikipedia.org/wiki/Konkurence_dopravc%C5%AF_v_n%C3%A1kladn%C3%AD_%C5%BEelezni%C4%8Dn%C3%AD_doprav%C4%9B_v_%</a:t>
            </a:r>
            <a:r>
              <a:rPr lang="cs-CZ" dirty="0" smtClean="0">
                <a:hlinkClick r:id="rId4"/>
              </a:rPr>
              <a:t>C4%8Cesku</a:t>
            </a:r>
            <a:endParaRPr lang="cs-CZ" dirty="0" smtClean="0"/>
          </a:p>
          <a:p>
            <a:r>
              <a:rPr lang="cs-CZ" dirty="0"/>
              <a:t>http://www.zakonyprolidi.cz/cs/2000-1</a:t>
            </a:r>
          </a:p>
          <a:p>
            <a:r>
              <a:rPr lang="cs-CZ" dirty="0">
                <a:hlinkClick r:id="rId5"/>
              </a:rPr>
              <a:t>https://</a:t>
            </a:r>
            <a:r>
              <a:rPr lang="cs-CZ" dirty="0" smtClean="0">
                <a:hlinkClick r:id="rId5"/>
              </a:rPr>
              <a:t>www.cd.cz/assets/zakaznicka-podpora/ke-stazeni/prepravni-podminky/spp-12.pdf</a:t>
            </a:r>
            <a:endParaRPr lang="cs-CZ" dirty="0" smtClean="0"/>
          </a:p>
          <a:p>
            <a:endParaRPr lang="cs-CZ" dirty="0"/>
          </a:p>
        </p:txBody>
      </p:sp>
    </p:spTree>
    <p:extLst>
      <p:ext uri="{BB962C8B-B14F-4D97-AF65-F5344CB8AC3E}">
        <p14:creationId xmlns:p14="http://schemas.microsoft.com/office/powerpoint/2010/main" val="201757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352928" cy="634082"/>
          </a:xfrm>
        </p:spPr>
        <p:txBody>
          <a:bodyPr/>
          <a:lstStyle/>
          <a:p>
            <a:r>
              <a:rPr lang="cs-CZ" sz="3200" dirty="0">
                <a:solidFill>
                  <a:srgbClr val="C00000"/>
                </a:solidFill>
              </a:rPr>
              <a:t>Vnitrostátní železniční nákladní </a:t>
            </a:r>
            <a:r>
              <a:rPr lang="cs-CZ" sz="3200" dirty="0" smtClean="0">
                <a:solidFill>
                  <a:srgbClr val="C00000"/>
                </a:solidFill>
              </a:rPr>
              <a:t>doprava - dokumenty</a:t>
            </a:r>
            <a:endParaRPr lang="cs-CZ" sz="3200" dirty="0"/>
          </a:p>
        </p:txBody>
      </p:sp>
      <p:sp>
        <p:nvSpPr>
          <p:cNvPr id="3" name="Zástupný symbol pro obsah 2"/>
          <p:cNvSpPr>
            <a:spLocks noGrp="1"/>
          </p:cNvSpPr>
          <p:nvPr>
            <p:ph idx="1"/>
          </p:nvPr>
        </p:nvSpPr>
        <p:spPr>
          <a:xfrm>
            <a:off x="457200" y="1124744"/>
            <a:ext cx="7620000" cy="5276056"/>
          </a:xfrm>
        </p:spPr>
        <p:txBody>
          <a:bodyPr/>
          <a:lstStyle/>
          <a:p>
            <a:r>
              <a:rPr lang="cs-CZ" dirty="0" smtClean="0"/>
              <a:t>Nákladní list – přepravní doklad o uzavření smlouvy o přepravě jako vozové zásilky (jeden samostatný vůz)</a:t>
            </a:r>
          </a:p>
          <a:p>
            <a:r>
              <a:rPr lang="cs-CZ" dirty="0" smtClean="0"/>
              <a:t>Přepravní list – přepravní doklad o uzavření smlouvy o přepravě jako spěšniny</a:t>
            </a:r>
          </a:p>
          <a:p>
            <a:r>
              <a:rPr lang="cs-CZ" dirty="0" smtClean="0">
                <a:solidFill>
                  <a:srgbClr val="0070C0"/>
                </a:solidFill>
              </a:rPr>
              <a:t>Železniční nákladní list ve vnitrostátní dopravě</a:t>
            </a:r>
            <a:r>
              <a:rPr lang="cs-CZ" dirty="0" smtClean="0"/>
              <a:t>: 4 díly:</a:t>
            </a:r>
          </a:p>
          <a:p>
            <a:r>
              <a:rPr lang="cs-CZ" b="1" dirty="0"/>
              <a:t>Prvopis nákladního listu</a:t>
            </a:r>
            <a:r>
              <a:rPr lang="cs-CZ" dirty="0"/>
              <a:t> – doprovází zásilku do </a:t>
            </a:r>
            <a:r>
              <a:rPr lang="cs-CZ" dirty="0" err="1"/>
              <a:t>žst</a:t>
            </a:r>
            <a:r>
              <a:rPr lang="cs-CZ" dirty="0"/>
              <a:t>. určení a vydá se se zásilkou příjemci</a:t>
            </a:r>
          </a:p>
          <a:p>
            <a:r>
              <a:rPr lang="cs-CZ" b="1" dirty="0"/>
              <a:t>Účetní list</a:t>
            </a:r>
            <a:r>
              <a:rPr lang="cs-CZ" dirty="0"/>
              <a:t> – doprovází zásilku do </a:t>
            </a:r>
            <a:r>
              <a:rPr lang="cs-CZ" dirty="0" err="1"/>
              <a:t>žst</a:t>
            </a:r>
            <a:r>
              <a:rPr lang="cs-CZ" dirty="0"/>
              <a:t>. určení a po vydání zásilky zůstává dopravci</a:t>
            </a:r>
          </a:p>
          <a:p>
            <a:r>
              <a:rPr lang="cs-CZ" b="1" dirty="0"/>
              <a:t>Odběrný list</a:t>
            </a:r>
            <a:r>
              <a:rPr lang="cs-CZ" dirty="0"/>
              <a:t>– doprovází zásilku do </a:t>
            </a:r>
            <a:r>
              <a:rPr lang="cs-CZ" dirty="0" err="1"/>
              <a:t>žst</a:t>
            </a:r>
            <a:r>
              <a:rPr lang="cs-CZ" dirty="0"/>
              <a:t>. určení a po potvrzení převzetí zásilky příjemcem zůstává dopravci</a:t>
            </a:r>
          </a:p>
          <a:p>
            <a:r>
              <a:rPr lang="cs-CZ" b="1" dirty="0"/>
              <a:t>Druhopis nákladního listu</a:t>
            </a:r>
            <a:r>
              <a:rPr lang="cs-CZ" dirty="0"/>
              <a:t> – po převzetí zásilky k přepravě v </a:t>
            </a:r>
            <a:r>
              <a:rPr lang="cs-CZ" dirty="0" err="1"/>
              <a:t>žst</a:t>
            </a:r>
            <a:r>
              <a:rPr lang="cs-CZ" dirty="0"/>
              <a:t>. odesílací se vydá </a:t>
            </a:r>
            <a:r>
              <a:rPr lang="cs-CZ" dirty="0" smtClean="0"/>
              <a:t>odesílateli</a:t>
            </a:r>
          </a:p>
          <a:p>
            <a:r>
              <a:rPr lang="cs-CZ" dirty="0" smtClean="0"/>
              <a:t>Tarify – Tarif vozových zásilek, individuální</a:t>
            </a:r>
            <a:endParaRPr lang="cs-CZ" dirty="0"/>
          </a:p>
          <a:p>
            <a:pPr marL="114300" indent="0">
              <a:buNone/>
            </a:pPr>
            <a:endParaRPr lang="cs-CZ" dirty="0"/>
          </a:p>
        </p:txBody>
      </p:sp>
    </p:spTree>
    <p:extLst>
      <p:ext uri="{BB962C8B-B14F-4D97-AF65-F5344CB8AC3E}">
        <p14:creationId xmlns:p14="http://schemas.microsoft.com/office/powerpoint/2010/main" val="3401296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634082"/>
          </a:xfrm>
        </p:spPr>
        <p:txBody>
          <a:bodyPr/>
          <a:lstStyle/>
          <a:p>
            <a:r>
              <a:rPr lang="cs-CZ" sz="3200" dirty="0" smtClean="0">
                <a:solidFill>
                  <a:srgbClr val="C00000"/>
                </a:solidFill>
              </a:rPr>
              <a:t>Mezinárodní železniční nákladní doprava</a:t>
            </a:r>
            <a:endParaRPr lang="cs-CZ" sz="3200" dirty="0">
              <a:solidFill>
                <a:srgbClr val="C00000"/>
              </a:solidFill>
            </a:endParaRPr>
          </a:p>
        </p:txBody>
      </p:sp>
      <p:sp>
        <p:nvSpPr>
          <p:cNvPr id="3" name="Zástupný symbol pro obsah 2"/>
          <p:cNvSpPr>
            <a:spLocks noGrp="1"/>
          </p:cNvSpPr>
          <p:nvPr>
            <p:ph idx="1"/>
          </p:nvPr>
        </p:nvSpPr>
        <p:spPr>
          <a:xfrm>
            <a:off x="457200" y="908720"/>
            <a:ext cx="7931224" cy="5832648"/>
          </a:xfrm>
        </p:spPr>
        <p:txBody>
          <a:bodyPr>
            <a:normAutofit fontScale="85000" lnSpcReduction="20000"/>
          </a:bodyPr>
          <a:lstStyle/>
          <a:p>
            <a:r>
              <a:rPr lang="cs-CZ" i="1" dirty="0" smtClean="0"/>
              <a:t>Úmluva </a:t>
            </a:r>
            <a:r>
              <a:rPr lang="cs-CZ" i="1" dirty="0"/>
              <a:t>o </a:t>
            </a:r>
            <a:r>
              <a:rPr lang="cs-CZ" i="1" dirty="0" smtClean="0"/>
              <a:t>mezinárodní </a:t>
            </a:r>
            <a:r>
              <a:rPr lang="fr-FR" i="1" dirty="0" smtClean="0"/>
              <a:t>železniční </a:t>
            </a:r>
            <a:r>
              <a:rPr lang="fr-FR" i="1" dirty="0"/>
              <a:t>přepravě (Convention relative au Trafic International Ferroviaire </a:t>
            </a:r>
            <a:r>
              <a:rPr lang="fr-FR" dirty="0"/>
              <a:t>- </a:t>
            </a:r>
            <a:r>
              <a:rPr lang="fr-FR" i="1" dirty="0"/>
              <a:t>COTIF</a:t>
            </a:r>
            <a:r>
              <a:rPr lang="fr-FR" i="1" dirty="0" smtClean="0"/>
              <a:t>)</a:t>
            </a:r>
            <a:r>
              <a:rPr lang="cs-CZ" i="1" dirty="0" smtClean="0"/>
              <a:t> (1980)</a:t>
            </a:r>
            <a:endParaRPr lang="fr-FR" dirty="0"/>
          </a:p>
          <a:p>
            <a:r>
              <a:rPr lang="cs-CZ" dirty="0" smtClean="0"/>
              <a:t>jednotná </a:t>
            </a:r>
            <a:r>
              <a:rPr lang="cs-CZ" dirty="0">
                <a:solidFill>
                  <a:srgbClr val="0070C0"/>
                </a:solidFill>
              </a:rPr>
              <a:t>pravidla </a:t>
            </a:r>
            <a:r>
              <a:rPr lang="cs-CZ" dirty="0" smtClean="0">
                <a:solidFill>
                  <a:srgbClr val="0070C0"/>
                </a:solidFill>
              </a:rPr>
              <a:t>CIM</a:t>
            </a:r>
            <a:r>
              <a:rPr lang="cs-CZ" dirty="0" smtClean="0"/>
              <a:t>. </a:t>
            </a:r>
          </a:p>
          <a:p>
            <a:r>
              <a:rPr lang="cs-CZ" dirty="0" smtClean="0"/>
              <a:t>upravuje </a:t>
            </a:r>
            <a:r>
              <a:rPr lang="cs-CZ" dirty="0"/>
              <a:t>především přepravní smlouvu </a:t>
            </a:r>
            <a:r>
              <a:rPr lang="cs-CZ" dirty="0" smtClean="0"/>
              <a:t>na železnici a </a:t>
            </a:r>
            <a:r>
              <a:rPr lang="cs-CZ" dirty="0"/>
              <a:t>to např. přepravní tarify,</a:t>
            </a:r>
          </a:p>
          <a:p>
            <a:r>
              <a:rPr lang="cs-CZ" dirty="0"/>
              <a:t>jízdenky, zavazadla, odpovědnosti a uplatňování nároků </a:t>
            </a:r>
            <a:r>
              <a:rPr lang="cs-CZ" dirty="0" smtClean="0"/>
              <a:t>odpovědnosti.</a:t>
            </a:r>
          </a:p>
          <a:p>
            <a:r>
              <a:rPr lang="cs-CZ" dirty="0" smtClean="0"/>
              <a:t> </a:t>
            </a:r>
            <a:r>
              <a:rPr lang="cs-CZ" dirty="0"/>
              <a:t>Do </a:t>
            </a:r>
            <a:r>
              <a:rPr lang="cs-CZ" dirty="0" smtClean="0"/>
              <a:t>českého právního </a:t>
            </a:r>
            <a:r>
              <a:rPr lang="cs-CZ" dirty="0"/>
              <a:t>řádu byla tato Úmluva přejata v podobě Předpisu č. 8/1985 Sb., </a:t>
            </a:r>
            <a:r>
              <a:rPr lang="cs-CZ" dirty="0" smtClean="0"/>
              <a:t>Vyhláška ministerstva </a:t>
            </a:r>
            <a:r>
              <a:rPr lang="cs-CZ" dirty="0"/>
              <a:t>zahraničních věcí o Úmluvě o mezinárodní železniční </a:t>
            </a:r>
            <a:r>
              <a:rPr lang="cs-CZ" dirty="0" smtClean="0"/>
              <a:t>přepravě (COTIF).</a:t>
            </a:r>
          </a:p>
          <a:p>
            <a:r>
              <a:rPr lang="cs-CZ" dirty="0" smtClean="0"/>
              <a:t> revidována </a:t>
            </a:r>
            <a:r>
              <a:rPr lang="cs-CZ" dirty="0"/>
              <a:t> </a:t>
            </a:r>
            <a:r>
              <a:rPr lang="cs-CZ" dirty="0" smtClean="0"/>
              <a:t>- </a:t>
            </a:r>
            <a:r>
              <a:rPr lang="cs-CZ" i="1" dirty="0" smtClean="0"/>
              <a:t>Nová </a:t>
            </a:r>
            <a:r>
              <a:rPr lang="cs-CZ" i="1" dirty="0"/>
              <a:t>úmluva </a:t>
            </a:r>
            <a:r>
              <a:rPr lang="cs-CZ" i="1" dirty="0" smtClean="0"/>
              <a:t>o mezinárodní </a:t>
            </a:r>
            <a:r>
              <a:rPr lang="cs-CZ" i="1" dirty="0"/>
              <a:t>železniční přepravě </a:t>
            </a:r>
            <a:r>
              <a:rPr lang="cs-CZ" dirty="0"/>
              <a:t>vstoupila v platnost 1. července </a:t>
            </a:r>
            <a:r>
              <a:rPr lang="cs-CZ" dirty="0" smtClean="0"/>
              <a:t>2006.</a:t>
            </a:r>
          </a:p>
          <a:p>
            <a:endParaRPr lang="cs-CZ" dirty="0"/>
          </a:p>
          <a:p>
            <a:r>
              <a:rPr lang="cs-CZ" dirty="0"/>
              <a:t>V železniční přepravě zboží je rovněž důležitým předpisem Dohoda SMGS</a:t>
            </a:r>
          </a:p>
          <a:p>
            <a:r>
              <a:rPr lang="en-US" dirty="0"/>
              <a:t>[</a:t>
            </a:r>
            <a:r>
              <a:rPr lang="en-US" i="1" dirty="0"/>
              <a:t>The Agreement on International Goods Transport by Rail</a:t>
            </a:r>
            <a:r>
              <a:rPr lang="en-US" dirty="0"/>
              <a:t>], a to </a:t>
            </a:r>
            <a:r>
              <a:rPr lang="en-US" dirty="0" err="1"/>
              <a:t>především</a:t>
            </a:r>
            <a:r>
              <a:rPr lang="en-US" dirty="0"/>
              <a:t> </a:t>
            </a:r>
            <a:r>
              <a:rPr lang="en-US" dirty="0" err="1"/>
              <a:t>ve</a:t>
            </a:r>
            <a:r>
              <a:rPr lang="en-US" dirty="0"/>
              <a:t> </a:t>
            </a:r>
            <a:r>
              <a:rPr lang="en-US" dirty="0" err="1" smtClean="0"/>
              <a:t>státech</a:t>
            </a:r>
            <a:r>
              <a:rPr lang="cs-CZ" dirty="0"/>
              <a:t> </a:t>
            </a:r>
            <a:r>
              <a:rPr lang="cs-CZ" dirty="0" smtClean="0"/>
              <a:t>Východní </a:t>
            </a:r>
            <a:r>
              <a:rPr lang="cs-CZ" dirty="0"/>
              <a:t>Evropy, resp. bývalého bloku SSSR, kde je železniční přeprava</a:t>
            </a:r>
          </a:p>
          <a:p>
            <a:r>
              <a:rPr lang="cs-CZ" dirty="0"/>
              <a:t>realizována po úzkokolejných tratích. </a:t>
            </a:r>
            <a:endParaRPr lang="cs-CZ" dirty="0" smtClean="0"/>
          </a:p>
          <a:p>
            <a:r>
              <a:rPr lang="cs-CZ" dirty="0" smtClean="0"/>
              <a:t>+ země</a:t>
            </a:r>
            <a:r>
              <a:rPr lang="cs-CZ" dirty="0"/>
              <a:t>, ve kterých platí současně obě </a:t>
            </a:r>
            <a:endParaRPr lang="cs-CZ" dirty="0" smtClean="0"/>
          </a:p>
          <a:p>
            <a:r>
              <a:rPr lang="cs-CZ" dirty="0" smtClean="0"/>
              <a:t>SMGS </a:t>
            </a:r>
            <a:r>
              <a:rPr lang="cs-CZ" dirty="0"/>
              <a:t>a COTIF platí např. ve státech: Maďarsko, Ukrajina, Polsko, Lotyšsko, Litva, Estonsko, </a:t>
            </a:r>
            <a:r>
              <a:rPr lang="cs-CZ" dirty="0" smtClean="0"/>
              <a:t>Irán; </a:t>
            </a:r>
          </a:p>
          <a:p>
            <a:r>
              <a:rPr lang="cs-CZ" dirty="0" smtClean="0"/>
              <a:t>Pouze </a:t>
            </a:r>
            <a:r>
              <a:rPr lang="cs-CZ" dirty="0"/>
              <a:t>SMGS platí např. Rusku, Bělorusku, </a:t>
            </a:r>
            <a:r>
              <a:rPr lang="cs-CZ" dirty="0" smtClean="0"/>
              <a:t>Kazachstánu apod.</a:t>
            </a:r>
            <a:endParaRPr lang="cs-CZ" dirty="0"/>
          </a:p>
        </p:txBody>
      </p:sp>
    </p:spTree>
    <p:extLst>
      <p:ext uri="{BB962C8B-B14F-4D97-AF65-F5344CB8AC3E}">
        <p14:creationId xmlns:p14="http://schemas.microsoft.com/office/powerpoint/2010/main" val="1168681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0"/>
            <a:ext cx="7620000" cy="692696"/>
          </a:xfrm>
        </p:spPr>
        <p:txBody>
          <a:bodyPr/>
          <a:lstStyle/>
          <a:p>
            <a:r>
              <a:rPr lang="cs-CZ" sz="3200" dirty="0">
                <a:hlinkClick r:id="rId2" tooltip="CIM (stránka neexistuje)"/>
              </a:rPr>
              <a:t>Mezinárodní železniční nákladní list CIM</a:t>
            </a:r>
            <a:endParaRPr lang="cs-CZ" sz="3200" dirty="0"/>
          </a:p>
        </p:txBody>
      </p:sp>
      <p:sp>
        <p:nvSpPr>
          <p:cNvPr id="3" name="Zástupný symbol pro obsah 2"/>
          <p:cNvSpPr>
            <a:spLocks noGrp="1"/>
          </p:cNvSpPr>
          <p:nvPr>
            <p:ph idx="1"/>
          </p:nvPr>
        </p:nvSpPr>
        <p:spPr>
          <a:xfrm>
            <a:off x="0" y="692696"/>
            <a:ext cx="8460432" cy="5976664"/>
          </a:xfrm>
        </p:spPr>
        <p:txBody>
          <a:bodyPr>
            <a:normAutofit fontScale="32500" lnSpcReduction="20000"/>
          </a:bodyPr>
          <a:lstStyle/>
          <a:p>
            <a:r>
              <a:rPr lang="cs-CZ" sz="5500" dirty="0" smtClean="0"/>
              <a:t>vyplňuje se zásadně </a:t>
            </a:r>
            <a:r>
              <a:rPr lang="cs-CZ" sz="5500" dirty="0"/>
              <a:t>v jazyce odesílací železnice (společně s překladem) a skládá se z 5 dílů:</a:t>
            </a:r>
          </a:p>
          <a:p>
            <a:r>
              <a:rPr lang="cs-CZ" sz="5500" b="1" dirty="0"/>
              <a:t>Prvopis nákladního listu</a:t>
            </a:r>
            <a:r>
              <a:rPr lang="cs-CZ" sz="5500" dirty="0"/>
              <a:t> – doprovází zásilku do </a:t>
            </a:r>
            <a:r>
              <a:rPr lang="cs-CZ" sz="5500" dirty="0" err="1"/>
              <a:t>žst</a:t>
            </a:r>
            <a:r>
              <a:rPr lang="cs-CZ" sz="5500" dirty="0"/>
              <a:t>. určení a vydá se se zásilkou příjemci</a:t>
            </a:r>
          </a:p>
          <a:p>
            <a:r>
              <a:rPr lang="cs-CZ" sz="5500" b="1" dirty="0"/>
              <a:t>Karta</a:t>
            </a:r>
            <a:r>
              <a:rPr lang="cs-CZ" sz="5500" dirty="0"/>
              <a:t> – doprovází zásilku do </a:t>
            </a:r>
            <a:r>
              <a:rPr lang="cs-CZ" sz="5500" dirty="0" err="1"/>
              <a:t>žst</a:t>
            </a:r>
            <a:r>
              <a:rPr lang="cs-CZ" sz="5500" dirty="0"/>
              <a:t>. určení a po vydání zásilky zůstává dopravci jako účetní doklad</a:t>
            </a:r>
          </a:p>
          <a:p>
            <a:r>
              <a:rPr lang="cs-CZ" sz="5500" b="1" dirty="0"/>
              <a:t>Odběrný list</a:t>
            </a:r>
            <a:r>
              <a:rPr lang="cs-CZ" sz="5500" dirty="0"/>
              <a:t> – doprovází zásilku do </a:t>
            </a:r>
            <a:r>
              <a:rPr lang="cs-CZ" sz="5500" dirty="0" err="1"/>
              <a:t>žst</a:t>
            </a:r>
            <a:r>
              <a:rPr lang="cs-CZ" sz="5500" dirty="0"/>
              <a:t>. určení a po potvrzení převzetí zásilky příjemcem zůstává dopravci</a:t>
            </a:r>
          </a:p>
          <a:p>
            <a:r>
              <a:rPr lang="cs-CZ" sz="5500" b="1" dirty="0"/>
              <a:t>Druhopis nákladního listu</a:t>
            </a:r>
            <a:r>
              <a:rPr lang="cs-CZ" sz="5500" dirty="0"/>
              <a:t> – po převzetí zásilky k přepravě v </a:t>
            </a:r>
            <a:r>
              <a:rPr lang="cs-CZ" sz="5500" dirty="0" err="1"/>
              <a:t>žst</a:t>
            </a:r>
            <a:r>
              <a:rPr lang="cs-CZ" sz="5500" dirty="0"/>
              <a:t>. odesílací se vydá odesílateli</a:t>
            </a:r>
          </a:p>
          <a:p>
            <a:r>
              <a:rPr lang="cs-CZ" sz="5500" b="1" dirty="0"/>
              <a:t>Účetní list</a:t>
            </a:r>
            <a:r>
              <a:rPr lang="cs-CZ" sz="5500" dirty="0"/>
              <a:t> – po převzetí zásilky k přepravě zůstává v </a:t>
            </a:r>
            <a:r>
              <a:rPr lang="cs-CZ" sz="5500" dirty="0" err="1"/>
              <a:t>žst</a:t>
            </a:r>
            <a:r>
              <a:rPr lang="cs-CZ" sz="5500" dirty="0"/>
              <a:t>. odesílací</a:t>
            </a:r>
          </a:p>
          <a:p>
            <a:r>
              <a:rPr lang="cs-CZ" sz="5500" b="1" dirty="0"/>
              <a:t>Náležitosti železničního nákladního listu</a:t>
            </a:r>
          </a:p>
          <a:p>
            <a:r>
              <a:rPr lang="cs-CZ" sz="5500" dirty="0"/>
              <a:t>Nákladní list musí obsahovat tyto údaje:</a:t>
            </a:r>
          </a:p>
          <a:p>
            <a:r>
              <a:rPr lang="cs-CZ" sz="5500" dirty="0" smtClean="0"/>
              <a:t>železniční </a:t>
            </a:r>
            <a:r>
              <a:rPr lang="cs-CZ" sz="5500" dirty="0"/>
              <a:t>stanice určení (musí být zapsána tarifním názvem – uveden v jízdním řádu)</a:t>
            </a:r>
          </a:p>
          <a:p>
            <a:r>
              <a:rPr lang="cs-CZ" sz="5500" dirty="0"/>
              <a:t>jméno a adresa příjemce</a:t>
            </a:r>
          </a:p>
          <a:p>
            <a:r>
              <a:rPr lang="cs-CZ" sz="5500" dirty="0"/>
              <a:t>jméno a adresa odesílatele</a:t>
            </a:r>
          </a:p>
          <a:p>
            <a:r>
              <a:rPr lang="cs-CZ" sz="5500" dirty="0"/>
              <a:t>tarifní pojmenování zboží</a:t>
            </a:r>
          </a:p>
          <a:p>
            <a:r>
              <a:rPr lang="cs-CZ" sz="5500" dirty="0"/>
              <a:t>hmotnost zboží</a:t>
            </a:r>
          </a:p>
          <a:p>
            <a:r>
              <a:rPr lang="cs-CZ" sz="5500" dirty="0"/>
              <a:t>počet kusů a druh obalu</a:t>
            </a:r>
          </a:p>
          <a:p>
            <a:r>
              <a:rPr lang="cs-CZ" sz="5500" dirty="0"/>
              <a:t>číslo vozu</a:t>
            </a:r>
          </a:p>
          <a:p>
            <a:r>
              <a:rPr lang="cs-CZ" sz="5500" dirty="0">
                <a:hlinkClick r:id="rId3"/>
              </a:rPr>
              <a:t>http://</a:t>
            </a:r>
            <a:r>
              <a:rPr lang="cs-CZ" sz="5500" dirty="0" smtClean="0">
                <a:hlinkClick r:id="rId3"/>
              </a:rPr>
              <a:t>cs.wikipedia.org/wiki/P%C5%99epravn%C3%AD_smlouva</a:t>
            </a:r>
            <a:endParaRPr lang="cs-CZ" sz="5500" dirty="0" smtClean="0"/>
          </a:p>
          <a:p>
            <a:r>
              <a:rPr lang="cs-CZ" sz="5500" dirty="0">
                <a:hlinkClick r:id="rId4"/>
              </a:rPr>
              <a:t>https://</a:t>
            </a:r>
            <a:r>
              <a:rPr lang="cs-CZ" sz="5500" dirty="0" smtClean="0">
                <a:hlinkClick r:id="rId4"/>
              </a:rPr>
              <a:t>www.cd.cz/files/pruvodci/pru27.pdf</a:t>
            </a:r>
            <a:endParaRPr lang="cs-CZ" sz="5500" dirty="0" smtClean="0"/>
          </a:p>
          <a:p>
            <a:endParaRPr lang="cs-CZ" sz="5500" dirty="0" smtClean="0"/>
          </a:p>
          <a:p>
            <a:pPr marL="114300" indent="0">
              <a:buNone/>
            </a:pPr>
            <a:endParaRPr lang="cs-CZ" dirty="0"/>
          </a:p>
        </p:txBody>
      </p:sp>
    </p:spTree>
    <p:extLst>
      <p:ext uri="{BB962C8B-B14F-4D97-AF65-F5344CB8AC3E}">
        <p14:creationId xmlns:p14="http://schemas.microsoft.com/office/powerpoint/2010/main" val="184240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unifikovaný nákladní list </a:t>
            </a:r>
            <a:r>
              <a:rPr lang="cs-CZ" dirty="0" smtClean="0"/>
              <a:t>CIM/SMGS</a:t>
            </a:r>
          </a:p>
          <a:p>
            <a:r>
              <a:rPr lang="cs-CZ" dirty="0">
                <a:hlinkClick r:id="rId2"/>
              </a:rPr>
              <a:t>https://</a:t>
            </a:r>
            <a:r>
              <a:rPr lang="cs-CZ" dirty="0" smtClean="0">
                <a:hlinkClick r:id="rId2"/>
              </a:rPr>
              <a:t>www.cdcargo.cz/cim/smgs</a:t>
            </a:r>
            <a:endParaRPr lang="cs-CZ" dirty="0" smtClean="0"/>
          </a:p>
          <a:p>
            <a:endParaRPr lang="cs-CZ" dirty="0"/>
          </a:p>
        </p:txBody>
      </p:sp>
    </p:spTree>
    <p:extLst>
      <p:ext uri="{BB962C8B-B14F-4D97-AF65-F5344CB8AC3E}">
        <p14:creationId xmlns:p14="http://schemas.microsoft.com/office/powerpoint/2010/main" val="206643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850106"/>
          </a:xfrm>
        </p:spPr>
        <p:txBody>
          <a:bodyPr/>
          <a:lstStyle/>
          <a:p>
            <a:r>
              <a:rPr lang="cs-CZ" sz="3200" dirty="0" smtClean="0">
                <a:solidFill>
                  <a:srgbClr val="C00000"/>
                </a:solidFill>
              </a:rPr>
              <a:t>Silniční nákladní doprava</a:t>
            </a:r>
            <a:endParaRPr lang="cs-CZ" sz="3200" dirty="0">
              <a:solidFill>
                <a:srgbClr val="C00000"/>
              </a:solidFill>
            </a:endParaRPr>
          </a:p>
        </p:txBody>
      </p:sp>
      <p:sp>
        <p:nvSpPr>
          <p:cNvPr id="3" name="Zástupný symbol pro obsah 2"/>
          <p:cNvSpPr>
            <a:spLocks noGrp="1"/>
          </p:cNvSpPr>
          <p:nvPr>
            <p:ph idx="1"/>
          </p:nvPr>
        </p:nvSpPr>
        <p:spPr>
          <a:xfrm>
            <a:off x="520581" y="1052736"/>
            <a:ext cx="7620000" cy="2548880"/>
          </a:xfrm>
        </p:spPr>
        <p:txBody>
          <a:bodyPr/>
          <a:lstStyle/>
          <a:p>
            <a:r>
              <a:rPr lang="cs-CZ" dirty="0" smtClean="0"/>
              <a:t>V EU více než 2/3 celkové tonáže přepravy zboží</a:t>
            </a:r>
          </a:p>
          <a:p>
            <a:r>
              <a:rPr lang="cs-CZ" dirty="0" smtClean="0"/>
              <a:t>V ČR zhruba </a:t>
            </a:r>
            <a:r>
              <a:rPr lang="cs-CZ" dirty="0"/>
              <a:t>tři čtvrtiny přepravních výkonů zaujímá doprava silniční </a:t>
            </a:r>
            <a:r>
              <a:rPr lang="cs-CZ" dirty="0" smtClean="0"/>
              <a:t>, </a:t>
            </a:r>
            <a:r>
              <a:rPr lang="cs-CZ" dirty="0"/>
              <a:t>asi jednu pětinu doprava železniční. Pomocí potrubní dopravy (2,7 %) se k nám přepravuje ropa a zemní plyn. Po vodě (hlavně po Labi) se v ČR přepravuje asi 1 % celkového přepravního výkonu, význam letecké dopravy v nákladní dopravě v ČR je zcela okrajový. </a:t>
            </a:r>
          </a:p>
        </p:txBody>
      </p:sp>
      <p:pic>
        <p:nvPicPr>
          <p:cNvPr id="19458" name="Picture 2" descr="Graf 2 Struktura nákladní dopravy v &amp;Ccaron;R v roce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4932040"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95536" y="6525344"/>
            <a:ext cx="7848872" cy="246221"/>
          </a:xfrm>
          <a:prstGeom prst="rect">
            <a:avLst/>
          </a:prstGeom>
        </p:spPr>
        <p:txBody>
          <a:bodyPr wrap="square">
            <a:spAutoFit/>
          </a:bodyPr>
          <a:lstStyle/>
          <a:p>
            <a:r>
              <a:rPr lang="cs-CZ" sz="1000" dirty="0"/>
              <a:t>http://vitejtenazemi.cz/cenia/index.php?p=vyvoj_nakladni_dopravy_v_cr&amp;site=doprava</a:t>
            </a:r>
          </a:p>
        </p:txBody>
      </p:sp>
      <p:sp>
        <p:nvSpPr>
          <p:cNvPr id="5" name="Obdélník 4"/>
          <p:cNvSpPr/>
          <p:nvPr/>
        </p:nvSpPr>
        <p:spPr>
          <a:xfrm>
            <a:off x="5580112" y="4546006"/>
            <a:ext cx="2987824" cy="923330"/>
          </a:xfrm>
          <a:prstGeom prst="rect">
            <a:avLst/>
          </a:prstGeom>
        </p:spPr>
        <p:txBody>
          <a:bodyPr wrap="square">
            <a:spAutoFit/>
          </a:bodyPr>
          <a:lstStyle/>
          <a:p>
            <a:r>
              <a:rPr lang="pl-PL" dirty="0"/>
              <a:t>Struktura nákladní dopravy </a:t>
            </a:r>
            <a:endParaRPr lang="pl-PL" dirty="0" smtClean="0"/>
          </a:p>
          <a:p>
            <a:r>
              <a:rPr lang="pl-PL" dirty="0" smtClean="0"/>
              <a:t>v </a:t>
            </a:r>
            <a:r>
              <a:rPr lang="pl-PL" dirty="0"/>
              <a:t>ČR v roce </a:t>
            </a:r>
            <a:endParaRPr lang="pl-PL" dirty="0" smtClean="0"/>
          </a:p>
          <a:p>
            <a:r>
              <a:rPr lang="pl-PL" dirty="0" smtClean="0"/>
              <a:t>2013 </a:t>
            </a:r>
            <a:r>
              <a:rPr lang="pl-PL" dirty="0"/>
              <a:t>[%]</a:t>
            </a:r>
            <a:endParaRPr lang="cs-CZ" dirty="0"/>
          </a:p>
        </p:txBody>
      </p:sp>
    </p:spTree>
    <p:extLst>
      <p:ext uri="{BB962C8B-B14F-4D97-AF65-F5344CB8AC3E}">
        <p14:creationId xmlns:p14="http://schemas.microsoft.com/office/powerpoint/2010/main" val="37285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2644693" y="836712"/>
            <a:ext cx="37995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cs-CZ" sz="2800" b="1" dirty="0" smtClean="0">
                <a:solidFill>
                  <a:srgbClr val="C00000"/>
                </a:solidFill>
              </a:rPr>
              <a:t>Členění dopravy</a:t>
            </a:r>
            <a:endParaRPr lang="cs-CZ" sz="2800" b="1" dirty="0">
              <a:solidFill>
                <a:srgbClr val="C00000"/>
              </a:solidFill>
            </a:endParaRPr>
          </a:p>
        </p:txBody>
      </p:sp>
      <p:sp>
        <p:nvSpPr>
          <p:cNvPr id="5" name="Obdélník 4"/>
          <p:cNvSpPr/>
          <p:nvPr/>
        </p:nvSpPr>
        <p:spPr>
          <a:xfrm>
            <a:off x="5635685" y="1988839"/>
            <a:ext cx="1846596" cy="461665"/>
          </a:xfrm>
          <a:prstGeom prst="rect">
            <a:avLst/>
          </a:prstGeom>
        </p:spPr>
        <p:txBody>
          <a:bodyPr wrap="none">
            <a:spAutoFit/>
          </a:bodyPr>
          <a:lstStyle/>
          <a:p>
            <a:r>
              <a:rPr lang="cs-CZ" sz="2400" b="1" dirty="0" smtClean="0">
                <a:solidFill>
                  <a:srgbClr val="FF0000"/>
                </a:solidFill>
              </a:rPr>
              <a:t>mezinárodní</a:t>
            </a:r>
            <a:r>
              <a:rPr lang="cs-CZ" sz="2400" b="1" dirty="0" smtClean="0"/>
              <a:t> </a:t>
            </a:r>
            <a:endParaRPr lang="cs-CZ" sz="2400" dirty="0"/>
          </a:p>
        </p:txBody>
      </p:sp>
      <p:sp>
        <p:nvSpPr>
          <p:cNvPr id="6" name="Obdélník 5"/>
          <p:cNvSpPr/>
          <p:nvPr/>
        </p:nvSpPr>
        <p:spPr>
          <a:xfrm>
            <a:off x="1821551" y="1988840"/>
            <a:ext cx="1670329" cy="461665"/>
          </a:xfrm>
          <a:prstGeom prst="rect">
            <a:avLst/>
          </a:prstGeom>
        </p:spPr>
        <p:txBody>
          <a:bodyPr wrap="none">
            <a:spAutoFit/>
          </a:bodyPr>
          <a:lstStyle/>
          <a:p>
            <a:r>
              <a:rPr lang="cs-CZ" sz="2400" b="1" dirty="0" smtClean="0">
                <a:solidFill>
                  <a:srgbClr val="FF0000"/>
                </a:solidFill>
              </a:rPr>
              <a:t>vnitrostátní</a:t>
            </a:r>
            <a:endParaRPr lang="cs-CZ" sz="2400" dirty="0">
              <a:solidFill>
                <a:srgbClr val="FF0000"/>
              </a:solidFill>
            </a:endParaRPr>
          </a:p>
        </p:txBody>
      </p:sp>
      <p:sp>
        <p:nvSpPr>
          <p:cNvPr id="7" name="Obdélník 6"/>
          <p:cNvSpPr/>
          <p:nvPr/>
        </p:nvSpPr>
        <p:spPr>
          <a:xfrm>
            <a:off x="1786807" y="2924944"/>
            <a:ext cx="2281137" cy="461665"/>
          </a:xfrm>
          <a:prstGeom prst="rect">
            <a:avLst/>
          </a:prstGeom>
        </p:spPr>
        <p:txBody>
          <a:bodyPr wrap="none">
            <a:spAutoFit/>
          </a:bodyPr>
          <a:lstStyle/>
          <a:p>
            <a:r>
              <a:rPr lang="cs-CZ" sz="2400" b="1" dirty="0" smtClean="0">
                <a:solidFill>
                  <a:srgbClr val="009900"/>
                </a:solidFill>
              </a:rPr>
              <a:t>vnitropodniková</a:t>
            </a:r>
            <a:endParaRPr lang="cs-CZ" sz="2400" dirty="0">
              <a:solidFill>
                <a:srgbClr val="009900"/>
              </a:solidFill>
            </a:endParaRPr>
          </a:p>
        </p:txBody>
      </p:sp>
      <p:sp>
        <p:nvSpPr>
          <p:cNvPr id="8" name="Obdélník 7"/>
          <p:cNvSpPr/>
          <p:nvPr/>
        </p:nvSpPr>
        <p:spPr>
          <a:xfrm>
            <a:off x="6346713" y="2924943"/>
            <a:ext cx="2185727" cy="461665"/>
          </a:xfrm>
          <a:prstGeom prst="rect">
            <a:avLst/>
          </a:prstGeom>
        </p:spPr>
        <p:txBody>
          <a:bodyPr wrap="none">
            <a:spAutoFit/>
          </a:bodyPr>
          <a:lstStyle/>
          <a:p>
            <a:r>
              <a:rPr lang="cs-CZ" sz="2400" b="1" dirty="0" smtClean="0">
                <a:solidFill>
                  <a:srgbClr val="009900"/>
                </a:solidFill>
              </a:rPr>
              <a:t>mezipodniková</a:t>
            </a:r>
            <a:r>
              <a:rPr lang="cs-CZ" sz="2400" b="1" dirty="0" smtClean="0"/>
              <a:t> </a:t>
            </a:r>
            <a:endParaRPr lang="cs-CZ" sz="2400" dirty="0"/>
          </a:p>
        </p:txBody>
      </p:sp>
      <p:sp>
        <p:nvSpPr>
          <p:cNvPr id="9" name="Obdélník 8"/>
          <p:cNvSpPr/>
          <p:nvPr/>
        </p:nvSpPr>
        <p:spPr>
          <a:xfrm>
            <a:off x="542261" y="3789040"/>
            <a:ext cx="1893339" cy="461665"/>
          </a:xfrm>
          <a:prstGeom prst="rect">
            <a:avLst/>
          </a:prstGeom>
        </p:spPr>
        <p:txBody>
          <a:bodyPr wrap="none">
            <a:spAutoFit/>
          </a:bodyPr>
          <a:lstStyle/>
          <a:p>
            <a:r>
              <a:rPr lang="cs-CZ" sz="2400" b="1" dirty="0" smtClean="0">
                <a:solidFill>
                  <a:srgbClr val="0070C0"/>
                </a:solidFill>
              </a:rPr>
              <a:t>mezioperační</a:t>
            </a:r>
            <a:endParaRPr lang="cs-CZ" sz="2400" dirty="0">
              <a:solidFill>
                <a:srgbClr val="0070C0"/>
              </a:solidFill>
            </a:endParaRPr>
          </a:p>
        </p:txBody>
      </p:sp>
      <p:sp>
        <p:nvSpPr>
          <p:cNvPr id="10" name="Obdélník 9"/>
          <p:cNvSpPr/>
          <p:nvPr/>
        </p:nvSpPr>
        <p:spPr>
          <a:xfrm>
            <a:off x="3595210" y="3789040"/>
            <a:ext cx="2056910" cy="461665"/>
          </a:xfrm>
          <a:prstGeom prst="rect">
            <a:avLst/>
          </a:prstGeom>
        </p:spPr>
        <p:txBody>
          <a:bodyPr wrap="none">
            <a:spAutoFit/>
          </a:bodyPr>
          <a:lstStyle/>
          <a:p>
            <a:r>
              <a:rPr lang="cs-CZ" sz="2400" b="1" dirty="0" err="1" smtClean="0">
                <a:solidFill>
                  <a:srgbClr val="0070C0"/>
                </a:solidFill>
              </a:rPr>
              <a:t>meziobjektová</a:t>
            </a:r>
            <a:endParaRPr lang="cs-CZ" sz="2400" dirty="0">
              <a:solidFill>
                <a:srgbClr val="0070C0"/>
              </a:solidFill>
            </a:endParaRPr>
          </a:p>
        </p:txBody>
      </p:sp>
      <p:sp>
        <p:nvSpPr>
          <p:cNvPr id="11" name="Levá složená závorka 10"/>
          <p:cNvSpPr/>
          <p:nvPr/>
        </p:nvSpPr>
        <p:spPr>
          <a:xfrm rot="5400000">
            <a:off x="4588364" y="-104197"/>
            <a:ext cx="309629" cy="363160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Levá složená závorka 11"/>
          <p:cNvSpPr/>
          <p:nvPr/>
        </p:nvSpPr>
        <p:spPr>
          <a:xfrm rot="5400000">
            <a:off x="4583954" y="949916"/>
            <a:ext cx="360041" cy="359002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Levá složená závorka 12"/>
          <p:cNvSpPr/>
          <p:nvPr/>
        </p:nvSpPr>
        <p:spPr>
          <a:xfrm rot="5400000">
            <a:off x="2778302" y="1943680"/>
            <a:ext cx="381326" cy="330939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 name="Obdélník 17"/>
          <p:cNvSpPr/>
          <p:nvPr/>
        </p:nvSpPr>
        <p:spPr>
          <a:xfrm>
            <a:off x="542261" y="4250705"/>
            <a:ext cx="2301547" cy="1200329"/>
          </a:xfrm>
          <a:prstGeom prst="rect">
            <a:avLst/>
          </a:prstGeom>
        </p:spPr>
        <p:txBody>
          <a:bodyPr wrap="square">
            <a:spAutoFit/>
          </a:bodyPr>
          <a:lstStyle/>
          <a:p>
            <a:pPr marL="342900" indent="-342900">
              <a:buFont typeface="Arial" pitchFamily="34" charset="0"/>
              <a:buChar char="•"/>
            </a:pPr>
            <a:r>
              <a:rPr lang="cs-CZ" sz="2400" dirty="0" smtClean="0"/>
              <a:t>doprava mezi výrobními operacemi </a:t>
            </a:r>
            <a:endParaRPr lang="cs-CZ" sz="2400" dirty="0"/>
          </a:p>
        </p:txBody>
      </p:sp>
      <p:sp>
        <p:nvSpPr>
          <p:cNvPr id="19" name="Obdélník 18"/>
          <p:cNvSpPr/>
          <p:nvPr/>
        </p:nvSpPr>
        <p:spPr>
          <a:xfrm>
            <a:off x="544469" y="5323869"/>
            <a:ext cx="2429413" cy="830997"/>
          </a:xfrm>
          <a:prstGeom prst="rect">
            <a:avLst/>
          </a:prstGeom>
        </p:spPr>
        <p:txBody>
          <a:bodyPr wrap="square">
            <a:spAutoFit/>
          </a:bodyPr>
          <a:lstStyle/>
          <a:p>
            <a:pPr marL="342900" indent="-342900">
              <a:buFont typeface="Arial" pitchFamily="34" charset="0"/>
              <a:buChar char="•"/>
            </a:pPr>
            <a:r>
              <a:rPr lang="cs-CZ" sz="2400" dirty="0" smtClean="0"/>
              <a:t>doprava ve skladech</a:t>
            </a:r>
            <a:endParaRPr lang="cs-CZ" sz="2400" dirty="0"/>
          </a:p>
        </p:txBody>
      </p:sp>
      <p:sp>
        <p:nvSpPr>
          <p:cNvPr id="20" name="Obdélník 19"/>
          <p:cNvSpPr/>
          <p:nvPr/>
        </p:nvSpPr>
        <p:spPr>
          <a:xfrm>
            <a:off x="3347864" y="4459288"/>
            <a:ext cx="2682568" cy="1569660"/>
          </a:xfrm>
          <a:prstGeom prst="rect">
            <a:avLst/>
          </a:prstGeom>
        </p:spPr>
        <p:txBody>
          <a:bodyPr wrap="square">
            <a:spAutoFit/>
          </a:bodyPr>
          <a:lstStyle/>
          <a:p>
            <a:pPr marL="342900" indent="-342900">
              <a:buFont typeface="Arial" pitchFamily="34" charset="0"/>
              <a:buChar char="•"/>
            </a:pPr>
            <a:r>
              <a:rPr lang="cs-CZ" sz="2400" dirty="0" smtClean="0"/>
              <a:t>doprava mezi výrobnami, sklady surovin, výrobků </a:t>
            </a:r>
            <a:endParaRPr lang="cs-CZ" sz="2400" dirty="0"/>
          </a:p>
        </p:txBody>
      </p:sp>
      <p:sp>
        <p:nvSpPr>
          <p:cNvPr id="21" name="Obdélník 20"/>
          <p:cNvSpPr/>
          <p:nvPr/>
        </p:nvSpPr>
        <p:spPr>
          <a:xfrm>
            <a:off x="6156176" y="3516983"/>
            <a:ext cx="2185727" cy="1569660"/>
          </a:xfrm>
          <a:prstGeom prst="rect">
            <a:avLst/>
          </a:prstGeom>
        </p:spPr>
        <p:txBody>
          <a:bodyPr wrap="square">
            <a:spAutoFit/>
          </a:bodyPr>
          <a:lstStyle/>
          <a:p>
            <a:pPr marL="342900" indent="-342900">
              <a:buFont typeface="Arial" pitchFamily="34" charset="0"/>
              <a:buChar char="•"/>
            </a:pPr>
            <a:r>
              <a:rPr lang="cs-CZ" sz="2400" dirty="0" smtClean="0"/>
              <a:t>doprava mezi prvky logistických systémů </a:t>
            </a:r>
            <a:endParaRPr lang="cs-CZ" sz="2400" dirty="0"/>
          </a:p>
        </p:txBody>
      </p:sp>
    </p:spTree>
    <p:extLst>
      <p:ext uri="{BB962C8B-B14F-4D97-AF65-F5344CB8AC3E}">
        <p14:creationId xmlns:p14="http://schemas.microsoft.com/office/powerpoint/2010/main" val="42885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2"/>
            <a:ext cx="7620000" cy="5204048"/>
          </a:xfrm>
        </p:spPr>
        <p:txBody>
          <a:bodyPr>
            <a:normAutofit fontScale="92500" lnSpcReduction="20000"/>
          </a:bodyPr>
          <a:lstStyle/>
          <a:p>
            <a:r>
              <a:rPr lang="cs-CZ" dirty="0" err="1" smtClean="0"/>
              <a:t>Celosvozová</a:t>
            </a:r>
            <a:r>
              <a:rPr lang="cs-CZ" dirty="0" smtClean="0"/>
              <a:t> = </a:t>
            </a:r>
            <a:r>
              <a:rPr lang="cs-CZ" dirty="0"/>
              <a:t>celý náklad na rozdíl od kusových zásilek (viz </a:t>
            </a:r>
            <a:r>
              <a:rPr lang="cs-CZ" b="1" dirty="0"/>
              <a:t>sběrná kusová zásilka</a:t>
            </a:r>
            <a:r>
              <a:rPr lang="cs-CZ" dirty="0"/>
              <a:t>) jede v jednom dopravním prostředku, který vybere společnost zprostředkující přepravu zásilek (zasílatel) podle podmínek (rozměry, hmotnost, objem) zadaných odesílatelem. Dopravní prostředek je vybrán tak, aby doprava byla co nejefektivnější, nejrychlejší a za nejnižší možnou cenu. Ceny </a:t>
            </a:r>
            <a:r>
              <a:rPr lang="cs-CZ" dirty="0" err="1"/>
              <a:t>celovozových</a:t>
            </a:r>
            <a:r>
              <a:rPr lang="cs-CZ" dirty="0"/>
              <a:t> zásilek bývají obvykle smluvní.</a:t>
            </a:r>
            <a:endParaRPr lang="cs-CZ" dirty="0" smtClean="0"/>
          </a:p>
          <a:p>
            <a:r>
              <a:rPr lang="cs-CZ" dirty="0" smtClean="0"/>
              <a:t>Sběrná služba (sdružené kusové zásilky)</a:t>
            </a:r>
          </a:p>
          <a:p>
            <a:r>
              <a:rPr lang="cs-CZ" dirty="0" smtClean="0"/>
              <a:t>Mezinárodní silniční – většinou </a:t>
            </a:r>
            <a:r>
              <a:rPr lang="cs-CZ" dirty="0" err="1" smtClean="0"/>
              <a:t>kamiónová</a:t>
            </a:r>
            <a:r>
              <a:rPr lang="cs-CZ" dirty="0" smtClean="0"/>
              <a:t> (vozidla nad 3,5 tuny užitné </a:t>
            </a:r>
            <a:r>
              <a:rPr lang="cs-CZ" dirty="0" smtClean="0"/>
              <a:t>hmotnosti) - </a:t>
            </a:r>
            <a:r>
              <a:rPr lang="cs-CZ" dirty="0"/>
              <a:t>výchozí místo a cílové místo leží na území dvou států, případně mohou obě místa ležet na území téhož států, ale část jízdy se uskuteční přes území jiného státu.</a:t>
            </a:r>
            <a:endParaRPr lang="cs-CZ" dirty="0" smtClean="0"/>
          </a:p>
          <a:p>
            <a:r>
              <a:rPr lang="cs-CZ" dirty="0" smtClean="0"/>
              <a:t>Pro mezinárodní – významnou roli v ČR hraje pro dopravce zájmové sdružení ČESMAD </a:t>
            </a:r>
            <a:r>
              <a:rPr lang="cs-CZ" dirty="0"/>
              <a:t>Bohemia </a:t>
            </a:r>
            <a:r>
              <a:rPr lang="cs-CZ" dirty="0">
                <a:hlinkClick r:id="rId2"/>
              </a:rPr>
              <a:t>http://</a:t>
            </a:r>
            <a:r>
              <a:rPr lang="cs-CZ" dirty="0" smtClean="0">
                <a:hlinkClick r:id="rId2"/>
              </a:rPr>
              <a:t>www.prodopravce.cz/clenska-sekce</a:t>
            </a:r>
            <a:endParaRPr lang="cs-CZ" dirty="0" smtClean="0"/>
          </a:p>
          <a:p>
            <a:pPr marL="114300" indent="0">
              <a:buNone/>
            </a:pPr>
            <a:endParaRPr lang="cs-CZ" dirty="0" smtClean="0"/>
          </a:p>
          <a:p>
            <a:r>
              <a:rPr lang="cs-CZ" dirty="0"/>
              <a:t> </a:t>
            </a:r>
            <a:r>
              <a:rPr lang="cs-CZ" dirty="0" smtClean="0"/>
              <a:t>- zástupce ČR v IRU – Mezinárodní silniční unie + mezinárodně ručící organizace v režimu TIR (= Celní konvence OSN o mezinárodní dopravě pod </a:t>
            </a:r>
            <a:r>
              <a:rPr lang="cs-CZ" dirty="0" smtClean="0">
                <a:solidFill>
                  <a:srgbClr val="FF0000"/>
                </a:solidFill>
              </a:rPr>
              <a:t>karnetem TIR</a:t>
            </a:r>
            <a:r>
              <a:rPr lang="cs-CZ" dirty="0" smtClean="0"/>
              <a:t>)</a:t>
            </a:r>
            <a:endParaRPr lang="cs-CZ" dirty="0"/>
          </a:p>
        </p:txBody>
      </p:sp>
      <p:sp>
        <p:nvSpPr>
          <p:cNvPr id="4" name="Nadpis 1"/>
          <p:cNvSpPr>
            <a:spLocks noGrp="1"/>
          </p:cNvSpPr>
          <p:nvPr>
            <p:ph type="title"/>
          </p:nvPr>
        </p:nvSpPr>
        <p:spPr>
          <a:xfrm>
            <a:off x="457200" y="274638"/>
            <a:ext cx="7620000" cy="850106"/>
          </a:xfrm>
        </p:spPr>
        <p:txBody>
          <a:bodyPr/>
          <a:lstStyle/>
          <a:p>
            <a:r>
              <a:rPr lang="cs-CZ" sz="3200" dirty="0" smtClean="0">
                <a:solidFill>
                  <a:srgbClr val="C00000"/>
                </a:solidFill>
              </a:rPr>
              <a:t>Silniční nákladní doprava</a:t>
            </a:r>
            <a:endParaRPr lang="cs-CZ" sz="3200" dirty="0">
              <a:solidFill>
                <a:srgbClr val="C00000"/>
              </a:solidFill>
            </a:endParaRPr>
          </a:p>
        </p:txBody>
      </p:sp>
    </p:spTree>
    <p:extLst>
      <p:ext uri="{BB962C8B-B14F-4D97-AF65-F5344CB8AC3E}">
        <p14:creationId xmlns:p14="http://schemas.microsoft.com/office/powerpoint/2010/main" val="1015688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2405"/>
            <a:ext cx="7620000" cy="706090"/>
          </a:xfrm>
        </p:spPr>
        <p:txBody>
          <a:bodyPr/>
          <a:lstStyle/>
          <a:p>
            <a:r>
              <a:rPr lang="cs-CZ" sz="3200" dirty="0" smtClean="0">
                <a:solidFill>
                  <a:srgbClr val="C00000"/>
                </a:solidFill>
              </a:rPr>
              <a:t>Mezinárodní silniční nákladní doprava</a:t>
            </a:r>
            <a:endParaRPr lang="cs-CZ" sz="3200" dirty="0">
              <a:solidFill>
                <a:srgbClr val="C00000"/>
              </a:solidFill>
            </a:endParaRPr>
          </a:p>
        </p:txBody>
      </p:sp>
      <p:sp>
        <p:nvSpPr>
          <p:cNvPr id="3" name="Zástupný symbol pro obsah 2"/>
          <p:cNvSpPr>
            <a:spLocks noGrp="1"/>
          </p:cNvSpPr>
          <p:nvPr>
            <p:ph idx="1"/>
          </p:nvPr>
        </p:nvSpPr>
        <p:spPr>
          <a:xfrm>
            <a:off x="457200" y="1052736"/>
            <a:ext cx="7620000" cy="5348064"/>
          </a:xfrm>
        </p:spPr>
        <p:txBody>
          <a:bodyPr>
            <a:normAutofit/>
          </a:bodyPr>
          <a:lstStyle/>
          <a:p>
            <a:r>
              <a:rPr lang="cs-CZ" i="1" dirty="0" smtClean="0">
                <a:solidFill>
                  <a:srgbClr val="009900"/>
                </a:solidFill>
              </a:rPr>
              <a:t>Úmluva </a:t>
            </a:r>
            <a:r>
              <a:rPr lang="cs-CZ" i="1" dirty="0">
                <a:solidFill>
                  <a:srgbClr val="009900"/>
                </a:solidFill>
              </a:rPr>
              <a:t>o přepravní </a:t>
            </a:r>
            <a:r>
              <a:rPr lang="cs-CZ" i="1" dirty="0" smtClean="0">
                <a:solidFill>
                  <a:srgbClr val="009900"/>
                </a:solidFill>
              </a:rPr>
              <a:t>smlouvě v </a:t>
            </a:r>
            <a:r>
              <a:rPr lang="cs-CZ" i="1" dirty="0">
                <a:solidFill>
                  <a:srgbClr val="009900"/>
                </a:solidFill>
              </a:rPr>
              <a:t>mezinárodní silniční nákladní dopravě (</a:t>
            </a:r>
            <a:r>
              <a:rPr lang="cs-CZ" i="1" dirty="0" smtClean="0">
                <a:solidFill>
                  <a:srgbClr val="009900"/>
                </a:solidFill>
              </a:rPr>
              <a:t>CMR</a:t>
            </a:r>
            <a:r>
              <a:rPr lang="cs-CZ" i="1" dirty="0" smtClean="0"/>
              <a:t>)</a:t>
            </a:r>
            <a:r>
              <a:rPr lang="cs-CZ" dirty="0" smtClean="0"/>
              <a:t>, </a:t>
            </a:r>
            <a:r>
              <a:rPr lang="cs-CZ" dirty="0"/>
              <a:t>která byla přejata </a:t>
            </a:r>
            <a:r>
              <a:rPr lang="cs-CZ" dirty="0" smtClean="0"/>
              <a:t>Vyhláškou ministra </a:t>
            </a:r>
            <a:r>
              <a:rPr lang="cs-CZ" dirty="0"/>
              <a:t>zahraničních věcí dne 27. listopadu 1974 pod č. 11/1975 Sb. </a:t>
            </a:r>
            <a:endParaRPr lang="cs-CZ" dirty="0" smtClean="0"/>
          </a:p>
          <a:p>
            <a:r>
              <a:rPr lang="en-US" dirty="0" smtClean="0"/>
              <a:t> </a:t>
            </a:r>
            <a:r>
              <a:rPr lang="en-US" i="1" dirty="0"/>
              <a:t>Convention on the Contract for the International Carriage of Goods by Road (CMR</a:t>
            </a:r>
            <a:r>
              <a:rPr lang="en-US" i="1" dirty="0" smtClean="0"/>
              <a:t>)</a:t>
            </a:r>
            <a:r>
              <a:rPr lang="cs-CZ" i="1" dirty="0" smtClean="0"/>
              <a:t> – viz dále</a:t>
            </a:r>
            <a:endParaRPr lang="cs-CZ" dirty="0"/>
          </a:p>
          <a:p>
            <a:r>
              <a:rPr lang="cs-CZ" dirty="0" smtClean="0">
                <a:solidFill>
                  <a:srgbClr val="009900"/>
                </a:solidFill>
              </a:rPr>
              <a:t>Celní úmluva o </a:t>
            </a:r>
            <a:r>
              <a:rPr lang="cs-CZ" dirty="0">
                <a:solidFill>
                  <a:srgbClr val="009900"/>
                </a:solidFill>
              </a:rPr>
              <a:t>mezinárodní přepravě zboží na podkladě karnetů TIR</a:t>
            </a:r>
            <a:r>
              <a:rPr lang="cs-CZ" dirty="0"/>
              <a:t>, v podobě Vyhlášky </a:t>
            </a:r>
            <a:r>
              <a:rPr lang="cs-CZ" dirty="0" smtClean="0"/>
              <a:t>ministra zahraničních </a:t>
            </a:r>
            <a:r>
              <a:rPr lang="cs-CZ" dirty="0"/>
              <a:t>věcí 144/1982 </a:t>
            </a:r>
            <a:r>
              <a:rPr lang="cs-CZ" dirty="0" smtClean="0"/>
              <a:t>Sb. a </a:t>
            </a:r>
            <a:r>
              <a:rPr lang="cs-CZ" dirty="0"/>
              <a:t>později Sdělení Ministerstva zahraničních </a:t>
            </a:r>
            <a:r>
              <a:rPr lang="cs-CZ" dirty="0" smtClean="0"/>
              <a:t>věcí 61/2008 Sb. - v </a:t>
            </a:r>
            <a:r>
              <a:rPr lang="cs-CZ" dirty="0"/>
              <a:t>dnešní době hraje významnější roli pouze </a:t>
            </a:r>
            <a:r>
              <a:rPr lang="cs-CZ" dirty="0" smtClean="0"/>
              <a:t>pro dopravce </a:t>
            </a:r>
            <a:r>
              <a:rPr lang="cs-CZ" dirty="0"/>
              <a:t>realizujícími přepravu zboží do (ze, přes) států mimo Evropskou unii</a:t>
            </a:r>
            <a:r>
              <a:rPr lang="cs-CZ" dirty="0" smtClean="0"/>
              <a:t>. – viz dále</a:t>
            </a:r>
            <a:endParaRPr lang="cs-CZ" dirty="0"/>
          </a:p>
          <a:p>
            <a:r>
              <a:rPr lang="cs-CZ" dirty="0" smtClean="0"/>
              <a:t>Další </a:t>
            </a:r>
            <a:r>
              <a:rPr lang="cs-CZ" dirty="0"/>
              <a:t>normou, která má poměrně značný praktický význam, je </a:t>
            </a:r>
            <a:r>
              <a:rPr lang="cs-CZ" i="1" dirty="0" smtClean="0"/>
              <a:t>Evropská dohoda </a:t>
            </a:r>
            <a:r>
              <a:rPr lang="cs-CZ" i="1" dirty="0"/>
              <a:t>o mezinárodní silniční přepravě nebezpečných věcí (ADR)</a:t>
            </a:r>
            <a:r>
              <a:rPr lang="cs-CZ" dirty="0"/>
              <a:t>, v </a:t>
            </a:r>
            <a:r>
              <a:rPr lang="cs-CZ" dirty="0" smtClean="0"/>
              <a:t>tuzemském právním </a:t>
            </a:r>
            <a:r>
              <a:rPr lang="cs-CZ" dirty="0"/>
              <a:t>řádu jako Vyhláška ministra zahraničních věcí č. 64/1987 Sb.</a:t>
            </a:r>
          </a:p>
        </p:txBody>
      </p:sp>
    </p:spTree>
    <p:extLst>
      <p:ext uri="{BB962C8B-B14F-4D97-AF65-F5344CB8AC3E}">
        <p14:creationId xmlns:p14="http://schemas.microsoft.com/office/powerpoint/2010/main" val="363140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7620000" cy="850106"/>
          </a:xfrm>
        </p:spPr>
        <p:txBody>
          <a:bodyPr/>
          <a:lstStyle/>
          <a:p>
            <a:r>
              <a:rPr lang="cs-CZ" sz="3200" dirty="0">
                <a:solidFill>
                  <a:srgbClr val="C00000"/>
                </a:solidFill>
              </a:rPr>
              <a:t>CMR – úprava smlouvy o mezinárodní přepravě </a:t>
            </a:r>
            <a:r>
              <a:rPr lang="cs-CZ" sz="3200" dirty="0" smtClean="0">
                <a:solidFill>
                  <a:srgbClr val="C00000"/>
                </a:solidFill>
              </a:rPr>
              <a:t>nákladu I</a:t>
            </a:r>
            <a:endParaRPr lang="en-US" sz="3200" dirty="0">
              <a:solidFill>
                <a:srgbClr val="C00000"/>
              </a:solidFill>
            </a:endParaRPr>
          </a:p>
        </p:txBody>
      </p:sp>
      <p:sp>
        <p:nvSpPr>
          <p:cNvPr id="15363" name="Rectangle 3"/>
          <p:cNvSpPr>
            <a:spLocks noGrp="1" noChangeArrowheads="1"/>
          </p:cNvSpPr>
          <p:nvPr>
            <p:ph type="body" idx="1"/>
          </p:nvPr>
        </p:nvSpPr>
        <p:spPr>
          <a:xfrm>
            <a:off x="457200" y="1268760"/>
            <a:ext cx="7620000" cy="5132040"/>
          </a:xfrm>
        </p:spPr>
        <p:txBody>
          <a:bodyPr>
            <a:normAutofit fontScale="77500" lnSpcReduction="20000"/>
          </a:bodyPr>
          <a:lstStyle/>
          <a:p>
            <a:pPr>
              <a:lnSpc>
                <a:spcPct val="80000"/>
              </a:lnSpc>
            </a:pPr>
            <a:r>
              <a:rPr lang="en-US" sz="2800" dirty="0"/>
              <a:t>Convention on the Contract for the International Carriage of Goods by Road (CMR) - (</a:t>
            </a:r>
            <a:r>
              <a:rPr lang="cs-CZ" sz="2800" dirty="0"/>
              <a:t>1956), v ČR zveřejněno v 11/1975 Sb. </a:t>
            </a:r>
            <a:endParaRPr lang="cs-CZ" sz="2800" dirty="0" smtClean="0"/>
          </a:p>
          <a:p>
            <a:r>
              <a:rPr lang="cs-CZ" sz="2800" dirty="0"/>
              <a:t>(</a:t>
            </a:r>
            <a:r>
              <a:rPr lang="cs-CZ" sz="2800" dirty="0" err="1"/>
              <a:t>Convention</a:t>
            </a:r>
            <a:r>
              <a:rPr lang="cs-CZ" sz="2800" dirty="0"/>
              <a:t> </a:t>
            </a:r>
            <a:r>
              <a:rPr lang="cs-CZ" sz="2800" dirty="0" err="1"/>
              <a:t>Marchandise</a:t>
            </a:r>
            <a:r>
              <a:rPr lang="cs-CZ" sz="2800" dirty="0"/>
              <a:t> </a:t>
            </a:r>
            <a:r>
              <a:rPr lang="cs-CZ" sz="2800" dirty="0" err="1"/>
              <a:t>Routière</a:t>
            </a:r>
            <a:r>
              <a:rPr lang="cs-CZ" sz="2800" dirty="0"/>
              <a:t>, </a:t>
            </a:r>
            <a:r>
              <a:rPr lang="cs-CZ" sz="2800" b="1" i="1" dirty="0" err="1"/>
              <a:t>C</a:t>
            </a:r>
            <a:r>
              <a:rPr lang="cs-CZ" sz="2800" i="1" dirty="0" err="1"/>
              <a:t>onvention</a:t>
            </a:r>
            <a:r>
              <a:rPr lang="cs-CZ" sz="2800" i="1" dirty="0"/>
              <a:t> </a:t>
            </a:r>
            <a:r>
              <a:rPr lang="cs-CZ" sz="2800" i="1" dirty="0" err="1"/>
              <a:t>relative</a:t>
            </a:r>
            <a:r>
              <a:rPr lang="cs-CZ" sz="2800" i="1" dirty="0"/>
              <a:t> au </a:t>
            </a:r>
            <a:r>
              <a:rPr lang="cs-CZ" sz="2800" i="1" dirty="0" err="1"/>
              <a:t>contrat</a:t>
            </a:r>
            <a:r>
              <a:rPr lang="cs-CZ" sz="2800" i="1" dirty="0"/>
              <a:t> de transport </a:t>
            </a:r>
            <a:r>
              <a:rPr lang="cs-CZ" sz="2800" i="1" dirty="0" err="1"/>
              <a:t>international</a:t>
            </a:r>
            <a:r>
              <a:rPr lang="cs-CZ" sz="2800" i="1" dirty="0"/>
              <a:t> de </a:t>
            </a:r>
            <a:r>
              <a:rPr lang="cs-CZ" sz="2800" b="1" i="1" dirty="0" err="1"/>
              <a:t>m</a:t>
            </a:r>
            <a:r>
              <a:rPr lang="cs-CZ" sz="2800" i="1" dirty="0" err="1"/>
              <a:t>archandises</a:t>
            </a:r>
            <a:r>
              <a:rPr lang="cs-CZ" sz="2800" i="1" dirty="0"/>
              <a:t> par </a:t>
            </a:r>
            <a:r>
              <a:rPr lang="cs-CZ" sz="2800" b="1" i="1" dirty="0" err="1"/>
              <a:t>r</a:t>
            </a:r>
            <a:r>
              <a:rPr lang="cs-CZ" sz="2800" i="1" dirty="0" err="1"/>
              <a:t>oute</a:t>
            </a:r>
            <a:r>
              <a:rPr lang="cs-CZ" sz="2800" i="1" dirty="0"/>
              <a:t>)</a:t>
            </a:r>
            <a:r>
              <a:rPr lang="cs-CZ" sz="2800" dirty="0"/>
              <a:t> je </a:t>
            </a:r>
            <a:r>
              <a:rPr lang="cs-CZ" sz="2800" dirty="0">
                <a:hlinkClick r:id="rId2" tooltip="Úmluva"/>
              </a:rPr>
              <a:t>úmluva</a:t>
            </a:r>
            <a:r>
              <a:rPr lang="cs-CZ" sz="2800" dirty="0"/>
              <a:t> o </a:t>
            </a:r>
            <a:r>
              <a:rPr lang="cs-CZ" sz="2800" dirty="0">
                <a:hlinkClick r:id="rId3" tooltip="Přepravní smlouva"/>
              </a:rPr>
              <a:t>přepravní smlouvě</a:t>
            </a:r>
            <a:r>
              <a:rPr lang="cs-CZ" sz="2800" dirty="0"/>
              <a:t> v mezinárodní </a:t>
            </a:r>
            <a:r>
              <a:rPr lang="cs-CZ" sz="2800" dirty="0">
                <a:hlinkClick r:id="rId4" tooltip="Silniční doprava"/>
              </a:rPr>
              <a:t>silniční dopravě</a:t>
            </a:r>
            <a:r>
              <a:rPr lang="cs-CZ" sz="2800" dirty="0"/>
              <a:t>. Dohoda byla uzavřena v Ženevě 19. května 1956</a:t>
            </a:r>
            <a:r>
              <a:rPr lang="cs-CZ" sz="2800" dirty="0" smtClean="0"/>
              <a:t>.</a:t>
            </a:r>
            <a:r>
              <a:rPr lang="cs-CZ" sz="2800" baseline="30000" dirty="0"/>
              <a:t> </a:t>
            </a:r>
            <a:r>
              <a:rPr lang="cs-CZ" sz="2800" baseline="30000" dirty="0" smtClean="0"/>
              <a:t>–</a:t>
            </a:r>
            <a:r>
              <a:rPr lang="cs-CZ" sz="2800" dirty="0" smtClean="0"/>
              <a:t> </a:t>
            </a:r>
            <a:r>
              <a:rPr lang="cs-CZ" sz="2800" dirty="0" smtClean="0">
                <a:solidFill>
                  <a:srgbClr val="FF0000"/>
                </a:solidFill>
              </a:rPr>
              <a:t>ČR je signatářem Dohody</a:t>
            </a:r>
            <a:endParaRPr lang="cs-CZ" sz="2800" dirty="0">
              <a:solidFill>
                <a:srgbClr val="FF0000"/>
              </a:solidFill>
            </a:endParaRPr>
          </a:p>
          <a:p>
            <a:r>
              <a:rPr lang="cs-CZ" sz="2800" dirty="0">
                <a:hlinkClick r:id="rId5" tooltip="Mezinárodní silniční unie (stránka neexistuje)"/>
              </a:rPr>
              <a:t>Mezinárodní silniční unie</a:t>
            </a:r>
            <a:r>
              <a:rPr lang="cs-CZ" sz="2800" dirty="0"/>
              <a:t> (IRU) podle této dohody vytvořila standardní nákladní </a:t>
            </a:r>
            <a:r>
              <a:rPr lang="cs-CZ" sz="2800" dirty="0" smtClean="0"/>
              <a:t>list</a:t>
            </a:r>
            <a:r>
              <a:rPr lang="cs-CZ" sz="2800" dirty="0"/>
              <a:t> </a:t>
            </a:r>
            <a:r>
              <a:rPr lang="cs-CZ" sz="2800" dirty="0" smtClean="0"/>
              <a:t>– </a:t>
            </a:r>
            <a:r>
              <a:rPr lang="cs-CZ" sz="2800" dirty="0" smtClean="0">
                <a:solidFill>
                  <a:srgbClr val="FF0000"/>
                </a:solidFill>
              </a:rPr>
              <a:t>tzv. CAMRÁK </a:t>
            </a:r>
            <a:r>
              <a:rPr lang="cs-CZ" sz="2800" dirty="0" smtClean="0"/>
              <a:t>- </a:t>
            </a:r>
            <a:r>
              <a:rPr lang="cs-CZ" sz="2800" dirty="0" smtClean="0"/>
              <a:t> </a:t>
            </a:r>
            <a:r>
              <a:rPr lang="cs-CZ" sz="2800" dirty="0"/>
              <a:t>který se používá v mezinárodní autodopravě. Formulář je většinou trojjazyčný. V povinných kolonkách je uvedeno jméno odesilatele, příjemce, dopravce (dopravců), specifikace a množství zboží</a:t>
            </a:r>
            <a:r>
              <a:rPr lang="cs-CZ" sz="2800" dirty="0" smtClean="0"/>
              <a:t>.</a:t>
            </a:r>
            <a:endParaRPr lang="cs-CZ" sz="2800" dirty="0"/>
          </a:p>
          <a:p>
            <a:pPr>
              <a:lnSpc>
                <a:spcPct val="80000"/>
              </a:lnSpc>
            </a:pPr>
            <a:r>
              <a:rPr lang="cs-CZ" sz="2800" dirty="0"/>
              <a:t>Úmluva představuje přímou úpravu soukromoprávního rozměru mezinárodní přepravy nákladu (tj. nikoli dopravy pro vlastní komerční potřebu) po silnici.  </a:t>
            </a:r>
          </a:p>
          <a:p>
            <a:pPr>
              <a:lnSpc>
                <a:spcPct val="80000"/>
              </a:lnSpc>
            </a:pPr>
            <a:r>
              <a:rPr lang="cs-CZ" sz="2800" dirty="0"/>
              <a:t>Úmluva je „přísná“, připouští se jenom některé odchylky. </a:t>
            </a:r>
          </a:p>
          <a:p>
            <a:pPr>
              <a:lnSpc>
                <a:spcPct val="80000"/>
              </a:lnSpc>
            </a:pPr>
            <a:r>
              <a:rPr lang="cs-CZ" sz="2800" dirty="0"/>
              <a:t>Vztahuje se na mezistátní dopravu nákladů s výjimkou zvláštních druhů nákladní dopravy.</a:t>
            </a:r>
          </a:p>
        </p:txBody>
      </p:sp>
    </p:spTree>
    <p:extLst>
      <p:ext uri="{BB962C8B-B14F-4D97-AF65-F5344CB8AC3E}">
        <p14:creationId xmlns:p14="http://schemas.microsoft.com/office/powerpoint/2010/main" val="2862555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sz="3200" dirty="0">
                <a:solidFill>
                  <a:srgbClr val="C00000"/>
                </a:solidFill>
              </a:rPr>
              <a:t>CMR – úprava smlouvy o mezinárodní přepravě nákladu II </a:t>
            </a:r>
            <a:r>
              <a:rPr lang="cs-CZ" sz="3200" dirty="0" smtClean="0">
                <a:solidFill>
                  <a:srgbClr val="C00000"/>
                </a:solidFill>
              </a:rPr>
              <a:t>- „CAMRÁK“</a:t>
            </a:r>
            <a:endParaRPr lang="en-US" sz="3200" dirty="0">
              <a:solidFill>
                <a:srgbClr val="C00000"/>
              </a:solidFill>
            </a:endParaRPr>
          </a:p>
        </p:txBody>
      </p:sp>
      <p:sp>
        <p:nvSpPr>
          <p:cNvPr id="22531" name="Rectangle 3"/>
          <p:cNvSpPr>
            <a:spLocks noGrp="1" noChangeArrowheads="1"/>
          </p:cNvSpPr>
          <p:nvPr>
            <p:ph type="body" idx="1"/>
          </p:nvPr>
        </p:nvSpPr>
        <p:spPr/>
        <p:txBody>
          <a:bodyPr/>
          <a:lstStyle/>
          <a:p>
            <a:pPr>
              <a:lnSpc>
                <a:spcPct val="90000"/>
              </a:lnSpc>
            </a:pPr>
            <a:r>
              <a:rPr lang="cs-CZ" sz="2400" dirty="0"/>
              <a:t>O nákladní přepravě se vyhotovuje </a:t>
            </a:r>
            <a:r>
              <a:rPr lang="cs-CZ" sz="2400" dirty="0">
                <a:solidFill>
                  <a:srgbClr val="0070C0"/>
                </a:solidFill>
              </a:rPr>
              <a:t>třikrát nákladní list</a:t>
            </a:r>
            <a:r>
              <a:rPr lang="cs-CZ" sz="2400" dirty="0"/>
              <a:t>. </a:t>
            </a:r>
            <a:r>
              <a:rPr lang="cs-CZ" sz="2400" dirty="0">
                <a:solidFill>
                  <a:srgbClr val="009900"/>
                </a:solidFill>
              </a:rPr>
              <a:t>První se předává odesilateli, druhý doprovází zboží příjemci, třetí si ponechává přepravce.  V případě převozu více vozidly se vyhotovuje pro každé vozidlo zvlášť.</a:t>
            </a:r>
            <a:r>
              <a:rPr lang="cs-CZ" sz="2400" dirty="0"/>
              <a:t> Nákladní list má předepsaný obsah, mj. označení stran, popis zboží,  místo nakládky a určení, přepravné a způsob jeho placení, možnost dobírky, pokyny pro celní odbavení apod. </a:t>
            </a:r>
          </a:p>
          <a:p>
            <a:pPr>
              <a:lnSpc>
                <a:spcPct val="90000"/>
              </a:lnSpc>
            </a:pPr>
            <a:r>
              <a:rPr lang="cs-CZ" sz="2400" dirty="0">
                <a:solidFill>
                  <a:srgbClr val="009900"/>
                </a:solidFill>
              </a:rPr>
              <a:t>Úmluva do nejmenších podrobností stanoví povinnosti odesilatele, přepravce a příjemce v souvislosti s přípravou a uskutečněním přepravy včetně vyřízení formalit spojených s vývozem a dovozem</a:t>
            </a:r>
            <a:r>
              <a:rPr lang="cs-CZ" sz="2400" dirty="0"/>
              <a:t>.    </a:t>
            </a:r>
            <a:endParaRPr lang="cs-CZ" sz="2400" dirty="0" smtClean="0"/>
          </a:p>
          <a:p>
            <a:pPr>
              <a:lnSpc>
                <a:spcPct val="90000"/>
              </a:lnSpc>
            </a:pPr>
            <a:r>
              <a:rPr lang="en-US" sz="2400" dirty="0">
                <a:hlinkClick r:id="rId2"/>
              </a:rPr>
              <a:t>http://</a:t>
            </a:r>
            <a:r>
              <a:rPr lang="en-US" sz="2400" dirty="0" smtClean="0">
                <a:hlinkClick r:id="rId2"/>
              </a:rPr>
              <a:t>www.skolatextilu.cz/dwn.php?ID=6</a:t>
            </a:r>
            <a:endParaRPr lang="cs-CZ" sz="2400" dirty="0" smtClean="0"/>
          </a:p>
          <a:p>
            <a:pPr marL="114300" indent="0">
              <a:lnSpc>
                <a:spcPct val="90000"/>
              </a:lnSpc>
              <a:buNone/>
            </a:pPr>
            <a:endParaRPr lang="en-US" sz="2400" dirty="0"/>
          </a:p>
        </p:txBody>
      </p:sp>
    </p:spTree>
    <p:extLst>
      <p:ext uri="{BB962C8B-B14F-4D97-AF65-F5344CB8AC3E}">
        <p14:creationId xmlns:p14="http://schemas.microsoft.com/office/powerpoint/2010/main" val="1225368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sz="3200" dirty="0">
                <a:solidFill>
                  <a:srgbClr val="C00000"/>
                </a:solidFill>
              </a:rPr>
              <a:t>CMR – úprava smlouvy o mezinárodní přepravě nákladu </a:t>
            </a:r>
            <a:r>
              <a:rPr lang="cs-CZ" sz="3200" dirty="0" smtClean="0">
                <a:solidFill>
                  <a:srgbClr val="C00000"/>
                </a:solidFill>
              </a:rPr>
              <a:t>III – „CAMRÁK“</a:t>
            </a:r>
            <a:endParaRPr lang="cs-CZ" sz="3200" dirty="0">
              <a:solidFill>
                <a:srgbClr val="C00000"/>
              </a:solidFill>
            </a:endParaRPr>
          </a:p>
        </p:txBody>
      </p:sp>
      <p:sp>
        <p:nvSpPr>
          <p:cNvPr id="29699" name="Rectangle 3"/>
          <p:cNvSpPr>
            <a:spLocks noGrp="1" noChangeArrowheads="1"/>
          </p:cNvSpPr>
          <p:nvPr>
            <p:ph type="body" idx="1"/>
          </p:nvPr>
        </p:nvSpPr>
        <p:spPr/>
        <p:txBody>
          <a:bodyPr>
            <a:normAutofit fontScale="92500" lnSpcReduction="10000"/>
          </a:bodyPr>
          <a:lstStyle/>
          <a:p>
            <a:pPr>
              <a:lnSpc>
                <a:spcPct val="90000"/>
              </a:lnSpc>
            </a:pPr>
            <a:r>
              <a:rPr lang="cs-CZ" sz="2800" dirty="0"/>
              <a:t>Stanoví se </a:t>
            </a:r>
            <a:r>
              <a:rPr lang="cs-CZ" sz="2800" dirty="0" smtClean="0">
                <a:solidFill>
                  <a:srgbClr val="009900"/>
                </a:solidFill>
              </a:rPr>
              <a:t>dosah </a:t>
            </a:r>
            <a:r>
              <a:rPr lang="cs-CZ" sz="2800" dirty="0">
                <a:solidFill>
                  <a:srgbClr val="009900"/>
                </a:solidFill>
              </a:rPr>
              <a:t>odpovědnosti přepravce za škodu na přepravovaném nákladu vzniklou různými událostmi v souvislosti s přepravou a její rozsah</a:t>
            </a:r>
            <a:r>
              <a:rPr lang="cs-CZ" sz="2800" dirty="0"/>
              <a:t> (v závislosti na hmotnosti zásilky, pokud není sjednáno zvláštní ujednání či zajištění).  </a:t>
            </a:r>
          </a:p>
          <a:p>
            <a:pPr>
              <a:lnSpc>
                <a:spcPct val="90000"/>
              </a:lnSpc>
            </a:pPr>
            <a:r>
              <a:rPr lang="cs-CZ" sz="2800" dirty="0"/>
              <a:t>Stanoví se (poměrně přísné) lhůty pro uplatňování nároků ze smlouvy o přepravě.</a:t>
            </a:r>
          </a:p>
          <a:p>
            <a:pPr>
              <a:lnSpc>
                <a:spcPct val="90000"/>
              </a:lnSpc>
            </a:pPr>
            <a:r>
              <a:rPr lang="cs-CZ" sz="2800" dirty="0"/>
              <a:t>Odpovědnosti a rizika dopadající na jednotlivé zúčastněné, zejména pak přepravce, si žádají zajištění pojištěním</a:t>
            </a:r>
            <a:r>
              <a:rPr lang="cs-CZ" sz="2800" dirty="0" smtClean="0"/>
              <a:t>.</a:t>
            </a:r>
          </a:p>
          <a:p>
            <a:pPr>
              <a:lnSpc>
                <a:spcPct val="90000"/>
              </a:lnSpc>
            </a:pPr>
            <a:r>
              <a:rPr lang="cs-CZ" sz="2800" dirty="0">
                <a:hlinkClick r:id="rId2"/>
              </a:rPr>
              <a:t>http://</a:t>
            </a:r>
            <a:r>
              <a:rPr lang="cs-CZ" sz="2800" dirty="0" smtClean="0">
                <a:hlinkClick r:id="rId2"/>
              </a:rPr>
              <a:t>www.mdcr.cz/NR/rdonlyres/940176F8-0896-4B60-BBD1-D6EF42C71EB4/0/662011SbmsDodatkov%C3%BDprotokolCMR.pdf</a:t>
            </a:r>
            <a:endParaRPr lang="cs-CZ" sz="2800" dirty="0" smtClean="0"/>
          </a:p>
          <a:p>
            <a:pPr>
              <a:lnSpc>
                <a:spcPct val="90000"/>
              </a:lnSpc>
            </a:pPr>
            <a:endParaRPr lang="cs-CZ" sz="2800" dirty="0"/>
          </a:p>
        </p:txBody>
      </p:sp>
    </p:spTree>
    <p:extLst>
      <p:ext uri="{BB962C8B-B14F-4D97-AF65-F5344CB8AC3E}">
        <p14:creationId xmlns:p14="http://schemas.microsoft.com/office/powerpoint/2010/main" val="1627895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634082"/>
          </a:xfrm>
        </p:spPr>
        <p:txBody>
          <a:bodyPr/>
          <a:lstStyle/>
          <a:p>
            <a:r>
              <a:rPr lang="cs-CZ" dirty="0" smtClean="0">
                <a:solidFill>
                  <a:srgbClr val="009900"/>
                </a:solidFill>
              </a:rPr>
              <a:t>Elektronický </a:t>
            </a:r>
            <a:r>
              <a:rPr lang="cs-CZ" dirty="0" smtClean="0">
                <a:solidFill>
                  <a:srgbClr val="009900"/>
                </a:solidFill>
              </a:rPr>
              <a:t>CMR – „CAMRÁK“</a:t>
            </a:r>
            <a:endParaRPr lang="cs-CZ" dirty="0">
              <a:solidFill>
                <a:srgbClr val="009900"/>
              </a:solidFill>
            </a:endParaRPr>
          </a:p>
        </p:txBody>
      </p:sp>
      <p:sp>
        <p:nvSpPr>
          <p:cNvPr id="3" name="Zástupný symbol pro obsah 2"/>
          <p:cNvSpPr>
            <a:spLocks noGrp="1"/>
          </p:cNvSpPr>
          <p:nvPr>
            <p:ph idx="1"/>
          </p:nvPr>
        </p:nvSpPr>
        <p:spPr>
          <a:xfrm>
            <a:off x="457200" y="1052736"/>
            <a:ext cx="7620000" cy="5348064"/>
          </a:xfrm>
        </p:spPr>
        <p:txBody>
          <a:bodyPr>
            <a:normAutofit fontScale="77500" lnSpcReduction="20000"/>
          </a:bodyPr>
          <a:lstStyle/>
          <a:p>
            <a:r>
              <a:rPr lang="cs-CZ" b="1" dirty="0"/>
              <a:t>IRU: Elektronický nákladní list zvýší efektivitu dopravy</a:t>
            </a:r>
          </a:p>
          <a:p>
            <a:r>
              <a:rPr lang="cs-CZ" dirty="0" smtClean="0"/>
              <a:t>Mezinárodní </a:t>
            </a:r>
            <a:r>
              <a:rPr lang="cs-CZ" dirty="0"/>
              <a:t>unie silniční dopravy na konci dubna </a:t>
            </a:r>
            <a:r>
              <a:rPr lang="cs-CZ" dirty="0" smtClean="0"/>
              <a:t>2012 uvítala</a:t>
            </a:r>
            <a:r>
              <a:rPr lang="cs-CZ" dirty="0"/>
              <a:t>, že vstoupil v platnost tzv. Dodatečný protokol k Úmluvě CMR z června loňského roku, který umožňuje přesun od stávajícího pomalého a nespolehlivého systému založeného na vyplňování papírových formulářů k mnohem rychlejšímu a účinnějšímu elektronickému dodacímu listu (e-CMR). Zároveň vyzvala vlády jednotlivých zemí, aby zajistily jeho harmonizovanou implementaci.</a:t>
            </a:r>
          </a:p>
          <a:p>
            <a:r>
              <a:rPr lang="cs-CZ" dirty="0"/>
              <a:t>Elektronický dodací list podle IRU umožní dopravcům elektronicky nahrávat, archivovat a také sdílet CMR data s jejich obchodními partnery. Výrazně se tak zkvalitní práci s dokumenty, neboť se sníží počet chyb daných lidským činitelem, a zároveň se výrazně zkvalitní efektivita silničních dopravců.</a:t>
            </a:r>
          </a:p>
          <a:p>
            <a:r>
              <a:rPr lang="cs-CZ" dirty="0"/>
              <a:t>IRU proto vyzvala všechny členy Úmluvy CMR, aby přistoupili k Dodatečnému protokolu a zajistili jeho praktickou implementaci.</a:t>
            </a:r>
          </a:p>
          <a:p>
            <a:r>
              <a:rPr lang="cs-CZ" dirty="0"/>
              <a:t>Některé orgány totiž stále ještě vyžadují k e-CMR i jeho papírovou kopii, čímž přicházejí zcela vniveč výhody, které použití elektronického systému přináší. Vlády jednotlivých zemí by se podle IRU měly rovněž shodnout na technických standardech elektronického podpisu a ověřovacích metod, aby všechny zúčastněné strany mohly plně profitovat z používání e-CMR.</a:t>
            </a:r>
          </a:p>
          <a:p>
            <a:r>
              <a:rPr lang="cs-CZ" dirty="0"/>
              <a:t>V současné době lze e-CMR používat pouze v sedmi zemích – v Bulharsku, České republice, Litvě, Lotyšsku, Nizozemsku, Španělsku a Švýcarsku.</a:t>
            </a:r>
          </a:p>
          <a:p>
            <a:r>
              <a:rPr lang="cs-CZ" dirty="0">
                <a:hlinkClick r:id="rId2"/>
              </a:rPr>
              <a:t>http://</a:t>
            </a:r>
            <a:r>
              <a:rPr lang="cs-CZ" dirty="0" smtClean="0">
                <a:hlinkClick r:id="rId2"/>
              </a:rPr>
              <a:t>www.dnoviny.cz/silnicni-doprava/iru-elektronicky-nakladni-list-zvysi-efektivitu-dopravy</a:t>
            </a:r>
            <a:endParaRPr lang="cs-CZ" dirty="0" smtClean="0"/>
          </a:p>
          <a:p>
            <a:endParaRPr lang="cs-CZ" dirty="0"/>
          </a:p>
        </p:txBody>
      </p:sp>
    </p:spTree>
    <p:extLst>
      <p:ext uri="{BB962C8B-B14F-4D97-AF65-F5344CB8AC3E}">
        <p14:creationId xmlns:p14="http://schemas.microsoft.com/office/powerpoint/2010/main" val="187954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sz="3200" dirty="0">
                <a:solidFill>
                  <a:srgbClr val="C00000"/>
                </a:solidFill>
              </a:rPr>
              <a:t>TIR – režim pro usnadnění celního odbavení zboží </a:t>
            </a:r>
            <a:endParaRPr lang="en-US" sz="4000" dirty="0"/>
          </a:p>
        </p:txBody>
      </p:sp>
      <p:sp>
        <p:nvSpPr>
          <p:cNvPr id="14339" name="Rectangle 3"/>
          <p:cNvSpPr>
            <a:spLocks noGrp="1" noChangeArrowheads="1"/>
          </p:cNvSpPr>
          <p:nvPr>
            <p:ph type="body" idx="1"/>
          </p:nvPr>
        </p:nvSpPr>
        <p:spPr/>
        <p:txBody>
          <a:bodyPr/>
          <a:lstStyle/>
          <a:p>
            <a:pPr>
              <a:lnSpc>
                <a:spcPct val="80000"/>
              </a:lnSpc>
            </a:pPr>
            <a:r>
              <a:rPr lang="cs-CZ" sz="2600" dirty="0"/>
              <a:t>Celní úmluva o mezinárodní přepravě zboží na podkladě </a:t>
            </a:r>
            <a:r>
              <a:rPr lang="cs-CZ" sz="2600" dirty="0">
                <a:solidFill>
                  <a:srgbClr val="FF0000"/>
                </a:solidFill>
              </a:rPr>
              <a:t>karnetů TIR </a:t>
            </a:r>
            <a:r>
              <a:rPr lang="cs-CZ" sz="2600" dirty="0"/>
              <a:t>(144/1982 Sb.) – sjednáno na půdě OSN, váže ve výsledku pouze evropské a přilehlé asijské a africké státy. </a:t>
            </a:r>
          </a:p>
          <a:p>
            <a:pPr>
              <a:lnSpc>
                <a:spcPct val="80000"/>
              </a:lnSpc>
            </a:pPr>
            <a:r>
              <a:rPr lang="cs-CZ" sz="2600" dirty="0">
                <a:solidFill>
                  <a:srgbClr val="009900"/>
                </a:solidFill>
              </a:rPr>
              <a:t>Celní odbavení v podobě kontroly převáženého zboží se provádí pouze na (zpravidla) vnitrozemských celnicích země vývozu a dovozu</a:t>
            </a:r>
            <a:r>
              <a:rPr lang="cs-CZ" sz="2600" dirty="0"/>
              <a:t>. Na druhých se vyměří cla a daně.  </a:t>
            </a:r>
          </a:p>
          <a:p>
            <a:pPr>
              <a:lnSpc>
                <a:spcPct val="80000"/>
              </a:lnSpc>
            </a:pPr>
            <a:r>
              <a:rPr lang="cs-CZ" sz="2600" dirty="0">
                <a:solidFill>
                  <a:srgbClr val="009900"/>
                </a:solidFill>
              </a:rPr>
              <a:t>Upouští se od kontrol na dovozních a vývozních celnicích průvozního státu, provádějí se jenom výjimečně, průvozní stát je ale může kdykoli provést</a:t>
            </a:r>
            <a:r>
              <a:rPr lang="cs-CZ" sz="2600" dirty="0"/>
              <a:t>. Tím se šetří náklady a čas, což usnadňuje mezinárodní zbožový obchod po silnici.</a:t>
            </a:r>
            <a:endParaRPr lang="en-US" sz="2600" dirty="0"/>
          </a:p>
        </p:txBody>
      </p:sp>
    </p:spTree>
    <p:extLst>
      <p:ext uri="{BB962C8B-B14F-4D97-AF65-F5344CB8AC3E}">
        <p14:creationId xmlns:p14="http://schemas.microsoft.com/office/powerpoint/2010/main" val="1207226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sz="3200" dirty="0">
                <a:solidFill>
                  <a:srgbClr val="C00000"/>
                </a:solidFill>
              </a:rPr>
              <a:t>TIR - režim pro usnadnění celního odbavení zboží </a:t>
            </a:r>
            <a:endParaRPr lang="en-US" sz="3200" dirty="0">
              <a:solidFill>
                <a:srgbClr val="C00000"/>
              </a:solidFill>
            </a:endParaRPr>
          </a:p>
        </p:txBody>
      </p:sp>
      <p:sp>
        <p:nvSpPr>
          <p:cNvPr id="21507" name="Rectangle 3"/>
          <p:cNvSpPr>
            <a:spLocks noGrp="1" noChangeArrowheads="1"/>
          </p:cNvSpPr>
          <p:nvPr>
            <p:ph type="body" idx="1"/>
          </p:nvPr>
        </p:nvSpPr>
        <p:spPr/>
        <p:txBody>
          <a:bodyPr/>
          <a:lstStyle/>
          <a:p>
            <a:pPr>
              <a:lnSpc>
                <a:spcPct val="90000"/>
              </a:lnSpc>
            </a:pPr>
            <a:r>
              <a:rPr lang="cs-CZ" sz="2600"/>
              <a:t>Stanoví se standardy uzavření přepravního prostoru ve státě vývozu – uzamčení, dráty, plomby. Vozidla jedoucí v režimu TIR se označují. </a:t>
            </a:r>
          </a:p>
          <a:p>
            <a:pPr>
              <a:lnSpc>
                <a:spcPct val="90000"/>
              </a:lnSpc>
            </a:pPr>
            <a:r>
              <a:rPr lang="cs-CZ" sz="2600"/>
              <a:t>Stát průvozu kontroluje na vjezdu stejně jako výjezdu obvykle pouze neporušenost plomb. Namátková kontrola zboží je ale možná. </a:t>
            </a:r>
          </a:p>
          <a:p>
            <a:pPr>
              <a:lnSpc>
                <a:spcPct val="90000"/>
              </a:lnSpc>
            </a:pPr>
            <a:r>
              <a:rPr lang="cs-CZ" sz="2600"/>
              <a:t>Stanoví se pravidla pro řešení mimořádných situací (dopravní nehody, odcizení nákladu + popř. vozidla). </a:t>
            </a:r>
          </a:p>
          <a:p>
            <a:pPr>
              <a:lnSpc>
                <a:spcPct val="90000"/>
              </a:lnSpc>
            </a:pPr>
            <a:r>
              <a:rPr lang="cs-CZ" sz="2600"/>
              <a:t>Pro zabezpečení celních a daňových nároků průvozních států v případě neoprávněného vyložení zboží se vytváří soustava garancí (ručení).  </a:t>
            </a:r>
          </a:p>
        </p:txBody>
      </p:sp>
    </p:spTree>
    <p:extLst>
      <p:ext uri="{BB962C8B-B14F-4D97-AF65-F5344CB8AC3E}">
        <p14:creationId xmlns:p14="http://schemas.microsoft.com/office/powerpoint/2010/main" val="3503946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sz="3200" dirty="0">
                <a:solidFill>
                  <a:srgbClr val="C00000"/>
                </a:solidFill>
              </a:rPr>
              <a:t>TIR - režim pro usnadnění celního odbavení zboží </a:t>
            </a:r>
          </a:p>
        </p:txBody>
      </p:sp>
      <p:sp>
        <p:nvSpPr>
          <p:cNvPr id="28675" name="Rectangle 3"/>
          <p:cNvSpPr>
            <a:spLocks noGrp="1" noChangeArrowheads="1"/>
          </p:cNvSpPr>
          <p:nvPr>
            <p:ph type="body" idx="1"/>
          </p:nvPr>
        </p:nvSpPr>
        <p:spPr/>
        <p:txBody>
          <a:bodyPr>
            <a:normAutofit fontScale="92500" lnSpcReduction="20000"/>
          </a:bodyPr>
          <a:lstStyle/>
          <a:p>
            <a:pPr>
              <a:lnSpc>
                <a:spcPct val="80000"/>
              </a:lnSpc>
            </a:pPr>
            <a:r>
              <a:rPr lang="cs-CZ" sz="2600" dirty="0"/>
              <a:t>Garance zajišťují smluvními stranami licencovaná národní záruční sdružení, často jsou to asociace dopravců nebo jimi zřizované instituce ve spolupráci s bankami. Záruky jednotliví přepravci platí. </a:t>
            </a:r>
          </a:p>
          <a:p>
            <a:pPr>
              <a:lnSpc>
                <a:spcPct val="80000"/>
              </a:lnSpc>
            </a:pPr>
            <a:r>
              <a:rPr lang="cs-CZ" sz="2600" dirty="0"/>
              <a:t>Ztělesněním záruky je karnet – dokument předepsaného formátu a obsahu, který se kontroluje a eviduje v souvislosti s překračováním hranic. Karnety se </a:t>
            </a:r>
            <a:r>
              <a:rPr lang="cs-CZ" sz="2600" dirty="0" smtClean="0"/>
              <a:t>vydávají jenom přepravcům přijatým do celního systému TIR. </a:t>
            </a:r>
            <a:r>
              <a:rPr lang="cs-CZ" sz="2800" dirty="0"/>
              <a:t>Mezi základní podmínky pro vstup do systému TIR patří mj. poskytnutí finanční záruky, absolvování školení TIR a potvrzení o bezdlužnosti žadatele vůči státu.</a:t>
            </a:r>
            <a:br>
              <a:rPr lang="cs-CZ" sz="2800" dirty="0"/>
            </a:br>
            <a:r>
              <a:rPr lang="cs-CZ" sz="2800" dirty="0"/>
              <a:t/>
            </a:r>
            <a:br>
              <a:rPr lang="cs-CZ" sz="2800" dirty="0"/>
            </a:br>
            <a:r>
              <a:rPr lang="cs-CZ" sz="2800" dirty="0"/>
              <a:t>Za normálních okolností je možno vydat první karnet TIR do cca 2 měsíců od podání žádosti.</a:t>
            </a:r>
            <a:endParaRPr lang="cs-CZ" sz="2600" dirty="0" smtClean="0"/>
          </a:p>
          <a:p>
            <a:pPr>
              <a:lnSpc>
                <a:spcPct val="80000"/>
              </a:lnSpc>
            </a:pPr>
            <a:r>
              <a:rPr lang="cs-CZ" sz="2600" dirty="0">
                <a:hlinkClick r:id="rId2"/>
              </a:rPr>
              <a:t>http://</a:t>
            </a:r>
            <a:r>
              <a:rPr lang="cs-CZ" sz="2600" dirty="0" smtClean="0">
                <a:hlinkClick r:id="rId2"/>
              </a:rPr>
              <a:t>www.prodopravce.cz/informace-28-5.php</a:t>
            </a:r>
            <a:endParaRPr lang="cs-CZ" sz="2600" dirty="0" smtClean="0"/>
          </a:p>
          <a:p>
            <a:pPr marL="114300" indent="0">
              <a:lnSpc>
                <a:spcPct val="80000"/>
              </a:lnSpc>
              <a:buNone/>
            </a:pPr>
            <a:r>
              <a:rPr lang="cs-CZ" sz="2600" dirty="0">
                <a:hlinkClick r:id="rId3"/>
              </a:rPr>
              <a:t>http://</a:t>
            </a:r>
            <a:r>
              <a:rPr lang="cs-CZ" sz="2600" dirty="0" smtClean="0">
                <a:hlinkClick r:id="rId3"/>
              </a:rPr>
              <a:t>www.prodopravce.cz/clanek-i823-28-5.php</a:t>
            </a:r>
            <a:endParaRPr lang="cs-CZ" sz="2600" dirty="0" smtClean="0"/>
          </a:p>
          <a:p>
            <a:pPr marL="114300" indent="0">
              <a:lnSpc>
                <a:spcPct val="80000"/>
              </a:lnSpc>
              <a:buNone/>
            </a:pPr>
            <a:r>
              <a:rPr lang="cs-CZ" sz="2600" dirty="0" smtClean="0"/>
              <a:t> </a:t>
            </a:r>
            <a:endParaRPr lang="en-US" sz="2600" dirty="0"/>
          </a:p>
          <a:p>
            <a:pPr>
              <a:lnSpc>
                <a:spcPct val="80000"/>
              </a:lnSpc>
            </a:pPr>
            <a:endParaRPr lang="cs-CZ" sz="2400" dirty="0"/>
          </a:p>
        </p:txBody>
      </p:sp>
    </p:spTree>
    <p:extLst>
      <p:ext uri="{BB962C8B-B14F-4D97-AF65-F5344CB8AC3E}">
        <p14:creationId xmlns:p14="http://schemas.microsoft.com/office/powerpoint/2010/main" val="3339077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C00000"/>
                </a:solidFill>
              </a:rPr>
              <a:t>TIR - režim pro usnadnění celního odbavení zboží </a:t>
            </a:r>
          </a:p>
        </p:txBody>
      </p:sp>
      <p:sp>
        <p:nvSpPr>
          <p:cNvPr id="3" name="Zástupný symbol pro obsah 2"/>
          <p:cNvSpPr>
            <a:spLocks noGrp="1"/>
          </p:cNvSpPr>
          <p:nvPr>
            <p:ph idx="1"/>
          </p:nvPr>
        </p:nvSpPr>
        <p:spPr/>
        <p:txBody>
          <a:bodyPr/>
          <a:lstStyle/>
          <a:p>
            <a:r>
              <a:rPr lang="cs-CZ" b="1" dirty="0"/>
              <a:t>Povinné předkládání údajů karnetu TIR elektronicky od 1.1.2009</a:t>
            </a:r>
            <a:r>
              <a:rPr lang="cs-CZ" dirty="0"/>
              <a:t> </a:t>
            </a:r>
          </a:p>
          <a:p>
            <a:r>
              <a:rPr lang="cs-CZ" dirty="0"/>
              <a:t>Nařízení Komise č. 2454/1993, kterým se provádí nařízení Rady (EHS) č. 2913/1992, kterým se vydává celní kodex Společenství (dále jen „NK 2454/93) mění s platností od 1. 1. 2009 zejména článek 454 NK 2454/93, který ukládá držiteli karnetu TIR nebo jeho zástupci povinnost, aby předkládal údaje karnetu TIR u celního úřadu odeslání nebo vstupu pomocí technologie počítačového zpracování dat.</a:t>
            </a:r>
          </a:p>
          <a:p>
            <a:r>
              <a:rPr lang="cs-CZ" dirty="0">
                <a:hlinkClick r:id="rId2"/>
              </a:rPr>
              <a:t>https://forum.helios.eu/orange/doc/cs/NCTS_vydan%C3%BD_-_karnet_TIR_-_elektronicky_-_</a:t>
            </a:r>
            <a:r>
              <a:rPr lang="cs-CZ" dirty="0" smtClean="0">
                <a:hlinkClick r:id="rId2"/>
              </a:rPr>
              <a:t>Celn%C3%AD_p%C5%99%C3%ADpady</a:t>
            </a:r>
            <a:endParaRPr lang="cs-CZ" dirty="0" smtClean="0"/>
          </a:p>
          <a:p>
            <a:endParaRPr lang="cs-CZ" dirty="0"/>
          </a:p>
        </p:txBody>
      </p:sp>
    </p:spTree>
    <p:extLst>
      <p:ext uri="{BB962C8B-B14F-4D97-AF65-F5344CB8AC3E}">
        <p14:creationId xmlns:p14="http://schemas.microsoft.com/office/powerpoint/2010/main" val="236464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25"/>
          <p:cNvSpPr txBox="1">
            <a:spLocks noChangeArrowheads="1"/>
          </p:cNvSpPr>
          <p:nvPr/>
        </p:nvSpPr>
        <p:spPr bwMode="auto">
          <a:xfrm>
            <a:off x="763685" y="4551511"/>
            <a:ext cx="1936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cs-CZ" sz="2400" b="1" dirty="0" smtClean="0">
                <a:solidFill>
                  <a:srgbClr val="FF0000"/>
                </a:solidFill>
              </a:rPr>
              <a:t>Spolehlivost</a:t>
            </a:r>
            <a:endParaRPr lang="cs-CZ" sz="2400" dirty="0">
              <a:solidFill>
                <a:srgbClr val="FF0000"/>
              </a:solidFill>
            </a:endParaRPr>
          </a:p>
        </p:txBody>
      </p:sp>
      <p:sp>
        <p:nvSpPr>
          <p:cNvPr id="31" name="Text Box 28"/>
          <p:cNvSpPr txBox="1">
            <a:spLocks noChangeArrowheads="1"/>
          </p:cNvSpPr>
          <p:nvPr/>
        </p:nvSpPr>
        <p:spPr bwMode="auto">
          <a:xfrm>
            <a:off x="866341" y="5198422"/>
            <a:ext cx="158432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cs-CZ" sz="2400" b="1" dirty="0" smtClean="0">
                <a:solidFill>
                  <a:srgbClr val="FF0000"/>
                </a:solidFill>
              </a:rPr>
              <a:t>Náklady</a:t>
            </a:r>
            <a:endParaRPr lang="cs-CZ" sz="2400" b="1" dirty="0">
              <a:solidFill>
                <a:srgbClr val="FF0000"/>
              </a:solidFill>
            </a:endParaRPr>
          </a:p>
        </p:txBody>
      </p:sp>
      <p:sp>
        <p:nvSpPr>
          <p:cNvPr id="32" name="Text Box 29"/>
          <p:cNvSpPr txBox="1">
            <a:spLocks noChangeArrowheads="1"/>
          </p:cNvSpPr>
          <p:nvPr/>
        </p:nvSpPr>
        <p:spPr bwMode="auto">
          <a:xfrm>
            <a:off x="2522427" y="1682539"/>
            <a:ext cx="583299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cs-CZ" sz="2000" dirty="0"/>
              <a:t>Jak rychle lze zboží dopravit do požadovaného místa? </a:t>
            </a:r>
            <a:endParaRPr lang="cs-CZ" sz="2000" b="1" dirty="0"/>
          </a:p>
        </p:txBody>
      </p:sp>
      <p:sp>
        <p:nvSpPr>
          <p:cNvPr id="34" name="Text Box 31"/>
          <p:cNvSpPr txBox="1">
            <a:spLocks noChangeArrowheads="1"/>
          </p:cNvSpPr>
          <p:nvPr/>
        </p:nvSpPr>
        <p:spPr bwMode="auto">
          <a:xfrm>
            <a:off x="2608170" y="4551511"/>
            <a:ext cx="576098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cs-CZ" sz="2000" dirty="0"/>
              <a:t>Jaká je pravděpodobnost, že zboží dopravíme včas?  </a:t>
            </a:r>
            <a:endParaRPr lang="cs-CZ" sz="2000" b="1" dirty="0"/>
          </a:p>
        </p:txBody>
      </p:sp>
      <p:sp>
        <p:nvSpPr>
          <p:cNvPr id="37" name="Text Box 34"/>
          <p:cNvSpPr txBox="1">
            <a:spLocks noChangeArrowheads="1"/>
          </p:cNvSpPr>
          <p:nvPr/>
        </p:nvSpPr>
        <p:spPr bwMode="auto">
          <a:xfrm>
            <a:off x="2987824" y="5229200"/>
            <a:ext cx="440201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cs-CZ" sz="2000" dirty="0"/>
              <a:t>Za kolik jsme schopni zboží dopravit ?                         </a:t>
            </a:r>
            <a:endParaRPr lang="cs-CZ" sz="2000" b="1" dirty="0"/>
          </a:p>
        </p:txBody>
      </p:sp>
      <p:sp>
        <p:nvSpPr>
          <p:cNvPr id="4" name="Obdélník 3"/>
          <p:cNvSpPr/>
          <p:nvPr/>
        </p:nvSpPr>
        <p:spPr>
          <a:xfrm>
            <a:off x="2123728" y="620688"/>
            <a:ext cx="5302157" cy="523220"/>
          </a:xfrm>
          <a:prstGeom prst="rect">
            <a:avLst/>
          </a:prstGeom>
        </p:spPr>
        <p:txBody>
          <a:bodyPr wrap="none">
            <a:spAutoFit/>
          </a:bodyPr>
          <a:lstStyle/>
          <a:p>
            <a:r>
              <a:rPr lang="cs-CZ" sz="2800" b="1" dirty="0" smtClean="0">
                <a:solidFill>
                  <a:srgbClr val="C00000"/>
                </a:solidFill>
              </a:rPr>
              <a:t>Kritéria hodnocení  druhů dopravy</a:t>
            </a:r>
            <a:endParaRPr lang="cs-CZ" sz="2800" dirty="0">
              <a:solidFill>
                <a:srgbClr val="C00000"/>
              </a:solidFill>
            </a:endParaRPr>
          </a:p>
        </p:txBody>
      </p:sp>
      <p:sp>
        <p:nvSpPr>
          <p:cNvPr id="5" name="Obdélník 4"/>
          <p:cNvSpPr/>
          <p:nvPr/>
        </p:nvSpPr>
        <p:spPr>
          <a:xfrm>
            <a:off x="794582" y="1628800"/>
            <a:ext cx="1257588" cy="461665"/>
          </a:xfrm>
          <a:prstGeom prst="rect">
            <a:avLst/>
          </a:prstGeom>
        </p:spPr>
        <p:txBody>
          <a:bodyPr wrap="none">
            <a:spAutoFit/>
          </a:bodyPr>
          <a:lstStyle/>
          <a:p>
            <a:r>
              <a:rPr lang="cs-CZ" sz="2400" b="1" dirty="0" smtClean="0">
                <a:solidFill>
                  <a:srgbClr val="FF0000"/>
                </a:solidFill>
              </a:rPr>
              <a:t>Rychlost</a:t>
            </a:r>
            <a:endParaRPr lang="cs-CZ" sz="2400" dirty="0">
              <a:solidFill>
                <a:srgbClr val="FF0000"/>
              </a:solidFill>
            </a:endParaRPr>
          </a:p>
        </p:txBody>
      </p:sp>
      <p:sp>
        <p:nvSpPr>
          <p:cNvPr id="15" name="Obdélník 14"/>
          <p:cNvSpPr/>
          <p:nvPr/>
        </p:nvSpPr>
        <p:spPr>
          <a:xfrm>
            <a:off x="794582" y="2365790"/>
            <a:ext cx="1727845" cy="461665"/>
          </a:xfrm>
          <a:prstGeom prst="rect">
            <a:avLst/>
          </a:prstGeom>
        </p:spPr>
        <p:txBody>
          <a:bodyPr wrap="none">
            <a:spAutoFit/>
          </a:bodyPr>
          <a:lstStyle/>
          <a:p>
            <a:r>
              <a:rPr lang="cs-CZ" sz="2400" b="1" dirty="0" smtClean="0">
                <a:solidFill>
                  <a:srgbClr val="FF0000"/>
                </a:solidFill>
              </a:rPr>
              <a:t>Dostupnost</a:t>
            </a:r>
            <a:r>
              <a:rPr lang="cs-CZ" sz="2400" b="1" dirty="0" smtClean="0"/>
              <a:t> </a:t>
            </a:r>
            <a:endParaRPr lang="cs-CZ" sz="2400" dirty="0"/>
          </a:p>
        </p:txBody>
      </p:sp>
      <p:sp>
        <p:nvSpPr>
          <p:cNvPr id="16" name="Obdélník 15"/>
          <p:cNvSpPr/>
          <p:nvPr/>
        </p:nvSpPr>
        <p:spPr>
          <a:xfrm>
            <a:off x="2987824" y="2380818"/>
            <a:ext cx="3340979" cy="400110"/>
          </a:xfrm>
          <a:prstGeom prst="rect">
            <a:avLst/>
          </a:prstGeom>
        </p:spPr>
        <p:txBody>
          <a:bodyPr wrap="none">
            <a:spAutoFit/>
          </a:bodyPr>
          <a:lstStyle/>
          <a:p>
            <a:r>
              <a:rPr lang="cs-CZ" sz="2000" dirty="0" smtClean="0"/>
              <a:t>Kam všude lze zboží dopravit? </a:t>
            </a:r>
            <a:endParaRPr lang="cs-CZ" sz="2000" dirty="0"/>
          </a:p>
        </p:txBody>
      </p:sp>
      <p:sp>
        <p:nvSpPr>
          <p:cNvPr id="17" name="Obdélník 16"/>
          <p:cNvSpPr/>
          <p:nvPr/>
        </p:nvSpPr>
        <p:spPr>
          <a:xfrm>
            <a:off x="763685" y="3066532"/>
            <a:ext cx="1936107" cy="461665"/>
          </a:xfrm>
          <a:prstGeom prst="rect">
            <a:avLst/>
          </a:prstGeom>
        </p:spPr>
        <p:txBody>
          <a:bodyPr wrap="none">
            <a:spAutoFit/>
          </a:bodyPr>
          <a:lstStyle/>
          <a:p>
            <a:r>
              <a:rPr lang="cs-CZ" sz="2400" b="1" dirty="0" smtClean="0">
                <a:solidFill>
                  <a:srgbClr val="FF0000"/>
                </a:solidFill>
              </a:rPr>
              <a:t>Univerzálnost</a:t>
            </a:r>
            <a:endParaRPr lang="cs-CZ" sz="2400" dirty="0">
              <a:solidFill>
                <a:srgbClr val="FF0000"/>
              </a:solidFill>
            </a:endParaRPr>
          </a:p>
        </p:txBody>
      </p:sp>
      <p:sp>
        <p:nvSpPr>
          <p:cNvPr id="18" name="Obdélník 17"/>
          <p:cNvSpPr/>
          <p:nvPr/>
        </p:nvSpPr>
        <p:spPr>
          <a:xfrm>
            <a:off x="3006080" y="3100898"/>
            <a:ext cx="5670376" cy="400110"/>
          </a:xfrm>
          <a:prstGeom prst="rect">
            <a:avLst/>
          </a:prstGeom>
        </p:spPr>
        <p:txBody>
          <a:bodyPr wrap="square">
            <a:spAutoFit/>
          </a:bodyPr>
          <a:lstStyle/>
          <a:p>
            <a:r>
              <a:rPr lang="cs-CZ" sz="2000" dirty="0" smtClean="0"/>
              <a:t>Co všechno lze dopravit do požadovaného místa? </a:t>
            </a:r>
            <a:endParaRPr lang="cs-CZ" sz="2000" dirty="0"/>
          </a:p>
        </p:txBody>
      </p:sp>
      <p:sp>
        <p:nvSpPr>
          <p:cNvPr id="38" name="Obdélník 37"/>
          <p:cNvSpPr/>
          <p:nvPr/>
        </p:nvSpPr>
        <p:spPr>
          <a:xfrm>
            <a:off x="751095" y="3776940"/>
            <a:ext cx="1550489" cy="461665"/>
          </a:xfrm>
          <a:prstGeom prst="rect">
            <a:avLst/>
          </a:prstGeom>
        </p:spPr>
        <p:txBody>
          <a:bodyPr wrap="none">
            <a:spAutoFit/>
          </a:bodyPr>
          <a:lstStyle/>
          <a:p>
            <a:r>
              <a:rPr lang="cs-CZ" sz="2400" b="1" dirty="0" smtClean="0">
                <a:solidFill>
                  <a:srgbClr val="FF0000"/>
                </a:solidFill>
              </a:rPr>
              <a:t>Frekvence </a:t>
            </a:r>
            <a:endParaRPr lang="cs-CZ" sz="2400" dirty="0">
              <a:solidFill>
                <a:srgbClr val="FF0000"/>
              </a:solidFill>
            </a:endParaRPr>
          </a:p>
        </p:txBody>
      </p:sp>
      <p:sp>
        <p:nvSpPr>
          <p:cNvPr id="39" name="Obdélník 38"/>
          <p:cNvSpPr/>
          <p:nvPr/>
        </p:nvSpPr>
        <p:spPr>
          <a:xfrm>
            <a:off x="2987030" y="3779748"/>
            <a:ext cx="6049466" cy="400110"/>
          </a:xfrm>
          <a:prstGeom prst="rect">
            <a:avLst/>
          </a:prstGeom>
        </p:spPr>
        <p:txBody>
          <a:bodyPr wrap="square">
            <a:spAutoFit/>
          </a:bodyPr>
          <a:lstStyle/>
          <a:p>
            <a:r>
              <a:rPr lang="cs-CZ" sz="2000" dirty="0" smtClean="0"/>
              <a:t>Jak často lze zboží dopravovat v daném období? </a:t>
            </a:r>
            <a:endParaRPr lang="cs-CZ" sz="2000" dirty="0"/>
          </a:p>
        </p:txBody>
      </p:sp>
      <p:sp>
        <p:nvSpPr>
          <p:cNvPr id="2" name="TextovéPole 1"/>
          <p:cNvSpPr txBox="1"/>
          <p:nvPr/>
        </p:nvSpPr>
        <p:spPr>
          <a:xfrm>
            <a:off x="971600" y="6165304"/>
            <a:ext cx="2160240" cy="369332"/>
          </a:xfrm>
          <a:prstGeom prst="rect">
            <a:avLst/>
          </a:prstGeom>
          <a:noFill/>
        </p:spPr>
        <p:txBody>
          <a:bodyPr wrap="square" rtlCol="0">
            <a:spAutoFit/>
          </a:bodyPr>
          <a:lstStyle/>
          <a:p>
            <a:r>
              <a:rPr lang="cs-CZ" b="1" dirty="0" smtClean="0">
                <a:solidFill>
                  <a:srgbClr val="0070C0"/>
                </a:solidFill>
              </a:rPr>
              <a:t>+ další kritéria</a:t>
            </a:r>
            <a:endParaRPr lang="cs-CZ" b="1" dirty="0">
              <a:solidFill>
                <a:srgbClr val="0070C0"/>
              </a:solidFill>
            </a:endParaRPr>
          </a:p>
        </p:txBody>
      </p:sp>
    </p:spTree>
    <p:extLst>
      <p:ext uri="{BB962C8B-B14F-4D97-AF65-F5344CB8AC3E}">
        <p14:creationId xmlns:p14="http://schemas.microsoft.com/office/powerpoint/2010/main" val="2355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i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ox(in)">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34" grpId="0" animBg="1"/>
      <p:bldP spid="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C00000"/>
                </a:solidFill>
              </a:rPr>
              <a:t>Legislativa v mezinárodní silniční nákladní dopravě (zejména v EU</a:t>
            </a:r>
            <a:r>
              <a:rPr lang="cs-CZ" dirty="0" smtClean="0"/>
              <a:t>)</a:t>
            </a:r>
            <a:endParaRPr lang="cs-CZ" dirty="0"/>
          </a:p>
        </p:txBody>
      </p:sp>
      <p:sp>
        <p:nvSpPr>
          <p:cNvPr id="3" name="Zástupný symbol pro obsah 2"/>
          <p:cNvSpPr>
            <a:spLocks noGrp="1"/>
          </p:cNvSpPr>
          <p:nvPr>
            <p:ph idx="1"/>
          </p:nvPr>
        </p:nvSpPr>
        <p:spPr/>
        <p:txBody>
          <a:bodyPr>
            <a:normAutofit fontScale="92500" lnSpcReduction="20000"/>
          </a:bodyPr>
          <a:lstStyle/>
          <a:p>
            <a:r>
              <a:rPr lang="cs-CZ" i="1" dirty="0">
                <a:solidFill>
                  <a:srgbClr val="0070C0"/>
                </a:solidFill>
              </a:rPr>
              <a:t>Nařízení Evropského parlamentu a </a:t>
            </a:r>
            <a:r>
              <a:rPr lang="cs-CZ" i="1" dirty="0" smtClean="0">
                <a:solidFill>
                  <a:srgbClr val="0070C0"/>
                </a:solidFill>
              </a:rPr>
              <a:t>Rady (ES</a:t>
            </a:r>
            <a:r>
              <a:rPr lang="cs-CZ" i="1" dirty="0">
                <a:solidFill>
                  <a:srgbClr val="0070C0"/>
                </a:solidFill>
              </a:rPr>
              <a:t>) č. 561/2006 o harmonizaci některých předpisů v sociální oblasti týkajících </a:t>
            </a:r>
            <a:r>
              <a:rPr lang="cs-CZ" i="1" dirty="0" smtClean="0">
                <a:solidFill>
                  <a:srgbClr val="0070C0"/>
                </a:solidFill>
              </a:rPr>
              <a:t>se silniční dopravy</a:t>
            </a:r>
            <a:r>
              <a:rPr lang="cs-CZ" dirty="0">
                <a:solidFill>
                  <a:srgbClr val="0070C0"/>
                </a:solidFill>
              </a:rPr>
              <a:t> </a:t>
            </a:r>
            <a:r>
              <a:rPr lang="cs-CZ" dirty="0" smtClean="0"/>
              <a:t>– na základě </a:t>
            </a:r>
            <a:r>
              <a:rPr lang="cs-CZ" i="1" dirty="0" smtClean="0">
                <a:solidFill>
                  <a:srgbClr val="0070C0"/>
                </a:solidFill>
              </a:rPr>
              <a:t>Evropské dohody </a:t>
            </a:r>
            <a:r>
              <a:rPr lang="cs-CZ" i="1" dirty="0">
                <a:solidFill>
                  <a:srgbClr val="0070C0"/>
                </a:solidFill>
              </a:rPr>
              <a:t>o práci osádek vozidel v mezinárodní silniční dopravě (</a:t>
            </a:r>
            <a:r>
              <a:rPr lang="cs-CZ" i="1" dirty="0" smtClean="0">
                <a:solidFill>
                  <a:srgbClr val="0070C0"/>
                </a:solidFill>
              </a:rPr>
              <a:t>AETR - </a:t>
            </a:r>
            <a:r>
              <a:rPr lang="fr-FR" i="1" dirty="0" smtClean="0">
                <a:solidFill>
                  <a:srgbClr val="0070C0"/>
                </a:solidFill>
              </a:rPr>
              <a:t> </a:t>
            </a:r>
            <a:r>
              <a:rPr lang="fr-FR" i="1" dirty="0">
                <a:solidFill>
                  <a:srgbClr val="0070C0"/>
                </a:solidFill>
              </a:rPr>
              <a:t>Accord européen sûr les transport </a:t>
            </a:r>
            <a:r>
              <a:rPr lang="fr-FR" i="1" dirty="0" smtClean="0">
                <a:solidFill>
                  <a:srgbClr val="0070C0"/>
                </a:solidFill>
              </a:rPr>
              <a:t>routiers</a:t>
            </a:r>
            <a:r>
              <a:rPr lang="fr-FR" dirty="0" smtClean="0">
                <a:solidFill>
                  <a:srgbClr val="0070C0"/>
                </a:solidFill>
              </a:rPr>
              <a:t>)</a:t>
            </a:r>
            <a:r>
              <a:rPr lang="fr-FR" dirty="0" smtClean="0"/>
              <a:t> </a:t>
            </a:r>
            <a:r>
              <a:rPr lang="fr-FR" dirty="0"/>
              <a:t>již z roku 1970. Tato dohoda byla </a:t>
            </a:r>
            <a:r>
              <a:rPr lang="cs-CZ" dirty="0"/>
              <a:t>d</a:t>
            </a:r>
            <a:r>
              <a:rPr lang="fr-FR" dirty="0" smtClean="0"/>
              <a:t>o</a:t>
            </a:r>
            <a:r>
              <a:rPr lang="cs-CZ" dirty="0" smtClean="0"/>
              <a:t> tuzemského </a:t>
            </a:r>
            <a:r>
              <a:rPr lang="cs-CZ" dirty="0"/>
              <a:t>právního řádu zařazena Vyhláškou ministra zahraničních věcí </a:t>
            </a:r>
            <a:r>
              <a:rPr lang="cs-CZ" dirty="0" smtClean="0"/>
              <a:t>č. </a:t>
            </a:r>
            <a:r>
              <a:rPr lang="pl-PL" dirty="0" smtClean="0"/>
              <a:t>108/1976 </a:t>
            </a:r>
            <a:r>
              <a:rPr lang="pl-PL" dirty="0"/>
              <a:t>Sb., ale od jejího vzniku, stejně tak jako v dalších dohodách, byla v </a:t>
            </a:r>
            <a:r>
              <a:rPr lang="pl-PL" dirty="0" smtClean="0"/>
              <a:t>jejím </a:t>
            </a:r>
            <a:r>
              <a:rPr lang="cs-CZ" dirty="0" smtClean="0"/>
              <a:t>znění </a:t>
            </a:r>
            <a:r>
              <a:rPr lang="cs-CZ" dirty="0"/>
              <a:t>provedena značná řada změn a poslední dodatek byl přijat jako </a:t>
            </a:r>
            <a:r>
              <a:rPr lang="cs-CZ" dirty="0" smtClean="0"/>
              <a:t>Sdělení Ministerstva </a:t>
            </a:r>
            <a:r>
              <a:rPr lang="cs-CZ" dirty="0"/>
              <a:t>zahraničních věcí č. 82/2010 Sb. </a:t>
            </a:r>
            <a:endParaRPr lang="cs-CZ" dirty="0" smtClean="0"/>
          </a:p>
          <a:p>
            <a:r>
              <a:rPr lang="cs-CZ" i="1" dirty="0" smtClean="0">
                <a:solidFill>
                  <a:srgbClr val="0070C0"/>
                </a:solidFill>
              </a:rPr>
              <a:t>Nařízení </a:t>
            </a:r>
            <a:r>
              <a:rPr lang="cs-CZ" i="1" dirty="0">
                <a:solidFill>
                  <a:srgbClr val="0070C0"/>
                </a:solidFill>
              </a:rPr>
              <a:t>Rady (EHS) č. 3821/85 o záznamovém </a:t>
            </a:r>
            <a:r>
              <a:rPr lang="cs-CZ" i="1" dirty="0" smtClean="0">
                <a:solidFill>
                  <a:srgbClr val="0070C0"/>
                </a:solidFill>
              </a:rPr>
              <a:t>zařízení v </a:t>
            </a:r>
            <a:r>
              <a:rPr lang="cs-CZ" i="1" dirty="0">
                <a:solidFill>
                  <a:srgbClr val="0070C0"/>
                </a:solidFill>
              </a:rPr>
              <a:t>silniční dopravě</a:t>
            </a:r>
            <a:r>
              <a:rPr lang="cs-CZ" dirty="0"/>
              <a:t>, </a:t>
            </a:r>
            <a:endParaRPr lang="cs-CZ" dirty="0" smtClean="0"/>
          </a:p>
          <a:p>
            <a:r>
              <a:rPr lang="cs-CZ" i="1" dirty="0" smtClean="0">
                <a:solidFill>
                  <a:srgbClr val="0070C0"/>
                </a:solidFill>
              </a:rPr>
              <a:t>Nařízení </a:t>
            </a:r>
            <a:r>
              <a:rPr lang="cs-CZ" i="1" dirty="0">
                <a:solidFill>
                  <a:srgbClr val="0070C0"/>
                </a:solidFill>
              </a:rPr>
              <a:t>Rady (EHS) č. 881/1992 ve znění nařízení </a:t>
            </a:r>
            <a:r>
              <a:rPr lang="cs-CZ" i="1" dirty="0" smtClean="0">
                <a:solidFill>
                  <a:srgbClr val="0070C0"/>
                </a:solidFill>
              </a:rPr>
              <a:t>Evropského parlamentu </a:t>
            </a:r>
            <a:r>
              <a:rPr lang="cs-CZ" i="1" dirty="0">
                <a:solidFill>
                  <a:srgbClr val="0070C0"/>
                </a:solidFill>
              </a:rPr>
              <a:t>a Rady (ES) č. 484/2002, o přístupu na trh silniční přepravy zboží </a:t>
            </a:r>
            <a:r>
              <a:rPr lang="cs-CZ" i="1" dirty="0" smtClean="0">
                <a:solidFill>
                  <a:srgbClr val="0070C0"/>
                </a:solidFill>
              </a:rPr>
              <a:t>uvnitř Společenství </a:t>
            </a:r>
            <a:r>
              <a:rPr lang="cs-CZ" i="1" dirty="0"/>
              <a:t>na území nebo z území členského státu nebo procházející </a:t>
            </a:r>
            <a:r>
              <a:rPr lang="cs-CZ" i="1" dirty="0" smtClean="0"/>
              <a:t>územím jednoho </a:t>
            </a:r>
            <a:r>
              <a:rPr lang="cs-CZ" i="1" dirty="0"/>
              <a:t>nebo více členských </a:t>
            </a:r>
            <a:r>
              <a:rPr lang="cs-CZ" i="1" dirty="0" smtClean="0"/>
              <a:t>států</a:t>
            </a:r>
          </a:p>
          <a:p>
            <a:r>
              <a:rPr lang="cs-CZ" dirty="0">
                <a:hlinkClick r:id="rId2"/>
              </a:rPr>
              <a:t>http://</a:t>
            </a:r>
            <a:r>
              <a:rPr lang="cs-CZ" dirty="0" smtClean="0">
                <a:hlinkClick r:id="rId2"/>
              </a:rPr>
              <a:t>www.mdcr.cz/cs/Silnicni_doprava/Nakladni_doprava/Legislativa/Legislativa.htm</a:t>
            </a:r>
            <a:endParaRPr lang="cs-CZ" dirty="0" smtClean="0"/>
          </a:p>
          <a:p>
            <a:endParaRPr lang="cs-CZ" dirty="0"/>
          </a:p>
        </p:txBody>
      </p:sp>
    </p:spTree>
    <p:extLst>
      <p:ext uri="{BB962C8B-B14F-4D97-AF65-F5344CB8AC3E}">
        <p14:creationId xmlns:p14="http://schemas.microsoft.com/office/powerpoint/2010/main" val="2291016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064896" cy="634082"/>
          </a:xfrm>
        </p:spPr>
        <p:txBody>
          <a:bodyPr/>
          <a:lstStyle/>
          <a:p>
            <a:r>
              <a:rPr lang="cs-CZ" sz="3200" dirty="0" smtClean="0"/>
              <a:t>Povinnosti a práva řidičů v silniční dopravě v EU</a:t>
            </a:r>
            <a:endParaRPr lang="cs-CZ" sz="3200" dirty="0"/>
          </a:p>
        </p:txBody>
      </p:sp>
      <p:sp>
        <p:nvSpPr>
          <p:cNvPr id="3" name="Zástupný symbol pro obsah 2"/>
          <p:cNvSpPr>
            <a:spLocks noGrp="1"/>
          </p:cNvSpPr>
          <p:nvPr>
            <p:ph idx="1"/>
          </p:nvPr>
        </p:nvSpPr>
        <p:spPr>
          <a:xfrm>
            <a:off x="251520" y="908720"/>
            <a:ext cx="8064896" cy="5492080"/>
          </a:xfrm>
        </p:spPr>
        <p:txBody>
          <a:bodyPr>
            <a:normAutofit fontScale="70000" lnSpcReduction="20000"/>
          </a:bodyPr>
          <a:lstStyle/>
          <a:p>
            <a:r>
              <a:rPr lang="cs-CZ" sz="2300" b="1" dirty="0"/>
              <a:t>Nařízení Evropského parlamentu a Rady 561/2006/ES </a:t>
            </a:r>
            <a:r>
              <a:rPr lang="cs-CZ" sz="2300" b="1" dirty="0" smtClean="0"/>
              <a:t> - platí od r. 2007 - </a:t>
            </a:r>
            <a:r>
              <a:rPr lang="cs-CZ" sz="2300" dirty="0" smtClean="0"/>
              <a:t>harmonizace některých </a:t>
            </a:r>
            <a:r>
              <a:rPr lang="cs-CZ" sz="2300" dirty="0"/>
              <a:t>předpisů v sociální oblasti týkající se silniční dopravy. Toto Nařízení se vztahuje na řidiče ze členských států EU, kteří provádějí vnitrostátní přepravu ve členském státě EU nebo mezinárodní přepravu mezi členskými státy EU</a:t>
            </a:r>
            <a:r>
              <a:rPr lang="cs-CZ" sz="2300" dirty="0" smtClean="0"/>
              <a:t>.</a:t>
            </a:r>
          </a:p>
          <a:p>
            <a:r>
              <a:rPr lang="cs-CZ" sz="2300" dirty="0"/>
              <a:t>Pro řidiče nákladních aut a autobusů nad 3,5t jsou stanovené tyto pojmy, které jsou nuceni během výkonu dodržovat:</a:t>
            </a:r>
          </a:p>
          <a:p>
            <a:r>
              <a:rPr lang="cs-CZ" sz="2300" b="1" dirty="0"/>
              <a:t>Denní doba řízení</a:t>
            </a:r>
            <a:r>
              <a:rPr lang="cs-CZ" sz="2300" dirty="0"/>
              <a:t> – stanovuje maximální dobu řízení v jednom dni a činí 9 hodin. Dvakrát týdně si ji řidiči mohou prodloužit na 10 hodin.</a:t>
            </a:r>
          </a:p>
          <a:p>
            <a:r>
              <a:rPr lang="cs-CZ" sz="2300" b="1" dirty="0"/>
              <a:t>Přestávky v řízení</a:t>
            </a:r>
            <a:r>
              <a:rPr lang="cs-CZ" sz="2300" dirty="0"/>
              <a:t> – je nutné provádět vždy nejpozději po 4,5 hodinách jízdy a mají délku 45 minut. Přestávku lze také čerpat rozděleně. Nejprve v délce 15 minut a poté během 4,5 hodinového úseku řízení ještě v délce 30 minut.</a:t>
            </a:r>
          </a:p>
          <a:p>
            <a:r>
              <a:rPr lang="cs-CZ" sz="2300" b="1" dirty="0"/>
              <a:t>Denní doba odpočinku</a:t>
            </a:r>
            <a:r>
              <a:rPr lang="cs-CZ" sz="2300" dirty="0"/>
              <a:t> - je doba, která slouží k odpočinku řidiče a musí být čerpána každých 24 hodin. Trvá 11 hodin. Čerpání doby odpočinku si řidiči mohou rozdělit na dva úseky, kdy první musí být alespoň v délce 3 hodiny a druhý v délce 9 hodin.</a:t>
            </a:r>
          </a:p>
          <a:p>
            <a:r>
              <a:rPr lang="cs-CZ" sz="2300" b="1" dirty="0"/>
              <a:t>Týdenní dobu odpočinku</a:t>
            </a:r>
            <a:r>
              <a:rPr lang="cs-CZ" sz="2300" dirty="0"/>
              <a:t> – nastupují řidiči vždy nejpozději po 6 dobách řízení provedených během 6 dnů. Tato doba trvá 45 hodin. Může být zkrácena na nejméně 24 hodin, ale nejpozději ve třetím týdnu od tohoto zkrácení nahrazena o počet hodin o který bylo toto zkrácení provedeno.</a:t>
            </a:r>
          </a:p>
          <a:p>
            <a:r>
              <a:rPr lang="cs-CZ" sz="2300" b="1" dirty="0"/>
              <a:t>Týdenní doba řízení</a:t>
            </a:r>
            <a:r>
              <a:rPr lang="cs-CZ" sz="2300" dirty="0"/>
              <a:t> – se také sleduje a řidiči mohou během jednoho týdne od pondělní do nedělní půlnoci řídit nejvíce 56 hodin.</a:t>
            </a:r>
          </a:p>
          <a:p>
            <a:r>
              <a:rPr lang="cs-CZ" sz="2300" b="1" dirty="0"/>
              <a:t>Celková doba řízení v období dvou po sobě jdoucích týdnů</a:t>
            </a:r>
            <a:r>
              <a:rPr lang="cs-CZ" sz="2300" dirty="0"/>
              <a:t> - je termín, který stanovuje max. počet hodin řízení ve dvou po sobě následujících týdnech a činí 90 hodin</a:t>
            </a:r>
            <a:r>
              <a:rPr lang="cs-CZ" sz="2300" dirty="0" smtClean="0"/>
              <a:t>.</a:t>
            </a:r>
          </a:p>
          <a:p>
            <a:r>
              <a:rPr lang="cs-CZ" dirty="0">
                <a:hlinkClick r:id="rId2"/>
              </a:rPr>
              <a:t>http://cs.wikipedia.org/wiki/Na%C5%99%C3%ADzen%C3%AD_Evropsk%C3%A9ho_parlamentu_a_rady_%28ES%29_%C4%8D._</a:t>
            </a:r>
            <a:r>
              <a:rPr lang="cs-CZ" dirty="0" smtClean="0">
                <a:hlinkClick r:id="rId2"/>
              </a:rPr>
              <a:t>561/2006</a:t>
            </a:r>
            <a:endParaRPr lang="cs-CZ" dirty="0" smtClean="0"/>
          </a:p>
        </p:txBody>
      </p:sp>
    </p:spTree>
    <p:extLst>
      <p:ext uri="{BB962C8B-B14F-4D97-AF65-F5344CB8AC3E}">
        <p14:creationId xmlns:p14="http://schemas.microsoft.com/office/powerpoint/2010/main" val="3102829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634082"/>
          </a:xfrm>
        </p:spPr>
        <p:txBody>
          <a:bodyPr/>
          <a:lstStyle/>
          <a:p>
            <a:r>
              <a:rPr lang="cs-CZ" sz="3200" dirty="0" smtClean="0"/>
              <a:t>Evidence jízdy v nákladní silniční dopravě</a:t>
            </a:r>
            <a:endParaRPr lang="cs-CZ" sz="3200" dirty="0"/>
          </a:p>
        </p:txBody>
      </p:sp>
      <p:sp>
        <p:nvSpPr>
          <p:cNvPr id="3" name="Zástupný symbol pro obsah 2"/>
          <p:cNvSpPr>
            <a:spLocks noGrp="1"/>
          </p:cNvSpPr>
          <p:nvPr>
            <p:ph idx="1"/>
          </p:nvPr>
        </p:nvSpPr>
        <p:spPr>
          <a:xfrm>
            <a:off x="251520" y="980728"/>
            <a:ext cx="8136904" cy="5420072"/>
          </a:xfrm>
        </p:spPr>
        <p:txBody>
          <a:bodyPr>
            <a:normAutofit fontScale="77500" lnSpcReduction="20000"/>
          </a:bodyPr>
          <a:lstStyle/>
          <a:p>
            <a:r>
              <a:rPr lang="cs-CZ" b="1" dirty="0"/>
              <a:t>Nařízení Rady (EHS) č. 3821/85 </a:t>
            </a:r>
            <a:r>
              <a:rPr lang="cs-CZ" dirty="0"/>
              <a:t> </a:t>
            </a:r>
            <a:r>
              <a:rPr lang="cs-CZ" dirty="0" smtClean="0"/>
              <a:t>- od r. 2014 N</a:t>
            </a:r>
            <a:r>
              <a:rPr lang="cs-CZ" b="1" dirty="0" smtClean="0"/>
              <a:t>ařízení </a:t>
            </a:r>
            <a:r>
              <a:rPr lang="cs-CZ" b="1" dirty="0"/>
              <a:t>Komise (EU) č. 1161/2014 ze dne 30. října 2014 , kterým se nařízení Rady (EHS) č. 3821/85 o záznamovém zařízení v silniční dopravě přizpůsobuje technickému pokroku</a:t>
            </a:r>
          </a:p>
          <a:p>
            <a:r>
              <a:rPr lang="cs-CZ" dirty="0" smtClean="0"/>
              <a:t>řeší </a:t>
            </a:r>
            <a:r>
              <a:rPr lang="cs-CZ" dirty="0"/>
              <a:t>konstrukci, </a:t>
            </a:r>
            <a:r>
              <a:rPr lang="cs-CZ" dirty="0" smtClean="0"/>
              <a:t>montáž, užívání </a:t>
            </a:r>
            <a:r>
              <a:rPr lang="cs-CZ" dirty="0"/>
              <a:t>a zkoušení záznamových zařízení (tzv. </a:t>
            </a:r>
            <a:r>
              <a:rPr lang="cs-CZ" i="1" dirty="0"/>
              <a:t>tachografů</a:t>
            </a:r>
            <a:r>
              <a:rPr lang="cs-CZ" dirty="0"/>
              <a:t>), která musí být instalována ve </a:t>
            </a:r>
            <a:r>
              <a:rPr lang="cs-CZ" b="1" dirty="0" smtClean="0"/>
              <a:t>Nařízení </a:t>
            </a:r>
            <a:r>
              <a:rPr lang="cs-CZ" b="1" dirty="0"/>
              <a:t>Rady (EHS) č. 3820/85 </a:t>
            </a:r>
            <a:r>
              <a:rPr lang="cs-CZ" dirty="0"/>
              <a:t>[19]. Jde například o vozidla </a:t>
            </a:r>
            <a:r>
              <a:rPr lang="cs-CZ" dirty="0" smtClean="0"/>
              <a:t>určených </a:t>
            </a:r>
            <a:r>
              <a:rPr lang="cs-CZ" dirty="0"/>
              <a:t>pro přepravu </a:t>
            </a:r>
            <a:r>
              <a:rPr lang="cs-CZ" dirty="0" smtClean="0"/>
              <a:t>zboží </a:t>
            </a:r>
            <a:r>
              <a:rPr lang="cs-CZ" dirty="0"/>
              <a:t>s </a:t>
            </a:r>
            <a:r>
              <a:rPr lang="cs-CZ" dirty="0" smtClean="0"/>
              <a:t>hmotností </a:t>
            </a:r>
            <a:r>
              <a:rPr lang="cs-CZ" dirty="0"/>
              <a:t>včetně návěsu nebo přívěsu překračující 3,5 tuny. </a:t>
            </a:r>
          </a:p>
          <a:p>
            <a:r>
              <a:rPr lang="cs-CZ" dirty="0"/>
              <a:t>Nařízení </a:t>
            </a:r>
            <a:r>
              <a:rPr lang="cs-CZ" dirty="0" smtClean="0"/>
              <a:t>řeší </a:t>
            </a:r>
            <a:r>
              <a:rPr lang="cs-CZ" dirty="0"/>
              <a:t>jak analogové, tak digitální tachografy. V oblasti analogových tachografů Nařízení </a:t>
            </a:r>
            <a:r>
              <a:rPr lang="cs-CZ" dirty="0" smtClean="0"/>
              <a:t>stanovuje</a:t>
            </a:r>
            <a:r>
              <a:rPr lang="cs-CZ" dirty="0"/>
              <a:t>, </a:t>
            </a:r>
            <a:r>
              <a:rPr lang="cs-CZ" dirty="0" smtClean="0"/>
              <a:t>že </a:t>
            </a:r>
            <a:r>
              <a:rPr lang="cs-CZ" dirty="0"/>
              <a:t>řidič musí mít u sebe dostatečný počet záznamových listů do tachografu – tzv. „</a:t>
            </a:r>
            <a:r>
              <a:rPr lang="cs-CZ" i="1" dirty="0" err="1"/>
              <a:t>tachografových</a:t>
            </a:r>
            <a:r>
              <a:rPr lang="cs-CZ" i="1" dirty="0"/>
              <a:t> kotoučků</a:t>
            </a:r>
            <a:r>
              <a:rPr lang="cs-CZ" dirty="0"/>
              <a:t>“ zejména s ohledem na dobu trvání (počet dnů) přepravy</a:t>
            </a:r>
            <a:r>
              <a:rPr lang="cs-CZ" dirty="0" smtClean="0"/>
              <a:t>.</a:t>
            </a:r>
          </a:p>
          <a:p>
            <a:r>
              <a:rPr lang="cs-CZ" b="1" cap="small" dirty="0"/>
              <a:t>funkce záznamového </a:t>
            </a:r>
            <a:r>
              <a:rPr lang="cs-CZ" b="1" cap="small" dirty="0" err="1" smtClean="0"/>
              <a:t>zařízenÍ</a:t>
            </a:r>
            <a:r>
              <a:rPr lang="cs-CZ" b="1" cap="small" dirty="0" smtClean="0"/>
              <a:t>:</a:t>
            </a:r>
            <a:endParaRPr lang="cs-CZ" dirty="0"/>
          </a:p>
          <a:p>
            <a:r>
              <a:rPr lang="cs-CZ" b="1" dirty="0"/>
              <a:t> Záznamové zařízení </a:t>
            </a:r>
            <a:r>
              <a:rPr lang="cs-CZ" b="1" dirty="0" smtClean="0"/>
              <a:t>musí být </a:t>
            </a:r>
            <a:r>
              <a:rPr lang="cs-CZ" b="1" dirty="0"/>
              <a:t>schopno zaznamenávat tyto údaje:</a:t>
            </a:r>
            <a:endParaRPr lang="cs-CZ" dirty="0"/>
          </a:p>
          <a:p>
            <a:r>
              <a:rPr lang="cs-CZ" dirty="0"/>
              <a:t>1) vzdálenost ujetou vozidlem,</a:t>
            </a:r>
          </a:p>
          <a:p>
            <a:r>
              <a:rPr lang="cs-CZ" dirty="0"/>
              <a:t>2) rychlost vozidla,</a:t>
            </a:r>
          </a:p>
          <a:p>
            <a:r>
              <a:rPr lang="cs-CZ" dirty="0"/>
              <a:t>3) dobu řízení,</a:t>
            </a:r>
          </a:p>
          <a:p>
            <a:r>
              <a:rPr lang="cs-CZ" dirty="0"/>
              <a:t>4) dobu ostatní práce nebo pracovní pohotovosti,</a:t>
            </a:r>
          </a:p>
          <a:p>
            <a:r>
              <a:rPr lang="cs-CZ" dirty="0"/>
              <a:t>5) přerušení práce a denní doby odpočinku,</a:t>
            </a:r>
          </a:p>
          <a:p>
            <a:r>
              <a:rPr lang="cs-CZ" dirty="0"/>
              <a:t>6) otevření skřínky obsahující záznamový list.</a:t>
            </a:r>
          </a:p>
          <a:p>
            <a:endParaRPr lang="cs-CZ" dirty="0" smtClean="0"/>
          </a:p>
          <a:p>
            <a:r>
              <a:rPr lang="cs-CZ" dirty="0">
                <a:hlinkClick r:id="rId2"/>
              </a:rPr>
              <a:t>http://</a:t>
            </a:r>
            <a:r>
              <a:rPr lang="cs-CZ" dirty="0" smtClean="0">
                <a:hlinkClick r:id="rId2"/>
              </a:rPr>
              <a:t>www.systemconsult.cz/Narizeni-165.pdf</a:t>
            </a:r>
            <a:endParaRPr lang="cs-CZ" dirty="0" smtClean="0"/>
          </a:p>
          <a:p>
            <a:endParaRPr lang="cs-CZ" dirty="0"/>
          </a:p>
          <a:p>
            <a:endParaRPr lang="cs-CZ" dirty="0"/>
          </a:p>
        </p:txBody>
      </p:sp>
      <p:pic>
        <p:nvPicPr>
          <p:cNvPr id="5122" name="Picture 2" descr="http://www.strojchem.sk/obrazky/tachogr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5229200"/>
            <a:ext cx="3384376" cy="117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04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80728"/>
            <a:ext cx="7620000" cy="5420072"/>
          </a:xfrm>
        </p:spPr>
        <p:txBody>
          <a:bodyPr/>
          <a:lstStyle/>
          <a:p>
            <a:r>
              <a:rPr lang="cs-CZ" dirty="0"/>
              <a:t>V současnosti vyráběná vozidla nad 3,5 tuny celkové hmotnosti jsou </a:t>
            </a:r>
            <a:r>
              <a:rPr lang="cs-CZ" dirty="0" smtClean="0"/>
              <a:t>již </a:t>
            </a:r>
            <a:r>
              <a:rPr lang="cs-CZ" dirty="0"/>
              <a:t>vybavována výhradně </a:t>
            </a:r>
            <a:r>
              <a:rPr lang="cs-CZ" i="1" dirty="0"/>
              <a:t>digitálními tachografy</a:t>
            </a:r>
            <a:r>
              <a:rPr lang="cs-CZ" dirty="0"/>
              <a:t>. Důvodem je detailnější a přesnější kontrola řidičů. Řidiči vozidel vybavených digitálním tachografem musí vlastnit a </a:t>
            </a:r>
            <a:r>
              <a:rPr lang="cs-CZ" dirty="0" smtClean="0"/>
              <a:t>používat </a:t>
            </a:r>
            <a:r>
              <a:rPr lang="cs-CZ" dirty="0"/>
              <a:t>kartu řidiče. Má-li řidič vydánu kartu řidiče, musí ji </a:t>
            </a:r>
            <a:r>
              <a:rPr lang="cs-CZ" dirty="0" smtClean="0"/>
              <a:t>předložit </a:t>
            </a:r>
            <a:r>
              <a:rPr lang="cs-CZ" dirty="0"/>
              <a:t>ke kontrole (spolu se záznamovými listy) kontrolním orgánům i v případě, ž</a:t>
            </a:r>
            <a:r>
              <a:rPr lang="cs-CZ" dirty="0" smtClean="0"/>
              <a:t>e </a:t>
            </a:r>
            <a:r>
              <a:rPr lang="cs-CZ" dirty="0"/>
              <a:t>právě řídí vozidlo vybavené tachografem analogovým. Kromě karty řidiče definuje Nařízení </a:t>
            </a:r>
            <a:r>
              <a:rPr lang="cs-CZ" dirty="0" smtClean="0"/>
              <a:t>ještě </a:t>
            </a:r>
            <a:r>
              <a:rPr lang="cs-CZ" dirty="0"/>
              <a:t>kartu podniku (dopravce), kartu dílny a kontrolní kartu. </a:t>
            </a:r>
          </a:p>
        </p:txBody>
      </p:sp>
    </p:spTree>
    <p:extLst>
      <p:ext uri="{BB962C8B-B14F-4D97-AF65-F5344CB8AC3E}">
        <p14:creationId xmlns:p14="http://schemas.microsoft.com/office/powerpoint/2010/main" val="2303511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1535" y="116632"/>
            <a:ext cx="7620000" cy="1143000"/>
          </a:xfrm>
        </p:spPr>
        <p:txBody>
          <a:bodyPr/>
          <a:lstStyle/>
          <a:p>
            <a:r>
              <a:rPr lang="cs-CZ" sz="3200" dirty="0" smtClean="0">
                <a:solidFill>
                  <a:srgbClr val="009900"/>
                </a:solidFill>
              </a:rPr>
              <a:t>přístup </a:t>
            </a:r>
            <a:r>
              <a:rPr lang="cs-CZ" sz="3200" dirty="0">
                <a:solidFill>
                  <a:srgbClr val="009900"/>
                </a:solidFill>
              </a:rPr>
              <a:t>na trh silniční přepravy zboží uvnitř Společenství</a:t>
            </a:r>
          </a:p>
        </p:txBody>
      </p:sp>
      <p:sp>
        <p:nvSpPr>
          <p:cNvPr id="3" name="Zástupný symbol pro obsah 2"/>
          <p:cNvSpPr>
            <a:spLocks noGrp="1"/>
          </p:cNvSpPr>
          <p:nvPr>
            <p:ph idx="1"/>
          </p:nvPr>
        </p:nvSpPr>
        <p:spPr>
          <a:xfrm>
            <a:off x="107504" y="1196752"/>
            <a:ext cx="8352928" cy="5060032"/>
          </a:xfrm>
        </p:spPr>
        <p:txBody>
          <a:bodyPr>
            <a:noAutofit/>
          </a:bodyPr>
          <a:lstStyle/>
          <a:p>
            <a:r>
              <a:rPr lang="cs-CZ" sz="1800" i="1" dirty="0"/>
              <a:t>Provozování mezinárodní silniční dopravy </a:t>
            </a:r>
            <a:r>
              <a:rPr lang="cs-CZ" sz="1800" dirty="0"/>
              <a:t>lze provádět na základě zahraničního </a:t>
            </a:r>
            <a:r>
              <a:rPr lang="cs-CZ" sz="1800" dirty="0" smtClean="0"/>
              <a:t>vstupního povolení</a:t>
            </a:r>
            <a:r>
              <a:rPr lang="cs-CZ" sz="1800" dirty="0"/>
              <a:t>‚ které je dokladem, který vydává stát, na jehož území je mezinárodní silniční </a:t>
            </a:r>
            <a:r>
              <a:rPr lang="cs-CZ" sz="1800" dirty="0" smtClean="0"/>
              <a:t>doprava provozována </a:t>
            </a:r>
            <a:r>
              <a:rPr lang="cs-CZ" sz="1800" dirty="0"/>
              <a:t>pro cizí potřeby</a:t>
            </a:r>
            <a:r>
              <a:rPr lang="cs-CZ" sz="1800" dirty="0" smtClean="0"/>
              <a:t>.</a:t>
            </a:r>
          </a:p>
          <a:p>
            <a:r>
              <a:rPr lang="cs-CZ" sz="1800" dirty="0" smtClean="0"/>
              <a:t> </a:t>
            </a:r>
            <a:r>
              <a:rPr lang="cs-CZ" sz="1800" dirty="0"/>
              <a:t>Druhy:</a:t>
            </a:r>
          </a:p>
          <a:p>
            <a:r>
              <a:rPr lang="cs-CZ" sz="1800" dirty="0"/>
              <a:t> podle počtu obratu vozidla (jednorázové = pro jeden obrat, vícerázové = více obratů, </a:t>
            </a:r>
            <a:r>
              <a:rPr lang="cs-CZ" sz="1800" dirty="0" smtClean="0"/>
              <a:t>trvalé = </a:t>
            </a:r>
            <a:r>
              <a:rPr lang="cs-CZ" sz="1800" dirty="0"/>
              <a:t>na neurčitou dobu);</a:t>
            </a:r>
          </a:p>
          <a:p>
            <a:r>
              <a:rPr lang="cs-CZ" sz="1800" dirty="0" smtClean="0"/>
              <a:t>podle </a:t>
            </a:r>
            <a:r>
              <a:rPr lang="cs-CZ" sz="1800" dirty="0"/>
              <a:t>zaměření přeprav (příhraniční – 25km vzdušnou čarou po obou stranách </a:t>
            </a:r>
            <a:r>
              <a:rPr lang="cs-CZ" sz="1800" dirty="0" smtClean="0"/>
              <a:t>hranice, pro </a:t>
            </a:r>
            <a:r>
              <a:rPr lang="cs-CZ" sz="1800" dirty="0"/>
              <a:t>přepravy loco, tranzitní, do námořních přístavů, pro přepravy těžkých a </a:t>
            </a:r>
            <a:r>
              <a:rPr lang="cs-CZ" sz="1800" dirty="0" smtClean="0"/>
              <a:t>nadrozměrných nákladů</a:t>
            </a:r>
            <a:r>
              <a:rPr lang="cs-CZ" sz="1800" dirty="0"/>
              <a:t>, pro přepravu nebezpečných věcí, </a:t>
            </a:r>
            <a:r>
              <a:rPr lang="cs-CZ" sz="1800" dirty="0" err="1"/>
              <a:t>třízemní</a:t>
            </a:r>
            <a:r>
              <a:rPr lang="cs-CZ" sz="1800" dirty="0"/>
              <a:t> (místo odeslání a místo </a:t>
            </a:r>
            <a:r>
              <a:rPr lang="cs-CZ" sz="1800" dirty="0" smtClean="0"/>
              <a:t>určení zásilky </a:t>
            </a:r>
            <a:r>
              <a:rPr lang="cs-CZ" sz="1800" dirty="0"/>
              <a:t>leží v různých státech, z nichž ani jeden není státem, v němž je registrováno </a:t>
            </a:r>
            <a:r>
              <a:rPr lang="cs-CZ" sz="1800" dirty="0" smtClean="0"/>
              <a:t>silniční vozidlo. </a:t>
            </a:r>
          </a:p>
          <a:p>
            <a:r>
              <a:rPr lang="cs-CZ" sz="1800" dirty="0" smtClean="0"/>
              <a:t>Pověření </a:t>
            </a:r>
            <a:r>
              <a:rPr lang="cs-CZ" sz="1800" dirty="0"/>
              <a:t>Ministerstva dopravy </a:t>
            </a:r>
            <a:r>
              <a:rPr lang="cs-CZ" sz="1800" dirty="0" smtClean="0"/>
              <a:t>má právo tyto licence vydávat ČESMAD</a:t>
            </a:r>
            <a:r>
              <a:rPr lang="cs-CZ" sz="1800" dirty="0"/>
              <a:t> </a:t>
            </a:r>
            <a:r>
              <a:rPr lang="cs-CZ" sz="1800" dirty="0" smtClean="0"/>
              <a:t>Bohemia</a:t>
            </a:r>
            <a:r>
              <a:rPr lang="cs-CZ" sz="1800" dirty="0"/>
              <a:t>. CEMT – Konference evropských ministrů dopravy vydává </a:t>
            </a:r>
            <a:r>
              <a:rPr lang="cs-CZ" sz="1800" dirty="0" smtClean="0"/>
              <a:t>multilaterální kontingent</a:t>
            </a:r>
            <a:r>
              <a:rPr lang="cs-CZ" sz="1800" dirty="0"/>
              <a:t>, povolení – opravňuje k přepravám po území členských států CEMT; </a:t>
            </a:r>
            <a:endParaRPr lang="cs-CZ" sz="1800" dirty="0" smtClean="0"/>
          </a:p>
          <a:p>
            <a:r>
              <a:rPr lang="cs-CZ" sz="1800" dirty="0" smtClean="0"/>
              <a:t>pro dopravce </a:t>
            </a:r>
            <a:r>
              <a:rPr lang="cs-CZ" sz="1800" dirty="0"/>
              <a:t>smluvních zemí – při průjezdu více zemí CEMT stačí jedno povolení</a:t>
            </a:r>
            <a:r>
              <a:rPr lang="cs-CZ" sz="1800" dirty="0" smtClean="0"/>
              <a:t>;</a:t>
            </a:r>
          </a:p>
          <a:p>
            <a:r>
              <a:rPr lang="cs-CZ" sz="1800" dirty="0" smtClean="0"/>
              <a:t> povolení na </a:t>
            </a:r>
            <a:r>
              <a:rPr lang="cs-CZ" sz="1800" dirty="0"/>
              <a:t>1 měsíc,</a:t>
            </a:r>
          </a:p>
          <a:p>
            <a:r>
              <a:rPr lang="cs-CZ" sz="1800" dirty="0"/>
              <a:t>p</a:t>
            </a:r>
            <a:r>
              <a:rPr lang="cs-CZ" sz="1800" dirty="0" smtClean="0"/>
              <a:t>ovolení na 1 </a:t>
            </a:r>
            <a:r>
              <a:rPr lang="cs-CZ" sz="1800" dirty="0"/>
              <a:t>rok, je přenosné, dopravce musí vést písemný záznam.</a:t>
            </a:r>
          </a:p>
        </p:txBody>
      </p:sp>
      <p:sp>
        <p:nvSpPr>
          <p:cNvPr id="4" name="Obdélník 3"/>
          <p:cNvSpPr/>
          <p:nvPr/>
        </p:nvSpPr>
        <p:spPr>
          <a:xfrm>
            <a:off x="859167" y="6348779"/>
            <a:ext cx="6624736" cy="646331"/>
          </a:xfrm>
          <a:prstGeom prst="rect">
            <a:avLst/>
          </a:prstGeom>
        </p:spPr>
        <p:txBody>
          <a:bodyPr wrap="square">
            <a:spAutoFit/>
          </a:bodyPr>
          <a:lstStyle/>
          <a:p>
            <a:r>
              <a:rPr lang="cs-CZ" dirty="0">
                <a:hlinkClick r:id="rId2"/>
              </a:rPr>
              <a:t>http://</a:t>
            </a:r>
            <a:r>
              <a:rPr lang="cs-CZ" dirty="0" smtClean="0">
                <a:hlinkClick r:id="rId2"/>
              </a:rPr>
              <a:t>www.prodopravce.cz/clanek-i4137-3-1.php</a:t>
            </a:r>
            <a:endParaRPr lang="cs-CZ" dirty="0" smtClean="0"/>
          </a:p>
          <a:p>
            <a:endParaRPr lang="cs-CZ" dirty="0"/>
          </a:p>
        </p:txBody>
      </p:sp>
    </p:spTree>
    <p:extLst>
      <p:ext uri="{BB962C8B-B14F-4D97-AF65-F5344CB8AC3E}">
        <p14:creationId xmlns:p14="http://schemas.microsoft.com/office/powerpoint/2010/main" val="2260388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7620000" cy="576064"/>
          </a:xfrm>
        </p:spPr>
        <p:txBody>
          <a:bodyPr/>
          <a:lstStyle/>
          <a:p>
            <a:r>
              <a:rPr lang="cs-CZ" sz="3200" dirty="0" smtClean="0"/>
              <a:t>Kabotáž v nákladní silniční dopravě v EU</a:t>
            </a:r>
            <a:endParaRPr lang="cs-CZ" sz="3200" dirty="0"/>
          </a:p>
        </p:txBody>
      </p:sp>
      <p:sp>
        <p:nvSpPr>
          <p:cNvPr id="3" name="Zástupný symbol pro obsah 2"/>
          <p:cNvSpPr>
            <a:spLocks noGrp="1"/>
          </p:cNvSpPr>
          <p:nvPr>
            <p:ph idx="1"/>
          </p:nvPr>
        </p:nvSpPr>
        <p:spPr>
          <a:xfrm>
            <a:off x="179512" y="836712"/>
            <a:ext cx="8352928" cy="5564088"/>
          </a:xfrm>
        </p:spPr>
        <p:txBody>
          <a:bodyPr>
            <a:noAutofit/>
          </a:bodyPr>
          <a:lstStyle/>
          <a:p>
            <a:r>
              <a:rPr lang="cs-CZ" sz="2000" dirty="0"/>
              <a:t>Kabotáž je definována jako vnitrostátní přeprava </a:t>
            </a:r>
            <a:r>
              <a:rPr lang="cs-CZ" sz="2000" dirty="0" smtClean="0"/>
              <a:t>pro </a:t>
            </a:r>
            <a:r>
              <a:rPr lang="cs-CZ" sz="2000" dirty="0"/>
              <a:t>cizí potřebu dočasně provozovaná v </a:t>
            </a:r>
            <a:r>
              <a:rPr lang="cs-CZ" sz="2000" dirty="0" smtClean="0"/>
              <a:t>hostitelském členském </a:t>
            </a:r>
            <a:r>
              <a:rPr lang="cs-CZ" sz="2000" dirty="0"/>
              <a:t>státě právě v souladu s </a:t>
            </a:r>
            <a:r>
              <a:rPr lang="cs-CZ" sz="2000" b="1" dirty="0" smtClean="0"/>
              <a:t>Nařízením </a:t>
            </a:r>
            <a:r>
              <a:rPr lang="cs-CZ" sz="2000" b="1" dirty="0"/>
              <a:t>Evropského parlamentu a Rady (</a:t>
            </a:r>
            <a:r>
              <a:rPr lang="cs-CZ" sz="2000" b="1" dirty="0" smtClean="0"/>
              <a:t>ES) </a:t>
            </a:r>
            <a:r>
              <a:rPr lang="pl-PL" sz="2000" b="1" dirty="0" smtClean="0"/>
              <a:t>č</a:t>
            </a:r>
            <a:r>
              <a:rPr lang="pl-PL" sz="2000" b="1" dirty="0"/>
              <a:t>. 1072/2009, o společných pravidlech </a:t>
            </a:r>
            <a:r>
              <a:rPr lang="pl-PL" sz="2000" b="1" dirty="0" smtClean="0"/>
              <a:t>pro </a:t>
            </a:r>
            <a:r>
              <a:rPr lang="cs-CZ" sz="2000" b="1" dirty="0" smtClean="0"/>
              <a:t>přístup </a:t>
            </a:r>
            <a:r>
              <a:rPr lang="cs-CZ" sz="2000" b="1" dirty="0"/>
              <a:t>na </a:t>
            </a:r>
            <a:r>
              <a:rPr lang="cs-CZ" sz="2000" b="1" dirty="0" smtClean="0"/>
              <a:t>trh mezinárodní </a:t>
            </a:r>
            <a:r>
              <a:rPr lang="cs-CZ" sz="2000" b="1" dirty="0"/>
              <a:t>silniční </a:t>
            </a:r>
            <a:r>
              <a:rPr lang="cs-CZ" sz="2000" b="1" dirty="0" smtClean="0"/>
              <a:t>nákladní dopravy</a:t>
            </a:r>
            <a:r>
              <a:rPr lang="cs-CZ" sz="2000" dirty="0"/>
              <a:t>, které bylo zveřejněno v Úředním </a:t>
            </a:r>
            <a:r>
              <a:rPr lang="cs-CZ" sz="2000" dirty="0" smtClean="0"/>
              <a:t>věstníku </a:t>
            </a:r>
            <a:r>
              <a:rPr lang="pl-PL" sz="2000" dirty="0" smtClean="0"/>
              <a:t>Evropské </a:t>
            </a:r>
            <a:r>
              <a:rPr lang="pl-PL" sz="2000" dirty="0"/>
              <a:t>unie dne 14. listopadu </a:t>
            </a:r>
            <a:r>
              <a:rPr lang="pl-PL" sz="2000" dirty="0" smtClean="0"/>
              <a:t>2009, platné od r. 2011.</a:t>
            </a:r>
          </a:p>
          <a:p>
            <a:r>
              <a:rPr lang="cs-CZ" sz="2000" b="1" dirty="0"/>
              <a:t>Toto nařízení se vztahuje na celý Evropský hospodářský prostor (EHP), tj. kromě států EU je nařízení platné i v Norsku, v Lichtenštejnsku a na Islandu.</a:t>
            </a:r>
            <a:endParaRPr lang="cs-CZ" sz="2000" dirty="0"/>
          </a:p>
          <a:p>
            <a:r>
              <a:rPr lang="cs-CZ" sz="2000" dirty="0"/>
              <a:t>Jedná se o silniční přepravu nákladů mezi </a:t>
            </a:r>
            <a:r>
              <a:rPr lang="cs-CZ" sz="2000" dirty="0" smtClean="0"/>
              <a:t>dvěma místy </a:t>
            </a:r>
            <a:r>
              <a:rPr lang="cs-CZ" sz="2000" dirty="0"/>
              <a:t>ve státě, v kterém nemá dotčený </a:t>
            </a:r>
            <a:r>
              <a:rPr lang="cs-CZ" sz="2000" dirty="0" smtClean="0"/>
              <a:t>dopravce provozující </a:t>
            </a:r>
            <a:r>
              <a:rPr lang="cs-CZ" sz="2000" dirty="0"/>
              <a:t>tuto kabotážní přepravu sídlo. </a:t>
            </a:r>
            <a:r>
              <a:rPr lang="cs-CZ" sz="2000" dirty="0" smtClean="0"/>
              <a:t>Dopravce ovšem </a:t>
            </a:r>
            <a:r>
              <a:rPr lang="cs-CZ" sz="2000" dirty="0"/>
              <a:t>musí být usazen v některém </a:t>
            </a:r>
            <a:r>
              <a:rPr lang="cs-CZ" sz="2000" dirty="0" smtClean="0"/>
              <a:t>státu Evropského </a:t>
            </a:r>
            <a:r>
              <a:rPr lang="cs-CZ" sz="2000" dirty="0"/>
              <a:t>hospodářského prostoru. Nařízení </a:t>
            </a:r>
            <a:r>
              <a:rPr lang="cs-CZ" sz="2000" dirty="0" smtClean="0"/>
              <a:t>se netýká </a:t>
            </a:r>
            <a:r>
              <a:rPr lang="cs-CZ" sz="2000" dirty="0"/>
              <a:t>třetích zemí (v těchto případech </a:t>
            </a:r>
            <a:r>
              <a:rPr lang="cs-CZ" sz="2000" dirty="0" smtClean="0"/>
              <a:t>pro kabotážní </a:t>
            </a:r>
            <a:r>
              <a:rPr lang="cs-CZ" sz="2000" dirty="0"/>
              <a:t>přepravy platí případné bilaterální </a:t>
            </a:r>
            <a:r>
              <a:rPr lang="cs-CZ" sz="2000" dirty="0" smtClean="0"/>
              <a:t>– dvoustranné </a:t>
            </a:r>
            <a:r>
              <a:rPr lang="cs-CZ" sz="2000" dirty="0"/>
              <a:t>dohody</a:t>
            </a:r>
            <a:r>
              <a:rPr lang="cs-CZ" sz="2000" dirty="0" smtClean="0"/>
              <a:t>).</a:t>
            </a:r>
          </a:p>
        </p:txBody>
      </p:sp>
    </p:spTree>
    <p:extLst>
      <p:ext uri="{BB962C8B-B14F-4D97-AF65-F5344CB8AC3E}">
        <p14:creationId xmlns:p14="http://schemas.microsoft.com/office/powerpoint/2010/main" val="2580510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7620000" cy="5924128"/>
          </a:xfrm>
        </p:spPr>
        <p:txBody>
          <a:bodyPr>
            <a:normAutofit fontScale="62500" lnSpcReduction="20000"/>
          </a:bodyPr>
          <a:lstStyle/>
          <a:p>
            <a:r>
              <a:rPr lang="cs-CZ" sz="2600" dirty="0"/>
              <a:t>Každý dopravce, provozující nákladní dopravu pro cizí potřebu, který je držitelem licence Společenství, </a:t>
            </a:r>
            <a:r>
              <a:rPr lang="cs-CZ" sz="2600" dirty="0" err="1"/>
              <a:t>tzv.</a:t>
            </a:r>
            <a:r>
              <a:rPr lang="cs-CZ" sz="2600" b="1" dirty="0" err="1">
                <a:solidFill>
                  <a:srgbClr val="FF0000"/>
                </a:solidFill>
              </a:rPr>
              <a:t>eurolicence</a:t>
            </a:r>
            <a:r>
              <a:rPr lang="cs-CZ" sz="2600" dirty="0"/>
              <a:t>,  je oprávněn za níže uvedených podmínek provozovat kabotáž. </a:t>
            </a:r>
          </a:p>
          <a:p>
            <a:r>
              <a:rPr lang="cs-CZ" sz="2600" dirty="0"/>
              <a:t>a)    </a:t>
            </a:r>
            <a:r>
              <a:rPr lang="cs-CZ" sz="2600" dirty="0">
                <a:solidFill>
                  <a:srgbClr val="00B050"/>
                </a:solidFill>
              </a:rPr>
              <a:t> Kabotáži </a:t>
            </a:r>
            <a:r>
              <a:rPr lang="cs-CZ" sz="2600" b="1" dirty="0">
                <a:solidFill>
                  <a:srgbClr val="00B050"/>
                </a:solidFill>
              </a:rPr>
              <a:t>musí vždy předcházet mezinárodní přeprava věcí z členského státu nebo ze třetí země do jiného členského státu</a:t>
            </a:r>
            <a:r>
              <a:rPr lang="cs-CZ" sz="2600" dirty="0"/>
              <a:t>. </a:t>
            </a:r>
          </a:p>
          <a:p>
            <a:r>
              <a:rPr lang="cs-CZ" sz="2600" dirty="0"/>
              <a:t>b)     Kabotáž může být provedena </a:t>
            </a:r>
            <a:r>
              <a:rPr lang="cs-CZ" sz="2600" b="1" dirty="0">
                <a:solidFill>
                  <a:srgbClr val="0070C0"/>
                </a:solidFill>
              </a:rPr>
              <a:t>až po dodání nákladu</a:t>
            </a:r>
            <a:r>
              <a:rPr lang="cs-CZ" sz="2600" dirty="0">
                <a:solidFill>
                  <a:srgbClr val="0070C0"/>
                </a:solidFill>
              </a:rPr>
              <a:t>, dovezeného v rámci mezinárodní přepravy, tj. až po úplném vyložení nákladu z mezinárodní přepravy</a:t>
            </a:r>
            <a:r>
              <a:rPr lang="cs-CZ" sz="2600" dirty="0"/>
              <a:t>. </a:t>
            </a:r>
          </a:p>
          <a:p>
            <a:r>
              <a:rPr lang="cs-CZ" sz="2600" dirty="0"/>
              <a:t>c)      Musí být </a:t>
            </a:r>
            <a:r>
              <a:rPr lang="cs-CZ" sz="2600" dirty="0">
                <a:solidFill>
                  <a:srgbClr val="0070C0"/>
                </a:solidFill>
              </a:rPr>
              <a:t>provedena </a:t>
            </a:r>
            <a:r>
              <a:rPr lang="cs-CZ" sz="2600" b="1" dirty="0">
                <a:solidFill>
                  <a:srgbClr val="0070C0"/>
                </a:solidFill>
              </a:rPr>
              <a:t>se stejným vozidlem</a:t>
            </a:r>
            <a:r>
              <a:rPr lang="cs-CZ" sz="2600" dirty="0"/>
              <a:t>, v případě soupravy se stejným motorovým vozidlem, se kterým byla provedena mezinárodní přeprava, která kabotáži předchází. </a:t>
            </a:r>
          </a:p>
          <a:p>
            <a:r>
              <a:rPr lang="cs-CZ" sz="2600" dirty="0"/>
              <a:t>d)     Kabotáž je možné provést </a:t>
            </a:r>
            <a:r>
              <a:rPr lang="cs-CZ" sz="2600" dirty="0">
                <a:solidFill>
                  <a:srgbClr val="0070C0"/>
                </a:solidFill>
              </a:rPr>
              <a:t>buď v hostitelském členském státě, do kterého směřovala mezinárodní přeprava, nebo v jakémkoli jiném členském státě. </a:t>
            </a:r>
            <a:r>
              <a:rPr lang="cs-CZ" sz="2600" dirty="0"/>
              <a:t> </a:t>
            </a:r>
          </a:p>
          <a:p>
            <a:r>
              <a:rPr lang="cs-CZ" sz="2600" b="1" dirty="0"/>
              <a:t> </a:t>
            </a:r>
            <a:endParaRPr lang="cs-CZ" sz="2600" dirty="0"/>
          </a:p>
          <a:p>
            <a:r>
              <a:rPr lang="cs-CZ" sz="2600" b="1" dirty="0"/>
              <a:t>1.      </a:t>
            </a:r>
            <a:r>
              <a:rPr lang="cs-CZ" sz="2600" b="1" dirty="0">
                <a:solidFill>
                  <a:srgbClr val="FF0000"/>
                </a:solidFill>
              </a:rPr>
              <a:t>Kabotáž v hostitelském členském státě, do kterého směřuje  mezinárodní přeprava</a:t>
            </a:r>
            <a:endParaRPr lang="cs-CZ" sz="2600" dirty="0">
              <a:solidFill>
                <a:srgbClr val="FF0000"/>
              </a:solidFill>
            </a:endParaRPr>
          </a:p>
          <a:p>
            <a:r>
              <a:rPr lang="cs-CZ" sz="2600" dirty="0"/>
              <a:t>V tomto případě je možné provést v hostitelském členském státě až </a:t>
            </a:r>
            <a:r>
              <a:rPr lang="cs-CZ" sz="2600" b="1" dirty="0"/>
              <a:t>tři</a:t>
            </a:r>
            <a:r>
              <a:rPr lang="cs-CZ" sz="2600" dirty="0"/>
              <a:t> kabotážní přepravy. K poslední vykládce v rámci kabotáže však musí v hostitelském členském státě dojít </a:t>
            </a:r>
            <a:r>
              <a:rPr lang="cs-CZ" sz="2600" b="1" dirty="0"/>
              <a:t>do 7 dnů</a:t>
            </a:r>
            <a:r>
              <a:rPr lang="cs-CZ" sz="2600" dirty="0"/>
              <a:t> od poslední vykládky z mezinárodní přepravy. </a:t>
            </a:r>
          </a:p>
          <a:p>
            <a:r>
              <a:rPr lang="cs-CZ" sz="2600" b="1" dirty="0"/>
              <a:t> </a:t>
            </a:r>
            <a:endParaRPr lang="cs-CZ" sz="2600" dirty="0"/>
          </a:p>
          <a:p>
            <a:r>
              <a:rPr lang="cs-CZ" sz="2600" b="1" dirty="0"/>
              <a:t>2.      </a:t>
            </a:r>
            <a:r>
              <a:rPr lang="cs-CZ" sz="2600" b="1" dirty="0">
                <a:solidFill>
                  <a:srgbClr val="FF0000"/>
                </a:solidFill>
              </a:rPr>
              <a:t>Kabotáž v jiném členském státě, než do kterého směřuje mezinárodní přeprava</a:t>
            </a:r>
            <a:endParaRPr lang="cs-CZ" sz="2600" dirty="0">
              <a:solidFill>
                <a:srgbClr val="FF0000"/>
              </a:solidFill>
            </a:endParaRPr>
          </a:p>
          <a:p>
            <a:r>
              <a:rPr lang="cs-CZ" sz="2600" dirty="0"/>
              <a:t>V tomto případě je možné  provést ve  </a:t>
            </a:r>
            <a:r>
              <a:rPr lang="cs-CZ" sz="2600" b="1" dirty="0"/>
              <a:t>lhůtě 7 dnů celkem 3</a:t>
            </a:r>
            <a:r>
              <a:rPr lang="cs-CZ" sz="2600" dirty="0"/>
              <a:t> kabotážní přepravy v členských státech odlišných od státu, kam směřovala původní mezinárodní přeprava, a to za podmínky, že v každém členském státě je povolena pouze </a:t>
            </a:r>
            <a:r>
              <a:rPr lang="cs-CZ" sz="2600" b="1" dirty="0"/>
              <a:t>jedna</a:t>
            </a:r>
            <a:r>
              <a:rPr lang="cs-CZ" sz="2600" dirty="0"/>
              <a:t> kabotážní přeprava ve lhůtě tří dnů ode dne, kdy vozidlo </a:t>
            </a:r>
            <a:r>
              <a:rPr lang="cs-CZ" sz="2600" b="1" dirty="0"/>
              <a:t>bez nákladu</a:t>
            </a:r>
            <a:r>
              <a:rPr lang="cs-CZ" sz="2600" dirty="0"/>
              <a:t> vstoupilo na území tohoto státu. </a:t>
            </a:r>
          </a:p>
          <a:p>
            <a:endParaRPr lang="cs-CZ" dirty="0"/>
          </a:p>
        </p:txBody>
      </p:sp>
    </p:spTree>
    <p:extLst>
      <p:ext uri="{BB962C8B-B14F-4D97-AF65-F5344CB8AC3E}">
        <p14:creationId xmlns:p14="http://schemas.microsoft.com/office/powerpoint/2010/main" val="2835421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7620000" cy="5996136"/>
          </a:xfrm>
        </p:spPr>
        <p:txBody>
          <a:bodyPr>
            <a:normAutofit fontScale="77500" lnSpcReduction="20000"/>
          </a:bodyPr>
          <a:lstStyle/>
          <a:p>
            <a:r>
              <a:rPr lang="cs-CZ" sz="2400" dirty="0"/>
              <a:t> Předpis 1072/2009 stanovuje přesně údaje, které musí </a:t>
            </a:r>
            <a:r>
              <a:rPr lang="cs-CZ" sz="2400" dirty="0" smtClean="0"/>
              <a:t>dokumentace </a:t>
            </a:r>
            <a:r>
              <a:rPr lang="cs-CZ" sz="2400" dirty="0"/>
              <a:t>obsahovat. Jsou to:</a:t>
            </a:r>
          </a:p>
          <a:p>
            <a:r>
              <a:rPr lang="cs-CZ" sz="2400" dirty="0"/>
              <a:t>a) jméno, adresa a podpis odesílatele;</a:t>
            </a:r>
            <a:br>
              <a:rPr lang="cs-CZ" sz="2400" dirty="0"/>
            </a:br>
            <a:r>
              <a:rPr lang="cs-CZ" sz="2400" dirty="0"/>
              <a:t>b) jméno, adresa a podpis podnikatele v silniční nákladní dopravě;</a:t>
            </a:r>
            <a:br>
              <a:rPr lang="cs-CZ" sz="2400" dirty="0"/>
            </a:br>
            <a:r>
              <a:rPr lang="cs-CZ" sz="2400" dirty="0"/>
              <a:t>c) jméno a adresa příjemce; po dodání nákladu i jeho podpis a datum dodání;</a:t>
            </a:r>
            <a:br>
              <a:rPr lang="cs-CZ" sz="2400" dirty="0"/>
            </a:br>
            <a:r>
              <a:rPr lang="cs-CZ" sz="2400" dirty="0"/>
              <a:t>d) místo a datum přejímky nákladu a místo určené pro dodání;</a:t>
            </a:r>
            <a:br>
              <a:rPr lang="cs-CZ" sz="2400" dirty="0"/>
            </a:br>
            <a:r>
              <a:rPr lang="cs-CZ" sz="2400" dirty="0"/>
              <a:t>e) běžný popis nákladu a způsobu balení, v případě </a:t>
            </a:r>
            <a:r>
              <a:rPr lang="cs-CZ" sz="2400" dirty="0" smtClean="0"/>
              <a:t>nebezpečných </a:t>
            </a:r>
            <a:r>
              <a:rPr lang="cs-CZ" sz="2400" dirty="0"/>
              <a:t>věcí</a:t>
            </a:r>
            <a:br>
              <a:rPr lang="cs-CZ" sz="2400" dirty="0"/>
            </a:br>
            <a:r>
              <a:rPr lang="cs-CZ" sz="2400" dirty="0"/>
              <a:t>pak jejich všeobecně známý popis, jakož i počet</a:t>
            </a:r>
            <a:br>
              <a:rPr lang="cs-CZ" sz="2400" dirty="0"/>
            </a:br>
            <a:r>
              <a:rPr lang="cs-CZ" sz="2400" dirty="0"/>
              <a:t>balení a jejich zvláštní označení a čísla;</a:t>
            </a:r>
            <a:br>
              <a:rPr lang="cs-CZ" sz="2400" dirty="0"/>
            </a:br>
            <a:r>
              <a:rPr lang="cs-CZ" sz="2400" dirty="0"/>
              <a:t>f) hrubá hmotnost nákladu nebo jiné vyjádření jeho množství;</a:t>
            </a:r>
            <a:br>
              <a:rPr lang="cs-CZ" sz="2400" dirty="0"/>
            </a:br>
            <a:r>
              <a:rPr lang="cs-CZ" sz="2400" dirty="0"/>
              <a:t>g) registrační značka (poznávací značka) motorového vozidla a návěsu</a:t>
            </a:r>
          </a:p>
          <a:p>
            <a:pPr marL="114300" indent="0">
              <a:buNone/>
            </a:pPr>
            <a:endParaRPr lang="cs-CZ" sz="2400" dirty="0"/>
          </a:p>
          <a:p>
            <a:pPr marL="114300" indent="0">
              <a:buNone/>
            </a:pPr>
            <a:r>
              <a:rPr lang="cs-CZ" sz="2400" dirty="0"/>
              <a:t> Každý členský stát Evropské Unie má možnost převzít evropské zákony do národního práva. Pomocí národních zákonů můžou být stanoveny ještě další podmínky. Německo např. to učinilo předpisem </a:t>
            </a:r>
            <a:r>
              <a:rPr lang="cs-CZ" sz="2400" dirty="0" err="1"/>
              <a:t>GüKGrKabotageV</a:t>
            </a:r>
            <a:r>
              <a:rPr lang="cs-CZ" sz="2400" dirty="0"/>
              <a:t>. Dále podle zákona </a:t>
            </a:r>
            <a:r>
              <a:rPr lang="cs-CZ" sz="2400" dirty="0" err="1"/>
              <a:t>GüKG</a:t>
            </a:r>
            <a:r>
              <a:rPr lang="cs-CZ" sz="2400" dirty="0"/>
              <a:t> je nutné uzavřít pojištění na škody ve výši min. 600 000 EUR. Doklad o tomto pojištění musí mít řidič ve vozidle a na vyžádání kontrolního orgánu musí být předložen. Podle německého úřadu BAG, který dodal na dotazy Sdružení řidičů CZ informace, můžou být při chybějící dokumentaci k přepravám a při jízdách bez </a:t>
            </a:r>
            <a:r>
              <a:rPr lang="cs-CZ" sz="2400" dirty="0" err="1"/>
              <a:t>eurolicence</a:t>
            </a:r>
            <a:r>
              <a:rPr lang="cs-CZ" sz="2400" dirty="0"/>
              <a:t> pokutováni jak firma, tak i řidič a to až do výše 2 000 EUR. </a:t>
            </a:r>
            <a:endParaRPr lang="cs-CZ" sz="2400" dirty="0" smtClean="0"/>
          </a:p>
          <a:p>
            <a:pPr marL="114300" indent="0">
              <a:buNone/>
            </a:pPr>
            <a:r>
              <a:rPr lang="cs-CZ" sz="2400" dirty="0">
                <a:hlinkClick r:id="rId2"/>
              </a:rPr>
              <a:t>http://</a:t>
            </a:r>
            <a:r>
              <a:rPr lang="cs-CZ" sz="2400" dirty="0" smtClean="0">
                <a:hlinkClick r:id="rId2"/>
              </a:rPr>
              <a:t>portal.proridice.eu/index.php/posledni-lanky/302-kabota</a:t>
            </a:r>
            <a:endParaRPr lang="cs-CZ" sz="2400" dirty="0" smtClean="0"/>
          </a:p>
          <a:p>
            <a:pPr marL="114300" indent="0">
              <a:buNone/>
            </a:pPr>
            <a:endParaRPr lang="cs-CZ" sz="2400" dirty="0"/>
          </a:p>
          <a:p>
            <a:endParaRPr lang="cs-CZ" sz="2400" dirty="0"/>
          </a:p>
          <a:p>
            <a:endParaRPr lang="cs-CZ" dirty="0"/>
          </a:p>
        </p:txBody>
      </p:sp>
    </p:spTree>
    <p:extLst>
      <p:ext uri="{BB962C8B-B14F-4D97-AF65-F5344CB8AC3E}">
        <p14:creationId xmlns:p14="http://schemas.microsoft.com/office/powerpoint/2010/main" val="3284909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C00000"/>
                </a:solidFill>
              </a:rPr>
              <a:t>Dopravní prostředky v silniční dopravě</a:t>
            </a:r>
            <a:endParaRPr lang="cs-CZ" sz="3600" dirty="0">
              <a:solidFill>
                <a:srgbClr val="C00000"/>
              </a:solidFill>
            </a:endParaRPr>
          </a:p>
        </p:txBody>
      </p:sp>
      <p:sp>
        <p:nvSpPr>
          <p:cNvPr id="3" name="Zástupný symbol pro obsah 2"/>
          <p:cNvSpPr>
            <a:spLocks noGrp="1"/>
          </p:cNvSpPr>
          <p:nvPr>
            <p:ph idx="1"/>
          </p:nvPr>
        </p:nvSpPr>
        <p:spPr/>
        <p:txBody>
          <a:bodyPr>
            <a:normAutofit fontScale="85000" lnSpcReduction="20000"/>
          </a:bodyPr>
          <a:lstStyle/>
          <a:p>
            <a:r>
              <a:rPr lang="cs-CZ" b="1" i="1" dirty="0"/>
              <a:t>Tahače </a:t>
            </a:r>
            <a:r>
              <a:rPr lang="cs-CZ" i="1" dirty="0"/>
              <a:t> </a:t>
            </a:r>
            <a:r>
              <a:rPr lang="cs-CZ" i="1" dirty="0" smtClean="0"/>
              <a:t>= ve </a:t>
            </a:r>
            <a:r>
              <a:rPr lang="cs-CZ" i="1" dirty="0"/>
              <a:t>většině případů vícestopé </a:t>
            </a:r>
            <a:r>
              <a:rPr lang="cs-CZ" i="1" dirty="0" smtClean="0"/>
              <a:t>automobily, </a:t>
            </a:r>
            <a:r>
              <a:rPr lang="cs-CZ" i="1" dirty="0"/>
              <a:t>určené k tažení přípojného vozidla nebo vozidel. </a:t>
            </a:r>
            <a:endParaRPr lang="cs-CZ" dirty="0"/>
          </a:p>
          <a:p>
            <a:endParaRPr lang="cs-CZ" dirty="0"/>
          </a:p>
          <a:p>
            <a:r>
              <a:rPr lang="cs-CZ" b="1" i="1" dirty="0"/>
              <a:t>Silniční tahače </a:t>
            </a:r>
            <a:r>
              <a:rPr lang="cs-CZ" b="1" i="1" dirty="0" smtClean="0"/>
              <a:t> - </a:t>
            </a:r>
            <a:r>
              <a:rPr lang="cs-CZ" i="1" dirty="0" smtClean="0"/>
              <a:t>dělíme </a:t>
            </a:r>
            <a:r>
              <a:rPr lang="cs-CZ" i="1" dirty="0"/>
              <a:t>dle způsobu, jakým jsou přípojná vozidla tahačem </a:t>
            </a:r>
            <a:r>
              <a:rPr lang="cs-CZ" i="1" dirty="0" smtClean="0"/>
              <a:t>tažena: </a:t>
            </a:r>
          </a:p>
          <a:p>
            <a:pPr lvl="1"/>
            <a:r>
              <a:rPr lang="cs-CZ" i="1" dirty="0" smtClean="0"/>
              <a:t>tahače </a:t>
            </a:r>
            <a:r>
              <a:rPr lang="cs-CZ" i="1" dirty="0"/>
              <a:t>přívěsů </a:t>
            </a:r>
          </a:p>
          <a:p>
            <a:pPr lvl="1"/>
            <a:r>
              <a:rPr lang="cs-CZ" i="1" dirty="0" smtClean="0"/>
              <a:t>tahače návěsů (lze dovybavit </a:t>
            </a:r>
            <a:r>
              <a:rPr lang="cs-CZ" i="1" dirty="0"/>
              <a:t>zařízením pro připojení </a:t>
            </a:r>
            <a:r>
              <a:rPr lang="cs-CZ" i="1" dirty="0" smtClean="0"/>
              <a:t>přívěsu). </a:t>
            </a:r>
            <a:endParaRPr lang="cs-CZ" dirty="0"/>
          </a:p>
          <a:p>
            <a:r>
              <a:rPr lang="cs-CZ" b="1" i="1" dirty="0"/>
              <a:t>Návěsy </a:t>
            </a:r>
            <a:r>
              <a:rPr lang="cs-CZ" i="1" dirty="0" smtClean="0"/>
              <a:t>= přípojná </a:t>
            </a:r>
            <a:r>
              <a:rPr lang="cs-CZ" i="1" dirty="0"/>
              <a:t>silniční </a:t>
            </a:r>
            <a:r>
              <a:rPr lang="cs-CZ" i="1" dirty="0" smtClean="0"/>
              <a:t>vozidla bez </a:t>
            </a:r>
            <a:r>
              <a:rPr lang="cs-CZ" i="1" dirty="0"/>
              <a:t>vlastního pohonu, určená pro přepravu </a:t>
            </a:r>
            <a:r>
              <a:rPr lang="cs-CZ" i="1" dirty="0" smtClean="0"/>
              <a:t>nákladů (i osob). Návěs </a:t>
            </a:r>
            <a:r>
              <a:rPr lang="cs-CZ" i="1" dirty="0"/>
              <a:t>je připojen k tahači pomocí v přední části umístěného návěsného čepu a na tahači umístěné točnice. Při zapojení tahače a návěsu dochází k přenosu podstatné části hmotnosti návěsu na tahač. </a:t>
            </a:r>
            <a:endParaRPr lang="cs-CZ" dirty="0"/>
          </a:p>
          <a:p>
            <a:r>
              <a:rPr lang="cs-CZ" i="1" dirty="0"/>
              <a:t>n</a:t>
            </a:r>
            <a:r>
              <a:rPr lang="cs-CZ" i="1" dirty="0" smtClean="0"/>
              <a:t>ávěsy: </a:t>
            </a:r>
            <a:endParaRPr lang="cs-CZ" dirty="0"/>
          </a:p>
          <a:p>
            <a:pPr lvl="1"/>
            <a:r>
              <a:rPr lang="cs-CZ" i="1" dirty="0" smtClean="0"/>
              <a:t>nákladní </a:t>
            </a:r>
            <a:r>
              <a:rPr lang="cs-CZ" i="1" dirty="0"/>
              <a:t>– </a:t>
            </a:r>
            <a:r>
              <a:rPr lang="cs-CZ" i="1" dirty="0" smtClean="0"/>
              <a:t>valníkové</a:t>
            </a:r>
            <a:r>
              <a:rPr lang="cs-CZ" i="1" dirty="0"/>
              <a:t>, sklápěčkové nebo skříňové, </a:t>
            </a:r>
            <a:endParaRPr lang="cs-CZ" dirty="0"/>
          </a:p>
          <a:p>
            <a:pPr lvl="1"/>
            <a:r>
              <a:rPr lang="cs-CZ" i="1" dirty="0" smtClean="0"/>
              <a:t>speciální </a:t>
            </a:r>
            <a:r>
              <a:rPr lang="cs-CZ" i="1" dirty="0"/>
              <a:t>nákladní – </a:t>
            </a:r>
            <a:r>
              <a:rPr lang="cs-CZ" i="1" dirty="0" err="1"/>
              <a:t>podvalníkové</a:t>
            </a:r>
            <a:r>
              <a:rPr lang="cs-CZ" i="1" dirty="0"/>
              <a:t>, cisternové, kontejnerové, chladírenské apod., </a:t>
            </a:r>
            <a:endParaRPr lang="cs-CZ" dirty="0"/>
          </a:p>
          <a:p>
            <a:pPr lvl="1"/>
            <a:r>
              <a:rPr lang="cs-CZ" i="1" dirty="0" smtClean="0"/>
              <a:t>speciální </a:t>
            </a:r>
            <a:r>
              <a:rPr lang="cs-CZ" i="1" dirty="0"/>
              <a:t>– hasičské, </a:t>
            </a:r>
            <a:r>
              <a:rPr lang="cs-CZ" i="1" dirty="0" smtClean="0"/>
              <a:t>kompresorové</a:t>
            </a:r>
            <a:endParaRPr lang="cs-CZ" dirty="0"/>
          </a:p>
          <a:p>
            <a:pPr lvl="1"/>
            <a:r>
              <a:rPr lang="cs-CZ" i="1" dirty="0" smtClean="0"/>
              <a:t>autobusové </a:t>
            </a:r>
            <a:r>
              <a:rPr lang="cs-CZ" i="1" dirty="0"/>
              <a:t>– </a:t>
            </a:r>
            <a:r>
              <a:rPr lang="cs-CZ" i="1" dirty="0" smtClean="0"/>
              <a:t>pro přepravu </a:t>
            </a:r>
            <a:r>
              <a:rPr lang="cs-CZ" i="1" dirty="0"/>
              <a:t>cestujících </a:t>
            </a:r>
            <a:r>
              <a:rPr lang="cs-CZ" i="1" dirty="0" smtClean="0"/>
              <a:t>(málo obvyklé) a zavazadel </a:t>
            </a:r>
            <a:endParaRPr lang="cs-CZ" dirty="0"/>
          </a:p>
          <a:p>
            <a:endParaRPr lang="cs-CZ" dirty="0"/>
          </a:p>
        </p:txBody>
      </p:sp>
    </p:spTree>
    <p:extLst>
      <p:ext uri="{BB962C8B-B14F-4D97-AF65-F5344CB8AC3E}">
        <p14:creationId xmlns:p14="http://schemas.microsoft.com/office/powerpoint/2010/main" val="3703559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778098"/>
          </a:xfrm>
        </p:spPr>
        <p:txBody>
          <a:bodyPr/>
          <a:lstStyle/>
          <a:p>
            <a:r>
              <a:rPr lang="cs-CZ" sz="3200" dirty="0">
                <a:solidFill>
                  <a:srgbClr val="C00000"/>
                </a:solidFill>
              </a:rPr>
              <a:t>Dopravní prostředky v silniční dopravě</a:t>
            </a:r>
          </a:p>
        </p:txBody>
      </p:sp>
      <p:sp>
        <p:nvSpPr>
          <p:cNvPr id="3" name="Zástupný symbol pro obsah 2"/>
          <p:cNvSpPr>
            <a:spLocks noGrp="1"/>
          </p:cNvSpPr>
          <p:nvPr>
            <p:ph idx="1"/>
          </p:nvPr>
        </p:nvSpPr>
        <p:spPr>
          <a:xfrm>
            <a:off x="457200" y="1124744"/>
            <a:ext cx="7620000" cy="5276056"/>
          </a:xfrm>
        </p:spPr>
        <p:txBody>
          <a:bodyPr>
            <a:normAutofit fontScale="92500" lnSpcReduction="20000"/>
          </a:bodyPr>
          <a:lstStyle/>
          <a:p>
            <a:endParaRPr lang="cs-CZ" dirty="0"/>
          </a:p>
          <a:p>
            <a:r>
              <a:rPr lang="cs-CZ" dirty="0"/>
              <a:t>1) </a:t>
            </a:r>
            <a:r>
              <a:rPr lang="cs-CZ" b="1" dirty="0"/>
              <a:t>v režimu přepravy kontejnerů ISO</a:t>
            </a:r>
            <a:r>
              <a:rPr lang="cs-CZ" dirty="0"/>
              <a:t>: </a:t>
            </a:r>
          </a:p>
          <a:p>
            <a:r>
              <a:rPr lang="cs-CZ" dirty="0"/>
              <a:t>a) nákladní automobil, </a:t>
            </a:r>
          </a:p>
          <a:p>
            <a:r>
              <a:rPr lang="cs-CZ" dirty="0"/>
              <a:t>b) souprava: nákladní automobil + </a:t>
            </a:r>
            <a:r>
              <a:rPr lang="cs-CZ" dirty="0" err="1"/>
              <a:t>točnicový</a:t>
            </a:r>
            <a:r>
              <a:rPr lang="cs-CZ" dirty="0"/>
              <a:t> přívěs, </a:t>
            </a:r>
          </a:p>
          <a:p>
            <a:r>
              <a:rPr lang="cs-CZ" dirty="0"/>
              <a:t>c) souprava: tahač + sedlový návěs, </a:t>
            </a:r>
          </a:p>
          <a:p>
            <a:r>
              <a:rPr lang="cs-CZ" dirty="0"/>
              <a:t>d) souprava EMS: nákladní automobil + </a:t>
            </a:r>
            <a:r>
              <a:rPr lang="cs-CZ" dirty="0" err="1"/>
              <a:t>dolly</a:t>
            </a:r>
            <a:r>
              <a:rPr lang="cs-CZ" dirty="0"/>
              <a:t> + sedlový návěs, </a:t>
            </a:r>
          </a:p>
          <a:p>
            <a:r>
              <a:rPr lang="cs-CZ" dirty="0"/>
              <a:t>e) souprava EMS: tahač + návěs </a:t>
            </a:r>
            <a:r>
              <a:rPr lang="cs-CZ" dirty="0" err="1"/>
              <a:t>interlink</a:t>
            </a:r>
            <a:r>
              <a:rPr lang="cs-CZ" dirty="0"/>
              <a:t> + sedlový návěs; </a:t>
            </a:r>
            <a:endParaRPr lang="cs-CZ" dirty="0" smtClean="0"/>
          </a:p>
          <a:p>
            <a:pPr marL="114300" indent="0">
              <a:buNone/>
            </a:pPr>
            <a:endParaRPr lang="cs-CZ" dirty="0"/>
          </a:p>
          <a:p>
            <a:r>
              <a:rPr lang="cs-CZ" dirty="0"/>
              <a:t>2) </a:t>
            </a:r>
            <a:r>
              <a:rPr lang="cs-CZ" b="1" dirty="0"/>
              <a:t>v režimu přepravy výměnných nástaveb</a:t>
            </a:r>
            <a:r>
              <a:rPr lang="cs-CZ" dirty="0"/>
              <a:t>: </a:t>
            </a:r>
          </a:p>
          <a:p>
            <a:r>
              <a:rPr lang="cs-CZ" dirty="0"/>
              <a:t>a) nákladní automobil, </a:t>
            </a:r>
          </a:p>
          <a:p>
            <a:r>
              <a:rPr lang="cs-CZ" dirty="0"/>
              <a:t>b) souprava: nákladní automobil + </a:t>
            </a:r>
            <a:r>
              <a:rPr lang="cs-CZ" dirty="0" err="1"/>
              <a:t>točnicový</a:t>
            </a:r>
            <a:r>
              <a:rPr lang="cs-CZ" dirty="0"/>
              <a:t> přívěs, </a:t>
            </a:r>
          </a:p>
          <a:p>
            <a:r>
              <a:rPr lang="cs-CZ" dirty="0"/>
              <a:t>c) souprava: nákladní automobil + tandemový přívěs, </a:t>
            </a:r>
          </a:p>
          <a:p>
            <a:r>
              <a:rPr lang="cs-CZ" dirty="0"/>
              <a:t>d) souprava: tahač + sedlový návěs </a:t>
            </a:r>
            <a:r>
              <a:rPr lang="cs-CZ" dirty="0" err="1"/>
              <a:t>Eurotrailer</a:t>
            </a:r>
            <a:r>
              <a:rPr lang="cs-CZ" dirty="0"/>
              <a:t>, </a:t>
            </a:r>
          </a:p>
          <a:p>
            <a:r>
              <a:rPr lang="cs-CZ" dirty="0"/>
              <a:t>e) souprava EMS: tahač + sedlový návěs + tandemový přívěs, </a:t>
            </a:r>
          </a:p>
          <a:p>
            <a:r>
              <a:rPr lang="cs-CZ" dirty="0"/>
              <a:t>f) souprava EMS: nákladní automobil + </a:t>
            </a:r>
            <a:r>
              <a:rPr lang="cs-CZ" dirty="0" err="1"/>
              <a:t>dolly</a:t>
            </a:r>
            <a:r>
              <a:rPr lang="cs-CZ" dirty="0"/>
              <a:t> + sedlový návěs, </a:t>
            </a:r>
          </a:p>
          <a:p>
            <a:r>
              <a:rPr lang="cs-CZ" dirty="0"/>
              <a:t>g) souprava EMS: nákladní automobil + </a:t>
            </a:r>
            <a:r>
              <a:rPr lang="cs-CZ" dirty="0" err="1"/>
              <a:t>dolly</a:t>
            </a:r>
            <a:r>
              <a:rPr lang="cs-CZ" dirty="0"/>
              <a:t> + vertikálně manipulovatelný sedlový návěs. </a:t>
            </a:r>
          </a:p>
          <a:p>
            <a:endParaRPr lang="cs-CZ" dirty="0"/>
          </a:p>
        </p:txBody>
      </p:sp>
    </p:spTree>
    <p:extLst>
      <p:ext uri="{BB962C8B-B14F-4D97-AF65-F5344CB8AC3E}">
        <p14:creationId xmlns:p14="http://schemas.microsoft.com/office/powerpoint/2010/main" val="342043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835696" y="549275"/>
            <a:ext cx="57606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cs-CZ" sz="2800" b="1" dirty="0">
                <a:solidFill>
                  <a:srgbClr val="C00000"/>
                </a:solidFill>
              </a:rPr>
              <a:t>Náklady na </a:t>
            </a:r>
            <a:r>
              <a:rPr lang="cs-CZ" sz="2800" b="1" dirty="0" smtClean="0">
                <a:solidFill>
                  <a:srgbClr val="C00000"/>
                </a:solidFill>
              </a:rPr>
              <a:t>dopravu</a:t>
            </a:r>
            <a:endParaRPr lang="cs-CZ" sz="2800" dirty="0">
              <a:solidFill>
                <a:srgbClr val="C00000"/>
              </a:solidFill>
            </a:endParaRPr>
          </a:p>
        </p:txBody>
      </p:sp>
      <p:sp>
        <p:nvSpPr>
          <p:cNvPr id="5" name="Text Box 14"/>
          <p:cNvSpPr txBox="1">
            <a:spLocks noChangeArrowheads="1"/>
          </p:cNvSpPr>
          <p:nvPr/>
        </p:nvSpPr>
        <p:spPr bwMode="auto">
          <a:xfrm>
            <a:off x="1187450" y="1125538"/>
            <a:ext cx="7129463"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cs-CZ" sz="2000" b="1" dirty="0"/>
              <a:t>Podíl nákladů na dopravu činí 1 až 30% prodejní ceny zboží, v průměru cca 5% </a:t>
            </a:r>
            <a:r>
              <a:rPr lang="cs-CZ" sz="2000" b="1" baseline="50000" dirty="0"/>
              <a:t>(1</a:t>
            </a:r>
            <a:r>
              <a:rPr lang="cs-CZ" sz="2000" b="1" baseline="50000" dirty="0" smtClean="0"/>
              <a:t>)</a:t>
            </a:r>
            <a:endParaRPr lang="cs-CZ" sz="2000" dirty="0"/>
          </a:p>
        </p:txBody>
      </p:sp>
      <p:sp>
        <p:nvSpPr>
          <p:cNvPr id="6" name="Text Box 15"/>
          <p:cNvSpPr txBox="1">
            <a:spLocks noChangeArrowheads="1"/>
          </p:cNvSpPr>
          <p:nvPr/>
        </p:nvSpPr>
        <p:spPr bwMode="auto">
          <a:xfrm>
            <a:off x="990600" y="5791200"/>
            <a:ext cx="746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sz="2000" dirty="0"/>
              <a:t> </a:t>
            </a:r>
            <a:r>
              <a:rPr lang="de-DE" sz="1600" dirty="0"/>
              <a:t>(</a:t>
            </a:r>
            <a:r>
              <a:rPr lang="de-DE" sz="1600" dirty="0" smtClean="0"/>
              <a:t>1</a:t>
            </a:r>
            <a:r>
              <a:rPr lang="cs-CZ" sz="1600" dirty="0" smtClean="0"/>
              <a:t> Gros, I. Doprava </a:t>
            </a:r>
            <a:r>
              <a:rPr lang="cs-CZ" sz="1600" dirty="0" smtClean="0"/>
              <a:t>)</a:t>
            </a:r>
            <a:endParaRPr lang="de-DE" sz="1600" dirty="0"/>
          </a:p>
        </p:txBody>
      </p:sp>
      <p:sp>
        <p:nvSpPr>
          <p:cNvPr id="7" name="Text Box 16"/>
          <p:cNvSpPr txBox="1">
            <a:spLocks noChangeArrowheads="1"/>
          </p:cNvSpPr>
          <p:nvPr/>
        </p:nvSpPr>
        <p:spPr bwMode="auto">
          <a:xfrm>
            <a:off x="575469" y="2148403"/>
            <a:ext cx="2520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cs-CZ" sz="2000" b="1" dirty="0"/>
              <a:t>Struktura nákladů</a:t>
            </a:r>
            <a:r>
              <a:rPr lang="cs-CZ" sz="2000" b="1" dirty="0" smtClean="0"/>
              <a:t>:</a:t>
            </a:r>
            <a:endParaRPr lang="cs-CZ" sz="2000" b="1" dirty="0"/>
          </a:p>
        </p:txBody>
      </p:sp>
      <p:sp>
        <p:nvSpPr>
          <p:cNvPr id="8" name="Text Box 17"/>
          <p:cNvSpPr txBox="1">
            <a:spLocks noChangeArrowheads="1"/>
          </p:cNvSpPr>
          <p:nvPr/>
        </p:nvSpPr>
        <p:spPr bwMode="auto">
          <a:xfrm>
            <a:off x="1187450" y="2596048"/>
            <a:ext cx="72390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de-DE" sz="2000" b="1" dirty="0"/>
              <a:t> </a:t>
            </a:r>
            <a:r>
              <a:rPr lang="de-DE" sz="2000" b="1" dirty="0" err="1"/>
              <a:t>Osobní</a:t>
            </a:r>
            <a:r>
              <a:rPr lang="de-DE" sz="2000" b="1" dirty="0"/>
              <a:t> </a:t>
            </a:r>
            <a:r>
              <a:rPr lang="de-DE" sz="2000" b="1" dirty="0" err="1"/>
              <a:t>náklady</a:t>
            </a:r>
            <a:r>
              <a:rPr lang="de-DE" sz="2000" b="1" dirty="0"/>
              <a:t> (</a:t>
            </a:r>
            <a:r>
              <a:rPr lang="de-DE" sz="2000" b="1" dirty="0" err="1"/>
              <a:t>řidiči</a:t>
            </a:r>
            <a:r>
              <a:rPr lang="de-DE" sz="2000" b="1" dirty="0"/>
              <a:t>, </a:t>
            </a:r>
            <a:r>
              <a:rPr lang="de-DE" sz="2000" b="1" dirty="0" err="1"/>
              <a:t>manipulanti</a:t>
            </a:r>
            <a:r>
              <a:rPr lang="de-DE" sz="2000" b="1" dirty="0"/>
              <a:t>, </a:t>
            </a:r>
            <a:r>
              <a:rPr lang="de-DE" sz="2000" b="1" dirty="0" err="1"/>
              <a:t>dispečeři</a:t>
            </a:r>
            <a:r>
              <a:rPr lang="de-DE" sz="2000" b="1" dirty="0"/>
              <a:t>, </a:t>
            </a:r>
            <a:r>
              <a:rPr lang="de-DE" sz="2000" b="1" dirty="0" err="1"/>
              <a:t>administrativa</a:t>
            </a:r>
            <a:r>
              <a:rPr lang="de-DE" sz="2000" b="1" dirty="0" smtClean="0"/>
              <a:t>)</a:t>
            </a:r>
            <a:endParaRPr lang="de-DE" sz="2000" dirty="0"/>
          </a:p>
        </p:txBody>
      </p:sp>
      <p:sp>
        <p:nvSpPr>
          <p:cNvPr id="9" name="Text Box 18"/>
          <p:cNvSpPr txBox="1">
            <a:spLocks noChangeArrowheads="1"/>
          </p:cNvSpPr>
          <p:nvPr/>
        </p:nvSpPr>
        <p:spPr bwMode="auto">
          <a:xfrm>
            <a:off x="1187450" y="3172311"/>
            <a:ext cx="72390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de-DE" sz="2000" b="1" dirty="0"/>
              <a:t> </a:t>
            </a:r>
            <a:r>
              <a:rPr lang="de-DE" sz="2000" b="1" dirty="0" err="1"/>
              <a:t>Paliva</a:t>
            </a:r>
            <a:r>
              <a:rPr lang="de-DE" sz="2000" b="1" dirty="0"/>
              <a:t> (</a:t>
            </a:r>
            <a:r>
              <a:rPr lang="de-DE" sz="2000" b="1" dirty="0" err="1"/>
              <a:t>klasické</a:t>
            </a:r>
            <a:r>
              <a:rPr lang="de-DE" sz="2000" b="1" dirty="0"/>
              <a:t> </a:t>
            </a:r>
            <a:r>
              <a:rPr lang="de-DE" sz="2000" b="1" dirty="0" err="1"/>
              <a:t>pohonné</a:t>
            </a:r>
            <a:r>
              <a:rPr lang="de-DE" sz="2000" b="1" dirty="0"/>
              <a:t> </a:t>
            </a:r>
            <a:r>
              <a:rPr lang="de-DE" sz="2000" b="1" dirty="0" err="1"/>
              <a:t>hmoty</a:t>
            </a:r>
            <a:r>
              <a:rPr lang="de-DE" sz="2000" b="1" dirty="0"/>
              <a:t>, </a:t>
            </a:r>
            <a:r>
              <a:rPr lang="de-DE" sz="2000" b="1" dirty="0" err="1"/>
              <a:t>plyn</a:t>
            </a:r>
            <a:r>
              <a:rPr lang="de-DE" sz="2000" b="1" dirty="0"/>
              <a:t>, </a:t>
            </a:r>
            <a:r>
              <a:rPr lang="de-DE" sz="2000" b="1" dirty="0" err="1"/>
              <a:t>elektřina</a:t>
            </a:r>
            <a:r>
              <a:rPr lang="de-DE" sz="2000" b="1" dirty="0" smtClean="0"/>
              <a:t>)</a:t>
            </a:r>
            <a:endParaRPr lang="en-US" sz="2000" dirty="0"/>
          </a:p>
        </p:txBody>
      </p:sp>
      <p:sp>
        <p:nvSpPr>
          <p:cNvPr id="10" name="Text Box 19"/>
          <p:cNvSpPr txBox="1">
            <a:spLocks noChangeArrowheads="1"/>
          </p:cNvSpPr>
          <p:nvPr/>
        </p:nvSpPr>
        <p:spPr bwMode="auto">
          <a:xfrm>
            <a:off x="1187450" y="3748573"/>
            <a:ext cx="72390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de-DE" sz="2000" b="1" dirty="0"/>
              <a:t> </a:t>
            </a:r>
            <a:r>
              <a:rPr lang="de-DE" sz="2000" b="1" dirty="0" err="1"/>
              <a:t>Náklady</a:t>
            </a:r>
            <a:r>
              <a:rPr lang="de-DE" sz="2000" b="1" dirty="0"/>
              <a:t> na </a:t>
            </a:r>
            <a:r>
              <a:rPr lang="de-DE" sz="2000" b="1" dirty="0" err="1"/>
              <a:t>údržbu</a:t>
            </a:r>
            <a:r>
              <a:rPr lang="de-DE" sz="2000" b="1" dirty="0"/>
              <a:t> (</a:t>
            </a:r>
            <a:r>
              <a:rPr lang="de-DE" sz="2000" b="1" dirty="0" err="1"/>
              <a:t>opravy</a:t>
            </a:r>
            <a:r>
              <a:rPr lang="de-DE" sz="2000" b="1" dirty="0"/>
              <a:t>, </a:t>
            </a:r>
            <a:r>
              <a:rPr lang="de-DE" sz="2000" b="1" dirty="0" err="1"/>
              <a:t>náhradní</a:t>
            </a:r>
            <a:r>
              <a:rPr lang="de-DE" sz="2000" b="1" dirty="0"/>
              <a:t> </a:t>
            </a:r>
            <a:r>
              <a:rPr lang="de-DE" sz="2000" b="1" dirty="0" err="1"/>
              <a:t>díly</a:t>
            </a:r>
            <a:r>
              <a:rPr lang="de-DE" sz="2000" b="1" dirty="0"/>
              <a:t>, </a:t>
            </a:r>
            <a:r>
              <a:rPr lang="de-DE" sz="2000" b="1" dirty="0" err="1"/>
              <a:t>servisní</a:t>
            </a:r>
            <a:r>
              <a:rPr lang="de-DE" sz="2000" b="1" dirty="0"/>
              <a:t> </a:t>
            </a:r>
            <a:r>
              <a:rPr lang="de-DE" sz="2000" b="1" dirty="0" err="1"/>
              <a:t>prohlídky</a:t>
            </a:r>
            <a:r>
              <a:rPr lang="de-DE" sz="2000" b="1" dirty="0"/>
              <a:t>... </a:t>
            </a:r>
            <a:r>
              <a:rPr lang="de-DE" sz="2000" b="1" dirty="0" smtClean="0"/>
              <a:t>)</a:t>
            </a:r>
            <a:endParaRPr lang="de-DE" sz="2000" dirty="0"/>
          </a:p>
        </p:txBody>
      </p:sp>
      <p:sp>
        <p:nvSpPr>
          <p:cNvPr id="11" name="Text Box 20"/>
          <p:cNvSpPr txBox="1">
            <a:spLocks noChangeArrowheads="1"/>
          </p:cNvSpPr>
          <p:nvPr/>
        </p:nvSpPr>
        <p:spPr bwMode="auto">
          <a:xfrm>
            <a:off x="1187450" y="4324836"/>
            <a:ext cx="72390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de-DE" sz="2000" b="1" dirty="0"/>
              <a:t> </a:t>
            </a:r>
            <a:r>
              <a:rPr lang="de-DE" sz="2000" b="1" dirty="0" smtClean="0"/>
              <a:t>O</a:t>
            </a:r>
            <a:r>
              <a:rPr lang="cs-CZ" sz="2000" b="1" dirty="0" smtClean="0"/>
              <a:t>d</a:t>
            </a:r>
            <a:r>
              <a:rPr lang="de-DE" sz="2000" b="1" dirty="0" err="1" smtClean="0"/>
              <a:t>pisy</a:t>
            </a:r>
            <a:r>
              <a:rPr lang="de-DE" sz="2000" b="1" dirty="0" smtClean="0"/>
              <a:t> </a:t>
            </a:r>
            <a:r>
              <a:rPr lang="de-DE" sz="2000" b="1" dirty="0" err="1"/>
              <a:t>přepravních</a:t>
            </a:r>
            <a:r>
              <a:rPr lang="de-DE" sz="2000" b="1" dirty="0"/>
              <a:t> </a:t>
            </a:r>
            <a:r>
              <a:rPr lang="de-DE" sz="2000" b="1" dirty="0" err="1"/>
              <a:t>prostředků</a:t>
            </a:r>
            <a:r>
              <a:rPr lang="de-DE" sz="2000" b="1" dirty="0"/>
              <a:t>, </a:t>
            </a:r>
            <a:r>
              <a:rPr lang="de-DE" sz="2000" b="1" dirty="0" err="1"/>
              <a:t>přepravní</a:t>
            </a:r>
            <a:r>
              <a:rPr lang="de-DE" sz="2000" b="1" dirty="0"/>
              <a:t> </a:t>
            </a:r>
            <a:r>
              <a:rPr lang="de-DE" sz="2000" b="1" dirty="0" err="1" smtClean="0"/>
              <a:t>infrastruktury</a:t>
            </a:r>
            <a:endParaRPr lang="en-US" sz="2000" dirty="0"/>
          </a:p>
        </p:txBody>
      </p:sp>
      <p:sp>
        <p:nvSpPr>
          <p:cNvPr id="12" name="Text Box 21"/>
          <p:cNvSpPr txBox="1">
            <a:spLocks noChangeArrowheads="1"/>
          </p:cNvSpPr>
          <p:nvPr/>
        </p:nvSpPr>
        <p:spPr bwMode="auto">
          <a:xfrm>
            <a:off x="1187450" y="4901098"/>
            <a:ext cx="72390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de-DE" sz="2000" b="1" dirty="0"/>
              <a:t> </a:t>
            </a:r>
            <a:r>
              <a:rPr lang="de-DE" sz="2000" b="1" dirty="0" err="1"/>
              <a:t>Fi</a:t>
            </a:r>
            <a:r>
              <a:rPr lang="cs-CZ" sz="2000" b="1" dirty="0"/>
              <a:t>n</a:t>
            </a:r>
            <a:r>
              <a:rPr lang="de-DE" sz="2000" b="1" dirty="0" err="1"/>
              <a:t>anční</a:t>
            </a:r>
            <a:r>
              <a:rPr lang="de-DE" sz="2000" b="1" dirty="0"/>
              <a:t> </a:t>
            </a:r>
            <a:r>
              <a:rPr lang="de-DE" sz="2000" b="1" dirty="0" err="1"/>
              <a:t>náklady</a:t>
            </a:r>
            <a:r>
              <a:rPr lang="de-DE" sz="2000" b="1" dirty="0"/>
              <a:t> (</a:t>
            </a:r>
            <a:r>
              <a:rPr lang="de-DE" sz="2000" b="1" dirty="0" err="1"/>
              <a:t>úroky</a:t>
            </a:r>
            <a:r>
              <a:rPr lang="de-DE" sz="2000" b="1" dirty="0"/>
              <a:t>, </a:t>
            </a:r>
            <a:r>
              <a:rPr lang="de-DE" sz="2000" b="1" dirty="0" err="1"/>
              <a:t>silniční</a:t>
            </a:r>
            <a:r>
              <a:rPr lang="de-DE" sz="2000" b="1" dirty="0"/>
              <a:t> </a:t>
            </a:r>
            <a:r>
              <a:rPr lang="de-DE" sz="2000" b="1" dirty="0" err="1"/>
              <a:t>daně</a:t>
            </a:r>
            <a:r>
              <a:rPr lang="de-DE" sz="2000" b="1" dirty="0"/>
              <a:t>, </a:t>
            </a:r>
            <a:r>
              <a:rPr lang="de-DE" sz="2000" b="1" dirty="0" err="1"/>
              <a:t>dálniční</a:t>
            </a:r>
            <a:r>
              <a:rPr lang="de-DE" sz="2000" b="1" dirty="0"/>
              <a:t> </a:t>
            </a:r>
            <a:r>
              <a:rPr lang="de-DE" sz="2000" b="1" dirty="0" err="1"/>
              <a:t>poplatky</a:t>
            </a:r>
            <a:r>
              <a:rPr lang="de-DE" sz="2000" b="1" dirty="0"/>
              <a:t>... </a:t>
            </a:r>
            <a:r>
              <a:rPr lang="de-DE" sz="2000" b="1" dirty="0" smtClean="0"/>
              <a:t>)</a:t>
            </a:r>
            <a:endParaRPr lang="de-DE" sz="2000" dirty="0"/>
          </a:p>
        </p:txBody>
      </p:sp>
      <p:sp>
        <p:nvSpPr>
          <p:cNvPr id="13" name="Line 22"/>
          <p:cNvSpPr>
            <a:spLocks noChangeShapeType="1"/>
          </p:cNvSpPr>
          <p:nvPr/>
        </p:nvSpPr>
        <p:spPr bwMode="auto">
          <a:xfrm>
            <a:off x="1066800" y="57150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000"/>
          </a:p>
        </p:txBody>
      </p:sp>
    </p:spTree>
    <p:extLst>
      <p:ext uri="{BB962C8B-B14F-4D97-AF65-F5344CB8AC3E}">
        <p14:creationId xmlns:p14="http://schemas.microsoft.com/office/powerpoint/2010/main" val="249965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 calcmode="lin" valueType="num">
                                      <p:cBhvr additive="base">
                                        <p:cTn id="5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9" grpId="0" animBg="1"/>
      <p:bldP spid="10" grpId="0" animBg="1"/>
      <p:bldP spid="11"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1066130"/>
          </a:xfrm>
        </p:spPr>
        <p:txBody>
          <a:bodyPr/>
          <a:lstStyle/>
          <a:p>
            <a:r>
              <a:rPr lang="cs-CZ" dirty="0" smtClean="0">
                <a:solidFill>
                  <a:srgbClr val="C00000"/>
                </a:solidFill>
              </a:rPr>
              <a:t>Námořní nákladní doprava</a:t>
            </a:r>
            <a:endParaRPr lang="cs-CZ" dirty="0">
              <a:solidFill>
                <a:srgbClr val="C00000"/>
              </a:solidFill>
            </a:endParaRPr>
          </a:p>
        </p:txBody>
      </p:sp>
      <p:sp>
        <p:nvSpPr>
          <p:cNvPr id="4" name="Zástupný symbol pro obsah 3"/>
          <p:cNvSpPr>
            <a:spLocks noGrp="1"/>
          </p:cNvSpPr>
          <p:nvPr>
            <p:ph idx="1"/>
          </p:nvPr>
        </p:nvSpPr>
        <p:spPr>
          <a:xfrm>
            <a:off x="395536" y="1340768"/>
            <a:ext cx="7620000" cy="4800600"/>
          </a:xfrm>
        </p:spPr>
        <p:txBody>
          <a:bodyPr>
            <a:normAutofit/>
          </a:bodyPr>
          <a:lstStyle/>
          <a:p>
            <a:r>
              <a:rPr lang="cs-CZ" dirty="0" smtClean="0"/>
              <a:t>80% obchodu se zbožím</a:t>
            </a:r>
          </a:p>
          <a:p>
            <a:r>
              <a:rPr lang="cs-CZ" dirty="0" smtClean="0"/>
              <a:t>Růst podílu tohoto druhu dopravy v mezinárodním obchodě (obchod s Čínou, Indií atd.)</a:t>
            </a:r>
          </a:p>
          <a:p>
            <a:r>
              <a:rPr lang="cs-CZ" dirty="0" smtClean="0"/>
              <a:t>k </a:t>
            </a:r>
            <a:r>
              <a:rPr lang="cs-CZ" dirty="0"/>
              <a:t>nejrychleji se rozvíjejícím segmentům v námoří přepravě </a:t>
            </a:r>
            <a:r>
              <a:rPr lang="cs-CZ" dirty="0" smtClean="0"/>
              <a:t>patří kontejnerová přeprava -  </a:t>
            </a:r>
            <a:r>
              <a:rPr lang="cs-CZ" dirty="0"/>
              <a:t>v roce 2012 tvořila 16% podíl z celého mezinárodního námořního </a:t>
            </a:r>
            <a:r>
              <a:rPr lang="cs-CZ" dirty="0" smtClean="0"/>
              <a:t>obchodu</a:t>
            </a:r>
          </a:p>
          <a:p>
            <a:r>
              <a:rPr lang="cs-CZ" dirty="0"/>
              <a:t>v</a:t>
            </a:r>
            <a:r>
              <a:rPr lang="cs-CZ" dirty="0" smtClean="0"/>
              <a:t>ětšina objemu přepravy – tankery (suroviny) </a:t>
            </a:r>
          </a:p>
          <a:p>
            <a:r>
              <a:rPr lang="cs-CZ" dirty="0"/>
              <a:t>n</a:t>
            </a:r>
            <a:r>
              <a:rPr lang="cs-CZ" dirty="0" smtClean="0"/>
              <a:t>a </a:t>
            </a:r>
            <a:r>
              <a:rPr lang="cs-CZ" dirty="0"/>
              <a:t>světové tonáži se podílejí zhruba 40 % tankery na přepravu ropy, cca 30 % lodě pro rudy a sypké substráty (tzv. </a:t>
            </a:r>
            <a:r>
              <a:rPr lang="cs-CZ" dirty="0" err="1"/>
              <a:t>rudovce</a:t>
            </a:r>
            <a:r>
              <a:rPr lang="cs-CZ" dirty="0" smtClean="0"/>
              <a:t>), dále lod</a:t>
            </a:r>
            <a:r>
              <a:rPr lang="cs-CZ" dirty="0"/>
              <a:t>ě</a:t>
            </a:r>
            <a:r>
              <a:rPr lang="cs-CZ" dirty="0" smtClean="0"/>
              <a:t> </a:t>
            </a:r>
            <a:r>
              <a:rPr lang="cs-CZ" dirty="0"/>
              <a:t>na přepravu uhlí, bauxitu, síry, surového latexu, zkapalněného plynu, ale i automobilů aj.</a:t>
            </a:r>
          </a:p>
          <a:p>
            <a:r>
              <a:rPr lang="cs-CZ" dirty="0" smtClean="0"/>
              <a:t>ve </a:t>
            </a:r>
            <a:r>
              <a:rPr lang="cs-CZ" dirty="0"/>
              <a:t>světě je cca 10 000 přístavů, z tohoto počtu provozuje mezinárodní přepravu cca 2 200.</a:t>
            </a:r>
          </a:p>
        </p:txBody>
      </p:sp>
      <p:pic>
        <p:nvPicPr>
          <p:cNvPr id="16386" name="Picture 2" descr="DB Schenker a Maersk Line podepsaly smlouvu o sní&amp;zcaron;ení emis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443454"/>
            <a:ext cx="17145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82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634082"/>
          </a:xfrm>
        </p:spPr>
        <p:txBody>
          <a:bodyPr/>
          <a:lstStyle/>
          <a:p>
            <a:r>
              <a:rPr lang="cs-CZ" dirty="0" smtClean="0">
                <a:solidFill>
                  <a:srgbClr val="C00000"/>
                </a:solidFill>
              </a:rPr>
              <a:t>Námořní nákladní doprava</a:t>
            </a:r>
            <a:endParaRPr lang="cs-CZ" dirty="0">
              <a:solidFill>
                <a:srgbClr val="C00000"/>
              </a:solidFill>
            </a:endParaRPr>
          </a:p>
        </p:txBody>
      </p:sp>
      <p:sp>
        <p:nvSpPr>
          <p:cNvPr id="3" name="Zástupný symbol pro obsah 2"/>
          <p:cNvSpPr>
            <a:spLocks noGrp="1"/>
          </p:cNvSpPr>
          <p:nvPr>
            <p:ph idx="1"/>
          </p:nvPr>
        </p:nvSpPr>
        <p:spPr/>
        <p:txBody>
          <a:bodyPr>
            <a:normAutofit/>
          </a:bodyPr>
          <a:lstStyle/>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endParaRPr lang="cs-CZ" dirty="0" smtClean="0">
              <a:hlinkClick r:id="rId2"/>
            </a:endParaRPr>
          </a:p>
          <a:p>
            <a:endParaRPr lang="cs-CZ" dirty="0">
              <a:hlinkClick r:id="rId2"/>
            </a:endParaRPr>
          </a:p>
          <a:p>
            <a:endParaRPr lang="cs-CZ" dirty="0" smtClean="0">
              <a:hlinkClick r:id="rId2"/>
            </a:endParaRPr>
          </a:p>
          <a:p>
            <a:r>
              <a:rPr lang="cs-CZ" sz="1700" dirty="0">
                <a:hlinkClick r:id="rId2"/>
              </a:rPr>
              <a:t>http://</a:t>
            </a:r>
            <a:r>
              <a:rPr lang="cs-CZ" sz="1700" dirty="0" smtClean="0">
                <a:hlinkClick r:id="rId2"/>
              </a:rPr>
              <a:t>unctad.org/en/pages/PublicationWebflyer.aspx?publicationid=1068</a:t>
            </a:r>
            <a:endParaRPr lang="cs-CZ" sz="1700" dirty="0">
              <a:hlinkClick r:id="rId2"/>
            </a:endParaRPr>
          </a:p>
          <a:p>
            <a:r>
              <a:rPr lang="cs-CZ" sz="1700" dirty="0" smtClean="0">
                <a:hlinkClick r:id="rId2"/>
              </a:rPr>
              <a:t>http</a:t>
            </a:r>
            <a:r>
              <a:rPr lang="cs-CZ" sz="1700" dirty="0">
                <a:hlinkClick r:id="rId2"/>
              </a:rPr>
              <a:t>://ec.europa.eu/eurostat/statistics-explained/index.php/Maritime_transport_statistics_-_</a:t>
            </a:r>
            <a:r>
              <a:rPr lang="cs-CZ" sz="1700" dirty="0" smtClean="0">
                <a:hlinkClick r:id="rId2"/>
              </a:rPr>
              <a:t>short_sea_shipping_of_goods</a:t>
            </a:r>
            <a:endParaRPr lang="cs-CZ" sz="1700" dirty="0" smtClean="0"/>
          </a:p>
          <a:p>
            <a:endParaRPr lang="cs-CZ" dirty="0"/>
          </a:p>
        </p:txBody>
      </p:sp>
      <p:pic>
        <p:nvPicPr>
          <p:cNvPr id="4" name="Obrázek 3"/>
          <p:cNvPicPr/>
          <p:nvPr/>
        </p:nvPicPr>
        <p:blipFill rotWithShape="1">
          <a:blip r:embed="rId3">
            <a:extLst>
              <a:ext uri="{28A0092B-C50C-407E-A947-70E740481C1C}">
                <a14:useLocalDpi xmlns:a14="http://schemas.microsoft.com/office/drawing/2010/main" val="0"/>
              </a:ext>
            </a:extLst>
          </a:blip>
          <a:srcRect l="10583" t="10305" r="10874" b="59601"/>
          <a:stretch/>
        </p:blipFill>
        <p:spPr bwMode="auto">
          <a:xfrm>
            <a:off x="395536" y="1052736"/>
            <a:ext cx="7272808" cy="40324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343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p:nvPr/>
        </p:nvPicPr>
        <p:blipFill rotWithShape="1">
          <a:blip r:embed="rId2">
            <a:extLst>
              <a:ext uri="{28A0092B-C50C-407E-A947-70E740481C1C}">
                <a14:useLocalDpi xmlns:a14="http://schemas.microsoft.com/office/drawing/2010/main" val="0"/>
              </a:ext>
            </a:extLst>
          </a:blip>
          <a:srcRect l="10748" t="9602" r="10873" b="46721"/>
          <a:stretch/>
        </p:blipFill>
        <p:spPr bwMode="auto">
          <a:xfrm>
            <a:off x="819267" y="908720"/>
            <a:ext cx="6696744" cy="5049852"/>
          </a:xfrm>
          <a:prstGeom prst="rect">
            <a:avLst/>
          </a:prstGeom>
          <a:noFill/>
          <a:ln>
            <a:noFill/>
          </a:ln>
          <a:extLst>
            <a:ext uri="{53640926-AAD7-44D8-BBD7-CCE9431645EC}">
              <a14:shadowObscured xmlns:a14="http://schemas.microsoft.com/office/drawing/2010/main"/>
            </a:ext>
          </a:extLst>
        </p:spPr>
      </p:pic>
      <p:sp>
        <p:nvSpPr>
          <p:cNvPr id="6" name="Obdélník 5"/>
          <p:cNvSpPr/>
          <p:nvPr/>
        </p:nvSpPr>
        <p:spPr>
          <a:xfrm>
            <a:off x="467544" y="6246604"/>
            <a:ext cx="7272808" cy="369332"/>
          </a:xfrm>
          <a:prstGeom prst="rect">
            <a:avLst/>
          </a:prstGeom>
        </p:spPr>
        <p:txBody>
          <a:bodyPr wrap="square">
            <a:spAutoFit/>
          </a:bodyPr>
          <a:lstStyle/>
          <a:p>
            <a:r>
              <a:rPr lang="cs-CZ" dirty="0"/>
              <a:t>http://unctad.org/en/pages/PublicationWebflyer.aspx?publicationid=1068</a:t>
            </a:r>
          </a:p>
        </p:txBody>
      </p:sp>
      <p:sp>
        <p:nvSpPr>
          <p:cNvPr id="2" name="Nadpis 1"/>
          <p:cNvSpPr>
            <a:spLocks noGrp="1"/>
          </p:cNvSpPr>
          <p:nvPr>
            <p:ph type="title"/>
          </p:nvPr>
        </p:nvSpPr>
        <p:spPr>
          <a:xfrm>
            <a:off x="457200" y="274638"/>
            <a:ext cx="7620000" cy="706090"/>
          </a:xfrm>
        </p:spPr>
        <p:txBody>
          <a:bodyPr/>
          <a:lstStyle/>
          <a:p>
            <a:r>
              <a:rPr lang="cs-CZ" dirty="0">
                <a:solidFill>
                  <a:srgbClr val="C00000"/>
                </a:solidFill>
              </a:rPr>
              <a:t>Námořní nákladní doprava</a:t>
            </a:r>
            <a:endParaRPr lang="cs-CZ" dirty="0"/>
          </a:p>
        </p:txBody>
      </p:sp>
    </p:spTree>
    <p:extLst>
      <p:ext uri="{BB962C8B-B14F-4D97-AF65-F5344CB8AC3E}">
        <p14:creationId xmlns:p14="http://schemas.microsoft.com/office/powerpoint/2010/main" val="3497026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22" t="11338" r="8722" b="8212"/>
          <a:stretch/>
        </p:blipFill>
        <p:spPr bwMode="auto">
          <a:xfrm>
            <a:off x="337229" y="404664"/>
            <a:ext cx="7776864" cy="580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323528" y="6368569"/>
            <a:ext cx="7776864" cy="369332"/>
          </a:xfrm>
          <a:prstGeom prst="rect">
            <a:avLst/>
          </a:prstGeom>
        </p:spPr>
        <p:txBody>
          <a:bodyPr wrap="square">
            <a:spAutoFit/>
          </a:bodyPr>
          <a:lstStyle/>
          <a:p>
            <a:r>
              <a:rPr lang="cs-CZ" dirty="0"/>
              <a:t>http://unctad.org/en/pages/PublicationWebflyer.aspx?publicationid=1068</a:t>
            </a:r>
          </a:p>
        </p:txBody>
      </p:sp>
    </p:spTree>
    <p:extLst>
      <p:ext uri="{BB962C8B-B14F-4D97-AF65-F5344CB8AC3E}">
        <p14:creationId xmlns:p14="http://schemas.microsoft.com/office/powerpoint/2010/main" val="3125619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899592" y="116632"/>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err="1"/>
              <a:t>Světové</a:t>
            </a:r>
            <a:r>
              <a:rPr lang="en-GB" sz="3600" dirty="0"/>
              <a:t> </a:t>
            </a:r>
            <a:r>
              <a:rPr lang="en-GB" sz="3600" dirty="0" err="1"/>
              <a:t>přístavy</a:t>
            </a:r>
            <a:endParaRPr lang="en-GB" sz="3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00808"/>
            <a:ext cx="7416824" cy="4608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232838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706090"/>
          </a:xfrm>
        </p:spPr>
        <p:txBody>
          <a:bodyPr/>
          <a:lstStyle/>
          <a:p>
            <a:r>
              <a:rPr lang="cs-CZ" sz="3200" dirty="0">
                <a:solidFill>
                  <a:srgbClr val="C00000"/>
                </a:solidFill>
              </a:rPr>
              <a:t>Námořní nákladní </a:t>
            </a:r>
            <a:r>
              <a:rPr lang="cs-CZ" sz="3200" dirty="0" smtClean="0">
                <a:solidFill>
                  <a:srgbClr val="C00000"/>
                </a:solidFill>
              </a:rPr>
              <a:t>doprava - druhy</a:t>
            </a:r>
            <a:endParaRPr lang="cs-CZ" sz="3200" dirty="0"/>
          </a:p>
        </p:txBody>
      </p:sp>
      <p:sp>
        <p:nvSpPr>
          <p:cNvPr id="3" name="Zástupný symbol pro obsah 2"/>
          <p:cNvSpPr>
            <a:spLocks noGrp="1"/>
          </p:cNvSpPr>
          <p:nvPr>
            <p:ph idx="1"/>
          </p:nvPr>
        </p:nvSpPr>
        <p:spPr>
          <a:xfrm>
            <a:off x="107504" y="908720"/>
            <a:ext cx="8352928" cy="5492080"/>
          </a:xfrm>
        </p:spPr>
        <p:txBody>
          <a:bodyPr>
            <a:noAutofit/>
          </a:bodyPr>
          <a:lstStyle/>
          <a:p>
            <a:r>
              <a:rPr lang="cs-CZ" sz="1600" b="1" dirty="0" smtClean="0"/>
              <a:t>Liniová </a:t>
            </a:r>
            <a:r>
              <a:rPr lang="cs-CZ" sz="1600" dirty="0" smtClean="0"/>
              <a:t>–zajišťuje </a:t>
            </a:r>
            <a:r>
              <a:rPr lang="cs-CZ" sz="1600" dirty="0"/>
              <a:t>pravidelná spojení mezi konkrétními přístavy na předem uvedených </a:t>
            </a:r>
            <a:r>
              <a:rPr lang="cs-CZ" sz="1600" dirty="0" smtClean="0"/>
              <a:t>relacích</a:t>
            </a:r>
          </a:p>
          <a:p>
            <a:r>
              <a:rPr lang="cs-CZ" sz="1600" dirty="0" smtClean="0"/>
              <a:t>je </a:t>
            </a:r>
            <a:r>
              <a:rPr lang="cs-CZ" sz="1600" dirty="0"/>
              <a:t>provozována </a:t>
            </a:r>
            <a:r>
              <a:rPr lang="cs-CZ" sz="1600" dirty="0" smtClean="0"/>
              <a:t>pravidelně podle konkrétních plavebních </a:t>
            </a:r>
            <a:r>
              <a:rPr lang="cs-CZ" sz="1600" dirty="0"/>
              <a:t>řádů (</a:t>
            </a:r>
            <a:r>
              <a:rPr lang="cs-CZ" sz="1600" dirty="0" err="1"/>
              <a:t>Sailing</a:t>
            </a:r>
            <a:r>
              <a:rPr lang="cs-CZ" sz="1600" dirty="0"/>
              <a:t> list</a:t>
            </a:r>
            <a:r>
              <a:rPr lang="cs-CZ" sz="1600" dirty="0" smtClean="0"/>
              <a:t>) rejdařů. </a:t>
            </a:r>
          </a:p>
          <a:p>
            <a:r>
              <a:rPr lang="cs-CZ" sz="1600" dirty="0" smtClean="0"/>
              <a:t>Ceny </a:t>
            </a:r>
            <a:r>
              <a:rPr lang="cs-CZ" sz="1600" dirty="0"/>
              <a:t>přepravného v liniové přepravě jsou uvedeny v námořních tarifech, které vydávají námořní dopravci. Tarify jsou zpravidla neveřejné a dostupné pouze agentům obsluhujícím danou linku. Tarify obsahují všeobecné podmínky, kterými jsou stanoveny</a:t>
            </a:r>
            <a:r>
              <a:rPr lang="cs-CZ" sz="1600" dirty="0" smtClean="0"/>
              <a:t>:</a:t>
            </a:r>
          </a:p>
          <a:p>
            <a:pPr lvl="1"/>
            <a:r>
              <a:rPr lang="cs-CZ" sz="1600" dirty="0" smtClean="0"/>
              <a:t>Přepravní </a:t>
            </a:r>
            <a:r>
              <a:rPr lang="cs-CZ" sz="1600" dirty="0"/>
              <a:t>oblast – relace, pro kterou je daný tarif platný. Jsou zde uvedeny tzv. základní přístavy, které jsou obsluhovány pravidelně a tzv. opční přístavy, které jsou obsluhovány pouze za určitých podmínek. K těmto podmínkám patří např. nabídka dostatečného množství nákladu nebo jeho určitá hodnota.</a:t>
            </a:r>
          </a:p>
          <a:p>
            <a:pPr lvl="1"/>
            <a:r>
              <a:rPr lang="cs-CZ" sz="1600" dirty="0"/>
              <a:t>Jednotka, ze které je vypočteno přepravné. U konvenčních zásilek může být cena přepravného určena z jejich hmotnosti, rozměrů či hodnoty. Používají se rovněž kombinace. U kontejnerových zásilek je přepravné určováno podle velikosti kontejneru. V tarifech může být vymezena opce, volba rejdaře, zda bude přepravné počítáno na základě hmotnosti nebo rozměrů zboží zkratkou W/M.15 Dopravce pak účtuje podle toho, co je pro něho výhodnější.</a:t>
            </a:r>
          </a:p>
          <a:p>
            <a:pPr lvl="1"/>
            <a:r>
              <a:rPr lang="cs-CZ" sz="1600" dirty="0"/>
              <a:t>Vymezení dopravní podmínky – </a:t>
            </a:r>
            <a:r>
              <a:rPr lang="cs-CZ" sz="1600" dirty="0" err="1"/>
              <a:t>liner</a:t>
            </a:r>
            <a:r>
              <a:rPr lang="cs-CZ" sz="1600" dirty="0"/>
              <a:t> </a:t>
            </a:r>
            <a:r>
              <a:rPr lang="cs-CZ" sz="1600" dirty="0" err="1"/>
              <a:t>terms</a:t>
            </a:r>
            <a:r>
              <a:rPr lang="cs-CZ" sz="1600" dirty="0"/>
              <a:t>, která znamená, že v sazbě přepravného jsou již započítány úkony nakládky a vykládky zboží, jeho uložení v lodi a přeprava. V některých přístavech jsou sazby </a:t>
            </a:r>
            <a:r>
              <a:rPr lang="cs-CZ" sz="1600" dirty="0" smtClean="0"/>
              <a:t>počítány na </a:t>
            </a:r>
            <a:r>
              <a:rPr lang="cs-CZ" sz="1600" dirty="0"/>
              <a:t>základě FIO (free in and </a:t>
            </a:r>
            <a:r>
              <a:rPr lang="cs-CZ" sz="1600" dirty="0" err="1"/>
              <a:t>out</a:t>
            </a:r>
            <a:r>
              <a:rPr lang="cs-CZ" sz="1600" dirty="0"/>
              <a:t>). V tomto případě hradí nakládku a vykládku naloďovatel nebo příjemce nákladu. V praxi se vyskytují kombinace (free in/</a:t>
            </a:r>
            <a:r>
              <a:rPr lang="cs-CZ" sz="1600" dirty="0" err="1"/>
              <a:t>liner</a:t>
            </a:r>
            <a:r>
              <a:rPr lang="cs-CZ" sz="1600" dirty="0"/>
              <a:t> </a:t>
            </a:r>
            <a:r>
              <a:rPr lang="cs-CZ" sz="1600" dirty="0" err="1"/>
              <a:t>out</a:t>
            </a:r>
            <a:r>
              <a:rPr lang="cs-CZ" sz="1600" dirty="0"/>
              <a:t>, </a:t>
            </a:r>
            <a:r>
              <a:rPr lang="cs-CZ" sz="1600" dirty="0" err="1"/>
              <a:t>liner</a:t>
            </a:r>
            <a:r>
              <a:rPr lang="cs-CZ" sz="1600" dirty="0"/>
              <a:t> in/free </a:t>
            </a:r>
            <a:r>
              <a:rPr lang="cs-CZ" sz="1600" dirty="0" err="1"/>
              <a:t>out</a:t>
            </a:r>
            <a:r>
              <a:rPr lang="cs-CZ" sz="1600" dirty="0"/>
              <a:t>).</a:t>
            </a:r>
          </a:p>
          <a:p>
            <a:pPr lvl="1"/>
            <a:r>
              <a:rPr lang="cs-CZ" sz="1600" dirty="0"/>
              <a:t>Přirážky, které jsou účtovány k základním sazbám. Patří zde například přirážky za přeplnění přístavu, za plavbu v zimních měsících, za přepravu nadměrných nákladů, přirážka měnová a další</a:t>
            </a:r>
            <a:r>
              <a:rPr lang="cs-CZ" sz="1600" dirty="0" smtClean="0"/>
              <a:t>.</a:t>
            </a:r>
          </a:p>
        </p:txBody>
      </p:sp>
    </p:spTree>
    <p:extLst>
      <p:ext uri="{BB962C8B-B14F-4D97-AF65-F5344CB8AC3E}">
        <p14:creationId xmlns:p14="http://schemas.microsoft.com/office/powerpoint/2010/main" val="2517563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620000" cy="778098"/>
          </a:xfrm>
        </p:spPr>
        <p:txBody>
          <a:bodyPr/>
          <a:lstStyle/>
          <a:p>
            <a:r>
              <a:rPr lang="cs-CZ" sz="3200" dirty="0">
                <a:solidFill>
                  <a:srgbClr val="C00000"/>
                </a:solidFill>
              </a:rPr>
              <a:t>Námořní nákladní doprava - druhy</a:t>
            </a:r>
            <a:endParaRPr lang="cs-CZ" sz="3200" dirty="0"/>
          </a:p>
        </p:txBody>
      </p:sp>
      <p:sp>
        <p:nvSpPr>
          <p:cNvPr id="3" name="Zástupný symbol pro obsah 2"/>
          <p:cNvSpPr>
            <a:spLocks noGrp="1"/>
          </p:cNvSpPr>
          <p:nvPr>
            <p:ph idx="1"/>
          </p:nvPr>
        </p:nvSpPr>
        <p:spPr>
          <a:xfrm>
            <a:off x="457200" y="1124744"/>
            <a:ext cx="7620000" cy="5276056"/>
          </a:xfrm>
        </p:spPr>
        <p:txBody>
          <a:bodyPr>
            <a:normAutofit fontScale="92500" lnSpcReduction="10000"/>
          </a:bodyPr>
          <a:lstStyle/>
          <a:p>
            <a:r>
              <a:rPr lang="cs-CZ" dirty="0" smtClean="0"/>
              <a:t>Rejdaři -  sdružení </a:t>
            </a:r>
            <a:r>
              <a:rPr lang="cs-CZ" dirty="0"/>
              <a:t>v různých seskupeních </a:t>
            </a:r>
            <a:r>
              <a:rPr lang="cs-CZ" dirty="0" smtClean="0"/>
              <a:t> + operují nezávislí </a:t>
            </a:r>
            <a:r>
              <a:rPr lang="cs-CZ" dirty="0"/>
              <a:t>rejdaři (</a:t>
            </a:r>
            <a:r>
              <a:rPr lang="cs-CZ" dirty="0" smtClean="0"/>
              <a:t>outsideři) - tvrdé </a:t>
            </a:r>
            <a:r>
              <a:rPr lang="cs-CZ" dirty="0"/>
              <a:t>konkurenční </a:t>
            </a:r>
            <a:r>
              <a:rPr lang="cs-CZ" dirty="0" smtClean="0"/>
              <a:t>boje (cena – kvalita služeb)</a:t>
            </a:r>
          </a:p>
          <a:p>
            <a:pPr marL="342900" lvl="1">
              <a:buClr>
                <a:schemeClr val="accent1"/>
              </a:buClr>
            </a:pPr>
            <a:r>
              <a:rPr lang="cs-CZ" dirty="0"/>
              <a:t>Lodní prostor </a:t>
            </a:r>
            <a:r>
              <a:rPr lang="cs-CZ" dirty="0" smtClean="0"/>
              <a:t> se předem objednává - </a:t>
            </a:r>
            <a:r>
              <a:rPr lang="cs-CZ" dirty="0" err="1"/>
              <a:t>booking</a:t>
            </a:r>
            <a:r>
              <a:rPr lang="cs-CZ" dirty="0"/>
              <a:t>, neboli knihování lodního </a:t>
            </a:r>
            <a:r>
              <a:rPr lang="cs-CZ" dirty="0" smtClean="0"/>
              <a:t>prostoru = sjednání </a:t>
            </a:r>
            <a:r>
              <a:rPr lang="cs-CZ" dirty="0"/>
              <a:t>přepravních podmínek pro přepravu na konkrétní liniové lodi z přístavu nakládky do přístavu určení. Písemně je tento úkon potvrzen knihovacím dopisem (</a:t>
            </a:r>
            <a:r>
              <a:rPr lang="cs-CZ" dirty="0" err="1"/>
              <a:t>booking</a:t>
            </a:r>
            <a:r>
              <a:rPr lang="cs-CZ" dirty="0"/>
              <a:t> </a:t>
            </a:r>
            <a:r>
              <a:rPr lang="cs-CZ" dirty="0" err="1"/>
              <a:t>note</a:t>
            </a:r>
            <a:r>
              <a:rPr lang="cs-CZ" dirty="0" smtClean="0"/>
              <a:t>).</a:t>
            </a:r>
            <a:endParaRPr lang="cs-CZ" dirty="0"/>
          </a:p>
          <a:p>
            <a:r>
              <a:rPr lang="cs-CZ" dirty="0"/>
              <a:t>Většina liniových přeprav je provozována </a:t>
            </a:r>
            <a:r>
              <a:rPr lang="cs-CZ" dirty="0" smtClean="0"/>
              <a:t>na základě dokladu, </a:t>
            </a:r>
            <a:r>
              <a:rPr lang="cs-CZ" dirty="0"/>
              <a:t>který se nazývá </a:t>
            </a:r>
            <a:r>
              <a:rPr lang="cs-CZ" dirty="0">
                <a:solidFill>
                  <a:srgbClr val="0070C0"/>
                </a:solidFill>
              </a:rPr>
              <a:t>konosament</a:t>
            </a:r>
            <a:r>
              <a:rPr lang="cs-CZ" dirty="0"/>
              <a:t> </a:t>
            </a:r>
            <a:r>
              <a:rPr lang="cs-CZ" dirty="0">
                <a:solidFill>
                  <a:srgbClr val="0070C0"/>
                </a:solidFill>
              </a:rPr>
              <a:t>(Bill </a:t>
            </a:r>
            <a:r>
              <a:rPr lang="cs-CZ" dirty="0" err="1">
                <a:solidFill>
                  <a:srgbClr val="0070C0"/>
                </a:solidFill>
              </a:rPr>
              <a:t>of</a:t>
            </a:r>
            <a:r>
              <a:rPr lang="cs-CZ" dirty="0">
                <a:solidFill>
                  <a:srgbClr val="0070C0"/>
                </a:solidFill>
              </a:rPr>
              <a:t> </a:t>
            </a:r>
            <a:r>
              <a:rPr lang="cs-CZ" dirty="0" err="1">
                <a:solidFill>
                  <a:srgbClr val="0070C0"/>
                </a:solidFill>
              </a:rPr>
              <a:t>Lading</a:t>
            </a:r>
            <a:r>
              <a:rPr lang="cs-CZ" dirty="0">
                <a:solidFill>
                  <a:srgbClr val="0070C0"/>
                </a:solidFill>
              </a:rPr>
              <a:t>, náložný </a:t>
            </a:r>
            <a:r>
              <a:rPr lang="cs-CZ" dirty="0"/>
              <a:t>list). Je to dispoziční dokument, jehož majitel má právo disponovat se zásilkou. Může být vystaven na jméno, na doručitele nebo na řad. Konosament představuje cenný papír, který může být obchodovatelný na burze. Bývá vystavován rejdařem ve 3 originálech, jde o tzv. plnou sadu (full set) konosamentů.</a:t>
            </a:r>
          </a:p>
          <a:p>
            <a:r>
              <a:rPr lang="cs-CZ" dirty="0"/>
              <a:t>Hamburská pravidla z roku 1978 zavedla možnost vystavování </a:t>
            </a:r>
            <a:r>
              <a:rPr lang="cs-CZ" dirty="0">
                <a:solidFill>
                  <a:srgbClr val="0070C0"/>
                </a:solidFill>
              </a:rPr>
              <a:t>námořních nákladních listů (</a:t>
            </a:r>
            <a:r>
              <a:rPr lang="cs-CZ" dirty="0" err="1">
                <a:solidFill>
                  <a:srgbClr val="0070C0"/>
                </a:solidFill>
              </a:rPr>
              <a:t>Sea</a:t>
            </a:r>
            <a:r>
              <a:rPr lang="cs-CZ" dirty="0">
                <a:solidFill>
                  <a:srgbClr val="0070C0"/>
                </a:solidFill>
              </a:rPr>
              <a:t> </a:t>
            </a:r>
            <a:r>
              <a:rPr lang="cs-CZ" dirty="0" err="1">
                <a:solidFill>
                  <a:srgbClr val="0070C0"/>
                </a:solidFill>
              </a:rPr>
              <a:t>Waybill</a:t>
            </a:r>
            <a:r>
              <a:rPr lang="cs-CZ" dirty="0"/>
              <a:t>) namísto konosamentů. Tyto doklady jsou vhodné pro přímé dovozní a vývozní přepravy. Námořní nákladní list nemůže být dokumentem dispozičním ani obchodovatelným, ale představuje dokument legitimační.</a:t>
            </a:r>
          </a:p>
          <a:p>
            <a:endParaRPr lang="cs-CZ" dirty="0"/>
          </a:p>
        </p:txBody>
      </p:sp>
    </p:spTree>
    <p:extLst>
      <p:ext uri="{BB962C8B-B14F-4D97-AF65-F5344CB8AC3E}">
        <p14:creationId xmlns:p14="http://schemas.microsoft.com/office/powerpoint/2010/main" val="427442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720725" y="548680"/>
            <a:ext cx="6923088"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err="1"/>
              <a:t>Liniová</a:t>
            </a:r>
            <a:r>
              <a:rPr lang="en-GB" sz="3200" dirty="0"/>
              <a:t> </a:t>
            </a:r>
            <a:r>
              <a:rPr lang="en-GB" sz="3200" dirty="0" err="1"/>
              <a:t>doprava</a:t>
            </a:r>
            <a:r>
              <a:rPr lang="en-GB" sz="3200" dirty="0"/>
              <a:t> a </a:t>
            </a:r>
            <a:r>
              <a:rPr lang="en-GB" sz="3200" dirty="0" err="1"/>
              <a:t>Největší</a:t>
            </a:r>
            <a:r>
              <a:rPr lang="en-GB" sz="3200" dirty="0"/>
              <a:t> </a:t>
            </a:r>
            <a:r>
              <a:rPr lang="en-GB" sz="3200" dirty="0" err="1"/>
              <a:t>společnosti</a:t>
            </a:r>
            <a:endParaRPr lang="en-GB" sz="3200" dirty="0"/>
          </a:p>
        </p:txBody>
      </p:sp>
      <p:sp>
        <p:nvSpPr>
          <p:cNvPr id="7170" name="Rectangle 2"/>
          <p:cNvSpPr>
            <a:spLocks noGrp="1" noChangeArrowheads="1"/>
          </p:cNvSpPr>
          <p:nvPr>
            <p:ph type="subTitle" idx="4294967295"/>
          </p:nvPr>
        </p:nvSpPr>
        <p:spPr bwMode="auto">
          <a:xfrm>
            <a:off x="647700" y="1260475"/>
            <a:ext cx="7380288" cy="37798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t>    konvenční doprava</a:t>
            </a:r>
          </a:p>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t>    kontejnerová doprava</a:t>
            </a:r>
          </a:p>
        </p:txBody>
      </p:sp>
      <p:sp>
        <p:nvSpPr>
          <p:cNvPr id="7171" name="Text Box 3"/>
          <p:cNvSpPr txBox="1">
            <a:spLocks noChangeArrowheads="1"/>
          </p:cNvSpPr>
          <p:nvPr/>
        </p:nvSpPr>
        <p:spPr bwMode="auto">
          <a:xfrm>
            <a:off x="-360363" y="3779838"/>
            <a:ext cx="7019926"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9pPr>
          </a:lstStyle>
          <a:p>
            <a:pPr lvl="2">
              <a:lnSpc>
                <a:spcPct val="101000"/>
              </a:lnSpc>
              <a:spcBef>
                <a:spcPts val="800"/>
              </a:spcBef>
              <a:buClr>
                <a:srgbClr val="3333CC"/>
              </a:buClr>
              <a:buFont typeface="Wingdings" charset="2"/>
              <a:buChar char=""/>
            </a:pPr>
            <a:r>
              <a:rPr lang="en-GB" sz="1800">
                <a:latin typeface="Tahoma" pitchFamily="32" charset="0"/>
              </a:rPr>
              <a:t>    konferenční     &gt; </a:t>
            </a:r>
            <a:r>
              <a:rPr lang="en-GB" sz="1400">
                <a:latin typeface="Tahoma" pitchFamily="32" charset="0"/>
              </a:rPr>
              <a:t>sdružení (vysoké investiční náklady)</a:t>
            </a:r>
            <a:r>
              <a:rPr lang="ar-SA" sz="1400">
                <a:latin typeface="Tahoma" pitchFamily="32" charset="0"/>
                <a:cs typeface="Arial" charset="0"/>
              </a:rPr>
              <a:t>‏</a:t>
            </a:r>
            <a:endParaRPr lang="en-GB" sz="1400">
              <a:latin typeface="Tahoma" pitchFamily="32" charset="0"/>
            </a:endParaRPr>
          </a:p>
          <a:p>
            <a:pPr lvl="2">
              <a:lnSpc>
                <a:spcPct val="101000"/>
              </a:lnSpc>
              <a:spcBef>
                <a:spcPts val="800"/>
              </a:spcBef>
              <a:buClr>
                <a:srgbClr val="3333CC"/>
              </a:buClr>
              <a:buFont typeface="Wingdings" charset="2"/>
              <a:buChar char=""/>
            </a:pPr>
            <a:r>
              <a:rPr lang="en-GB" sz="1800">
                <a:latin typeface="Tahoma" pitchFamily="32" charset="0"/>
              </a:rPr>
              <a:t>    nekonferenční  &gt; </a:t>
            </a:r>
            <a:r>
              <a:rPr lang="en-GB" sz="1400">
                <a:latin typeface="Tahoma" pitchFamily="32" charset="0"/>
              </a:rPr>
              <a:t>outsideři</a:t>
            </a:r>
          </a:p>
        </p:txBody>
      </p:sp>
      <p:sp>
        <p:nvSpPr>
          <p:cNvPr id="7172" name="Text Box 4"/>
          <p:cNvSpPr txBox="1">
            <a:spLocks noChangeArrowheads="1"/>
          </p:cNvSpPr>
          <p:nvPr/>
        </p:nvSpPr>
        <p:spPr bwMode="auto">
          <a:xfrm>
            <a:off x="4679950" y="3779838"/>
            <a:ext cx="4932362"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Times New Roman" pitchFamily="16" charset="0"/>
                <a:ea typeface="Lucida Sans Unicode" charset="0"/>
                <a:cs typeface="Lucida Sans Unicode" charset="0"/>
              </a:defRPr>
            </a:lvl9pPr>
          </a:lstStyle>
          <a:p>
            <a:pPr lvl="2">
              <a:lnSpc>
                <a:spcPct val="101000"/>
              </a:lnSpc>
              <a:spcBef>
                <a:spcPts val="800"/>
              </a:spcBef>
              <a:buClr>
                <a:srgbClr val="3333CC"/>
              </a:buClr>
              <a:buSzPct val="45000"/>
              <a:buFont typeface="Wingdings" charset="2"/>
              <a:buChar char=""/>
            </a:pPr>
            <a:r>
              <a:rPr lang="en-GB" sz="1500" dirty="0">
                <a:latin typeface="Tahoma" pitchFamily="32" charset="0"/>
              </a:rPr>
              <a:t> </a:t>
            </a:r>
            <a:r>
              <a:rPr lang="en-GB" sz="1500" dirty="0" err="1">
                <a:latin typeface="Tahoma" pitchFamily="32" charset="0"/>
              </a:rPr>
              <a:t>Gentlemant`s</a:t>
            </a:r>
            <a:r>
              <a:rPr lang="en-GB" sz="1500" dirty="0">
                <a:latin typeface="Tahoma" pitchFamily="32" charset="0"/>
              </a:rPr>
              <a:t> Agreement, </a:t>
            </a:r>
            <a:r>
              <a:rPr lang="en-GB" sz="1500" dirty="0" err="1">
                <a:latin typeface="Tahoma" pitchFamily="32" charset="0"/>
              </a:rPr>
              <a:t>Námořní</a:t>
            </a:r>
            <a:r>
              <a:rPr lang="en-GB" sz="1500" dirty="0">
                <a:latin typeface="Tahoma" pitchFamily="32" charset="0"/>
              </a:rPr>
              <a:t> </a:t>
            </a:r>
            <a:r>
              <a:rPr lang="en-GB" sz="1500" dirty="0" err="1">
                <a:latin typeface="Tahoma" pitchFamily="32" charset="0"/>
              </a:rPr>
              <a:t>konference</a:t>
            </a:r>
            <a:r>
              <a:rPr lang="en-GB" sz="1500" dirty="0">
                <a:latin typeface="Tahoma" pitchFamily="32" charset="0"/>
              </a:rPr>
              <a:t>, Pool, </a:t>
            </a:r>
            <a:r>
              <a:rPr lang="en-GB" sz="1500" dirty="0" err="1">
                <a:latin typeface="Tahoma" pitchFamily="32" charset="0"/>
              </a:rPr>
              <a:t>Konsorcium</a:t>
            </a:r>
            <a:endParaRPr lang="en-GB" sz="1500" dirty="0">
              <a:latin typeface="Tahoma" pitchFamily="32" charset="0"/>
            </a:endParaRPr>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5184775"/>
            <a:ext cx="1079500"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292725"/>
            <a:ext cx="2613025" cy="34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5197475"/>
            <a:ext cx="895350"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9600" y="5184775"/>
            <a:ext cx="1079500" cy="722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5619" y="5176197"/>
            <a:ext cx="1087437"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8" name="Line 10"/>
          <p:cNvSpPr>
            <a:spLocks noChangeShapeType="1"/>
          </p:cNvSpPr>
          <p:nvPr/>
        </p:nvSpPr>
        <p:spPr bwMode="auto">
          <a:xfrm>
            <a:off x="539750" y="3600450"/>
            <a:ext cx="8280400" cy="1588"/>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Tree>
    <p:extLst>
      <p:ext uri="{BB962C8B-B14F-4D97-AF65-F5344CB8AC3E}">
        <p14:creationId xmlns:p14="http://schemas.microsoft.com/office/powerpoint/2010/main" val="24295871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B0F0"/>
                </a:solidFill>
              </a:rPr>
              <a:t>Námořní konosamenty</a:t>
            </a:r>
            <a:endParaRPr lang="cs-CZ" dirty="0">
              <a:solidFill>
                <a:srgbClr val="00B0F0"/>
              </a:solidFill>
            </a:endParaRPr>
          </a:p>
        </p:txBody>
      </p:sp>
      <p:sp>
        <p:nvSpPr>
          <p:cNvPr id="3" name="Zástupný symbol pro obsah 2"/>
          <p:cNvSpPr>
            <a:spLocks noGrp="1"/>
          </p:cNvSpPr>
          <p:nvPr>
            <p:ph idx="1"/>
          </p:nvPr>
        </p:nvSpPr>
        <p:spPr/>
        <p:txBody>
          <a:bodyPr>
            <a:normAutofit/>
          </a:bodyPr>
          <a:lstStyle/>
          <a:p>
            <a:r>
              <a:rPr lang="cs-CZ" i="1" dirty="0" smtClean="0"/>
              <a:t>Úmluva </a:t>
            </a:r>
            <a:r>
              <a:rPr lang="cs-CZ" i="1" dirty="0"/>
              <a:t>OSN o námořní přepravě zboží</a:t>
            </a:r>
            <a:r>
              <a:rPr lang="cs-CZ" dirty="0"/>
              <a:t>,</a:t>
            </a:r>
          </a:p>
          <a:p>
            <a:r>
              <a:rPr lang="cs-CZ" dirty="0"/>
              <a:t>která byla přijata 31. března 1978 v </a:t>
            </a:r>
            <a:r>
              <a:rPr lang="cs-CZ" dirty="0" smtClean="0"/>
              <a:t>Hamburku – tzv. </a:t>
            </a:r>
            <a:r>
              <a:rPr lang="cs-CZ" i="1" dirty="0" smtClean="0"/>
              <a:t>Hamburská pravidla</a:t>
            </a:r>
          </a:p>
          <a:p>
            <a:r>
              <a:rPr lang="cs-CZ" dirty="0" smtClean="0"/>
              <a:t>pro </a:t>
            </a:r>
            <a:r>
              <a:rPr lang="cs-CZ" dirty="0"/>
              <a:t>Českou republiku se stala závaznou 1. července 1996 </a:t>
            </a:r>
            <a:r>
              <a:rPr lang="cs-CZ" dirty="0" smtClean="0"/>
              <a:t>pod č</a:t>
            </a:r>
            <a:r>
              <a:rPr lang="cs-CZ" dirty="0"/>
              <a:t>. 193/1996 Sb. v podobě Sdělení Ministerstva zahraničních věcí. </a:t>
            </a:r>
            <a:r>
              <a:rPr lang="cs-CZ" dirty="0">
                <a:hlinkClick r:id="rId2"/>
              </a:rPr>
              <a:t>http://</a:t>
            </a:r>
            <a:r>
              <a:rPr lang="cs-CZ" dirty="0" smtClean="0">
                <a:hlinkClick r:id="rId2"/>
              </a:rPr>
              <a:t>www.epravo.cz/top/clanky/hamburska-umluva-o-namorni-preprave-zbozi-rozsah-pouziti-94475.html</a:t>
            </a:r>
            <a:endParaRPr lang="cs-CZ" dirty="0" smtClean="0"/>
          </a:p>
          <a:p>
            <a:r>
              <a:rPr lang="cs-CZ" i="1" dirty="0" smtClean="0"/>
              <a:t>Úmluva</a:t>
            </a:r>
            <a:r>
              <a:rPr lang="cs-CZ" i="1" dirty="0"/>
              <a:t> </a:t>
            </a:r>
            <a:r>
              <a:rPr lang="cs-CZ" i="1" dirty="0" smtClean="0"/>
              <a:t>OSN </a:t>
            </a:r>
            <a:r>
              <a:rPr lang="cs-CZ" i="1" dirty="0"/>
              <a:t>o přepravě zboží zcela nebo z části po moři</a:t>
            </a:r>
            <a:r>
              <a:rPr lang="cs-CZ" dirty="0"/>
              <a:t>. Tato pravidla byla přijata v </a:t>
            </a:r>
            <a:r>
              <a:rPr lang="cs-CZ" dirty="0" smtClean="0"/>
              <a:t>září 2009 </a:t>
            </a:r>
            <a:r>
              <a:rPr lang="cs-CZ" dirty="0"/>
              <a:t>v Rotterdamu </a:t>
            </a:r>
            <a:r>
              <a:rPr lang="cs-CZ" dirty="0" smtClean="0"/>
              <a:t> - </a:t>
            </a:r>
            <a:r>
              <a:rPr lang="cs-CZ" i="1" dirty="0" smtClean="0"/>
              <a:t>Rotterdamská pravidla</a:t>
            </a:r>
            <a:r>
              <a:rPr lang="cs-CZ" dirty="0" smtClean="0"/>
              <a:t>. (Česko zatím nepodepsalo)</a:t>
            </a:r>
          </a:p>
          <a:p>
            <a:r>
              <a:rPr lang="cs-CZ" dirty="0">
                <a:hlinkClick r:id="rId3"/>
              </a:rPr>
              <a:t>http://dopravni.net/lode/5925/rotterdamska-pravidla-aneb-do-tretice-vseho</a:t>
            </a:r>
            <a:r>
              <a:rPr lang="cs-CZ" dirty="0" smtClean="0">
                <a:hlinkClick r:id="rId3"/>
              </a:rPr>
              <a:t>/</a:t>
            </a:r>
            <a:endParaRPr lang="cs-CZ" dirty="0" smtClean="0"/>
          </a:p>
          <a:p>
            <a:endParaRPr lang="cs-CZ" dirty="0"/>
          </a:p>
        </p:txBody>
      </p:sp>
    </p:spTree>
    <p:extLst>
      <p:ext uri="{BB962C8B-B14F-4D97-AF65-F5344CB8AC3E}">
        <p14:creationId xmlns:p14="http://schemas.microsoft.com/office/powerpoint/2010/main" val="1680857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562074"/>
          </a:xfrm>
        </p:spPr>
        <p:txBody>
          <a:bodyPr/>
          <a:lstStyle/>
          <a:p>
            <a:r>
              <a:rPr lang="cs-CZ" sz="3200" dirty="0" smtClean="0">
                <a:solidFill>
                  <a:srgbClr val="C00000"/>
                </a:solidFill>
              </a:rPr>
              <a:t>Druhy konosamentu</a:t>
            </a:r>
            <a:endParaRPr lang="cs-CZ" sz="3200" dirty="0">
              <a:solidFill>
                <a:srgbClr val="C00000"/>
              </a:solidFill>
            </a:endParaRPr>
          </a:p>
        </p:txBody>
      </p:sp>
      <p:sp>
        <p:nvSpPr>
          <p:cNvPr id="3" name="Zástupný symbol pro obsah 2"/>
          <p:cNvSpPr>
            <a:spLocks noGrp="1"/>
          </p:cNvSpPr>
          <p:nvPr>
            <p:ph idx="1"/>
          </p:nvPr>
        </p:nvSpPr>
        <p:spPr>
          <a:xfrm>
            <a:off x="251520" y="836712"/>
            <a:ext cx="8208912" cy="5904656"/>
          </a:xfrm>
        </p:spPr>
        <p:txBody>
          <a:bodyPr>
            <a:normAutofit fontScale="70000" lnSpcReduction="20000"/>
          </a:bodyPr>
          <a:lstStyle/>
          <a:p>
            <a:r>
              <a:rPr lang="cs-CZ" i="1" dirty="0" smtClean="0"/>
              <a:t>1</a:t>
            </a:r>
            <a:r>
              <a:rPr lang="cs-CZ" i="1" dirty="0"/>
              <a:t>. Podle způsobu převzetí zásilky:</a:t>
            </a:r>
          </a:p>
          <a:p>
            <a:r>
              <a:rPr lang="cs-CZ" dirty="0"/>
              <a:t>a) </a:t>
            </a:r>
            <a:r>
              <a:rPr lang="cs-CZ" b="1" dirty="0"/>
              <a:t>palubní (</a:t>
            </a:r>
            <a:r>
              <a:rPr lang="cs-CZ" b="1" dirty="0" smtClean="0"/>
              <a:t>naloďovací</a:t>
            </a:r>
            <a:r>
              <a:rPr lang="cs-CZ" b="1" dirty="0"/>
              <a:t>) </a:t>
            </a:r>
            <a:r>
              <a:rPr lang="cs-CZ" dirty="0"/>
              <a:t>- vystavuje se tehdy, když je zboží skutečně naloděno na </a:t>
            </a:r>
            <a:r>
              <a:rPr lang="cs-CZ" dirty="0" smtClean="0"/>
              <a:t>palubu lodí</a:t>
            </a:r>
            <a:r>
              <a:rPr lang="cs-CZ" dirty="0"/>
              <a:t>,</a:t>
            </a:r>
          </a:p>
          <a:p>
            <a:r>
              <a:rPr lang="cs-CZ" dirty="0"/>
              <a:t>b) </a:t>
            </a:r>
            <a:r>
              <a:rPr lang="cs-CZ" b="1" dirty="0"/>
              <a:t>přejímací </a:t>
            </a:r>
            <a:r>
              <a:rPr lang="cs-CZ" dirty="0"/>
              <a:t>- kdy je zboží dopravcem pouze převzato</a:t>
            </a:r>
          </a:p>
          <a:p>
            <a:r>
              <a:rPr lang="cs-CZ" i="1" dirty="0"/>
              <a:t>2. z hlediska možnosti převodu práv:</a:t>
            </a:r>
          </a:p>
          <a:p>
            <a:r>
              <a:rPr lang="cs-CZ" dirty="0"/>
              <a:t>a) </a:t>
            </a:r>
            <a:r>
              <a:rPr lang="cs-CZ" b="1" dirty="0"/>
              <a:t>konosament na doručitele </a:t>
            </a:r>
            <a:r>
              <a:rPr lang="cs-CZ" dirty="0"/>
              <a:t>- zboží se předá tomu kdo se tímto konosamentem </a:t>
            </a:r>
            <a:r>
              <a:rPr lang="cs-CZ" dirty="0" smtClean="0"/>
              <a:t>prokáže, </a:t>
            </a:r>
            <a:r>
              <a:rPr lang="pl-PL" dirty="0" smtClean="0"/>
              <a:t>aniž </a:t>
            </a:r>
            <a:r>
              <a:rPr lang="pl-PL" dirty="0"/>
              <a:t>se prověřuje, zda je to osoba skutečně oprávněna.</a:t>
            </a:r>
          </a:p>
          <a:p>
            <a:r>
              <a:rPr lang="cs-CZ" dirty="0"/>
              <a:t>b) </a:t>
            </a:r>
            <a:r>
              <a:rPr lang="cs-CZ" b="1" dirty="0"/>
              <a:t>konosament na řád </a:t>
            </a:r>
            <a:r>
              <a:rPr lang="cs-CZ" dirty="0"/>
              <a:t>- zboží má právo převzít osoba, na jejíž řád (</a:t>
            </a:r>
            <a:r>
              <a:rPr lang="cs-CZ" dirty="0" err="1"/>
              <a:t>order</a:t>
            </a:r>
            <a:r>
              <a:rPr lang="cs-CZ" dirty="0"/>
              <a:t>) byl </a:t>
            </a:r>
            <a:r>
              <a:rPr lang="cs-CZ" dirty="0" smtClean="0"/>
              <a:t>konosament vystaven </a:t>
            </a:r>
            <a:r>
              <a:rPr lang="cs-CZ" dirty="0"/>
              <a:t>a nebyl převeden rubopisem na osobu jinou. Pokud byl převeden, tak osoba </a:t>
            </a:r>
            <a:r>
              <a:rPr lang="cs-CZ" dirty="0" smtClean="0"/>
              <a:t>uvedena jako </a:t>
            </a:r>
            <a:r>
              <a:rPr lang="cs-CZ" dirty="0"/>
              <a:t>poslední v nepřerušené řadě rubopisů, pop. </a:t>
            </a:r>
            <a:r>
              <a:rPr lang="cs-CZ" dirty="0" smtClean="0"/>
              <a:t>doručitel </a:t>
            </a:r>
            <a:r>
              <a:rPr lang="cs-CZ" dirty="0"/>
              <a:t>konosamentu s </a:t>
            </a:r>
            <a:r>
              <a:rPr lang="cs-CZ" dirty="0" smtClean="0"/>
              <a:t>posledním nevyplněným </a:t>
            </a:r>
            <a:r>
              <a:rPr lang="cs-CZ" dirty="0"/>
              <a:t>rubopisem.</a:t>
            </a:r>
          </a:p>
          <a:p>
            <a:r>
              <a:rPr lang="cs-CZ" dirty="0"/>
              <a:t>c) </a:t>
            </a:r>
            <a:r>
              <a:rPr lang="cs-CZ" b="1" dirty="0"/>
              <a:t>konosament na jméno </a:t>
            </a:r>
            <a:r>
              <a:rPr lang="cs-CZ" dirty="0"/>
              <a:t>- je vystaven na jméno oprávněného příjemce v přístavu </a:t>
            </a:r>
            <a:r>
              <a:rPr lang="cs-CZ" dirty="0" smtClean="0"/>
              <a:t>vykládky, není </a:t>
            </a:r>
            <a:r>
              <a:rPr lang="cs-CZ" dirty="0"/>
              <a:t>převoditelný rubopisem a je možno ho převést pouze cesí.</a:t>
            </a:r>
          </a:p>
          <a:p>
            <a:r>
              <a:rPr lang="cs-CZ" i="1" dirty="0"/>
              <a:t>3. z hlediska obchodovatelnosti:</a:t>
            </a:r>
          </a:p>
          <a:p>
            <a:r>
              <a:rPr lang="cs-CZ" dirty="0"/>
              <a:t>a) </a:t>
            </a:r>
            <a:r>
              <a:rPr lang="cs-CZ" b="1" dirty="0"/>
              <a:t>obchodovatelný konosament </a:t>
            </a:r>
            <a:r>
              <a:rPr lang="cs-CZ" dirty="0"/>
              <a:t>- lze jím převést všechna práva z něj vyplývající na </a:t>
            </a:r>
            <a:r>
              <a:rPr lang="cs-CZ" dirty="0" smtClean="0"/>
              <a:t>dalšího </a:t>
            </a:r>
            <a:r>
              <a:rPr lang="pl-PL" dirty="0" smtClean="0"/>
              <a:t>nabyvatele </a:t>
            </a:r>
            <a:r>
              <a:rPr lang="pl-PL" dirty="0"/>
              <a:t>(může to být konosament na řád nebo na doručitele, nikoli však na jméno</a:t>
            </a:r>
            <a:r>
              <a:rPr lang="pl-PL" dirty="0" smtClean="0"/>
              <a:t>). </a:t>
            </a:r>
            <a:r>
              <a:rPr lang="cs-CZ" dirty="0" smtClean="0"/>
              <a:t>Obsahuje-li </a:t>
            </a:r>
            <a:r>
              <a:rPr lang="cs-CZ" dirty="0"/>
              <a:t>sada originálů více částí, je obchodovatelná kterákoli z nich.</a:t>
            </a:r>
          </a:p>
          <a:p>
            <a:r>
              <a:rPr lang="cs-CZ" dirty="0"/>
              <a:t>b) </a:t>
            </a:r>
            <a:r>
              <a:rPr lang="cs-CZ" b="1" dirty="0"/>
              <a:t>neobchodovatelný konosament </a:t>
            </a:r>
            <a:r>
              <a:rPr lang="cs-CZ" dirty="0"/>
              <a:t>- nelze jej převést rukopisem nebo odevzdáním a </a:t>
            </a:r>
            <a:r>
              <a:rPr lang="cs-CZ" dirty="0" smtClean="0"/>
              <a:t>není proto </a:t>
            </a:r>
            <a:r>
              <a:rPr lang="cs-CZ" dirty="0"/>
              <a:t>dispozičním dokladem, ani cenným papírem. Je jím tedy konosament na jméno. </a:t>
            </a:r>
            <a:r>
              <a:rPr lang="cs-CZ" dirty="0" smtClean="0"/>
              <a:t>Neobchodovatelný je </a:t>
            </a:r>
            <a:r>
              <a:rPr lang="cs-CZ" dirty="0"/>
              <a:t>i speditérský konosament.</a:t>
            </a:r>
          </a:p>
          <a:p>
            <a:r>
              <a:rPr lang="cs-CZ" i="1" dirty="0"/>
              <a:t>4. podle obsahu záznamu o zjevném stavu zásilky:</a:t>
            </a:r>
          </a:p>
          <a:p>
            <a:r>
              <a:rPr lang="cs-CZ" dirty="0"/>
              <a:t>a) </a:t>
            </a:r>
            <a:r>
              <a:rPr lang="cs-CZ" b="1" dirty="0"/>
              <a:t>čistý konosament </a:t>
            </a:r>
            <a:r>
              <a:rPr lang="cs-CZ" dirty="0"/>
              <a:t>- v němž dopravce potvrzuje, že převzal zboží ve zjevně dobrém </a:t>
            </a:r>
            <a:r>
              <a:rPr lang="cs-CZ" dirty="0" smtClean="0"/>
              <a:t>pořádku a </a:t>
            </a:r>
            <a:r>
              <a:rPr lang="cs-CZ" dirty="0"/>
              <a:t>stavu,</a:t>
            </a:r>
          </a:p>
          <a:p>
            <a:r>
              <a:rPr lang="cs-CZ" dirty="0"/>
              <a:t>b) </a:t>
            </a:r>
            <a:r>
              <a:rPr lang="cs-CZ" b="1" dirty="0"/>
              <a:t>nečistý konosament </a:t>
            </a:r>
            <a:r>
              <a:rPr lang="cs-CZ" dirty="0"/>
              <a:t>- jde o konosament obsahující poznámku o vadném stavu zboží </a:t>
            </a:r>
            <a:r>
              <a:rPr lang="cs-CZ" dirty="0" smtClean="0"/>
              <a:t>nebo obalu</a:t>
            </a:r>
            <a:r>
              <a:rPr lang="cs-CZ" dirty="0"/>
              <a:t>, nebo o menším množství. U této zásilky je nebezpečí, že ji příjemce odmítne a </a:t>
            </a:r>
            <a:r>
              <a:rPr lang="cs-CZ" dirty="0" smtClean="0"/>
              <a:t>navíc jej</a:t>
            </a:r>
            <a:r>
              <a:rPr lang="cs-CZ" dirty="0"/>
              <a:t>, velmi pravděpodobně, neakceptuje banka jako inkasní doklad při negociaci </a:t>
            </a:r>
            <a:r>
              <a:rPr lang="cs-CZ" dirty="0" smtClean="0"/>
              <a:t>akreditivu. Není-li naloďovatel </a:t>
            </a:r>
            <a:r>
              <a:rPr lang="cs-CZ" dirty="0"/>
              <a:t>závadný stav napravit, usiluje většinou o vydání čistého </a:t>
            </a:r>
            <a:r>
              <a:rPr lang="cs-CZ" dirty="0" smtClean="0"/>
              <a:t>B/L, a </a:t>
            </a:r>
            <a:r>
              <a:rPr lang="cs-CZ" dirty="0"/>
              <a:t>to na základě záručního listu, který vystaví ve prospěch dopravce. Záruční listy by </a:t>
            </a:r>
            <a:r>
              <a:rPr lang="cs-CZ" dirty="0" smtClean="0"/>
              <a:t>se měly </a:t>
            </a:r>
            <a:r>
              <a:rPr lang="cs-CZ" dirty="0"/>
              <a:t>používat pouze u malých závad, aby nebyla příjemci zboží způsobena škoda. Za </a:t>
            </a:r>
            <a:r>
              <a:rPr lang="cs-CZ" dirty="0" smtClean="0"/>
              <a:t>toto nese </a:t>
            </a:r>
            <a:r>
              <a:rPr lang="cs-CZ" dirty="0"/>
              <a:t>potom odpovědnost dopravce.</a:t>
            </a:r>
          </a:p>
        </p:txBody>
      </p:sp>
    </p:spTree>
    <p:extLst>
      <p:ext uri="{BB962C8B-B14F-4D97-AF65-F5344CB8AC3E}">
        <p14:creationId xmlns:p14="http://schemas.microsoft.com/office/powerpoint/2010/main" val="285504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5" name="Text Box 23"/>
          <p:cNvSpPr txBox="1">
            <a:spLocks noChangeArrowheads="1"/>
          </p:cNvSpPr>
          <p:nvPr/>
        </p:nvSpPr>
        <p:spPr bwMode="auto">
          <a:xfrm>
            <a:off x="827584" y="836712"/>
            <a:ext cx="7488882"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cs-CZ" sz="2800" b="1" dirty="0">
                <a:solidFill>
                  <a:srgbClr val="C00000"/>
                </a:solidFill>
                <a:latin typeface="+mj-lt"/>
              </a:rPr>
              <a:t>Cena – </a:t>
            </a:r>
            <a:r>
              <a:rPr lang="cs-CZ" sz="2800" b="1" dirty="0" smtClean="0">
                <a:solidFill>
                  <a:srgbClr val="C00000"/>
                </a:solidFill>
                <a:latin typeface="+mj-lt"/>
              </a:rPr>
              <a:t>a doprava – kritéria vstupující do cenotvorby za dopravu a přepravní služby</a:t>
            </a:r>
            <a:endParaRPr lang="cs-CZ" sz="2800" dirty="0">
              <a:solidFill>
                <a:srgbClr val="C00000"/>
              </a:solidFill>
              <a:latin typeface="+mj-lt"/>
            </a:endParaRPr>
          </a:p>
        </p:txBody>
      </p:sp>
      <p:sp>
        <p:nvSpPr>
          <p:cNvPr id="28697" name="Text Box 25"/>
          <p:cNvSpPr txBox="1">
            <a:spLocks noChangeArrowheads="1"/>
          </p:cNvSpPr>
          <p:nvPr/>
        </p:nvSpPr>
        <p:spPr bwMode="auto">
          <a:xfrm>
            <a:off x="539552" y="2132856"/>
            <a:ext cx="43204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 </a:t>
            </a:r>
            <a:r>
              <a:rPr lang="cs-CZ" sz="2400" b="1" dirty="0" smtClean="0">
                <a:latin typeface="Calibri" pitchFamily="34" charset="0"/>
                <a:cs typeface="Calibri" pitchFamily="34" charset="0"/>
              </a:rPr>
              <a:t>vzdálenost</a:t>
            </a:r>
            <a:endParaRPr lang="cs-CZ" sz="2400" b="1" dirty="0">
              <a:latin typeface="Calibri" pitchFamily="34" charset="0"/>
              <a:cs typeface="Calibri" pitchFamily="34" charset="0"/>
            </a:endParaRPr>
          </a:p>
        </p:txBody>
      </p:sp>
      <p:sp>
        <p:nvSpPr>
          <p:cNvPr id="28698" name="Text Box 26"/>
          <p:cNvSpPr txBox="1">
            <a:spLocks noChangeArrowheads="1"/>
          </p:cNvSpPr>
          <p:nvPr/>
        </p:nvSpPr>
        <p:spPr bwMode="auto">
          <a:xfrm>
            <a:off x="539552" y="2564904"/>
            <a:ext cx="43204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 přepravované množství   </a:t>
            </a:r>
            <a:endParaRPr lang="cs-CZ" sz="2400" dirty="0">
              <a:latin typeface="Calibri" pitchFamily="34" charset="0"/>
              <a:cs typeface="Calibri" pitchFamily="34" charset="0"/>
            </a:endParaRPr>
          </a:p>
        </p:txBody>
      </p:sp>
      <p:sp>
        <p:nvSpPr>
          <p:cNvPr id="28699" name="Text Box 27"/>
          <p:cNvSpPr txBox="1">
            <a:spLocks noChangeArrowheads="1"/>
          </p:cNvSpPr>
          <p:nvPr/>
        </p:nvSpPr>
        <p:spPr bwMode="auto">
          <a:xfrm>
            <a:off x="539552" y="3059668"/>
            <a:ext cx="6768752"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typ balení (palety, </a:t>
            </a:r>
            <a:r>
              <a:rPr lang="cs-CZ" sz="2400" b="1" dirty="0" smtClean="0">
                <a:latin typeface="Calibri" pitchFamily="34" charset="0"/>
                <a:cs typeface="Calibri" pitchFamily="34" charset="0"/>
              </a:rPr>
              <a:t>pytle, kartony</a:t>
            </a:r>
            <a:r>
              <a:rPr lang="cs-CZ" sz="2400" b="1" dirty="0">
                <a:latin typeface="Calibri" pitchFamily="34" charset="0"/>
                <a:cs typeface="Calibri" pitchFamily="34" charset="0"/>
              </a:rPr>
              <a:t>…) </a:t>
            </a:r>
          </a:p>
        </p:txBody>
      </p:sp>
      <p:sp>
        <p:nvSpPr>
          <p:cNvPr id="28701" name="Text Box 29"/>
          <p:cNvSpPr txBox="1">
            <a:spLocks noChangeArrowheads="1"/>
          </p:cNvSpPr>
          <p:nvPr/>
        </p:nvSpPr>
        <p:spPr bwMode="auto">
          <a:xfrm>
            <a:off x="539552" y="3630215"/>
            <a:ext cx="43204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vytížení </a:t>
            </a:r>
            <a:r>
              <a:rPr lang="cs-CZ" sz="2400" b="1" dirty="0" smtClean="0">
                <a:latin typeface="Calibri" pitchFamily="34" charset="0"/>
                <a:cs typeface="Calibri" pitchFamily="34" charset="0"/>
              </a:rPr>
              <a:t>vozidla</a:t>
            </a:r>
            <a:endParaRPr lang="cs-CZ" sz="2400" dirty="0">
              <a:latin typeface="Calibri" pitchFamily="34" charset="0"/>
              <a:cs typeface="Calibri" pitchFamily="34" charset="0"/>
            </a:endParaRPr>
          </a:p>
        </p:txBody>
      </p:sp>
      <p:sp>
        <p:nvSpPr>
          <p:cNvPr id="28702" name="Text Box 30"/>
          <p:cNvSpPr txBox="1">
            <a:spLocks noChangeArrowheads="1"/>
          </p:cNvSpPr>
          <p:nvPr/>
        </p:nvSpPr>
        <p:spPr bwMode="auto">
          <a:xfrm>
            <a:off x="539552" y="4082407"/>
            <a:ext cx="43204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náročnost výrobku na </a:t>
            </a:r>
            <a:r>
              <a:rPr lang="cs-CZ" sz="2400" b="1" dirty="0" smtClean="0">
                <a:latin typeface="Calibri" pitchFamily="34" charset="0"/>
                <a:cs typeface="Calibri" pitchFamily="34" charset="0"/>
              </a:rPr>
              <a:t>dopravu</a:t>
            </a:r>
            <a:endParaRPr lang="cs-CZ" sz="2400" b="1" dirty="0">
              <a:latin typeface="Calibri" pitchFamily="34" charset="0"/>
              <a:cs typeface="Calibri" pitchFamily="34" charset="0"/>
            </a:endParaRPr>
          </a:p>
        </p:txBody>
      </p:sp>
      <p:sp>
        <p:nvSpPr>
          <p:cNvPr id="28703" name="Text Box 31"/>
          <p:cNvSpPr txBox="1">
            <a:spLocks noChangeArrowheads="1"/>
          </p:cNvSpPr>
          <p:nvPr/>
        </p:nvSpPr>
        <p:spPr bwMode="auto">
          <a:xfrm>
            <a:off x="539552" y="4595961"/>
            <a:ext cx="43204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konkrétní přepravní </a:t>
            </a:r>
            <a:r>
              <a:rPr lang="cs-CZ" sz="2400" b="1" dirty="0" smtClean="0">
                <a:latin typeface="Calibri" pitchFamily="34" charset="0"/>
                <a:cs typeface="Calibri" pitchFamily="34" charset="0"/>
              </a:rPr>
              <a:t>trasa</a:t>
            </a:r>
            <a:endParaRPr lang="cs-CZ" sz="2400" dirty="0">
              <a:latin typeface="Calibri" pitchFamily="34" charset="0"/>
              <a:cs typeface="Calibri" pitchFamily="34" charset="0"/>
            </a:endParaRPr>
          </a:p>
        </p:txBody>
      </p:sp>
      <p:sp>
        <p:nvSpPr>
          <p:cNvPr id="10" name="Text Box 29"/>
          <p:cNvSpPr txBox="1">
            <a:spLocks noChangeArrowheads="1"/>
          </p:cNvSpPr>
          <p:nvPr/>
        </p:nvSpPr>
        <p:spPr bwMode="auto">
          <a:xfrm>
            <a:off x="539552" y="5127230"/>
            <a:ext cx="43204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 </a:t>
            </a:r>
            <a:r>
              <a:rPr lang="cs-CZ" sz="2400" b="1" dirty="0" smtClean="0">
                <a:latin typeface="Calibri" pitchFamily="34" charset="0"/>
                <a:cs typeface="Calibri" pitchFamily="34" charset="0"/>
              </a:rPr>
              <a:t>dopravní prostředek </a:t>
            </a:r>
            <a:endParaRPr lang="cs-CZ" sz="2400" dirty="0">
              <a:latin typeface="Calibri" pitchFamily="34" charset="0"/>
              <a:cs typeface="Calibri" pitchFamily="34" charset="0"/>
            </a:endParaRPr>
          </a:p>
        </p:txBody>
      </p:sp>
      <p:sp>
        <p:nvSpPr>
          <p:cNvPr id="11" name="Text Box 29"/>
          <p:cNvSpPr txBox="1">
            <a:spLocks noChangeArrowheads="1"/>
          </p:cNvSpPr>
          <p:nvPr/>
        </p:nvSpPr>
        <p:spPr bwMode="auto">
          <a:xfrm>
            <a:off x="539552" y="5718447"/>
            <a:ext cx="432048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cs-CZ" sz="2400" b="1" dirty="0">
                <a:latin typeface="Calibri" pitchFamily="34" charset="0"/>
                <a:cs typeface="Calibri" pitchFamily="34" charset="0"/>
              </a:rPr>
              <a:t>c</a:t>
            </a:r>
            <a:r>
              <a:rPr lang="cs-CZ" sz="2400" b="1" dirty="0" smtClean="0">
                <a:latin typeface="Calibri" pitchFamily="34" charset="0"/>
                <a:cs typeface="Calibri" pitchFamily="34" charset="0"/>
              </a:rPr>
              <a:t>harakter dopravní trasy</a:t>
            </a:r>
            <a:endParaRPr lang="cs-CZ" sz="2400" dirty="0">
              <a:latin typeface="Calibri" pitchFamily="34" charset="0"/>
              <a:cs typeface="Calibri" pitchFamily="34" charset="0"/>
            </a:endParaRPr>
          </a:p>
        </p:txBody>
      </p:sp>
    </p:spTree>
    <p:extLst>
      <p:ext uri="{BB962C8B-B14F-4D97-AF65-F5344CB8AC3E}">
        <p14:creationId xmlns:p14="http://schemas.microsoft.com/office/powerpoint/2010/main" val="154838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95"/>
                                        </p:tgtEl>
                                        <p:attrNameLst>
                                          <p:attrName>style.visibility</p:attrName>
                                        </p:attrNameLst>
                                      </p:cBhvr>
                                      <p:to>
                                        <p:strVal val="visible"/>
                                      </p:to>
                                    </p:set>
                                    <p:animEffect transition="in" filter="box(in)">
                                      <p:cBhvr>
                                        <p:cTn id="7" dur="500"/>
                                        <p:tgtEl>
                                          <p:spTgt spid="286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97"/>
                                        </p:tgtEl>
                                        <p:attrNameLst>
                                          <p:attrName>style.visibility</p:attrName>
                                        </p:attrNameLst>
                                      </p:cBhvr>
                                      <p:to>
                                        <p:strVal val="visible"/>
                                      </p:to>
                                    </p:set>
                                    <p:anim calcmode="lin" valueType="num">
                                      <p:cBhvr additive="base">
                                        <p:cTn id="12" dur="500" fill="hold"/>
                                        <p:tgtEl>
                                          <p:spTgt spid="28697"/>
                                        </p:tgtEl>
                                        <p:attrNameLst>
                                          <p:attrName>ppt_x</p:attrName>
                                        </p:attrNameLst>
                                      </p:cBhvr>
                                      <p:tavLst>
                                        <p:tav tm="0">
                                          <p:val>
                                            <p:strVal val="#ppt_x"/>
                                          </p:val>
                                        </p:tav>
                                        <p:tav tm="100000">
                                          <p:val>
                                            <p:strVal val="#ppt_x"/>
                                          </p:val>
                                        </p:tav>
                                      </p:tavLst>
                                    </p:anim>
                                    <p:anim calcmode="lin" valueType="num">
                                      <p:cBhvr additive="base">
                                        <p:cTn id="13" dur="500" fill="hold"/>
                                        <p:tgtEl>
                                          <p:spTgt spid="2869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98"/>
                                        </p:tgtEl>
                                        <p:attrNameLst>
                                          <p:attrName>style.visibility</p:attrName>
                                        </p:attrNameLst>
                                      </p:cBhvr>
                                      <p:to>
                                        <p:strVal val="visible"/>
                                      </p:to>
                                    </p:set>
                                    <p:anim calcmode="lin" valueType="num">
                                      <p:cBhvr additive="base">
                                        <p:cTn id="18" dur="500" fill="hold"/>
                                        <p:tgtEl>
                                          <p:spTgt spid="28698"/>
                                        </p:tgtEl>
                                        <p:attrNameLst>
                                          <p:attrName>ppt_x</p:attrName>
                                        </p:attrNameLst>
                                      </p:cBhvr>
                                      <p:tavLst>
                                        <p:tav tm="0">
                                          <p:val>
                                            <p:strVal val="#ppt_x"/>
                                          </p:val>
                                        </p:tav>
                                        <p:tav tm="100000">
                                          <p:val>
                                            <p:strVal val="#ppt_x"/>
                                          </p:val>
                                        </p:tav>
                                      </p:tavLst>
                                    </p:anim>
                                    <p:anim calcmode="lin" valueType="num">
                                      <p:cBhvr additive="base">
                                        <p:cTn id="19" dur="500" fill="hold"/>
                                        <p:tgtEl>
                                          <p:spTgt spid="2869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8699"/>
                                        </p:tgtEl>
                                        <p:attrNameLst>
                                          <p:attrName>style.visibility</p:attrName>
                                        </p:attrNameLst>
                                      </p:cBhvr>
                                      <p:to>
                                        <p:strVal val="visible"/>
                                      </p:to>
                                    </p:set>
                                    <p:animEffect transition="in" filter="box(in)">
                                      <p:cBhvr>
                                        <p:cTn id="24" dur="500"/>
                                        <p:tgtEl>
                                          <p:spTgt spid="286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8701"/>
                                        </p:tgtEl>
                                        <p:attrNameLst>
                                          <p:attrName>style.visibility</p:attrName>
                                        </p:attrNameLst>
                                      </p:cBhvr>
                                      <p:to>
                                        <p:strVal val="visible"/>
                                      </p:to>
                                    </p:set>
                                    <p:animEffect transition="in" filter="box(in)">
                                      <p:cBhvr>
                                        <p:cTn id="29" dur="500"/>
                                        <p:tgtEl>
                                          <p:spTgt spid="287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8702"/>
                                        </p:tgtEl>
                                        <p:attrNameLst>
                                          <p:attrName>style.visibility</p:attrName>
                                        </p:attrNameLst>
                                      </p:cBhvr>
                                      <p:to>
                                        <p:strVal val="visible"/>
                                      </p:to>
                                    </p:set>
                                    <p:animEffect transition="in" filter="box(in)">
                                      <p:cBhvr>
                                        <p:cTn id="34" dur="500"/>
                                        <p:tgtEl>
                                          <p:spTgt spid="287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8703"/>
                                        </p:tgtEl>
                                        <p:attrNameLst>
                                          <p:attrName>style.visibility</p:attrName>
                                        </p:attrNameLst>
                                      </p:cBhvr>
                                      <p:to>
                                        <p:strVal val="visible"/>
                                      </p:to>
                                    </p:set>
                                    <p:animEffect transition="in" filter="box(in)">
                                      <p:cBhvr>
                                        <p:cTn id="39" dur="500"/>
                                        <p:tgtEl>
                                          <p:spTgt spid="2870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ox(i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ox(i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5" grpId="0"/>
      <p:bldP spid="28697" grpId="0" animBg="1"/>
      <p:bldP spid="28698" grpId="0" animBg="1"/>
      <p:bldP spid="28699" grpId="0" animBg="1"/>
      <p:bldP spid="28701" grpId="0" animBg="1"/>
      <p:bldP spid="28702" grpId="0" animBg="1"/>
      <p:bldP spid="28703" grpId="0"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994122"/>
          </a:xfrm>
        </p:spPr>
        <p:txBody>
          <a:bodyPr/>
          <a:lstStyle/>
          <a:p>
            <a:r>
              <a:rPr lang="cs-CZ" sz="3200" dirty="0">
                <a:solidFill>
                  <a:srgbClr val="C00000"/>
                </a:solidFill>
              </a:rPr>
              <a:t>Námořní nákladní doprava - druhy</a:t>
            </a:r>
            <a:endParaRPr lang="cs-CZ" sz="3200" dirty="0"/>
          </a:p>
        </p:txBody>
      </p:sp>
      <p:sp>
        <p:nvSpPr>
          <p:cNvPr id="3" name="Zástupný symbol pro obsah 2"/>
          <p:cNvSpPr>
            <a:spLocks noGrp="1"/>
          </p:cNvSpPr>
          <p:nvPr>
            <p:ph idx="1"/>
          </p:nvPr>
        </p:nvSpPr>
        <p:spPr>
          <a:xfrm>
            <a:off x="457200" y="1196752"/>
            <a:ext cx="7620000" cy="5204048"/>
          </a:xfrm>
        </p:spPr>
        <p:txBody>
          <a:bodyPr>
            <a:normAutofit fontScale="85000" lnSpcReduction="20000"/>
          </a:bodyPr>
          <a:lstStyle/>
          <a:p>
            <a:r>
              <a:rPr lang="cs-CZ" b="1" dirty="0"/>
              <a:t>Trampová </a:t>
            </a:r>
            <a:r>
              <a:rPr lang="cs-CZ" dirty="0"/>
              <a:t>– doprava je provozována bez vymezení oblastí plavebním řádem, přepravují zboží na jednu cestu nebo cíle, tzv. cesty mezi přístavy a dopravné se většinou počítá případ od případu. Tento druh přepravy je používán hlavně pro přepravu hromadných </a:t>
            </a:r>
            <a:r>
              <a:rPr lang="cs-CZ" dirty="0" err="1"/>
              <a:t>celolodních</a:t>
            </a:r>
            <a:r>
              <a:rPr lang="cs-CZ" dirty="0"/>
              <a:t> nákladů, tekutých i suchých </a:t>
            </a:r>
            <a:r>
              <a:rPr lang="cs-CZ" dirty="0" smtClean="0"/>
              <a:t>(</a:t>
            </a:r>
            <a:r>
              <a:rPr lang="cs-CZ" dirty="0"/>
              <a:t>ruda, ropa, uhlí, obilí apod</a:t>
            </a:r>
            <a:r>
              <a:rPr lang="cs-CZ" dirty="0" smtClean="0"/>
              <a:t>.)</a:t>
            </a:r>
          </a:p>
          <a:p>
            <a:r>
              <a:rPr lang="cs-CZ" dirty="0"/>
              <a:t>sazby přepravného se odvíjejí od aktuálního stavu nabídky a </a:t>
            </a:r>
            <a:r>
              <a:rPr lang="cs-CZ" dirty="0" smtClean="0"/>
              <a:t>poptávky. </a:t>
            </a:r>
            <a:r>
              <a:rPr lang="cs-CZ" dirty="0"/>
              <a:t>Trampový trh reaguje velmi citlivě na momentální stav nabídky a poptávky. Jeho úroveň je ovlivněna např. přeplněním přístavu, válečnými událostmi, přírodními katastrofami, ale i prognózami např. o neúrodě.  </a:t>
            </a:r>
            <a:endParaRPr lang="cs-CZ" dirty="0" smtClean="0"/>
          </a:p>
          <a:p>
            <a:r>
              <a:rPr lang="cs-CZ" dirty="0"/>
              <a:t>Tento druh přepravy je založen na obchodních operacích, které zahrnují </a:t>
            </a:r>
            <a:r>
              <a:rPr lang="cs-CZ" dirty="0">
                <a:solidFill>
                  <a:srgbClr val="00B050"/>
                </a:solidFill>
              </a:rPr>
              <a:t>nájem lodní tonáže</a:t>
            </a:r>
            <a:r>
              <a:rPr lang="cs-CZ" dirty="0"/>
              <a:t>. Subjekty činné v těchto operacích jsou pronajímatel (rejdař), broker a </a:t>
            </a:r>
            <a:r>
              <a:rPr lang="cs-CZ" dirty="0" err="1"/>
              <a:t>charterer</a:t>
            </a:r>
            <a:r>
              <a:rPr lang="cs-CZ" dirty="0"/>
              <a:t> (nájemce). Obchodní lodě jsou využívány na základě charterových smluv (Charter Party). V nich se rejdař zavazuje za dodržení sjednaných podmínek přepravit náklad nebo k tomu poskytnout loď proti zaplacení určité peněžní částky.</a:t>
            </a:r>
          </a:p>
          <a:p>
            <a:r>
              <a:rPr lang="cs-CZ" dirty="0"/>
              <a:t>Namísto konosamentu, který je hlavním dokladem o námořní přepravě v liniové dopravě, je užívána jako doklad o provozu nebo nájmu lodí tzv. Charter party: na cestu, na čas, na celou loď, na část </a:t>
            </a:r>
            <a:r>
              <a:rPr lang="cs-CZ" dirty="0" smtClean="0"/>
              <a:t>lodi</a:t>
            </a:r>
            <a:r>
              <a:rPr lang="cs-CZ" dirty="0"/>
              <a:t> </a:t>
            </a:r>
            <a:r>
              <a:rPr lang="cs-CZ" dirty="0" smtClean="0"/>
              <a:t>– viz další </a:t>
            </a:r>
            <a:r>
              <a:rPr lang="cs-CZ" dirty="0" err="1" smtClean="0"/>
              <a:t>slide</a:t>
            </a:r>
            <a:endParaRPr lang="cs-CZ" dirty="0"/>
          </a:p>
          <a:p>
            <a:r>
              <a:rPr lang="cs-CZ" dirty="0"/>
              <a:t>zvlášť  je potřebné sjednat vykládku a platit za ní.</a:t>
            </a:r>
          </a:p>
          <a:p>
            <a:endParaRPr lang="cs-CZ" dirty="0"/>
          </a:p>
        </p:txBody>
      </p:sp>
    </p:spTree>
    <p:extLst>
      <p:ext uri="{BB962C8B-B14F-4D97-AF65-F5344CB8AC3E}">
        <p14:creationId xmlns:p14="http://schemas.microsoft.com/office/powerpoint/2010/main" val="1545025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7620000" cy="562074"/>
          </a:xfrm>
        </p:spPr>
        <p:txBody>
          <a:bodyPr/>
          <a:lstStyle/>
          <a:p>
            <a:r>
              <a:rPr lang="cs-CZ" sz="3200" dirty="0">
                <a:solidFill>
                  <a:srgbClr val="C00000"/>
                </a:solidFill>
              </a:rPr>
              <a:t>Námořní nákladní doprava - druhy</a:t>
            </a:r>
            <a:endParaRPr lang="cs-CZ" sz="3200" dirty="0"/>
          </a:p>
        </p:txBody>
      </p:sp>
      <p:sp>
        <p:nvSpPr>
          <p:cNvPr id="3" name="Zástupný symbol pro obsah 2"/>
          <p:cNvSpPr>
            <a:spLocks noGrp="1"/>
          </p:cNvSpPr>
          <p:nvPr>
            <p:ph idx="1"/>
          </p:nvPr>
        </p:nvSpPr>
        <p:spPr>
          <a:xfrm>
            <a:off x="251520" y="764704"/>
            <a:ext cx="7897688" cy="5636096"/>
          </a:xfrm>
        </p:spPr>
        <p:txBody>
          <a:bodyPr>
            <a:normAutofit fontScale="70000" lnSpcReduction="20000"/>
          </a:bodyPr>
          <a:lstStyle/>
          <a:p>
            <a:r>
              <a:rPr lang="cs-CZ" sz="2300" dirty="0"/>
              <a:t>Charter party (dále jen C/P) může mít podobu smlouvy o provozu dopravního prostředku nebo smlouvy o nájmu dopravního prostředku. C/P má v mezinárodním obchodě několik funkcí. Nejvýznamnější z nich je potvrzení o existenci přepravní smlouvy v trampové námořní přepravě. C/P se rozdělují do dvou kategorií – cestovní charter a časový charter.</a:t>
            </a:r>
          </a:p>
          <a:p>
            <a:r>
              <a:rPr lang="cs-CZ" sz="2300" dirty="0"/>
              <a:t>Cestovním charterem se rejdař zavazuje přepravit odesílateli zboží na určité lodi z přístavu nakládky do přístavu určení. </a:t>
            </a:r>
          </a:p>
          <a:p>
            <a:r>
              <a:rPr lang="cs-CZ" sz="2300" dirty="0"/>
              <a:t>Podle způsobu realizace přepravy se cestovní chartery dále dělí na:</a:t>
            </a:r>
            <a:br>
              <a:rPr lang="cs-CZ" sz="2300" dirty="0"/>
            </a:br>
            <a:r>
              <a:rPr lang="cs-CZ" sz="2300" dirty="0"/>
              <a:t>Charter na jednu jízdu (</a:t>
            </a:r>
            <a:r>
              <a:rPr lang="cs-CZ" sz="2300" dirty="0" err="1"/>
              <a:t>Trip</a:t>
            </a:r>
            <a:r>
              <a:rPr lang="cs-CZ" sz="2300" dirty="0"/>
              <a:t>/</a:t>
            </a:r>
            <a:r>
              <a:rPr lang="cs-CZ" sz="2300" dirty="0" err="1"/>
              <a:t>Voyage</a:t>
            </a:r>
            <a:r>
              <a:rPr lang="cs-CZ" sz="2300" dirty="0"/>
              <a:t> Charter) – rejdař se zde zavazuje přepravit náklad určený charterem a za tímto účelem vykonat jízdu. </a:t>
            </a:r>
            <a:r>
              <a:rPr lang="cs-CZ" sz="2300" dirty="0" err="1"/>
              <a:t>Charterer</a:t>
            </a:r>
            <a:r>
              <a:rPr lang="cs-CZ" sz="2300" dirty="0"/>
              <a:t> se zavazuje zaplatit rejdaři dohodnutou úplatu. Tato smlouva musí být vždy v písemné formě.</a:t>
            </a:r>
            <a:br>
              <a:rPr lang="cs-CZ" sz="2300" dirty="0"/>
            </a:br>
            <a:r>
              <a:rPr lang="cs-CZ" sz="2300" dirty="0"/>
              <a:t>Charter na okružní jízdu (</a:t>
            </a:r>
            <a:r>
              <a:rPr lang="cs-CZ" sz="2300" dirty="0" err="1"/>
              <a:t>Round</a:t>
            </a:r>
            <a:r>
              <a:rPr lang="cs-CZ" sz="2300" dirty="0"/>
              <a:t> </a:t>
            </a:r>
            <a:r>
              <a:rPr lang="cs-CZ" sz="2300" dirty="0" err="1"/>
              <a:t>Trip</a:t>
            </a:r>
            <a:r>
              <a:rPr lang="cs-CZ" sz="2300" dirty="0"/>
              <a:t> Charter) – rejdař se v této smlouvě zavazuje přepravit určitý náklad z přístavu nakládky do přístavu určení a zde po vykládce převzít jiný náklad a ten přepravit do původního přístavu nakládky. V praxi jsou C/P uzavírány jako plavby z jedné oblasti s návratem do stejné oblasti. Není v nich tedy určen konkrétní přístav, ale pouze oblast.</a:t>
            </a:r>
            <a:br>
              <a:rPr lang="cs-CZ" sz="2300" dirty="0"/>
            </a:br>
            <a:r>
              <a:rPr lang="cs-CZ" sz="2300" dirty="0"/>
              <a:t>Konsekutivní jízdy (</a:t>
            </a:r>
            <a:r>
              <a:rPr lang="cs-CZ" sz="2300" dirty="0" err="1"/>
              <a:t>Consecutive</a:t>
            </a:r>
            <a:r>
              <a:rPr lang="cs-CZ" sz="2300" dirty="0"/>
              <a:t> </a:t>
            </a:r>
            <a:r>
              <a:rPr lang="cs-CZ" sz="2300" dirty="0" err="1"/>
              <a:t>Voyages</a:t>
            </a:r>
            <a:r>
              <a:rPr lang="cs-CZ" sz="2300" dirty="0"/>
              <a:t>) – umožňuje provedení několika po sobě jdoucích plaveb na stejné relaci. Počet plaveb je závislý na tom, kolik jich je schopna loď v daném období provést. Jízdy následují ihned za sebou, tzn. bez přerušení.</a:t>
            </a:r>
            <a:br>
              <a:rPr lang="cs-CZ" sz="2300" dirty="0"/>
            </a:br>
            <a:r>
              <a:rPr lang="cs-CZ" sz="2300" dirty="0"/>
              <a:t>Dalším typem je </a:t>
            </a:r>
            <a:r>
              <a:rPr lang="cs-CZ" sz="2300" dirty="0" err="1"/>
              <a:t>Contract</a:t>
            </a:r>
            <a:r>
              <a:rPr lang="cs-CZ" sz="2300" dirty="0"/>
              <a:t> </a:t>
            </a:r>
            <a:r>
              <a:rPr lang="cs-CZ" sz="2300" dirty="0" err="1"/>
              <a:t>of</a:t>
            </a:r>
            <a:r>
              <a:rPr lang="cs-CZ" sz="2300" dirty="0"/>
              <a:t> </a:t>
            </a:r>
            <a:r>
              <a:rPr lang="cs-CZ" sz="2300" dirty="0" err="1"/>
              <a:t>Affreightment</a:t>
            </a:r>
            <a:r>
              <a:rPr lang="cs-CZ" sz="2300" dirty="0"/>
              <a:t> (COA) – jedná se o přepravu většího množství nákladu v jistém časovém rozmezí. Většinou je uskutečňován více loděmi najednou.</a:t>
            </a:r>
            <a:br>
              <a:rPr lang="cs-CZ" sz="2300" dirty="0"/>
            </a:br>
            <a:r>
              <a:rPr lang="cs-CZ" sz="2300" dirty="0"/>
              <a:t>Časový charter (</a:t>
            </a:r>
            <a:r>
              <a:rPr lang="cs-CZ" sz="2300" dirty="0" err="1"/>
              <a:t>Time</a:t>
            </a:r>
            <a:r>
              <a:rPr lang="cs-CZ" sz="2300" dirty="0"/>
              <a:t> Charter) je uzavírán na určitý časový horizont. Může být sjednán na krátkou dobu nebo i na několik let. Jedná se o nájem lodi, za který je placena odměna (nájemné). V případě </a:t>
            </a:r>
            <a:r>
              <a:rPr lang="cs-CZ" sz="2300" dirty="0" err="1"/>
              <a:t>Bareboat</a:t>
            </a:r>
            <a:r>
              <a:rPr lang="cs-CZ" sz="2300" dirty="0"/>
              <a:t> Charter může být loď pronajata bez posádky. Je-li loď najata bez posádky, zajišťuje si ji najímatel sám a stává se provozovatelem lodi se všemi možnými důsledky.</a:t>
            </a:r>
          </a:p>
          <a:p>
            <a:endParaRPr lang="cs-CZ" dirty="0"/>
          </a:p>
        </p:txBody>
      </p:sp>
      <p:sp>
        <p:nvSpPr>
          <p:cNvPr id="4" name="Obdélník 3"/>
          <p:cNvSpPr/>
          <p:nvPr/>
        </p:nvSpPr>
        <p:spPr>
          <a:xfrm>
            <a:off x="971600" y="6160098"/>
            <a:ext cx="7056784" cy="646331"/>
          </a:xfrm>
          <a:prstGeom prst="rect">
            <a:avLst/>
          </a:prstGeom>
        </p:spPr>
        <p:txBody>
          <a:bodyPr wrap="square">
            <a:spAutoFit/>
          </a:bodyPr>
          <a:lstStyle/>
          <a:p>
            <a:r>
              <a:rPr lang="cs-CZ" dirty="0">
                <a:hlinkClick r:id="rId2"/>
              </a:rPr>
              <a:t>http://</a:t>
            </a:r>
            <a:r>
              <a:rPr lang="cs-CZ" dirty="0" smtClean="0">
                <a:hlinkClick r:id="rId2"/>
              </a:rPr>
              <a:t>navaltrade.net/Rozdeleni-namorni-prepravy</a:t>
            </a:r>
            <a:endParaRPr lang="cs-CZ" dirty="0" smtClean="0"/>
          </a:p>
          <a:p>
            <a:endParaRPr lang="cs-CZ" dirty="0"/>
          </a:p>
        </p:txBody>
      </p:sp>
    </p:spTree>
    <p:extLst>
      <p:ext uri="{BB962C8B-B14F-4D97-AF65-F5344CB8AC3E}">
        <p14:creationId xmlns:p14="http://schemas.microsoft.com/office/powerpoint/2010/main" val="21621455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160588" y="452438"/>
            <a:ext cx="6096000" cy="1344612"/>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Typy lodí</a:t>
            </a:r>
          </a:p>
        </p:txBody>
      </p:sp>
      <p:sp>
        <p:nvSpPr>
          <p:cNvPr id="11266" name="Rectangle 2"/>
          <p:cNvSpPr>
            <a:spLocks noGrp="1" noChangeArrowheads="1"/>
          </p:cNvSpPr>
          <p:nvPr>
            <p:ph type="subTitle" idx="4294967295"/>
          </p:nvPr>
        </p:nvSpPr>
        <p:spPr bwMode="auto">
          <a:xfrm>
            <a:off x="411163" y="1844824"/>
            <a:ext cx="4268787" cy="51116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 bulker </a:t>
            </a:r>
            <a:r>
              <a:rPr lang="en-GB" sz="1600" dirty="0"/>
              <a:t>(bulk carrier)</a:t>
            </a:r>
            <a:r>
              <a:rPr lang="ar-SA" sz="1600" dirty="0">
                <a:cs typeface="Arial" charset="0"/>
              </a:rPr>
              <a:t>‏</a:t>
            </a:r>
            <a:endParaRPr lang="en-GB" sz="1600" dirty="0"/>
          </a:p>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 tanker </a:t>
            </a:r>
            <a:r>
              <a:rPr lang="en-GB" sz="1600" dirty="0"/>
              <a:t>(+ </a:t>
            </a:r>
            <a:r>
              <a:rPr lang="en-GB" sz="1600" dirty="0" err="1"/>
              <a:t>supertanker</a:t>
            </a:r>
            <a:r>
              <a:rPr lang="en-GB" sz="1600" dirty="0"/>
              <a:t>)</a:t>
            </a:r>
            <a:r>
              <a:rPr lang="ar-SA" sz="1600" dirty="0">
                <a:cs typeface="Arial" charset="0"/>
              </a:rPr>
              <a:t>‏</a:t>
            </a:r>
            <a:endParaRPr lang="en-GB" sz="1600" dirty="0"/>
          </a:p>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 </a:t>
            </a:r>
            <a:r>
              <a:rPr lang="en-GB" sz="2000" dirty="0" err="1"/>
              <a:t>kontejnerová</a:t>
            </a:r>
            <a:r>
              <a:rPr lang="en-GB" sz="2000" dirty="0"/>
              <a:t> </a:t>
            </a:r>
            <a:r>
              <a:rPr lang="en-GB" sz="2000" dirty="0" err="1" smtClean="0"/>
              <a:t>loď</a:t>
            </a:r>
            <a:endParaRPr lang="cs-CZ" sz="2000" dirty="0" smtClean="0"/>
          </a:p>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latin typeface="Tahoma" pitchFamily="32" charset="0"/>
              </a:rPr>
              <a:t>chladírenská</a:t>
            </a:r>
            <a:r>
              <a:rPr lang="en-GB" sz="2000" dirty="0">
                <a:latin typeface="Tahoma" pitchFamily="32" charset="0"/>
              </a:rPr>
              <a:t> </a:t>
            </a:r>
            <a:r>
              <a:rPr lang="en-GB" sz="2000" dirty="0" err="1">
                <a:latin typeface="Tahoma" pitchFamily="32" charset="0"/>
              </a:rPr>
              <a:t>loď</a:t>
            </a:r>
            <a:r>
              <a:rPr lang="en-GB" sz="2000" dirty="0">
                <a:latin typeface="Tahoma" pitchFamily="32" charset="0"/>
              </a:rPr>
              <a:t> </a:t>
            </a:r>
            <a:r>
              <a:rPr lang="en-GB" sz="1600" dirty="0">
                <a:latin typeface="Tahoma" pitchFamily="32" charset="0"/>
              </a:rPr>
              <a:t>(reefer)</a:t>
            </a:r>
            <a:endParaRPr lang="en-GB" sz="2000" dirty="0"/>
          </a:p>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t>loď</a:t>
            </a:r>
            <a:r>
              <a:rPr lang="en-GB" sz="2000" dirty="0" smtClean="0"/>
              <a:t> </a:t>
            </a:r>
            <a:r>
              <a:rPr lang="en-GB" sz="2000" dirty="0"/>
              <a:t>pro </a:t>
            </a:r>
            <a:r>
              <a:rPr lang="en-GB" sz="2000" dirty="0" err="1"/>
              <a:t>přepravu</a:t>
            </a:r>
            <a:r>
              <a:rPr lang="en-GB" sz="2000" dirty="0"/>
              <a:t> </a:t>
            </a:r>
            <a:r>
              <a:rPr lang="en-GB" sz="2000" dirty="0" err="1"/>
              <a:t>aut</a:t>
            </a:r>
            <a:endParaRPr lang="en-GB" sz="2000" dirty="0"/>
          </a:p>
          <a:p>
            <a:pPr marL="0" indent="0">
              <a:lnSpc>
                <a:spcPct val="101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 „OBO“ / „OBC“ </a:t>
            </a:r>
            <a:r>
              <a:rPr lang="en-GB" sz="2000" dirty="0" err="1"/>
              <a:t>loď</a:t>
            </a:r>
            <a:r>
              <a:rPr lang="en-GB" sz="2000" dirty="0"/>
              <a:t> </a:t>
            </a:r>
            <a:r>
              <a:rPr lang="en-GB" sz="1600" dirty="0"/>
              <a:t>(</a:t>
            </a:r>
            <a:r>
              <a:rPr lang="en-GB" sz="1600" dirty="0" err="1"/>
              <a:t>multifunkční</a:t>
            </a:r>
            <a:r>
              <a:rPr lang="en-GB" sz="1600" dirty="0"/>
              <a:t>)</a:t>
            </a:r>
            <a:r>
              <a:rPr lang="ar-SA" sz="1600" dirty="0" smtClean="0">
                <a:cs typeface="Arial" charset="0"/>
              </a:rPr>
              <a:t>‏</a:t>
            </a:r>
            <a:endParaRPr lang="cs-CZ" sz="1600" dirty="0" smtClean="0">
              <a:cs typeface="Arial" charset="0"/>
            </a:endParaRPr>
          </a:p>
          <a:p>
            <a:pPr>
              <a:lnSpc>
                <a:spcPct val="101000"/>
              </a:lnSpc>
              <a:spcBef>
                <a:spcPts val="800"/>
              </a:spcBef>
              <a:buClr>
                <a:srgbClr val="3333CC"/>
              </a:buClr>
              <a:buSzPct val="45000"/>
              <a:buFont typeface="Wingdings" charset="2"/>
              <a:buChar char=""/>
            </a:pPr>
            <a:r>
              <a:rPr lang="en-GB" sz="1600" dirty="0" err="1">
                <a:latin typeface="Tahoma" pitchFamily="32" charset="0"/>
              </a:rPr>
              <a:t>loď</a:t>
            </a:r>
            <a:r>
              <a:rPr lang="en-GB" sz="1600" dirty="0">
                <a:latin typeface="Tahoma" pitchFamily="32" charset="0"/>
              </a:rPr>
              <a:t> pro </a:t>
            </a:r>
            <a:r>
              <a:rPr lang="en-GB" sz="1600" dirty="0" err="1">
                <a:latin typeface="Tahoma" pitchFamily="32" charset="0"/>
              </a:rPr>
              <a:t>pokládání</a:t>
            </a:r>
            <a:r>
              <a:rPr lang="en-GB" sz="1600" dirty="0">
                <a:latin typeface="Tahoma" pitchFamily="32" charset="0"/>
              </a:rPr>
              <a:t> </a:t>
            </a:r>
            <a:r>
              <a:rPr lang="en-GB" sz="1600" dirty="0" err="1">
                <a:latin typeface="Tahoma" pitchFamily="32" charset="0"/>
              </a:rPr>
              <a:t>kabelů</a:t>
            </a:r>
            <a:endParaRPr lang="en-GB" sz="1600" dirty="0">
              <a:latin typeface="Tahoma" pitchFamily="32" charset="0"/>
            </a:endParaRPr>
          </a:p>
          <a:p>
            <a:pPr>
              <a:lnSpc>
                <a:spcPct val="101000"/>
              </a:lnSpc>
              <a:spcBef>
                <a:spcPts val="800"/>
              </a:spcBef>
              <a:buClr>
                <a:srgbClr val="3333CC"/>
              </a:buClr>
              <a:buSzPct val="45000"/>
              <a:buFont typeface="Wingdings" charset="2"/>
              <a:buChar char=""/>
            </a:pPr>
            <a:r>
              <a:rPr lang="en-GB" sz="1600" dirty="0">
                <a:latin typeface="Tahoma" pitchFamily="32" charset="0"/>
              </a:rPr>
              <a:t> „</a:t>
            </a:r>
            <a:r>
              <a:rPr lang="en-GB" sz="1600" dirty="0" err="1">
                <a:latin typeface="Tahoma" pitchFamily="32" charset="0"/>
              </a:rPr>
              <a:t>RoRo</a:t>
            </a:r>
            <a:r>
              <a:rPr lang="en-GB" sz="1600" dirty="0">
                <a:latin typeface="Tahoma" pitchFamily="32" charset="0"/>
              </a:rPr>
              <a:t>“ </a:t>
            </a:r>
            <a:r>
              <a:rPr lang="en-GB" sz="1200" dirty="0">
                <a:latin typeface="Tahoma" pitchFamily="32" charset="0"/>
              </a:rPr>
              <a:t>(Roll-on/Roll-off)</a:t>
            </a:r>
            <a:r>
              <a:rPr lang="ar-SA" sz="1200" dirty="0">
                <a:latin typeface="Tahoma" pitchFamily="32" charset="0"/>
                <a:cs typeface="Arial" charset="0"/>
              </a:rPr>
              <a:t>‏</a:t>
            </a:r>
            <a:endParaRPr lang="en-GB" sz="1200" dirty="0">
              <a:latin typeface="Tahoma" pitchFamily="32" charset="0"/>
            </a:endParaRPr>
          </a:p>
          <a:p>
            <a:pPr>
              <a:lnSpc>
                <a:spcPct val="101000"/>
              </a:lnSpc>
              <a:spcBef>
                <a:spcPts val="800"/>
              </a:spcBef>
              <a:buClr>
                <a:srgbClr val="3333CC"/>
              </a:buClr>
              <a:buSzPct val="45000"/>
              <a:buFont typeface="Wingdings" charset="2"/>
              <a:buChar char=""/>
            </a:pPr>
            <a:r>
              <a:rPr lang="en-GB" sz="1600" dirty="0">
                <a:latin typeface="Tahoma" pitchFamily="32" charset="0"/>
              </a:rPr>
              <a:t> </a:t>
            </a:r>
            <a:r>
              <a:rPr lang="en-GB" sz="1600" dirty="0" err="1">
                <a:latin typeface="Tahoma" pitchFamily="32" charset="0"/>
              </a:rPr>
              <a:t>pobřežní</a:t>
            </a:r>
            <a:r>
              <a:rPr lang="en-GB" sz="1600" dirty="0">
                <a:latin typeface="Tahoma" pitchFamily="32" charset="0"/>
              </a:rPr>
              <a:t> </a:t>
            </a:r>
            <a:r>
              <a:rPr lang="en-GB" sz="1600" dirty="0" err="1">
                <a:latin typeface="Tahoma" pitchFamily="32" charset="0"/>
              </a:rPr>
              <a:t>obchodní</a:t>
            </a:r>
            <a:r>
              <a:rPr lang="en-GB" sz="1600" dirty="0">
                <a:latin typeface="Tahoma" pitchFamily="32" charset="0"/>
              </a:rPr>
              <a:t> </a:t>
            </a:r>
            <a:r>
              <a:rPr lang="en-GB" sz="1600" dirty="0" err="1">
                <a:latin typeface="Tahoma" pitchFamily="32" charset="0"/>
              </a:rPr>
              <a:t>loď</a:t>
            </a:r>
            <a:r>
              <a:rPr lang="en-GB" sz="1600" dirty="0">
                <a:latin typeface="Tahoma" pitchFamily="32" charset="0"/>
              </a:rPr>
              <a:t> </a:t>
            </a:r>
            <a:r>
              <a:rPr lang="en-GB" sz="1200" dirty="0">
                <a:latin typeface="Tahoma" pitchFamily="32" charset="0"/>
              </a:rPr>
              <a:t>(</a:t>
            </a:r>
            <a:r>
              <a:rPr lang="en-GB" sz="1200" dirty="0" err="1">
                <a:latin typeface="Tahoma" pitchFamily="32" charset="0"/>
              </a:rPr>
              <a:t>menší</a:t>
            </a:r>
            <a:r>
              <a:rPr lang="en-GB" sz="1200" dirty="0">
                <a:latin typeface="Tahoma" pitchFamily="32" charset="0"/>
              </a:rPr>
              <a:t>)</a:t>
            </a:r>
            <a:endParaRPr lang="cs-CZ" sz="1200" dirty="0">
              <a:latin typeface="Tahoma" pitchFamily="32" charset="0"/>
            </a:endParaRPr>
          </a:p>
          <a:p>
            <a:pPr marL="0" indent="0">
              <a:lnSpc>
                <a:spcPct val="101000"/>
              </a:lnSpc>
              <a:buSzPct val="45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dirty="0"/>
          </a:p>
        </p:txBody>
      </p:sp>
      <p:sp>
        <p:nvSpPr>
          <p:cNvPr id="11267" name="Text Box 3"/>
          <p:cNvSpPr txBox="1">
            <a:spLocks noChangeArrowheads="1"/>
          </p:cNvSpPr>
          <p:nvPr/>
        </p:nvSpPr>
        <p:spPr bwMode="auto">
          <a:xfrm>
            <a:off x="4659313" y="1916833"/>
            <a:ext cx="4160837" cy="5038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101000"/>
              </a:lnSpc>
              <a:buSzPct val="45000"/>
              <a:buFont typeface="Wingdings" charset="2"/>
              <a:buChar char=""/>
            </a:pPr>
            <a:r>
              <a:rPr lang="en-GB" sz="2000" dirty="0" err="1" smtClean="0"/>
              <a:t>remorkér</a:t>
            </a:r>
            <a:r>
              <a:rPr lang="en-GB" sz="2000" dirty="0" smtClean="0"/>
              <a:t> </a:t>
            </a:r>
            <a:r>
              <a:rPr lang="en-GB" sz="1600" dirty="0"/>
              <a:t>(</a:t>
            </a:r>
            <a:r>
              <a:rPr lang="en-GB" sz="1600" dirty="0" err="1"/>
              <a:t>tahá</a:t>
            </a:r>
            <a:r>
              <a:rPr lang="en-GB" sz="1600" dirty="0"/>
              <a:t> </a:t>
            </a:r>
            <a:r>
              <a:rPr lang="en-GB" sz="1600" dirty="0" err="1"/>
              <a:t>bárkové</a:t>
            </a:r>
            <a:r>
              <a:rPr lang="en-GB" sz="1600" dirty="0"/>
              <a:t> </a:t>
            </a:r>
            <a:r>
              <a:rPr lang="en-GB" sz="1600" dirty="0" err="1"/>
              <a:t>lodě</a:t>
            </a:r>
            <a:r>
              <a:rPr lang="en-GB" sz="1600" dirty="0"/>
              <a:t> </a:t>
            </a:r>
            <a:r>
              <a:rPr lang="en-GB" sz="1600" dirty="0" err="1"/>
              <a:t>aj</a:t>
            </a:r>
            <a:r>
              <a:rPr lang="en-GB" sz="1600" dirty="0"/>
              <a:t>.)</a:t>
            </a:r>
            <a:r>
              <a:rPr lang="ar-SA" sz="1600" dirty="0">
                <a:cs typeface="Arial" charset="0"/>
              </a:rPr>
              <a:t>‏</a:t>
            </a:r>
            <a:endParaRPr lang="en-GB" sz="1600" dirty="0"/>
          </a:p>
          <a:p>
            <a:pPr>
              <a:lnSpc>
                <a:spcPct val="101000"/>
              </a:lnSpc>
              <a:buSzPct val="45000"/>
              <a:buFont typeface="Wingdings" charset="2"/>
              <a:buChar char=""/>
            </a:pPr>
            <a:r>
              <a:rPr lang="en-GB" sz="2000" dirty="0"/>
              <a:t> </a:t>
            </a:r>
            <a:r>
              <a:rPr lang="en-GB" sz="2000" dirty="0" err="1"/>
              <a:t>bárková</a:t>
            </a:r>
            <a:r>
              <a:rPr lang="en-GB" sz="2000" dirty="0"/>
              <a:t> </a:t>
            </a:r>
            <a:r>
              <a:rPr lang="en-GB" sz="2000" dirty="0" err="1" smtClean="0"/>
              <a:t>loď</a:t>
            </a:r>
            <a:r>
              <a:rPr lang="ar-SA" sz="1600" dirty="0" smtClean="0">
                <a:latin typeface="Tahoma" pitchFamily="32" charset="0"/>
                <a:cs typeface="Arial" charset="0"/>
              </a:rPr>
              <a:t>‏</a:t>
            </a:r>
            <a:endParaRPr lang="en-GB" sz="1600" dirty="0">
              <a:latin typeface="Tahoma" pitchFamily="32" charset="0"/>
            </a:endParaRPr>
          </a:p>
          <a:p>
            <a:pPr>
              <a:lnSpc>
                <a:spcPct val="101000"/>
              </a:lnSpc>
              <a:spcBef>
                <a:spcPts val="800"/>
              </a:spcBef>
              <a:buClr>
                <a:srgbClr val="3333CC"/>
              </a:buClr>
              <a:buSzPct val="45000"/>
              <a:buFont typeface="Wingdings" charset="2"/>
              <a:buChar char=""/>
            </a:pPr>
            <a:r>
              <a:rPr lang="en-GB" sz="2000" dirty="0">
                <a:latin typeface="Tahoma" pitchFamily="32" charset="0"/>
              </a:rPr>
              <a:t> </a:t>
            </a:r>
            <a:r>
              <a:rPr lang="en-GB" sz="2000" dirty="0" err="1">
                <a:latin typeface="Tahoma" pitchFamily="32" charset="0"/>
              </a:rPr>
              <a:t>rybářská</a:t>
            </a:r>
            <a:r>
              <a:rPr lang="en-GB" sz="2000" dirty="0">
                <a:latin typeface="Tahoma" pitchFamily="32" charset="0"/>
              </a:rPr>
              <a:t> </a:t>
            </a:r>
            <a:r>
              <a:rPr lang="en-GB" sz="2000" dirty="0" err="1">
                <a:latin typeface="Tahoma" pitchFamily="32" charset="0"/>
              </a:rPr>
              <a:t>loď</a:t>
            </a:r>
            <a:endParaRPr lang="en-GB" sz="2000" dirty="0">
              <a:latin typeface="Tahoma" pitchFamily="32" charset="0"/>
            </a:endParaRPr>
          </a:p>
          <a:p>
            <a:pPr>
              <a:lnSpc>
                <a:spcPct val="101000"/>
              </a:lnSpc>
              <a:spcBef>
                <a:spcPts val="800"/>
              </a:spcBef>
              <a:buClr>
                <a:srgbClr val="3333CC"/>
              </a:buClr>
              <a:buSzPct val="45000"/>
              <a:buFont typeface="Wingdings" charset="2"/>
              <a:buChar char=""/>
            </a:pPr>
            <a:r>
              <a:rPr lang="en-GB" sz="2000" dirty="0">
                <a:latin typeface="Tahoma" pitchFamily="32" charset="0"/>
              </a:rPr>
              <a:t> </a:t>
            </a:r>
            <a:r>
              <a:rPr lang="en-GB" sz="2000" dirty="0" err="1">
                <a:latin typeface="Tahoma" pitchFamily="32" charset="0"/>
              </a:rPr>
              <a:t>výzkumná</a:t>
            </a:r>
            <a:r>
              <a:rPr lang="en-GB" sz="2000" dirty="0">
                <a:latin typeface="Tahoma" pitchFamily="32" charset="0"/>
              </a:rPr>
              <a:t> </a:t>
            </a:r>
            <a:r>
              <a:rPr lang="en-GB" sz="2000" dirty="0" err="1">
                <a:latin typeface="Tahoma" pitchFamily="32" charset="0"/>
              </a:rPr>
              <a:t>loď</a:t>
            </a:r>
            <a:endParaRPr lang="en-GB" sz="2000" dirty="0">
              <a:latin typeface="Tahoma" pitchFamily="32" charset="0"/>
            </a:endParaRPr>
          </a:p>
          <a:p>
            <a:pPr>
              <a:lnSpc>
                <a:spcPct val="101000"/>
              </a:lnSpc>
              <a:spcBef>
                <a:spcPts val="800"/>
              </a:spcBef>
              <a:buClr>
                <a:srgbClr val="3333CC"/>
              </a:buClr>
              <a:buSzPct val="45000"/>
              <a:buFont typeface="Wingdings" charset="2"/>
              <a:buChar char=""/>
            </a:pPr>
            <a:r>
              <a:rPr lang="en-GB" sz="2000" dirty="0">
                <a:latin typeface="Tahoma" pitchFamily="32" charset="0"/>
              </a:rPr>
              <a:t> </a:t>
            </a:r>
            <a:r>
              <a:rPr lang="en-GB" sz="2000" dirty="0" err="1">
                <a:latin typeface="Tahoma" pitchFamily="32" charset="0"/>
              </a:rPr>
              <a:t>válečná</a:t>
            </a:r>
            <a:r>
              <a:rPr lang="en-GB" sz="2000" dirty="0">
                <a:latin typeface="Tahoma" pitchFamily="32" charset="0"/>
              </a:rPr>
              <a:t> </a:t>
            </a:r>
            <a:r>
              <a:rPr lang="en-GB" sz="2000" dirty="0" err="1" smtClean="0">
                <a:latin typeface="Tahoma" pitchFamily="32" charset="0"/>
              </a:rPr>
              <a:t>loď</a:t>
            </a:r>
            <a:endParaRPr lang="en-GB" sz="1600" dirty="0">
              <a:latin typeface="Tahoma" pitchFamily="32" charset="0"/>
            </a:endParaRPr>
          </a:p>
          <a:p>
            <a:pPr>
              <a:lnSpc>
                <a:spcPct val="101000"/>
              </a:lnSpc>
              <a:spcBef>
                <a:spcPts val="800"/>
              </a:spcBef>
              <a:buClr>
                <a:srgbClr val="3333CC"/>
              </a:buClr>
              <a:buSzPct val="45000"/>
              <a:buFont typeface="Wingdings" charset="2"/>
              <a:buChar char=""/>
            </a:pPr>
            <a:r>
              <a:rPr lang="en-GB" sz="2000" dirty="0">
                <a:latin typeface="Tahoma" pitchFamily="32" charset="0"/>
              </a:rPr>
              <a:t> </a:t>
            </a:r>
            <a:r>
              <a:rPr lang="en-GB" sz="2000" dirty="0" err="1">
                <a:latin typeface="Tahoma" pitchFamily="32" charset="0"/>
              </a:rPr>
              <a:t>plovoucí</a:t>
            </a:r>
            <a:r>
              <a:rPr lang="en-GB" sz="2000" dirty="0">
                <a:latin typeface="Tahoma" pitchFamily="32" charset="0"/>
              </a:rPr>
              <a:t> </a:t>
            </a:r>
            <a:r>
              <a:rPr lang="en-GB" sz="2000" dirty="0" err="1">
                <a:latin typeface="Tahoma" pitchFamily="32" charset="0"/>
              </a:rPr>
              <a:t>rypadlo</a:t>
            </a:r>
            <a:endParaRPr lang="en-GB" sz="2000" dirty="0">
              <a:latin typeface="Tahoma" pitchFamily="32" charset="0"/>
            </a:endParaRPr>
          </a:p>
          <a:p>
            <a:pPr>
              <a:lnSpc>
                <a:spcPct val="101000"/>
              </a:lnSpc>
              <a:spcBef>
                <a:spcPts val="800"/>
              </a:spcBef>
              <a:buClr>
                <a:srgbClr val="3333CC"/>
              </a:buClr>
              <a:buSzPct val="45000"/>
              <a:buFont typeface="Wingdings" charset="2"/>
              <a:buChar char=""/>
            </a:pPr>
            <a:r>
              <a:rPr lang="en-GB" sz="2000" dirty="0">
                <a:latin typeface="Tahoma" pitchFamily="32" charset="0"/>
              </a:rPr>
              <a:t> </a:t>
            </a:r>
            <a:r>
              <a:rPr lang="en-GB" sz="2000" dirty="0" err="1" smtClean="0">
                <a:latin typeface="Tahoma" pitchFamily="32" charset="0"/>
              </a:rPr>
              <a:t>ledoborec</a:t>
            </a:r>
            <a:endParaRPr lang="en-GB" sz="2000" dirty="0"/>
          </a:p>
          <a:p>
            <a:pPr>
              <a:lnSpc>
                <a:spcPct val="101000"/>
              </a:lnSpc>
              <a:buSzPct val="45000"/>
              <a:buFont typeface="Wingdings" charset="2"/>
              <a:buChar char=""/>
            </a:pPr>
            <a:r>
              <a:rPr lang="en-GB" sz="2000" dirty="0"/>
              <a:t> </a:t>
            </a:r>
            <a:r>
              <a:rPr lang="en-GB" sz="2000" dirty="0" err="1"/>
              <a:t>trajekt</a:t>
            </a:r>
            <a:endParaRPr lang="en-GB" sz="2000" dirty="0"/>
          </a:p>
          <a:p>
            <a:pPr>
              <a:lnSpc>
                <a:spcPct val="101000"/>
              </a:lnSpc>
              <a:buSzPct val="45000"/>
              <a:buFont typeface="Wingdings" charset="2"/>
              <a:buChar char=""/>
            </a:pPr>
            <a:r>
              <a:rPr lang="en-GB" sz="2000" dirty="0"/>
              <a:t> </a:t>
            </a:r>
            <a:r>
              <a:rPr lang="en-GB" sz="2000" dirty="0" err="1"/>
              <a:t>výletní</a:t>
            </a:r>
            <a:r>
              <a:rPr lang="en-GB" sz="2000" dirty="0"/>
              <a:t> </a:t>
            </a:r>
            <a:r>
              <a:rPr lang="en-GB" sz="2000" dirty="0" err="1"/>
              <a:t>loď</a:t>
            </a:r>
            <a:endParaRPr lang="en-GB" sz="2000" dirty="0">
              <a:latin typeface="Tahoma" pitchFamily="32" charset="0"/>
            </a:endParaRPr>
          </a:p>
        </p:txBody>
      </p:sp>
    </p:spTree>
    <p:extLst>
      <p:ext uri="{BB962C8B-B14F-4D97-AF65-F5344CB8AC3E}">
        <p14:creationId xmlns:p14="http://schemas.microsoft.com/office/powerpoint/2010/main" val="7437717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363788" y="635000"/>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t>Bulker (bulk carrier)</a:t>
            </a:r>
            <a:r>
              <a:rPr lang="ar-SA" sz="3600">
                <a:cs typeface="Arial" charset="0"/>
              </a:rPr>
              <a:t>‏</a:t>
            </a:r>
            <a:endParaRPr lang="en-GB" sz="360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27388"/>
            <a:ext cx="3916362" cy="2711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463" y="3203575"/>
            <a:ext cx="4179961" cy="2700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4"/>
          <p:cNvSpPr txBox="1">
            <a:spLocks noChangeArrowheads="1"/>
          </p:cNvSpPr>
          <p:nvPr/>
        </p:nvSpPr>
        <p:spPr bwMode="auto">
          <a:xfrm>
            <a:off x="2447925" y="2087563"/>
            <a:ext cx="4859338"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101000"/>
              </a:lnSpc>
            </a:pPr>
            <a:r>
              <a:rPr lang="en-GB" sz="2000">
                <a:latin typeface="Tahoma" pitchFamily="32" charset="0"/>
              </a:rPr>
              <a:t>&gt; přeprava nezabaleného surového nákladu (rudy, obilí)</a:t>
            </a:r>
            <a:r>
              <a:rPr lang="ar-SA" sz="2000">
                <a:latin typeface="Tahoma" pitchFamily="32" charset="0"/>
                <a:cs typeface="Arial" charset="0"/>
              </a:rPr>
              <a:t>‏</a:t>
            </a:r>
            <a:endParaRPr lang="en-GB" sz="2000">
              <a:latin typeface="Tahoma" pitchFamily="32" charset="0"/>
            </a:endParaRPr>
          </a:p>
        </p:txBody>
      </p:sp>
      <p:sp>
        <p:nvSpPr>
          <p:cNvPr id="12293" name="Text Box 5"/>
          <p:cNvSpPr txBox="1">
            <a:spLocks noChangeArrowheads="1"/>
          </p:cNvSpPr>
          <p:nvPr/>
        </p:nvSpPr>
        <p:spPr bwMode="auto">
          <a:xfrm>
            <a:off x="4319588" y="5937250"/>
            <a:ext cx="4500562"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96000"/>
              </a:lnSpc>
            </a:pPr>
            <a:r>
              <a:rPr lang="en-GB" sz="1400">
                <a:latin typeface="Tahoma" pitchFamily="32" charset="0"/>
              </a:rPr>
              <a:t>jeden z největších bulkerů, </a:t>
            </a:r>
            <a:r>
              <a:rPr lang="en-GB" sz="1400" i="1">
                <a:latin typeface="Tahoma" pitchFamily="32" charset="0"/>
              </a:rPr>
              <a:t>Berge Stalh</a:t>
            </a:r>
            <a:r>
              <a:rPr lang="en-GB" sz="1400">
                <a:latin typeface="Tahoma" pitchFamily="32" charset="0"/>
              </a:rPr>
              <a:t>, vozí železnou rudu mezi Brazílií a Rotterdamem</a:t>
            </a:r>
          </a:p>
        </p:txBody>
      </p:sp>
      <p:sp>
        <p:nvSpPr>
          <p:cNvPr id="12294" name="Text Box 6"/>
          <p:cNvSpPr txBox="1">
            <a:spLocks noChangeArrowheads="1"/>
          </p:cNvSpPr>
          <p:nvPr/>
        </p:nvSpPr>
        <p:spPr bwMode="auto">
          <a:xfrm>
            <a:off x="179388" y="5940425"/>
            <a:ext cx="3779837"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96000"/>
              </a:lnSpc>
            </a:pPr>
            <a:r>
              <a:rPr lang="en-GB" sz="1400">
                <a:latin typeface="Tahoma" pitchFamily="32" charset="0"/>
              </a:rPr>
              <a:t>typický moderníbulk-carrier </a:t>
            </a:r>
            <a:r>
              <a:rPr lang="en-GB" sz="1400" i="1">
                <a:latin typeface="Tahoma" pitchFamily="32" charset="0"/>
              </a:rPr>
              <a:t>Sabrina I, </a:t>
            </a:r>
            <a:r>
              <a:rPr lang="en-GB" sz="1400">
                <a:latin typeface="Tahoma" pitchFamily="32" charset="0"/>
              </a:rPr>
              <a:t>vlastněný Portugalci, zkonstruovaný Japonci</a:t>
            </a:r>
          </a:p>
        </p:txBody>
      </p:sp>
    </p:spTree>
    <p:extLst>
      <p:ext uri="{BB962C8B-B14F-4D97-AF65-F5344CB8AC3E}">
        <p14:creationId xmlns:p14="http://schemas.microsoft.com/office/powerpoint/2010/main" val="30058318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339975" y="635000"/>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t>Tanker</a:t>
            </a:r>
          </a:p>
        </p:txBody>
      </p:sp>
      <p:sp>
        <p:nvSpPr>
          <p:cNvPr id="13314" name="Rectangle 2"/>
          <p:cNvSpPr>
            <a:spLocks noGrp="1" noChangeArrowheads="1"/>
          </p:cNvSpPr>
          <p:nvPr>
            <p:ph type="subTitle" idx="4294967295"/>
          </p:nvPr>
        </p:nvSpPr>
        <p:spPr bwMode="auto">
          <a:xfrm>
            <a:off x="1789113" y="1439863"/>
            <a:ext cx="5122862" cy="176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&gt; přeprava kapalin, zejména ropy</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879725"/>
            <a:ext cx="9178925" cy="311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p:cNvSpPr txBox="1">
            <a:spLocks noChangeArrowheads="1"/>
          </p:cNvSpPr>
          <p:nvPr/>
        </p:nvSpPr>
        <p:spPr bwMode="auto">
          <a:xfrm>
            <a:off x="6119813" y="5999163"/>
            <a:ext cx="27003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101000"/>
              </a:lnSpc>
            </a:pPr>
            <a:r>
              <a:rPr lang="en-GB" sz="1400">
                <a:latin typeface="Tahoma" pitchFamily="32" charset="0"/>
              </a:rPr>
              <a:t>supertanker </a:t>
            </a:r>
            <a:r>
              <a:rPr lang="en-GB" sz="1400" i="1">
                <a:latin typeface="Tahoma" pitchFamily="32" charset="0"/>
              </a:rPr>
              <a:t>AbQaiq</a:t>
            </a:r>
          </a:p>
        </p:txBody>
      </p:sp>
    </p:spTree>
    <p:extLst>
      <p:ext uri="{BB962C8B-B14F-4D97-AF65-F5344CB8AC3E}">
        <p14:creationId xmlns:p14="http://schemas.microsoft.com/office/powerpoint/2010/main" val="13068316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220913" y="635000"/>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t>Kontejnerová loď</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2700338"/>
            <a:ext cx="6659562" cy="3927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3"/>
          <p:cNvSpPr txBox="1">
            <a:spLocks noChangeArrowheads="1"/>
          </p:cNvSpPr>
          <p:nvPr/>
        </p:nvSpPr>
        <p:spPr bwMode="auto">
          <a:xfrm>
            <a:off x="7019925" y="5759450"/>
            <a:ext cx="1979613" cy="287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101000"/>
              </a:lnSpc>
            </a:pPr>
            <a:r>
              <a:rPr lang="en-GB" sz="1400" i="1">
                <a:latin typeface="Tahoma" pitchFamily="32" charset="0"/>
              </a:rPr>
              <a:t>Emma Maersk</a:t>
            </a:r>
            <a:r>
              <a:rPr lang="en-GB" sz="1400">
                <a:latin typeface="Tahoma" pitchFamily="32" charset="0"/>
              </a:rPr>
              <a:t>, v současnosti největší kontejnerová loď, 14500 TEU</a:t>
            </a:r>
          </a:p>
        </p:txBody>
      </p:sp>
      <p:sp>
        <p:nvSpPr>
          <p:cNvPr id="14340" name="Text Box 4"/>
          <p:cNvSpPr txBox="1">
            <a:spLocks noChangeArrowheads="1"/>
          </p:cNvSpPr>
          <p:nvPr/>
        </p:nvSpPr>
        <p:spPr bwMode="auto">
          <a:xfrm>
            <a:off x="2879725" y="2160588"/>
            <a:ext cx="3060700"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4341" name="Text Box 5"/>
          <p:cNvSpPr txBox="1">
            <a:spLocks noChangeArrowheads="1"/>
          </p:cNvSpPr>
          <p:nvPr/>
        </p:nvSpPr>
        <p:spPr bwMode="auto">
          <a:xfrm>
            <a:off x="2484438" y="2087563"/>
            <a:ext cx="43561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101000"/>
              </a:lnSpc>
            </a:pPr>
            <a:r>
              <a:rPr lang="en-GB" sz="2000">
                <a:latin typeface="Tahoma" pitchFamily="32" charset="0"/>
              </a:rPr>
              <a:t>&gt; celý náklad veze v kontejnerech</a:t>
            </a:r>
          </a:p>
        </p:txBody>
      </p:sp>
    </p:spTree>
    <p:extLst>
      <p:ext uri="{BB962C8B-B14F-4D97-AF65-F5344CB8AC3E}">
        <p14:creationId xmlns:p14="http://schemas.microsoft.com/office/powerpoint/2010/main" val="696987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55838" y="600075"/>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t>„OBO“  a „OBC“ loď</a:t>
            </a:r>
          </a:p>
        </p:txBody>
      </p:sp>
      <p:sp>
        <p:nvSpPr>
          <p:cNvPr id="19458" name="Rectangle 2"/>
          <p:cNvSpPr>
            <a:spLocks noGrp="1" noChangeArrowheads="1"/>
          </p:cNvSpPr>
          <p:nvPr>
            <p:ph type="subTitle" idx="4294967295"/>
          </p:nvPr>
        </p:nvSpPr>
        <p:spPr bwMode="auto">
          <a:xfrm>
            <a:off x="2390775" y="1260475"/>
            <a:ext cx="6140450" cy="2016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&gt; Ore-Bulk-Oil; Ore-Bulk-Container – víceúčelové lodě</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655888"/>
            <a:ext cx="7513637"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7740650" y="6215063"/>
            <a:ext cx="14033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95000"/>
              </a:lnSpc>
            </a:pPr>
            <a:r>
              <a:rPr lang="en-GB" sz="1400" i="1">
                <a:latin typeface="Tahoma" pitchFamily="32" charset="0"/>
              </a:rPr>
              <a:t>Alberta</a:t>
            </a:r>
            <a:r>
              <a:rPr lang="en-GB" sz="1400">
                <a:latin typeface="Tahoma" pitchFamily="32" charset="0"/>
              </a:rPr>
              <a:t>, loď typu OBO</a:t>
            </a:r>
          </a:p>
        </p:txBody>
      </p:sp>
    </p:spTree>
    <p:extLst>
      <p:ext uri="{BB962C8B-B14F-4D97-AF65-F5344CB8AC3E}">
        <p14:creationId xmlns:p14="http://schemas.microsoft.com/office/powerpoint/2010/main" val="20968499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092200" y="188640"/>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err="1"/>
              <a:t>Remorkér</a:t>
            </a:r>
            <a:r>
              <a:rPr lang="en-GB" sz="3600" dirty="0"/>
              <a:t> </a:t>
            </a:r>
          </a:p>
        </p:txBody>
      </p:sp>
      <p:sp>
        <p:nvSpPr>
          <p:cNvPr id="20482" name="Rectangle 2"/>
          <p:cNvSpPr>
            <a:spLocks noGrp="1" noChangeArrowheads="1"/>
          </p:cNvSpPr>
          <p:nvPr>
            <p:ph type="subTitle" idx="4294967295"/>
          </p:nvPr>
        </p:nvSpPr>
        <p:spPr bwMode="auto">
          <a:xfrm>
            <a:off x="755576" y="836712"/>
            <a:ext cx="7775575" cy="17727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&gt; </a:t>
            </a:r>
            <a:r>
              <a:rPr lang="en-GB" sz="2000" dirty="0" err="1"/>
              <a:t>vleče</a:t>
            </a:r>
            <a:r>
              <a:rPr lang="en-GB" sz="2000" dirty="0"/>
              <a:t> </a:t>
            </a:r>
            <a:r>
              <a:rPr lang="en-GB" sz="2000" dirty="0" err="1"/>
              <a:t>jiné</a:t>
            </a:r>
            <a:r>
              <a:rPr lang="en-GB" sz="2000" dirty="0"/>
              <a:t> </a:t>
            </a:r>
            <a:r>
              <a:rPr lang="en-GB" sz="2000" dirty="0" err="1"/>
              <a:t>lodě</a:t>
            </a:r>
            <a:r>
              <a:rPr lang="en-GB" sz="2000" dirty="0"/>
              <a:t> do </a:t>
            </a:r>
            <a:r>
              <a:rPr lang="en-GB" sz="2000" dirty="0" err="1"/>
              <a:t>přístavu</a:t>
            </a:r>
            <a:r>
              <a:rPr lang="en-GB" sz="2000" dirty="0"/>
              <a:t>, </a:t>
            </a:r>
            <a:r>
              <a:rPr lang="en-GB" sz="2000" dirty="0" err="1"/>
              <a:t>tahá</a:t>
            </a:r>
            <a:r>
              <a:rPr lang="en-GB" sz="2000" dirty="0"/>
              <a:t> </a:t>
            </a:r>
            <a:r>
              <a:rPr lang="en-GB" sz="2000" dirty="0" err="1"/>
              <a:t>bárky</a:t>
            </a:r>
            <a:r>
              <a:rPr lang="en-GB" sz="2000" dirty="0"/>
              <a:t> k </a:t>
            </a:r>
            <a:r>
              <a:rPr lang="en-GB" sz="2000" dirty="0" err="1"/>
              <a:t>bárkovým</a:t>
            </a:r>
            <a:r>
              <a:rPr lang="en-GB" sz="2000" dirty="0"/>
              <a:t> </a:t>
            </a:r>
            <a:r>
              <a:rPr lang="en-GB" sz="2000" dirty="0" err="1"/>
              <a:t>lodím</a:t>
            </a:r>
            <a:r>
              <a:rPr lang="en-GB" dirty="0"/>
              <a:t> </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3419475"/>
            <a:ext cx="3935412"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9" y="3419475"/>
            <a:ext cx="4068835" cy="2906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74663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899592" y="188640"/>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err="1"/>
              <a:t>Bárková</a:t>
            </a:r>
            <a:r>
              <a:rPr lang="en-GB" sz="3600" dirty="0"/>
              <a:t> </a:t>
            </a:r>
            <a:r>
              <a:rPr lang="en-GB" sz="3600" dirty="0" err="1"/>
              <a:t>loď</a:t>
            </a:r>
            <a:r>
              <a:rPr lang="en-GB" sz="3600" dirty="0"/>
              <a:t>; </a:t>
            </a:r>
            <a:r>
              <a:rPr lang="en-GB" sz="3600" dirty="0" err="1"/>
              <a:t>bárka</a:t>
            </a:r>
            <a:endParaRPr lang="en-GB" sz="3600" dirty="0"/>
          </a:p>
        </p:txBody>
      </p:sp>
      <p:sp>
        <p:nvSpPr>
          <p:cNvPr id="22530" name="Rectangle 2"/>
          <p:cNvSpPr>
            <a:spLocks noGrp="1" noChangeArrowheads="1"/>
          </p:cNvSpPr>
          <p:nvPr>
            <p:ph type="subTitle" idx="4294967295"/>
          </p:nvPr>
        </p:nvSpPr>
        <p:spPr bwMode="auto">
          <a:xfrm>
            <a:off x="0" y="3240088"/>
            <a:ext cx="4859338" cy="2339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b</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13" y="2951078"/>
            <a:ext cx="6082803" cy="37100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73026" y="5759450"/>
            <a:ext cx="2160587"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95000"/>
              </a:lnSpc>
            </a:pPr>
            <a:r>
              <a:rPr lang="en-GB" sz="1400" dirty="0" err="1">
                <a:latin typeface="Tahoma" pitchFamily="32" charset="0"/>
              </a:rPr>
              <a:t>bárka</a:t>
            </a:r>
            <a:r>
              <a:rPr lang="en-GB" sz="1400" dirty="0">
                <a:latin typeface="Tahoma" pitchFamily="32" charset="0"/>
              </a:rPr>
              <a:t> – to </a:t>
            </a:r>
            <a:r>
              <a:rPr lang="en-GB" sz="1400" dirty="0" err="1">
                <a:latin typeface="Tahoma" pitchFamily="32" charset="0"/>
              </a:rPr>
              <a:t>uprostřed</a:t>
            </a:r>
            <a:r>
              <a:rPr lang="en-GB" sz="1400" dirty="0">
                <a:latin typeface="Tahoma" pitchFamily="32" charset="0"/>
              </a:rPr>
              <a:t>, </a:t>
            </a:r>
            <a:r>
              <a:rPr lang="en-GB" sz="1400" dirty="0" err="1">
                <a:latin typeface="Tahoma" pitchFamily="32" charset="0"/>
              </a:rPr>
              <a:t>naloženo</a:t>
            </a:r>
            <a:r>
              <a:rPr lang="en-GB" sz="1400" dirty="0">
                <a:latin typeface="Tahoma" pitchFamily="32" charset="0"/>
              </a:rPr>
              <a:t> </a:t>
            </a:r>
            <a:r>
              <a:rPr lang="en-GB" sz="1400" dirty="0" err="1">
                <a:latin typeface="Tahoma" pitchFamily="32" charset="0"/>
              </a:rPr>
              <a:t>má</a:t>
            </a:r>
            <a:r>
              <a:rPr lang="en-GB" sz="1400" dirty="0">
                <a:latin typeface="Tahoma" pitchFamily="32" charset="0"/>
              </a:rPr>
              <a:t> </a:t>
            </a:r>
            <a:r>
              <a:rPr lang="en-GB" sz="1400" dirty="0" err="1">
                <a:latin typeface="Tahoma" pitchFamily="32" charset="0"/>
              </a:rPr>
              <a:t>externí</a:t>
            </a:r>
            <a:r>
              <a:rPr lang="en-GB" sz="1400" dirty="0">
                <a:latin typeface="Tahoma" pitchFamily="32" charset="0"/>
              </a:rPr>
              <a:t> </a:t>
            </a:r>
            <a:r>
              <a:rPr lang="en-GB" sz="1400" dirty="0" err="1">
                <a:latin typeface="Tahoma" pitchFamily="32" charset="0"/>
              </a:rPr>
              <a:t>palivovou</a:t>
            </a:r>
            <a:r>
              <a:rPr lang="en-GB" sz="1400" dirty="0">
                <a:latin typeface="Tahoma" pitchFamily="32" charset="0"/>
              </a:rPr>
              <a:t> </a:t>
            </a:r>
            <a:r>
              <a:rPr lang="en-GB" sz="1400" dirty="0" err="1">
                <a:latin typeface="Tahoma" pitchFamily="32" charset="0"/>
              </a:rPr>
              <a:t>nádrž</a:t>
            </a:r>
            <a:r>
              <a:rPr lang="en-GB" sz="1400" dirty="0">
                <a:latin typeface="Tahoma" pitchFamily="32" charset="0"/>
              </a:rPr>
              <a:t> pro </a:t>
            </a:r>
            <a:r>
              <a:rPr lang="en-GB" sz="1400" dirty="0" err="1">
                <a:latin typeface="Tahoma" pitchFamily="32" charset="0"/>
              </a:rPr>
              <a:t>raketoplán</a:t>
            </a:r>
            <a:r>
              <a:rPr lang="en-GB" sz="1400" dirty="0">
                <a:latin typeface="Tahoma" pitchFamily="32" charset="0"/>
              </a:rPr>
              <a:t> </a:t>
            </a:r>
            <a:r>
              <a:rPr lang="en-GB" sz="1400" i="1" dirty="0">
                <a:latin typeface="Tahoma" pitchFamily="32" charset="0"/>
              </a:rPr>
              <a:t>Discovery</a:t>
            </a:r>
          </a:p>
        </p:txBody>
      </p:sp>
      <p:sp>
        <p:nvSpPr>
          <p:cNvPr id="2" name="Obdélník 1"/>
          <p:cNvSpPr/>
          <p:nvPr/>
        </p:nvSpPr>
        <p:spPr>
          <a:xfrm>
            <a:off x="539552" y="1196752"/>
            <a:ext cx="6696744" cy="1754326"/>
          </a:xfrm>
          <a:prstGeom prst="rect">
            <a:avLst/>
          </a:prstGeom>
        </p:spPr>
        <p:txBody>
          <a:bodyPr wrap="square">
            <a:spAutoFit/>
          </a:bodyPr>
          <a:lstStyle/>
          <a:p>
            <a:r>
              <a:rPr lang="cs-CZ" dirty="0"/>
              <a:t>tradičně menší veslový člun, někdy s pomocnou plachtou. Moderní bárkové lodi slouží k přepravě nákladů, které se do přístavů dostávají po řekách a kanálech z vnitrozemí. Tlačný remorkér přepraví kontejnery zvané bárky až k bárkové lodi. Na její zádi je buď speciální mostový jeřáb nebo zdvíhací plošina. S jejich pomocí se bárky zvednou a umístí na palubu. </a:t>
            </a:r>
          </a:p>
        </p:txBody>
      </p:sp>
    </p:spTree>
    <p:extLst>
      <p:ext uri="{BB962C8B-B14F-4D97-AF65-F5344CB8AC3E}">
        <p14:creationId xmlns:p14="http://schemas.microsoft.com/office/powerpoint/2010/main" val="3146163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755576" y="260648"/>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err="1"/>
              <a:t>Loď</a:t>
            </a:r>
            <a:r>
              <a:rPr lang="en-GB" sz="3600" dirty="0"/>
              <a:t> </a:t>
            </a:r>
            <a:r>
              <a:rPr lang="en-GB" sz="3600" dirty="0" err="1"/>
              <a:t>typu</a:t>
            </a:r>
            <a:r>
              <a:rPr lang="en-GB" sz="3600" dirty="0"/>
              <a:t> „</a:t>
            </a:r>
            <a:r>
              <a:rPr lang="en-GB" sz="3600" dirty="0" err="1"/>
              <a:t>RoRo</a:t>
            </a:r>
            <a:r>
              <a:rPr lang="en-GB" sz="3600" dirty="0"/>
              <a:t>“</a:t>
            </a:r>
          </a:p>
        </p:txBody>
      </p:sp>
      <p:sp>
        <p:nvSpPr>
          <p:cNvPr id="24578" name="Rectangle 2"/>
          <p:cNvSpPr>
            <a:spLocks noGrp="1" noChangeArrowheads="1"/>
          </p:cNvSpPr>
          <p:nvPr>
            <p:ph type="subTitle" idx="4294967295"/>
          </p:nvPr>
        </p:nvSpPr>
        <p:spPr bwMode="auto">
          <a:xfrm>
            <a:off x="612775" y="684213"/>
            <a:ext cx="6608763" cy="1295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&gt; se </a:t>
            </a:r>
            <a:r>
              <a:rPr lang="en-GB" sz="2000" dirty="0" err="1"/>
              <a:t>sklápěcím</a:t>
            </a:r>
            <a:r>
              <a:rPr lang="en-GB" sz="2000" dirty="0"/>
              <a:t> „</a:t>
            </a:r>
            <a:r>
              <a:rPr lang="en-GB" sz="2000" dirty="0" err="1"/>
              <a:t>můstkem</a:t>
            </a:r>
            <a:r>
              <a:rPr lang="en-GB" sz="2000" dirty="0"/>
              <a:t>“ </a:t>
            </a:r>
            <a:r>
              <a:rPr lang="en-GB" sz="2000" dirty="0" err="1"/>
              <a:t>vzadu</a:t>
            </a:r>
            <a:endParaRPr lang="en-GB" sz="2000"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032001"/>
            <a:ext cx="3240087" cy="4087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2879725"/>
            <a:ext cx="4559300"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p:cNvSpPr txBox="1">
            <a:spLocks noChangeArrowheads="1"/>
          </p:cNvSpPr>
          <p:nvPr/>
        </p:nvSpPr>
        <p:spPr bwMode="auto">
          <a:xfrm>
            <a:off x="252413" y="6283325"/>
            <a:ext cx="59404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96000"/>
              </a:lnSpc>
            </a:pPr>
            <a:r>
              <a:rPr lang="en-GB" sz="1400">
                <a:latin typeface="Tahoma" pitchFamily="32" charset="0"/>
              </a:rPr>
              <a:t>USNS Gordon v Antverpách</a:t>
            </a:r>
          </a:p>
        </p:txBody>
      </p:sp>
      <p:sp>
        <p:nvSpPr>
          <p:cNvPr id="24582" name="Text Box 6"/>
          <p:cNvSpPr txBox="1">
            <a:spLocks noChangeArrowheads="1"/>
          </p:cNvSpPr>
          <p:nvPr/>
        </p:nvSpPr>
        <p:spPr bwMode="auto">
          <a:xfrm>
            <a:off x="5400675" y="6119813"/>
            <a:ext cx="34194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4583" name="Text Box 7"/>
          <p:cNvSpPr txBox="1">
            <a:spLocks noChangeArrowheads="1"/>
          </p:cNvSpPr>
          <p:nvPr/>
        </p:nvSpPr>
        <p:spPr bwMode="auto">
          <a:xfrm>
            <a:off x="5940425" y="6119813"/>
            <a:ext cx="39592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96000"/>
              </a:lnSpc>
            </a:pPr>
            <a:r>
              <a:rPr lang="en-GB" sz="1400">
                <a:latin typeface="Tahoma" pitchFamily="32" charset="0"/>
              </a:rPr>
              <a:t>auto vjíždí do RoRo-Fähre </a:t>
            </a:r>
          </a:p>
        </p:txBody>
      </p:sp>
    </p:spTree>
    <p:extLst>
      <p:ext uri="{BB962C8B-B14F-4D97-AF65-F5344CB8AC3E}">
        <p14:creationId xmlns:p14="http://schemas.microsoft.com/office/powerpoint/2010/main" val="1488890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859216" cy="1143000"/>
          </a:xfrm>
        </p:spPr>
        <p:txBody>
          <a:bodyPr/>
          <a:lstStyle/>
          <a:p>
            <a:r>
              <a:rPr lang="cs-CZ" dirty="0" smtClean="0">
                <a:solidFill>
                  <a:srgbClr val="C00000"/>
                </a:solidFill>
              </a:rPr>
              <a:t>Dopravní a přepravní proces (1)</a:t>
            </a:r>
            <a:endParaRPr lang="cs-CZ" dirty="0">
              <a:solidFill>
                <a:srgbClr val="C00000"/>
              </a:solidFill>
            </a:endParaRPr>
          </a:p>
        </p:txBody>
      </p:sp>
      <p:sp>
        <p:nvSpPr>
          <p:cNvPr id="3" name="Zástupný symbol pro obsah 2"/>
          <p:cNvSpPr>
            <a:spLocks noGrp="1"/>
          </p:cNvSpPr>
          <p:nvPr>
            <p:ph idx="1"/>
          </p:nvPr>
        </p:nvSpPr>
        <p:spPr/>
        <p:txBody>
          <a:bodyPr/>
          <a:lstStyle/>
          <a:p>
            <a:r>
              <a:rPr lang="cs-CZ" b="1" dirty="0" smtClean="0">
                <a:solidFill>
                  <a:srgbClr val="FF0000"/>
                </a:solidFill>
              </a:rPr>
              <a:t>DOPRAVNÍ PROCES </a:t>
            </a:r>
            <a:r>
              <a:rPr lang="cs-CZ" dirty="0" smtClean="0"/>
              <a:t>- </a:t>
            </a:r>
            <a:r>
              <a:rPr lang="cs-CZ" dirty="0" smtClean="0">
                <a:solidFill>
                  <a:srgbClr val="009900"/>
                </a:solidFill>
              </a:rPr>
              <a:t>zabezpečení </a:t>
            </a:r>
            <a:r>
              <a:rPr lang="cs-CZ" dirty="0">
                <a:solidFill>
                  <a:srgbClr val="009900"/>
                </a:solidFill>
              </a:rPr>
              <a:t>pohybu dopravních prostředků </a:t>
            </a:r>
            <a:r>
              <a:rPr lang="cs-CZ" dirty="0" smtClean="0">
                <a:solidFill>
                  <a:srgbClr val="009900"/>
                </a:solidFill>
              </a:rPr>
              <a:t>v rámci </a:t>
            </a:r>
            <a:r>
              <a:rPr lang="cs-CZ" dirty="0">
                <a:solidFill>
                  <a:srgbClr val="009900"/>
                </a:solidFill>
              </a:rPr>
              <a:t>dopravní </a:t>
            </a:r>
            <a:r>
              <a:rPr lang="cs-CZ" dirty="0" smtClean="0">
                <a:solidFill>
                  <a:srgbClr val="009900"/>
                </a:solidFill>
              </a:rPr>
              <a:t>sítě/í</a:t>
            </a:r>
            <a:r>
              <a:rPr lang="cs-CZ" dirty="0" smtClean="0"/>
              <a:t>, </a:t>
            </a:r>
            <a:r>
              <a:rPr lang="cs-CZ" dirty="0"/>
              <a:t>kdy je ve většině případu zajištěn řidičem </a:t>
            </a:r>
            <a:r>
              <a:rPr lang="cs-CZ" dirty="0" smtClean="0"/>
              <a:t>dopravního prostředku </a:t>
            </a:r>
            <a:r>
              <a:rPr lang="cs-CZ" dirty="0"/>
              <a:t>v součinnosti s dispečerem. </a:t>
            </a:r>
            <a:endParaRPr lang="cs-CZ" dirty="0" smtClean="0"/>
          </a:p>
          <a:p>
            <a:r>
              <a:rPr lang="cs-CZ" dirty="0" smtClean="0">
                <a:solidFill>
                  <a:srgbClr val="0070C0"/>
                </a:solidFill>
              </a:rPr>
              <a:t>Součásti dopravního procesu</a:t>
            </a:r>
            <a:r>
              <a:rPr lang="cs-CZ" dirty="0" smtClean="0"/>
              <a:t>:</a:t>
            </a:r>
            <a:endParaRPr lang="cs-CZ" dirty="0"/>
          </a:p>
          <a:p>
            <a:pPr lvl="1"/>
            <a:r>
              <a:rPr lang="cs-CZ" dirty="0" smtClean="0"/>
              <a:t>přístavné </a:t>
            </a:r>
            <a:r>
              <a:rPr lang="cs-CZ" dirty="0"/>
              <a:t>a odstavné jízdy, </a:t>
            </a:r>
          </a:p>
          <a:p>
            <a:pPr lvl="1"/>
            <a:r>
              <a:rPr lang="cs-CZ" dirty="0" smtClean="0"/>
              <a:t>prostoje </a:t>
            </a:r>
            <a:r>
              <a:rPr lang="cs-CZ" dirty="0"/>
              <a:t>při nakládce, </a:t>
            </a:r>
          </a:p>
          <a:p>
            <a:pPr lvl="1"/>
            <a:r>
              <a:rPr lang="cs-CZ" dirty="0" smtClean="0"/>
              <a:t>samotná </a:t>
            </a:r>
            <a:r>
              <a:rPr lang="cs-CZ" dirty="0"/>
              <a:t>jízda s nákladem, </a:t>
            </a:r>
          </a:p>
          <a:p>
            <a:pPr lvl="1"/>
            <a:r>
              <a:rPr lang="cs-CZ" dirty="0" smtClean="0"/>
              <a:t>prostoj </a:t>
            </a:r>
            <a:r>
              <a:rPr lang="cs-CZ" dirty="0"/>
              <a:t>při vykládce, </a:t>
            </a:r>
          </a:p>
          <a:p>
            <a:pPr lvl="1"/>
            <a:r>
              <a:rPr lang="cs-CZ" dirty="0" smtClean="0"/>
              <a:t>přejezd </a:t>
            </a:r>
            <a:r>
              <a:rPr lang="cs-CZ" dirty="0"/>
              <a:t>na místo nové nakládky, prázdná jízda, </a:t>
            </a:r>
          </a:p>
          <a:p>
            <a:pPr lvl="1"/>
            <a:r>
              <a:rPr lang="cs-CZ" dirty="0" smtClean="0"/>
              <a:t>ostatní </a:t>
            </a:r>
            <a:r>
              <a:rPr lang="cs-CZ" dirty="0"/>
              <a:t>prostoje – dopravní kongesce apod. </a:t>
            </a:r>
          </a:p>
          <a:p>
            <a:endParaRPr lang="cs-CZ" dirty="0"/>
          </a:p>
        </p:txBody>
      </p:sp>
      <p:pic>
        <p:nvPicPr>
          <p:cNvPr id="5122" name="Picture 2" descr="http://www.conwedplastics.com/files/6413/5577/2803/Transportation_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517232"/>
            <a:ext cx="2736304" cy="11575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railfreightportal.com/local/cache-vignettes/L80xH60/dscn0082-fdf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733256"/>
            <a:ext cx="1584176" cy="85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616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403648" y="260648"/>
            <a:ext cx="6096000" cy="1344613"/>
          </a:xfrm>
          <a:ln/>
        </p:spPr>
        <p:txBody>
          <a:bodyPr lIns="0" tIns="0" rIns="0" bIns="0" anchor="ctr"/>
          <a:lstStyle/>
          <a:p>
            <a:pP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err="1"/>
              <a:t>Chladírenská</a:t>
            </a:r>
            <a:r>
              <a:rPr lang="en-GB" sz="3600" dirty="0"/>
              <a:t> </a:t>
            </a:r>
            <a:r>
              <a:rPr lang="en-GB" sz="3600" dirty="0" err="1"/>
              <a:t>loď</a:t>
            </a:r>
            <a:endParaRPr lang="en-GB" sz="3600" dirty="0"/>
          </a:p>
        </p:txBody>
      </p:sp>
      <p:sp>
        <p:nvSpPr>
          <p:cNvPr id="26626" name="Rectangle 2"/>
          <p:cNvSpPr>
            <a:spLocks noGrp="1" noChangeArrowheads="1"/>
          </p:cNvSpPr>
          <p:nvPr>
            <p:ph type="subTitle" idx="4294967295"/>
          </p:nvPr>
        </p:nvSpPr>
        <p:spPr bwMode="auto">
          <a:xfrm>
            <a:off x="1187624" y="1268760"/>
            <a:ext cx="5843587" cy="1770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indent="0" algn="ctr">
              <a:lnSpc>
                <a:spcPct val="101000"/>
              </a:lnSpc>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&gt; pro </a:t>
            </a:r>
            <a:r>
              <a:rPr lang="en-GB" sz="2000" dirty="0" err="1"/>
              <a:t>přerpavu</a:t>
            </a:r>
            <a:r>
              <a:rPr lang="en-GB" sz="2000" dirty="0"/>
              <a:t> </a:t>
            </a:r>
            <a:r>
              <a:rPr lang="en-GB" sz="2000" dirty="0" err="1"/>
              <a:t>jídla</a:t>
            </a:r>
            <a:r>
              <a:rPr lang="en-GB" sz="2000" dirty="0"/>
              <a:t> (</a:t>
            </a:r>
            <a:r>
              <a:rPr lang="en-GB" sz="2000" dirty="0" err="1"/>
              <a:t>ovoce</a:t>
            </a:r>
            <a:r>
              <a:rPr lang="en-GB" sz="2000" dirty="0"/>
              <a:t>, </a:t>
            </a:r>
            <a:r>
              <a:rPr lang="en-GB" sz="2000" dirty="0" err="1"/>
              <a:t>maso</a:t>
            </a:r>
            <a:r>
              <a:rPr lang="en-GB" sz="2000" dirty="0"/>
              <a:t>, </a:t>
            </a:r>
            <a:r>
              <a:rPr lang="en-GB" sz="2000" dirty="0" err="1"/>
              <a:t>ryby</a:t>
            </a:r>
            <a:r>
              <a:rPr lang="en-GB" sz="2000" dirty="0"/>
              <a:t>...)</a:t>
            </a:r>
            <a:r>
              <a:rPr lang="ar-SA" sz="2000" dirty="0">
                <a:cs typeface="Arial" charset="0"/>
              </a:rPr>
              <a:t>‏</a:t>
            </a:r>
            <a:endParaRPr lang="en-GB" sz="2000"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701925"/>
            <a:ext cx="8278886" cy="3778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4"/>
          <p:cNvSpPr txBox="1">
            <a:spLocks noChangeArrowheads="1"/>
          </p:cNvSpPr>
          <p:nvPr/>
        </p:nvSpPr>
        <p:spPr bwMode="auto">
          <a:xfrm>
            <a:off x="1619250" y="6424613"/>
            <a:ext cx="3060700"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5pPr>
            <a:lvl6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6pPr>
            <a:lvl7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7pPr>
            <a:lvl8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8pPr>
            <a:lvl9pPr defTabSz="449263" fontAlgn="base">
              <a:lnSpc>
                <a:spcPct val="86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Lucida Sans Unicode" charset="0"/>
                <a:cs typeface="Lucida Sans Unicode" charset="0"/>
              </a:defRPr>
            </a:lvl9pPr>
          </a:lstStyle>
          <a:p>
            <a:pPr>
              <a:lnSpc>
                <a:spcPct val="90000"/>
              </a:lnSpc>
            </a:pPr>
            <a:r>
              <a:rPr lang="en-GB"/>
              <a:t>„</a:t>
            </a:r>
            <a:r>
              <a:rPr lang="en-GB" sz="1400">
                <a:latin typeface="Tahoma" pitchFamily="32" charset="0"/>
              </a:rPr>
              <a:t>reefer“ Salifa frigo</a:t>
            </a:r>
          </a:p>
        </p:txBody>
      </p:sp>
    </p:spTree>
    <p:extLst>
      <p:ext uri="{BB962C8B-B14F-4D97-AF65-F5344CB8AC3E}">
        <p14:creationId xmlns:p14="http://schemas.microsoft.com/office/powerpoint/2010/main" val="210185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C00000"/>
                </a:solidFill>
              </a:rPr>
              <a:t>Zasilatelství (speditérství)</a:t>
            </a:r>
            <a:endParaRPr lang="cs-CZ" dirty="0">
              <a:solidFill>
                <a:srgbClr val="C00000"/>
              </a:solidFill>
            </a:endParaRPr>
          </a:p>
        </p:txBody>
      </p:sp>
      <p:sp>
        <p:nvSpPr>
          <p:cNvPr id="3" name="Zástupný symbol pro obsah 2"/>
          <p:cNvSpPr>
            <a:spLocks noGrp="1"/>
          </p:cNvSpPr>
          <p:nvPr>
            <p:ph idx="1"/>
          </p:nvPr>
        </p:nvSpPr>
        <p:spPr/>
        <p:txBody>
          <a:bodyPr>
            <a:normAutofit lnSpcReduction="10000"/>
          </a:bodyPr>
          <a:lstStyle/>
          <a:p>
            <a:r>
              <a:rPr lang="cs-CZ" b="1" dirty="0" smtClean="0"/>
              <a:t>ZASÍLATELSTVÍ </a:t>
            </a:r>
            <a:r>
              <a:rPr lang="cs-CZ" dirty="0" smtClean="0"/>
              <a:t> = činnost</a:t>
            </a:r>
            <a:r>
              <a:rPr lang="cs-CZ" dirty="0"/>
              <a:t>, při které zajišťuje její provozovatel – zasílatel </a:t>
            </a:r>
            <a:r>
              <a:rPr lang="cs-CZ" dirty="0" smtClean="0"/>
              <a:t>(speditér</a:t>
            </a:r>
            <a:r>
              <a:rPr lang="cs-CZ" dirty="0"/>
              <a:t>) přepravu zásilky, a to na vlastní jméno a </a:t>
            </a:r>
            <a:endParaRPr lang="cs-CZ" dirty="0" smtClean="0"/>
          </a:p>
          <a:p>
            <a:pPr marL="114300" indent="0">
              <a:buNone/>
            </a:pPr>
            <a:r>
              <a:rPr lang="cs-CZ" dirty="0"/>
              <a:t> </a:t>
            </a:r>
            <a:r>
              <a:rPr lang="cs-CZ" dirty="0" smtClean="0"/>
              <a:t>   na </a:t>
            </a:r>
            <a:r>
              <a:rPr lang="cs-CZ" dirty="0"/>
              <a:t>základě pokynů od příkazce a také na příkazcův účet. </a:t>
            </a:r>
            <a:endParaRPr lang="cs-CZ" dirty="0" smtClean="0"/>
          </a:p>
          <a:p>
            <a:r>
              <a:rPr lang="cs-CZ" dirty="0" smtClean="0"/>
              <a:t>Zasílatelské </a:t>
            </a:r>
            <a:r>
              <a:rPr lang="cs-CZ" dirty="0"/>
              <a:t>(spediční) firmy </a:t>
            </a:r>
            <a:r>
              <a:rPr lang="cs-CZ" dirty="0" smtClean="0"/>
              <a:t>= specializované </a:t>
            </a:r>
            <a:r>
              <a:rPr lang="cs-CZ" dirty="0"/>
              <a:t>firmy, jejichž úkolem je zprostředkování dopravního výkonu spolu s nakládkou, vykládkou nebo překládkou zásilky dle uzavřené zasílatelské smlouvy, nebo smlouvy o přepravě věci. </a:t>
            </a:r>
            <a:endParaRPr lang="cs-CZ" dirty="0" smtClean="0"/>
          </a:p>
          <a:p>
            <a:r>
              <a:rPr lang="cs-CZ" dirty="0" smtClean="0"/>
              <a:t>Většinou vlastními </a:t>
            </a:r>
            <a:r>
              <a:rPr lang="cs-CZ" dirty="0"/>
              <a:t>technickými prostředky, spolu s vlastními pracovníky. </a:t>
            </a:r>
            <a:endParaRPr lang="cs-CZ" dirty="0" smtClean="0"/>
          </a:p>
          <a:p>
            <a:r>
              <a:rPr lang="cs-CZ" dirty="0" smtClean="0"/>
              <a:t>+ výkon dalších služeb balení </a:t>
            </a:r>
            <a:r>
              <a:rPr lang="cs-CZ" dirty="0"/>
              <a:t>zásilek, přebalování, kontrola kvality </a:t>
            </a:r>
            <a:r>
              <a:rPr lang="cs-CZ" dirty="0" smtClean="0"/>
              <a:t>atd. </a:t>
            </a:r>
          </a:p>
          <a:p>
            <a:r>
              <a:rPr lang="fr-FR" i="1" dirty="0"/>
              <a:t>FIATA </a:t>
            </a:r>
            <a:r>
              <a:rPr lang="fr-FR" dirty="0"/>
              <a:t>(Fédération Internationale des Associations de Transitaires et Assimilés = Mezinárodní</a:t>
            </a:r>
            <a:r>
              <a:rPr lang="cs-CZ" dirty="0"/>
              <a:t> federace zasílatelských svazů)</a:t>
            </a:r>
          </a:p>
          <a:p>
            <a:endParaRPr lang="cs-CZ" dirty="0"/>
          </a:p>
        </p:txBody>
      </p:sp>
    </p:spTree>
    <p:extLst>
      <p:ext uri="{BB962C8B-B14F-4D97-AF65-F5344CB8AC3E}">
        <p14:creationId xmlns:p14="http://schemas.microsoft.com/office/powerpoint/2010/main" val="3885165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850106"/>
          </a:xfrm>
        </p:spPr>
        <p:txBody>
          <a:bodyPr/>
          <a:lstStyle/>
          <a:p>
            <a:r>
              <a:rPr lang="cs-CZ" dirty="0">
                <a:solidFill>
                  <a:srgbClr val="C00000"/>
                </a:solidFill>
              </a:rPr>
              <a:t>Zasilatelství (speditérství)</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smtClean="0"/>
              <a:t>„Zasílatelské </a:t>
            </a:r>
            <a:r>
              <a:rPr lang="cs-CZ" b="1" dirty="0"/>
              <a:t>služby </a:t>
            </a:r>
            <a:r>
              <a:rPr lang="cs-CZ" dirty="0"/>
              <a:t>představují komplex činností zasílatele, vztahujících </a:t>
            </a:r>
            <a:r>
              <a:rPr lang="cs-CZ" dirty="0" smtClean="0"/>
              <a:t>se k </a:t>
            </a:r>
            <a:r>
              <a:rPr lang="cs-CZ" dirty="0"/>
              <a:t>hmotnému zboží, zahrnující obstarání dopravních a přepravních výkonů a </a:t>
            </a:r>
            <a:r>
              <a:rPr lang="cs-CZ" dirty="0" smtClean="0"/>
              <a:t>služeb, tj</a:t>
            </a:r>
            <a:r>
              <a:rPr lang="cs-CZ" dirty="0"/>
              <a:t>. </a:t>
            </a:r>
            <a:r>
              <a:rPr lang="cs-CZ" dirty="0" smtClean="0"/>
              <a:t>zpravidla </a:t>
            </a:r>
            <a:r>
              <a:rPr lang="cs-CZ" dirty="0"/>
              <a:t>organizace dopravy, pomoc zákazníkovi při řešení, </a:t>
            </a:r>
            <a:r>
              <a:rPr lang="cs-CZ" dirty="0" smtClean="0"/>
              <a:t>přípravě a </a:t>
            </a:r>
            <a:r>
              <a:rPr lang="cs-CZ" dirty="0"/>
              <a:t>realizaci přepravních, eventuálně dopravních výkonů a služeb včetně volby </a:t>
            </a:r>
            <a:r>
              <a:rPr lang="cs-CZ" dirty="0" smtClean="0"/>
              <a:t>dopravní trasy </a:t>
            </a:r>
            <a:r>
              <a:rPr lang="cs-CZ" dirty="0"/>
              <a:t>a dopravních prostředků, zajištění toku informací, pomoc při </a:t>
            </a:r>
            <a:r>
              <a:rPr lang="cs-CZ" dirty="0" smtClean="0"/>
              <a:t>platebním řízení </a:t>
            </a:r>
            <a:r>
              <a:rPr lang="cs-CZ" dirty="0"/>
              <a:t>apod.</a:t>
            </a:r>
          </a:p>
          <a:p>
            <a:r>
              <a:rPr lang="cs-CZ" b="1" i="1" dirty="0">
                <a:solidFill>
                  <a:srgbClr val="00B050"/>
                </a:solidFill>
              </a:rPr>
              <a:t>Zasílatel (speditér) </a:t>
            </a:r>
            <a:r>
              <a:rPr lang="cs-CZ" i="1" dirty="0">
                <a:solidFill>
                  <a:srgbClr val="00B050"/>
                </a:solidFill>
              </a:rPr>
              <a:t>je subjekt, který pod svým jménem, na účet příkazce (přepravce</a:t>
            </a:r>
            <a:r>
              <a:rPr lang="cs-CZ" i="1" dirty="0" smtClean="0">
                <a:solidFill>
                  <a:srgbClr val="00B050"/>
                </a:solidFill>
              </a:rPr>
              <a:t>), a </a:t>
            </a:r>
            <a:r>
              <a:rPr lang="cs-CZ" i="1" dirty="0">
                <a:solidFill>
                  <a:srgbClr val="00B050"/>
                </a:solidFill>
              </a:rPr>
              <a:t>tudíž i v jeho zájmu obstarává pro jeho potřeby přepravu zboží (zásilek).</a:t>
            </a:r>
          </a:p>
          <a:p>
            <a:r>
              <a:rPr lang="cs-CZ" i="1" dirty="0"/>
              <a:t>Zasílatel hájí zájmy příkazce, tzv. hájí zájmy zboží. Takzvaný. čistý zasílatel </a:t>
            </a:r>
            <a:r>
              <a:rPr lang="cs-CZ" i="1" dirty="0" smtClean="0"/>
              <a:t>přepravu zásilek </a:t>
            </a:r>
            <a:r>
              <a:rPr lang="cs-CZ" i="1" dirty="0"/>
              <a:t>pouze obstarává (zprostředkovává). Takzvaný zasílatel s vlastním </a:t>
            </a:r>
            <a:r>
              <a:rPr lang="cs-CZ" i="1" dirty="0" smtClean="0"/>
              <a:t>vstupem sám </a:t>
            </a:r>
            <a:r>
              <a:rPr lang="cs-CZ" i="1" dirty="0"/>
              <a:t>dopravní nebo přepravní služby i provádí (realizuje) – v takovém </a:t>
            </a:r>
            <a:r>
              <a:rPr lang="cs-CZ" i="1" dirty="0" smtClean="0"/>
              <a:t>případě zasílatel </a:t>
            </a:r>
            <a:r>
              <a:rPr lang="cs-CZ" i="1" dirty="0"/>
              <a:t>provozuje (může i vlastnit) dopravní prostředky (nejčastěji kamiony</a:t>
            </a:r>
            <a:r>
              <a:rPr lang="cs-CZ" i="1" dirty="0" smtClean="0"/>
              <a:t>).“ (</a:t>
            </a:r>
            <a:r>
              <a:rPr lang="cs-CZ" dirty="0"/>
              <a:t>N</a:t>
            </a:r>
            <a:r>
              <a:rPr lang="cs-CZ" dirty="0" smtClean="0"/>
              <a:t>ovák a kol., 2011, s. 17)</a:t>
            </a:r>
            <a:endParaRPr lang="cs-CZ" dirty="0"/>
          </a:p>
        </p:txBody>
      </p:sp>
    </p:spTree>
    <p:extLst>
      <p:ext uri="{BB962C8B-B14F-4D97-AF65-F5344CB8AC3E}">
        <p14:creationId xmlns:p14="http://schemas.microsoft.com/office/powerpoint/2010/main" val="7607058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634082"/>
          </a:xfrm>
        </p:spPr>
        <p:txBody>
          <a:bodyPr/>
          <a:lstStyle/>
          <a:p>
            <a:r>
              <a:rPr lang="cs-CZ" dirty="0">
                <a:solidFill>
                  <a:srgbClr val="C00000"/>
                </a:solidFill>
              </a:rPr>
              <a:t>Zasilatelství (speditérství)</a:t>
            </a:r>
            <a:endParaRPr lang="cs-CZ" dirty="0"/>
          </a:p>
        </p:txBody>
      </p:sp>
      <p:sp>
        <p:nvSpPr>
          <p:cNvPr id="3" name="Zástupný symbol pro obsah 2"/>
          <p:cNvSpPr>
            <a:spLocks noGrp="1"/>
          </p:cNvSpPr>
          <p:nvPr>
            <p:ph idx="1"/>
          </p:nvPr>
        </p:nvSpPr>
        <p:spPr>
          <a:xfrm>
            <a:off x="457200" y="1268760"/>
            <a:ext cx="7620000" cy="5132040"/>
          </a:xfrm>
        </p:spPr>
        <p:txBody>
          <a:bodyPr>
            <a:normAutofit fontScale="92500" lnSpcReduction="20000"/>
          </a:bodyPr>
          <a:lstStyle/>
          <a:p>
            <a:endParaRPr lang="cs-CZ" dirty="0"/>
          </a:p>
          <a:p>
            <a:r>
              <a:rPr lang="cs-CZ" dirty="0">
                <a:solidFill>
                  <a:srgbClr val="FF0000"/>
                </a:solidFill>
              </a:rPr>
              <a:t>§ 2471 </a:t>
            </a:r>
            <a:r>
              <a:rPr lang="cs-CZ" dirty="0" smtClean="0">
                <a:solidFill>
                  <a:srgbClr val="FF0000"/>
                </a:solidFill>
              </a:rPr>
              <a:t>NOZ </a:t>
            </a:r>
            <a:r>
              <a:rPr lang="cs-CZ" b="1" dirty="0" smtClean="0"/>
              <a:t>Základní </a:t>
            </a:r>
            <a:r>
              <a:rPr lang="cs-CZ" b="1" dirty="0"/>
              <a:t>ustanovení </a:t>
            </a:r>
            <a:endParaRPr lang="cs-CZ" dirty="0"/>
          </a:p>
          <a:p>
            <a:r>
              <a:rPr lang="cs-CZ" i="1" dirty="0"/>
              <a:t>(1) </a:t>
            </a:r>
            <a:r>
              <a:rPr lang="cs-CZ" dirty="0"/>
              <a:t>Zasílatelskou smlouvou se </a:t>
            </a:r>
            <a:r>
              <a:rPr lang="cs-CZ" b="1" dirty="0"/>
              <a:t>zasílatel zavazuje příkazci </a:t>
            </a:r>
            <a:r>
              <a:rPr lang="cs-CZ" dirty="0"/>
              <a:t>obstarat mu </a:t>
            </a:r>
            <a:r>
              <a:rPr lang="cs-CZ" b="1" dirty="0"/>
              <a:t>vlastním jménem a na jeho účet přepravu zásilky z určitého místa do jiného určitého místa</a:t>
            </a:r>
            <a:r>
              <a:rPr lang="cs-CZ" dirty="0"/>
              <a:t>, případně i obstarat nebo </a:t>
            </a:r>
            <a:r>
              <a:rPr lang="cs-CZ" b="1" dirty="0"/>
              <a:t>provést úkony s přepravou související</a:t>
            </a:r>
            <a:r>
              <a:rPr lang="cs-CZ" dirty="0"/>
              <a:t>, a </a:t>
            </a:r>
            <a:r>
              <a:rPr lang="cs-CZ" b="1" dirty="0"/>
              <a:t>příkazce </a:t>
            </a:r>
            <a:r>
              <a:rPr lang="cs-CZ" dirty="0"/>
              <a:t>se zavazuje zaplatit zasílateli odměnu. </a:t>
            </a:r>
          </a:p>
          <a:p>
            <a:r>
              <a:rPr lang="cs-CZ" i="1" dirty="0"/>
              <a:t>(2) </a:t>
            </a:r>
            <a:r>
              <a:rPr lang="cs-CZ" dirty="0"/>
              <a:t>Je-li ujednáno, že zasílatel obstará pro příkazce od příjemce zásilky přijetí </a:t>
            </a:r>
            <a:r>
              <a:rPr lang="cs-CZ" b="1" dirty="0"/>
              <a:t>peněžních prostředků </a:t>
            </a:r>
            <a:r>
              <a:rPr lang="cs-CZ" dirty="0"/>
              <a:t>nebo že uskuteční </a:t>
            </a:r>
            <a:r>
              <a:rPr lang="cs-CZ" b="1" dirty="0"/>
              <a:t>jiný inkasní úkon dříve</a:t>
            </a:r>
            <a:r>
              <a:rPr lang="cs-CZ" dirty="0"/>
              <a:t>, než </a:t>
            </a:r>
            <a:r>
              <a:rPr lang="cs-CZ" b="1" dirty="0"/>
              <a:t>příjemci vydá zásilku nebo doklad umožňující se zásilkou nakládat</a:t>
            </a:r>
            <a:r>
              <a:rPr lang="cs-CZ" dirty="0"/>
              <a:t>, použijí se přiměřeně i </a:t>
            </a:r>
            <a:r>
              <a:rPr lang="cs-CZ" b="1" dirty="0"/>
              <a:t>ustanovení o dokumentárním inkasu</a:t>
            </a:r>
            <a:r>
              <a:rPr lang="cs-CZ" dirty="0"/>
              <a:t>. </a:t>
            </a:r>
          </a:p>
          <a:p>
            <a:r>
              <a:rPr lang="cs-CZ" dirty="0"/>
              <a:t>§ 2472 </a:t>
            </a:r>
            <a:r>
              <a:rPr lang="cs-CZ" b="1" dirty="0"/>
              <a:t>Není-li </a:t>
            </a:r>
            <a:r>
              <a:rPr lang="cs-CZ" dirty="0"/>
              <a:t>smlouva uzavřena v písemné formě, má </a:t>
            </a:r>
            <a:r>
              <a:rPr lang="cs-CZ" b="1" dirty="0"/>
              <a:t>zasílatel právo žádat</a:t>
            </a:r>
            <a:r>
              <a:rPr lang="cs-CZ" dirty="0"/>
              <a:t>, aby mu příkazce doručil </a:t>
            </a:r>
            <a:r>
              <a:rPr lang="cs-CZ" b="1" dirty="0"/>
              <a:t>příkaz k obstarání přepravy (zasílatelský/speditérský příkaz). </a:t>
            </a:r>
            <a:endParaRPr lang="cs-CZ" dirty="0"/>
          </a:p>
          <a:p>
            <a:r>
              <a:rPr lang="cs-CZ" dirty="0"/>
              <a:t>§ 2473 Zasílatel </a:t>
            </a:r>
            <a:r>
              <a:rPr lang="cs-CZ" b="1" dirty="0"/>
              <a:t>může užít k obstarání přepravy dalšího zasílatele (mezizasílatele). </a:t>
            </a:r>
            <a:endParaRPr lang="cs-CZ" dirty="0"/>
          </a:p>
          <a:p>
            <a:r>
              <a:rPr lang="cs-CZ" b="1" dirty="0"/>
              <a:t>Uzavření smlouvy a převzetí zásilky </a:t>
            </a:r>
            <a:r>
              <a:rPr lang="cs-CZ" dirty="0"/>
              <a:t>potvrzuje zasílatel vystavením </a:t>
            </a:r>
            <a:r>
              <a:rPr lang="cs-CZ" b="1" dirty="0"/>
              <a:t>speditérského osvědčení nebo potvrzení.</a:t>
            </a:r>
            <a:endParaRPr lang="cs-CZ" dirty="0"/>
          </a:p>
        </p:txBody>
      </p:sp>
    </p:spTree>
    <p:extLst>
      <p:ext uri="{BB962C8B-B14F-4D97-AF65-F5344CB8AC3E}">
        <p14:creationId xmlns:p14="http://schemas.microsoft.com/office/powerpoint/2010/main" val="216467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850106"/>
          </a:xfrm>
        </p:spPr>
        <p:txBody>
          <a:bodyPr/>
          <a:lstStyle/>
          <a:p>
            <a:r>
              <a:rPr lang="cs-CZ" dirty="0" smtClean="0">
                <a:solidFill>
                  <a:srgbClr val="C00000"/>
                </a:solidFill>
              </a:rPr>
              <a:t>Kombinovaná doprava</a:t>
            </a:r>
            <a:endParaRPr lang="cs-CZ" dirty="0">
              <a:solidFill>
                <a:srgbClr val="C00000"/>
              </a:solidFill>
            </a:endParaRPr>
          </a:p>
        </p:txBody>
      </p:sp>
      <p:sp>
        <p:nvSpPr>
          <p:cNvPr id="3" name="Zástupný symbol pro obsah 2"/>
          <p:cNvSpPr>
            <a:spLocks noGrp="1"/>
          </p:cNvSpPr>
          <p:nvPr>
            <p:ph idx="1"/>
          </p:nvPr>
        </p:nvSpPr>
        <p:spPr>
          <a:xfrm>
            <a:off x="323528" y="1268760"/>
            <a:ext cx="7753672" cy="5472608"/>
          </a:xfrm>
        </p:spPr>
        <p:txBody>
          <a:bodyPr>
            <a:normAutofit fontScale="92500" lnSpcReduction="20000"/>
          </a:bodyPr>
          <a:lstStyle/>
          <a:p>
            <a:r>
              <a:rPr lang="cs-CZ" b="1" dirty="0" smtClean="0">
                <a:solidFill>
                  <a:srgbClr val="FF0000"/>
                </a:solidFill>
              </a:rPr>
              <a:t>KOMBINOVANÁ DOPRAVA </a:t>
            </a:r>
            <a:r>
              <a:rPr lang="cs-CZ" dirty="0" smtClean="0"/>
              <a:t>= více druhů dopravy během jedné přepravy zásilky (většinou) v </a:t>
            </a:r>
            <a:r>
              <a:rPr lang="cs-CZ" dirty="0"/>
              <a:t>jednom přepravním obalu (např. kontejner, silniční návěs) z místa odeslání do místa určení </a:t>
            </a:r>
            <a:endParaRPr lang="cs-CZ" dirty="0" smtClean="0"/>
          </a:p>
          <a:p>
            <a:r>
              <a:rPr lang="cs-CZ" b="1" dirty="0"/>
              <a:t>Multimodální doprava </a:t>
            </a:r>
            <a:r>
              <a:rPr lang="cs-CZ" dirty="0"/>
              <a:t> </a:t>
            </a:r>
            <a:r>
              <a:rPr lang="cs-CZ" dirty="0" smtClean="0"/>
              <a:t>= takový </a:t>
            </a:r>
            <a:r>
              <a:rPr lang="cs-CZ" dirty="0"/>
              <a:t>druh dopravy, kdy je použito pro přepravu zásilky z místa odeslání do místa určení </a:t>
            </a:r>
            <a:r>
              <a:rPr lang="cs-CZ" dirty="0">
                <a:solidFill>
                  <a:srgbClr val="009900"/>
                </a:solidFill>
              </a:rPr>
              <a:t>minimálně dvou druhů dopravy</a:t>
            </a:r>
            <a:r>
              <a:rPr lang="cs-CZ" dirty="0"/>
              <a:t>, </a:t>
            </a:r>
            <a:r>
              <a:rPr lang="cs-CZ" dirty="0" smtClean="0"/>
              <a:t>nejčastěji </a:t>
            </a:r>
            <a:r>
              <a:rPr lang="cs-CZ" dirty="0"/>
              <a:t>silniční a železniční dopravy, kdy se používá např. technologie </a:t>
            </a:r>
            <a:r>
              <a:rPr lang="cs-CZ" dirty="0" smtClean="0"/>
              <a:t>RO-LA, resp. silniční/železniční a vodní (říční či námořní) </a:t>
            </a:r>
            <a:endParaRPr lang="cs-CZ" dirty="0"/>
          </a:p>
          <a:p>
            <a:r>
              <a:rPr lang="cs-CZ" b="1" dirty="0"/>
              <a:t>Intermodální přeprava </a:t>
            </a:r>
            <a:r>
              <a:rPr lang="cs-CZ" dirty="0"/>
              <a:t> </a:t>
            </a:r>
            <a:r>
              <a:rPr lang="cs-CZ" dirty="0" smtClean="0"/>
              <a:t>= použití </a:t>
            </a:r>
            <a:r>
              <a:rPr lang="cs-CZ" dirty="0"/>
              <a:t>více druhů </a:t>
            </a:r>
            <a:r>
              <a:rPr lang="cs-CZ" dirty="0" smtClean="0"/>
              <a:t>doprav pro </a:t>
            </a:r>
            <a:r>
              <a:rPr lang="cs-CZ" dirty="0"/>
              <a:t>přepravu </a:t>
            </a:r>
            <a:r>
              <a:rPr lang="cs-CZ" dirty="0" smtClean="0"/>
              <a:t>zásilky tak</a:t>
            </a:r>
            <a:r>
              <a:rPr lang="cs-CZ" dirty="0"/>
              <a:t>, že v případě přechodu z jednoho druhu dopravy na druhý dochází k překládce nákladní jednotky jako celku, nikoliv k překládce obsahu </a:t>
            </a:r>
            <a:r>
              <a:rPr lang="cs-CZ" dirty="0" smtClean="0"/>
              <a:t>zásilky….</a:t>
            </a:r>
            <a:r>
              <a:rPr lang="cs-CZ" i="1" dirty="0"/>
              <a:t> </a:t>
            </a:r>
            <a:r>
              <a:rPr lang="cs-CZ" i="1" dirty="0" smtClean="0"/>
              <a:t>„zboží </a:t>
            </a:r>
            <a:r>
              <a:rPr lang="cs-CZ" i="1" dirty="0"/>
              <a:t>loženo v jedné unifikované přepravní jednotce – </a:t>
            </a:r>
            <a:r>
              <a:rPr lang="cs-CZ" i="1" dirty="0" err="1" smtClean="0"/>
              <a:t>Intermodal</a:t>
            </a:r>
            <a:r>
              <a:rPr lang="cs-CZ" i="1" dirty="0"/>
              <a:t> </a:t>
            </a:r>
            <a:r>
              <a:rPr lang="cs-CZ" i="1" dirty="0" smtClean="0"/>
              <a:t>Transport </a:t>
            </a:r>
            <a:r>
              <a:rPr lang="cs-CZ" i="1" dirty="0"/>
              <a:t>Unit, ITU (např. v kontejneru, výměnné nástavbě, </a:t>
            </a:r>
            <a:r>
              <a:rPr lang="cs-CZ" i="1" dirty="0" smtClean="0"/>
              <a:t>silničním návěsu </a:t>
            </a:r>
            <a:r>
              <a:rPr lang="cs-CZ" i="1" dirty="0"/>
              <a:t>apod.); tato jednotka </a:t>
            </a:r>
            <a:r>
              <a:rPr lang="cs-CZ" i="1" dirty="0" smtClean="0"/>
              <a:t>tvoř manipulovatelný </a:t>
            </a:r>
            <a:r>
              <a:rPr lang="cs-CZ" i="1" dirty="0"/>
              <a:t>celek, jehož forma, </a:t>
            </a:r>
            <a:r>
              <a:rPr lang="cs-CZ" i="1" dirty="0" smtClean="0"/>
              <a:t>obsah ani </a:t>
            </a:r>
            <a:r>
              <a:rPr lang="cs-CZ" i="1" dirty="0"/>
              <a:t>hmotnost se během přepravy </a:t>
            </a:r>
            <a:r>
              <a:rPr lang="cs-CZ" i="1" dirty="0" smtClean="0"/>
              <a:t>nemění“ </a:t>
            </a:r>
            <a:r>
              <a:rPr lang="cs-CZ" dirty="0" smtClean="0"/>
              <a:t>(Novák a kol., 2011, s. 23)</a:t>
            </a:r>
          </a:p>
          <a:p>
            <a:r>
              <a:rPr lang="cs-CZ" dirty="0">
                <a:hlinkClick r:id="rId2"/>
              </a:rPr>
              <a:t>http://</a:t>
            </a:r>
            <a:r>
              <a:rPr lang="cs-CZ" dirty="0" smtClean="0">
                <a:hlinkClick r:id="rId2"/>
              </a:rPr>
              <a:t>www.intermodal.sk/pravne-predpisy-pre-kombinovanu-dopravu/65s</a:t>
            </a:r>
            <a:r>
              <a:rPr lang="cs-CZ" dirty="0" smtClean="0"/>
              <a:t>  kompletní informace ke kombinované </a:t>
            </a:r>
            <a:r>
              <a:rPr lang="cs-CZ" dirty="0" smtClean="0"/>
              <a:t>dopravě</a:t>
            </a:r>
          </a:p>
          <a:p>
            <a:r>
              <a:rPr lang="cs-CZ" dirty="0" smtClean="0"/>
              <a:t>Zajímavé aktuální články ke </a:t>
            </a:r>
            <a:r>
              <a:rPr lang="cs-CZ" dirty="0"/>
              <a:t>kombi dopravě: </a:t>
            </a:r>
            <a:r>
              <a:rPr lang="cs-CZ" dirty="0">
                <a:hlinkClick r:id="rId3"/>
              </a:rPr>
              <a:t>http://</a:t>
            </a:r>
            <a:r>
              <a:rPr lang="cs-CZ" dirty="0" smtClean="0">
                <a:hlinkClick r:id="rId3"/>
              </a:rPr>
              <a:t>www.dnoviny.cz/kombinovana-doprava</a:t>
            </a:r>
            <a:endParaRPr lang="cs-CZ" dirty="0" smtClean="0"/>
          </a:p>
          <a:p>
            <a:endParaRPr lang="cs-CZ" dirty="0" smtClean="0"/>
          </a:p>
          <a:p>
            <a:endParaRPr lang="cs-CZ" dirty="0"/>
          </a:p>
        </p:txBody>
      </p:sp>
    </p:spTree>
    <p:extLst>
      <p:ext uri="{BB962C8B-B14F-4D97-AF65-F5344CB8AC3E}">
        <p14:creationId xmlns:p14="http://schemas.microsoft.com/office/powerpoint/2010/main" val="1685456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352928" cy="634082"/>
          </a:xfrm>
        </p:spPr>
        <p:txBody>
          <a:bodyPr/>
          <a:lstStyle/>
          <a:p>
            <a:r>
              <a:rPr lang="cs-CZ" sz="3200" dirty="0" smtClean="0">
                <a:solidFill>
                  <a:srgbClr val="C00000"/>
                </a:solidFill>
              </a:rPr>
              <a:t>Technologie používané  v kombinované dopravě</a:t>
            </a:r>
            <a:endParaRPr lang="cs-CZ" sz="3200" dirty="0">
              <a:solidFill>
                <a:srgbClr val="C00000"/>
              </a:solidFill>
            </a:endParaRPr>
          </a:p>
        </p:txBody>
      </p:sp>
      <p:sp>
        <p:nvSpPr>
          <p:cNvPr id="3" name="Zástupný symbol pro obsah 2"/>
          <p:cNvSpPr>
            <a:spLocks noGrp="1"/>
          </p:cNvSpPr>
          <p:nvPr>
            <p:ph idx="1"/>
          </p:nvPr>
        </p:nvSpPr>
        <p:spPr>
          <a:xfrm>
            <a:off x="457200" y="980727"/>
            <a:ext cx="7620000" cy="5733721"/>
          </a:xfrm>
        </p:spPr>
        <p:txBody>
          <a:bodyPr>
            <a:normAutofit fontScale="77500" lnSpcReduction="20000"/>
          </a:bodyPr>
          <a:lstStyle/>
          <a:p>
            <a:r>
              <a:rPr lang="cs-CZ" sz="2300" b="1" dirty="0" err="1"/>
              <a:t>Huckepack</a:t>
            </a:r>
            <a:r>
              <a:rPr lang="cs-CZ" sz="2300" b="1" dirty="0"/>
              <a:t> </a:t>
            </a:r>
            <a:r>
              <a:rPr lang="cs-CZ" sz="2300" dirty="0" smtClean="0"/>
              <a:t>= technologie přepravy silničních </a:t>
            </a:r>
            <a:r>
              <a:rPr lang="cs-CZ" sz="2300" dirty="0"/>
              <a:t>návěsů na speciálních železničních </a:t>
            </a:r>
            <a:r>
              <a:rPr lang="cs-CZ" sz="2300" dirty="0" smtClean="0"/>
              <a:t>vagonech - návěs (na silniční tahač) je vertikálně </a:t>
            </a:r>
            <a:r>
              <a:rPr lang="cs-CZ" sz="2300" dirty="0"/>
              <a:t>naložen jeřábem </a:t>
            </a:r>
            <a:r>
              <a:rPr lang="cs-CZ" sz="2300" dirty="0" smtClean="0"/>
              <a:t>na </a:t>
            </a:r>
            <a:r>
              <a:rPr lang="cs-CZ" sz="2300" dirty="0"/>
              <a:t>železniční </a:t>
            </a:r>
            <a:r>
              <a:rPr lang="cs-CZ" sz="2300" dirty="0" smtClean="0"/>
              <a:t>vagon, je </a:t>
            </a:r>
            <a:r>
              <a:rPr lang="cs-CZ" sz="2300" dirty="0"/>
              <a:t>přepraven do železniční stanice nejbližší místu určení, </a:t>
            </a:r>
            <a:r>
              <a:rPr lang="cs-CZ" sz="2300" dirty="0" smtClean="0"/>
              <a:t>naložen na silniční tahač (speciálně upravený pro </a:t>
            </a:r>
            <a:r>
              <a:rPr lang="cs-CZ" sz="2300" dirty="0"/>
              <a:t>bezproblémovou vertikální </a:t>
            </a:r>
            <a:r>
              <a:rPr lang="cs-CZ" sz="2300" dirty="0" smtClean="0"/>
              <a:t>manipulaci) a dopraven </a:t>
            </a:r>
            <a:r>
              <a:rPr lang="cs-CZ" sz="2300" dirty="0"/>
              <a:t>do místa určení. </a:t>
            </a:r>
            <a:endParaRPr lang="cs-CZ" sz="2300" dirty="0" smtClean="0"/>
          </a:p>
          <a:p>
            <a:r>
              <a:rPr lang="cs-CZ" sz="2300" dirty="0" smtClean="0"/>
              <a:t>= </a:t>
            </a:r>
            <a:r>
              <a:rPr lang="cs-CZ" sz="2300" dirty="0"/>
              <a:t>nedoprovázený druh </a:t>
            </a:r>
            <a:r>
              <a:rPr lang="cs-CZ" sz="2300" dirty="0" smtClean="0"/>
              <a:t>dopravy</a:t>
            </a:r>
          </a:p>
          <a:p>
            <a:endParaRPr lang="cs-CZ" dirty="0"/>
          </a:p>
          <a:p>
            <a:pPr marL="114300" indent="0">
              <a:buNone/>
            </a:pPr>
            <a:endParaRPr lang="cs-CZ" dirty="0" smtClean="0"/>
          </a:p>
          <a:p>
            <a:pPr marL="114300" indent="0">
              <a:buNone/>
            </a:pPr>
            <a:endParaRPr lang="cs-CZ" dirty="0"/>
          </a:p>
          <a:p>
            <a:r>
              <a:rPr lang="cs-CZ" sz="2300" b="1" dirty="0"/>
              <a:t>RO-LA </a:t>
            </a:r>
            <a:r>
              <a:rPr lang="cs-CZ" sz="2300" dirty="0"/>
              <a:t> </a:t>
            </a:r>
            <a:r>
              <a:rPr lang="cs-CZ" sz="2300" dirty="0" smtClean="0"/>
              <a:t>(</a:t>
            </a:r>
            <a:r>
              <a:rPr lang="cs-CZ" sz="2300" dirty="0" err="1" smtClean="0"/>
              <a:t>Rollende</a:t>
            </a:r>
            <a:r>
              <a:rPr lang="cs-CZ" sz="2300" dirty="0" smtClean="0"/>
              <a:t> </a:t>
            </a:r>
            <a:r>
              <a:rPr lang="cs-CZ" sz="2300" dirty="0" err="1" smtClean="0"/>
              <a:t>Landstraße</a:t>
            </a:r>
            <a:r>
              <a:rPr lang="cs-CZ" sz="2300" dirty="0" smtClean="0"/>
              <a:t>) = druh </a:t>
            </a:r>
            <a:r>
              <a:rPr lang="cs-CZ" sz="2300" dirty="0"/>
              <a:t>kombinované doprovázené nákladní dopravy, kdy dochází k přepravě silničních souprav spolu s posádkou kamionu, naložených na železniční vagon. </a:t>
            </a:r>
            <a:endParaRPr lang="cs-CZ" sz="2300" dirty="0" smtClean="0"/>
          </a:p>
          <a:p>
            <a:r>
              <a:rPr lang="cs-CZ" sz="2300" dirty="0" smtClean="0"/>
              <a:t>+ odlehčení </a:t>
            </a:r>
            <a:r>
              <a:rPr lang="cs-CZ" sz="2300" dirty="0"/>
              <a:t>provozu na hraničních přechodech, </a:t>
            </a:r>
          </a:p>
          <a:p>
            <a:r>
              <a:rPr lang="cs-CZ" sz="2300" dirty="0" smtClean="0"/>
              <a:t>+ urychlení </a:t>
            </a:r>
            <a:r>
              <a:rPr lang="cs-CZ" sz="2300" dirty="0"/>
              <a:t>celního odbavení, </a:t>
            </a:r>
            <a:endParaRPr lang="cs-CZ" sz="2300" dirty="0" smtClean="0"/>
          </a:p>
          <a:p>
            <a:r>
              <a:rPr lang="cs-CZ" sz="2300" dirty="0" smtClean="0"/>
              <a:t>+ odpočinek </a:t>
            </a:r>
            <a:r>
              <a:rPr lang="cs-CZ" sz="2300" dirty="0"/>
              <a:t>řidiče silničního vozidla, </a:t>
            </a:r>
            <a:endParaRPr lang="cs-CZ" sz="2300" dirty="0" smtClean="0"/>
          </a:p>
          <a:p>
            <a:r>
              <a:rPr lang="cs-CZ" sz="2300" dirty="0" smtClean="0"/>
              <a:t>+ možnost přepravy v případě nepříznivého počasí </a:t>
            </a:r>
            <a:r>
              <a:rPr lang="cs-CZ" sz="2300" dirty="0"/>
              <a:t>pro přepravu po silnici apod. </a:t>
            </a:r>
            <a:endParaRPr lang="cs-CZ" sz="2300" dirty="0" smtClean="0"/>
          </a:p>
          <a:p>
            <a:r>
              <a:rPr lang="cs-CZ" sz="2300" dirty="0" smtClean="0"/>
              <a:t>řidiči </a:t>
            </a:r>
            <a:r>
              <a:rPr lang="cs-CZ" sz="2300" dirty="0"/>
              <a:t>silničních vozidel </a:t>
            </a:r>
            <a:r>
              <a:rPr lang="cs-CZ" sz="2300" dirty="0" smtClean="0"/>
              <a:t>- po </a:t>
            </a:r>
            <a:r>
              <a:rPr lang="cs-CZ" sz="2300" dirty="0"/>
              <a:t>dobu přepravy ve speciálním lehátkovém železničním voze, kde mohou </a:t>
            </a:r>
            <a:r>
              <a:rPr lang="cs-CZ" sz="2300" dirty="0" smtClean="0"/>
              <a:t>odpočívat (čas je </a:t>
            </a:r>
            <a:r>
              <a:rPr lang="cs-CZ" sz="2300" dirty="0"/>
              <a:t>započítáván do povinných bezpečnostních přestávek dle dohody AETR (Evropská dohoda o práci osádek vozidel v mezinárodní silniční dopravě) a </a:t>
            </a:r>
            <a:r>
              <a:rPr lang="cs-CZ" sz="2300" dirty="0" smtClean="0"/>
              <a:t>nařízení ES č</a:t>
            </a:r>
            <a:r>
              <a:rPr lang="cs-CZ" sz="2300" dirty="0"/>
              <a:t>. 561/2006</a:t>
            </a:r>
            <a:r>
              <a:rPr lang="cs-CZ" dirty="0"/>
              <a:t>.</a:t>
            </a:r>
            <a:r>
              <a:rPr lang="cs-CZ" dirty="0" smtClean="0"/>
              <a:t> </a:t>
            </a:r>
            <a:endParaRPr lang="cs-CZ" dirty="0"/>
          </a:p>
        </p:txBody>
      </p:sp>
      <p:pic>
        <p:nvPicPr>
          <p:cNvPr id="3074" name="Picture 2" descr="http://www.k-report.net/foto/i003244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132856"/>
            <a:ext cx="1676527" cy="10081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La, zdroj: Ö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671383"/>
            <a:ext cx="1516296" cy="107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2372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136904" cy="562074"/>
          </a:xfrm>
        </p:spPr>
        <p:txBody>
          <a:bodyPr/>
          <a:lstStyle/>
          <a:p>
            <a:r>
              <a:rPr lang="cs-CZ" sz="3200" dirty="0">
                <a:solidFill>
                  <a:srgbClr val="C00000"/>
                </a:solidFill>
              </a:rPr>
              <a:t>Technologie používané  v kombinované dopravě</a:t>
            </a:r>
          </a:p>
        </p:txBody>
      </p:sp>
      <p:sp>
        <p:nvSpPr>
          <p:cNvPr id="3" name="Zástupný symbol pro obsah 2"/>
          <p:cNvSpPr>
            <a:spLocks noGrp="1"/>
          </p:cNvSpPr>
          <p:nvPr>
            <p:ph idx="1"/>
          </p:nvPr>
        </p:nvSpPr>
        <p:spPr>
          <a:xfrm>
            <a:off x="457200" y="764704"/>
            <a:ext cx="7620000" cy="5636096"/>
          </a:xfrm>
        </p:spPr>
        <p:txBody>
          <a:bodyPr>
            <a:normAutofit lnSpcReduction="10000"/>
          </a:bodyPr>
          <a:lstStyle/>
          <a:p>
            <a:r>
              <a:rPr lang="cs-CZ" b="1" dirty="0"/>
              <a:t>RO-RO </a:t>
            </a:r>
            <a:r>
              <a:rPr lang="cs-CZ" dirty="0"/>
              <a:t>(</a:t>
            </a:r>
            <a:r>
              <a:rPr lang="cs-CZ" dirty="0" err="1"/>
              <a:t>roll</a:t>
            </a:r>
            <a:r>
              <a:rPr lang="cs-CZ" dirty="0"/>
              <a:t>-on/</a:t>
            </a:r>
            <a:r>
              <a:rPr lang="cs-CZ" dirty="0" err="1"/>
              <a:t>roll-off</a:t>
            </a:r>
            <a:r>
              <a:rPr lang="cs-CZ" dirty="0"/>
              <a:t>) </a:t>
            </a:r>
            <a:r>
              <a:rPr lang="cs-CZ" dirty="0" smtClean="0"/>
              <a:t> = systém </a:t>
            </a:r>
            <a:r>
              <a:rPr lang="cs-CZ" dirty="0"/>
              <a:t>přepravy pomocí speciálních plavidel, kdy je </a:t>
            </a:r>
            <a:r>
              <a:rPr lang="cs-CZ" dirty="0" smtClean="0"/>
              <a:t>silniční, příp. i </a:t>
            </a:r>
            <a:r>
              <a:rPr lang="cs-CZ" dirty="0"/>
              <a:t>železniční vozidlo, </a:t>
            </a:r>
            <a:r>
              <a:rPr lang="cs-CZ" dirty="0" smtClean="0"/>
              <a:t>resp. celá přepravní </a:t>
            </a:r>
            <a:r>
              <a:rPr lang="cs-CZ" dirty="0"/>
              <a:t>jednotka s železničním podvozkem naležena na speciální loď, jež má palubu vybavenou soustavou kolejí právě pro přepravu železničních i silničních vozidel. </a:t>
            </a:r>
            <a:endParaRPr lang="cs-CZ" dirty="0" smtClean="0"/>
          </a:p>
          <a:p>
            <a:r>
              <a:rPr lang="cs-CZ" dirty="0"/>
              <a:t>n</a:t>
            </a:r>
            <a:r>
              <a:rPr lang="cs-CZ" dirty="0" smtClean="0"/>
              <a:t>akládka </a:t>
            </a:r>
            <a:r>
              <a:rPr lang="cs-CZ" dirty="0"/>
              <a:t>a </a:t>
            </a:r>
            <a:r>
              <a:rPr lang="cs-CZ" dirty="0" smtClean="0"/>
              <a:t>vykládka probíhá </a:t>
            </a:r>
            <a:r>
              <a:rPr lang="cs-CZ" dirty="0"/>
              <a:t>pouze horizontálně  </a:t>
            </a:r>
            <a:r>
              <a:rPr lang="cs-CZ" dirty="0" smtClean="0"/>
              <a:t>- není </a:t>
            </a:r>
            <a:r>
              <a:rPr lang="cs-CZ" dirty="0"/>
              <a:t>nutné používání </a:t>
            </a:r>
            <a:r>
              <a:rPr lang="cs-CZ" dirty="0" smtClean="0"/>
              <a:t>jeřábů</a:t>
            </a:r>
            <a:endParaRPr lang="cs-CZ" dirty="0"/>
          </a:p>
          <a:p>
            <a:r>
              <a:rPr lang="cs-CZ" dirty="0" smtClean="0"/>
              <a:t>+ úspora </a:t>
            </a:r>
            <a:r>
              <a:rPr lang="cs-CZ" dirty="0"/>
              <a:t>času při nakládce a vykládce</a:t>
            </a:r>
            <a:r>
              <a:rPr lang="cs-CZ" dirty="0" smtClean="0"/>
              <a:t>.</a:t>
            </a:r>
          </a:p>
          <a:p>
            <a:endParaRPr lang="cs-CZ" dirty="0"/>
          </a:p>
          <a:p>
            <a:pPr marL="114300" indent="0">
              <a:buNone/>
            </a:pPr>
            <a:endParaRPr lang="cs-CZ" dirty="0" smtClean="0"/>
          </a:p>
          <a:p>
            <a:endParaRPr lang="cs-CZ" dirty="0" smtClean="0"/>
          </a:p>
          <a:p>
            <a:r>
              <a:rPr lang="cs-CZ" b="1" dirty="0"/>
              <a:t>LO-LO </a:t>
            </a:r>
            <a:r>
              <a:rPr lang="cs-CZ" dirty="0"/>
              <a:t>(lift-on/lift-</a:t>
            </a:r>
            <a:r>
              <a:rPr lang="cs-CZ" dirty="0" err="1"/>
              <a:t>off</a:t>
            </a:r>
            <a:r>
              <a:rPr lang="cs-CZ" dirty="0"/>
              <a:t>) technologie  </a:t>
            </a:r>
            <a:r>
              <a:rPr lang="cs-CZ" dirty="0" smtClean="0"/>
              <a:t>= používána </a:t>
            </a:r>
            <a:r>
              <a:rPr lang="cs-CZ" dirty="0"/>
              <a:t>k přepravám pomocí vodní </a:t>
            </a:r>
            <a:r>
              <a:rPr lang="cs-CZ" dirty="0" smtClean="0"/>
              <a:t>dopravy </a:t>
            </a:r>
            <a:endParaRPr lang="cs-CZ" dirty="0"/>
          </a:p>
          <a:p>
            <a:r>
              <a:rPr lang="cs-CZ" dirty="0" smtClean="0"/>
              <a:t>na </a:t>
            </a:r>
            <a:r>
              <a:rPr lang="cs-CZ" dirty="0"/>
              <a:t>rozdíl od systému RO-RO </a:t>
            </a:r>
            <a:r>
              <a:rPr lang="cs-CZ" dirty="0" smtClean="0"/>
              <a:t>je nakládka </a:t>
            </a:r>
            <a:r>
              <a:rPr lang="cs-CZ" dirty="0"/>
              <a:t>a vykládka řešena vertikálním </a:t>
            </a:r>
            <a:r>
              <a:rPr lang="cs-CZ" dirty="0" smtClean="0"/>
              <a:t>způsobem</a:t>
            </a:r>
          </a:p>
          <a:p>
            <a:r>
              <a:rPr lang="cs-CZ" dirty="0" smtClean="0"/>
              <a:t>je zapotřebí manipulační </a:t>
            </a:r>
            <a:r>
              <a:rPr lang="cs-CZ" dirty="0"/>
              <a:t>technika, nejčastěji </a:t>
            </a:r>
            <a:r>
              <a:rPr lang="cs-CZ" dirty="0" smtClean="0"/>
              <a:t>jeřáby</a:t>
            </a:r>
            <a:endParaRPr lang="cs-CZ" dirty="0"/>
          </a:p>
        </p:txBody>
      </p:sp>
      <p:pic>
        <p:nvPicPr>
          <p:cNvPr id="4098" name="Picture 2" descr="http://img.intermodal.sk/Obrazky/RORO/roro_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708920"/>
            <a:ext cx="2499792" cy="166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52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t>Přeprava věci (</a:t>
            </a:r>
            <a:r>
              <a:rPr lang="cs-CZ" sz="3600" b="1" dirty="0" err="1" smtClean="0"/>
              <a:t>Obč</a:t>
            </a:r>
            <a:r>
              <a:rPr lang="cs-CZ" sz="3600" b="1" dirty="0" smtClean="0"/>
              <a:t>. z. </a:t>
            </a:r>
            <a:r>
              <a:rPr lang="cs-CZ" sz="3600" b="1" dirty="0"/>
              <a:t>č. 89/2012 Sb</a:t>
            </a:r>
            <a:r>
              <a:rPr lang="cs-CZ" sz="3600" b="1" dirty="0" smtClean="0"/>
              <a:t>.)</a:t>
            </a:r>
            <a:endParaRPr lang="cs-CZ" sz="3600" b="1" dirty="0"/>
          </a:p>
        </p:txBody>
      </p:sp>
      <p:sp>
        <p:nvSpPr>
          <p:cNvPr id="3" name="Zástupný symbol pro obsah 2"/>
          <p:cNvSpPr>
            <a:spLocks noGrp="1"/>
          </p:cNvSpPr>
          <p:nvPr>
            <p:ph idx="1"/>
          </p:nvPr>
        </p:nvSpPr>
        <p:spPr>
          <a:xfrm>
            <a:off x="457200" y="1196752"/>
            <a:ext cx="7620000" cy="5204048"/>
          </a:xfrm>
        </p:spPr>
        <p:txBody>
          <a:bodyPr>
            <a:normAutofit fontScale="77500" lnSpcReduction="20000"/>
          </a:bodyPr>
          <a:lstStyle/>
          <a:p>
            <a:endParaRPr lang="cs-CZ" dirty="0"/>
          </a:p>
          <a:p>
            <a:r>
              <a:rPr lang="cs-CZ" dirty="0"/>
              <a:t>Přepravní smlouva </a:t>
            </a:r>
            <a:r>
              <a:rPr lang="cs-CZ" dirty="0">
                <a:solidFill>
                  <a:srgbClr val="00B050"/>
                </a:solidFill>
              </a:rPr>
              <a:t>dle NOZ </a:t>
            </a:r>
            <a:r>
              <a:rPr lang="cs-CZ" b="1" dirty="0"/>
              <a:t>Přeprava věci (</a:t>
            </a:r>
            <a:r>
              <a:rPr lang="cs-CZ" dirty="0"/>
              <a:t>§ 2555) </a:t>
            </a:r>
          </a:p>
          <a:p>
            <a:r>
              <a:rPr lang="cs-CZ" b="1" dirty="0"/>
              <a:t>Základní ustanovení </a:t>
            </a:r>
            <a:endParaRPr lang="cs-CZ" dirty="0"/>
          </a:p>
          <a:p>
            <a:r>
              <a:rPr lang="cs-CZ" i="1" dirty="0"/>
              <a:t>(1) </a:t>
            </a:r>
            <a:r>
              <a:rPr lang="cs-CZ" dirty="0"/>
              <a:t>Smlouvou o přepravě věci se dopravce zavazuje odesílateli, že přepraví věc jako zásilku z místa odeslání do místa určení, a odesílatel se zavazuje zaplatit dopravci přepravné. </a:t>
            </a:r>
          </a:p>
          <a:p>
            <a:r>
              <a:rPr lang="cs-CZ" i="1" dirty="0"/>
              <a:t>(2) </a:t>
            </a:r>
            <a:r>
              <a:rPr lang="cs-CZ" dirty="0"/>
              <a:t>Nepožádá-li odesílatel dopravce o převzetí zásilky v ujednané době a není-li ujednána do šesti měsíců od uzavření smlouvy, práva a povinnosti ze smlouvy zaniknou. </a:t>
            </a:r>
            <a:endParaRPr lang="cs-CZ" dirty="0" smtClean="0"/>
          </a:p>
          <a:p>
            <a:r>
              <a:rPr lang="cs-CZ" dirty="0"/>
              <a:t>2556</a:t>
            </a:r>
          </a:p>
          <a:p>
            <a:r>
              <a:rPr lang="cs-CZ" dirty="0"/>
              <a:t>Odesílatel potvrdí dopravci na jeho žádost objednávku přepravy. Dopravce potvrdí odesílateli na jeho žádost převzetí zásilky. Potvrzení vyžadují písemnou formu.</a:t>
            </a:r>
          </a:p>
          <a:p>
            <a:r>
              <a:rPr lang="cs-CZ" dirty="0"/>
              <a:t>§ 2557</a:t>
            </a:r>
          </a:p>
          <a:p>
            <a:r>
              <a:rPr lang="cs-CZ" i="1" dirty="0"/>
              <a:t>(1)</a:t>
            </a:r>
            <a:r>
              <a:rPr lang="cs-CZ" dirty="0"/>
              <a:t> Odesílatel poskytne dopravci správné údaje o obsahu zásilky a jeho povaze.</a:t>
            </a:r>
          </a:p>
          <a:p>
            <a:r>
              <a:rPr lang="cs-CZ" i="1" dirty="0"/>
              <a:t>(2)</a:t>
            </a:r>
            <a:r>
              <a:rPr lang="cs-CZ" dirty="0"/>
              <a:t> Je-li k provedení přepravy zapotřebí zvláštní listiny, předá ji odesílatel dopravci nejpozději při předání zásilky k přepravě.</a:t>
            </a:r>
          </a:p>
          <a:p>
            <a:r>
              <a:rPr lang="cs-CZ" dirty="0"/>
              <a:t>§ 2558</a:t>
            </a:r>
          </a:p>
          <a:p>
            <a:r>
              <a:rPr lang="cs-CZ" dirty="0"/>
              <a:t>Dopravce provede přepravu do místa určení s odbornou péčí v ujednané době, a nebyla-li ujednána, bez zbytečného odkladu. Má se za to, že tato doba počíná běžet dnem následujícím po převzetí zásilky dopravcem</a:t>
            </a:r>
            <a:r>
              <a:rPr lang="cs-CZ" dirty="0" smtClean="0"/>
              <a:t>.</a:t>
            </a:r>
            <a:endParaRPr lang="cs-CZ" dirty="0"/>
          </a:p>
        </p:txBody>
      </p:sp>
    </p:spTree>
    <p:extLst>
      <p:ext uri="{BB962C8B-B14F-4D97-AF65-F5344CB8AC3E}">
        <p14:creationId xmlns:p14="http://schemas.microsoft.com/office/powerpoint/2010/main" val="16381127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C00000"/>
                </a:solidFill>
              </a:rPr>
              <a:t>Doklady o přepravě (viz i předchozí text)</a:t>
            </a:r>
            <a:endParaRPr lang="cs-CZ" sz="3200" dirty="0">
              <a:solidFill>
                <a:srgbClr val="C00000"/>
              </a:solidFill>
            </a:endParaRPr>
          </a:p>
        </p:txBody>
      </p:sp>
      <p:sp>
        <p:nvSpPr>
          <p:cNvPr id="3" name="Zástupný symbol pro obsah 2"/>
          <p:cNvSpPr>
            <a:spLocks noGrp="1"/>
          </p:cNvSpPr>
          <p:nvPr>
            <p:ph idx="1"/>
          </p:nvPr>
        </p:nvSpPr>
        <p:spPr>
          <a:xfrm>
            <a:off x="457200" y="1268760"/>
            <a:ext cx="7620000" cy="5132040"/>
          </a:xfrm>
        </p:spPr>
        <p:txBody>
          <a:bodyPr/>
          <a:lstStyle/>
          <a:p>
            <a:endParaRPr lang="cs-CZ" dirty="0"/>
          </a:p>
          <a:p>
            <a:r>
              <a:rPr lang="cs-CZ" b="1" dirty="0"/>
              <a:t>Přepravní doklad </a:t>
            </a:r>
            <a:endParaRPr lang="cs-CZ" dirty="0"/>
          </a:p>
          <a:p>
            <a:r>
              <a:rPr lang="cs-CZ" dirty="0"/>
              <a:t>Přepravní listina jako </a:t>
            </a:r>
            <a:r>
              <a:rPr lang="cs-CZ" b="1" dirty="0"/>
              <a:t>přepravní doklad </a:t>
            </a:r>
            <a:r>
              <a:rPr lang="cs-CZ" dirty="0"/>
              <a:t>o zásilce doprovází zásilku až do jejího vydání příjemci zásilky (část může zůstat odesílateli). Přepravní listinu je povinen řádně vyplněnou odevzdat dopravci odesílatel se zásilkou, pokud pro některé druhy přeprav není stanovena jiná úprava. </a:t>
            </a:r>
          </a:p>
          <a:p>
            <a:r>
              <a:rPr lang="cs-CZ" dirty="0"/>
              <a:t>Přepravním dokladem se rozumí zpravidla </a:t>
            </a:r>
            <a:r>
              <a:rPr lang="cs-CZ" b="1" dirty="0"/>
              <a:t>nákladní list </a:t>
            </a:r>
            <a:r>
              <a:rPr lang="cs-CZ" dirty="0"/>
              <a:t>(legitimační dokument) </a:t>
            </a:r>
          </a:p>
          <a:p>
            <a:r>
              <a:rPr lang="cs-CZ" b="1" dirty="0"/>
              <a:t>Náložný </a:t>
            </a:r>
            <a:r>
              <a:rPr lang="cs-CZ" dirty="0"/>
              <a:t>(náložní) </a:t>
            </a:r>
            <a:r>
              <a:rPr lang="cs-CZ" b="1" dirty="0"/>
              <a:t>list </a:t>
            </a:r>
            <a:r>
              <a:rPr lang="cs-CZ" dirty="0"/>
              <a:t>(dispoziční dokument - je cenný papír, se kterým je spojeno právo požadovat na dopravci vydání zásilky v souladu s obsahem náložného listu; lze jej vydat na jméno, na řad nebo na doručitele.</a:t>
            </a:r>
          </a:p>
        </p:txBody>
      </p:sp>
    </p:spTree>
    <p:extLst>
      <p:ext uri="{BB962C8B-B14F-4D97-AF65-F5344CB8AC3E}">
        <p14:creationId xmlns:p14="http://schemas.microsoft.com/office/powerpoint/2010/main" val="541961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0" y="332656"/>
            <a:ext cx="8229600" cy="1066800"/>
          </a:xfrm>
        </p:spPr>
        <p:txBody>
          <a:bodyPr>
            <a:normAutofit/>
          </a:bodyPr>
          <a:lstStyle/>
          <a:p>
            <a:pPr algn="ctr" eaLnBrk="1" fontAlgn="auto" hangingPunct="1">
              <a:spcAft>
                <a:spcPts val="0"/>
              </a:spcAft>
              <a:defRPr/>
            </a:pPr>
            <a:r>
              <a:rPr lang="cs-CZ" sz="3600" b="1" cap="all" dirty="0" smtClean="0">
                <a:solidFill>
                  <a:schemeClr val="accent6">
                    <a:lumMod val="50000"/>
                  </a:schemeClr>
                </a:solidFill>
                <a:latin typeface="Arial" charset="0"/>
              </a:rPr>
              <a:t>Dopravní a přepravní výkony</a:t>
            </a:r>
          </a:p>
        </p:txBody>
      </p:sp>
      <p:sp>
        <p:nvSpPr>
          <p:cNvPr id="29699" name="Rectangle 3"/>
          <p:cNvSpPr>
            <a:spLocks noGrp="1" noChangeArrowheads="1"/>
          </p:cNvSpPr>
          <p:nvPr>
            <p:ph idx="1"/>
          </p:nvPr>
        </p:nvSpPr>
        <p:spPr>
          <a:xfrm>
            <a:off x="457200" y="1773238"/>
            <a:ext cx="8229600" cy="4324350"/>
          </a:xfrm>
        </p:spPr>
        <p:txBody>
          <a:bodyPr>
            <a:normAutofit lnSpcReduction="10000"/>
          </a:bodyPr>
          <a:lstStyle/>
          <a:p>
            <a:pPr eaLnBrk="1" hangingPunct="1">
              <a:buFontTx/>
              <a:buChar char="-"/>
            </a:pPr>
            <a:r>
              <a:rPr lang="cs-CZ" sz="2000" smtClean="0">
                <a:solidFill>
                  <a:srgbClr val="2B4A5E"/>
                </a:solidFill>
                <a:latin typeface="Arial" charset="0"/>
              </a:rPr>
              <a:t>DOPRAVNÍ VÝKONY – odvozené od výkonu dopravy, tj. závislé na charakteristice dopravního prostředku a ujeté vzdálenosti</a:t>
            </a:r>
          </a:p>
          <a:p>
            <a:pPr eaLnBrk="1" hangingPunct="1">
              <a:buFontTx/>
              <a:buChar char="-"/>
            </a:pPr>
            <a:endParaRPr lang="cs-CZ" sz="2000" smtClean="0">
              <a:solidFill>
                <a:srgbClr val="2B4A5E"/>
              </a:solidFill>
              <a:latin typeface="Arial" charset="0"/>
            </a:endParaRPr>
          </a:p>
          <a:p>
            <a:pPr eaLnBrk="1" hangingPunct="1">
              <a:buFontTx/>
              <a:buChar char="-"/>
            </a:pPr>
            <a:r>
              <a:rPr lang="cs-CZ" sz="2000" smtClean="0">
                <a:solidFill>
                  <a:srgbClr val="2B4A5E"/>
                </a:solidFill>
                <a:latin typeface="Arial" charset="0"/>
              </a:rPr>
              <a:t>např.: ujeté km, místové km, vlakové km, nápravové km aj.</a:t>
            </a:r>
          </a:p>
          <a:p>
            <a:pPr eaLnBrk="1" hangingPunct="1">
              <a:buFontTx/>
              <a:buChar char="-"/>
            </a:pPr>
            <a:endParaRPr lang="cs-CZ" sz="2000" smtClean="0">
              <a:solidFill>
                <a:srgbClr val="2B4A5E"/>
              </a:solidFill>
              <a:latin typeface="Arial" charset="0"/>
            </a:endParaRPr>
          </a:p>
          <a:p>
            <a:pPr eaLnBrk="1" hangingPunct="1">
              <a:buFontTx/>
              <a:buChar char="-"/>
            </a:pPr>
            <a:r>
              <a:rPr lang="cs-CZ" sz="2000" smtClean="0">
                <a:solidFill>
                  <a:srgbClr val="2B4A5E"/>
                </a:solidFill>
                <a:latin typeface="Arial" charset="0"/>
              </a:rPr>
              <a:t>PŘEPRAVNÍ VÝKONY – odvozené od výkonu přepravy, tj. závislé na charakteristice přepravované komodity nebo počtu přepravovaných osob a ujeté vzdálenosti.</a:t>
            </a:r>
          </a:p>
          <a:p>
            <a:pPr eaLnBrk="1" hangingPunct="1">
              <a:buFontTx/>
              <a:buNone/>
            </a:pPr>
            <a:endParaRPr lang="cs-CZ" sz="2000" smtClean="0">
              <a:solidFill>
                <a:srgbClr val="2B4A5E"/>
              </a:solidFill>
              <a:latin typeface="Arial" charset="0"/>
            </a:endParaRPr>
          </a:p>
          <a:p>
            <a:pPr eaLnBrk="1" hangingPunct="1">
              <a:buFontTx/>
              <a:buChar char="-"/>
            </a:pPr>
            <a:r>
              <a:rPr lang="cs-CZ" sz="2000" smtClean="0">
                <a:solidFill>
                  <a:srgbClr val="2B4A5E"/>
                </a:solidFill>
                <a:latin typeface="Arial" charset="0"/>
              </a:rPr>
              <a:t>např.: osobový km – přeprava jedné osoby na vzdálenost jednoho km; tunový km - přeprava jedné tuny nákladu na vzdálenost jednoho km</a:t>
            </a:r>
          </a:p>
          <a:p>
            <a:pPr eaLnBrk="1" hangingPunct="1">
              <a:buFontTx/>
              <a:buChar char="-"/>
            </a:pPr>
            <a:r>
              <a:rPr lang="cs-CZ" sz="2000" smtClean="0">
                <a:solidFill>
                  <a:srgbClr val="2B4A5E"/>
                </a:solidFill>
                <a:latin typeface="Arial" charset="0"/>
              </a:rPr>
              <a:t>hrtkm – (hmotnost vlaku + hmotnost nákladu) x ujetá vzdálenost</a:t>
            </a:r>
          </a:p>
        </p:txBody>
      </p:sp>
    </p:spTree>
    <p:extLst>
      <p:ext uri="{BB962C8B-B14F-4D97-AF65-F5344CB8AC3E}">
        <p14:creationId xmlns:p14="http://schemas.microsoft.com/office/powerpoint/2010/main" val="399076274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trips(downLef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strips(downLeft)">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strips(downLeft)">
                                      <p:cBhvr>
                                        <p:cTn id="17" dur="500"/>
                                        <p:tgtEl>
                                          <p:spTgt spid="296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9699">
                                            <p:txEl>
                                              <p:pRg st="6" end="6"/>
                                            </p:txEl>
                                          </p:spTgt>
                                        </p:tgtEl>
                                        <p:attrNameLst>
                                          <p:attrName>style.visibility</p:attrName>
                                        </p:attrNameLst>
                                      </p:cBhvr>
                                      <p:to>
                                        <p:strVal val="visible"/>
                                      </p:to>
                                    </p:set>
                                    <p:animEffect transition="in" filter="strips(downLeft)">
                                      <p:cBhvr>
                                        <p:cTn id="22" dur="500"/>
                                        <p:tgtEl>
                                          <p:spTgt spid="2969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animEffect transition="in" filter="strips(downLeft)">
                                      <p:cBhvr>
                                        <p:cTn id="27"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7825680" cy="1143000"/>
          </a:xfrm>
        </p:spPr>
        <p:txBody>
          <a:bodyPr/>
          <a:lstStyle/>
          <a:p>
            <a:r>
              <a:rPr lang="cs-CZ" dirty="0">
                <a:solidFill>
                  <a:srgbClr val="C00000"/>
                </a:solidFill>
              </a:rPr>
              <a:t>Dopravní a přepravní proces </a:t>
            </a:r>
            <a:r>
              <a:rPr lang="cs-CZ" dirty="0" smtClean="0"/>
              <a:t>(2)</a:t>
            </a:r>
            <a:endParaRPr lang="cs-CZ" dirty="0"/>
          </a:p>
        </p:txBody>
      </p:sp>
      <p:sp>
        <p:nvSpPr>
          <p:cNvPr id="3" name="Zástupný symbol pro obsah 2"/>
          <p:cNvSpPr>
            <a:spLocks noGrp="1"/>
          </p:cNvSpPr>
          <p:nvPr>
            <p:ph idx="1"/>
          </p:nvPr>
        </p:nvSpPr>
        <p:spPr>
          <a:xfrm>
            <a:off x="457200" y="1484784"/>
            <a:ext cx="7620000" cy="4916016"/>
          </a:xfrm>
        </p:spPr>
        <p:txBody>
          <a:bodyPr/>
          <a:lstStyle/>
          <a:p>
            <a:r>
              <a:rPr lang="cs-CZ" b="1" dirty="0" smtClean="0">
                <a:solidFill>
                  <a:srgbClr val="FF0000"/>
                </a:solidFill>
              </a:rPr>
              <a:t>PŘEPRAVNÍ PROCES </a:t>
            </a:r>
            <a:r>
              <a:rPr lang="cs-CZ" dirty="0" smtClean="0">
                <a:solidFill>
                  <a:srgbClr val="FF0000"/>
                </a:solidFill>
              </a:rPr>
              <a:t> </a:t>
            </a:r>
            <a:r>
              <a:rPr lang="cs-CZ" dirty="0" smtClean="0"/>
              <a:t>= </a:t>
            </a:r>
            <a:r>
              <a:rPr lang="cs-CZ" dirty="0">
                <a:solidFill>
                  <a:srgbClr val="00B050"/>
                </a:solidFill>
              </a:rPr>
              <a:t>zajištění vlastního přemístění zásilky z místa odeslání do místa určení</a:t>
            </a:r>
            <a:r>
              <a:rPr lang="cs-CZ" dirty="0"/>
              <a:t>. </a:t>
            </a:r>
            <a:endParaRPr lang="cs-CZ" dirty="0" smtClean="0"/>
          </a:p>
          <a:p>
            <a:r>
              <a:rPr lang="cs-CZ" dirty="0" smtClean="0"/>
              <a:t>důležitý faktor = </a:t>
            </a:r>
            <a:r>
              <a:rPr lang="cs-CZ" dirty="0"/>
              <a:t>časová návaznost jednotlivých činností, které mohou být např</a:t>
            </a:r>
            <a:r>
              <a:rPr lang="cs-CZ" dirty="0" smtClean="0"/>
              <a:t>.:</a:t>
            </a:r>
          </a:p>
          <a:p>
            <a:pPr lvl="1"/>
            <a:r>
              <a:rPr lang="cs-CZ" dirty="0" smtClean="0"/>
              <a:t> </a:t>
            </a:r>
            <a:r>
              <a:rPr lang="cs-CZ" dirty="0"/>
              <a:t>výběr dopravce, </a:t>
            </a:r>
            <a:endParaRPr lang="cs-CZ" dirty="0" smtClean="0"/>
          </a:p>
          <a:p>
            <a:pPr lvl="1"/>
            <a:r>
              <a:rPr lang="cs-CZ" dirty="0" smtClean="0"/>
              <a:t>objednání </a:t>
            </a:r>
            <a:r>
              <a:rPr lang="cs-CZ" dirty="0"/>
              <a:t>dopravy, </a:t>
            </a:r>
            <a:endParaRPr lang="cs-CZ" dirty="0" smtClean="0"/>
          </a:p>
          <a:p>
            <a:pPr lvl="1"/>
            <a:r>
              <a:rPr lang="cs-CZ" dirty="0" smtClean="0"/>
              <a:t>převzetí </a:t>
            </a:r>
            <a:r>
              <a:rPr lang="cs-CZ" dirty="0"/>
              <a:t>a nakládka zásilky, zajištění bezpečnosti, </a:t>
            </a:r>
            <a:endParaRPr lang="cs-CZ" dirty="0" smtClean="0"/>
          </a:p>
          <a:p>
            <a:pPr lvl="1"/>
            <a:r>
              <a:rPr lang="cs-CZ" dirty="0" smtClean="0"/>
              <a:t>vlastní </a:t>
            </a:r>
            <a:r>
              <a:rPr lang="cs-CZ" dirty="0"/>
              <a:t>doprava, </a:t>
            </a:r>
            <a:endParaRPr lang="cs-CZ" dirty="0" smtClean="0"/>
          </a:p>
          <a:p>
            <a:pPr lvl="1"/>
            <a:r>
              <a:rPr lang="cs-CZ" dirty="0" smtClean="0"/>
              <a:t>předání </a:t>
            </a:r>
            <a:r>
              <a:rPr lang="cs-CZ" dirty="0"/>
              <a:t>zásilky příjemci spolu s </a:t>
            </a:r>
            <a:r>
              <a:rPr lang="cs-CZ" dirty="0" smtClean="0"/>
              <a:t>vykládkou,</a:t>
            </a:r>
          </a:p>
          <a:p>
            <a:pPr lvl="1"/>
            <a:r>
              <a:rPr lang="cs-CZ" dirty="0" smtClean="0"/>
              <a:t>vyúčtování </a:t>
            </a:r>
            <a:r>
              <a:rPr lang="cs-CZ" dirty="0"/>
              <a:t>přepravy, </a:t>
            </a:r>
          </a:p>
          <a:p>
            <a:pPr lvl="1"/>
            <a:r>
              <a:rPr lang="cs-CZ" dirty="0" smtClean="0"/>
              <a:t>případné </a:t>
            </a:r>
            <a:r>
              <a:rPr lang="cs-CZ" dirty="0"/>
              <a:t>reklamace. </a:t>
            </a:r>
          </a:p>
        </p:txBody>
      </p:sp>
      <p:pic>
        <p:nvPicPr>
          <p:cNvPr id="4098" name="Picture 2" descr="http://www.cheapestwaytoship.org/wp-content/gallery/shipping-services/goin-postal-mailing-and-shipping-services-wesley-chap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5229200"/>
            <a:ext cx="3399681" cy="150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161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20000" cy="706090"/>
          </a:xfrm>
        </p:spPr>
        <p:txBody>
          <a:bodyPr/>
          <a:lstStyle/>
          <a:p>
            <a:r>
              <a:rPr lang="cs-CZ" sz="3200" dirty="0">
                <a:solidFill>
                  <a:srgbClr val="C00000"/>
                </a:solidFill>
              </a:rPr>
              <a:t>Technologické ukazatele silniční nákladní </a:t>
            </a:r>
            <a:r>
              <a:rPr lang="cs-CZ" sz="3200" dirty="0" smtClean="0">
                <a:solidFill>
                  <a:srgbClr val="C00000"/>
                </a:solidFill>
              </a:rPr>
              <a:t>dopravy - příklady</a:t>
            </a:r>
            <a:endParaRPr lang="cs-CZ" sz="3200" dirty="0">
              <a:solidFill>
                <a:srgbClr val="C00000"/>
              </a:solidFill>
            </a:endParaRPr>
          </a:p>
        </p:txBody>
      </p:sp>
      <p:sp>
        <p:nvSpPr>
          <p:cNvPr id="3" name="Zástupný symbol pro obsah 2"/>
          <p:cNvSpPr>
            <a:spLocks noGrp="1"/>
          </p:cNvSpPr>
          <p:nvPr>
            <p:ph idx="1"/>
          </p:nvPr>
        </p:nvSpPr>
        <p:spPr>
          <a:xfrm>
            <a:off x="457200" y="1124744"/>
            <a:ext cx="7620000" cy="5544616"/>
          </a:xfrm>
        </p:spPr>
        <p:txBody>
          <a:bodyPr>
            <a:normAutofit fontScale="85000" lnSpcReduction="20000"/>
          </a:bodyPr>
          <a:lstStyle/>
          <a:p>
            <a:pPr marL="114300" indent="0">
              <a:buNone/>
            </a:pPr>
            <a:endParaRPr lang="cs-CZ" dirty="0" smtClean="0"/>
          </a:p>
          <a:p>
            <a:r>
              <a:rPr lang="cs-CZ" dirty="0"/>
              <a:t>o</a:t>
            </a:r>
            <a:r>
              <a:rPr lang="cs-CZ" dirty="0" smtClean="0"/>
              <a:t>bjem přepravy</a:t>
            </a:r>
            <a:r>
              <a:rPr lang="cs-CZ" dirty="0"/>
              <a:t>, </a:t>
            </a:r>
            <a:endParaRPr lang="cs-CZ" dirty="0" smtClean="0"/>
          </a:p>
          <a:p>
            <a:r>
              <a:rPr lang="cs-CZ" dirty="0" smtClean="0"/>
              <a:t>přepravní výkon</a:t>
            </a:r>
          </a:p>
          <a:p>
            <a:r>
              <a:rPr lang="cs-CZ" dirty="0"/>
              <a:t>jízdní </a:t>
            </a:r>
            <a:r>
              <a:rPr lang="cs-CZ" dirty="0" smtClean="0"/>
              <a:t>výkon</a:t>
            </a:r>
          </a:p>
          <a:p>
            <a:r>
              <a:rPr lang="cs-CZ" dirty="0" smtClean="0"/>
              <a:t>součinitel </a:t>
            </a:r>
            <a:r>
              <a:rPr lang="cs-CZ" dirty="0"/>
              <a:t>využití </a:t>
            </a:r>
            <a:r>
              <a:rPr lang="cs-CZ" dirty="0" smtClean="0"/>
              <a:t>jízd</a:t>
            </a:r>
          </a:p>
          <a:p>
            <a:r>
              <a:rPr lang="cs-CZ" dirty="0" smtClean="0"/>
              <a:t>součinitel </a:t>
            </a:r>
            <a:r>
              <a:rPr lang="cs-CZ" dirty="0"/>
              <a:t>využití </a:t>
            </a:r>
            <a:r>
              <a:rPr lang="cs-CZ" dirty="0" smtClean="0"/>
              <a:t>užitečné </a:t>
            </a:r>
            <a:r>
              <a:rPr lang="cs-CZ" dirty="0"/>
              <a:t>hmotnosti </a:t>
            </a:r>
            <a:r>
              <a:rPr lang="cs-CZ" dirty="0" smtClean="0"/>
              <a:t>vozidla</a:t>
            </a:r>
          </a:p>
          <a:p>
            <a:r>
              <a:rPr lang="cs-CZ" dirty="0" smtClean="0"/>
              <a:t>průměrná přepravní vzdálenost</a:t>
            </a:r>
          </a:p>
          <a:p>
            <a:r>
              <a:rPr lang="cs-CZ" dirty="0" smtClean="0"/>
              <a:t>průměrné přepravené množství</a:t>
            </a:r>
          </a:p>
          <a:p>
            <a:r>
              <a:rPr lang="fr-FR" dirty="0" smtClean="0"/>
              <a:t>průměrné ložení</a:t>
            </a:r>
            <a:endParaRPr lang="cs-CZ" dirty="0" smtClean="0"/>
          </a:p>
          <a:p>
            <a:r>
              <a:rPr lang="fr-FR" dirty="0"/>
              <a:t>doba obratu nákladního </a:t>
            </a:r>
            <a:r>
              <a:rPr lang="fr-FR" dirty="0" smtClean="0"/>
              <a:t>vozidla</a:t>
            </a:r>
            <a:endParaRPr lang="cs-CZ" dirty="0" smtClean="0"/>
          </a:p>
          <a:p>
            <a:r>
              <a:rPr lang="cs-CZ" dirty="0" smtClean="0"/>
              <a:t>počet obratů</a:t>
            </a:r>
            <a:r>
              <a:rPr lang="cs-CZ" dirty="0"/>
              <a:t> </a:t>
            </a:r>
            <a:r>
              <a:rPr lang="cs-CZ" dirty="0" smtClean="0"/>
              <a:t>za </a:t>
            </a:r>
            <a:r>
              <a:rPr lang="cs-CZ" dirty="0"/>
              <a:t>sledované období, </a:t>
            </a:r>
            <a:endParaRPr lang="cs-CZ" dirty="0" smtClean="0"/>
          </a:p>
          <a:p>
            <a:r>
              <a:rPr lang="cs-CZ" dirty="0" smtClean="0"/>
              <a:t>evidenční </a:t>
            </a:r>
            <a:r>
              <a:rPr lang="cs-CZ" dirty="0"/>
              <a:t>vozový </a:t>
            </a:r>
            <a:r>
              <a:rPr lang="cs-CZ" dirty="0" smtClean="0"/>
              <a:t>den</a:t>
            </a:r>
          </a:p>
          <a:p>
            <a:r>
              <a:rPr lang="cs-CZ" dirty="0"/>
              <a:t>vozový den v </a:t>
            </a:r>
            <a:r>
              <a:rPr lang="cs-CZ" dirty="0" smtClean="0"/>
              <a:t>provozu</a:t>
            </a:r>
          </a:p>
          <a:p>
            <a:r>
              <a:rPr lang="da-DK" dirty="0"/>
              <a:t>vozový den v </a:t>
            </a:r>
            <a:r>
              <a:rPr lang="da-DK" dirty="0" smtClean="0"/>
              <a:t>opravě</a:t>
            </a:r>
            <a:endParaRPr lang="cs-CZ" dirty="0" smtClean="0"/>
          </a:p>
          <a:p>
            <a:r>
              <a:rPr lang="da-DK" dirty="0"/>
              <a:t>vozový den v </a:t>
            </a:r>
            <a:r>
              <a:rPr lang="da-DK" dirty="0" smtClean="0"/>
              <a:t>prostoji</a:t>
            </a:r>
            <a:endParaRPr lang="cs-CZ" dirty="0" smtClean="0"/>
          </a:p>
          <a:p>
            <a:r>
              <a:rPr lang="cs-CZ" dirty="0" smtClean="0"/>
              <a:t>součinitel </a:t>
            </a:r>
            <a:r>
              <a:rPr lang="cs-CZ" dirty="0"/>
              <a:t>využití vozového </a:t>
            </a:r>
            <a:r>
              <a:rPr lang="cs-CZ" dirty="0" smtClean="0"/>
              <a:t>parku</a:t>
            </a:r>
          </a:p>
          <a:p>
            <a:r>
              <a:rPr lang="cs-CZ" dirty="0" smtClean="0"/>
              <a:t>součinitel </a:t>
            </a:r>
            <a:r>
              <a:rPr lang="cs-CZ" dirty="0"/>
              <a:t>správkového stavu </a:t>
            </a:r>
            <a:r>
              <a:rPr lang="cs-CZ" dirty="0" smtClean="0"/>
              <a:t>vozidel</a:t>
            </a:r>
          </a:p>
          <a:p>
            <a:r>
              <a:rPr lang="pt-BR" dirty="0" smtClean="0"/>
              <a:t>součinitel prostojů</a:t>
            </a:r>
            <a:r>
              <a:rPr lang="cs-CZ" dirty="0"/>
              <a:t> </a:t>
            </a:r>
            <a:r>
              <a:rPr lang="pt-BR" dirty="0" smtClean="0"/>
              <a:t>vozidel</a:t>
            </a:r>
            <a:endParaRPr lang="cs-CZ" dirty="0" smtClean="0"/>
          </a:p>
          <a:p>
            <a:pPr marL="114300" indent="0">
              <a:buNone/>
            </a:pPr>
            <a:r>
              <a:rPr lang="cs-CZ" dirty="0" smtClean="0"/>
              <a:t>Zdroj: </a:t>
            </a:r>
            <a:r>
              <a:rPr lang="pt-BR" dirty="0" smtClean="0">
                <a:hlinkClick r:id="rId2"/>
              </a:rPr>
              <a:t>http</a:t>
            </a:r>
            <a:r>
              <a:rPr lang="pt-BR" dirty="0">
                <a:hlinkClick r:id="rId2"/>
              </a:rPr>
              <a:t>://</a:t>
            </a:r>
            <a:r>
              <a:rPr lang="pt-BR" dirty="0" smtClean="0">
                <a:hlinkClick r:id="rId2"/>
              </a:rPr>
              <a:t>pernerscontacts.upce.cz/27_2012/Kleprlik.pdf</a:t>
            </a:r>
            <a:endParaRPr lang="cs-CZ" dirty="0" smtClean="0"/>
          </a:p>
          <a:p>
            <a:pPr marL="114300" indent="0">
              <a:buNone/>
            </a:pPr>
            <a:endParaRPr lang="pt-BR" dirty="0"/>
          </a:p>
          <a:p>
            <a:endParaRPr lang="cs-CZ" dirty="0"/>
          </a:p>
          <a:p>
            <a:endParaRPr lang="cs-CZ" dirty="0"/>
          </a:p>
          <a:p>
            <a:endParaRPr lang="da-DK" dirty="0"/>
          </a:p>
          <a:p>
            <a:endParaRPr lang="cs-CZ" dirty="0"/>
          </a:p>
          <a:p>
            <a:endParaRPr lang="cs-CZ" dirty="0"/>
          </a:p>
          <a:p>
            <a:endParaRPr lang="fr-FR"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7434342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p:cNvSpPr>
            <a:spLocks noGrp="1"/>
          </p:cNvSpPr>
          <p:nvPr>
            <p:ph type="sldNum" sz="quarter" idx="12"/>
          </p:nvPr>
        </p:nvSpPr>
        <p:spPr>
          <a:xfrm>
            <a:off x="6553200" y="6248400"/>
            <a:ext cx="226695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F5D58EA-B7F1-4580-970D-7B2391B004B2}" type="slidenum">
              <a:rPr lang="cs-CZ" sz="1000" b="1" smtClean="0">
                <a:latin typeface="Arial" charset="0"/>
              </a:rPr>
              <a:pPr eaLnBrk="1" hangingPunct="1"/>
              <a:t>91</a:t>
            </a:fld>
            <a:endParaRPr lang="cs-CZ" sz="1000" b="1" smtClean="0">
              <a:latin typeface="Arial" charset="0"/>
            </a:endParaRPr>
          </a:p>
        </p:txBody>
      </p:sp>
      <p:graphicFrame>
        <p:nvGraphicFramePr>
          <p:cNvPr id="5" name="Tabulka 4"/>
          <p:cNvGraphicFramePr>
            <a:graphicFrameLocks noGrp="1"/>
          </p:cNvGraphicFramePr>
          <p:nvPr/>
        </p:nvGraphicFramePr>
        <p:xfrm>
          <a:off x="827088" y="2317750"/>
          <a:ext cx="7200900" cy="4064005"/>
        </p:xfrm>
        <a:graphic>
          <a:graphicData uri="http://schemas.openxmlformats.org/drawingml/2006/table">
            <a:tbl>
              <a:tblPr/>
              <a:tblGrid>
                <a:gridCol w="2400300"/>
                <a:gridCol w="2400300"/>
                <a:gridCol w="2400300"/>
              </a:tblGrid>
              <a:tr h="369455">
                <a:tc>
                  <a:txBody>
                    <a:bodyPr/>
                    <a:lstStyle/>
                    <a:p>
                      <a:pPr algn="l"/>
                      <a:r>
                        <a:rPr lang="cs-CZ" sz="1100" b="1" dirty="0"/>
                        <a:t>EXW</a:t>
                      </a:r>
                      <a:endParaRPr lang="cs-CZ" sz="1100" dirty="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b="0"/>
                        <a:t>Ex Works</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b="0" dirty="0"/>
                        <a:t>Všechny druhy dopravy</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dirty="0"/>
                        <a:t>FCA</a:t>
                      </a:r>
                      <a:endParaRPr lang="cs-CZ" sz="1100" dirty="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Free Carrier</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dirty="0"/>
                        <a:t>Všechny druhy dopravy</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CPT</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Carriage Paid To</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Všechny druhy dopravy</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CIP</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Carriage and Insurance Paid</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Všechny druhy dopravy</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DAT (nová dodací podmínka)</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Delivered At Terminal</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Všechny druhy dopravy</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DAP (nová dodací podmínka)</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Delivered At Place</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Všechny druhy dopravy</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DDP</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Delivered Duty Paid</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Všechny druhy dopravy</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dirty="0"/>
                        <a:t>FAS</a:t>
                      </a:r>
                      <a:endParaRPr lang="cs-CZ" sz="1100" dirty="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Free Alongside Ship</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Lodní doprava (námořní i říční)</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FOB</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Free On Board</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Lodní doprava (námořní i říční)</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CFR</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Cost and Freight</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Lodní doprava (námořní i říční)</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r h="369455">
                <a:tc>
                  <a:txBody>
                    <a:bodyPr/>
                    <a:lstStyle/>
                    <a:p>
                      <a:pPr algn="l"/>
                      <a:r>
                        <a:rPr lang="cs-CZ" sz="1100" b="1"/>
                        <a:t>CIF</a:t>
                      </a:r>
                      <a:endParaRPr lang="cs-CZ" sz="1100"/>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a:t>Cost, Insurance and Freight</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c>
                  <a:txBody>
                    <a:bodyPr/>
                    <a:lstStyle/>
                    <a:p>
                      <a:pPr algn="l"/>
                      <a:r>
                        <a:rPr lang="cs-CZ" sz="1100" dirty="0"/>
                        <a:t>Lodní doprava (námořní i říční)</a:t>
                      </a:r>
                    </a:p>
                  </a:txBody>
                  <a:tcPr marL="17427" marR="17427" marT="17427" marB="17427" anchor="ctr">
                    <a:lnL>
                      <a:noFill/>
                    </a:lnL>
                    <a:lnR>
                      <a:noFill/>
                    </a:lnR>
                    <a:lnT w="9525" cap="flat" cmpd="sng" algn="ctr">
                      <a:solidFill>
                        <a:srgbClr val="72C7E7"/>
                      </a:solidFill>
                      <a:prstDash val="solid"/>
                      <a:round/>
                      <a:headEnd type="none" w="med" len="med"/>
                      <a:tailEnd type="none" w="med" len="med"/>
                    </a:lnT>
                    <a:lnB w="9525" cap="flat" cmpd="sng" algn="ctr">
                      <a:solidFill>
                        <a:srgbClr val="72C7E7"/>
                      </a:solidFill>
                      <a:prstDash val="solid"/>
                      <a:round/>
                      <a:headEnd type="none" w="med" len="med"/>
                      <a:tailEnd type="none" w="med" len="med"/>
                    </a:lnB>
                  </a:tcPr>
                </a:tc>
              </a:tr>
            </a:tbl>
          </a:graphicData>
        </a:graphic>
      </p:graphicFrame>
      <p:sp>
        <p:nvSpPr>
          <p:cNvPr id="16434" name="Rectangle 5"/>
          <p:cNvSpPr>
            <a:spLocks noChangeArrowheads="1"/>
          </p:cNvSpPr>
          <p:nvPr/>
        </p:nvSpPr>
        <p:spPr bwMode="auto">
          <a:xfrm>
            <a:off x="323529" y="1143039"/>
            <a:ext cx="792036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cs-CZ" sz="1800" dirty="0">
                <a:solidFill>
                  <a:srgbClr val="002776"/>
                </a:solidFill>
                <a:latin typeface="Arial" charset="0"/>
                <a:cs typeface="Arial" charset="0"/>
              </a:rPr>
              <a:t>Od roku 2011 </a:t>
            </a:r>
            <a:r>
              <a:rPr lang="cs-CZ" dirty="0" smtClean="0">
                <a:solidFill>
                  <a:srgbClr val="002776"/>
                </a:solidFill>
                <a:latin typeface="Arial" charset="0"/>
                <a:cs typeface="Arial" charset="0"/>
              </a:rPr>
              <a:t>nejsou</a:t>
            </a:r>
            <a:r>
              <a:rPr lang="cs-CZ" sz="1800" dirty="0" smtClean="0">
                <a:solidFill>
                  <a:srgbClr val="002776"/>
                </a:solidFill>
                <a:latin typeface="Arial" charset="0"/>
                <a:cs typeface="Arial" charset="0"/>
              </a:rPr>
              <a:t> </a:t>
            </a:r>
            <a:r>
              <a:rPr lang="cs-CZ" sz="1800" dirty="0">
                <a:solidFill>
                  <a:srgbClr val="002776"/>
                </a:solidFill>
                <a:latin typeface="Arial" charset="0"/>
                <a:cs typeface="Arial" charset="0"/>
              </a:rPr>
              <a:t>používány následující standardní dodací podmínky:</a:t>
            </a:r>
          </a:p>
          <a:p>
            <a:pPr eaLnBrk="0" hangingPunct="0"/>
            <a:r>
              <a:rPr lang="cs-CZ" sz="1200" dirty="0">
                <a:solidFill>
                  <a:srgbClr val="002776"/>
                </a:solidFill>
                <a:latin typeface="Arial" charset="0"/>
                <a:cs typeface="Arial" charset="0"/>
              </a:rPr>
              <a:t> </a:t>
            </a:r>
          </a:p>
          <a:p>
            <a:pPr eaLnBrk="0" hangingPunct="0"/>
            <a:r>
              <a:rPr lang="cs-CZ" sz="1200" dirty="0">
                <a:solidFill>
                  <a:srgbClr val="002776"/>
                </a:solidFill>
                <a:latin typeface="Arial" charset="0"/>
                <a:cs typeface="Arial" charset="0"/>
              </a:rPr>
              <a:t>Ve srovnání </a:t>
            </a:r>
            <a:r>
              <a:rPr lang="cs-CZ" sz="1200" dirty="0" smtClean="0">
                <a:solidFill>
                  <a:srgbClr val="002776"/>
                </a:solidFill>
                <a:latin typeface="Arial" charset="0"/>
                <a:cs typeface="Arial" charset="0"/>
              </a:rPr>
              <a:t>s praxí do roku 2010 již nejsou standardně používány podmínky </a:t>
            </a:r>
            <a:r>
              <a:rPr lang="cs-CZ" sz="1200" b="1" dirty="0">
                <a:solidFill>
                  <a:srgbClr val="002776"/>
                </a:solidFill>
                <a:latin typeface="Arial" charset="0"/>
                <a:cs typeface="Arial" charset="0"/>
              </a:rPr>
              <a:t>DDU</a:t>
            </a:r>
            <a:r>
              <a:rPr lang="cs-CZ" sz="1200" dirty="0">
                <a:solidFill>
                  <a:srgbClr val="002776"/>
                </a:solidFill>
                <a:latin typeface="Arial" charset="0"/>
                <a:cs typeface="Arial" charset="0"/>
              </a:rPr>
              <a:t> (</a:t>
            </a:r>
            <a:r>
              <a:rPr lang="cs-CZ" sz="1200" dirty="0" err="1">
                <a:solidFill>
                  <a:srgbClr val="002776"/>
                </a:solidFill>
                <a:latin typeface="Arial" charset="0"/>
                <a:cs typeface="Arial" charset="0"/>
              </a:rPr>
              <a:t>Delivered</a:t>
            </a:r>
            <a:r>
              <a:rPr lang="cs-CZ" sz="1200" dirty="0">
                <a:solidFill>
                  <a:srgbClr val="002776"/>
                </a:solidFill>
                <a:latin typeface="Arial" charset="0"/>
                <a:cs typeface="Arial" charset="0"/>
              </a:rPr>
              <a:t> Duty </a:t>
            </a:r>
            <a:r>
              <a:rPr lang="cs-CZ" sz="1200" dirty="0" err="1">
                <a:solidFill>
                  <a:srgbClr val="002776"/>
                </a:solidFill>
                <a:latin typeface="Arial" charset="0"/>
                <a:cs typeface="Arial" charset="0"/>
              </a:rPr>
              <a:t>Unpaid</a:t>
            </a:r>
            <a:r>
              <a:rPr lang="cs-CZ" sz="1200" dirty="0">
                <a:solidFill>
                  <a:srgbClr val="002776"/>
                </a:solidFill>
                <a:latin typeface="Arial" charset="0"/>
                <a:cs typeface="Arial" charset="0"/>
              </a:rPr>
              <a:t>), </a:t>
            </a:r>
            <a:r>
              <a:rPr lang="cs-CZ" sz="1200" b="1" dirty="0">
                <a:solidFill>
                  <a:srgbClr val="002776"/>
                </a:solidFill>
                <a:latin typeface="Arial" charset="0"/>
                <a:cs typeface="Arial" charset="0"/>
              </a:rPr>
              <a:t>DAF</a:t>
            </a:r>
            <a:r>
              <a:rPr lang="cs-CZ" sz="1200" dirty="0">
                <a:solidFill>
                  <a:srgbClr val="002776"/>
                </a:solidFill>
                <a:latin typeface="Arial" charset="0"/>
                <a:cs typeface="Arial" charset="0"/>
              </a:rPr>
              <a:t> (</a:t>
            </a:r>
            <a:r>
              <a:rPr lang="cs-CZ" sz="1200" dirty="0" err="1">
                <a:solidFill>
                  <a:srgbClr val="002776"/>
                </a:solidFill>
                <a:latin typeface="Arial" charset="0"/>
                <a:cs typeface="Arial" charset="0"/>
              </a:rPr>
              <a:t>Delivered</a:t>
            </a:r>
            <a:r>
              <a:rPr lang="cs-CZ" sz="1200" dirty="0">
                <a:solidFill>
                  <a:srgbClr val="002776"/>
                </a:solidFill>
                <a:latin typeface="Arial" charset="0"/>
                <a:cs typeface="Arial" charset="0"/>
              </a:rPr>
              <a:t> At </a:t>
            </a:r>
            <a:r>
              <a:rPr lang="cs-CZ" sz="1200" dirty="0" err="1">
                <a:solidFill>
                  <a:srgbClr val="002776"/>
                </a:solidFill>
                <a:latin typeface="Arial" charset="0"/>
                <a:cs typeface="Arial" charset="0"/>
              </a:rPr>
              <a:t>Frontier</a:t>
            </a:r>
            <a:r>
              <a:rPr lang="cs-CZ" sz="1200" dirty="0">
                <a:solidFill>
                  <a:srgbClr val="002776"/>
                </a:solidFill>
                <a:latin typeface="Arial" charset="0"/>
                <a:cs typeface="Arial" charset="0"/>
              </a:rPr>
              <a:t>), </a:t>
            </a:r>
            <a:r>
              <a:rPr lang="cs-CZ" sz="1200" b="1" dirty="0">
                <a:solidFill>
                  <a:srgbClr val="002776"/>
                </a:solidFill>
                <a:latin typeface="Arial" charset="0"/>
                <a:cs typeface="Arial" charset="0"/>
              </a:rPr>
              <a:t>DES</a:t>
            </a:r>
            <a:r>
              <a:rPr lang="cs-CZ" sz="1200" dirty="0">
                <a:solidFill>
                  <a:srgbClr val="002776"/>
                </a:solidFill>
                <a:latin typeface="Arial" charset="0"/>
                <a:cs typeface="Arial" charset="0"/>
              </a:rPr>
              <a:t> (</a:t>
            </a:r>
            <a:r>
              <a:rPr lang="cs-CZ" sz="1200" dirty="0" err="1">
                <a:solidFill>
                  <a:srgbClr val="002776"/>
                </a:solidFill>
                <a:latin typeface="Arial" charset="0"/>
                <a:cs typeface="Arial" charset="0"/>
              </a:rPr>
              <a:t>Delivered</a:t>
            </a:r>
            <a:r>
              <a:rPr lang="cs-CZ" sz="1200" dirty="0">
                <a:solidFill>
                  <a:srgbClr val="002776"/>
                </a:solidFill>
                <a:latin typeface="Arial" charset="0"/>
                <a:cs typeface="Arial" charset="0"/>
              </a:rPr>
              <a:t> Ex </a:t>
            </a:r>
            <a:r>
              <a:rPr lang="cs-CZ" sz="1200" dirty="0" err="1">
                <a:solidFill>
                  <a:srgbClr val="002776"/>
                </a:solidFill>
                <a:latin typeface="Arial" charset="0"/>
                <a:cs typeface="Arial" charset="0"/>
              </a:rPr>
              <a:t>Ship</a:t>
            </a:r>
            <a:r>
              <a:rPr lang="cs-CZ" sz="1200" dirty="0">
                <a:solidFill>
                  <a:srgbClr val="002776"/>
                </a:solidFill>
                <a:latin typeface="Arial" charset="0"/>
                <a:cs typeface="Arial" charset="0"/>
              </a:rPr>
              <a:t>), </a:t>
            </a:r>
            <a:r>
              <a:rPr lang="cs-CZ" sz="1200" b="1" dirty="0">
                <a:solidFill>
                  <a:srgbClr val="002776"/>
                </a:solidFill>
                <a:latin typeface="Arial" charset="0"/>
                <a:cs typeface="Arial" charset="0"/>
              </a:rPr>
              <a:t>DEQ</a:t>
            </a:r>
            <a:r>
              <a:rPr lang="cs-CZ" sz="1200" dirty="0">
                <a:solidFill>
                  <a:srgbClr val="002776"/>
                </a:solidFill>
                <a:latin typeface="Arial" charset="0"/>
                <a:cs typeface="Arial" charset="0"/>
              </a:rPr>
              <a:t> (</a:t>
            </a:r>
            <a:r>
              <a:rPr lang="cs-CZ" sz="1200" dirty="0" err="1">
                <a:solidFill>
                  <a:srgbClr val="002776"/>
                </a:solidFill>
                <a:latin typeface="Arial" charset="0"/>
                <a:cs typeface="Arial" charset="0"/>
              </a:rPr>
              <a:t>Delivered</a:t>
            </a:r>
            <a:r>
              <a:rPr lang="cs-CZ" sz="1200" dirty="0">
                <a:solidFill>
                  <a:srgbClr val="002776"/>
                </a:solidFill>
                <a:latin typeface="Arial" charset="0"/>
                <a:cs typeface="Arial" charset="0"/>
              </a:rPr>
              <a:t> Ex </a:t>
            </a:r>
            <a:r>
              <a:rPr lang="cs-CZ" sz="1200" dirty="0" err="1">
                <a:solidFill>
                  <a:srgbClr val="002776"/>
                </a:solidFill>
                <a:latin typeface="Arial" charset="0"/>
                <a:cs typeface="Arial" charset="0"/>
              </a:rPr>
              <a:t>Quay</a:t>
            </a:r>
            <a:r>
              <a:rPr lang="cs-CZ" sz="1200" dirty="0">
                <a:solidFill>
                  <a:srgbClr val="002776"/>
                </a:solidFill>
                <a:latin typeface="Arial" charset="0"/>
                <a:cs typeface="Arial" charset="0"/>
              </a:rPr>
              <a:t>). Pokud je obchodní partneři budou chtít nadále využívat, neměli by se odvolávat na platné INCOTERMS </a:t>
            </a:r>
            <a:r>
              <a:rPr lang="cs-CZ" sz="1200" dirty="0" smtClean="0">
                <a:solidFill>
                  <a:srgbClr val="002776"/>
                </a:solidFill>
                <a:latin typeface="Arial" charset="0"/>
                <a:cs typeface="Arial" charset="0"/>
              </a:rPr>
              <a:t>2010, ale na vydání starší.</a:t>
            </a:r>
            <a:endParaRPr lang="cs-CZ" sz="1200" dirty="0">
              <a:latin typeface="Arial" charset="0"/>
              <a:cs typeface="Arial" charset="0"/>
            </a:endParaRPr>
          </a:p>
        </p:txBody>
      </p:sp>
      <p:sp>
        <p:nvSpPr>
          <p:cNvPr id="2" name="TextovéPole 1"/>
          <p:cNvSpPr txBox="1"/>
          <p:nvPr/>
        </p:nvSpPr>
        <p:spPr>
          <a:xfrm>
            <a:off x="1691680" y="332656"/>
            <a:ext cx="4680520" cy="584775"/>
          </a:xfrm>
          <a:prstGeom prst="rect">
            <a:avLst/>
          </a:prstGeom>
          <a:noFill/>
        </p:spPr>
        <p:txBody>
          <a:bodyPr wrap="square" rtlCol="0">
            <a:spAutoFit/>
          </a:bodyPr>
          <a:lstStyle/>
          <a:p>
            <a:r>
              <a:rPr lang="cs-CZ" sz="3200" dirty="0" smtClean="0">
                <a:solidFill>
                  <a:srgbClr val="FF0000"/>
                </a:solidFill>
              </a:rPr>
              <a:t>INCOTERMS A DOPRAVA</a:t>
            </a:r>
            <a:endParaRPr lang="cs-CZ" sz="3200" dirty="0">
              <a:solidFill>
                <a:srgbClr val="FF0000"/>
              </a:solidFill>
            </a:endParaRPr>
          </a:p>
        </p:txBody>
      </p:sp>
    </p:spTree>
    <p:extLst>
      <p:ext uri="{BB962C8B-B14F-4D97-AF65-F5344CB8AC3E}">
        <p14:creationId xmlns:p14="http://schemas.microsoft.com/office/powerpoint/2010/main" val="26471626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0"/>
            <a:ext cx="7620000" cy="980728"/>
          </a:xfrm>
        </p:spPr>
        <p:txBody>
          <a:bodyPr/>
          <a:lstStyle/>
          <a:p>
            <a:r>
              <a:rPr lang="cs-CZ" sz="2800" dirty="0" err="1" smtClean="0">
                <a:solidFill>
                  <a:srgbClr val="C00000"/>
                </a:solidFill>
              </a:rPr>
              <a:t>Fleet</a:t>
            </a:r>
            <a:r>
              <a:rPr lang="cs-CZ" sz="2800" dirty="0" smtClean="0">
                <a:solidFill>
                  <a:srgbClr val="C00000"/>
                </a:solidFill>
              </a:rPr>
              <a:t> management, </a:t>
            </a:r>
            <a:r>
              <a:rPr lang="cs-CZ" sz="2800" dirty="0" err="1" smtClean="0">
                <a:solidFill>
                  <a:srgbClr val="C00000"/>
                </a:solidFill>
              </a:rPr>
              <a:t>fleet-board</a:t>
            </a:r>
            <a:r>
              <a:rPr lang="cs-CZ" sz="2800" dirty="0" smtClean="0">
                <a:solidFill>
                  <a:srgbClr val="C00000"/>
                </a:solidFill>
              </a:rPr>
              <a:t> management – management vozidla</a:t>
            </a:r>
            <a:endParaRPr lang="cs-CZ" sz="2800" dirty="0">
              <a:solidFill>
                <a:srgbClr val="C00000"/>
              </a:solidFill>
            </a:endParaRPr>
          </a:p>
        </p:txBody>
      </p:sp>
      <p:sp>
        <p:nvSpPr>
          <p:cNvPr id="3" name="Zástupný symbol pro obsah 2"/>
          <p:cNvSpPr>
            <a:spLocks noGrp="1"/>
          </p:cNvSpPr>
          <p:nvPr>
            <p:ph sz="half" idx="1"/>
          </p:nvPr>
        </p:nvSpPr>
        <p:spPr>
          <a:xfrm>
            <a:off x="179512" y="1196752"/>
            <a:ext cx="4248471" cy="5256584"/>
          </a:xfrm>
        </p:spPr>
        <p:txBody>
          <a:bodyPr>
            <a:normAutofit fontScale="47500" lnSpcReduction="20000"/>
          </a:bodyPr>
          <a:lstStyle/>
          <a:p>
            <a:r>
              <a:rPr lang="en-US" b="1" dirty="0"/>
              <a:t>Fleet management - </a:t>
            </a:r>
            <a:r>
              <a:rPr lang="en-US" b="1" dirty="0" err="1"/>
              <a:t>správa</a:t>
            </a:r>
            <a:r>
              <a:rPr lang="en-US" b="1" dirty="0"/>
              <a:t> </a:t>
            </a:r>
            <a:r>
              <a:rPr lang="en-US" b="1" dirty="0" err="1"/>
              <a:t>firemního</a:t>
            </a:r>
            <a:r>
              <a:rPr lang="en-US" b="1" dirty="0"/>
              <a:t> </a:t>
            </a:r>
            <a:r>
              <a:rPr lang="en-US" b="1" dirty="0" err="1"/>
              <a:t>vozového</a:t>
            </a:r>
            <a:r>
              <a:rPr lang="en-US" b="1" dirty="0"/>
              <a:t> </a:t>
            </a:r>
            <a:r>
              <a:rPr lang="en-US" b="1" dirty="0" err="1"/>
              <a:t>parku</a:t>
            </a:r>
            <a:endParaRPr lang="en-US" b="1" dirty="0"/>
          </a:p>
          <a:p>
            <a:r>
              <a:rPr lang="cs-CZ" dirty="0"/>
              <a:t>- soubor činností vedoucích ke snižování nákladů na provoz firemních </a:t>
            </a:r>
            <a:r>
              <a:rPr lang="cs-CZ" dirty="0" smtClean="0"/>
              <a:t>vozidel při </a:t>
            </a:r>
            <a:r>
              <a:rPr lang="cs-CZ" dirty="0"/>
              <a:t>dodržení vnitrofiremních předpisů, zajištění </a:t>
            </a:r>
            <a:r>
              <a:rPr lang="cs-CZ" dirty="0" smtClean="0"/>
              <a:t>provozuschopnosti, bezpečnosti </a:t>
            </a:r>
            <a:r>
              <a:rPr lang="cs-CZ" dirty="0"/>
              <a:t>zaměstnanců a za udržení spokojenosti jejich </a:t>
            </a:r>
            <a:r>
              <a:rPr lang="cs-CZ" dirty="0" smtClean="0"/>
              <a:t>uživatelů</a:t>
            </a:r>
          </a:p>
          <a:p>
            <a:r>
              <a:rPr lang="cs-CZ" b="1" dirty="0"/>
              <a:t>Funkce </a:t>
            </a:r>
            <a:r>
              <a:rPr lang="cs-CZ" b="1" dirty="0" err="1"/>
              <a:t>fleet</a:t>
            </a:r>
            <a:r>
              <a:rPr lang="cs-CZ" b="1" dirty="0"/>
              <a:t> managementu</a:t>
            </a:r>
          </a:p>
          <a:p>
            <a:r>
              <a:rPr lang="cs-CZ" b="1" dirty="0" smtClean="0"/>
              <a:t>Strategické</a:t>
            </a:r>
            <a:endParaRPr lang="cs-CZ" b="1" dirty="0"/>
          </a:p>
          <a:p>
            <a:r>
              <a:rPr lang="cs-CZ" dirty="0" smtClean="0"/>
              <a:t>definování </a:t>
            </a:r>
            <a:r>
              <a:rPr lang="cs-CZ" dirty="0"/>
              <a:t>flotilových potřeb firmy</a:t>
            </a:r>
          </a:p>
          <a:p>
            <a:r>
              <a:rPr lang="cs-CZ" dirty="0" smtClean="0"/>
              <a:t>pořízení </a:t>
            </a:r>
            <a:r>
              <a:rPr lang="cs-CZ" dirty="0"/>
              <a:t>vozového parku</a:t>
            </a:r>
          </a:p>
          <a:p>
            <a:r>
              <a:rPr lang="cs-CZ" dirty="0" smtClean="0"/>
              <a:t>nastavení </a:t>
            </a:r>
            <a:r>
              <a:rPr lang="cs-CZ" dirty="0"/>
              <a:t>podmínek s dodavateli</a:t>
            </a:r>
          </a:p>
          <a:p>
            <a:r>
              <a:rPr lang="cs-CZ" dirty="0" smtClean="0"/>
              <a:t>návrhy </a:t>
            </a:r>
            <a:r>
              <a:rPr lang="cs-CZ" dirty="0"/>
              <a:t>úsporných opatření</a:t>
            </a:r>
          </a:p>
          <a:p>
            <a:r>
              <a:rPr lang="cs-CZ" dirty="0" smtClean="0"/>
              <a:t>jednání </a:t>
            </a:r>
            <a:r>
              <a:rPr lang="cs-CZ" dirty="0"/>
              <a:t>s </a:t>
            </a:r>
            <a:r>
              <a:rPr lang="cs-CZ" dirty="0" smtClean="0"/>
              <a:t>dodavateli</a:t>
            </a:r>
          </a:p>
          <a:p>
            <a:r>
              <a:rPr lang="cs-CZ" b="1" dirty="0"/>
              <a:t>Operativní</a:t>
            </a:r>
          </a:p>
          <a:p>
            <a:r>
              <a:rPr lang="cs-CZ" dirty="0" smtClean="0"/>
              <a:t>kontrola </a:t>
            </a:r>
            <a:r>
              <a:rPr lang="cs-CZ" dirty="0"/>
              <a:t>účinnosti úsporných opatření</a:t>
            </a:r>
          </a:p>
          <a:p>
            <a:r>
              <a:rPr lang="cs-CZ" dirty="0" smtClean="0"/>
              <a:t>monitoring </a:t>
            </a:r>
            <a:r>
              <a:rPr lang="cs-CZ" dirty="0"/>
              <a:t>trhu v oblasti vozů i </a:t>
            </a:r>
            <a:r>
              <a:rPr lang="cs-CZ" dirty="0" err="1"/>
              <a:t>fleetových</a:t>
            </a:r>
            <a:r>
              <a:rPr lang="cs-CZ" dirty="0"/>
              <a:t> služeb</a:t>
            </a:r>
          </a:p>
          <a:p>
            <a:r>
              <a:rPr lang="cs-CZ" dirty="0" smtClean="0"/>
              <a:t>kontrola </a:t>
            </a:r>
            <a:r>
              <a:rPr lang="cs-CZ" dirty="0"/>
              <a:t>ukazatelů - ujetých kilometrů, pojistných událostí, </a:t>
            </a:r>
            <a:r>
              <a:rPr lang="cs-CZ" dirty="0" smtClean="0"/>
              <a:t>průměrné spotřeby</a:t>
            </a:r>
            <a:r>
              <a:rPr lang="cs-CZ" dirty="0"/>
              <a:t>,</a:t>
            </a:r>
          </a:p>
          <a:p>
            <a:r>
              <a:rPr lang="cs-CZ" dirty="0" smtClean="0"/>
              <a:t>předávání </a:t>
            </a:r>
            <a:r>
              <a:rPr lang="cs-CZ" dirty="0"/>
              <a:t>a přebírání vozidel</a:t>
            </a:r>
          </a:p>
          <a:p>
            <a:r>
              <a:rPr lang="cs-CZ" dirty="0" smtClean="0"/>
              <a:t>kontrola </a:t>
            </a:r>
            <a:r>
              <a:rPr lang="cs-CZ" dirty="0"/>
              <a:t>úrovně opotřebení vozidel při převzetí, případně škodní komise</a:t>
            </a:r>
          </a:p>
          <a:p>
            <a:r>
              <a:rPr lang="cs-CZ" dirty="0" smtClean="0"/>
              <a:t>kontrola </a:t>
            </a:r>
            <a:r>
              <a:rPr lang="cs-CZ" dirty="0"/>
              <a:t>faktur</a:t>
            </a:r>
          </a:p>
          <a:p>
            <a:r>
              <a:rPr lang="cs-CZ" dirty="0" smtClean="0"/>
              <a:t>reporting</a:t>
            </a:r>
            <a:endParaRPr lang="cs-CZ" dirty="0"/>
          </a:p>
          <a:p>
            <a:r>
              <a:rPr lang="cs-CZ" dirty="0" smtClean="0"/>
              <a:t>zajištění </a:t>
            </a:r>
            <a:r>
              <a:rPr lang="cs-CZ" dirty="0"/>
              <a:t>náhradních vozů</a:t>
            </a:r>
          </a:p>
          <a:p>
            <a:r>
              <a:rPr lang="cs-CZ" dirty="0" smtClean="0"/>
              <a:t>likvidace </a:t>
            </a:r>
            <a:r>
              <a:rPr lang="cs-CZ" dirty="0"/>
              <a:t>pojistných událostí</a:t>
            </a:r>
          </a:p>
        </p:txBody>
      </p:sp>
      <p:sp>
        <p:nvSpPr>
          <p:cNvPr id="5" name="Zástupný symbol pro obsah 4"/>
          <p:cNvSpPr>
            <a:spLocks noGrp="1"/>
          </p:cNvSpPr>
          <p:nvPr>
            <p:ph sz="half" idx="2"/>
          </p:nvPr>
        </p:nvSpPr>
        <p:spPr>
          <a:xfrm>
            <a:off x="4427984" y="1052736"/>
            <a:ext cx="3960440" cy="5256584"/>
          </a:xfrm>
        </p:spPr>
        <p:txBody>
          <a:bodyPr>
            <a:normAutofit fontScale="47500" lnSpcReduction="20000"/>
          </a:bodyPr>
          <a:lstStyle/>
          <a:p>
            <a:r>
              <a:rPr lang="cs-CZ" dirty="0"/>
              <a:t>Záznam jízd poskytuje mimo jiné </a:t>
            </a:r>
            <a:r>
              <a:rPr lang="cs-CZ" dirty="0" smtClean="0"/>
              <a:t>následující informace:</a:t>
            </a:r>
          </a:p>
          <a:p>
            <a:r>
              <a:rPr lang="cs-CZ" dirty="0" smtClean="0"/>
              <a:t>Pozice</a:t>
            </a:r>
            <a:endParaRPr lang="cs-CZ" dirty="0"/>
          </a:p>
          <a:p>
            <a:r>
              <a:rPr lang="cs-CZ" dirty="0" smtClean="0"/>
              <a:t>Doba</a:t>
            </a:r>
            <a:r>
              <a:rPr lang="cs-CZ" dirty="0"/>
              <a:t> </a:t>
            </a:r>
            <a:r>
              <a:rPr lang="cs-CZ" dirty="0" smtClean="0"/>
              <a:t>jízdy</a:t>
            </a:r>
            <a:endParaRPr lang="cs-CZ" dirty="0"/>
          </a:p>
          <a:p>
            <a:r>
              <a:rPr lang="cs-CZ" dirty="0" smtClean="0"/>
              <a:t>Délka</a:t>
            </a:r>
            <a:r>
              <a:rPr lang="cs-CZ" dirty="0"/>
              <a:t> </a:t>
            </a:r>
            <a:r>
              <a:rPr lang="cs-CZ" dirty="0" smtClean="0"/>
              <a:t>přestávek</a:t>
            </a:r>
            <a:endParaRPr lang="cs-CZ" dirty="0"/>
          </a:p>
          <a:p>
            <a:r>
              <a:rPr lang="cs-CZ" dirty="0" smtClean="0"/>
              <a:t>Jméno</a:t>
            </a:r>
            <a:r>
              <a:rPr lang="cs-CZ" dirty="0"/>
              <a:t> </a:t>
            </a:r>
            <a:r>
              <a:rPr lang="cs-CZ" dirty="0" smtClean="0"/>
              <a:t>řidiče</a:t>
            </a:r>
            <a:endParaRPr lang="cs-CZ" dirty="0"/>
          </a:p>
          <a:p>
            <a:r>
              <a:rPr lang="cs-CZ" dirty="0" smtClean="0"/>
              <a:t>Stav</a:t>
            </a:r>
            <a:r>
              <a:rPr lang="cs-CZ" dirty="0"/>
              <a:t> </a:t>
            </a:r>
            <a:r>
              <a:rPr lang="cs-CZ" dirty="0" smtClean="0"/>
              <a:t>hladiny</a:t>
            </a:r>
            <a:r>
              <a:rPr lang="cs-CZ" dirty="0"/>
              <a:t> </a:t>
            </a:r>
            <a:r>
              <a:rPr lang="cs-CZ" dirty="0" smtClean="0"/>
              <a:t>paliva</a:t>
            </a:r>
            <a:r>
              <a:rPr lang="cs-CZ" dirty="0"/>
              <a:t> </a:t>
            </a:r>
            <a:r>
              <a:rPr lang="cs-CZ" dirty="0" smtClean="0"/>
              <a:t>v</a:t>
            </a:r>
            <a:r>
              <a:rPr lang="cs-CZ" dirty="0"/>
              <a:t> </a:t>
            </a:r>
            <a:r>
              <a:rPr lang="cs-CZ" dirty="0" smtClean="0"/>
              <a:t>nádrži</a:t>
            </a:r>
            <a:endParaRPr lang="cs-CZ" dirty="0"/>
          </a:p>
          <a:p>
            <a:r>
              <a:rPr lang="cs-CZ" dirty="0" smtClean="0"/>
              <a:t>Počet</a:t>
            </a:r>
            <a:r>
              <a:rPr lang="cs-CZ" dirty="0"/>
              <a:t> </a:t>
            </a:r>
            <a:r>
              <a:rPr lang="cs-CZ" dirty="0" smtClean="0"/>
              <a:t>ujetých</a:t>
            </a:r>
            <a:r>
              <a:rPr lang="cs-CZ" dirty="0"/>
              <a:t> </a:t>
            </a:r>
            <a:r>
              <a:rPr lang="cs-CZ" dirty="0" smtClean="0"/>
              <a:t>kilometrů</a:t>
            </a:r>
            <a:endParaRPr lang="cs-CZ" dirty="0"/>
          </a:p>
          <a:p>
            <a:r>
              <a:rPr lang="cs-CZ" dirty="0" smtClean="0"/>
              <a:t>Hmotnost vozidla</a:t>
            </a:r>
            <a:endParaRPr lang="cs-CZ" dirty="0"/>
          </a:p>
          <a:p>
            <a:r>
              <a:rPr lang="cs-CZ" dirty="0" smtClean="0"/>
              <a:t>Přehled všech</a:t>
            </a:r>
            <a:r>
              <a:rPr lang="cs-CZ" dirty="0"/>
              <a:t> </a:t>
            </a:r>
            <a:r>
              <a:rPr lang="cs-CZ" dirty="0" smtClean="0"/>
              <a:t>vozidel</a:t>
            </a:r>
            <a:r>
              <a:rPr lang="cs-CZ" dirty="0"/>
              <a:t> </a:t>
            </a:r>
            <a:r>
              <a:rPr lang="cs-CZ" dirty="0" smtClean="0"/>
              <a:t>na</a:t>
            </a:r>
            <a:r>
              <a:rPr lang="cs-CZ" dirty="0"/>
              <a:t> </a:t>
            </a:r>
            <a:r>
              <a:rPr lang="cs-CZ" dirty="0" smtClean="0"/>
              <a:t>digitální</a:t>
            </a:r>
            <a:r>
              <a:rPr lang="cs-CZ" dirty="0"/>
              <a:t> </a:t>
            </a:r>
            <a:r>
              <a:rPr lang="cs-CZ" dirty="0" smtClean="0"/>
              <a:t>mapě</a:t>
            </a:r>
            <a:endParaRPr lang="cs-CZ" dirty="0"/>
          </a:p>
          <a:p>
            <a:r>
              <a:rPr lang="cs-CZ" dirty="0" smtClean="0"/>
              <a:t>Uložení adresy</a:t>
            </a:r>
            <a:r>
              <a:rPr lang="cs-CZ" dirty="0"/>
              <a:t> </a:t>
            </a:r>
            <a:r>
              <a:rPr lang="cs-CZ" dirty="0" smtClean="0"/>
              <a:t>místa</a:t>
            </a:r>
            <a:r>
              <a:rPr lang="cs-CZ" dirty="0"/>
              <a:t> </a:t>
            </a:r>
            <a:r>
              <a:rPr lang="cs-CZ" dirty="0" smtClean="0"/>
              <a:t>naložení</a:t>
            </a:r>
            <a:r>
              <a:rPr lang="cs-CZ" dirty="0"/>
              <a:t> </a:t>
            </a:r>
            <a:r>
              <a:rPr lang="cs-CZ" dirty="0" smtClean="0"/>
              <a:t>a</a:t>
            </a:r>
            <a:r>
              <a:rPr lang="cs-CZ" dirty="0"/>
              <a:t> </a:t>
            </a:r>
            <a:r>
              <a:rPr lang="cs-CZ" dirty="0" smtClean="0"/>
              <a:t>dodání</a:t>
            </a:r>
            <a:r>
              <a:rPr lang="cs-CZ" dirty="0"/>
              <a:t> </a:t>
            </a:r>
            <a:r>
              <a:rPr lang="cs-CZ" dirty="0" smtClean="0"/>
              <a:t>zboží</a:t>
            </a:r>
            <a:endParaRPr lang="cs-CZ" dirty="0"/>
          </a:p>
          <a:p>
            <a:r>
              <a:rPr lang="cs-CZ" dirty="0" smtClean="0"/>
              <a:t>Výpočet tras</a:t>
            </a:r>
            <a:r>
              <a:rPr lang="cs-CZ" dirty="0"/>
              <a:t> </a:t>
            </a:r>
            <a:r>
              <a:rPr lang="cs-CZ" dirty="0" smtClean="0"/>
              <a:t>včetně</a:t>
            </a:r>
            <a:r>
              <a:rPr lang="cs-CZ" dirty="0"/>
              <a:t> </a:t>
            </a:r>
            <a:r>
              <a:rPr lang="cs-CZ" dirty="0" smtClean="0"/>
              <a:t>upozornění</a:t>
            </a:r>
            <a:r>
              <a:rPr lang="cs-CZ" dirty="0"/>
              <a:t> </a:t>
            </a:r>
            <a:r>
              <a:rPr lang="cs-CZ" dirty="0" smtClean="0"/>
              <a:t>na</a:t>
            </a:r>
            <a:r>
              <a:rPr lang="cs-CZ" dirty="0"/>
              <a:t> </a:t>
            </a:r>
            <a:r>
              <a:rPr lang="cs-CZ" dirty="0" smtClean="0"/>
              <a:t>trasy</a:t>
            </a:r>
            <a:r>
              <a:rPr lang="cs-CZ" dirty="0"/>
              <a:t> </a:t>
            </a:r>
            <a:r>
              <a:rPr lang="cs-CZ" dirty="0" smtClean="0"/>
              <a:t>podléhající</a:t>
            </a:r>
            <a:r>
              <a:rPr lang="cs-CZ" dirty="0"/>
              <a:t> </a:t>
            </a:r>
            <a:r>
              <a:rPr lang="cs-CZ" dirty="0" smtClean="0"/>
              <a:t>povinnosti</a:t>
            </a:r>
            <a:r>
              <a:rPr lang="cs-CZ" dirty="0"/>
              <a:t> </a:t>
            </a:r>
            <a:r>
              <a:rPr lang="cs-CZ" dirty="0" smtClean="0"/>
              <a:t>platby</a:t>
            </a:r>
            <a:r>
              <a:rPr lang="cs-CZ" dirty="0"/>
              <a:t> </a:t>
            </a:r>
            <a:r>
              <a:rPr lang="cs-CZ" dirty="0" smtClean="0"/>
              <a:t>mýtného</a:t>
            </a:r>
            <a:endParaRPr lang="cs-CZ" dirty="0"/>
          </a:p>
          <a:p>
            <a:r>
              <a:rPr lang="cs-CZ" dirty="0" smtClean="0"/>
              <a:t>Rychlost</a:t>
            </a:r>
            <a:endParaRPr lang="cs-CZ" dirty="0"/>
          </a:p>
          <a:p>
            <a:r>
              <a:rPr lang="cs-CZ" dirty="0" smtClean="0"/>
              <a:t>Používání</a:t>
            </a:r>
            <a:r>
              <a:rPr lang="cs-CZ" dirty="0"/>
              <a:t> </a:t>
            </a:r>
            <a:r>
              <a:rPr lang="cs-CZ" dirty="0" smtClean="0"/>
              <a:t>brzd</a:t>
            </a:r>
            <a:endParaRPr lang="cs-CZ" dirty="0"/>
          </a:p>
          <a:p>
            <a:r>
              <a:rPr lang="cs-CZ" dirty="0" smtClean="0"/>
              <a:t>Použití</a:t>
            </a:r>
            <a:r>
              <a:rPr lang="cs-CZ" dirty="0"/>
              <a:t> </a:t>
            </a:r>
            <a:r>
              <a:rPr lang="cs-CZ" dirty="0" smtClean="0"/>
              <a:t>správných</a:t>
            </a:r>
            <a:r>
              <a:rPr lang="cs-CZ" dirty="0"/>
              <a:t> </a:t>
            </a:r>
            <a:r>
              <a:rPr lang="cs-CZ" dirty="0" smtClean="0"/>
              <a:t>otáček</a:t>
            </a:r>
            <a:r>
              <a:rPr lang="cs-CZ" dirty="0"/>
              <a:t> </a:t>
            </a:r>
            <a:r>
              <a:rPr lang="cs-CZ" dirty="0" smtClean="0"/>
              <a:t>motoru</a:t>
            </a:r>
            <a:endParaRPr lang="cs-CZ" dirty="0"/>
          </a:p>
          <a:p>
            <a:r>
              <a:rPr lang="cs-CZ" dirty="0" smtClean="0"/>
              <a:t>Doby</a:t>
            </a:r>
            <a:r>
              <a:rPr lang="cs-CZ" dirty="0"/>
              <a:t> </a:t>
            </a:r>
            <a:r>
              <a:rPr lang="cs-CZ" dirty="0" smtClean="0"/>
              <a:t>stání</a:t>
            </a:r>
            <a:r>
              <a:rPr lang="cs-CZ" dirty="0"/>
              <a:t> </a:t>
            </a:r>
            <a:r>
              <a:rPr lang="cs-CZ" dirty="0" smtClean="0"/>
              <a:t>se</a:t>
            </a:r>
            <a:r>
              <a:rPr lang="cs-CZ" dirty="0"/>
              <a:t> </a:t>
            </a:r>
            <a:r>
              <a:rPr lang="cs-CZ" dirty="0" smtClean="0"/>
              <a:t>zapnutým</a:t>
            </a:r>
            <a:r>
              <a:rPr lang="cs-CZ" dirty="0"/>
              <a:t> </a:t>
            </a:r>
            <a:r>
              <a:rPr lang="cs-CZ" dirty="0" smtClean="0"/>
              <a:t>motorem</a:t>
            </a:r>
            <a:endParaRPr lang="cs-CZ" dirty="0"/>
          </a:p>
          <a:p>
            <a:r>
              <a:rPr lang="cs-CZ" dirty="0" smtClean="0"/>
              <a:t>Obtížnost přeprav</a:t>
            </a:r>
            <a:r>
              <a:rPr lang="cs-CZ" dirty="0"/>
              <a:t> </a:t>
            </a:r>
            <a:r>
              <a:rPr lang="cs-CZ" dirty="0" smtClean="0"/>
              <a:t>při</a:t>
            </a:r>
            <a:r>
              <a:rPr lang="cs-CZ" dirty="0"/>
              <a:t> </a:t>
            </a:r>
            <a:r>
              <a:rPr lang="cs-CZ" dirty="0" smtClean="0"/>
              <a:t>průměrném</a:t>
            </a:r>
            <a:r>
              <a:rPr lang="cs-CZ" dirty="0"/>
              <a:t> </a:t>
            </a:r>
            <a:r>
              <a:rPr lang="cs-CZ" dirty="0" smtClean="0"/>
              <a:t>sklonu</a:t>
            </a:r>
            <a:r>
              <a:rPr lang="cs-CZ" dirty="0"/>
              <a:t> </a:t>
            </a:r>
            <a:r>
              <a:rPr lang="cs-CZ" dirty="0" smtClean="0"/>
              <a:t>a</a:t>
            </a:r>
            <a:r>
              <a:rPr lang="cs-CZ" dirty="0"/>
              <a:t> </a:t>
            </a:r>
            <a:r>
              <a:rPr lang="cs-CZ" dirty="0" smtClean="0"/>
              <a:t>průměrné</a:t>
            </a:r>
            <a:r>
              <a:rPr lang="cs-CZ" dirty="0"/>
              <a:t> </a:t>
            </a:r>
            <a:r>
              <a:rPr lang="cs-CZ" dirty="0" smtClean="0"/>
              <a:t>hmotnosti</a:t>
            </a:r>
            <a:r>
              <a:rPr lang="cs-CZ" dirty="0"/>
              <a:t> </a:t>
            </a:r>
            <a:r>
              <a:rPr lang="cs-CZ" dirty="0" smtClean="0"/>
              <a:t>vozidla</a:t>
            </a:r>
            <a:endParaRPr lang="cs-CZ" dirty="0"/>
          </a:p>
          <a:p>
            <a:endParaRPr lang="cs-CZ" dirty="0"/>
          </a:p>
        </p:txBody>
      </p:sp>
      <p:pic>
        <p:nvPicPr>
          <p:cNvPr id="15362" name="Picture 2" descr="Omnitracs' Fleet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787" y="5157192"/>
            <a:ext cx="2616225" cy="1577356"/>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51520" y="6381328"/>
            <a:ext cx="4572000" cy="600164"/>
          </a:xfrm>
          <a:prstGeom prst="rect">
            <a:avLst/>
          </a:prstGeom>
        </p:spPr>
        <p:txBody>
          <a:bodyPr>
            <a:spAutoFit/>
          </a:bodyPr>
          <a:lstStyle/>
          <a:p>
            <a:r>
              <a:rPr lang="cs-CZ" sz="1100" dirty="0" err="1" smtClean="0"/>
              <a:t>T-mobile</a:t>
            </a:r>
            <a:r>
              <a:rPr lang="cs-CZ" sz="1100" dirty="0" smtClean="0"/>
              <a:t> – pomocník pro všechno: </a:t>
            </a:r>
          </a:p>
          <a:p>
            <a:r>
              <a:rPr lang="cs-CZ" sz="1100" dirty="0" smtClean="0">
                <a:hlinkClick r:id="rId3"/>
              </a:rPr>
              <a:t>https</a:t>
            </a:r>
            <a:r>
              <a:rPr lang="cs-CZ" sz="1100" dirty="0">
                <a:hlinkClick r:id="rId3"/>
              </a:rPr>
              <a:t>://</a:t>
            </a:r>
            <a:r>
              <a:rPr lang="cs-CZ" sz="1100" dirty="0" smtClean="0">
                <a:hlinkClick r:id="rId3"/>
              </a:rPr>
              <a:t>www.t-mobile.cz/dcpublic/Katalog_partnerskych_reseni.pdf</a:t>
            </a:r>
            <a:endParaRPr lang="cs-CZ" sz="1100" dirty="0" smtClean="0"/>
          </a:p>
          <a:p>
            <a:endParaRPr lang="cs-CZ" sz="1100" dirty="0"/>
          </a:p>
        </p:txBody>
      </p:sp>
    </p:spTree>
    <p:extLst>
      <p:ext uri="{BB962C8B-B14F-4D97-AF65-F5344CB8AC3E}">
        <p14:creationId xmlns:p14="http://schemas.microsoft.com/office/powerpoint/2010/main" val="1247771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usedství">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usedství">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923</TotalTime>
  <Words>9005</Words>
  <Application>Microsoft Office PowerPoint</Application>
  <PresentationFormat>Předvádění na obrazovce (4:3)</PresentationFormat>
  <Paragraphs>793</Paragraphs>
  <Slides>92</Slides>
  <Notes>13</Notes>
  <HiddenSlides>0</HiddenSlides>
  <MMClips>0</MMClips>
  <ScaleCrop>false</ScaleCrop>
  <HeadingPairs>
    <vt:vector size="4" baseType="variant">
      <vt:variant>
        <vt:lpstr>Motiv</vt:lpstr>
      </vt:variant>
      <vt:variant>
        <vt:i4>1</vt:i4>
      </vt:variant>
      <vt:variant>
        <vt:lpstr>Nadpisy snímků</vt:lpstr>
      </vt:variant>
      <vt:variant>
        <vt:i4>92</vt:i4>
      </vt:variant>
    </vt:vector>
  </HeadingPairs>
  <TitlesOfParts>
    <vt:vector size="93" baseType="lpstr">
      <vt:lpstr>Sousedství</vt:lpstr>
      <vt:lpstr>Doprava, přeprava, zasilatelství (spedice) v logistice a Supply chains</vt:lpstr>
      <vt:lpstr>Doprava a přeprava</vt:lpstr>
      <vt:lpstr>Dopravce a přepravce</vt:lpstr>
      <vt:lpstr>Prezentace aplikace PowerPoint</vt:lpstr>
      <vt:lpstr>Prezentace aplikace PowerPoint</vt:lpstr>
      <vt:lpstr>Prezentace aplikace PowerPoint</vt:lpstr>
      <vt:lpstr>Prezentace aplikace PowerPoint</vt:lpstr>
      <vt:lpstr>Dopravní a přepravní proces (1)</vt:lpstr>
      <vt:lpstr>Dopravní a přepravní proces (2)</vt:lpstr>
      <vt:lpstr>přeprava</vt:lpstr>
      <vt:lpstr>Přepravní prostředek, přepravní, manipulační jednotka</vt:lpstr>
      <vt:lpstr>ČLENĚNÍ MANIPULAČNÍCH A PŘEPRAVNÍCH JEDNOTEK - detailněji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„Kontejnerizace“</vt:lpstr>
      <vt:lpstr>kontejner</vt:lpstr>
      <vt:lpstr>Specifické nároky na přepravu</vt:lpstr>
      <vt:lpstr>Přeprava nebezpečných věcí</vt:lpstr>
      <vt:lpstr>přeprava nebezpečných věcí  - silniční doprava (ADR)</vt:lpstr>
      <vt:lpstr>přeprava těžkých a nadrozměrných zásilek</vt:lpstr>
      <vt:lpstr>Přeprava zboží vysoké hodnoty</vt:lpstr>
      <vt:lpstr>přeprava zkazitelného zboží ATP</vt:lpstr>
      <vt:lpstr>Kabotáž</vt:lpstr>
      <vt:lpstr>Dokumenty v přepravě</vt:lpstr>
      <vt:lpstr>Železniční nákladní doprava</vt:lpstr>
      <vt:lpstr>Vnitrostátní železniční nákladní doprava</vt:lpstr>
      <vt:lpstr>Vnitrostátní železniční nákladní doprava - dokumenty</vt:lpstr>
      <vt:lpstr>Mezinárodní železniční nákladní doprava</vt:lpstr>
      <vt:lpstr>Mezinárodní železniční nákladní list CIM</vt:lpstr>
      <vt:lpstr>Prezentace aplikace PowerPoint</vt:lpstr>
      <vt:lpstr>Silniční nákladní doprava</vt:lpstr>
      <vt:lpstr>Silniční nákladní doprava</vt:lpstr>
      <vt:lpstr>Mezinárodní silniční nákladní doprava</vt:lpstr>
      <vt:lpstr>CMR – úprava smlouvy o mezinárodní přepravě nákladu I</vt:lpstr>
      <vt:lpstr>CMR – úprava smlouvy o mezinárodní přepravě nákladu II - „CAMRÁK“</vt:lpstr>
      <vt:lpstr>CMR – úprava smlouvy o mezinárodní přepravě nákladu III – „CAMRÁK“</vt:lpstr>
      <vt:lpstr>Elektronický CMR – „CAMRÁK“</vt:lpstr>
      <vt:lpstr>TIR – režim pro usnadnění celního odbavení zboží </vt:lpstr>
      <vt:lpstr>TIR - režim pro usnadnění celního odbavení zboží </vt:lpstr>
      <vt:lpstr>TIR - režim pro usnadnění celního odbavení zboží </vt:lpstr>
      <vt:lpstr>TIR - režim pro usnadnění celního odbavení zboží </vt:lpstr>
      <vt:lpstr>Legislativa v mezinárodní silniční nákladní dopravě (zejména v EU)</vt:lpstr>
      <vt:lpstr>Povinnosti a práva řidičů v silniční dopravě v EU</vt:lpstr>
      <vt:lpstr>Evidence jízdy v nákladní silniční dopravě</vt:lpstr>
      <vt:lpstr>Prezentace aplikace PowerPoint</vt:lpstr>
      <vt:lpstr>přístup na trh silniční přepravy zboží uvnitř Společenství</vt:lpstr>
      <vt:lpstr>Kabotáž v nákladní silniční dopravě v EU</vt:lpstr>
      <vt:lpstr>Prezentace aplikace PowerPoint</vt:lpstr>
      <vt:lpstr>Prezentace aplikace PowerPoint</vt:lpstr>
      <vt:lpstr>Dopravní prostředky v silniční dopravě</vt:lpstr>
      <vt:lpstr>Dopravní prostředky v silniční dopravě</vt:lpstr>
      <vt:lpstr>Námořní nákladní doprava</vt:lpstr>
      <vt:lpstr>Námořní nákladní doprava</vt:lpstr>
      <vt:lpstr>Námořní nákladní doprava</vt:lpstr>
      <vt:lpstr>Prezentace aplikace PowerPoint</vt:lpstr>
      <vt:lpstr>Světové přístavy</vt:lpstr>
      <vt:lpstr>Námořní nákladní doprava - druhy</vt:lpstr>
      <vt:lpstr>Námořní nákladní doprava - druhy</vt:lpstr>
      <vt:lpstr>Liniová doprava a Největší společnosti</vt:lpstr>
      <vt:lpstr>Námořní konosamenty</vt:lpstr>
      <vt:lpstr>Druhy konosamentu</vt:lpstr>
      <vt:lpstr>Námořní nákladní doprava - druhy</vt:lpstr>
      <vt:lpstr>Námořní nákladní doprava - druhy</vt:lpstr>
      <vt:lpstr>Typy lodí</vt:lpstr>
      <vt:lpstr>Bulker (bulk carrier)‏</vt:lpstr>
      <vt:lpstr>Tanker</vt:lpstr>
      <vt:lpstr>Kontejnerová loď</vt:lpstr>
      <vt:lpstr>„OBO“  a „OBC“ loď</vt:lpstr>
      <vt:lpstr>Remorkér </vt:lpstr>
      <vt:lpstr>Bárková loď; bárka</vt:lpstr>
      <vt:lpstr>Loď typu „RoRo“</vt:lpstr>
      <vt:lpstr>Chladírenská loď</vt:lpstr>
      <vt:lpstr>Zasilatelství (speditérství)</vt:lpstr>
      <vt:lpstr>Zasilatelství (speditérství)</vt:lpstr>
      <vt:lpstr>Zasilatelství (speditérství)</vt:lpstr>
      <vt:lpstr>Kombinovaná doprava</vt:lpstr>
      <vt:lpstr>Technologie používané  v kombinované dopravě</vt:lpstr>
      <vt:lpstr>Technologie používané  v kombinované dopravě</vt:lpstr>
      <vt:lpstr>Přeprava věci (Obč. z. č. 89/2012 Sb.)</vt:lpstr>
      <vt:lpstr>Doklady o přepravě (viz i předchozí text)</vt:lpstr>
      <vt:lpstr>Dopravní a přepravní výkony</vt:lpstr>
      <vt:lpstr>Technologické ukazatele silniční nákladní dopravy - příklady</vt:lpstr>
      <vt:lpstr>Prezentace aplikace PowerPoint</vt:lpstr>
      <vt:lpstr>Fleet management, fleet-board management – management vozidla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Doprava, přeprava, zasilatelství (spedice) v logistice a Supply chains</dc:title>
  <dc:creator>Alena</dc:creator>
  <cp:lastModifiedBy>Klapalova Alena</cp:lastModifiedBy>
  <cp:revision>78</cp:revision>
  <dcterms:created xsi:type="dcterms:W3CDTF">2015-05-03T16:58:33Z</dcterms:created>
  <dcterms:modified xsi:type="dcterms:W3CDTF">2016-05-02T11:36:10Z</dcterms:modified>
</cp:coreProperties>
</file>