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0"/>
  </p:notesMasterIdLst>
  <p:sldIdLst>
    <p:sldId id="256" r:id="rId2"/>
    <p:sldId id="257" r:id="rId3"/>
    <p:sldId id="281" r:id="rId4"/>
    <p:sldId id="342" r:id="rId5"/>
    <p:sldId id="278" r:id="rId6"/>
    <p:sldId id="279" r:id="rId7"/>
    <p:sldId id="258" r:id="rId8"/>
    <p:sldId id="343" r:id="rId9"/>
    <p:sldId id="282" r:id="rId10"/>
    <p:sldId id="259" r:id="rId11"/>
    <p:sldId id="263" r:id="rId12"/>
    <p:sldId id="262" r:id="rId13"/>
    <p:sldId id="294" r:id="rId14"/>
    <p:sldId id="295" r:id="rId15"/>
    <p:sldId id="297" r:id="rId16"/>
    <p:sldId id="300" r:id="rId17"/>
    <p:sldId id="299" r:id="rId18"/>
    <p:sldId id="296" r:id="rId19"/>
    <p:sldId id="298" r:id="rId20"/>
    <p:sldId id="283" r:id="rId21"/>
    <p:sldId id="311" r:id="rId22"/>
    <p:sldId id="284" r:id="rId23"/>
    <p:sldId id="286" r:id="rId24"/>
    <p:sldId id="287" r:id="rId25"/>
    <p:sldId id="289" r:id="rId26"/>
    <p:sldId id="290" r:id="rId27"/>
    <p:sldId id="288" r:id="rId28"/>
    <p:sldId id="285" r:id="rId29"/>
    <p:sldId id="267" r:id="rId30"/>
    <p:sldId id="301" r:id="rId31"/>
    <p:sldId id="358" r:id="rId32"/>
    <p:sldId id="302" r:id="rId33"/>
    <p:sldId id="354" r:id="rId34"/>
    <p:sldId id="357" r:id="rId35"/>
    <p:sldId id="359" r:id="rId36"/>
    <p:sldId id="309" r:id="rId37"/>
    <p:sldId id="303" r:id="rId38"/>
    <p:sldId id="304" r:id="rId39"/>
    <p:sldId id="344" r:id="rId40"/>
    <p:sldId id="307" r:id="rId41"/>
    <p:sldId id="361" r:id="rId42"/>
    <p:sldId id="362" r:id="rId43"/>
    <p:sldId id="365" r:id="rId44"/>
    <p:sldId id="353" r:id="rId45"/>
    <p:sldId id="356" r:id="rId46"/>
    <p:sldId id="310" r:id="rId47"/>
    <p:sldId id="347" r:id="rId48"/>
    <p:sldId id="348" r:id="rId49"/>
    <p:sldId id="352" r:id="rId50"/>
    <p:sldId id="349" r:id="rId51"/>
    <p:sldId id="350" r:id="rId52"/>
    <p:sldId id="351" r:id="rId53"/>
    <p:sldId id="308" r:id="rId54"/>
    <p:sldId id="345" r:id="rId55"/>
    <p:sldId id="306" r:id="rId56"/>
    <p:sldId id="363" r:id="rId57"/>
    <p:sldId id="269" r:id="rId58"/>
    <p:sldId id="314" r:id="rId59"/>
    <p:sldId id="315" r:id="rId60"/>
    <p:sldId id="316" r:id="rId61"/>
    <p:sldId id="317" r:id="rId62"/>
    <p:sldId id="360" r:id="rId63"/>
    <p:sldId id="318" r:id="rId64"/>
    <p:sldId id="368" r:id="rId65"/>
    <p:sldId id="367" r:id="rId66"/>
    <p:sldId id="319" r:id="rId67"/>
    <p:sldId id="320" r:id="rId68"/>
    <p:sldId id="321" r:id="rId69"/>
    <p:sldId id="322" r:id="rId70"/>
    <p:sldId id="323" r:id="rId71"/>
    <p:sldId id="324" r:id="rId72"/>
    <p:sldId id="325" r:id="rId73"/>
    <p:sldId id="326" r:id="rId74"/>
    <p:sldId id="328" r:id="rId75"/>
    <p:sldId id="329" r:id="rId76"/>
    <p:sldId id="366" r:id="rId77"/>
    <p:sldId id="330" r:id="rId78"/>
    <p:sldId id="332" r:id="rId79"/>
    <p:sldId id="333" r:id="rId80"/>
    <p:sldId id="369" r:id="rId81"/>
    <p:sldId id="370" r:id="rId82"/>
    <p:sldId id="335" r:id="rId83"/>
    <p:sldId id="336" r:id="rId84"/>
    <p:sldId id="337" r:id="rId85"/>
    <p:sldId id="338" r:id="rId86"/>
    <p:sldId id="339" r:id="rId87"/>
    <p:sldId id="340" r:id="rId88"/>
    <p:sldId id="280" r:id="rId8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D6FEEE"/>
    <a:srgbClr val="DEFCFE"/>
    <a:srgbClr val="CCECFF"/>
    <a:srgbClr val="CCFFCC"/>
    <a:srgbClr val="CC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824"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C47DD-04D7-4D63-BEF4-A6284BAEAD7A}" type="datetimeFigureOut">
              <a:rPr lang="cs-CZ" smtClean="0"/>
              <a:t>21.3.2016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22EF9-B013-4003-BB92-D44ABC442FCB}" type="slidenum">
              <a:rPr lang="cs-CZ" smtClean="0"/>
              <a:t>‹#›</a:t>
            </a:fld>
            <a:endParaRPr lang="cs-CZ"/>
          </a:p>
        </p:txBody>
      </p:sp>
    </p:spTree>
    <p:extLst>
      <p:ext uri="{BB962C8B-B14F-4D97-AF65-F5344CB8AC3E}">
        <p14:creationId xmlns:p14="http://schemas.microsoft.com/office/powerpoint/2010/main" val="45817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élní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élní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élní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élní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élní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élní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élní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cs-CZ" smtClean="0"/>
              <a:t>Kliknutím lze upravit styl.</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6705600" y="4206240"/>
            <a:ext cx="960120" cy="457200"/>
          </a:xfrm>
        </p:spPr>
        <p:txBody>
          <a:bodyPr/>
          <a:lstStyle/>
          <a:p>
            <a:fld id="{F5F6D34A-2411-4801-BE07-D43D99524583}" type="datetimeFigureOut">
              <a:rPr lang="cs-CZ" smtClean="0"/>
              <a:t>21.3.2016</a:t>
            </a:fld>
            <a:endParaRPr lang="cs-CZ"/>
          </a:p>
        </p:txBody>
      </p:sp>
      <p:sp>
        <p:nvSpPr>
          <p:cNvPr id="17" name="Zástupný symbol pro zápatí 16"/>
          <p:cNvSpPr>
            <a:spLocks noGrp="1"/>
          </p:cNvSpPr>
          <p:nvPr>
            <p:ph type="ftr" sz="quarter" idx="11"/>
          </p:nvPr>
        </p:nvSpPr>
        <p:spPr>
          <a:xfrm>
            <a:off x="5410200" y="4205288"/>
            <a:ext cx="1295400" cy="457200"/>
          </a:xfrm>
        </p:spPr>
        <p:txBody>
          <a:bodyPr/>
          <a:lstStyle/>
          <a:p>
            <a:endParaRPr lang="cs-CZ"/>
          </a:p>
        </p:txBody>
      </p:sp>
      <p:sp>
        <p:nvSpPr>
          <p:cNvPr id="29" name="Zástupný symbol pro číslo snímk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FED0F0F-65B3-4414-8CB9-19B85C7FE849}"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5F6D34A-2411-4801-BE07-D43D99524583}" type="datetimeFigureOut">
              <a:rPr lang="cs-CZ" smtClean="0"/>
              <a:t>21.3.2016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ED0F0F-65B3-4414-8CB9-19B85C7FE849}"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5F6D34A-2411-4801-BE07-D43D99524583}" type="datetimeFigureOut">
              <a:rPr lang="cs-CZ" smtClean="0"/>
              <a:t>21.3.2016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ED0F0F-65B3-4414-8CB9-19B85C7FE849}"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5F6D34A-2411-4801-BE07-D43D99524583}" type="datetimeFigureOut">
              <a:rPr lang="cs-CZ" smtClean="0"/>
              <a:t>21.3.2016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ED0F0F-65B3-4414-8CB9-19B85C7FE849}"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fld id="{F5F6D34A-2411-4801-BE07-D43D99524583}" type="datetimeFigureOut">
              <a:rPr lang="cs-CZ" smtClean="0"/>
              <a:t>21.3.2016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ED0F0F-65B3-4414-8CB9-19B85C7FE849}"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F5F6D34A-2411-4801-BE07-D43D99524583}" type="datetimeFigureOut">
              <a:rPr lang="cs-CZ" smtClean="0"/>
              <a:t>21.3.2016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ED0F0F-65B3-4414-8CB9-19B85C7FE849}"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datum 25"/>
          <p:cNvSpPr>
            <a:spLocks noGrp="1"/>
          </p:cNvSpPr>
          <p:nvPr>
            <p:ph type="dt" sz="half" idx="10"/>
          </p:nvPr>
        </p:nvSpPr>
        <p:spPr/>
        <p:txBody>
          <a:bodyPr rtlCol="0"/>
          <a:lstStyle/>
          <a:p>
            <a:fld id="{F5F6D34A-2411-4801-BE07-D43D99524583}" type="datetimeFigureOut">
              <a:rPr lang="cs-CZ" smtClean="0"/>
              <a:t>21.3.2016</a:t>
            </a:fld>
            <a:endParaRPr lang="cs-CZ"/>
          </a:p>
        </p:txBody>
      </p:sp>
      <p:sp>
        <p:nvSpPr>
          <p:cNvPr id="27" name="Zástupný symbol pro číslo snímku 26"/>
          <p:cNvSpPr>
            <a:spLocks noGrp="1"/>
          </p:cNvSpPr>
          <p:nvPr>
            <p:ph type="sldNum" sz="quarter" idx="11"/>
          </p:nvPr>
        </p:nvSpPr>
        <p:spPr/>
        <p:txBody>
          <a:bodyPr rtlCol="0"/>
          <a:lstStyle/>
          <a:p>
            <a:fld id="{7FED0F0F-65B3-4414-8CB9-19B85C7FE849}" type="slidenum">
              <a:rPr lang="cs-CZ" smtClean="0"/>
              <a:t>‹#›</a:t>
            </a:fld>
            <a:endParaRPr lang="cs-CZ"/>
          </a:p>
        </p:txBody>
      </p:sp>
      <p:sp>
        <p:nvSpPr>
          <p:cNvPr id="28" name="Zástupný symbol pro zápatí 27"/>
          <p:cNvSpPr>
            <a:spLocks noGrp="1"/>
          </p:cNvSpPr>
          <p:nvPr>
            <p:ph type="ftr" sz="quarter" idx="12"/>
          </p:nvPr>
        </p:nvSpPr>
        <p:spPr/>
        <p:txBody>
          <a:bodyPr rtlCol="0"/>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cs-CZ" smtClean="0"/>
              <a:t>Kliknutím lze upravit styl.</a:t>
            </a:r>
            <a:endParaRPr kumimoji="0" lang="en-US"/>
          </a:p>
        </p:txBody>
      </p:sp>
      <p:sp>
        <p:nvSpPr>
          <p:cNvPr id="3" name="Zástupný symbol pro datum 2"/>
          <p:cNvSpPr>
            <a:spLocks noGrp="1"/>
          </p:cNvSpPr>
          <p:nvPr>
            <p:ph type="dt" sz="half" idx="10"/>
          </p:nvPr>
        </p:nvSpPr>
        <p:spPr>
          <a:xfrm>
            <a:off x="6583680" y="612648"/>
            <a:ext cx="957264" cy="457200"/>
          </a:xfrm>
        </p:spPr>
        <p:txBody>
          <a:bodyPr/>
          <a:lstStyle/>
          <a:p>
            <a:fld id="{F5F6D34A-2411-4801-BE07-D43D99524583}" type="datetimeFigureOut">
              <a:rPr lang="cs-CZ" smtClean="0"/>
              <a:t>21.3.2016</a:t>
            </a:fld>
            <a:endParaRPr lang="cs-CZ"/>
          </a:p>
        </p:txBody>
      </p:sp>
      <p:sp>
        <p:nvSpPr>
          <p:cNvPr id="4" name="Zástupný symbol pro zápatí 3"/>
          <p:cNvSpPr>
            <a:spLocks noGrp="1"/>
          </p:cNvSpPr>
          <p:nvPr>
            <p:ph type="ftr" sz="quarter" idx="11"/>
          </p:nvPr>
        </p:nvSpPr>
        <p:spPr>
          <a:xfrm>
            <a:off x="5257800" y="612648"/>
            <a:ext cx="1325880" cy="457200"/>
          </a:xfrm>
        </p:spPr>
        <p:txBody>
          <a:bodyPr/>
          <a:lstStyle/>
          <a:p>
            <a:endParaRPr lang="cs-CZ"/>
          </a:p>
        </p:txBody>
      </p:sp>
      <p:sp>
        <p:nvSpPr>
          <p:cNvPr id="5" name="Zástupný symbol pro číslo snímku 4"/>
          <p:cNvSpPr>
            <a:spLocks noGrp="1"/>
          </p:cNvSpPr>
          <p:nvPr>
            <p:ph type="sldNum" sz="quarter" idx="12"/>
          </p:nvPr>
        </p:nvSpPr>
        <p:spPr>
          <a:xfrm>
            <a:off x="8174736" y="2272"/>
            <a:ext cx="762000" cy="365760"/>
          </a:xfrm>
        </p:spPr>
        <p:txBody>
          <a:bodyPr/>
          <a:lstStyle/>
          <a:p>
            <a:fld id="{7FED0F0F-65B3-4414-8CB9-19B85C7FE849}"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5F6D34A-2411-4801-BE07-D43D99524583}" type="datetimeFigureOut">
              <a:rPr lang="cs-CZ" smtClean="0"/>
              <a:t>21.3.2016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FED0F0F-65B3-4414-8CB9-19B85C7FE849}"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F5F6D34A-2411-4801-BE07-D43D99524583}" type="datetimeFigureOut">
              <a:rPr lang="cs-CZ" smtClean="0"/>
              <a:t>21.3.2016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ED0F0F-65B3-4414-8CB9-19B85C7FE849}"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F5F6D34A-2411-4801-BE07-D43D99524583}" type="datetimeFigureOut">
              <a:rPr lang="cs-CZ" smtClean="0"/>
              <a:t>21.3.2016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ED0F0F-65B3-4414-8CB9-19B85C7FE849}"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Obdélní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élní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élní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élní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élní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élní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élní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élní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élní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élní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457200" y="1143000"/>
            <a:ext cx="8229600" cy="1066800"/>
          </a:xfrm>
          <a:prstGeom prst="rect">
            <a:avLst/>
          </a:prstGeom>
        </p:spPr>
        <p:txBody>
          <a:bodyPr vert="horz" anchor="ctr">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5F6D34A-2411-4801-BE07-D43D99524583}" type="datetimeFigureOut">
              <a:rPr lang="cs-CZ" smtClean="0"/>
              <a:t>21.3.2016</a:t>
            </a:fld>
            <a:endParaRPr lang="cs-CZ"/>
          </a:p>
        </p:txBody>
      </p:sp>
      <p:sp>
        <p:nvSpPr>
          <p:cNvPr id="3" name="Zástupný symbol pro zápatí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FED0F0F-65B3-4414-8CB9-19B85C7FE849}"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kensington.cz/nakup.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vscht.cz/uer/CZ_studium/doc/.../Nakup%20typy%20struktura.ppt"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package" Target="../embeddings/Dokument_aplikac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package" Target="../embeddings/Dokument_aplikace_Microsoft_Word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package" Target="../embeddings/Dokument_aplikace_Microsoft_Word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kensington.cz/nakup.pdf" TargetMode="External"/><Relationship Id="rId2" Type="http://schemas.openxmlformats.org/officeDocument/2006/relationships/hyperlink" Target="http://studentka.sms.cz/index.php?P_id_kategorie=7630&amp;P_soubor=/student/index.php?akce=prehled&amp;ptyp=&amp;cat=40&amp;idp=&amp;detail=1&amp;id=249&amp;view=1&amp;url_bac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FFC000"/>
                </a:solidFill>
              </a:rPr>
              <a:t>Nákup a vstupní logistika</a:t>
            </a:r>
            <a:endParaRPr lang="cs-CZ" dirty="0">
              <a:solidFill>
                <a:srgbClr val="FFC000"/>
              </a:solidFill>
            </a:endParaRPr>
          </a:p>
        </p:txBody>
      </p:sp>
      <p:sp>
        <p:nvSpPr>
          <p:cNvPr id="3" name="Podnadpis 2"/>
          <p:cNvSpPr>
            <a:spLocks noGrp="1"/>
          </p:cNvSpPr>
          <p:nvPr>
            <p:ph type="subTitle" idx="1"/>
          </p:nvPr>
        </p:nvSpPr>
        <p:spPr/>
        <p:txBody>
          <a:bodyPr>
            <a:normAutofit/>
          </a:bodyPr>
          <a:lstStyle/>
          <a:p>
            <a:r>
              <a:rPr lang="cs-CZ" sz="3200" b="1" dirty="0">
                <a:solidFill>
                  <a:srgbClr val="C00000"/>
                </a:solidFill>
              </a:rPr>
              <a:t>O</a:t>
            </a:r>
            <a:r>
              <a:rPr lang="cs-CZ" sz="3200" b="1" dirty="0" smtClean="0">
                <a:solidFill>
                  <a:srgbClr val="C00000"/>
                </a:solidFill>
              </a:rPr>
              <a:t>bstarávání</a:t>
            </a:r>
            <a:endParaRPr lang="cs-CZ" sz="3200" b="1" dirty="0">
              <a:solidFill>
                <a:srgbClr val="C00000"/>
              </a:solidFill>
            </a:endParaRPr>
          </a:p>
        </p:txBody>
      </p:sp>
    </p:spTree>
    <p:extLst>
      <p:ext uri="{BB962C8B-B14F-4D97-AF65-F5344CB8AC3E}">
        <p14:creationId xmlns:p14="http://schemas.microsoft.com/office/powerpoint/2010/main" val="3730938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512" y="476673"/>
            <a:ext cx="8424935" cy="504056"/>
          </a:xfrm>
        </p:spPr>
        <p:txBody>
          <a:bodyPr>
            <a:normAutofit fontScale="90000"/>
          </a:bodyPr>
          <a:lstStyle/>
          <a:p>
            <a:pPr marL="441325" algn="l"/>
            <a:r>
              <a:rPr lang="cs-CZ" sz="4000" b="1" dirty="0">
                <a:solidFill>
                  <a:srgbClr val="0000FF"/>
                </a:solidFill>
                <a:latin typeface="Arial" charset="0"/>
              </a:rPr>
              <a:t>Management </a:t>
            </a:r>
            <a:r>
              <a:rPr lang="cs-CZ" sz="4000" b="1" dirty="0" smtClean="0">
                <a:solidFill>
                  <a:srgbClr val="0000FF"/>
                </a:solidFill>
                <a:latin typeface="Arial" charset="0"/>
              </a:rPr>
              <a:t>opatřování </a:t>
            </a:r>
            <a:r>
              <a:rPr lang="cs-CZ" sz="2700" b="1" dirty="0" smtClean="0">
                <a:solidFill>
                  <a:schemeClr val="tx1"/>
                </a:solidFill>
                <a:latin typeface="Arial" charset="0"/>
              </a:rPr>
              <a:t>(Schulte, 1994)</a:t>
            </a:r>
            <a:endParaRPr lang="cs-CZ" sz="2700" b="1" dirty="0">
              <a:solidFill>
                <a:schemeClr val="tx1"/>
              </a:solidFill>
              <a:latin typeface="Arial" charset="0"/>
            </a:endParaRPr>
          </a:p>
        </p:txBody>
      </p:sp>
      <p:sp>
        <p:nvSpPr>
          <p:cNvPr id="18435" name="Rectangle 3"/>
          <p:cNvSpPr>
            <a:spLocks noChangeArrowheads="1"/>
          </p:cNvSpPr>
          <p:nvPr/>
        </p:nvSpPr>
        <p:spPr bwMode="auto">
          <a:xfrm>
            <a:off x="1763688" y="1097683"/>
            <a:ext cx="5472608" cy="60312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cs-CZ" sz="2200" b="1" dirty="0">
                <a:solidFill>
                  <a:schemeClr val="tx2"/>
                </a:solidFill>
                <a:latin typeface="Arial" charset="0"/>
              </a:rPr>
              <a:t>Management </a:t>
            </a:r>
            <a:r>
              <a:rPr lang="cs-CZ" sz="2200" b="1" dirty="0" smtClean="0">
                <a:solidFill>
                  <a:schemeClr val="tx2"/>
                </a:solidFill>
                <a:latin typeface="Arial" charset="0"/>
              </a:rPr>
              <a:t>nákupu (opatřování)</a:t>
            </a:r>
            <a:endParaRPr lang="cs-CZ" sz="2200" b="1" dirty="0">
              <a:solidFill>
                <a:schemeClr val="tx2"/>
              </a:solidFill>
              <a:latin typeface="Arial" charset="0"/>
            </a:endParaRPr>
          </a:p>
        </p:txBody>
      </p:sp>
      <p:sp>
        <p:nvSpPr>
          <p:cNvPr id="18436" name="Rectangle 4"/>
          <p:cNvSpPr>
            <a:spLocks noChangeArrowheads="1"/>
          </p:cNvSpPr>
          <p:nvPr/>
        </p:nvSpPr>
        <p:spPr bwMode="auto">
          <a:xfrm>
            <a:off x="179512" y="2155863"/>
            <a:ext cx="4104456" cy="1417599"/>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2200" b="1" dirty="0" smtClean="0">
                <a:solidFill>
                  <a:schemeClr val="tx2"/>
                </a:solidFill>
                <a:latin typeface="Arial" charset="0"/>
              </a:rPr>
              <a:t>N</a:t>
            </a:r>
            <a:r>
              <a:rPr lang="cs-CZ" sz="2000" b="1" dirty="0" smtClean="0">
                <a:solidFill>
                  <a:schemeClr val="tx2"/>
                </a:solidFill>
                <a:latin typeface="Arial" charset="0"/>
              </a:rPr>
              <a:t>ákup jako </a:t>
            </a:r>
            <a:r>
              <a:rPr lang="cs-CZ" sz="2000" b="1" dirty="0" smtClean="0">
                <a:solidFill>
                  <a:srgbClr val="33CC33"/>
                </a:solidFill>
                <a:latin typeface="Arial" charset="0"/>
              </a:rPr>
              <a:t>OBSTARAVÁNÍ – </a:t>
            </a:r>
          </a:p>
          <a:p>
            <a:pPr algn="ctr"/>
            <a:r>
              <a:rPr lang="cs-CZ" sz="2000" b="1" dirty="0" smtClean="0">
                <a:solidFill>
                  <a:srgbClr val="33CC33"/>
                </a:solidFill>
                <a:latin typeface="Arial" charset="0"/>
              </a:rPr>
              <a:t>PRODPŮRNÉ HODNOTOTVORNÉ </a:t>
            </a:r>
          </a:p>
          <a:p>
            <a:pPr algn="ctr"/>
            <a:r>
              <a:rPr lang="cs-CZ" sz="2000" b="1" dirty="0" smtClean="0">
                <a:solidFill>
                  <a:srgbClr val="33CC33"/>
                </a:solidFill>
                <a:latin typeface="Arial" charset="0"/>
              </a:rPr>
              <a:t>ČINNOSTI</a:t>
            </a:r>
            <a:r>
              <a:rPr lang="cs-CZ" sz="2000" b="1" dirty="0" smtClean="0">
                <a:solidFill>
                  <a:schemeClr val="tx2"/>
                </a:solidFill>
                <a:latin typeface="Arial" charset="0"/>
              </a:rPr>
              <a:t> – </a:t>
            </a:r>
            <a:r>
              <a:rPr lang="cs-CZ" sz="2000" b="1" dirty="0" smtClean="0">
                <a:solidFill>
                  <a:srgbClr val="FF0000"/>
                </a:solidFill>
                <a:latin typeface="Arial" charset="0"/>
              </a:rPr>
              <a:t>nákupní způsoby  </a:t>
            </a:r>
          </a:p>
          <a:p>
            <a:pPr algn="ctr"/>
            <a:r>
              <a:rPr lang="cs-CZ" sz="2000" b="1" dirty="0" smtClean="0">
                <a:solidFill>
                  <a:srgbClr val="FF0000"/>
                </a:solidFill>
                <a:latin typeface="Arial" charset="0"/>
              </a:rPr>
              <a:t>a metody</a:t>
            </a:r>
            <a:endParaRPr lang="cs-CZ" sz="2000" b="1" dirty="0">
              <a:solidFill>
                <a:srgbClr val="FF0000"/>
              </a:solidFill>
              <a:latin typeface="Arial" charset="0"/>
            </a:endParaRPr>
          </a:p>
        </p:txBody>
      </p:sp>
      <p:sp>
        <p:nvSpPr>
          <p:cNvPr id="18437" name="Rectangle 5"/>
          <p:cNvSpPr>
            <a:spLocks noChangeArrowheads="1"/>
          </p:cNvSpPr>
          <p:nvPr/>
        </p:nvSpPr>
        <p:spPr bwMode="auto">
          <a:xfrm>
            <a:off x="4499992" y="2132856"/>
            <a:ext cx="4535165" cy="2088231"/>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cs-CZ" sz="2200" b="1" dirty="0">
                <a:solidFill>
                  <a:schemeClr val="tx2"/>
                </a:solidFill>
                <a:latin typeface="Arial" charset="0"/>
              </a:rPr>
              <a:t>Zásobovací </a:t>
            </a:r>
            <a:r>
              <a:rPr lang="cs-CZ" sz="2200" b="1" dirty="0" smtClean="0">
                <a:solidFill>
                  <a:schemeClr val="tx2"/>
                </a:solidFill>
                <a:latin typeface="Arial" charset="0"/>
              </a:rPr>
              <a:t>logistika – </a:t>
            </a:r>
            <a:r>
              <a:rPr lang="cs-CZ" sz="2200" b="1" dirty="0" smtClean="0">
                <a:solidFill>
                  <a:srgbClr val="33CC33"/>
                </a:solidFill>
                <a:latin typeface="Arial" charset="0"/>
              </a:rPr>
              <a:t>VSTUPNÍ LOGISTIKA</a:t>
            </a:r>
            <a:r>
              <a:rPr lang="cs-CZ" sz="2200" b="1" dirty="0" smtClean="0">
                <a:solidFill>
                  <a:schemeClr val="tx2"/>
                </a:solidFill>
                <a:latin typeface="Arial" charset="0"/>
              </a:rPr>
              <a:t> = </a:t>
            </a:r>
            <a:r>
              <a:rPr lang="cs-CZ" sz="2000" b="1" dirty="0" smtClean="0">
                <a:solidFill>
                  <a:srgbClr val="FF0000"/>
                </a:solidFill>
                <a:latin typeface="Arial" charset="0"/>
              </a:rPr>
              <a:t>činnosti spojené s přejímáním, přepravou, skladováním a rozdělováním vstupů a vracením vstupů dodavateli =</a:t>
            </a:r>
            <a:r>
              <a:rPr lang="cs-CZ" sz="2000" b="1" dirty="0" smtClean="0">
                <a:solidFill>
                  <a:srgbClr val="33CC33"/>
                </a:solidFill>
                <a:latin typeface="Arial" charset="0"/>
              </a:rPr>
              <a:t> PRIMÁRNÍ HODNOTOTVORNÉ ČINNOSTI</a:t>
            </a:r>
            <a:endParaRPr lang="cs-CZ" sz="2000" b="1" dirty="0">
              <a:solidFill>
                <a:srgbClr val="33CC33"/>
              </a:solidFill>
              <a:latin typeface="Arial" charset="0"/>
            </a:endParaRPr>
          </a:p>
        </p:txBody>
      </p:sp>
      <p:sp>
        <p:nvSpPr>
          <p:cNvPr id="18438" name="Line 6"/>
          <p:cNvSpPr>
            <a:spLocks noChangeShapeType="1"/>
          </p:cNvSpPr>
          <p:nvPr/>
        </p:nvSpPr>
        <p:spPr bwMode="auto">
          <a:xfrm>
            <a:off x="1763713" y="1939964"/>
            <a:ext cx="4392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cs-CZ"/>
          </a:p>
        </p:txBody>
      </p:sp>
      <p:sp>
        <p:nvSpPr>
          <p:cNvPr id="18439" name="Line 7"/>
          <p:cNvSpPr>
            <a:spLocks noChangeShapeType="1"/>
          </p:cNvSpPr>
          <p:nvPr/>
        </p:nvSpPr>
        <p:spPr bwMode="auto">
          <a:xfrm>
            <a:off x="3995738" y="1673945"/>
            <a:ext cx="0"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cs-CZ"/>
          </a:p>
        </p:txBody>
      </p:sp>
      <p:sp>
        <p:nvSpPr>
          <p:cNvPr id="18440" name="Line 8"/>
          <p:cNvSpPr>
            <a:spLocks noChangeShapeType="1"/>
          </p:cNvSpPr>
          <p:nvPr/>
        </p:nvSpPr>
        <p:spPr bwMode="auto">
          <a:xfrm>
            <a:off x="1763713" y="1939964"/>
            <a:ext cx="0"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cs-CZ"/>
          </a:p>
        </p:txBody>
      </p:sp>
      <p:sp>
        <p:nvSpPr>
          <p:cNvPr id="18441" name="Line 9"/>
          <p:cNvSpPr>
            <a:spLocks noChangeShapeType="1"/>
          </p:cNvSpPr>
          <p:nvPr/>
        </p:nvSpPr>
        <p:spPr bwMode="auto">
          <a:xfrm>
            <a:off x="6173107" y="1916956"/>
            <a:ext cx="0"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cs-CZ"/>
          </a:p>
        </p:txBody>
      </p:sp>
      <p:sp>
        <p:nvSpPr>
          <p:cNvPr id="18442" name="Text Box 10"/>
          <p:cNvSpPr txBox="1">
            <a:spLocks noChangeArrowheads="1"/>
          </p:cNvSpPr>
          <p:nvPr/>
        </p:nvSpPr>
        <p:spPr bwMode="auto">
          <a:xfrm>
            <a:off x="179512" y="3573462"/>
            <a:ext cx="390633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2563" indent="-1825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72000" indent="-72000"/>
            <a:r>
              <a:rPr lang="cs-CZ" sz="2000" b="1" dirty="0">
                <a:solidFill>
                  <a:srgbClr val="C00000"/>
                </a:solidFill>
                <a:latin typeface="Arial" charset="0"/>
              </a:rPr>
              <a:t>Funkční rozsah</a:t>
            </a:r>
            <a:r>
              <a:rPr lang="cs-CZ" sz="2000" b="1" dirty="0">
                <a:solidFill>
                  <a:schemeClr val="tx2"/>
                </a:solidFill>
                <a:latin typeface="Arial" charset="0"/>
              </a:rPr>
              <a:t>:</a:t>
            </a:r>
          </a:p>
          <a:p>
            <a:pPr marL="72000" indent="-72000">
              <a:buFontTx/>
              <a:buChar char="•"/>
            </a:pPr>
            <a:r>
              <a:rPr lang="cs-CZ" sz="2000" b="1" dirty="0">
                <a:solidFill>
                  <a:schemeClr val="tx2"/>
                </a:solidFill>
                <a:latin typeface="Arial" charset="0"/>
              </a:rPr>
              <a:t>Průzkum nákupního </a:t>
            </a:r>
            <a:r>
              <a:rPr lang="cs-CZ" sz="2000" b="1" dirty="0" smtClean="0">
                <a:solidFill>
                  <a:schemeClr val="tx2"/>
                </a:solidFill>
                <a:latin typeface="Arial" charset="0"/>
              </a:rPr>
              <a:t>trhu, vyhledávání zdrojů</a:t>
            </a:r>
            <a:endParaRPr lang="cs-CZ" sz="2000" b="1" dirty="0">
              <a:solidFill>
                <a:schemeClr val="tx2"/>
              </a:solidFill>
              <a:latin typeface="Arial" charset="0"/>
            </a:endParaRPr>
          </a:p>
          <a:p>
            <a:pPr marL="72000" indent="-72000">
              <a:buFontTx/>
              <a:buChar char="•"/>
            </a:pPr>
            <a:r>
              <a:rPr lang="cs-CZ" sz="2000" b="1" dirty="0" smtClean="0">
                <a:solidFill>
                  <a:schemeClr val="tx2"/>
                </a:solidFill>
                <a:latin typeface="Arial" charset="0"/>
              </a:rPr>
              <a:t>Oslovování potenciálních dodavatelů</a:t>
            </a:r>
          </a:p>
          <a:p>
            <a:pPr marL="72000" indent="-72000">
              <a:buFontTx/>
              <a:buChar char="•"/>
            </a:pPr>
            <a:r>
              <a:rPr lang="cs-CZ" sz="2000" b="1" dirty="0" smtClean="0">
                <a:solidFill>
                  <a:schemeClr val="tx2"/>
                </a:solidFill>
                <a:latin typeface="Arial" charset="0"/>
              </a:rPr>
              <a:t>Otevření </a:t>
            </a:r>
            <a:r>
              <a:rPr lang="cs-CZ" sz="2000" b="1" dirty="0">
                <a:solidFill>
                  <a:schemeClr val="tx2"/>
                </a:solidFill>
                <a:latin typeface="Arial" charset="0"/>
              </a:rPr>
              <a:t>a uzavření nákupního jednání</a:t>
            </a:r>
          </a:p>
          <a:p>
            <a:pPr marL="72000" indent="-72000">
              <a:spcBef>
                <a:spcPts val="600"/>
              </a:spcBef>
              <a:buFontTx/>
              <a:buChar char="•"/>
            </a:pPr>
            <a:r>
              <a:rPr lang="cs-CZ" sz="2000" b="1" dirty="0">
                <a:solidFill>
                  <a:schemeClr val="tx2"/>
                </a:solidFill>
                <a:latin typeface="Arial" charset="0"/>
              </a:rPr>
              <a:t>Cenová a hodnotová analýza</a:t>
            </a:r>
          </a:p>
          <a:p>
            <a:pPr marL="72000">
              <a:spcBef>
                <a:spcPts val="600"/>
              </a:spcBef>
              <a:buFontTx/>
              <a:buChar char="•"/>
            </a:pPr>
            <a:r>
              <a:rPr lang="cs-CZ" sz="2000" b="1" dirty="0" smtClean="0">
                <a:solidFill>
                  <a:schemeClr val="tx2"/>
                </a:solidFill>
                <a:latin typeface="Arial" charset="0"/>
              </a:rPr>
              <a:t>Uzavírání smluv a správa nákupu (SRM)</a:t>
            </a:r>
            <a:endParaRPr lang="cs-CZ" sz="2000" b="1" dirty="0">
              <a:solidFill>
                <a:schemeClr val="tx2"/>
              </a:solidFill>
              <a:latin typeface="Arial" charset="0"/>
            </a:endParaRPr>
          </a:p>
        </p:txBody>
      </p:sp>
      <p:sp>
        <p:nvSpPr>
          <p:cNvPr id="18443" name="Text Box 11"/>
          <p:cNvSpPr txBox="1">
            <a:spLocks noChangeArrowheads="1"/>
          </p:cNvSpPr>
          <p:nvPr/>
        </p:nvSpPr>
        <p:spPr bwMode="auto">
          <a:xfrm>
            <a:off x="4499992" y="4221088"/>
            <a:ext cx="4535165"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2563" indent="-1825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72000" indent="-36000">
              <a:spcBef>
                <a:spcPts val="600"/>
              </a:spcBef>
            </a:pPr>
            <a:r>
              <a:rPr lang="cs-CZ" sz="2000" b="1" dirty="0">
                <a:solidFill>
                  <a:srgbClr val="C00000"/>
                </a:solidFill>
                <a:latin typeface="Arial" charset="0"/>
              </a:rPr>
              <a:t>Funkční rozsah</a:t>
            </a:r>
            <a:r>
              <a:rPr lang="cs-CZ" sz="2000" b="1" dirty="0">
                <a:solidFill>
                  <a:schemeClr val="tx2"/>
                </a:solidFill>
                <a:latin typeface="Arial" charset="0"/>
              </a:rPr>
              <a:t>:</a:t>
            </a:r>
          </a:p>
          <a:p>
            <a:pPr marL="72000" indent="-36000">
              <a:spcBef>
                <a:spcPts val="600"/>
              </a:spcBef>
              <a:buFontTx/>
              <a:buChar char="•"/>
            </a:pPr>
            <a:r>
              <a:rPr lang="cs-CZ" sz="2000" b="1" dirty="0" smtClean="0">
                <a:solidFill>
                  <a:schemeClr val="tx2"/>
                </a:solidFill>
                <a:latin typeface="Arial" charset="0"/>
              </a:rPr>
              <a:t>Vystavování objednávek</a:t>
            </a:r>
          </a:p>
          <a:p>
            <a:pPr marL="72000" indent="-36000">
              <a:spcBef>
                <a:spcPts val="600"/>
              </a:spcBef>
              <a:buFontTx/>
              <a:buChar char="•"/>
            </a:pPr>
            <a:r>
              <a:rPr lang="cs-CZ" sz="2000" b="1" dirty="0" smtClean="0">
                <a:solidFill>
                  <a:schemeClr val="tx2"/>
                </a:solidFill>
                <a:latin typeface="Arial" charset="0"/>
              </a:rPr>
              <a:t>Přejímka</a:t>
            </a:r>
            <a:r>
              <a:rPr lang="cs-CZ" sz="2000" b="1" dirty="0">
                <a:solidFill>
                  <a:schemeClr val="tx2"/>
                </a:solidFill>
                <a:latin typeface="Arial" charset="0"/>
              </a:rPr>
              <a:t>, kontrola zboží</a:t>
            </a:r>
          </a:p>
          <a:p>
            <a:pPr marL="72000" indent="-36000">
              <a:spcBef>
                <a:spcPts val="600"/>
              </a:spcBef>
              <a:buFontTx/>
              <a:buChar char="•"/>
            </a:pPr>
            <a:r>
              <a:rPr lang="cs-CZ" sz="2000" b="1" dirty="0">
                <a:solidFill>
                  <a:schemeClr val="tx2"/>
                </a:solidFill>
                <a:latin typeface="Arial" charset="0"/>
              </a:rPr>
              <a:t>Skladování a správa skladů</a:t>
            </a:r>
          </a:p>
          <a:p>
            <a:pPr marL="72000" indent="-36000">
              <a:spcBef>
                <a:spcPts val="600"/>
              </a:spcBef>
              <a:buFontTx/>
              <a:buChar char="•"/>
            </a:pPr>
            <a:r>
              <a:rPr lang="cs-CZ" sz="2000" b="1" dirty="0">
                <a:solidFill>
                  <a:schemeClr val="tx2"/>
                </a:solidFill>
                <a:latin typeface="Arial" charset="0"/>
              </a:rPr>
              <a:t>Vnitropodniková doprava</a:t>
            </a:r>
          </a:p>
          <a:p>
            <a:pPr marL="72000" indent="-36000">
              <a:spcBef>
                <a:spcPts val="600"/>
              </a:spcBef>
              <a:buFontTx/>
              <a:buChar char="•"/>
            </a:pPr>
            <a:r>
              <a:rPr lang="cs-CZ" sz="2000" b="1" dirty="0">
                <a:solidFill>
                  <a:schemeClr val="tx2"/>
                </a:solidFill>
                <a:latin typeface="Arial" charset="0"/>
              </a:rPr>
              <a:t>Plánování, řízení a kontrola hmotných a informačních toků</a:t>
            </a:r>
          </a:p>
        </p:txBody>
      </p:sp>
      <p:sp>
        <p:nvSpPr>
          <p:cNvPr id="2" name="Zaoblený obdélník 1"/>
          <p:cNvSpPr/>
          <p:nvPr/>
        </p:nvSpPr>
        <p:spPr>
          <a:xfrm>
            <a:off x="2666391" y="3465004"/>
            <a:ext cx="23762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Nelze oddělit – navzájem propojené</a:t>
            </a:r>
            <a:endParaRPr lang="cs-CZ" dirty="0"/>
          </a:p>
        </p:txBody>
      </p:sp>
    </p:spTree>
    <p:extLst>
      <p:ext uri="{BB962C8B-B14F-4D97-AF65-F5344CB8AC3E}">
        <p14:creationId xmlns:p14="http://schemas.microsoft.com/office/powerpoint/2010/main" val="750742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231900" y="228600"/>
            <a:ext cx="7912100" cy="457200"/>
          </a:xfrm>
        </p:spPr>
        <p:txBody>
          <a:bodyPr>
            <a:noAutofit/>
          </a:bodyPr>
          <a:lstStyle/>
          <a:p>
            <a:pPr eaLnBrk="1" hangingPunct="1"/>
            <a:r>
              <a:rPr lang="cs-CZ" altLang="cs-CZ" sz="2800" b="1" dirty="0" smtClean="0">
                <a:solidFill>
                  <a:srgbClr val="FFFF00"/>
                </a:solidFill>
                <a:latin typeface="Arial" charset="0"/>
              </a:rPr>
              <a:t>Nákup, o</a:t>
            </a:r>
            <a:r>
              <a:rPr lang="cs-CZ" altLang="cs-CZ" sz="2800" b="1" dirty="0" smtClean="0">
                <a:solidFill>
                  <a:srgbClr val="FFFF00"/>
                </a:solidFill>
              </a:rPr>
              <a:t>bstarávání a vliv prostředí</a:t>
            </a:r>
          </a:p>
        </p:txBody>
      </p:sp>
      <p:sp>
        <p:nvSpPr>
          <p:cNvPr id="7171" name="Rectangle 3"/>
          <p:cNvSpPr>
            <a:spLocks noChangeArrowheads="1"/>
          </p:cNvSpPr>
          <p:nvPr/>
        </p:nvSpPr>
        <p:spPr bwMode="auto">
          <a:xfrm>
            <a:off x="683568" y="3657600"/>
            <a:ext cx="1907232" cy="685800"/>
          </a:xfrm>
          <a:prstGeom prst="rect">
            <a:avLst/>
          </a:prstGeom>
          <a:solidFill>
            <a:srgbClr val="FFC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sz="2000" b="1" dirty="0" smtClean="0">
                <a:effectLst/>
                <a:latin typeface="Times New Roman" pitchFamily="18" charset="0"/>
              </a:rPr>
              <a:t>Dodavatelé – </a:t>
            </a:r>
          </a:p>
          <a:p>
            <a:pPr algn="ctr">
              <a:spcBef>
                <a:spcPct val="0"/>
              </a:spcBef>
              <a:buClrTx/>
              <a:buFontTx/>
              <a:buNone/>
            </a:pPr>
            <a:r>
              <a:rPr kumimoji="1" lang="cs-CZ" altLang="cs-CZ" sz="2000" b="1" dirty="0" smtClean="0">
                <a:effectLst/>
                <a:latin typeface="Times New Roman" pitchFamily="18" charset="0"/>
              </a:rPr>
              <a:t>charakter trhů</a:t>
            </a:r>
            <a:endParaRPr kumimoji="1" lang="cs-CZ" altLang="cs-CZ" sz="2000" b="1" dirty="0">
              <a:effectLst/>
              <a:latin typeface="Times New Roman" pitchFamily="18" charset="0"/>
            </a:endParaRPr>
          </a:p>
        </p:txBody>
      </p:sp>
      <p:sp>
        <p:nvSpPr>
          <p:cNvPr id="7172" name="Rectangle 4"/>
          <p:cNvSpPr>
            <a:spLocks noChangeArrowheads="1"/>
          </p:cNvSpPr>
          <p:nvPr/>
        </p:nvSpPr>
        <p:spPr bwMode="auto">
          <a:xfrm>
            <a:off x="7239000" y="3581400"/>
            <a:ext cx="1600200" cy="1066800"/>
          </a:xfrm>
          <a:prstGeom prst="rect">
            <a:avLst/>
          </a:prstGeom>
          <a:solidFill>
            <a:srgbClr val="FFC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b="1" dirty="0" smtClean="0">
                <a:effectLst/>
                <a:latin typeface="Times New Roman" pitchFamily="18" charset="0"/>
              </a:rPr>
              <a:t>Zákazník</a:t>
            </a:r>
          </a:p>
          <a:p>
            <a:pPr algn="ctr">
              <a:spcBef>
                <a:spcPct val="0"/>
              </a:spcBef>
              <a:buClrTx/>
              <a:buFontTx/>
              <a:buNone/>
            </a:pPr>
            <a:r>
              <a:rPr kumimoji="1" lang="cs-CZ" altLang="cs-CZ" b="1" dirty="0" smtClean="0">
                <a:effectLst/>
                <a:latin typeface="Times New Roman" pitchFamily="18" charset="0"/>
              </a:rPr>
              <a:t> (rychlost, </a:t>
            </a:r>
          </a:p>
          <a:p>
            <a:pPr algn="ctr">
              <a:spcBef>
                <a:spcPct val="0"/>
              </a:spcBef>
              <a:buClrTx/>
              <a:buFontTx/>
              <a:buNone/>
            </a:pPr>
            <a:r>
              <a:rPr kumimoji="1" lang="cs-CZ" altLang="cs-CZ" b="1" dirty="0" smtClean="0">
                <a:effectLst/>
                <a:latin typeface="Times New Roman" pitchFamily="18" charset="0"/>
              </a:rPr>
              <a:t>náklady,</a:t>
            </a:r>
          </a:p>
          <a:p>
            <a:pPr algn="ctr">
              <a:spcBef>
                <a:spcPct val="0"/>
              </a:spcBef>
              <a:buClrTx/>
              <a:buFontTx/>
              <a:buNone/>
            </a:pPr>
            <a:r>
              <a:rPr kumimoji="1" lang="cs-CZ" altLang="cs-CZ" b="1" dirty="0" smtClean="0">
                <a:effectLst/>
                <a:latin typeface="Times New Roman" pitchFamily="18" charset="0"/>
              </a:rPr>
              <a:t> kvalita)</a:t>
            </a:r>
            <a:endParaRPr kumimoji="1" lang="cs-CZ" altLang="cs-CZ" b="1" dirty="0">
              <a:effectLst/>
              <a:latin typeface="Times New Roman" pitchFamily="18" charset="0"/>
            </a:endParaRPr>
          </a:p>
        </p:txBody>
      </p:sp>
      <p:sp>
        <p:nvSpPr>
          <p:cNvPr id="7173" name="Rectangle 5"/>
          <p:cNvSpPr>
            <a:spLocks noChangeArrowheads="1"/>
          </p:cNvSpPr>
          <p:nvPr/>
        </p:nvSpPr>
        <p:spPr bwMode="auto">
          <a:xfrm>
            <a:off x="2209800" y="1600200"/>
            <a:ext cx="1295400" cy="533400"/>
          </a:xfrm>
          <a:prstGeom prst="rect">
            <a:avLst/>
          </a:prstGeom>
          <a:solidFill>
            <a:srgbClr val="FFC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sz="2000" b="1">
                <a:effectLst/>
                <a:latin typeface="Times New Roman" pitchFamily="18" charset="0"/>
              </a:rPr>
              <a:t>dopravce</a:t>
            </a:r>
          </a:p>
        </p:txBody>
      </p:sp>
      <p:sp>
        <p:nvSpPr>
          <p:cNvPr id="7174" name="Rectangle 6"/>
          <p:cNvSpPr>
            <a:spLocks noChangeArrowheads="1"/>
          </p:cNvSpPr>
          <p:nvPr/>
        </p:nvSpPr>
        <p:spPr bwMode="auto">
          <a:xfrm>
            <a:off x="1447800" y="5486400"/>
            <a:ext cx="1676400" cy="533400"/>
          </a:xfrm>
          <a:prstGeom prst="rect">
            <a:avLst/>
          </a:prstGeom>
          <a:solidFill>
            <a:srgbClr val="CC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sz="2000" b="1" dirty="0" smtClean="0">
                <a:solidFill>
                  <a:srgbClr val="660066"/>
                </a:solidFill>
                <a:effectLst/>
                <a:latin typeface="Times New Roman" pitchFamily="18" charset="0"/>
              </a:rPr>
              <a:t>konkurenti</a:t>
            </a:r>
            <a:endParaRPr kumimoji="1" lang="cs-CZ" altLang="cs-CZ" sz="2000" b="1" dirty="0">
              <a:solidFill>
                <a:srgbClr val="660066"/>
              </a:solidFill>
              <a:effectLst/>
              <a:latin typeface="Times New Roman" pitchFamily="18" charset="0"/>
            </a:endParaRPr>
          </a:p>
        </p:txBody>
      </p:sp>
      <p:sp>
        <p:nvSpPr>
          <p:cNvPr id="7175" name="Rectangle 7"/>
          <p:cNvSpPr>
            <a:spLocks noChangeArrowheads="1"/>
          </p:cNvSpPr>
          <p:nvPr/>
        </p:nvSpPr>
        <p:spPr bwMode="auto">
          <a:xfrm>
            <a:off x="3851920" y="980728"/>
            <a:ext cx="2016224" cy="1229072"/>
          </a:xfrm>
          <a:prstGeom prst="rect">
            <a:avLst/>
          </a:prstGeom>
          <a:solidFill>
            <a:srgbClr val="66FFFF"/>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sz="2000" b="1" dirty="0" smtClean="0">
                <a:solidFill>
                  <a:srgbClr val="0000FF"/>
                </a:solidFill>
                <a:effectLst/>
                <a:latin typeface="Times New Roman" pitchFamily="18" charset="0"/>
              </a:rPr>
              <a:t>Vláda (legislativa, </a:t>
            </a:r>
          </a:p>
          <a:p>
            <a:pPr algn="ctr">
              <a:spcBef>
                <a:spcPct val="0"/>
              </a:spcBef>
              <a:buClrTx/>
              <a:buFontTx/>
              <a:buNone/>
            </a:pPr>
            <a:r>
              <a:rPr kumimoji="1" lang="cs-CZ" altLang="cs-CZ" sz="2000" b="1" dirty="0" smtClean="0">
                <a:solidFill>
                  <a:srgbClr val="0000FF"/>
                </a:solidFill>
                <a:effectLst/>
                <a:latin typeface="Times New Roman" pitchFamily="18" charset="0"/>
              </a:rPr>
              <a:t>strategie, </a:t>
            </a:r>
          </a:p>
          <a:p>
            <a:pPr algn="ctr">
              <a:spcBef>
                <a:spcPct val="0"/>
              </a:spcBef>
              <a:buClrTx/>
              <a:buFontTx/>
              <a:buNone/>
            </a:pPr>
            <a:r>
              <a:rPr kumimoji="1" lang="cs-CZ" altLang="cs-CZ" sz="2000" b="1" dirty="0" smtClean="0">
                <a:solidFill>
                  <a:srgbClr val="0000FF"/>
                </a:solidFill>
                <a:effectLst/>
                <a:latin typeface="Times New Roman" pitchFamily="18" charset="0"/>
              </a:rPr>
              <a:t>Politiky)</a:t>
            </a:r>
            <a:endParaRPr kumimoji="1" lang="cs-CZ" altLang="cs-CZ" sz="2000" b="1" dirty="0">
              <a:solidFill>
                <a:srgbClr val="0000FF"/>
              </a:solidFill>
              <a:effectLst/>
              <a:latin typeface="Times New Roman" pitchFamily="18" charset="0"/>
            </a:endParaRPr>
          </a:p>
        </p:txBody>
      </p:sp>
      <p:sp>
        <p:nvSpPr>
          <p:cNvPr id="7176" name="Rectangle 8"/>
          <p:cNvSpPr>
            <a:spLocks noChangeArrowheads="1"/>
          </p:cNvSpPr>
          <p:nvPr/>
        </p:nvSpPr>
        <p:spPr bwMode="auto">
          <a:xfrm>
            <a:off x="4191000" y="6096000"/>
            <a:ext cx="1600200" cy="457200"/>
          </a:xfrm>
          <a:prstGeom prst="rect">
            <a:avLst/>
          </a:prstGeom>
          <a:solidFill>
            <a:srgbClr val="66FFFF"/>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sz="2000" b="1">
                <a:solidFill>
                  <a:srgbClr val="0000FF"/>
                </a:solidFill>
                <a:effectLst/>
                <a:latin typeface="Times New Roman" pitchFamily="18" charset="0"/>
              </a:rPr>
              <a:t>společnost</a:t>
            </a:r>
          </a:p>
        </p:txBody>
      </p:sp>
      <p:sp>
        <p:nvSpPr>
          <p:cNvPr id="7177" name="Rectangle 9"/>
          <p:cNvSpPr>
            <a:spLocks noChangeArrowheads="1"/>
          </p:cNvSpPr>
          <p:nvPr/>
        </p:nvSpPr>
        <p:spPr bwMode="auto">
          <a:xfrm>
            <a:off x="6629400" y="1752600"/>
            <a:ext cx="1600200" cy="533400"/>
          </a:xfrm>
          <a:prstGeom prst="rect">
            <a:avLst/>
          </a:prstGeom>
          <a:solidFill>
            <a:srgbClr val="66FFFF"/>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sz="2000" b="1" dirty="0">
                <a:solidFill>
                  <a:srgbClr val="0000FF"/>
                </a:solidFill>
                <a:effectLst/>
                <a:latin typeface="Times New Roman" pitchFamily="18" charset="0"/>
              </a:rPr>
              <a:t>technologie</a:t>
            </a:r>
          </a:p>
        </p:txBody>
      </p:sp>
      <p:sp>
        <p:nvSpPr>
          <p:cNvPr id="7178" name="Rectangle 10"/>
          <p:cNvSpPr>
            <a:spLocks noChangeArrowheads="1"/>
          </p:cNvSpPr>
          <p:nvPr/>
        </p:nvSpPr>
        <p:spPr bwMode="auto">
          <a:xfrm>
            <a:off x="7315200" y="5105400"/>
            <a:ext cx="1600200" cy="457200"/>
          </a:xfrm>
          <a:prstGeom prst="rect">
            <a:avLst/>
          </a:prstGeom>
          <a:solidFill>
            <a:srgbClr val="66FFFF"/>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sz="2000" b="1">
                <a:solidFill>
                  <a:srgbClr val="0000FF"/>
                </a:solidFill>
                <a:effectLst/>
                <a:latin typeface="Times New Roman" pitchFamily="18" charset="0"/>
              </a:rPr>
              <a:t>ekonomika</a:t>
            </a:r>
          </a:p>
        </p:txBody>
      </p:sp>
      <p:sp>
        <p:nvSpPr>
          <p:cNvPr id="7179" name="Rectangle 11"/>
          <p:cNvSpPr>
            <a:spLocks noChangeArrowheads="1"/>
          </p:cNvSpPr>
          <p:nvPr/>
        </p:nvSpPr>
        <p:spPr bwMode="auto">
          <a:xfrm>
            <a:off x="7010400" y="6172200"/>
            <a:ext cx="1600200" cy="381000"/>
          </a:xfrm>
          <a:prstGeom prst="rect">
            <a:avLst/>
          </a:prstGeom>
          <a:solidFill>
            <a:srgbClr val="66FFFF"/>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b="1">
                <a:solidFill>
                  <a:srgbClr val="0000FF"/>
                </a:solidFill>
                <a:effectLst/>
                <a:latin typeface="Times New Roman" pitchFamily="18" charset="0"/>
              </a:rPr>
              <a:t>---------</a:t>
            </a:r>
          </a:p>
        </p:txBody>
      </p:sp>
      <p:sp>
        <p:nvSpPr>
          <p:cNvPr id="7180" name="Rectangle 12"/>
          <p:cNvSpPr>
            <a:spLocks noChangeArrowheads="1"/>
          </p:cNvSpPr>
          <p:nvPr/>
        </p:nvSpPr>
        <p:spPr bwMode="auto">
          <a:xfrm>
            <a:off x="1143000" y="2438400"/>
            <a:ext cx="2133600" cy="838200"/>
          </a:xfrm>
          <a:prstGeom prst="rect">
            <a:avLst/>
          </a:prstGeom>
          <a:solidFill>
            <a:srgbClr val="FFC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sz="2000" b="1">
                <a:effectLst/>
                <a:latin typeface="Times New Roman" pitchFamily="18" charset="0"/>
              </a:rPr>
              <a:t>kooper. podniky </a:t>
            </a:r>
          </a:p>
          <a:p>
            <a:pPr algn="ctr">
              <a:spcBef>
                <a:spcPct val="0"/>
              </a:spcBef>
              <a:buClrTx/>
              <a:buFontTx/>
              <a:buNone/>
            </a:pPr>
            <a:r>
              <a:rPr kumimoji="1" lang="cs-CZ" altLang="cs-CZ" sz="2000" b="1">
                <a:effectLst/>
                <a:latin typeface="Times New Roman" pitchFamily="18" charset="0"/>
              </a:rPr>
              <a:t>a organizace</a:t>
            </a:r>
          </a:p>
        </p:txBody>
      </p:sp>
      <p:sp>
        <p:nvSpPr>
          <p:cNvPr id="7181" name="Rectangle 13"/>
          <p:cNvSpPr>
            <a:spLocks noChangeArrowheads="1"/>
          </p:cNvSpPr>
          <p:nvPr/>
        </p:nvSpPr>
        <p:spPr bwMode="auto">
          <a:xfrm>
            <a:off x="1295400" y="4724400"/>
            <a:ext cx="1447800" cy="381000"/>
          </a:xfrm>
          <a:prstGeom prst="rect">
            <a:avLst/>
          </a:prstGeom>
          <a:solidFill>
            <a:schemeClr val="fo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a:solidFill>
                  <a:srgbClr val="006666"/>
                </a:solidFill>
                <a:effectLst/>
                <a:latin typeface="Times New Roman" pitchFamily="18" charset="0"/>
              </a:rPr>
              <a:t>----------</a:t>
            </a:r>
          </a:p>
        </p:txBody>
      </p:sp>
      <p:sp>
        <p:nvSpPr>
          <p:cNvPr id="139278" name="Line 14"/>
          <p:cNvSpPr>
            <a:spLocks noChangeShapeType="1"/>
          </p:cNvSpPr>
          <p:nvPr/>
        </p:nvSpPr>
        <p:spPr bwMode="auto">
          <a:xfrm>
            <a:off x="2590800" y="3962400"/>
            <a:ext cx="685800" cy="0"/>
          </a:xfrm>
          <a:prstGeom prst="line">
            <a:avLst/>
          </a:prstGeom>
          <a:noFill/>
          <a:ln w="57150" cap="sq">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cs-CZ"/>
          </a:p>
        </p:txBody>
      </p:sp>
      <p:sp>
        <p:nvSpPr>
          <p:cNvPr id="139279" name="Line 15"/>
          <p:cNvSpPr>
            <a:spLocks noChangeShapeType="1"/>
          </p:cNvSpPr>
          <p:nvPr/>
        </p:nvSpPr>
        <p:spPr bwMode="auto">
          <a:xfrm>
            <a:off x="6477000" y="3962400"/>
            <a:ext cx="685800" cy="0"/>
          </a:xfrm>
          <a:prstGeom prst="line">
            <a:avLst/>
          </a:prstGeom>
          <a:noFill/>
          <a:ln w="57150" cap="sq">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cs-CZ"/>
          </a:p>
        </p:txBody>
      </p:sp>
      <p:sp>
        <p:nvSpPr>
          <p:cNvPr id="7184" name="Oval 16"/>
          <p:cNvSpPr>
            <a:spLocks noChangeArrowheads="1"/>
          </p:cNvSpPr>
          <p:nvPr/>
        </p:nvSpPr>
        <p:spPr bwMode="auto">
          <a:xfrm>
            <a:off x="3352800" y="2743200"/>
            <a:ext cx="2971800" cy="1905000"/>
          </a:xfrm>
          <a:prstGeom prst="ellipse">
            <a:avLst/>
          </a:prstGeom>
          <a:solidFill>
            <a:srgbClr val="FFFFCC"/>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kumimoji="1" lang="cs-CZ" altLang="cs-CZ" b="1">
                <a:solidFill>
                  <a:srgbClr val="990000"/>
                </a:solidFill>
                <a:effectLst/>
                <a:latin typeface="Times New Roman" pitchFamily="18" charset="0"/>
              </a:rPr>
              <a:t>Nákup, obstarávání</a:t>
            </a:r>
          </a:p>
        </p:txBody>
      </p:sp>
      <p:sp>
        <p:nvSpPr>
          <p:cNvPr id="7185" name="Text Box 17"/>
          <p:cNvSpPr txBox="1">
            <a:spLocks noChangeArrowheads="1"/>
          </p:cNvSpPr>
          <p:nvPr/>
        </p:nvSpPr>
        <p:spPr bwMode="auto">
          <a:xfrm>
            <a:off x="4098925" y="29368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marL="1143000">
              <a:defRPr sz="2400">
                <a:solidFill>
                  <a:schemeClr val="tx1"/>
                </a:solidFill>
                <a:latin typeface="Arial" charset="0"/>
              </a:defRPr>
            </a:lvl3pPr>
            <a:lvl4pPr marL="1600200">
              <a:defRPr sz="2000">
                <a:solidFill>
                  <a:schemeClr val="tx1"/>
                </a:solidFill>
                <a:latin typeface="Arial" charset="0"/>
              </a:defRPr>
            </a:lvl4pPr>
            <a:lvl5pPr marL="2057400">
              <a:defRPr>
                <a:solidFill>
                  <a:schemeClr val="tx1"/>
                </a:solidFill>
                <a:latin typeface="Arial" charset="0"/>
              </a:defRPr>
            </a:lvl5pPr>
            <a:lvl6pPr marL="2514600" eaLnBrk="0" hangingPunct="0">
              <a:defRPr>
                <a:solidFill>
                  <a:schemeClr val="tx1"/>
                </a:solidFill>
                <a:latin typeface="Arial" charset="0"/>
              </a:defRPr>
            </a:lvl6pPr>
            <a:lvl7pPr marL="2971800" eaLnBrk="0" hangingPunct="0">
              <a:defRPr>
                <a:solidFill>
                  <a:schemeClr val="tx1"/>
                </a:solidFill>
                <a:latin typeface="Arial" charset="0"/>
              </a:defRPr>
            </a:lvl7pPr>
            <a:lvl8pPr marL="3429000" eaLnBrk="0" hangingPunct="0">
              <a:defRPr>
                <a:solidFill>
                  <a:schemeClr val="tx1"/>
                </a:solidFill>
                <a:latin typeface="Arial" charset="0"/>
              </a:defRPr>
            </a:lvl8pPr>
            <a:lvl9pPr marL="3886200" eaLnBrk="0" hangingPunct="0">
              <a:defRPr>
                <a:solidFill>
                  <a:schemeClr val="tx1"/>
                </a:solidFill>
                <a:latin typeface="Arial" charset="0"/>
              </a:defRPr>
            </a:lvl9pPr>
          </a:lstStyle>
          <a:p>
            <a:pPr>
              <a:spcBef>
                <a:spcPct val="0"/>
              </a:spcBef>
              <a:buClrTx/>
              <a:buFontTx/>
              <a:buNone/>
            </a:pPr>
            <a:endParaRPr kumimoji="1" lang="cs-CZ" altLang="cs-CZ" sz="2400">
              <a:effectLst/>
              <a:latin typeface="Times New Roman" pitchFamily="18" charset="0"/>
            </a:endParaRPr>
          </a:p>
        </p:txBody>
      </p:sp>
      <p:sp>
        <p:nvSpPr>
          <p:cNvPr id="7186" name="Text Box 18"/>
          <p:cNvSpPr txBox="1">
            <a:spLocks noChangeArrowheads="1"/>
          </p:cNvSpPr>
          <p:nvPr/>
        </p:nvSpPr>
        <p:spPr bwMode="auto">
          <a:xfrm>
            <a:off x="4191000" y="3048000"/>
            <a:ext cx="1295400" cy="457200"/>
          </a:xfrm>
          <a:prstGeom prst="rect">
            <a:avLst/>
          </a:prstGeom>
          <a:solidFill>
            <a:srgbClr val="F5F57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marL="1143000">
              <a:defRPr sz="2400">
                <a:solidFill>
                  <a:schemeClr val="tx1"/>
                </a:solidFill>
                <a:latin typeface="Arial" charset="0"/>
              </a:defRPr>
            </a:lvl3pPr>
            <a:lvl4pPr marL="1600200">
              <a:defRPr sz="2000">
                <a:solidFill>
                  <a:schemeClr val="tx1"/>
                </a:solidFill>
                <a:latin typeface="Arial" charset="0"/>
              </a:defRPr>
            </a:lvl4pPr>
            <a:lvl5pPr marL="2057400">
              <a:defRPr>
                <a:solidFill>
                  <a:schemeClr val="tx1"/>
                </a:solidFill>
                <a:latin typeface="Arial" charset="0"/>
              </a:defRPr>
            </a:lvl5pPr>
            <a:lvl6pPr marL="2514600" eaLnBrk="0" hangingPunct="0">
              <a:defRPr>
                <a:solidFill>
                  <a:schemeClr val="tx1"/>
                </a:solidFill>
                <a:latin typeface="Arial" charset="0"/>
              </a:defRPr>
            </a:lvl6pPr>
            <a:lvl7pPr marL="2971800" eaLnBrk="0" hangingPunct="0">
              <a:defRPr>
                <a:solidFill>
                  <a:schemeClr val="tx1"/>
                </a:solidFill>
                <a:latin typeface="Arial" charset="0"/>
              </a:defRPr>
            </a:lvl7pPr>
            <a:lvl8pPr marL="3429000" eaLnBrk="0" hangingPunct="0">
              <a:defRPr>
                <a:solidFill>
                  <a:schemeClr val="tx1"/>
                </a:solidFill>
                <a:latin typeface="Arial" charset="0"/>
              </a:defRPr>
            </a:lvl8pPr>
            <a:lvl9pPr marL="3886200" eaLnBrk="0" hangingPunct="0">
              <a:defRPr>
                <a:solidFill>
                  <a:schemeClr val="tx1"/>
                </a:solidFill>
                <a:latin typeface="Arial" charset="0"/>
              </a:defRPr>
            </a:lvl9pPr>
          </a:lstStyle>
          <a:p>
            <a:pPr>
              <a:spcBef>
                <a:spcPct val="50000"/>
              </a:spcBef>
              <a:buClrTx/>
              <a:buFontTx/>
              <a:buNone/>
            </a:pPr>
            <a:r>
              <a:rPr kumimoji="1" lang="cs-CZ" altLang="cs-CZ" sz="2400">
                <a:solidFill>
                  <a:schemeClr val="accent1"/>
                </a:solidFill>
                <a:effectLst/>
                <a:latin typeface="Times New Roman" pitchFamily="18" charset="0"/>
              </a:rPr>
              <a:t>  </a:t>
            </a:r>
            <a:r>
              <a:rPr kumimoji="1" lang="cs-CZ" altLang="cs-CZ" sz="2400" b="1">
                <a:effectLst/>
                <a:latin typeface="Times New Roman" pitchFamily="18" charset="0"/>
              </a:rPr>
              <a:t>podnik</a:t>
            </a:r>
          </a:p>
        </p:txBody>
      </p:sp>
    </p:spTree>
    <p:extLst>
      <p:ext uri="{BB962C8B-B14F-4D97-AF65-F5344CB8AC3E}">
        <p14:creationId xmlns:p14="http://schemas.microsoft.com/office/powerpoint/2010/main" val="969307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1066800"/>
          </a:xfrm>
        </p:spPr>
        <p:txBody>
          <a:bodyPr/>
          <a:lstStyle/>
          <a:p>
            <a:r>
              <a:rPr lang="cs-CZ" dirty="0" smtClean="0"/>
              <a:t>Nákup a obstarávání</a:t>
            </a:r>
            <a:endParaRPr lang="cs-CZ" dirty="0"/>
          </a:p>
        </p:txBody>
      </p:sp>
      <p:sp>
        <p:nvSpPr>
          <p:cNvPr id="3" name="Zástupný symbol pro obsah 2"/>
          <p:cNvSpPr>
            <a:spLocks noGrp="1"/>
          </p:cNvSpPr>
          <p:nvPr>
            <p:ph idx="1"/>
          </p:nvPr>
        </p:nvSpPr>
        <p:spPr>
          <a:xfrm>
            <a:off x="457200" y="1844824"/>
            <a:ext cx="8229600" cy="4729712"/>
          </a:xfrm>
        </p:spPr>
        <p:txBody>
          <a:bodyPr/>
          <a:lstStyle/>
          <a:p>
            <a:r>
              <a:rPr lang="cs-CZ" dirty="0" smtClean="0"/>
              <a:t>Operativní</a:t>
            </a:r>
          </a:p>
          <a:p>
            <a:r>
              <a:rPr lang="cs-CZ" dirty="0" smtClean="0"/>
              <a:t>Taktický</a:t>
            </a:r>
          </a:p>
          <a:p>
            <a:r>
              <a:rPr lang="cs-CZ" dirty="0" smtClean="0"/>
              <a:t>Strategický</a:t>
            </a:r>
          </a:p>
          <a:p>
            <a:endParaRPr lang="cs-CZ" dirty="0"/>
          </a:p>
        </p:txBody>
      </p:sp>
      <p:sp>
        <p:nvSpPr>
          <p:cNvPr id="4" name="Zaoblený obdélník 3"/>
          <p:cNvSpPr/>
          <p:nvPr/>
        </p:nvSpPr>
        <p:spPr>
          <a:xfrm>
            <a:off x="5004048" y="2204864"/>
            <a:ext cx="331236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C00000"/>
                </a:solidFill>
              </a:rPr>
              <a:t>Rozměr, dosah a obsah</a:t>
            </a:r>
            <a:endParaRPr lang="cs-CZ" b="1" dirty="0">
              <a:solidFill>
                <a:srgbClr val="C00000"/>
              </a:solidFill>
            </a:endParaRPr>
          </a:p>
        </p:txBody>
      </p:sp>
    </p:spTree>
    <p:extLst>
      <p:ext uri="{BB962C8B-B14F-4D97-AF65-F5344CB8AC3E}">
        <p14:creationId xmlns:p14="http://schemas.microsoft.com/office/powerpoint/2010/main" val="792652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71600" y="620688"/>
            <a:ext cx="8072437" cy="914400"/>
          </a:xfrm>
          <a:prstGeom prst="rect">
            <a:avLst/>
          </a:prstGeom>
          <a:solidFill>
            <a:srgbClr val="FFFFCC"/>
          </a:solidFill>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cs-CZ" altLang="cs-CZ" sz="2800" b="1" smtClean="0">
                <a:solidFill>
                  <a:srgbClr val="990000"/>
                </a:solidFill>
              </a:rPr>
              <a:t>Časové hledisko obstarávání  - Kdy?</a:t>
            </a:r>
            <a:r>
              <a:rPr lang="cs-CZ" altLang="cs-CZ" sz="2800" b="1" smtClean="0">
                <a:solidFill>
                  <a:srgbClr val="990000"/>
                </a:solidFill>
                <a:latin typeface="Arial" pitchFamily="34" charset="0"/>
              </a:rPr>
              <a:t> - HIERARCHIE</a:t>
            </a:r>
            <a:endParaRPr lang="cs-CZ" altLang="cs-CZ" sz="2800" b="1" dirty="0" smtClean="0">
              <a:solidFill>
                <a:srgbClr val="990000"/>
              </a:solidFill>
              <a:latin typeface="Arial" pitchFamily="34" charset="0"/>
            </a:endParaRPr>
          </a:p>
        </p:txBody>
      </p:sp>
      <p:sp>
        <p:nvSpPr>
          <p:cNvPr id="5" name="AutoShape 3"/>
          <p:cNvSpPr>
            <a:spLocks noChangeArrowheads="1"/>
          </p:cNvSpPr>
          <p:nvPr/>
        </p:nvSpPr>
        <p:spPr bwMode="auto">
          <a:xfrm rot="10800000">
            <a:off x="533400" y="1828800"/>
            <a:ext cx="3505200" cy="426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CC"/>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cs-CZ"/>
          </a:p>
        </p:txBody>
      </p:sp>
      <p:sp>
        <p:nvSpPr>
          <p:cNvPr id="6" name="Text Box 4"/>
          <p:cNvSpPr txBox="1">
            <a:spLocks noChangeArrowheads="1"/>
          </p:cNvSpPr>
          <p:nvPr/>
        </p:nvSpPr>
        <p:spPr bwMode="auto">
          <a:xfrm>
            <a:off x="1524000" y="2133600"/>
            <a:ext cx="152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ClrTx/>
              <a:buFontTx/>
              <a:buNone/>
            </a:pPr>
            <a:r>
              <a:rPr kumimoji="1" lang="cs-CZ" altLang="cs-CZ" sz="2000" b="1" dirty="0">
                <a:solidFill>
                  <a:srgbClr val="990000"/>
                </a:solidFill>
                <a:effectLst/>
                <a:latin typeface="Times New Roman" pitchFamily="18" charset="0"/>
              </a:rPr>
              <a:t>Strategické </a:t>
            </a:r>
          </a:p>
          <a:p>
            <a:pPr eaLnBrk="1" hangingPunct="1">
              <a:spcBef>
                <a:spcPct val="50000"/>
              </a:spcBef>
              <a:buClrTx/>
              <a:buFontTx/>
              <a:buNone/>
            </a:pPr>
            <a:r>
              <a:rPr kumimoji="1" lang="cs-CZ" altLang="cs-CZ" sz="2000" b="1" dirty="0">
                <a:solidFill>
                  <a:srgbClr val="990000"/>
                </a:solidFill>
                <a:effectLst/>
                <a:latin typeface="Times New Roman" pitchFamily="18" charset="0"/>
              </a:rPr>
              <a:t>obstarávání</a:t>
            </a:r>
          </a:p>
        </p:txBody>
      </p:sp>
      <p:sp>
        <p:nvSpPr>
          <p:cNvPr id="7" name="Text Box 5"/>
          <p:cNvSpPr txBox="1">
            <a:spLocks noChangeArrowheads="1"/>
          </p:cNvSpPr>
          <p:nvPr/>
        </p:nvSpPr>
        <p:spPr bwMode="auto">
          <a:xfrm>
            <a:off x="1447800" y="3505200"/>
            <a:ext cx="1752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ClrTx/>
              <a:buFontTx/>
              <a:buNone/>
            </a:pPr>
            <a:r>
              <a:rPr kumimoji="1" lang="cs-CZ" altLang="cs-CZ" sz="2000" b="1" dirty="0">
                <a:solidFill>
                  <a:srgbClr val="990000"/>
                </a:solidFill>
                <a:effectLst/>
                <a:latin typeface="Times New Roman" pitchFamily="18" charset="0"/>
              </a:rPr>
              <a:t>  Taktické </a:t>
            </a:r>
          </a:p>
          <a:p>
            <a:pPr eaLnBrk="1" hangingPunct="1">
              <a:spcBef>
                <a:spcPct val="50000"/>
              </a:spcBef>
              <a:buClrTx/>
              <a:buFontTx/>
              <a:buNone/>
            </a:pPr>
            <a:r>
              <a:rPr kumimoji="1" lang="cs-CZ" altLang="cs-CZ" sz="2000" b="1" dirty="0">
                <a:solidFill>
                  <a:srgbClr val="990000"/>
                </a:solidFill>
                <a:effectLst/>
                <a:latin typeface="Times New Roman" pitchFamily="18" charset="0"/>
              </a:rPr>
              <a:t>obstarávání</a:t>
            </a:r>
          </a:p>
        </p:txBody>
      </p:sp>
      <p:sp>
        <p:nvSpPr>
          <p:cNvPr id="8" name="Text Box 6"/>
          <p:cNvSpPr txBox="1">
            <a:spLocks noChangeArrowheads="1"/>
          </p:cNvSpPr>
          <p:nvPr/>
        </p:nvSpPr>
        <p:spPr bwMode="auto">
          <a:xfrm>
            <a:off x="1371600" y="4876800"/>
            <a:ext cx="1905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ClrTx/>
              <a:buFontTx/>
              <a:buNone/>
            </a:pPr>
            <a:r>
              <a:rPr kumimoji="1" lang="cs-CZ" altLang="cs-CZ" sz="2000" b="1" dirty="0">
                <a:solidFill>
                  <a:srgbClr val="990000"/>
                </a:solidFill>
                <a:effectLst/>
                <a:latin typeface="Times New Roman" pitchFamily="18" charset="0"/>
              </a:rPr>
              <a:t>Operativní </a:t>
            </a:r>
          </a:p>
          <a:p>
            <a:pPr eaLnBrk="1" hangingPunct="1">
              <a:spcBef>
                <a:spcPct val="50000"/>
              </a:spcBef>
              <a:buClrTx/>
              <a:buFontTx/>
              <a:buNone/>
            </a:pPr>
            <a:r>
              <a:rPr kumimoji="1" lang="cs-CZ" altLang="cs-CZ" sz="2000" b="1" dirty="0">
                <a:solidFill>
                  <a:srgbClr val="990000"/>
                </a:solidFill>
                <a:effectLst/>
                <a:latin typeface="Times New Roman" pitchFamily="18" charset="0"/>
              </a:rPr>
              <a:t>obstarávání</a:t>
            </a:r>
          </a:p>
        </p:txBody>
      </p:sp>
      <p:sp>
        <p:nvSpPr>
          <p:cNvPr id="9" name="Rectangle 7"/>
          <p:cNvSpPr>
            <a:spLocks noChangeArrowheads="1"/>
          </p:cNvSpPr>
          <p:nvPr/>
        </p:nvSpPr>
        <p:spPr bwMode="auto">
          <a:xfrm>
            <a:off x="4191000" y="1752600"/>
            <a:ext cx="4953000" cy="45720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lgn="ctr">
              <a:spcBef>
                <a:spcPct val="0"/>
              </a:spcBef>
              <a:buClrTx/>
              <a:buFontTx/>
              <a:buNone/>
            </a:pPr>
            <a:r>
              <a:rPr kumimoji="1" lang="cs-CZ" altLang="cs-CZ" sz="2000" b="1" dirty="0">
                <a:solidFill>
                  <a:srgbClr val="990000"/>
                </a:solidFill>
                <a:effectLst/>
                <a:latin typeface="Times New Roman" pitchFamily="18" charset="0"/>
              </a:rPr>
              <a:t>STRATEGICKÉ OBSTARÁVÁNÍ</a:t>
            </a:r>
          </a:p>
          <a:p>
            <a:pPr marL="457200" indent="-457200" algn="ctr">
              <a:spcBef>
                <a:spcPct val="0"/>
              </a:spcBef>
              <a:buClrTx/>
              <a:buFontTx/>
              <a:buNone/>
            </a:pPr>
            <a:endParaRPr kumimoji="1" lang="cs-CZ" altLang="cs-CZ" sz="2000" b="1" dirty="0">
              <a:solidFill>
                <a:srgbClr val="990000"/>
              </a:solidFill>
              <a:effectLst/>
              <a:latin typeface="Times New Roman" pitchFamily="18" charset="0"/>
            </a:endParaRPr>
          </a:p>
          <a:p>
            <a:pPr marL="457200" indent="-457200" algn="ctr">
              <a:spcBef>
                <a:spcPct val="0"/>
              </a:spcBef>
              <a:buClrTx/>
              <a:buFontTx/>
              <a:buNone/>
            </a:pPr>
            <a:r>
              <a:rPr kumimoji="1" lang="cs-CZ" altLang="cs-CZ" sz="2000" b="1" dirty="0">
                <a:solidFill>
                  <a:srgbClr val="990000"/>
                </a:solidFill>
                <a:effectLst/>
                <a:latin typeface="Times New Roman" pitchFamily="18" charset="0"/>
              </a:rPr>
              <a:t>1.     Jaké jsou hnací síly našeho podnikání</a:t>
            </a:r>
          </a:p>
          <a:p>
            <a:pPr marL="457200" indent="-457200" algn="ctr">
              <a:spcBef>
                <a:spcPct val="0"/>
              </a:spcBef>
              <a:buClrTx/>
              <a:buFontTx/>
              <a:buNone/>
            </a:pPr>
            <a:r>
              <a:rPr kumimoji="1" lang="cs-CZ" altLang="cs-CZ" sz="2000" b="1" dirty="0">
                <a:solidFill>
                  <a:srgbClr val="990000"/>
                </a:solidFill>
                <a:effectLst/>
                <a:latin typeface="Times New Roman" pitchFamily="18" charset="0"/>
              </a:rPr>
              <a:t> (globalizace, výzkum a vývoj, ekologie…)?</a:t>
            </a:r>
          </a:p>
          <a:p>
            <a:pPr marL="457200" indent="-457200" algn="ctr">
              <a:spcBef>
                <a:spcPct val="0"/>
              </a:spcBef>
              <a:buClrTx/>
              <a:buFontTx/>
              <a:buAutoNum type="arabicPeriod" startAt="2"/>
            </a:pPr>
            <a:r>
              <a:rPr kumimoji="1" lang="cs-CZ" altLang="cs-CZ" sz="2000" b="1" dirty="0">
                <a:solidFill>
                  <a:srgbClr val="990000"/>
                </a:solidFill>
                <a:effectLst/>
                <a:latin typeface="Times New Roman" pitchFamily="18" charset="0"/>
                <a:cs typeface="Times New Roman" pitchFamily="18" charset="0"/>
              </a:rPr>
              <a:t>Jaký je strategický záměr společnosti</a:t>
            </a:r>
            <a:r>
              <a:rPr kumimoji="1" lang="cs-CZ" altLang="cs-CZ" sz="2000" b="1" dirty="0">
                <a:solidFill>
                  <a:srgbClr val="990000"/>
                </a:solidFill>
                <a:effectLst/>
                <a:latin typeface="Times New Roman" pitchFamily="18" charset="0"/>
              </a:rPr>
              <a:t>?</a:t>
            </a:r>
            <a:r>
              <a:rPr kumimoji="1" lang="cs-CZ" altLang="cs-CZ" sz="2000" b="1" dirty="0">
                <a:solidFill>
                  <a:srgbClr val="990000"/>
                </a:solidFill>
                <a:effectLst/>
                <a:latin typeface="Times New Roman" pitchFamily="18" charset="0"/>
                <a:cs typeface="Times New Roman" pitchFamily="18" charset="0"/>
              </a:rPr>
              <a:t> </a:t>
            </a:r>
            <a:endParaRPr kumimoji="1" lang="cs-CZ" altLang="cs-CZ" sz="2000" b="1" dirty="0">
              <a:solidFill>
                <a:srgbClr val="990000"/>
              </a:solidFill>
              <a:effectLst/>
              <a:latin typeface="Times New Roman" pitchFamily="18" charset="0"/>
            </a:endParaRPr>
          </a:p>
          <a:p>
            <a:pPr marL="457200" indent="-457200" algn="ctr">
              <a:spcBef>
                <a:spcPct val="0"/>
              </a:spcBef>
              <a:buClrTx/>
              <a:buFontTx/>
              <a:buAutoNum type="arabicPeriod" startAt="2"/>
            </a:pPr>
            <a:r>
              <a:rPr kumimoji="1" lang="cs-CZ" altLang="cs-CZ" sz="2000" b="1" dirty="0">
                <a:solidFill>
                  <a:srgbClr val="990000"/>
                </a:solidFill>
                <a:effectLst/>
                <a:latin typeface="Times New Roman" pitchFamily="18" charset="0"/>
                <a:cs typeface="Times New Roman" pitchFamily="18" charset="0"/>
              </a:rPr>
              <a:t>Jaké jsou strategické cíle </a:t>
            </a:r>
            <a:r>
              <a:rPr kumimoji="1" lang="cs-CZ" altLang="cs-CZ" sz="2000" b="1" dirty="0">
                <a:solidFill>
                  <a:srgbClr val="990000"/>
                </a:solidFill>
                <a:effectLst/>
                <a:latin typeface="Times New Roman" pitchFamily="18" charset="0"/>
              </a:rPr>
              <a:t>společnosti?</a:t>
            </a:r>
          </a:p>
          <a:p>
            <a:pPr marL="457200" indent="-457200" algn="ctr">
              <a:spcBef>
                <a:spcPct val="0"/>
              </a:spcBef>
              <a:buClrTx/>
              <a:buFontTx/>
              <a:buAutoNum type="arabicPeriod" startAt="2"/>
            </a:pPr>
            <a:r>
              <a:rPr kumimoji="1" lang="cs-CZ" altLang="cs-CZ" sz="2000" b="1" dirty="0">
                <a:solidFill>
                  <a:srgbClr val="990000"/>
                </a:solidFill>
                <a:effectLst/>
                <a:latin typeface="Times New Roman" pitchFamily="18" charset="0"/>
                <a:cs typeface="Times New Roman" pitchFamily="18" charset="0"/>
              </a:rPr>
              <a:t>Jaké požadavky budou kladeny </a:t>
            </a:r>
            <a:endParaRPr kumimoji="1" lang="cs-CZ" altLang="cs-CZ" sz="2000" b="1" dirty="0">
              <a:solidFill>
                <a:srgbClr val="990000"/>
              </a:solidFill>
              <a:effectLst/>
              <a:latin typeface="Times New Roman" pitchFamily="18" charset="0"/>
            </a:endParaRPr>
          </a:p>
          <a:p>
            <a:pPr marL="457200" indent="-457200" algn="ctr">
              <a:spcBef>
                <a:spcPct val="0"/>
              </a:spcBef>
              <a:buClrTx/>
              <a:buFontTx/>
              <a:buNone/>
            </a:pPr>
            <a:r>
              <a:rPr kumimoji="1" lang="cs-CZ" altLang="cs-CZ" sz="2000" b="1" dirty="0">
                <a:solidFill>
                  <a:srgbClr val="990000"/>
                </a:solidFill>
                <a:effectLst/>
                <a:latin typeface="Times New Roman" pitchFamily="18" charset="0"/>
                <a:cs typeface="Times New Roman" pitchFamily="18" charset="0"/>
              </a:rPr>
              <a:t>na nákup v dalších </a:t>
            </a:r>
            <a:r>
              <a:rPr kumimoji="1" lang="cs-CZ" altLang="cs-CZ" sz="2000" b="1" dirty="0" smtClean="0">
                <a:solidFill>
                  <a:srgbClr val="990000"/>
                </a:solidFill>
                <a:effectLst/>
                <a:latin typeface="Times New Roman" pitchFamily="18" charset="0"/>
                <a:cs typeface="Times New Roman" pitchFamily="18" charset="0"/>
              </a:rPr>
              <a:t>třech… </a:t>
            </a:r>
            <a:r>
              <a:rPr kumimoji="1" lang="cs-CZ" altLang="cs-CZ" sz="2000" b="1" dirty="0">
                <a:solidFill>
                  <a:srgbClr val="990000"/>
                </a:solidFill>
                <a:effectLst/>
                <a:latin typeface="Times New Roman" pitchFamily="18" charset="0"/>
                <a:cs typeface="Times New Roman" pitchFamily="18" charset="0"/>
              </a:rPr>
              <a:t>letech</a:t>
            </a:r>
            <a:r>
              <a:rPr kumimoji="1" lang="cs-CZ" altLang="cs-CZ" sz="2000" b="1" dirty="0">
                <a:solidFill>
                  <a:srgbClr val="990000"/>
                </a:solidFill>
                <a:effectLst/>
                <a:latin typeface="Times New Roman" pitchFamily="18" charset="0"/>
              </a:rPr>
              <a:t>?</a:t>
            </a:r>
          </a:p>
          <a:p>
            <a:pPr marL="457200" indent="-457200" algn="ctr">
              <a:spcBef>
                <a:spcPct val="0"/>
              </a:spcBef>
              <a:buClrTx/>
              <a:buFontTx/>
              <a:buNone/>
            </a:pPr>
            <a:r>
              <a:rPr kumimoji="1" lang="cs-CZ" altLang="cs-CZ" sz="2000" b="1" dirty="0">
                <a:solidFill>
                  <a:srgbClr val="990000"/>
                </a:solidFill>
                <a:effectLst/>
                <a:latin typeface="Times New Roman" pitchFamily="18" charset="0"/>
              </a:rPr>
              <a:t>5. Jaké </a:t>
            </a:r>
            <a:r>
              <a:rPr kumimoji="1" lang="cs-CZ" altLang="cs-CZ" sz="2000" b="1" u="sng" dirty="0">
                <a:solidFill>
                  <a:srgbClr val="990000"/>
                </a:solidFill>
                <a:effectLst/>
                <a:latin typeface="Times New Roman" pitchFamily="18" charset="0"/>
              </a:rPr>
              <a:t>budou</a:t>
            </a:r>
            <a:r>
              <a:rPr kumimoji="1" lang="cs-CZ" altLang="cs-CZ" sz="2000" b="1" dirty="0">
                <a:solidFill>
                  <a:srgbClr val="990000"/>
                </a:solidFill>
                <a:effectLst/>
                <a:latin typeface="Times New Roman" pitchFamily="18" charset="0"/>
              </a:rPr>
              <a:t> kritéria na dodavatele </a:t>
            </a:r>
          </a:p>
          <a:p>
            <a:pPr marL="457200" indent="-457200" algn="ctr">
              <a:spcBef>
                <a:spcPct val="0"/>
              </a:spcBef>
              <a:buClrTx/>
              <a:buFontTx/>
              <a:buNone/>
            </a:pPr>
            <a:r>
              <a:rPr kumimoji="1" lang="cs-CZ" altLang="cs-CZ" sz="2000" b="1" dirty="0">
                <a:solidFill>
                  <a:srgbClr val="990000"/>
                </a:solidFill>
                <a:effectLst/>
                <a:latin typeface="Times New Roman" pitchFamily="18" charset="0"/>
              </a:rPr>
              <a:t>(aby byly požadavky splněny)?</a:t>
            </a:r>
          </a:p>
          <a:p>
            <a:pPr marL="457200" indent="-457200" algn="ctr">
              <a:spcBef>
                <a:spcPct val="0"/>
              </a:spcBef>
              <a:buClrTx/>
              <a:buFontTx/>
              <a:buNone/>
            </a:pPr>
            <a:r>
              <a:rPr kumimoji="1" lang="cs-CZ" altLang="cs-CZ" sz="2000" b="1" dirty="0" err="1">
                <a:solidFill>
                  <a:srgbClr val="990000"/>
                </a:solidFill>
                <a:effectLst/>
                <a:latin typeface="Times New Roman" pitchFamily="18" charset="0"/>
              </a:rPr>
              <a:t>6.</a:t>
            </a:r>
            <a:r>
              <a:rPr kumimoji="1" lang="cs-CZ" altLang="cs-CZ" sz="2000" b="1" dirty="0" err="1">
                <a:solidFill>
                  <a:srgbClr val="990000"/>
                </a:solidFill>
                <a:effectLst/>
                <a:latin typeface="Times New Roman" pitchFamily="18" charset="0"/>
                <a:cs typeface="Times New Roman" pitchFamily="18" charset="0"/>
              </a:rPr>
              <a:t>Jak</a:t>
            </a:r>
            <a:r>
              <a:rPr kumimoji="1" lang="cs-CZ" altLang="cs-CZ" sz="2000" b="1" dirty="0">
                <a:solidFill>
                  <a:srgbClr val="990000"/>
                </a:solidFill>
                <a:effectLst/>
                <a:latin typeface="Times New Roman" pitchFamily="18" charset="0"/>
                <a:cs typeface="Times New Roman" pitchFamily="18" charset="0"/>
              </a:rPr>
              <a:t> můžeme měřit plnění požadavků?</a:t>
            </a:r>
            <a:r>
              <a:rPr kumimoji="1" lang="cs-CZ" altLang="cs-CZ" sz="2000" b="1" dirty="0">
                <a:solidFill>
                  <a:srgbClr val="990000"/>
                </a:solidFill>
                <a:effectLst/>
                <a:latin typeface="Times New Roman" pitchFamily="18" charset="0"/>
              </a:rPr>
              <a:t> </a:t>
            </a:r>
          </a:p>
          <a:p>
            <a:pPr marL="457200" indent="-457200" algn="ctr">
              <a:spcBef>
                <a:spcPct val="0"/>
              </a:spcBef>
              <a:buClrTx/>
              <a:buFontTx/>
              <a:buNone/>
            </a:pPr>
            <a:r>
              <a:rPr kumimoji="1" lang="cs-CZ" altLang="cs-CZ" sz="2000" b="1" dirty="0">
                <a:solidFill>
                  <a:srgbClr val="990000"/>
                </a:solidFill>
                <a:effectLst/>
                <a:latin typeface="Times New Roman" pitchFamily="18" charset="0"/>
              </a:rPr>
              <a:t>7. </a:t>
            </a:r>
            <a:r>
              <a:rPr kumimoji="1" lang="cs-CZ" altLang="cs-CZ" sz="2000" b="1" dirty="0">
                <a:solidFill>
                  <a:srgbClr val="990000"/>
                </a:solidFill>
                <a:effectLst/>
                <a:latin typeface="Times New Roman" pitchFamily="18" charset="0"/>
                <a:cs typeface="Times New Roman" pitchFamily="18" charset="0"/>
              </a:rPr>
              <a:t>Máme dostatečné kompetence</a:t>
            </a:r>
            <a:r>
              <a:rPr kumimoji="1" lang="cs-CZ" altLang="cs-CZ" sz="2000" b="1" dirty="0">
                <a:solidFill>
                  <a:srgbClr val="990000"/>
                </a:solidFill>
                <a:effectLst/>
                <a:latin typeface="Times New Roman" pitchFamily="18" charset="0"/>
              </a:rPr>
              <a:t>?</a:t>
            </a:r>
          </a:p>
          <a:p>
            <a:pPr marL="457200" indent="-457200" algn="ctr">
              <a:spcBef>
                <a:spcPct val="0"/>
              </a:spcBef>
              <a:buClrTx/>
              <a:buFontTx/>
              <a:buNone/>
            </a:pPr>
            <a:r>
              <a:rPr kumimoji="1" lang="cs-CZ" altLang="cs-CZ" sz="2000" b="1" dirty="0" err="1">
                <a:solidFill>
                  <a:srgbClr val="990000"/>
                </a:solidFill>
                <a:effectLst/>
                <a:latin typeface="Times New Roman" pitchFamily="18" charset="0"/>
              </a:rPr>
              <a:t>8.</a:t>
            </a:r>
            <a:r>
              <a:rPr kumimoji="1" lang="cs-CZ" altLang="cs-CZ" sz="2000" b="1" dirty="0" err="1">
                <a:solidFill>
                  <a:srgbClr val="990000"/>
                </a:solidFill>
                <a:effectLst/>
                <a:latin typeface="Times New Roman" pitchFamily="18" charset="0"/>
                <a:cs typeface="Times New Roman" pitchFamily="18" charset="0"/>
              </a:rPr>
              <a:t>Jakým</a:t>
            </a:r>
            <a:r>
              <a:rPr kumimoji="1" lang="cs-CZ" altLang="cs-CZ" sz="2000" b="1" dirty="0">
                <a:solidFill>
                  <a:srgbClr val="990000"/>
                </a:solidFill>
                <a:effectLst/>
                <a:latin typeface="Times New Roman" pitchFamily="18" charset="0"/>
                <a:cs typeface="Times New Roman" pitchFamily="18" charset="0"/>
              </a:rPr>
              <a:t> způsobem zviditelníme strategický </a:t>
            </a:r>
            <a:endParaRPr kumimoji="1" lang="cs-CZ" altLang="cs-CZ" sz="2000" b="1" dirty="0">
              <a:solidFill>
                <a:srgbClr val="990000"/>
              </a:solidFill>
              <a:effectLst/>
              <a:latin typeface="Times New Roman" pitchFamily="18" charset="0"/>
            </a:endParaRPr>
          </a:p>
          <a:p>
            <a:pPr marL="457200" indent="-457200" algn="ctr">
              <a:spcBef>
                <a:spcPct val="0"/>
              </a:spcBef>
              <a:buClrTx/>
              <a:buFontTx/>
              <a:buNone/>
            </a:pPr>
            <a:r>
              <a:rPr kumimoji="1" lang="cs-CZ" altLang="cs-CZ" sz="2000" b="1" dirty="0">
                <a:solidFill>
                  <a:srgbClr val="990000"/>
                </a:solidFill>
                <a:effectLst/>
                <a:latin typeface="Times New Roman" pitchFamily="18" charset="0"/>
                <a:cs typeface="Times New Roman" pitchFamily="18" charset="0"/>
              </a:rPr>
              <a:t>plán interně a externě?</a:t>
            </a:r>
            <a:r>
              <a:rPr kumimoji="1" lang="cs-CZ" altLang="cs-CZ" sz="2000" b="1" dirty="0">
                <a:solidFill>
                  <a:srgbClr val="990000"/>
                </a:solidFill>
                <a:effectLst/>
                <a:latin typeface="Times New Roman" pitchFamily="18" charset="0"/>
              </a:rPr>
              <a:t> </a:t>
            </a:r>
            <a:r>
              <a:rPr kumimoji="1" lang="cs-CZ" altLang="cs-CZ" sz="2000" b="1" dirty="0">
                <a:solidFill>
                  <a:srgbClr val="990000"/>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1688196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92696"/>
            <a:ext cx="8229600" cy="803176"/>
          </a:xfrm>
        </p:spPr>
        <p:txBody>
          <a:bodyPr>
            <a:normAutofit/>
          </a:bodyPr>
          <a:lstStyle/>
          <a:p>
            <a:r>
              <a:rPr lang="cs-CZ" altLang="cs-CZ" sz="3200" dirty="0">
                <a:solidFill>
                  <a:srgbClr val="00B050"/>
                </a:solidFill>
              </a:rPr>
              <a:t>Ú</a:t>
            </a:r>
            <a:r>
              <a:rPr lang="cs-CZ" altLang="cs-CZ" sz="3200" dirty="0" smtClean="0">
                <a:solidFill>
                  <a:srgbClr val="00B050"/>
                </a:solidFill>
              </a:rPr>
              <a:t>ROVNĚ </a:t>
            </a:r>
            <a:r>
              <a:rPr lang="cs-CZ" altLang="cs-CZ" sz="3200" dirty="0">
                <a:solidFill>
                  <a:srgbClr val="00B050"/>
                </a:solidFill>
              </a:rPr>
              <a:t>ROZHODOVÁNÍ</a:t>
            </a:r>
            <a:r>
              <a:rPr lang="cs-CZ" altLang="cs-CZ" sz="3200" dirty="0">
                <a:solidFill>
                  <a:srgbClr val="00B050"/>
                </a:solidFill>
                <a:latin typeface="Arial" pitchFamily="34" charset="0"/>
              </a:rPr>
              <a:t> - hierarchie</a:t>
            </a:r>
            <a:endParaRPr lang="cs-CZ" sz="3200" dirty="0">
              <a:solidFill>
                <a:srgbClr val="00B050"/>
              </a:solidFill>
            </a:endParaRPr>
          </a:p>
        </p:txBody>
      </p:sp>
      <p:sp>
        <p:nvSpPr>
          <p:cNvPr id="4" name="Rectangle 3"/>
          <p:cNvSpPr txBox="1">
            <a:spLocks noChangeArrowheads="1"/>
          </p:cNvSpPr>
          <p:nvPr/>
        </p:nvSpPr>
        <p:spPr>
          <a:xfrm>
            <a:off x="251520" y="1340768"/>
            <a:ext cx="8153202" cy="4983832"/>
          </a:xfrm>
          <a:prstGeom prst="rect">
            <a:avLst/>
          </a:prstGeom>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cs-CZ" altLang="cs-CZ" dirty="0" smtClean="0">
                <a:latin typeface="Helvetica" charset="0"/>
              </a:rPr>
              <a:t>nákupní rozhodování na </a:t>
            </a:r>
            <a:r>
              <a:rPr lang="cs-CZ" altLang="cs-CZ" dirty="0" smtClean="0">
                <a:solidFill>
                  <a:srgbClr val="0070C0"/>
                </a:solidFill>
                <a:latin typeface="Helvetica" charset="0"/>
              </a:rPr>
              <a:t>strategické úrovni</a:t>
            </a:r>
            <a:r>
              <a:rPr lang="cs-CZ" altLang="cs-CZ" dirty="0" smtClean="0">
                <a:latin typeface="Helvetica" charset="0"/>
              </a:rPr>
              <a:t>: </a:t>
            </a:r>
            <a:endParaRPr lang="cs-CZ" altLang="cs-CZ" dirty="0" smtClean="0">
              <a:latin typeface="Helvetica" charset="0"/>
            </a:endParaRPr>
          </a:p>
          <a:p>
            <a:endParaRPr lang="cs-CZ" altLang="cs-CZ" dirty="0" smtClean="0">
              <a:latin typeface="Helvetica" charset="0"/>
            </a:endParaRPr>
          </a:p>
          <a:p>
            <a:pPr lvl="2">
              <a:buClr>
                <a:schemeClr val="tx2"/>
              </a:buClr>
              <a:buFont typeface="Wingdings" pitchFamily="2" charset="2"/>
              <a:buChar char="v"/>
            </a:pPr>
            <a:r>
              <a:rPr lang="cs-CZ" altLang="cs-CZ" sz="2000" dirty="0" smtClean="0">
                <a:latin typeface="Helvetica" charset="0"/>
              </a:rPr>
              <a:t> </a:t>
            </a:r>
            <a:r>
              <a:rPr lang="cs-CZ" altLang="cs-CZ" sz="2000" dirty="0" smtClean="0">
                <a:solidFill>
                  <a:srgbClr val="FF0000"/>
                </a:solidFill>
                <a:latin typeface="Helvetica" charset="0"/>
              </a:rPr>
              <a:t>Vytváření </a:t>
            </a:r>
            <a:r>
              <a:rPr lang="cs-CZ" altLang="cs-CZ" sz="2000" b="1" dirty="0" smtClean="0">
                <a:solidFill>
                  <a:srgbClr val="00B0F0"/>
                </a:solidFill>
                <a:latin typeface="Helvetica" charset="0"/>
              </a:rPr>
              <a:t>nákupní politiky</a:t>
            </a:r>
            <a:r>
              <a:rPr lang="cs-CZ" altLang="cs-CZ" sz="2000" dirty="0" smtClean="0">
                <a:solidFill>
                  <a:srgbClr val="FF0000"/>
                </a:solidFill>
                <a:latin typeface="Helvetica" charset="0"/>
              </a:rPr>
              <a:t> a vytváření a vydávání </a:t>
            </a:r>
            <a:r>
              <a:rPr lang="cs-CZ" altLang="cs-CZ" sz="2000" dirty="0" smtClean="0">
                <a:solidFill>
                  <a:srgbClr val="FF0000"/>
                </a:solidFill>
                <a:latin typeface="Helvetica" charset="0"/>
              </a:rPr>
              <a:t>provozních řádů, </a:t>
            </a:r>
            <a:r>
              <a:rPr lang="cs-CZ" altLang="cs-CZ" sz="2000" dirty="0" smtClean="0">
                <a:solidFill>
                  <a:srgbClr val="FF0000"/>
                </a:solidFill>
                <a:latin typeface="Helvetica" charset="0"/>
              </a:rPr>
              <a:t>směrnic, postupů </a:t>
            </a:r>
            <a:r>
              <a:rPr lang="cs-CZ" altLang="cs-CZ" sz="2000" dirty="0" smtClean="0">
                <a:solidFill>
                  <a:srgbClr val="FF0000"/>
                </a:solidFill>
                <a:latin typeface="Helvetica" charset="0"/>
              </a:rPr>
              <a:t>a popisů činností, které se týkají nákupního oddělení, </a:t>
            </a:r>
          </a:p>
          <a:p>
            <a:pPr lvl="2">
              <a:buClr>
                <a:schemeClr val="tx2"/>
              </a:buClr>
              <a:buFont typeface="Wingdings" pitchFamily="2" charset="2"/>
              <a:buChar char="v"/>
            </a:pPr>
            <a:r>
              <a:rPr lang="cs-CZ" altLang="cs-CZ" sz="2000" dirty="0" smtClean="0">
                <a:solidFill>
                  <a:srgbClr val="FF0000"/>
                </a:solidFill>
                <a:latin typeface="Helvetica" charset="0"/>
              </a:rPr>
              <a:t> Vytváření a zavádění nástrojů pro monitorování a zlepšení nákupních výkonů, </a:t>
            </a:r>
          </a:p>
          <a:p>
            <a:pPr lvl="2">
              <a:buClr>
                <a:schemeClr val="tx2"/>
              </a:buClr>
              <a:buFont typeface="Wingdings" pitchFamily="2" charset="2"/>
              <a:buChar char="v"/>
            </a:pPr>
            <a:r>
              <a:rPr lang="cs-CZ" altLang="cs-CZ" sz="2000" dirty="0" smtClean="0">
                <a:solidFill>
                  <a:srgbClr val="FF0000"/>
                </a:solidFill>
                <a:latin typeface="Helvetica" charset="0"/>
              </a:rPr>
              <a:t> Rozhodování o tom, které činnosti dosud prováděné podnikovými zaměstnanci je lepší </a:t>
            </a:r>
            <a:r>
              <a:rPr lang="cs-CZ" altLang="cs-CZ" sz="2000" dirty="0" err="1" smtClean="0">
                <a:solidFill>
                  <a:srgbClr val="FF0000"/>
                </a:solidFill>
                <a:latin typeface="Helvetica" charset="0"/>
              </a:rPr>
              <a:t>outsourcovat</a:t>
            </a:r>
            <a:r>
              <a:rPr lang="cs-CZ" altLang="cs-CZ" sz="2000" dirty="0" smtClean="0">
                <a:solidFill>
                  <a:srgbClr val="FF0000"/>
                </a:solidFill>
                <a:latin typeface="Helvetica" charset="0"/>
              </a:rPr>
              <a:t> – obstarávat, nakupovat... </a:t>
            </a:r>
            <a:endParaRPr lang="cs-CZ" altLang="cs-CZ" sz="2000" dirty="0" smtClean="0">
              <a:solidFill>
                <a:srgbClr val="FF0000"/>
              </a:solidFill>
              <a:latin typeface="Helvetica" charset="0"/>
            </a:endParaRPr>
          </a:p>
          <a:p>
            <a:pPr lvl="2">
              <a:buClr>
                <a:schemeClr val="tx2"/>
              </a:buClr>
              <a:buFont typeface="Wingdings" pitchFamily="2" charset="2"/>
              <a:buChar char="v"/>
            </a:pPr>
            <a:r>
              <a:rPr lang="cs-CZ" altLang="cs-CZ" sz="2000" dirty="0" smtClean="0">
                <a:solidFill>
                  <a:srgbClr val="FF0000"/>
                </a:solidFill>
                <a:latin typeface="Helvetica" charset="0"/>
              </a:rPr>
              <a:t> Zajišťování </a:t>
            </a:r>
            <a:r>
              <a:rPr lang="cs-CZ" altLang="cs-CZ" sz="2000" b="1" dirty="0" smtClean="0">
                <a:solidFill>
                  <a:srgbClr val="FF0000"/>
                </a:solidFill>
                <a:latin typeface="Helvetica" charset="0"/>
              </a:rPr>
              <a:t>dlouhodobých smluv a vztahů</a:t>
            </a:r>
            <a:r>
              <a:rPr lang="cs-CZ" altLang="cs-CZ" sz="2000" dirty="0" smtClean="0">
                <a:solidFill>
                  <a:srgbClr val="FF0000"/>
                </a:solidFill>
                <a:latin typeface="Helvetica" charset="0"/>
              </a:rPr>
              <a:t> s vybranými dodavateli,</a:t>
            </a:r>
          </a:p>
          <a:p>
            <a:pPr lvl="2">
              <a:buClr>
                <a:schemeClr val="tx2"/>
              </a:buClr>
              <a:buFont typeface="Wingdings" pitchFamily="2" charset="2"/>
              <a:buChar char="v"/>
            </a:pPr>
            <a:r>
              <a:rPr lang="cs-CZ" altLang="cs-CZ" sz="2000" dirty="0" smtClean="0">
                <a:solidFill>
                  <a:srgbClr val="FF0000"/>
                </a:solidFill>
                <a:latin typeface="Helvetica" charset="0"/>
              </a:rPr>
              <a:t> Rozhodování týkající se výběru počtu dodavatelů (koncentrace poptávky/rozdělení rizik),</a:t>
            </a:r>
          </a:p>
          <a:p>
            <a:pPr lvl="2">
              <a:buClr>
                <a:schemeClr val="tx2"/>
              </a:buClr>
              <a:buFont typeface="Wingdings" pitchFamily="2" charset="2"/>
              <a:buChar char="v"/>
            </a:pPr>
            <a:r>
              <a:rPr lang="cs-CZ" altLang="cs-CZ" sz="2000" dirty="0" smtClean="0">
                <a:solidFill>
                  <a:srgbClr val="FF0000"/>
                </a:solidFill>
                <a:latin typeface="Helvetica" charset="0"/>
              </a:rPr>
              <a:t>Rozhodování o zásadních investicích podniku </a:t>
            </a:r>
          </a:p>
        </p:txBody>
      </p:sp>
    </p:spTree>
    <p:extLst>
      <p:ext uri="{BB962C8B-B14F-4D97-AF65-F5344CB8AC3E}">
        <p14:creationId xmlns:p14="http://schemas.microsoft.com/office/powerpoint/2010/main" val="2735465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476672"/>
            <a:ext cx="8229600" cy="792088"/>
          </a:xfrm>
        </p:spPr>
        <p:txBody>
          <a:bodyPr/>
          <a:lstStyle/>
          <a:p>
            <a:r>
              <a:rPr lang="cs-CZ" dirty="0" smtClean="0">
                <a:solidFill>
                  <a:srgbClr val="92D050"/>
                </a:solidFill>
              </a:rPr>
              <a:t>Strategický nákup</a:t>
            </a:r>
            <a:endParaRPr lang="cs-CZ" dirty="0">
              <a:solidFill>
                <a:srgbClr val="92D050"/>
              </a:solidFill>
            </a:endParaRPr>
          </a:p>
        </p:txBody>
      </p:sp>
      <p:sp>
        <p:nvSpPr>
          <p:cNvPr id="4" name="Zástupný symbol pro obsah 3"/>
          <p:cNvSpPr>
            <a:spLocks noGrp="1"/>
          </p:cNvSpPr>
          <p:nvPr>
            <p:ph idx="1"/>
          </p:nvPr>
        </p:nvSpPr>
        <p:spPr>
          <a:xfrm>
            <a:off x="251520" y="1268760"/>
            <a:ext cx="8640960" cy="5305776"/>
          </a:xfrm>
        </p:spPr>
        <p:txBody>
          <a:bodyPr>
            <a:normAutofit fontScale="85000" lnSpcReduction="20000"/>
          </a:bodyPr>
          <a:lstStyle/>
          <a:p>
            <a:r>
              <a:rPr lang="cs-CZ" dirty="0" smtClean="0"/>
              <a:t>Význam nákupu jako strategické funkce </a:t>
            </a:r>
          </a:p>
          <a:p>
            <a:pPr marL="109728" indent="0">
              <a:buNone/>
            </a:pPr>
            <a:r>
              <a:rPr lang="cs-CZ" dirty="0" smtClean="0"/>
              <a:t>v organizacích (od 2. pol. 90. let 20. stol.) – </a:t>
            </a:r>
            <a:r>
              <a:rPr lang="cs-CZ" dirty="0" smtClean="0">
                <a:solidFill>
                  <a:srgbClr val="FF0000"/>
                </a:solidFill>
              </a:rPr>
              <a:t>VLIV NA KONKURENCESCHOPNOST</a:t>
            </a:r>
            <a:r>
              <a:rPr lang="cs-CZ" dirty="0" smtClean="0"/>
              <a:t> – </a:t>
            </a:r>
            <a:r>
              <a:rPr lang="cs-CZ" dirty="0" smtClean="0"/>
              <a:t>ještě </a:t>
            </a:r>
            <a:r>
              <a:rPr lang="cs-CZ" dirty="0" err="1" smtClean="0"/>
              <a:t>jednou:cca</a:t>
            </a:r>
            <a:r>
              <a:rPr lang="cs-CZ" dirty="0" smtClean="0"/>
              <a:t> </a:t>
            </a:r>
            <a:r>
              <a:rPr lang="cs-CZ" dirty="0" smtClean="0"/>
              <a:t>40 – 70% nákladů na výrobu – nákup (nakupované vstupy)</a:t>
            </a:r>
          </a:p>
          <a:p>
            <a:r>
              <a:rPr lang="cs-CZ" sz="1800" dirty="0" err="1" smtClean="0"/>
              <a:t>Carr</a:t>
            </a:r>
            <a:r>
              <a:rPr lang="cs-CZ" sz="1800" dirty="0" smtClean="0"/>
              <a:t> a </a:t>
            </a:r>
            <a:r>
              <a:rPr lang="cs-CZ" sz="1800" dirty="0" err="1"/>
              <a:t>Smeltzer</a:t>
            </a:r>
            <a:r>
              <a:rPr lang="cs-CZ" sz="1800" dirty="0"/>
              <a:t> (</a:t>
            </a:r>
            <a:r>
              <a:rPr lang="cs-CZ" sz="1800" dirty="0" smtClean="0"/>
              <a:t>1997, v </a:t>
            </a:r>
            <a:r>
              <a:rPr lang="cs-CZ" sz="1800" dirty="0" err="1" smtClean="0"/>
              <a:t>Bedei</a:t>
            </a:r>
            <a:r>
              <a:rPr lang="cs-CZ" sz="1800" dirty="0" smtClean="0"/>
              <a:t> a kol., 2008, s. 2)</a:t>
            </a:r>
            <a:r>
              <a:rPr lang="cs-CZ" dirty="0" smtClean="0"/>
              <a:t>:</a:t>
            </a:r>
            <a:endParaRPr lang="cs-CZ" dirty="0"/>
          </a:p>
          <a:p>
            <a:pPr algn="just"/>
            <a:r>
              <a:rPr lang="en-US" i="1" dirty="0"/>
              <a:t>“Strategic purchasing is the process of planning, implementing, evaluating, and controlling strategic </a:t>
            </a:r>
            <a:r>
              <a:rPr lang="en-US" i="1" dirty="0" smtClean="0"/>
              <a:t>and</a:t>
            </a:r>
            <a:r>
              <a:rPr lang="cs-CZ" i="1" dirty="0" smtClean="0"/>
              <a:t> </a:t>
            </a:r>
            <a:r>
              <a:rPr lang="en-US" i="1" dirty="0" smtClean="0"/>
              <a:t>operating </a:t>
            </a:r>
            <a:r>
              <a:rPr lang="en-US" i="1" dirty="0"/>
              <a:t>purchasing decisions for directing all activities of the purchasing function toward </a:t>
            </a:r>
            <a:r>
              <a:rPr lang="en-US" i="1" dirty="0" smtClean="0"/>
              <a:t>opportunities</a:t>
            </a:r>
            <a:r>
              <a:rPr lang="cs-CZ" i="1" dirty="0" smtClean="0"/>
              <a:t> </a:t>
            </a:r>
            <a:r>
              <a:rPr lang="en-US" i="1" dirty="0" smtClean="0"/>
              <a:t>consistent </a:t>
            </a:r>
            <a:r>
              <a:rPr lang="en-US" i="1" dirty="0"/>
              <a:t>with the firm's capabilities to achieve its long‐term goals</a:t>
            </a:r>
            <a:r>
              <a:rPr lang="en-US" i="1" dirty="0" smtClean="0"/>
              <a:t>”.</a:t>
            </a:r>
            <a:endParaRPr lang="cs-CZ" i="1" dirty="0" smtClean="0"/>
          </a:p>
          <a:p>
            <a:pPr marL="109728" indent="0" algn="just">
              <a:buNone/>
            </a:pPr>
            <a:r>
              <a:rPr lang="cs-CZ" dirty="0" smtClean="0">
                <a:solidFill>
                  <a:srgbClr val="FF0000"/>
                </a:solidFill>
              </a:rPr>
              <a:t>Role strategického nákupu</a:t>
            </a:r>
            <a:r>
              <a:rPr lang="cs-CZ" dirty="0" smtClean="0"/>
              <a:t>:</a:t>
            </a:r>
          </a:p>
          <a:p>
            <a:pPr algn="just"/>
            <a:r>
              <a:rPr lang="cs-CZ" dirty="0"/>
              <a:t>i</a:t>
            </a:r>
            <a:r>
              <a:rPr lang="cs-CZ" dirty="0" smtClean="0"/>
              <a:t>dentifikovat soubor požadavků pro nákup v souladu se strategickými cíli, stavem interních zdrojů, situací v externím prostředí a v souladu s trendy a změnami v procesech zásobování – jedna ze základen pro budoucnost organizace</a:t>
            </a:r>
            <a:endParaRPr lang="cs-CZ" dirty="0"/>
          </a:p>
        </p:txBody>
      </p:sp>
    </p:spTree>
    <p:extLst>
      <p:ext uri="{BB962C8B-B14F-4D97-AF65-F5344CB8AC3E}">
        <p14:creationId xmlns:p14="http://schemas.microsoft.com/office/powerpoint/2010/main" val="766218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1066800"/>
          </a:xfrm>
        </p:spPr>
        <p:txBody>
          <a:bodyPr>
            <a:normAutofit fontScale="90000"/>
          </a:bodyPr>
          <a:lstStyle/>
          <a:p>
            <a:r>
              <a:rPr lang="cs-CZ" dirty="0" smtClean="0"/>
              <a:t>Příklad – komoditní strategie (resp. strategie </a:t>
            </a:r>
            <a:r>
              <a:rPr lang="cs-CZ" dirty="0" smtClean="0">
                <a:solidFill>
                  <a:srgbClr val="00B0F0"/>
                </a:solidFill>
              </a:rPr>
              <a:t>kategorie</a:t>
            </a:r>
            <a:r>
              <a:rPr lang="cs-CZ" dirty="0" smtClean="0"/>
              <a:t> nákupu)</a:t>
            </a:r>
            <a:endParaRPr lang="cs-CZ" dirty="0"/>
          </a:p>
        </p:txBody>
      </p:sp>
      <p:sp>
        <p:nvSpPr>
          <p:cNvPr id="3" name="Zástupný symbol pro obsah 2"/>
          <p:cNvSpPr>
            <a:spLocks noGrp="1"/>
          </p:cNvSpPr>
          <p:nvPr>
            <p:ph idx="1"/>
          </p:nvPr>
        </p:nvSpPr>
        <p:spPr>
          <a:xfrm>
            <a:off x="457200" y="1844824"/>
            <a:ext cx="8229600" cy="4729712"/>
          </a:xfrm>
        </p:spPr>
        <p:txBody>
          <a:bodyPr/>
          <a:lstStyle/>
          <a:p>
            <a:pPr marL="109728" indent="0">
              <a:buNone/>
            </a:pPr>
            <a:r>
              <a:rPr lang="cs-CZ" dirty="0" smtClean="0"/>
              <a:t>Vypracování:</a:t>
            </a:r>
          </a:p>
          <a:p>
            <a:r>
              <a:rPr lang="cs-CZ" dirty="0" smtClean="0"/>
              <a:t>Potenciál </a:t>
            </a:r>
            <a:r>
              <a:rPr lang="cs-CZ" dirty="0" smtClean="0"/>
              <a:t>(kompetence) dodavatelů </a:t>
            </a:r>
            <a:r>
              <a:rPr lang="cs-CZ" dirty="0" smtClean="0"/>
              <a:t>pro komodity, které jsou potřebné</a:t>
            </a:r>
          </a:p>
          <a:p>
            <a:r>
              <a:rPr lang="cs-CZ" dirty="0" smtClean="0"/>
              <a:t>Možnosti, které trh nabízí</a:t>
            </a:r>
          </a:p>
          <a:p>
            <a:r>
              <a:rPr lang="cs-CZ" dirty="0" smtClean="0"/>
              <a:t>Směr vývoje trhu</a:t>
            </a:r>
          </a:p>
          <a:p>
            <a:r>
              <a:rPr lang="cs-CZ" dirty="0" smtClean="0"/>
              <a:t>Bariéry a předpoklady vstupu na trh (zejména u  tzv. </a:t>
            </a:r>
            <a:r>
              <a:rPr lang="cs-CZ" dirty="0" err="1" smtClean="0"/>
              <a:t>global</a:t>
            </a:r>
            <a:r>
              <a:rPr lang="cs-CZ" dirty="0" smtClean="0"/>
              <a:t> </a:t>
            </a:r>
            <a:r>
              <a:rPr lang="cs-CZ" dirty="0" err="1" smtClean="0"/>
              <a:t>sourcing</a:t>
            </a:r>
            <a:r>
              <a:rPr lang="cs-CZ" dirty="0" smtClean="0"/>
              <a:t>)</a:t>
            </a:r>
          </a:p>
          <a:p>
            <a:r>
              <a:rPr lang="cs-CZ" dirty="0" smtClean="0"/>
              <a:t>Subjekty na trhu pro potenciální spolupráci</a:t>
            </a:r>
            <a:endParaRPr lang="cs-CZ" dirty="0"/>
          </a:p>
        </p:txBody>
      </p:sp>
    </p:spTree>
    <p:extLst>
      <p:ext uri="{BB962C8B-B14F-4D97-AF65-F5344CB8AC3E}">
        <p14:creationId xmlns:p14="http://schemas.microsoft.com/office/powerpoint/2010/main" val="3526050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648072"/>
          </a:xfrm>
        </p:spPr>
        <p:txBody>
          <a:bodyPr>
            <a:normAutofit fontScale="90000"/>
          </a:bodyPr>
          <a:lstStyle/>
          <a:p>
            <a:r>
              <a:rPr lang="cs-CZ" dirty="0" err="1" smtClean="0">
                <a:solidFill>
                  <a:srgbClr val="FF0000"/>
                </a:solidFill>
              </a:rPr>
              <a:t>Strategic</a:t>
            </a:r>
            <a:r>
              <a:rPr lang="cs-CZ" dirty="0" smtClean="0">
                <a:solidFill>
                  <a:srgbClr val="FF0000"/>
                </a:solidFill>
              </a:rPr>
              <a:t> </a:t>
            </a:r>
            <a:r>
              <a:rPr lang="cs-CZ" dirty="0" err="1">
                <a:solidFill>
                  <a:srgbClr val="FF0000"/>
                </a:solidFill>
              </a:rPr>
              <a:t>s</a:t>
            </a:r>
            <a:r>
              <a:rPr lang="cs-CZ" dirty="0" err="1" smtClean="0">
                <a:solidFill>
                  <a:srgbClr val="FF0000"/>
                </a:solidFill>
              </a:rPr>
              <a:t>ourcing</a:t>
            </a:r>
            <a:endParaRPr lang="cs-CZ" dirty="0">
              <a:solidFill>
                <a:srgbClr val="FF0000"/>
              </a:solidFill>
            </a:endParaRPr>
          </a:p>
        </p:txBody>
      </p:sp>
      <p:sp>
        <p:nvSpPr>
          <p:cNvPr id="3" name="Zástupný symbol pro obsah 2"/>
          <p:cNvSpPr>
            <a:spLocks noGrp="1"/>
          </p:cNvSpPr>
          <p:nvPr>
            <p:ph idx="1"/>
          </p:nvPr>
        </p:nvSpPr>
        <p:spPr>
          <a:xfrm>
            <a:off x="251520" y="1268760"/>
            <a:ext cx="8712968" cy="4325112"/>
          </a:xfrm>
        </p:spPr>
        <p:txBody>
          <a:bodyPr/>
          <a:lstStyle/>
          <a:p>
            <a:r>
              <a:rPr lang="cs-CZ" sz="2000" dirty="0" err="1" smtClean="0"/>
              <a:t>Strategic</a:t>
            </a:r>
            <a:r>
              <a:rPr lang="cs-CZ" sz="2000" dirty="0" smtClean="0"/>
              <a:t> </a:t>
            </a:r>
            <a:r>
              <a:rPr lang="cs-CZ" sz="2000" dirty="0" err="1" smtClean="0"/>
              <a:t>sourcing</a:t>
            </a:r>
            <a:r>
              <a:rPr lang="cs-CZ" sz="2000" dirty="0" smtClean="0"/>
              <a:t> - </a:t>
            </a:r>
            <a:r>
              <a:rPr lang="cs-CZ" sz="2000" dirty="0" err="1" smtClean="0"/>
              <a:t>sourcing</a:t>
            </a:r>
            <a:r>
              <a:rPr lang="cs-CZ" sz="2000" dirty="0" smtClean="0"/>
              <a:t> </a:t>
            </a:r>
            <a:r>
              <a:rPr lang="cs-CZ" sz="2000" dirty="0" err="1"/>
              <a:t>strategy</a:t>
            </a:r>
            <a:r>
              <a:rPr lang="cs-CZ" sz="2000" dirty="0"/>
              <a:t> </a:t>
            </a:r>
            <a:r>
              <a:rPr lang="cs-CZ" sz="2000" dirty="0" err="1"/>
              <a:t>is</a:t>
            </a:r>
            <a:r>
              <a:rPr lang="cs-CZ" sz="2000" dirty="0"/>
              <a:t> </a:t>
            </a:r>
            <a:r>
              <a:rPr lang="cs-CZ" sz="2000" dirty="0" err="1" smtClean="0"/>
              <a:t>defined</a:t>
            </a:r>
            <a:r>
              <a:rPr lang="cs-CZ" sz="2000" dirty="0"/>
              <a:t> </a:t>
            </a:r>
            <a:r>
              <a:rPr lang="en-US" sz="2000" dirty="0" smtClean="0"/>
              <a:t>as </a:t>
            </a:r>
            <a:r>
              <a:rPr lang="en-US" sz="2000" dirty="0"/>
              <a:t>the approach developed by the company to procure supplies, for which </a:t>
            </a:r>
            <a:r>
              <a:rPr lang="en-US" sz="2000" dirty="0">
                <a:solidFill>
                  <a:srgbClr val="00B050"/>
                </a:solidFill>
              </a:rPr>
              <a:t>four elements are </a:t>
            </a:r>
            <a:r>
              <a:rPr lang="en-US" sz="2000" dirty="0" smtClean="0">
                <a:solidFill>
                  <a:srgbClr val="00B050"/>
                </a:solidFill>
              </a:rPr>
              <a:t>defined</a:t>
            </a:r>
            <a:r>
              <a:rPr lang="cs-CZ" sz="2000" dirty="0" smtClean="0">
                <a:solidFill>
                  <a:srgbClr val="00B050"/>
                </a:solidFill>
              </a:rPr>
              <a:t> </a:t>
            </a:r>
            <a:r>
              <a:rPr lang="en-US" sz="2000" dirty="0" smtClean="0">
                <a:solidFill>
                  <a:srgbClr val="00B050"/>
                </a:solidFill>
              </a:rPr>
              <a:t>as</a:t>
            </a:r>
            <a:r>
              <a:rPr lang="en-US" sz="2000" dirty="0">
                <a:solidFill>
                  <a:srgbClr val="00B050"/>
                </a:solidFill>
              </a:rPr>
              <a:t>: </a:t>
            </a:r>
            <a:endParaRPr lang="cs-CZ" sz="2000" dirty="0" smtClean="0">
              <a:solidFill>
                <a:srgbClr val="00B050"/>
              </a:solidFill>
            </a:endParaRPr>
          </a:p>
          <a:p>
            <a:r>
              <a:rPr lang="en-US" sz="2000" dirty="0" smtClean="0">
                <a:solidFill>
                  <a:srgbClr val="00B050"/>
                </a:solidFill>
              </a:rPr>
              <a:t>“</a:t>
            </a:r>
            <a:r>
              <a:rPr lang="en-US" sz="2000" dirty="0">
                <a:solidFill>
                  <a:srgbClr val="00B050"/>
                </a:solidFill>
              </a:rPr>
              <a:t>the buying policy, </a:t>
            </a:r>
            <a:endParaRPr lang="cs-CZ" sz="2000" dirty="0" smtClean="0">
              <a:solidFill>
                <a:srgbClr val="00B050"/>
              </a:solidFill>
            </a:endParaRPr>
          </a:p>
          <a:p>
            <a:r>
              <a:rPr lang="en-US" sz="2000" dirty="0" smtClean="0">
                <a:solidFill>
                  <a:srgbClr val="00B050"/>
                </a:solidFill>
              </a:rPr>
              <a:t>the </a:t>
            </a:r>
            <a:r>
              <a:rPr lang="en-US" sz="2000" dirty="0">
                <a:solidFill>
                  <a:srgbClr val="00B050"/>
                </a:solidFill>
              </a:rPr>
              <a:t>number of sources, </a:t>
            </a:r>
            <a:endParaRPr lang="cs-CZ" sz="2000" dirty="0" smtClean="0">
              <a:solidFill>
                <a:srgbClr val="00B050"/>
              </a:solidFill>
            </a:endParaRPr>
          </a:p>
          <a:p>
            <a:r>
              <a:rPr lang="en-US" sz="2000" dirty="0" smtClean="0">
                <a:solidFill>
                  <a:srgbClr val="00B050"/>
                </a:solidFill>
              </a:rPr>
              <a:t>the </a:t>
            </a:r>
            <a:r>
              <a:rPr lang="en-US" sz="2000" dirty="0">
                <a:solidFill>
                  <a:srgbClr val="00B050"/>
                </a:solidFill>
              </a:rPr>
              <a:t>type of source and </a:t>
            </a:r>
            <a:endParaRPr lang="cs-CZ" sz="2000" dirty="0" smtClean="0">
              <a:solidFill>
                <a:srgbClr val="00B050"/>
              </a:solidFill>
            </a:endParaRPr>
          </a:p>
          <a:p>
            <a:r>
              <a:rPr lang="en-US" sz="2000" dirty="0" smtClean="0">
                <a:solidFill>
                  <a:srgbClr val="00B050"/>
                </a:solidFill>
              </a:rPr>
              <a:t>the </a:t>
            </a:r>
            <a:r>
              <a:rPr lang="en-US" sz="2000" dirty="0">
                <a:solidFill>
                  <a:srgbClr val="00B050"/>
                </a:solidFill>
              </a:rPr>
              <a:t>nature of the </a:t>
            </a:r>
            <a:r>
              <a:rPr lang="en-US" sz="2000" dirty="0" smtClean="0">
                <a:solidFill>
                  <a:srgbClr val="00B050"/>
                </a:solidFill>
              </a:rPr>
              <a:t>company</a:t>
            </a:r>
            <a:r>
              <a:rPr lang="cs-CZ" sz="2000" dirty="0" smtClean="0">
                <a:solidFill>
                  <a:srgbClr val="00B050"/>
                </a:solidFill>
              </a:rPr>
              <a:t> - </a:t>
            </a:r>
            <a:r>
              <a:rPr lang="en-US" sz="2000" dirty="0" smtClean="0">
                <a:solidFill>
                  <a:srgbClr val="00B050"/>
                </a:solidFill>
              </a:rPr>
              <a:t>supplier</a:t>
            </a:r>
            <a:r>
              <a:rPr lang="cs-CZ" sz="2000" dirty="0" smtClean="0">
                <a:solidFill>
                  <a:srgbClr val="00B050"/>
                </a:solidFill>
              </a:rPr>
              <a:t> </a:t>
            </a:r>
            <a:r>
              <a:rPr lang="cs-CZ" sz="2000" dirty="0" err="1" smtClean="0">
                <a:solidFill>
                  <a:srgbClr val="00B050"/>
                </a:solidFill>
              </a:rPr>
              <a:t>relationship</a:t>
            </a:r>
            <a:r>
              <a:rPr lang="cs-CZ" sz="2000" dirty="0" smtClean="0">
                <a:solidFill>
                  <a:srgbClr val="00B050"/>
                </a:solidFill>
              </a:rPr>
              <a:t>”</a:t>
            </a:r>
          </a:p>
          <a:p>
            <a:pPr marL="109728" indent="0">
              <a:buNone/>
            </a:pPr>
            <a:endParaRPr lang="cs-CZ" dirty="0"/>
          </a:p>
        </p:txBody>
      </p:sp>
    </p:spTree>
    <p:extLst>
      <p:ext uri="{BB962C8B-B14F-4D97-AF65-F5344CB8AC3E}">
        <p14:creationId xmlns:p14="http://schemas.microsoft.com/office/powerpoint/2010/main" val="1378346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87624" y="1340768"/>
            <a:ext cx="7119938" cy="5080248"/>
          </a:xfrm>
          <a:prstGeom prst="rect">
            <a:avLst/>
          </a:prstGeom>
          <a:solidFill>
            <a:srgbClr val="D6FEEE"/>
          </a:solidFill>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cs-CZ" altLang="cs-CZ" dirty="0" smtClean="0">
                <a:latin typeface="Helvetica" charset="0"/>
              </a:rPr>
              <a:t>Rozhodování na </a:t>
            </a:r>
            <a:r>
              <a:rPr lang="cs-CZ" altLang="cs-CZ" dirty="0" smtClean="0">
                <a:solidFill>
                  <a:srgbClr val="00B0F0"/>
                </a:solidFill>
                <a:latin typeface="Helvetica" charset="0"/>
              </a:rPr>
              <a:t>taktické úrovni</a:t>
            </a:r>
            <a:r>
              <a:rPr lang="cs-CZ" altLang="cs-CZ" dirty="0" smtClean="0">
                <a:latin typeface="Helvetica" charset="0"/>
              </a:rPr>
              <a:t>: </a:t>
            </a:r>
          </a:p>
          <a:p>
            <a:pPr lvl="2">
              <a:buClr>
                <a:schemeClr val="tx2"/>
              </a:buClr>
              <a:buFont typeface="Wingdings" pitchFamily="2" charset="2"/>
              <a:buChar char="v"/>
            </a:pPr>
            <a:r>
              <a:rPr lang="cs-CZ" altLang="cs-CZ" sz="2000" dirty="0" smtClean="0">
                <a:latin typeface="Helvetica" charset="0"/>
              </a:rPr>
              <a:t> administrativa celoročních smluv s dodavateli,</a:t>
            </a:r>
          </a:p>
          <a:p>
            <a:pPr lvl="2">
              <a:buClr>
                <a:schemeClr val="tx2"/>
              </a:buClr>
              <a:buFont typeface="Wingdings" pitchFamily="2" charset="2"/>
              <a:buChar char="v"/>
            </a:pPr>
            <a:r>
              <a:rPr lang="cs-CZ" altLang="cs-CZ" sz="2000" dirty="0" smtClean="0">
                <a:latin typeface="Helvetica" charset="0"/>
              </a:rPr>
              <a:t> hodnocení stávajících dodavatelů</a:t>
            </a:r>
          </a:p>
          <a:p>
            <a:pPr lvl="2">
              <a:buClr>
                <a:schemeClr val="tx2"/>
              </a:buClr>
              <a:buFont typeface="Wingdings" pitchFamily="2" charset="2"/>
              <a:buChar char="v"/>
            </a:pPr>
            <a:r>
              <a:rPr lang="cs-CZ" altLang="cs-CZ" sz="2000" dirty="0" smtClean="0">
                <a:latin typeface="Helvetica" charset="0"/>
              </a:rPr>
              <a:t> příprava podkladů pro výběr nových dodavatelů</a:t>
            </a:r>
          </a:p>
          <a:p>
            <a:pPr>
              <a:buClr>
                <a:schemeClr val="tx2"/>
              </a:buClr>
              <a:buFont typeface="Wingdings" pitchFamily="2" charset="2"/>
              <a:buChar char="v"/>
            </a:pPr>
            <a:r>
              <a:rPr lang="cs-CZ" altLang="cs-CZ" dirty="0" smtClean="0">
                <a:latin typeface="Helvetica" charset="0"/>
              </a:rPr>
              <a:t>Rozhodování na </a:t>
            </a:r>
            <a:r>
              <a:rPr lang="cs-CZ" altLang="cs-CZ" dirty="0" smtClean="0">
                <a:solidFill>
                  <a:srgbClr val="00B0F0"/>
                </a:solidFill>
                <a:latin typeface="Helvetica" charset="0"/>
              </a:rPr>
              <a:t>operativní úrovni</a:t>
            </a:r>
            <a:r>
              <a:rPr lang="cs-CZ" altLang="cs-CZ" dirty="0" smtClean="0">
                <a:latin typeface="Helvetica" charset="0"/>
              </a:rPr>
              <a:t>:</a:t>
            </a:r>
          </a:p>
          <a:p>
            <a:pPr lvl="2">
              <a:buClr>
                <a:schemeClr val="tx2"/>
              </a:buClr>
              <a:buFont typeface="Wingdings" pitchFamily="2" charset="2"/>
              <a:buChar char="v"/>
            </a:pPr>
            <a:r>
              <a:rPr lang="cs-CZ" altLang="cs-CZ" sz="2000" dirty="0" smtClean="0">
                <a:latin typeface="Helvetica" charset="0"/>
              </a:rPr>
              <a:t> monitoring dodávek</a:t>
            </a:r>
          </a:p>
          <a:p>
            <a:pPr lvl="2">
              <a:buClr>
                <a:schemeClr val="tx2"/>
              </a:buClr>
              <a:buFont typeface="Wingdings" pitchFamily="2" charset="2"/>
              <a:buChar char="v"/>
            </a:pPr>
            <a:r>
              <a:rPr lang="cs-CZ" altLang="cs-CZ" sz="2000" dirty="0" smtClean="0">
                <a:latin typeface="Helvetica" charset="0"/>
              </a:rPr>
              <a:t> tvorba objednávek</a:t>
            </a:r>
          </a:p>
          <a:p>
            <a:pPr lvl="2">
              <a:buClr>
                <a:schemeClr val="tx2"/>
              </a:buClr>
              <a:buFont typeface="Wingdings" pitchFamily="2" charset="2"/>
              <a:buChar char="v"/>
            </a:pPr>
            <a:r>
              <a:rPr lang="cs-CZ" altLang="cs-CZ" sz="2000" dirty="0" smtClean="0">
                <a:latin typeface="Helvetica" charset="0"/>
              </a:rPr>
              <a:t>sledování vyřizování objednávek…</a:t>
            </a:r>
            <a:endParaRPr lang="cs-CZ" altLang="cs-CZ" sz="2000" dirty="0" smtClean="0">
              <a:latin typeface="Arial" pitchFamily="34" charset="0"/>
            </a:endParaRPr>
          </a:p>
          <a:p>
            <a:pPr lvl="2">
              <a:buClr>
                <a:schemeClr val="tx2"/>
              </a:buClr>
              <a:buFont typeface="Wingdings" pitchFamily="2" charset="2"/>
              <a:buChar char="v"/>
            </a:pPr>
            <a:endParaRPr lang="cs-CZ" altLang="cs-CZ" sz="2000" dirty="0" smtClean="0">
              <a:latin typeface="Arial" pitchFamily="34" charset="0"/>
            </a:endParaRPr>
          </a:p>
          <a:p>
            <a:pPr lvl="2">
              <a:buClr>
                <a:schemeClr val="tx2"/>
              </a:buClr>
              <a:buFont typeface="Wingdings" pitchFamily="2" charset="2"/>
              <a:buChar char="v"/>
            </a:pPr>
            <a:r>
              <a:rPr lang="cs-CZ" altLang="cs-CZ" sz="2000" dirty="0" smtClean="0">
                <a:latin typeface="Arial" pitchFamily="34" charset="0"/>
              </a:rPr>
              <a:t>Anebo jinak:</a:t>
            </a:r>
          </a:p>
          <a:p>
            <a:pPr lvl="2">
              <a:buClr>
                <a:schemeClr val="tx2"/>
              </a:buClr>
              <a:buFont typeface="Wingdings" pitchFamily="2" charset="2"/>
              <a:buChar char="v"/>
            </a:pPr>
            <a:r>
              <a:rPr lang="cs-CZ" altLang="cs-CZ" sz="2000" dirty="0" smtClean="0">
                <a:latin typeface="Arial" pitchFamily="34" charset="0"/>
                <a:hlinkClick r:id="rId2"/>
              </a:rPr>
              <a:t>http://www.kensington.cz/nakup.pdf</a:t>
            </a:r>
            <a:endParaRPr lang="cs-CZ" altLang="cs-CZ" sz="2000" dirty="0" smtClean="0">
              <a:latin typeface="Arial" pitchFamily="34" charset="0"/>
            </a:endParaRPr>
          </a:p>
          <a:p>
            <a:pPr lvl="2">
              <a:buClr>
                <a:schemeClr val="tx2"/>
              </a:buClr>
              <a:buFont typeface="Wingdings" pitchFamily="2" charset="2"/>
              <a:buNone/>
            </a:pPr>
            <a:endParaRPr lang="cs-CZ" altLang="cs-CZ" sz="2000" dirty="0" smtClean="0">
              <a:latin typeface="Arial" pitchFamily="34" charset="0"/>
            </a:endParaRPr>
          </a:p>
        </p:txBody>
      </p:sp>
      <p:sp>
        <p:nvSpPr>
          <p:cNvPr id="3" name="Nadpis 1"/>
          <p:cNvSpPr txBox="1">
            <a:spLocks/>
          </p:cNvSpPr>
          <p:nvPr/>
        </p:nvSpPr>
        <p:spPr>
          <a:xfrm>
            <a:off x="323528" y="692696"/>
            <a:ext cx="8229600" cy="803176"/>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cs-CZ" altLang="cs-CZ" sz="3200" smtClean="0">
                <a:solidFill>
                  <a:srgbClr val="00B050"/>
                </a:solidFill>
              </a:rPr>
              <a:t>ÚROVNĚ ROZHODOVÁNÍ</a:t>
            </a:r>
            <a:r>
              <a:rPr lang="cs-CZ" altLang="cs-CZ" sz="3200" smtClean="0">
                <a:solidFill>
                  <a:srgbClr val="00B050"/>
                </a:solidFill>
                <a:latin typeface="Arial" pitchFamily="34" charset="0"/>
              </a:rPr>
              <a:t> - hierarchie</a:t>
            </a:r>
            <a:endParaRPr lang="cs-CZ" sz="3200" dirty="0">
              <a:solidFill>
                <a:srgbClr val="00B050"/>
              </a:solidFill>
            </a:endParaRPr>
          </a:p>
        </p:txBody>
      </p:sp>
    </p:spTree>
    <p:extLst>
      <p:ext uri="{BB962C8B-B14F-4D97-AF65-F5344CB8AC3E}">
        <p14:creationId xmlns:p14="http://schemas.microsoft.com/office/powerpoint/2010/main" val="2824036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231900" y="228600"/>
            <a:ext cx="7912100" cy="533400"/>
          </a:xfrm>
          <a:solidFill>
            <a:srgbClr val="FFFF00"/>
          </a:solidFill>
        </p:spPr>
        <p:txBody>
          <a:bodyPr>
            <a:normAutofit fontScale="90000"/>
          </a:bodyPr>
          <a:lstStyle/>
          <a:p>
            <a:pPr eaLnBrk="1" hangingPunct="1"/>
            <a:r>
              <a:rPr lang="cs-CZ" altLang="cs-CZ" sz="3200" dirty="0" smtClean="0"/>
              <a:t>Oblasti nákupu a nákupní situace</a:t>
            </a:r>
          </a:p>
        </p:txBody>
      </p:sp>
      <p:sp>
        <p:nvSpPr>
          <p:cNvPr id="17411" name="Rectangle 3"/>
          <p:cNvSpPr>
            <a:spLocks noGrp="1" noChangeArrowheads="1"/>
          </p:cNvSpPr>
          <p:nvPr>
            <p:ph type="body" sz="half" idx="4294967295"/>
          </p:nvPr>
        </p:nvSpPr>
        <p:spPr>
          <a:xfrm>
            <a:off x="251520" y="980728"/>
            <a:ext cx="4190107" cy="5317232"/>
          </a:xfrm>
          <a:solidFill>
            <a:srgbClr val="D6FEEE"/>
          </a:solidFill>
        </p:spPr>
        <p:txBody>
          <a:bodyPr/>
          <a:lstStyle/>
          <a:p>
            <a:pPr eaLnBrk="1" hangingPunct="1">
              <a:lnSpc>
                <a:spcPct val="80000"/>
              </a:lnSpc>
              <a:buFont typeface="Wingdings" pitchFamily="2" charset="2"/>
              <a:buNone/>
            </a:pPr>
            <a:r>
              <a:rPr lang="cs-CZ" altLang="cs-CZ" sz="1600" b="1" dirty="0" smtClean="0">
                <a:latin typeface="Arial" pitchFamily="34" charset="0"/>
              </a:rPr>
              <a:t>OBLASTI NÁKUPU</a:t>
            </a:r>
          </a:p>
          <a:p>
            <a:pPr eaLnBrk="1" hangingPunct="1">
              <a:lnSpc>
                <a:spcPct val="80000"/>
              </a:lnSpc>
            </a:pPr>
            <a:endParaRPr lang="cs-CZ" altLang="cs-CZ" sz="1000" b="1" dirty="0" smtClean="0">
              <a:latin typeface="Arial" pitchFamily="34" charset="0"/>
            </a:endParaRPr>
          </a:p>
          <a:p>
            <a:pPr eaLnBrk="1" hangingPunct="1">
              <a:lnSpc>
                <a:spcPct val="80000"/>
              </a:lnSpc>
            </a:pPr>
            <a:r>
              <a:rPr lang="cs-CZ" altLang="cs-CZ" sz="1600" b="1" dirty="0" smtClean="0">
                <a:latin typeface="Arial" pitchFamily="34" charset="0"/>
              </a:rPr>
              <a:t>»</a:t>
            </a:r>
            <a:r>
              <a:rPr lang="cs-CZ" altLang="cs-CZ" sz="1600" dirty="0" smtClean="0">
                <a:latin typeface="Arial" pitchFamily="34" charset="0"/>
              </a:rPr>
              <a:t> </a:t>
            </a:r>
            <a:r>
              <a:rPr lang="cs-CZ" altLang="cs-CZ" sz="1600" b="1" dirty="0" smtClean="0">
                <a:latin typeface="Arial" pitchFamily="34" charset="0"/>
              </a:rPr>
              <a:t>Výrobní nákup</a:t>
            </a:r>
          </a:p>
          <a:p>
            <a:pPr eaLnBrk="1" hangingPunct="1">
              <a:lnSpc>
                <a:spcPct val="80000"/>
              </a:lnSpc>
            </a:pPr>
            <a:r>
              <a:rPr lang="cs-CZ" altLang="cs-CZ" sz="1600" dirty="0" smtClean="0">
                <a:latin typeface="Arial" pitchFamily="34" charset="0"/>
              </a:rPr>
              <a:t>Výrobní nákup se zaměřuje především na nákup dílů, výrobního materiálu a surovin.</a:t>
            </a:r>
          </a:p>
          <a:p>
            <a:pPr marL="109728" indent="0" eaLnBrk="1" hangingPunct="1">
              <a:lnSpc>
                <a:spcPct val="80000"/>
              </a:lnSpc>
              <a:buNone/>
            </a:pPr>
            <a:endParaRPr lang="cs-CZ" altLang="cs-CZ" sz="1600" b="1" dirty="0" smtClean="0">
              <a:latin typeface="Arial" pitchFamily="34" charset="0"/>
            </a:endParaRPr>
          </a:p>
          <a:p>
            <a:pPr eaLnBrk="1" hangingPunct="1">
              <a:lnSpc>
                <a:spcPct val="80000"/>
              </a:lnSpc>
            </a:pPr>
            <a:r>
              <a:rPr lang="cs-CZ" altLang="cs-CZ" sz="1600" b="1" dirty="0" smtClean="0">
                <a:latin typeface="Arial" pitchFamily="34" charset="0"/>
              </a:rPr>
              <a:t>»</a:t>
            </a:r>
            <a:r>
              <a:rPr lang="cs-CZ" altLang="cs-CZ" sz="1600" dirty="0" smtClean="0">
                <a:latin typeface="Arial" pitchFamily="34" charset="0"/>
              </a:rPr>
              <a:t> </a:t>
            </a:r>
            <a:r>
              <a:rPr lang="cs-CZ" altLang="cs-CZ" sz="1600" b="1" dirty="0" smtClean="0">
                <a:latin typeface="Arial" pitchFamily="34" charset="0"/>
              </a:rPr>
              <a:t>Nevýrobní nákup</a:t>
            </a:r>
          </a:p>
          <a:p>
            <a:pPr eaLnBrk="1" hangingPunct="1">
              <a:lnSpc>
                <a:spcPct val="80000"/>
              </a:lnSpc>
            </a:pPr>
            <a:r>
              <a:rPr lang="cs-CZ" altLang="cs-CZ" sz="1600" dirty="0" smtClean="0">
                <a:latin typeface="Arial" pitchFamily="34" charset="0"/>
              </a:rPr>
              <a:t>Nevýrobní nákup obstarává hlavně komodity, které přímo nesouvisí s výrobou. Jedná se o nákup služeb, nemovitostí, výrobních strojů, náhradních dílů, investic a režijního materiálu.</a:t>
            </a:r>
          </a:p>
          <a:p>
            <a:pPr marL="109728" indent="0" eaLnBrk="1" hangingPunct="1">
              <a:lnSpc>
                <a:spcPct val="80000"/>
              </a:lnSpc>
              <a:buNone/>
            </a:pPr>
            <a:endParaRPr lang="cs-CZ" altLang="cs-CZ" sz="1600" b="1" dirty="0" smtClean="0">
              <a:latin typeface="Arial" pitchFamily="34" charset="0"/>
            </a:endParaRPr>
          </a:p>
          <a:p>
            <a:pPr eaLnBrk="1" hangingPunct="1">
              <a:lnSpc>
                <a:spcPct val="80000"/>
              </a:lnSpc>
            </a:pPr>
            <a:r>
              <a:rPr lang="cs-CZ" altLang="cs-CZ" sz="1600" b="1" dirty="0" smtClean="0">
                <a:latin typeface="Arial" pitchFamily="34" charset="0"/>
              </a:rPr>
              <a:t>»</a:t>
            </a:r>
            <a:r>
              <a:rPr lang="cs-CZ" altLang="cs-CZ" sz="1600" dirty="0" smtClean="0">
                <a:latin typeface="Arial" pitchFamily="34" charset="0"/>
              </a:rPr>
              <a:t> </a:t>
            </a:r>
            <a:r>
              <a:rPr lang="cs-CZ" altLang="cs-CZ" sz="1600" b="1" dirty="0" smtClean="0">
                <a:latin typeface="Arial" pitchFamily="34" charset="0"/>
              </a:rPr>
              <a:t>Strategický nákup</a:t>
            </a:r>
          </a:p>
          <a:p>
            <a:pPr eaLnBrk="1" hangingPunct="1">
              <a:lnSpc>
                <a:spcPct val="80000"/>
              </a:lnSpc>
            </a:pPr>
            <a:r>
              <a:rPr lang="cs-CZ" altLang="cs-CZ" sz="1600" dirty="0" smtClean="0">
                <a:latin typeface="Arial" pitchFamily="34" charset="0"/>
              </a:rPr>
              <a:t>Strategický nákup určuje se zohledněním cílů firmy </a:t>
            </a:r>
            <a:r>
              <a:rPr lang="cs-CZ" altLang="cs-CZ" sz="1600" b="1" dirty="0" smtClean="0">
                <a:latin typeface="Arial" pitchFamily="34" charset="0"/>
              </a:rPr>
              <a:t>nákupní</a:t>
            </a:r>
            <a:r>
              <a:rPr lang="cs-CZ" altLang="cs-CZ" sz="1600" dirty="0" smtClean="0">
                <a:latin typeface="Arial" pitchFamily="34" charset="0"/>
              </a:rPr>
              <a:t> strategii - současnou i budoucí.</a:t>
            </a:r>
          </a:p>
        </p:txBody>
      </p:sp>
      <p:sp>
        <p:nvSpPr>
          <p:cNvPr id="17412" name="Rectangle 4"/>
          <p:cNvSpPr>
            <a:spLocks noGrp="1" noChangeArrowheads="1"/>
          </p:cNvSpPr>
          <p:nvPr>
            <p:ph type="body" sz="half" idx="4294967295"/>
          </p:nvPr>
        </p:nvSpPr>
        <p:spPr>
          <a:xfrm>
            <a:off x="4644008" y="914400"/>
            <a:ext cx="4392488" cy="5638800"/>
          </a:xfrm>
          <a:solidFill>
            <a:srgbClr val="CCECFF"/>
          </a:solidFill>
        </p:spPr>
        <p:txBody>
          <a:bodyPr/>
          <a:lstStyle/>
          <a:p>
            <a:pPr eaLnBrk="1" hangingPunct="1">
              <a:lnSpc>
                <a:spcPct val="80000"/>
              </a:lnSpc>
              <a:buFont typeface="Wingdings" pitchFamily="2" charset="2"/>
              <a:buNone/>
            </a:pPr>
            <a:r>
              <a:rPr lang="cs-CZ" altLang="cs-CZ" sz="1400" b="1" dirty="0" smtClean="0">
                <a:latin typeface="Arial" pitchFamily="34" charset="0"/>
              </a:rPr>
              <a:t>NÁKUPNÍ SITUACE</a:t>
            </a:r>
          </a:p>
          <a:p>
            <a:pPr eaLnBrk="1" hangingPunct="1">
              <a:lnSpc>
                <a:spcPct val="80000"/>
              </a:lnSpc>
            </a:pPr>
            <a:endParaRPr lang="cs-CZ" altLang="cs-CZ" sz="1000" b="1" dirty="0" smtClean="0">
              <a:latin typeface="Arial" pitchFamily="34" charset="0"/>
            </a:endParaRPr>
          </a:p>
          <a:p>
            <a:pPr eaLnBrk="1" hangingPunct="1">
              <a:lnSpc>
                <a:spcPct val="80000"/>
              </a:lnSpc>
            </a:pPr>
            <a:r>
              <a:rPr lang="cs-CZ" altLang="cs-CZ" sz="1400" b="1" dirty="0" smtClean="0">
                <a:latin typeface="Arial" pitchFamily="34" charset="0"/>
              </a:rPr>
              <a:t>»</a:t>
            </a:r>
            <a:r>
              <a:rPr lang="cs-CZ" altLang="cs-CZ" sz="1400" b="1" dirty="0" smtClean="0">
                <a:solidFill>
                  <a:srgbClr val="C00000"/>
                </a:solidFill>
                <a:latin typeface="Arial" pitchFamily="34" charset="0"/>
              </a:rPr>
              <a:t> Opakovaný nákup beze změny</a:t>
            </a:r>
          </a:p>
          <a:p>
            <a:pPr eaLnBrk="1" hangingPunct="1">
              <a:lnSpc>
                <a:spcPct val="80000"/>
              </a:lnSpc>
            </a:pPr>
            <a:r>
              <a:rPr lang="cs-CZ" altLang="cs-CZ" sz="1400" dirty="0" smtClean="0">
                <a:latin typeface="Arial" pitchFamily="34" charset="0"/>
              </a:rPr>
              <a:t>Jedná se o rutinní nákup, který probíhá opakovaně. </a:t>
            </a:r>
            <a:r>
              <a:rPr lang="cs-CZ" altLang="cs-CZ" sz="1400" b="1" dirty="0" smtClean="0">
                <a:latin typeface="Arial" pitchFamily="34" charset="0"/>
              </a:rPr>
              <a:t>Nákupní</a:t>
            </a:r>
            <a:r>
              <a:rPr lang="cs-CZ" altLang="cs-CZ" sz="1400" dirty="0" smtClean="0">
                <a:latin typeface="Arial" pitchFamily="34" charset="0"/>
              </a:rPr>
              <a:t> oddělení využívá své zkušenosti z minulosti. Při opakovaných nákupech poskytují dodavatelé výhodné platební i dodací podmínky a dodržují neměnnou kvalitu dodávaných výrobků a služeb.</a:t>
            </a:r>
          </a:p>
          <a:p>
            <a:pPr marL="109728" indent="0" eaLnBrk="1" hangingPunct="1">
              <a:lnSpc>
                <a:spcPct val="80000"/>
              </a:lnSpc>
              <a:buNone/>
            </a:pPr>
            <a:endParaRPr lang="cs-CZ" altLang="cs-CZ" sz="1400" b="1" dirty="0" smtClean="0">
              <a:latin typeface="Arial" pitchFamily="34" charset="0"/>
            </a:endParaRPr>
          </a:p>
          <a:p>
            <a:pPr eaLnBrk="1" hangingPunct="1">
              <a:lnSpc>
                <a:spcPct val="80000"/>
              </a:lnSpc>
            </a:pPr>
            <a:r>
              <a:rPr lang="cs-CZ" altLang="cs-CZ" sz="1400" b="1" dirty="0" smtClean="0">
                <a:latin typeface="Arial" pitchFamily="34" charset="0"/>
              </a:rPr>
              <a:t>»</a:t>
            </a:r>
            <a:r>
              <a:rPr lang="cs-CZ" altLang="cs-CZ" sz="1400" b="1" dirty="0" smtClean="0">
                <a:solidFill>
                  <a:srgbClr val="C00000"/>
                </a:solidFill>
                <a:latin typeface="Arial" pitchFamily="34" charset="0"/>
              </a:rPr>
              <a:t> Modifikovaný nákup</a:t>
            </a:r>
          </a:p>
          <a:p>
            <a:pPr eaLnBrk="1" hangingPunct="1">
              <a:lnSpc>
                <a:spcPct val="80000"/>
              </a:lnSpc>
            </a:pPr>
            <a:r>
              <a:rPr lang="cs-CZ" altLang="cs-CZ" sz="1400" dirty="0" smtClean="0">
                <a:latin typeface="Arial" pitchFamily="34" charset="0"/>
              </a:rPr>
              <a:t>Při modifikovaném nákupu je třeba, aby </a:t>
            </a:r>
            <a:r>
              <a:rPr lang="cs-CZ" altLang="cs-CZ" sz="1400" b="1" dirty="0" smtClean="0">
                <a:latin typeface="Arial" pitchFamily="34" charset="0"/>
              </a:rPr>
              <a:t>nákupní</a:t>
            </a:r>
            <a:r>
              <a:rPr lang="cs-CZ" altLang="cs-CZ" sz="1400" dirty="0" smtClean="0">
                <a:latin typeface="Arial" pitchFamily="34" charset="0"/>
              </a:rPr>
              <a:t> oddělení provedlo úpravy ve specifikaci výrobku, ceně a podmínkách dodávky. Při výběru dodavatele v rámci modifikovaných nákupů se dodavatelé snaží nabídnout co nejvýhodnější dodávku, aby ve výběru uspěli.</a:t>
            </a:r>
          </a:p>
          <a:p>
            <a:pPr marL="109728" indent="0" eaLnBrk="1" hangingPunct="1">
              <a:lnSpc>
                <a:spcPct val="80000"/>
              </a:lnSpc>
              <a:buNone/>
            </a:pPr>
            <a:endParaRPr lang="cs-CZ" altLang="cs-CZ" sz="1400" b="1" dirty="0" smtClean="0">
              <a:latin typeface="Arial" pitchFamily="34" charset="0"/>
            </a:endParaRPr>
          </a:p>
          <a:p>
            <a:pPr eaLnBrk="1" hangingPunct="1">
              <a:lnSpc>
                <a:spcPct val="80000"/>
              </a:lnSpc>
            </a:pPr>
            <a:r>
              <a:rPr lang="cs-CZ" altLang="cs-CZ" sz="1400" b="1" dirty="0" smtClean="0">
                <a:latin typeface="Arial" pitchFamily="34" charset="0"/>
              </a:rPr>
              <a:t>»</a:t>
            </a:r>
            <a:r>
              <a:rPr lang="cs-CZ" altLang="cs-CZ" sz="1400" dirty="0" smtClean="0">
                <a:latin typeface="Arial" pitchFamily="34" charset="0"/>
              </a:rPr>
              <a:t> </a:t>
            </a:r>
            <a:r>
              <a:rPr lang="cs-CZ" altLang="cs-CZ" sz="1400" b="1" dirty="0" smtClean="0">
                <a:solidFill>
                  <a:srgbClr val="C00000"/>
                </a:solidFill>
                <a:latin typeface="Arial" pitchFamily="34" charset="0"/>
              </a:rPr>
              <a:t>Nová nákupní úloha</a:t>
            </a:r>
            <a:endParaRPr lang="cs-CZ" altLang="cs-CZ" sz="1400" b="1" dirty="0" smtClean="0">
              <a:solidFill>
                <a:srgbClr val="990000"/>
              </a:solidFill>
              <a:latin typeface="Helvetica" charset="0"/>
              <a:cs typeface="Times New Roman" pitchFamily="18" charset="0"/>
            </a:endParaRPr>
          </a:p>
          <a:p>
            <a:pPr algn="just" eaLnBrk="1" hangingPunct="1">
              <a:lnSpc>
                <a:spcPct val="80000"/>
              </a:lnSpc>
            </a:pPr>
            <a:r>
              <a:rPr lang="cs-CZ" altLang="cs-CZ" sz="1400" b="1" dirty="0" smtClean="0">
                <a:solidFill>
                  <a:srgbClr val="00B050"/>
                </a:solidFill>
                <a:latin typeface="Helvetica" charset="0"/>
                <a:cs typeface="Times New Roman" pitchFamily="18" charset="0"/>
              </a:rPr>
              <a:t>strategicky důležitý nákup </a:t>
            </a:r>
            <a:endParaRPr lang="cs-CZ" altLang="cs-CZ" sz="1400" b="1" dirty="0" smtClean="0">
              <a:solidFill>
                <a:srgbClr val="00B050"/>
              </a:solidFill>
              <a:latin typeface="Helvetica" charset="0"/>
            </a:endParaRPr>
          </a:p>
          <a:p>
            <a:pPr algn="just" eaLnBrk="1" hangingPunct="1">
              <a:lnSpc>
                <a:spcPct val="80000"/>
              </a:lnSpc>
              <a:buFont typeface="Wingdings" pitchFamily="2" charset="2"/>
              <a:buNone/>
            </a:pPr>
            <a:r>
              <a:rPr lang="cs-CZ" altLang="cs-CZ" sz="1400" b="1" dirty="0" smtClean="0">
                <a:solidFill>
                  <a:srgbClr val="00B050"/>
                </a:solidFill>
                <a:latin typeface="Helvetica" charset="0"/>
              </a:rPr>
              <a:t>         </a:t>
            </a:r>
            <a:r>
              <a:rPr lang="cs-CZ" altLang="cs-CZ" sz="1400" b="1" dirty="0" smtClean="0">
                <a:solidFill>
                  <a:srgbClr val="00B050"/>
                </a:solidFill>
                <a:latin typeface="Helvetica" charset="0"/>
                <a:cs typeface="Times New Roman" pitchFamily="18" charset="0"/>
              </a:rPr>
              <a:t>(strategická</a:t>
            </a:r>
            <a:r>
              <a:rPr lang="cs-CZ" altLang="cs-CZ" sz="1400" b="1" dirty="0" smtClean="0">
                <a:solidFill>
                  <a:srgbClr val="00B050"/>
                </a:solidFill>
                <a:latin typeface="Times New Roman" pitchFamily="18" charset="0"/>
              </a:rPr>
              <a:t> </a:t>
            </a:r>
            <a:r>
              <a:rPr lang="cs-CZ" altLang="cs-CZ" sz="1400" b="1" dirty="0" smtClean="0">
                <a:solidFill>
                  <a:srgbClr val="00B050"/>
                </a:solidFill>
                <a:latin typeface="Helvetica" charset="0"/>
                <a:cs typeface="Times New Roman" pitchFamily="18" charset="0"/>
              </a:rPr>
              <a:t>příležitost,</a:t>
            </a:r>
            <a:r>
              <a:rPr lang="cs-CZ" altLang="cs-CZ" sz="1400" b="1" dirty="0" smtClean="0">
                <a:solidFill>
                  <a:srgbClr val="00B050"/>
                </a:solidFill>
                <a:latin typeface="Times New Roman" pitchFamily="18" charset="0"/>
              </a:rPr>
              <a:t> </a:t>
            </a:r>
            <a:r>
              <a:rPr lang="cs-CZ" altLang="cs-CZ" sz="1400" b="1" dirty="0" smtClean="0">
                <a:solidFill>
                  <a:srgbClr val="00B050"/>
                </a:solidFill>
                <a:latin typeface="Helvetica" charset="0"/>
                <a:cs typeface="Times New Roman" pitchFamily="18" charset="0"/>
              </a:rPr>
              <a:t>spekulativní nákup</a:t>
            </a:r>
            <a:r>
              <a:rPr lang="cs-CZ" altLang="cs-CZ" sz="1400" b="1" dirty="0" smtClean="0">
                <a:solidFill>
                  <a:srgbClr val="00B050"/>
                </a:solidFill>
                <a:latin typeface="Helvetica" charset="0"/>
              </a:rPr>
              <a:t>…)</a:t>
            </a:r>
          </a:p>
          <a:p>
            <a:pPr algn="just" eaLnBrk="1" hangingPunct="1">
              <a:lnSpc>
                <a:spcPct val="80000"/>
              </a:lnSpc>
            </a:pPr>
            <a:r>
              <a:rPr lang="cs-CZ" altLang="cs-CZ" sz="1400" b="1" dirty="0" smtClean="0">
                <a:solidFill>
                  <a:srgbClr val="00B050"/>
                </a:solidFill>
                <a:latin typeface="Helvetica" charset="0"/>
                <a:cs typeface="Times New Roman" pitchFamily="18" charset="0"/>
              </a:rPr>
              <a:t>   </a:t>
            </a:r>
            <a:r>
              <a:rPr lang="cs-CZ" altLang="cs-CZ" sz="1400" b="1" dirty="0" smtClean="0">
                <a:solidFill>
                  <a:srgbClr val="00B050"/>
                </a:solidFill>
                <a:latin typeface="Times New Roman" pitchFamily="18" charset="0"/>
                <a:cs typeface="Times New Roman" pitchFamily="18" charset="0"/>
              </a:rPr>
              <a:t> </a:t>
            </a:r>
            <a:r>
              <a:rPr lang="cs-CZ" altLang="cs-CZ" sz="1400" b="1" dirty="0" smtClean="0">
                <a:solidFill>
                  <a:srgbClr val="00B050"/>
                </a:solidFill>
                <a:latin typeface="Helvetica" charset="0"/>
                <a:cs typeface="Times New Roman" pitchFamily="18" charset="0"/>
              </a:rPr>
              <a:t>problémový nákup (velké riziko)</a:t>
            </a:r>
            <a:endParaRPr lang="cs-CZ" altLang="cs-CZ" sz="1400" b="1" dirty="0" smtClean="0">
              <a:solidFill>
                <a:srgbClr val="00B050"/>
              </a:solidFill>
              <a:latin typeface="Helvetica" charset="0"/>
            </a:endParaRPr>
          </a:p>
          <a:p>
            <a:pPr algn="just" eaLnBrk="1" hangingPunct="1">
              <a:lnSpc>
                <a:spcPct val="80000"/>
              </a:lnSpc>
            </a:pPr>
            <a:r>
              <a:rPr lang="cs-CZ" altLang="cs-CZ" sz="1400" b="1" dirty="0" smtClean="0">
                <a:solidFill>
                  <a:srgbClr val="00B050"/>
                </a:solidFill>
                <a:latin typeface="Helvetica" charset="0"/>
              </a:rPr>
              <a:t>+ </a:t>
            </a:r>
            <a:r>
              <a:rPr lang="cs-CZ" altLang="cs-CZ" sz="1400" b="1" dirty="0" smtClean="0">
                <a:solidFill>
                  <a:srgbClr val="00B050"/>
                </a:solidFill>
                <a:latin typeface="Helvetica" charset="0"/>
                <a:cs typeface="Times New Roman" pitchFamily="18" charset="0"/>
              </a:rPr>
              <a:t>termínový nákup (forward </a:t>
            </a:r>
            <a:r>
              <a:rPr lang="cs-CZ" altLang="cs-CZ" sz="1400" b="1" dirty="0" err="1" smtClean="0">
                <a:solidFill>
                  <a:srgbClr val="00B050"/>
                </a:solidFill>
                <a:latin typeface="Helvetica" charset="0"/>
                <a:cs typeface="Times New Roman" pitchFamily="18" charset="0"/>
              </a:rPr>
              <a:t>buying</a:t>
            </a:r>
            <a:r>
              <a:rPr lang="cs-CZ" altLang="cs-CZ" sz="1400" b="1" dirty="0" smtClean="0">
                <a:solidFill>
                  <a:srgbClr val="00B050"/>
                </a:solidFill>
                <a:latin typeface="Helvetica" charset="0"/>
                <a:cs typeface="Times New Roman" pitchFamily="18" charset="0"/>
              </a:rPr>
              <a:t>), </a:t>
            </a:r>
            <a:endParaRPr lang="cs-CZ" altLang="cs-CZ" sz="1400" b="1" dirty="0" smtClean="0">
              <a:solidFill>
                <a:srgbClr val="00B050"/>
              </a:solidFill>
              <a:latin typeface="Helvetica" charset="0"/>
            </a:endParaRPr>
          </a:p>
          <a:p>
            <a:pPr algn="just" eaLnBrk="1" hangingPunct="1">
              <a:lnSpc>
                <a:spcPct val="80000"/>
              </a:lnSpc>
            </a:pPr>
            <a:r>
              <a:rPr lang="cs-CZ" altLang="cs-CZ" sz="1400" b="1" dirty="0" smtClean="0">
                <a:solidFill>
                  <a:srgbClr val="00B050"/>
                </a:solidFill>
                <a:latin typeface="Helvetica" charset="0"/>
              </a:rPr>
              <a:t>+ </a:t>
            </a:r>
            <a:r>
              <a:rPr lang="cs-CZ" altLang="cs-CZ" sz="1400" b="1" dirty="0" smtClean="0">
                <a:solidFill>
                  <a:srgbClr val="00B050"/>
                </a:solidFill>
                <a:latin typeface="Helvetica" charset="0"/>
                <a:cs typeface="Times New Roman" pitchFamily="18" charset="0"/>
              </a:rPr>
              <a:t>objemové obchody</a:t>
            </a:r>
          </a:p>
          <a:p>
            <a:pPr algn="just" eaLnBrk="1" hangingPunct="1">
              <a:lnSpc>
                <a:spcPct val="80000"/>
              </a:lnSpc>
            </a:pPr>
            <a:endParaRPr lang="cs-CZ" altLang="cs-CZ" sz="1400" b="1" dirty="0">
              <a:solidFill>
                <a:srgbClr val="00B050"/>
              </a:solidFill>
              <a:latin typeface="Helvetica" charset="0"/>
              <a:cs typeface="Times New Roman" pitchFamily="18" charset="0"/>
            </a:endParaRPr>
          </a:p>
          <a:p>
            <a:pPr algn="just" eaLnBrk="1" hangingPunct="1">
              <a:lnSpc>
                <a:spcPct val="80000"/>
              </a:lnSpc>
            </a:pPr>
            <a:r>
              <a:rPr lang="cs-CZ" altLang="cs-CZ" sz="1400" b="1" dirty="0" smtClean="0">
                <a:solidFill>
                  <a:srgbClr val="C00000"/>
                </a:solidFill>
                <a:latin typeface="Helvetica" charset="0"/>
                <a:cs typeface="Times New Roman" pitchFamily="18" charset="0"/>
              </a:rPr>
              <a:t>Promptní nákup (spot </a:t>
            </a:r>
            <a:r>
              <a:rPr lang="cs-CZ" altLang="cs-CZ" sz="1400" b="1" dirty="0" err="1" smtClean="0">
                <a:solidFill>
                  <a:srgbClr val="C00000"/>
                </a:solidFill>
                <a:latin typeface="Helvetica" charset="0"/>
                <a:cs typeface="Times New Roman" pitchFamily="18" charset="0"/>
              </a:rPr>
              <a:t>buy</a:t>
            </a:r>
            <a:r>
              <a:rPr lang="cs-CZ" altLang="cs-CZ" sz="1400" b="1" dirty="0" smtClean="0">
                <a:solidFill>
                  <a:srgbClr val="00B050"/>
                </a:solidFill>
                <a:latin typeface="Helvetica" charset="0"/>
                <a:cs typeface="Times New Roman" pitchFamily="18" charset="0"/>
              </a:rPr>
              <a:t>) –</a:t>
            </a:r>
            <a:r>
              <a:rPr lang="cs-CZ" altLang="cs-CZ" sz="1400" b="1" dirty="0" smtClean="0">
                <a:latin typeface="Helvetica" charset="0"/>
                <a:cs typeface="Times New Roman" pitchFamily="18" charset="0"/>
              </a:rPr>
              <a:t> v případě náhle vzniklé neplánované potřeby</a:t>
            </a:r>
          </a:p>
        </p:txBody>
      </p:sp>
    </p:spTree>
    <p:extLst>
      <p:ext uri="{BB962C8B-B14F-4D97-AF65-F5344CB8AC3E}">
        <p14:creationId xmlns:p14="http://schemas.microsoft.com/office/powerpoint/2010/main" val="380467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066800"/>
          </a:xfrm>
        </p:spPr>
        <p:txBody>
          <a:bodyPr/>
          <a:lstStyle/>
          <a:p>
            <a:r>
              <a:rPr lang="cs-CZ" dirty="0" smtClean="0"/>
              <a:t>Nákup a obstarávání</a:t>
            </a:r>
            <a:endParaRPr lang="cs-CZ" dirty="0"/>
          </a:p>
        </p:txBody>
      </p:sp>
      <p:sp>
        <p:nvSpPr>
          <p:cNvPr id="3" name="Zástupný symbol pro obsah 2"/>
          <p:cNvSpPr>
            <a:spLocks noGrp="1"/>
          </p:cNvSpPr>
          <p:nvPr>
            <p:ph idx="1"/>
          </p:nvPr>
        </p:nvSpPr>
        <p:spPr>
          <a:xfrm>
            <a:off x="457200" y="1340768"/>
            <a:ext cx="8229600" cy="5233768"/>
          </a:xfrm>
        </p:spPr>
        <p:txBody>
          <a:bodyPr>
            <a:normAutofit fontScale="70000" lnSpcReduction="20000"/>
          </a:bodyPr>
          <a:lstStyle/>
          <a:p>
            <a:pPr algn="just"/>
            <a:r>
              <a:rPr lang="cs-CZ" altLang="cs-CZ" sz="2400" dirty="0" smtClean="0">
                <a:solidFill>
                  <a:srgbClr val="33CC33"/>
                </a:solidFill>
              </a:rPr>
              <a:t>„nákup představuje soubor činností, jejichž cílem je zabezpečení výrobní, obchodní a jiné činnosti organizace požadovaným sortimentem výrobků, polotovarů, surovin, energií, obalů aj. a služeb v požadované kvalitě, v požadovaný čas, na požadované místo při ekonomických nákladech.“ </a:t>
            </a:r>
            <a:r>
              <a:rPr lang="cs-CZ" altLang="cs-CZ" sz="2400" dirty="0" smtClean="0">
                <a:solidFill>
                  <a:srgbClr val="002060"/>
                </a:solidFill>
              </a:rPr>
              <a:t>(Gross, Grossová, 2006, s. 9)</a:t>
            </a:r>
          </a:p>
          <a:p>
            <a:pPr marL="109728" indent="0" algn="just">
              <a:buNone/>
            </a:pPr>
            <a:endParaRPr lang="cs-CZ" altLang="cs-CZ" sz="2400" dirty="0" smtClean="0">
              <a:solidFill>
                <a:srgbClr val="002060"/>
              </a:solidFill>
            </a:endParaRPr>
          </a:p>
          <a:p>
            <a:r>
              <a:rPr lang="cs-CZ" altLang="cs-CZ" b="1" dirty="0" smtClean="0">
                <a:solidFill>
                  <a:srgbClr val="FF0000"/>
                </a:solidFill>
              </a:rPr>
              <a:t>PROCUREMENT</a:t>
            </a:r>
            <a:r>
              <a:rPr lang="cs-CZ" altLang="cs-CZ" dirty="0" smtClean="0">
                <a:solidFill>
                  <a:srgbClr val="990000"/>
                </a:solidFill>
              </a:rPr>
              <a:t> -  </a:t>
            </a:r>
            <a:r>
              <a:rPr lang="cs-CZ" altLang="cs-CZ" dirty="0" smtClean="0">
                <a:solidFill>
                  <a:srgbClr val="0070C0"/>
                </a:solidFill>
              </a:rPr>
              <a:t>obstarávání, získávání, opatřování, tj. </a:t>
            </a:r>
            <a:r>
              <a:rPr lang="cs-CZ" altLang="cs-CZ" dirty="0" smtClean="0">
                <a:solidFill>
                  <a:srgbClr val="0070C0"/>
                </a:solidFill>
                <a:cs typeface="Times New Roman" pitchFamily="18" charset="0"/>
              </a:rPr>
              <a:t>zajiš</a:t>
            </a:r>
            <a:r>
              <a:rPr lang="cs-CZ" altLang="cs-CZ" dirty="0" smtClean="0">
                <a:solidFill>
                  <a:srgbClr val="0070C0"/>
                </a:solidFill>
              </a:rPr>
              <a:t>ť</a:t>
            </a:r>
            <a:r>
              <a:rPr lang="cs-CZ" altLang="cs-CZ" dirty="0" smtClean="0">
                <a:solidFill>
                  <a:srgbClr val="0070C0"/>
                </a:solidFill>
                <a:cs typeface="Times New Roman" pitchFamily="18" charset="0"/>
              </a:rPr>
              <a:t>ování vstupů - zdrojů</a:t>
            </a:r>
            <a:r>
              <a:rPr lang="cs-CZ" altLang="cs-CZ" dirty="0" smtClean="0">
                <a:solidFill>
                  <a:srgbClr val="990000"/>
                </a:solidFill>
                <a:cs typeface="Times New Roman" pitchFamily="18" charset="0"/>
              </a:rPr>
              <a:t>, </a:t>
            </a:r>
            <a:r>
              <a:rPr lang="cs-CZ" altLang="cs-CZ" dirty="0" smtClean="0">
                <a:solidFill>
                  <a:srgbClr val="006666"/>
                </a:solidFill>
                <a:cs typeface="Times New Roman" pitchFamily="18" charset="0"/>
              </a:rPr>
              <a:t>nákup</a:t>
            </a:r>
            <a:r>
              <a:rPr lang="cs-CZ" altLang="cs-CZ" dirty="0" smtClean="0">
                <a:solidFill>
                  <a:srgbClr val="990000"/>
                </a:solidFill>
                <a:cs typeface="Times New Roman" pitchFamily="18" charset="0"/>
              </a:rPr>
              <a:t>, doprava, </a:t>
            </a:r>
            <a:r>
              <a:rPr lang="cs-CZ" altLang="cs-CZ" dirty="0" smtClean="0">
                <a:solidFill>
                  <a:srgbClr val="990000"/>
                </a:solidFill>
              </a:rPr>
              <a:t>dodávání, </a:t>
            </a:r>
            <a:r>
              <a:rPr lang="cs-CZ" altLang="cs-CZ" dirty="0" smtClean="0">
                <a:solidFill>
                  <a:srgbClr val="990000"/>
                </a:solidFill>
                <a:cs typeface="Times New Roman" pitchFamily="18" charset="0"/>
              </a:rPr>
              <a:t>resp. i balení a skladování (širší pohled), ale i opatřování finančních prostředků a získávání lidských zdrojů</a:t>
            </a:r>
            <a:r>
              <a:rPr lang="cs-CZ" altLang="cs-CZ" dirty="0" smtClean="0">
                <a:solidFill>
                  <a:srgbClr val="990000"/>
                </a:solidFill>
              </a:rPr>
              <a:t/>
            </a:r>
            <a:br>
              <a:rPr lang="cs-CZ" altLang="cs-CZ" dirty="0" smtClean="0">
                <a:solidFill>
                  <a:srgbClr val="990000"/>
                </a:solidFill>
              </a:rPr>
            </a:br>
            <a:r>
              <a:rPr lang="cs-CZ" altLang="cs-CZ" dirty="0" smtClean="0">
                <a:solidFill>
                  <a:srgbClr val="990000"/>
                </a:solidFill>
              </a:rPr>
              <a:t/>
            </a:r>
            <a:br>
              <a:rPr lang="cs-CZ" altLang="cs-CZ" dirty="0" smtClean="0">
                <a:solidFill>
                  <a:srgbClr val="990000"/>
                </a:solidFill>
              </a:rPr>
            </a:br>
            <a:r>
              <a:rPr lang="cs-CZ" altLang="cs-CZ" b="1" dirty="0" smtClean="0">
                <a:solidFill>
                  <a:srgbClr val="FF0000"/>
                </a:solidFill>
              </a:rPr>
              <a:t>PURCHASE</a:t>
            </a:r>
            <a:r>
              <a:rPr lang="cs-CZ" altLang="cs-CZ" dirty="0" smtClean="0">
                <a:solidFill>
                  <a:srgbClr val="990000"/>
                </a:solidFill>
              </a:rPr>
              <a:t> - </a:t>
            </a:r>
            <a:r>
              <a:rPr lang="cs-CZ" altLang="cs-CZ" b="1" dirty="0" smtClean="0">
                <a:solidFill>
                  <a:srgbClr val="33CC33"/>
                </a:solidFill>
                <a:cs typeface="Times New Roman" pitchFamily="18" charset="0"/>
              </a:rPr>
              <a:t>NÁKUP</a:t>
            </a:r>
            <a:r>
              <a:rPr lang="cs-CZ" altLang="cs-CZ" dirty="0" smtClean="0">
                <a:solidFill>
                  <a:srgbClr val="990000"/>
                </a:solidFill>
                <a:cs typeface="Times New Roman" pitchFamily="18" charset="0"/>
              </a:rPr>
              <a:t> materiálů, služeb a jiných aktiv</a:t>
            </a:r>
            <a:r>
              <a:rPr lang="cs-CZ" altLang="cs-CZ" dirty="0" smtClean="0">
                <a:solidFill>
                  <a:srgbClr val="990000"/>
                </a:solidFill>
              </a:rPr>
              <a:t>, resp. i pasiv (užší pohled – jedna činnost) = </a:t>
            </a:r>
            <a:r>
              <a:rPr lang="cs-CZ" altLang="cs-CZ" dirty="0" smtClean="0">
                <a:solidFill>
                  <a:srgbClr val="0000FF"/>
                </a:solidFill>
              </a:rPr>
              <a:t>obchodní operace</a:t>
            </a:r>
            <a:r>
              <a:rPr lang="cs-CZ" altLang="cs-CZ" dirty="0" smtClean="0">
                <a:solidFill>
                  <a:srgbClr val="990000"/>
                </a:solidFill>
              </a:rPr>
              <a:t/>
            </a:r>
            <a:br>
              <a:rPr lang="cs-CZ" altLang="cs-CZ" dirty="0" smtClean="0">
                <a:solidFill>
                  <a:srgbClr val="990000"/>
                </a:solidFill>
              </a:rPr>
            </a:br>
            <a:r>
              <a:rPr lang="cs-CZ" altLang="cs-CZ" dirty="0" smtClean="0">
                <a:solidFill>
                  <a:srgbClr val="990000"/>
                </a:solidFill>
              </a:rPr>
              <a:t/>
            </a:r>
            <a:br>
              <a:rPr lang="cs-CZ" altLang="cs-CZ" dirty="0" smtClean="0">
                <a:solidFill>
                  <a:srgbClr val="990000"/>
                </a:solidFill>
              </a:rPr>
            </a:br>
            <a:r>
              <a:rPr lang="cs-CZ" altLang="cs-CZ" b="1" dirty="0" smtClean="0">
                <a:solidFill>
                  <a:srgbClr val="FF0000"/>
                </a:solidFill>
              </a:rPr>
              <a:t>SUPPLY</a:t>
            </a:r>
            <a:r>
              <a:rPr lang="cs-CZ" altLang="cs-CZ" dirty="0" smtClean="0">
                <a:solidFill>
                  <a:srgbClr val="990000"/>
                </a:solidFill>
              </a:rPr>
              <a:t> - zásobování, dodávání = </a:t>
            </a:r>
            <a:r>
              <a:rPr lang="cs-CZ" altLang="cs-CZ" dirty="0" smtClean="0">
                <a:solidFill>
                  <a:srgbClr val="0000FF"/>
                </a:solidFill>
              </a:rPr>
              <a:t>fyzické aktivity týkající se přesunu vstupů</a:t>
            </a:r>
            <a:r>
              <a:rPr lang="cs-CZ" altLang="cs-CZ" dirty="0" smtClean="0">
                <a:solidFill>
                  <a:srgbClr val="990000"/>
                </a:solidFill>
              </a:rPr>
              <a:t/>
            </a:r>
            <a:br>
              <a:rPr lang="cs-CZ" altLang="cs-CZ" dirty="0" smtClean="0">
                <a:solidFill>
                  <a:srgbClr val="990000"/>
                </a:solidFill>
              </a:rPr>
            </a:br>
            <a:r>
              <a:rPr lang="cs-CZ" altLang="cs-CZ" dirty="0" smtClean="0">
                <a:solidFill>
                  <a:srgbClr val="990000"/>
                </a:solidFill>
              </a:rPr>
              <a:t/>
            </a:r>
            <a:br>
              <a:rPr lang="cs-CZ" altLang="cs-CZ" dirty="0" smtClean="0">
                <a:solidFill>
                  <a:srgbClr val="990000"/>
                </a:solidFill>
              </a:rPr>
            </a:br>
            <a:r>
              <a:rPr lang="cs-CZ" altLang="cs-CZ" dirty="0" smtClean="0">
                <a:solidFill>
                  <a:srgbClr val="0099FF"/>
                </a:solidFill>
              </a:rPr>
              <a:t>materiálové hospodářství (již na ústupu z „odborné hantýrky“) = </a:t>
            </a:r>
            <a:r>
              <a:rPr lang="cs-CZ" altLang="cs-CZ" dirty="0" smtClean="0"/>
              <a:t>pořizování vstupů pro zejména produkční procesy a řízení materiálových toků napříč podnikem</a:t>
            </a:r>
            <a:endParaRPr lang="cs-CZ" dirty="0"/>
          </a:p>
        </p:txBody>
      </p:sp>
    </p:spTree>
    <p:extLst>
      <p:ext uri="{BB962C8B-B14F-4D97-AF65-F5344CB8AC3E}">
        <p14:creationId xmlns:p14="http://schemas.microsoft.com/office/powerpoint/2010/main" val="1022659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4"/>
          <p:cNvSpPr txBox="1">
            <a:spLocks noChangeArrowheads="1"/>
          </p:cNvSpPr>
          <p:nvPr/>
        </p:nvSpPr>
        <p:spPr bwMode="auto">
          <a:xfrm>
            <a:off x="2952751" y="350837"/>
            <a:ext cx="3240087" cy="396875"/>
          </a:xfrm>
          <a:prstGeom prst="rect">
            <a:avLst/>
          </a:prstGeom>
          <a:solidFill>
            <a:srgbClr val="FFFF00"/>
          </a:solidFill>
          <a:ln w="12700" cap="sq">
            <a:solidFill>
              <a:srgbClr val="FFFF00"/>
            </a:solidFill>
            <a:miter lim="800000"/>
            <a:headEnd type="none" w="sm" len="sm"/>
            <a:tailEnd type="none" w="sm" len="sm"/>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spcBef>
                <a:spcPct val="50000"/>
              </a:spcBef>
              <a:buClrTx/>
              <a:buFontTx/>
              <a:buNone/>
            </a:pPr>
            <a:r>
              <a:rPr lang="cs-CZ" altLang="cs-CZ" sz="2000" b="1" dirty="0">
                <a:effectLst/>
                <a:latin typeface="Times New Roman" pitchFamily="18" charset="0"/>
              </a:rPr>
              <a:t>Nákupní skupina (centrum)</a:t>
            </a:r>
          </a:p>
        </p:txBody>
      </p:sp>
      <p:sp>
        <p:nvSpPr>
          <p:cNvPr id="9219" name="Text Box 35"/>
          <p:cNvSpPr txBox="1">
            <a:spLocks noChangeArrowheads="1"/>
          </p:cNvSpPr>
          <p:nvPr/>
        </p:nvSpPr>
        <p:spPr bwMode="auto">
          <a:xfrm>
            <a:off x="4140200" y="3573463"/>
            <a:ext cx="1079500" cy="404812"/>
          </a:xfrm>
          <a:prstGeom prst="rect">
            <a:avLst/>
          </a:prstGeom>
          <a:solidFill>
            <a:srgbClr val="FFC000"/>
          </a:solidFill>
          <a:ln w="38100">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800" b="1" dirty="0">
                <a:effectLst/>
                <a:latin typeface="Times New Roman" pitchFamily="18" charset="0"/>
              </a:rPr>
              <a:t>Nákup</a:t>
            </a:r>
            <a:endParaRPr lang="en-US" altLang="cs-CZ" sz="1800" b="1" dirty="0">
              <a:effectLst/>
              <a:latin typeface="Times New Roman" pitchFamily="18" charset="0"/>
            </a:endParaRPr>
          </a:p>
        </p:txBody>
      </p:sp>
      <p:sp>
        <p:nvSpPr>
          <p:cNvPr id="28708" name="Text Box 36"/>
          <p:cNvSpPr txBox="1">
            <a:spLocks noChangeArrowheads="1"/>
          </p:cNvSpPr>
          <p:nvPr/>
        </p:nvSpPr>
        <p:spPr bwMode="auto">
          <a:xfrm>
            <a:off x="4067175" y="1268413"/>
            <a:ext cx="1152525" cy="590550"/>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600" b="1" dirty="0">
                <a:effectLst/>
                <a:latin typeface="Times New Roman" pitchFamily="18" charset="0"/>
              </a:rPr>
              <a:t>Výrobní útvary</a:t>
            </a:r>
            <a:endParaRPr lang="en-US" altLang="cs-CZ" sz="1600" b="1" dirty="0">
              <a:effectLst/>
              <a:latin typeface="Times New Roman" pitchFamily="18" charset="0"/>
            </a:endParaRPr>
          </a:p>
        </p:txBody>
      </p:sp>
      <p:sp>
        <p:nvSpPr>
          <p:cNvPr id="28709" name="Text Box 37"/>
          <p:cNvSpPr txBox="1">
            <a:spLocks noChangeArrowheads="1"/>
          </p:cNvSpPr>
          <p:nvPr/>
        </p:nvSpPr>
        <p:spPr bwMode="auto">
          <a:xfrm>
            <a:off x="1116013" y="1484313"/>
            <a:ext cx="1152525" cy="650875"/>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800" dirty="0">
                <a:effectLst/>
                <a:latin typeface="Times New Roman" pitchFamily="18" charset="0"/>
              </a:rPr>
              <a:t>Výzkum, vývoj</a:t>
            </a:r>
            <a:endParaRPr lang="en-US" altLang="cs-CZ" sz="1800" dirty="0">
              <a:effectLst/>
              <a:latin typeface="Times New Roman" pitchFamily="18" charset="0"/>
            </a:endParaRPr>
          </a:p>
        </p:txBody>
      </p:sp>
      <p:sp>
        <p:nvSpPr>
          <p:cNvPr id="28710" name="Text Box 38"/>
          <p:cNvSpPr txBox="1">
            <a:spLocks noChangeArrowheads="1"/>
          </p:cNvSpPr>
          <p:nvPr/>
        </p:nvSpPr>
        <p:spPr bwMode="auto">
          <a:xfrm>
            <a:off x="7235825" y="2924175"/>
            <a:ext cx="1295400" cy="376238"/>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ClrTx/>
              <a:buFontTx/>
              <a:buNone/>
            </a:pPr>
            <a:r>
              <a:rPr lang="cs-CZ" altLang="cs-CZ" sz="1800" dirty="0">
                <a:effectLst/>
                <a:latin typeface="Times New Roman" pitchFamily="18" charset="0"/>
              </a:rPr>
              <a:t>Controlling</a:t>
            </a:r>
            <a:endParaRPr lang="en-US" altLang="cs-CZ" sz="1800" dirty="0">
              <a:effectLst/>
              <a:latin typeface="Times New Roman" pitchFamily="18" charset="0"/>
            </a:endParaRPr>
          </a:p>
        </p:txBody>
      </p:sp>
      <p:sp>
        <p:nvSpPr>
          <p:cNvPr id="28711" name="Text Box 39"/>
          <p:cNvSpPr txBox="1">
            <a:spLocks noChangeArrowheads="1"/>
          </p:cNvSpPr>
          <p:nvPr/>
        </p:nvSpPr>
        <p:spPr bwMode="auto">
          <a:xfrm>
            <a:off x="7164388" y="1557338"/>
            <a:ext cx="1152525" cy="650875"/>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800" dirty="0">
                <a:effectLst/>
                <a:latin typeface="Times New Roman" pitchFamily="18" charset="0"/>
              </a:rPr>
              <a:t>Finanční útvary</a:t>
            </a:r>
            <a:endParaRPr lang="en-US" altLang="cs-CZ" sz="1800" dirty="0">
              <a:effectLst/>
              <a:latin typeface="Times New Roman" pitchFamily="18" charset="0"/>
            </a:endParaRPr>
          </a:p>
        </p:txBody>
      </p:sp>
      <p:sp>
        <p:nvSpPr>
          <p:cNvPr id="28712" name="Text Box 40"/>
          <p:cNvSpPr txBox="1">
            <a:spLocks noChangeArrowheads="1"/>
          </p:cNvSpPr>
          <p:nvPr/>
        </p:nvSpPr>
        <p:spPr bwMode="auto">
          <a:xfrm>
            <a:off x="971550" y="2924175"/>
            <a:ext cx="1368425" cy="650875"/>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800" dirty="0">
                <a:effectLst/>
                <a:latin typeface="Times New Roman" pitchFamily="18" charset="0"/>
              </a:rPr>
              <a:t>Útvar řízení kvality</a:t>
            </a:r>
            <a:endParaRPr lang="en-US" altLang="cs-CZ" sz="1800" dirty="0">
              <a:effectLst/>
              <a:latin typeface="Times New Roman" pitchFamily="18" charset="0"/>
            </a:endParaRPr>
          </a:p>
        </p:txBody>
      </p:sp>
      <p:sp>
        <p:nvSpPr>
          <p:cNvPr id="28713" name="Text Box 41"/>
          <p:cNvSpPr txBox="1">
            <a:spLocks noChangeArrowheads="1"/>
          </p:cNvSpPr>
          <p:nvPr/>
        </p:nvSpPr>
        <p:spPr bwMode="auto">
          <a:xfrm>
            <a:off x="827088" y="4076700"/>
            <a:ext cx="1512887" cy="925513"/>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800" dirty="0">
                <a:effectLst/>
                <a:latin typeface="Times New Roman" pitchFamily="18" charset="0"/>
              </a:rPr>
              <a:t>Bezpečnost práce, životní prostředí</a:t>
            </a:r>
            <a:endParaRPr lang="en-US" altLang="cs-CZ" sz="1800" dirty="0">
              <a:effectLst/>
              <a:latin typeface="Times New Roman" pitchFamily="18" charset="0"/>
            </a:endParaRPr>
          </a:p>
        </p:txBody>
      </p:sp>
      <p:sp>
        <p:nvSpPr>
          <p:cNvPr id="28714" name="Text Box 42"/>
          <p:cNvSpPr txBox="1">
            <a:spLocks noChangeArrowheads="1"/>
          </p:cNvSpPr>
          <p:nvPr/>
        </p:nvSpPr>
        <p:spPr bwMode="auto">
          <a:xfrm>
            <a:off x="7235825" y="5805488"/>
            <a:ext cx="1512888" cy="376237"/>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800" dirty="0">
                <a:effectLst/>
                <a:latin typeface="Times New Roman" pitchFamily="18" charset="0"/>
              </a:rPr>
              <a:t>Právní útvar</a:t>
            </a:r>
            <a:endParaRPr lang="en-US" altLang="cs-CZ" sz="1800" dirty="0">
              <a:effectLst/>
              <a:latin typeface="Times New Roman" pitchFamily="18" charset="0"/>
            </a:endParaRPr>
          </a:p>
        </p:txBody>
      </p:sp>
      <p:sp>
        <p:nvSpPr>
          <p:cNvPr id="28715" name="Text Box 43"/>
          <p:cNvSpPr txBox="1">
            <a:spLocks noChangeArrowheads="1"/>
          </p:cNvSpPr>
          <p:nvPr/>
        </p:nvSpPr>
        <p:spPr bwMode="auto">
          <a:xfrm>
            <a:off x="7235825" y="4005263"/>
            <a:ext cx="1512888" cy="376237"/>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800" dirty="0">
                <a:effectLst/>
                <a:latin typeface="Times New Roman" pitchFamily="18" charset="0"/>
              </a:rPr>
              <a:t>Logistika</a:t>
            </a:r>
            <a:endParaRPr lang="en-US" altLang="cs-CZ" sz="1800" dirty="0">
              <a:effectLst/>
              <a:latin typeface="Times New Roman" pitchFamily="18" charset="0"/>
            </a:endParaRPr>
          </a:p>
        </p:txBody>
      </p:sp>
      <p:sp>
        <p:nvSpPr>
          <p:cNvPr id="28716" name="Text Box 44"/>
          <p:cNvSpPr txBox="1">
            <a:spLocks noChangeArrowheads="1"/>
          </p:cNvSpPr>
          <p:nvPr/>
        </p:nvSpPr>
        <p:spPr bwMode="auto">
          <a:xfrm>
            <a:off x="4067175" y="2205038"/>
            <a:ext cx="1225550" cy="1044575"/>
          </a:xfrm>
          <a:prstGeom prst="rect">
            <a:avLst/>
          </a:prstGeom>
          <a:solidFill>
            <a:schemeClr val="bg1"/>
          </a:solidFill>
          <a:ln w="38100" cmpd="dbl">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000">
                <a:effectLst/>
                <a:latin typeface="Arial" pitchFamily="34" charset="0"/>
              </a:rPr>
              <a:t>Specifikace požadavků na množství, dodací termíny, balení, frekvenci dodávek…. </a:t>
            </a:r>
            <a:endParaRPr lang="en-US" altLang="cs-CZ" sz="1000">
              <a:effectLst/>
              <a:latin typeface="Arial" pitchFamily="34" charset="0"/>
            </a:endParaRPr>
          </a:p>
        </p:txBody>
      </p:sp>
      <p:sp>
        <p:nvSpPr>
          <p:cNvPr id="28717" name="Text Box 45"/>
          <p:cNvSpPr txBox="1">
            <a:spLocks noChangeArrowheads="1"/>
          </p:cNvSpPr>
          <p:nvPr/>
        </p:nvSpPr>
        <p:spPr bwMode="auto">
          <a:xfrm>
            <a:off x="5508625" y="1484313"/>
            <a:ext cx="1225550" cy="892175"/>
          </a:xfrm>
          <a:prstGeom prst="rect">
            <a:avLst/>
          </a:prstGeom>
          <a:solidFill>
            <a:schemeClr val="bg1"/>
          </a:solidFill>
          <a:ln w="38100" cmpd="dbl">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000">
                <a:effectLst/>
                <a:latin typeface="Arial" pitchFamily="34" charset="0"/>
              </a:rPr>
              <a:t>Finanční nároky, limit zásob, termíny, finanční závazky vůči dodavatelům.. </a:t>
            </a:r>
            <a:endParaRPr lang="en-US" altLang="cs-CZ" sz="1000">
              <a:effectLst/>
              <a:latin typeface="Arial" pitchFamily="34" charset="0"/>
            </a:endParaRPr>
          </a:p>
        </p:txBody>
      </p:sp>
      <p:sp>
        <p:nvSpPr>
          <p:cNvPr id="28718" name="Text Box 46"/>
          <p:cNvSpPr txBox="1">
            <a:spLocks noChangeArrowheads="1"/>
          </p:cNvSpPr>
          <p:nvPr/>
        </p:nvSpPr>
        <p:spPr bwMode="auto">
          <a:xfrm>
            <a:off x="5508625" y="2781300"/>
            <a:ext cx="1225550" cy="892175"/>
          </a:xfrm>
          <a:prstGeom prst="rect">
            <a:avLst/>
          </a:prstGeom>
          <a:solidFill>
            <a:schemeClr val="bg1"/>
          </a:solidFill>
          <a:ln w="38100" cmpd="dbl">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000">
                <a:effectLst/>
                <a:latin typeface="Arial" pitchFamily="34" charset="0"/>
              </a:rPr>
              <a:t>Sledování nákladů na nákup ABC analýza logistických činností       </a:t>
            </a:r>
            <a:endParaRPr lang="en-US" altLang="cs-CZ" sz="1000">
              <a:effectLst/>
              <a:latin typeface="Arial" pitchFamily="34" charset="0"/>
            </a:endParaRPr>
          </a:p>
        </p:txBody>
      </p:sp>
      <p:sp>
        <p:nvSpPr>
          <p:cNvPr id="28719" name="Text Box 47"/>
          <p:cNvSpPr txBox="1">
            <a:spLocks noChangeArrowheads="1"/>
          </p:cNvSpPr>
          <p:nvPr/>
        </p:nvSpPr>
        <p:spPr bwMode="auto">
          <a:xfrm>
            <a:off x="5580063" y="3860800"/>
            <a:ext cx="1225550" cy="739775"/>
          </a:xfrm>
          <a:prstGeom prst="rect">
            <a:avLst/>
          </a:prstGeom>
          <a:solidFill>
            <a:schemeClr val="bg1"/>
          </a:solidFill>
          <a:ln w="38100" cmpd="dbl">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000">
                <a:effectLst/>
                <a:latin typeface="Arial" pitchFamily="34" charset="0"/>
              </a:rPr>
              <a:t>Realizace dodávek, manipulace ve firmě…. </a:t>
            </a:r>
            <a:endParaRPr lang="en-US" altLang="cs-CZ" sz="1000">
              <a:effectLst/>
              <a:latin typeface="Arial" pitchFamily="34" charset="0"/>
            </a:endParaRPr>
          </a:p>
        </p:txBody>
      </p:sp>
      <p:sp>
        <p:nvSpPr>
          <p:cNvPr id="28720" name="Text Box 48"/>
          <p:cNvSpPr txBox="1">
            <a:spLocks noChangeArrowheads="1"/>
          </p:cNvSpPr>
          <p:nvPr/>
        </p:nvSpPr>
        <p:spPr bwMode="auto">
          <a:xfrm>
            <a:off x="2555875" y="2636838"/>
            <a:ext cx="1225550" cy="1044575"/>
          </a:xfrm>
          <a:prstGeom prst="rect">
            <a:avLst/>
          </a:prstGeom>
          <a:solidFill>
            <a:schemeClr val="bg1"/>
          </a:solidFill>
          <a:ln w="38100" cmpd="dbl">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000">
                <a:effectLst/>
                <a:latin typeface="Arial" pitchFamily="34" charset="0"/>
              </a:rPr>
              <a:t>Kvalitativní přejímka, metody měření, specifikace požadavků na jakost, audity…</a:t>
            </a:r>
            <a:endParaRPr lang="en-US" altLang="cs-CZ" sz="1000">
              <a:effectLst/>
              <a:latin typeface="Arial" pitchFamily="34" charset="0"/>
            </a:endParaRPr>
          </a:p>
        </p:txBody>
      </p:sp>
      <p:sp>
        <p:nvSpPr>
          <p:cNvPr id="28721" name="Text Box 49"/>
          <p:cNvSpPr txBox="1">
            <a:spLocks noChangeArrowheads="1"/>
          </p:cNvSpPr>
          <p:nvPr/>
        </p:nvSpPr>
        <p:spPr bwMode="auto">
          <a:xfrm>
            <a:off x="2555875" y="1484313"/>
            <a:ext cx="1225550" cy="892175"/>
          </a:xfrm>
          <a:prstGeom prst="rect">
            <a:avLst/>
          </a:prstGeom>
          <a:solidFill>
            <a:schemeClr val="bg1"/>
          </a:solidFill>
          <a:ln w="38100" cmpd="dbl">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000">
                <a:effectLst/>
                <a:latin typeface="Arial" pitchFamily="34" charset="0"/>
              </a:rPr>
              <a:t>Modifikace požadavků na nákup, formulace nových požadavků…</a:t>
            </a:r>
            <a:endParaRPr lang="en-US" altLang="cs-CZ" sz="1000">
              <a:effectLst/>
              <a:latin typeface="Arial" pitchFamily="34" charset="0"/>
            </a:endParaRPr>
          </a:p>
        </p:txBody>
      </p:sp>
      <p:sp>
        <p:nvSpPr>
          <p:cNvPr id="28722" name="Text Box 50"/>
          <p:cNvSpPr txBox="1">
            <a:spLocks noChangeArrowheads="1"/>
          </p:cNvSpPr>
          <p:nvPr/>
        </p:nvSpPr>
        <p:spPr bwMode="auto">
          <a:xfrm>
            <a:off x="2555875" y="4076700"/>
            <a:ext cx="1225550" cy="892175"/>
          </a:xfrm>
          <a:prstGeom prst="rect">
            <a:avLst/>
          </a:prstGeom>
          <a:solidFill>
            <a:schemeClr val="bg1"/>
          </a:solidFill>
          <a:ln w="38100" cmpd="dbl">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000">
                <a:effectLst/>
                <a:latin typeface="Arial" pitchFamily="34" charset="0"/>
              </a:rPr>
              <a:t>Specifikace požadavků na bezpečnost práce (dodávky strojů), živ.prostředí …. </a:t>
            </a:r>
            <a:endParaRPr lang="en-US" altLang="cs-CZ" sz="1000">
              <a:effectLst/>
              <a:latin typeface="Arial" pitchFamily="34" charset="0"/>
            </a:endParaRPr>
          </a:p>
        </p:txBody>
      </p:sp>
      <p:sp>
        <p:nvSpPr>
          <p:cNvPr id="28723" name="Text Box 51"/>
          <p:cNvSpPr txBox="1">
            <a:spLocks noChangeArrowheads="1"/>
          </p:cNvSpPr>
          <p:nvPr/>
        </p:nvSpPr>
        <p:spPr bwMode="auto">
          <a:xfrm>
            <a:off x="4140200" y="4724400"/>
            <a:ext cx="1225550" cy="739775"/>
          </a:xfrm>
          <a:prstGeom prst="rect">
            <a:avLst/>
          </a:prstGeom>
          <a:solidFill>
            <a:schemeClr val="bg1"/>
          </a:solidFill>
          <a:ln w="38100" cmpd="dbl">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000">
                <a:effectLst/>
                <a:latin typeface="Arial" pitchFamily="34" charset="0"/>
              </a:rPr>
              <a:t>Hospodářské smlouvy, reklamační řízení…. </a:t>
            </a:r>
            <a:endParaRPr lang="en-US" altLang="cs-CZ" sz="1000">
              <a:effectLst/>
              <a:latin typeface="Arial" pitchFamily="34" charset="0"/>
            </a:endParaRPr>
          </a:p>
        </p:txBody>
      </p:sp>
      <p:sp>
        <p:nvSpPr>
          <p:cNvPr id="28724" name="Line 52"/>
          <p:cNvSpPr>
            <a:spLocks noChangeShapeType="1"/>
          </p:cNvSpPr>
          <p:nvPr/>
        </p:nvSpPr>
        <p:spPr bwMode="auto">
          <a:xfrm>
            <a:off x="2268538" y="1844675"/>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25" name="Line 53"/>
          <p:cNvSpPr>
            <a:spLocks noChangeShapeType="1"/>
          </p:cNvSpPr>
          <p:nvPr/>
        </p:nvSpPr>
        <p:spPr bwMode="auto">
          <a:xfrm>
            <a:off x="2339975" y="3284538"/>
            <a:ext cx="215900"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26" name="Line 54"/>
          <p:cNvSpPr>
            <a:spLocks noChangeShapeType="1"/>
          </p:cNvSpPr>
          <p:nvPr/>
        </p:nvSpPr>
        <p:spPr bwMode="auto">
          <a:xfrm>
            <a:off x="3851275" y="3573463"/>
            <a:ext cx="288925"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27" name="Line 55"/>
          <p:cNvSpPr>
            <a:spLocks noChangeShapeType="1"/>
          </p:cNvSpPr>
          <p:nvPr/>
        </p:nvSpPr>
        <p:spPr bwMode="auto">
          <a:xfrm>
            <a:off x="3779838" y="184467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cs-CZ"/>
          </a:p>
        </p:txBody>
      </p:sp>
      <p:sp>
        <p:nvSpPr>
          <p:cNvPr id="28728" name="Line 56"/>
          <p:cNvSpPr>
            <a:spLocks noChangeShapeType="1"/>
          </p:cNvSpPr>
          <p:nvPr/>
        </p:nvSpPr>
        <p:spPr bwMode="auto">
          <a:xfrm>
            <a:off x="3924300" y="1844675"/>
            <a:ext cx="0" cy="1512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cs-CZ"/>
          </a:p>
        </p:txBody>
      </p:sp>
      <p:sp>
        <p:nvSpPr>
          <p:cNvPr id="28729" name="Line 57"/>
          <p:cNvSpPr>
            <a:spLocks noChangeShapeType="1"/>
          </p:cNvSpPr>
          <p:nvPr/>
        </p:nvSpPr>
        <p:spPr bwMode="auto">
          <a:xfrm>
            <a:off x="3924300" y="3357563"/>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30" name="Line 58"/>
          <p:cNvSpPr>
            <a:spLocks noChangeShapeType="1"/>
          </p:cNvSpPr>
          <p:nvPr/>
        </p:nvSpPr>
        <p:spPr bwMode="auto">
          <a:xfrm>
            <a:off x="4643438" y="18446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31" name="Line 59"/>
          <p:cNvSpPr>
            <a:spLocks noChangeShapeType="1"/>
          </p:cNvSpPr>
          <p:nvPr/>
        </p:nvSpPr>
        <p:spPr bwMode="auto">
          <a:xfrm>
            <a:off x="4643438" y="3284538"/>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32" name="Line 60"/>
          <p:cNvSpPr>
            <a:spLocks noChangeShapeType="1"/>
          </p:cNvSpPr>
          <p:nvPr/>
        </p:nvSpPr>
        <p:spPr bwMode="auto">
          <a:xfrm flipH="1">
            <a:off x="6732588" y="184467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33" name="Line 61"/>
          <p:cNvSpPr>
            <a:spLocks noChangeShapeType="1"/>
          </p:cNvSpPr>
          <p:nvPr/>
        </p:nvSpPr>
        <p:spPr bwMode="auto">
          <a:xfrm flipH="1">
            <a:off x="5364163" y="184467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cs-CZ"/>
          </a:p>
        </p:txBody>
      </p:sp>
      <p:sp>
        <p:nvSpPr>
          <p:cNvPr id="28734" name="Line 62"/>
          <p:cNvSpPr>
            <a:spLocks noChangeShapeType="1"/>
          </p:cNvSpPr>
          <p:nvPr/>
        </p:nvSpPr>
        <p:spPr bwMode="auto">
          <a:xfrm>
            <a:off x="5364163" y="1844675"/>
            <a:ext cx="0" cy="158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cs-CZ"/>
          </a:p>
        </p:txBody>
      </p:sp>
      <p:sp>
        <p:nvSpPr>
          <p:cNvPr id="28735" name="Line 63"/>
          <p:cNvSpPr>
            <a:spLocks noChangeShapeType="1"/>
          </p:cNvSpPr>
          <p:nvPr/>
        </p:nvSpPr>
        <p:spPr bwMode="auto">
          <a:xfrm flipH="1">
            <a:off x="4932363" y="3429000"/>
            <a:ext cx="4318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36" name="Line 64"/>
          <p:cNvSpPr>
            <a:spLocks noChangeShapeType="1"/>
          </p:cNvSpPr>
          <p:nvPr/>
        </p:nvSpPr>
        <p:spPr bwMode="auto">
          <a:xfrm flipH="1">
            <a:off x="6732588" y="3068638"/>
            <a:ext cx="503237"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37" name="Line 65"/>
          <p:cNvSpPr>
            <a:spLocks noChangeShapeType="1"/>
          </p:cNvSpPr>
          <p:nvPr/>
        </p:nvSpPr>
        <p:spPr bwMode="auto">
          <a:xfrm flipH="1" flipV="1">
            <a:off x="6804025" y="4076700"/>
            <a:ext cx="4318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38" name="Line 66"/>
          <p:cNvSpPr>
            <a:spLocks noChangeShapeType="1"/>
          </p:cNvSpPr>
          <p:nvPr/>
        </p:nvSpPr>
        <p:spPr bwMode="auto">
          <a:xfrm flipH="1" flipV="1">
            <a:off x="5219700" y="3860800"/>
            <a:ext cx="360363"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39" name="Line 67"/>
          <p:cNvSpPr>
            <a:spLocks noChangeShapeType="1"/>
          </p:cNvSpPr>
          <p:nvPr/>
        </p:nvSpPr>
        <p:spPr bwMode="auto">
          <a:xfrm flipH="1" flipV="1">
            <a:off x="5292725" y="5445125"/>
            <a:ext cx="19431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40" name="Line 68"/>
          <p:cNvSpPr>
            <a:spLocks noChangeShapeType="1"/>
          </p:cNvSpPr>
          <p:nvPr/>
        </p:nvSpPr>
        <p:spPr bwMode="auto">
          <a:xfrm flipV="1">
            <a:off x="4716463" y="4005263"/>
            <a:ext cx="0"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41" name="Line 69"/>
          <p:cNvSpPr>
            <a:spLocks noChangeShapeType="1"/>
          </p:cNvSpPr>
          <p:nvPr/>
        </p:nvSpPr>
        <p:spPr bwMode="auto">
          <a:xfrm flipV="1">
            <a:off x="2339975" y="4437063"/>
            <a:ext cx="215900"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42" name="Line 70"/>
          <p:cNvSpPr>
            <a:spLocks noChangeShapeType="1"/>
          </p:cNvSpPr>
          <p:nvPr/>
        </p:nvSpPr>
        <p:spPr bwMode="auto">
          <a:xfrm flipV="1">
            <a:off x="3779838" y="4005263"/>
            <a:ext cx="64770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43" name="Line 71"/>
          <p:cNvSpPr>
            <a:spLocks noChangeShapeType="1"/>
          </p:cNvSpPr>
          <p:nvPr/>
        </p:nvSpPr>
        <p:spPr bwMode="auto">
          <a:xfrm flipH="1">
            <a:off x="5219700" y="3500438"/>
            <a:ext cx="2889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44" name="Text Box 72"/>
          <p:cNvSpPr txBox="1">
            <a:spLocks noChangeArrowheads="1"/>
          </p:cNvSpPr>
          <p:nvPr/>
        </p:nvSpPr>
        <p:spPr bwMode="auto">
          <a:xfrm>
            <a:off x="7235825" y="5013325"/>
            <a:ext cx="1152525" cy="376238"/>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800" dirty="0">
                <a:effectLst/>
                <a:latin typeface="Times New Roman" pitchFamily="18" charset="0"/>
              </a:rPr>
              <a:t>Marketing</a:t>
            </a:r>
            <a:endParaRPr lang="en-US" altLang="cs-CZ" sz="1800" dirty="0">
              <a:effectLst/>
              <a:latin typeface="Times New Roman" pitchFamily="18" charset="0"/>
            </a:endParaRPr>
          </a:p>
        </p:txBody>
      </p:sp>
      <p:sp>
        <p:nvSpPr>
          <p:cNvPr id="28745" name="Text Box 73"/>
          <p:cNvSpPr txBox="1">
            <a:spLocks noChangeArrowheads="1"/>
          </p:cNvSpPr>
          <p:nvPr/>
        </p:nvSpPr>
        <p:spPr bwMode="auto">
          <a:xfrm>
            <a:off x="5580063" y="4868863"/>
            <a:ext cx="1225550" cy="587375"/>
          </a:xfrm>
          <a:prstGeom prst="rect">
            <a:avLst/>
          </a:prstGeom>
          <a:solidFill>
            <a:schemeClr val="bg1"/>
          </a:solidFill>
          <a:ln w="38100" cmpd="dbl">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000">
                <a:effectLst/>
                <a:latin typeface="Arial" pitchFamily="34" charset="0"/>
              </a:rPr>
              <a:t>Průzkum  B2B trhu dodavatelů…. </a:t>
            </a:r>
            <a:endParaRPr lang="en-US" altLang="cs-CZ" sz="1000">
              <a:effectLst/>
              <a:latin typeface="Arial" pitchFamily="34" charset="0"/>
            </a:endParaRPr>
          </a:p>
        </p:txBody>
      </p:sp>
      <p:sp>
        <p:nvSpPr>
          <p:cNvPr id="28746" name="Line 74"/>
          <p:cNvSpPr>
            <a:spLocks noChangeShapeType="1"/>
          </p:cNvSpPr>
          <p:nvPr/>
        </p:nvSpPr>
        <p:spPr bwMode="auto">
          <a:xfrm flipH="1" flipV="1">
            <a:off x="6804025" y="5157788"/>
            <a:ext cx="4318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47" name="Line 75"/>
          <p:cNvSpPr>
            <a:spLocks noChangeShapeType="1"/>
          </p:cNvSpPr>
          <p:nvPr/>
        </p:nvSpPr>
        <p:spPr bwMode="auto">
          <a:xfrm flipH="1" flipV="1">
            <a:off x="4859338" y="4005263"/>
            <a:ext cx="792162"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48" name="Text Box 76"/>
          <p:cNvSpPr txBox="1">
            <a:spLocks noChangeArrowheads="1"/>
          </p:cNvSpPr>
          <p:nvPr/>
        </p:nvSpPr>
        <p:spPr bwMode="auto">
          <a:xfrm>
            <a:off x="755650" y="5300663"/>
            <a:ext cx="1512888" cy="650875"/>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800" dirty="0">
                <a:effectLst/>
                <a:latin typeface="Times New Roman" pitchFamily="18" charset="0"/>
              </a:rPr>
              <a:t>Informační systém</a:t>
            </a:r>
            <a:endParaRPr lang="en-US" altLang="cs-CZ" sz="1800" dirty="0">
              <a:effectLst/>
              <a:latin typeface="Times New Roman" pitchFamily="18" charset="0"/>
            </a:endParaRPr>
          </a:p>
        </p:txBody>
      </p:sp>
      <p:sp>
        <p:nvSpPr>
          <p:cNvPr id="28749" name="Text Box 77"/>
          <p:cNvSpPr txBox="1">
            <a:spLocks noChangeArrowheads="1"/>
          </p:cNvSpPr>
          <p:nvPr/>
        </p:nvSpPr>
        <p:spPr bwMode="auto">
          <a:xfrm>
            <a:off x="2555875" y="5310415"/>
            <a:ext cx="1225550" cy="1044575"/>
          </a:xfrm>
          <a:prstGeom prst="rect">
            <a:avLst/>
          </a:prstGeom>
          <a:solidFill>
            <a:schemeClr val="bg1"/>
          </a:solidFill>
          <a:ln w="38100" cmpd="dbl">
            <a:solidFill>
              <a:schemeClr val="tx1"/>
            </a:solidFill>
            <a:miter lim="800000"/>
            <a:headEnd/>
            <a:tailEnd/>
          </a:ln>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algn="ctr" eaLnBrk="1" hangingPunct="1">
              <a:spcBef>
                <a:spcPct val="50000"/>
              </a:spcBef>
              <a:buClrTx/>
              <a:buFontTx/>
              <a:buNone/>
            </a:pPr>
            <a:r>
              <a:rPr lang="cs-CZ" altLang="cs-CZ" sz="1000">
                <a:effectLst/>
                <a:latin typeface="Arial" pitchFamily="34" charset="0"/>
              </a:rPr>
              <a:t>Informační podpora výběru dodavatelů, nákupní portály, internetové tržnice…  </a:t>
            </a:r>
            <a:endParaRPr lang="en-US" altLang="cs-CZ" sz="1000">
              <a:effectLst/>
              <a:latin typeface="Arial" pitchFamily="34" charset="0"/>
            </a:endParaRPr>
          </a:p>
        </p:txBody>
      </p:sp>
      <p:sp>
        <p:nvSpPr>
          <p:cNvPr id="28750" name="Line 78"/>
          <p:cNvSpPr>
            <a:spLocks noChangeShapeType="1"/>
          </p:cNvSpPr>
          <p:nvPr/>
        </p:nvSpPr>
        <p:spPr bwMode="auto">
          <a:xfrm>
            <a:off x="2268538" y="5734050"/>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28751" name="Line 79"/>
          <p:cNvSpPr>
            <a:spLocks noChangeShapeType="1"/>
          </p:cNvSpPr>
          <p:nvPr/>
        </p:nvSpPr>
        <p:spPr bwMode="auto">
          <a:xfrm>
            <a:off x="3779838" y="5589588"/>
            <a:ext cx="2873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cs-CZ"/>
          </a:p>
        </p:txBody>
      </p:sp>
      <p:sp>
        <p:nvSpPr>
          <p:cNvPr id="28752" name="Line 80"/>
          <p:cNvSpPr>
            <a:spLocks noChangeShapeType="1"/>
          </p:cNvSpPr>
          <p:nvPr/>
        </p:nvSpPr>
        <p:spPr bwMode="auto">
          <a:xfrm flipV="1">
            <a:off x="4067175" y="4437063"/>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cs-CZ"/>
          </a:p>
        </p:txBody>
      </p:sp>
      <p:sp>
        <p:nvSpPr>
          <p:cNvPr id="28753" name="Line 81"/>
          <p:cNvSpPr>
            <a:spLocks noChangeShapeType="1"/>
          </p:cNvSpPr>
          <p:nvPr/>
        </p:nvSpPr>
        <p:spPr bwMode="auto">
          <a:xfrm flipV="1">
            <a:off x="4067175" y="4005263"/>
            <a:ext cx="5048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cs-CZ"/>
          </a:p>
        </p:txBody>
      </p:sp>
      <p:sp>
        <p:nvSpPr>
          <p:cNvPr id="9266" name="Rectangle 50"/>
          <p:cNvSpPr>
            <a:spLocks noChangeArrowheads="1"/>
          </p:cNvSpPr>
          <p:nvPr/>
        </p:nvSpPr>
        <p:spPr bwMode="auto">
          <a:xfrm>
            <a:off x="70459" y="6444734"/>
            <a:ext cx="39230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0"/>
              </a:spcBef>
              <a:buClrTx/>
              <a:buFontTx/>
              <a:buNone/>
            </a:pPr>
            <a:r>
              <a:rPr kumimoji="1" lang="cs-CZ" altLang="cs-CZ" sz="800" i="1" dirty="0">
                <a:effectLst/>
                <a:latin typeface="Times New Roman" pitchFamily="18" charset="0"/>
              </a:rPr>
              <a:t>Zdroj: </a:t>
            </a:r>
            <a:r>
              <a:rPr kumimoji="1" lang="en-US" altLang="cs-CZ" sz="800" i="1" dirty="0">
                <a:effectLst/>
                <a:latin typeface="Times New Roman" pitchFamily="18" charset="0"/>
                <a:hlinkClick r:id="rId2"/>
              </a:rPr>
              <a:t>www.vscht.cz/</a:t>
            </a:r>
            <a:r>
              <a:rPr kumimoji="1" lang="en-US" altLang="cs-CZ" sz="800" i="1" dirty="0" err="1">
                <a:effectLst/>
                <a:latin typeface="Times New Roman" pitchFamily="18" charset="0"/>
                <a:hlinkClick r:id="rId2"/>
              </a:rPr>
              <a:t>uer</a:t>
            </a:r>
            <a:r>
              <a:rPr kumimoji="1" lang="en-US" altLang="cs-CZ" sz="800" i="1" dirty="0">
                <a:effectLst/>
                <a:latin typeface="Times New Roman" pitchFamily="18" charset="0"/>
                <a:hlinkClick r:id="rId2"/>
              </a:rPr>
              <a:t>/</a:t>
            </a:r>
            <a:r>
              <a:rPr kumimoji="1" lang="en-US" altLang="cs-CZ" sz="800" i="1" dirty="0" err="1">
                <a:effectLst/>
                <a:latin typeface="Times New Roman" pitchFamily="18" charset="0"/>
                <a:hlinkClick r:id="rId2"/>
              </a:rPr>
              <a:t>CZ_studium</a:t>
            </a:r>
            <a:r>
              <a:rPr kumimoji="1" lang="en-US" altLang="cs-CZ" sz="800" i="1" dirty="0">
                <a:effectLst/>
                <a:latin typeface="Times New Roman" pitchFamily="18" charset="0"/>
                <a:hlinkClick r:id="rId2"/>
              </a:rPr>
              <a:t>/doc/.../Nakup%20typy%20struktura.ppt</a:t>
            </a:r>
            <a:r>
              <a:rPr kumimoji="1" lang="cs-CZ" altLang="cs-CZ" sz="800" i="1" dirty="0">
                <a:effectLst/>
                <a:latin typeface="Times New Roman" pitchFamily="18" charset="0"/>
              </a:rPr>
              <a:t> upraveno</a:t>
            </a:r>
            <a:r>
              <a:rPr kumimoji="1" lang="en-US" altLang="cs-CZ" dirty="0">
                <a:effectLst/>
                <a:latin typeface="Times New Roman" pitchFamily="18" charset="0"/>
              </a:rPr>
              <a:t> </a:t>
            </a:r>
          </a:p>
        </p:txBody>
      </p:sp>
      <p:sp>
        <p:nvSpPr>
          <p:cNvPr id="9267" name="Text Box 51"/>
          <p:cNvSpPr txBox="1">
            <a:spLocks noChangeArrowheads="1"/>
          </p:cNvSpPr>
          <p:nvPr/>
        </p:nvSpPr>
        <p:spPr bwMode="auto">
          <a:xfrm>
            <a:off x="5292725" y="6021388"/>
            <a:ext cx="1511300" cy="379412"/>
          </a:xfrm>
          <a:prstGeom prst="rect">
            <a:avLst/>
          </a:prstGeom>
          <a:solidFill>
            <a:srgbClr val="CCFFCC"/>
          </a:solidFill>
          <a:ln w="12700" cap="sq">
            <a:solidFill>
              <a:schemeClr val="tx1"/>
            </a:solidFill>
            <a:miter lim="800000"/>
            <a:headEnd type="none" w="sm" len="sm"/>
            <a:tailEnd type="none" w="sm" len="sm"/>
          </a:ln>
          <a:effec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ClrTx/>
              <a:buFontTx/>
              <a:buNone/>
            </a:pPr>
            <a:r>
              <a:rPr kumimoji="1" lang="cs-CZ" altLang="cs-CZ" sz="1800" dirty="0">
                <a:effectLst/>
                <a:latin typeface="Times New Roman" pitchFamily="18" charset="0"/>
              </a:rPr>
              <a:t>Odbyt/prodej</a:t>
            </a:r>
          </a:p>
        </p:txBody>
      </p:sp>
      <p:sp>
        <p:nvSpPr>
          <p:cNvPr id="9268" name="Text Box 52"/>
          <p:cNvSpPr txBox="1">
            <a:spLocks noChangeArrowheads="1"/>
          </p:cNvSpPr>
          <p:nvPr/>
        </p:nvSpPr>
        <p:spPr bwMode="auto">
          <a:xfrm>
            <a:off x="3924300" y="5805488"/>
            <a:ext cx="1079500" cy="768350"/>
          </a:xfrm>
          <a:prstGeom prst="rect">
            <a:avLst/>
          </a:prstGeom>
          <a:solidFill>
            <a:schemeClr val="bg1"/>
          </a:solidFill>
          <a:ln w="38100" cap="sq" cmpd="dbl">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ClrTx/>
              <a:buFontTx/>
              <a:buNone/>
            </a:pPr>
            <a:r>
              <a:rPr kumimoji="1" lang="cs-CZ" altLang="cs-CZ" sz="1400">
                <a:effectLst/>
                <a:latin typeface="Times New Roman" pitchFamily="18" charset="0"/>
              </a:rPr>
              <a:t>Poptávka, objednávky…</a:t>
            </a:r>
          </a:p>
        </p:txBody>
      </p:sp>
      <p:sp>
        <p:nvSpPr>
          <p:cNvPr id="162869" name="Line 53"/>
          <p:cNvSpPr>
            <a:spLocks noChangeShapeType="1"/>
          </p:cNvSpPr>
          <p:nvPr/>
        </p:nvSpPr>
        <p:spPr bwMode="auto">
          <a:xfrm flipH="1">
            <a:off x="5003800" y="6165850"/>
            <a:ext cx="288925"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cs-CZ"/>
          </a:p>
        </p:txBody>
      </p:sp>
      <p:sp>
        <p:nvSpPr>
          <p:cNvPr id="162870" name="Line 54"/>
          <p:cNvSpPr>
            <a:spLocks noChangeShapeType="1"/>
          </p:cNvSpPr>
          <p:nvPr/>
        </p:nvSpPr>
        <p:spPr bwMode="auto">
          <a:xfrm flipV="1">
            <a:off x="4211638" y="3933825"/>
            <a:ext cx="431800" cy="1871663"/>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cs-CZ"/>
          </a:p>
        </p:txBody>
      </p:sp>
    </p:spTree>
    <p:extLst>
      <p:ext uri="{BB962C8B-B14F-4D97-AF65-F5344CB8AC3E}">
        <p14:creationId xmlns:p14="http://schemas.microsoft.com/office/powerpoint/2010/main" val="3443189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708"/>
                                        </p:tgtEl>
                                        <p:attrNameLst>
                                          <p:attrName>style.visibility</p:attrName>
                                        </p:attrNameLst>
                                      </p:cBhvr>
                                      <p:to>
                                        <p:strVal val="visible"/>
                                      </p:to>
                                    </p:set>
                                    <p:anim calcmode="lin" valueType="num">
                                      <p:cBhvr additive="base">
                                        <p:cTn id="7" dur="500" fill="hold"/>
                                        <p:tgtEl>
                                          <p:spTgt spid="28708"/>
                                        </p:tgtEl>
                                        <p:attrNameLst>
                                          <p:attrName>ppt_x</p:attrName>
                                        </p:attrNameLst>
                                      </p:cBhvr>
                                      <p:tavLst>
                                        <p:tav tm="0">
                                          <p:val>
                                            <p:strVal val="#ppt_x"/>
                                          </p:val>
                                        </p:tav>
                                        <p:tav tm="100000">
                                          <p:val>
                                            <p:strVal val="#ppt_x"/>
                                          </p:val>
                                        </p:tav>
                                      </p:tavLst>
                                    </p:anim>
                                    <p:anim calcmode="lin" valueType="num">
                                      <p:cBhvr additive="base">
                                        <p:cTn id="8" dur="500" fill="hold"/>
                                        <p:tgtEl>
                                          <p:spTgt spid="287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8730"/>
                                        </p:tgtEl>
                                        <p:attrNameLst>
                                          <p:attrName>style.visibility</p:attrName>
                                        </p:attrNameLst>
                                      </p:cBhvr>
                                      <p:to>
                                        <p:strVal val="visible"/>
                                      </p:to>
                                    </p:set>
                                    <p:animEffect transition="in" filter="wipe(down)">
                                      <p:cBhvr>
                                        <p:cTn id="13" dur="500"/>
                                        <p:tgtEl>
                                          <p:spTgt spid="287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8716"/>
                                        </p:tgtEl>
                                        <p:attrNameLst>
                                          <p:attrName>style.visibility</p:attrName>
                                        </p:attrNameLst>
                                      </p:cBhvr>
                                      <p:to>
                                        <p:strVal val="visible"/>
                                      </p:to>
                                    </p:set>
                                    <p:animEffect transition="in" filter="wedge">
                                      <p:cBhvr>
                                        <p:cTn id="18" dur="2000"/>
                                        <p:tgtEl>
                                          <p:spTgt spid="287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8731"/>
                                        </p:tgtEl>
                                        <p:attrNameLst>
                                          <p:attrName>style.visibility</p:attrName>
                                        </p:attrNameLst>
                                      </p:cBhvr>
                                      <p:to>
                                        <p:strVal val="visible"/>
                                      </p:to>
                                    </p:set>
                                    <p:animEffect transition="in" filter="wipe(down)">
                                      <p:cBhvr>
                                        <p:cTn id="23" dur="500"/>
                                        <p:tgtEl>
                                          <p:spTgt spid="287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8709"/>
                                        </p:tgtEl>
                                        <p:attrNameLst>
                                          <p:attrName>style.visibility</p:attrName>
                                        </p:attrNameLst>
                                      </p:cBhvr>
                                      <p:to>
                                        <p:strVal val="visible"/>
                                      </p:to>
                                    </p:set>
                                    <p:animEffect transition="in" filter="wipe(down)">
                                      <p:cBhvr>
                                        <p:cTn id="28" dur="500"/>
                                        <p:tgtEl>
                                          <p:spTgt spid="2870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8724"/>
                                        </p:tgtEl>
                                        <p:attrNameLst>
                                          <p:attrName>style.visibility</p:attrName>
                                        </p:attrNameLst>
                                      </p:cBhvr>
                                      <p:to>
                                        <p:strVal val="visible"/>
                                      </p:to>
                                    </p:set>
                                    <p:animEffect transition="in" filter="wipe(down)">
                                      <p:cBhvr>
                                        <p:cTn id="33" dur="500"/>
                                        <p:tgtEl>
                                          <p:spTgt spid="287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28721"/>
                                        </p:tgtEl>
                                        <p:attrNameLst>
                                          <p:attrName>style.visibility</p:attrName>
                                        </p:attrNameLst>
                                      </p:cBhvr>
                                      <p:to>
                                        <p:strVal val="visible"/>
                                      </p:to>
                                    </p:set>
                                    <p:animEffect transition="in" filter="wedge">
                                      <p:cBhvr>
                                        <p:cTn id="38" dur="2000"/>
                                        <p:tgtEl>
                                          <p:spTgt spid="287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28727"/>
                                        </p:tgtEl>
                                        <p:attrNameLst>
                                          <p:attrName>style.visibility</p:attrName>
                                        </p:attrNameLst>
                                      </p:cBhvr>
                                      <p:to>
                                        <p:strVal val="visible"/>
                                      </p:to>
                                    </p:set>
                                    <p:animEffect transition="in" filter="wipe(down)">
                                      <p:cBhvr>
                                        <p:cTn id="43" dur="500"/>
                                        <p:tgtEl>
                                          <p:spTgt spid="28727"/>
                                        </p:tgtEl>
                                      </p:cBhvr>
                                    </p:animEffect>
                                  </p:childTnLst>
                                </p:cTn>
                              </p:par>
                              <p:par>
                                <p:cTn id="44" presetID="22" presetClass="entr" presetSubtype="4" fill="hold" nodeType="withEffect">
                                  <p:stCondLst>
                                    <p:cond delay="0"/>
                                  </p:stCondLst>
                                  <p:childTnLst>
                                    <p:set>
                                      <p:cBhvr>
                                        <p:cTn id="45" dur="1" fill="hold">
                                          <p:stCondLst>
                                            <p:cond delay="0"/>
                                          </p:stCondLst>
                                        </p:cTn>
                                        <p:tgtEl>
                                          <p:spTgt spid="28728"/>
                                        </p:tgtEl>
                                        <p:attrNameLst>
                                          <p:attrName>style.visibility</p:attrName>
                                        </p:attrNameLst>
                                      </p:cBhvr>
                                      <p:to>
                                        <p:strVal val="visible"/>
                                      </p:to>
                                    </p:set>
                                    <p:animEffect transition="in" filter="wipe(down)">
                                      <p:cBhvr>
                                        <p:cTn id="46" dur="500"/>
                                        <p:tgtEl>
                                          <p:spTgt spid="28728"/>
                                        </p:tgtEl>
                                      </p:cBhvr>
                                    </p:animEffect>
                                  </p:childTnLst>
                                </p:cTn>
                              </p:par>
                              <p:par>
                                <p:cTn id="47" presetID="22" presetClass="entr" presetSubtype="4" fill="hold" nodeType="withEffect">
                                  <p:stCondLst>
                                    <p:cond delay="0"/>
                                  </p:stCondLst>
                                  <p:childTnLst>
                                    <p:set>
                                      <p:cBhvr>
                                        <p:cTn id="48" dur="1" fill="hold">
                                          <p:stCondLst>
                                            <p:cond delay="0"/>
                                          </p:stCondLst>
                                        </p:cTn>
                                        <p:tgtEl>
                                          <p:spTgt spid="28729"/>
                                        </p:tgtEl>
                                        <p:attrNameLst>
                                          <p:attrName>style.visibility</p:attrName>
                                        </p:attrNameLst>
                                      </p:cBhvr>
                                      <p:to>
                                        <p:strVal val="visible"/>
                                      </p:to>
                                    </p:set>
                                    <p:animEffect transition="in" filter="wipe(down)">
                                      <p:cBhvr>
                                        <p:cTn id="49" dur="500"/>
                                        <p:tgtEl>
                                          <p:spTgt spid="2872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8711"/>
                                        </p:tgtEl>
                                        <p:attrNameLst>
                                          <p:attrName>style.visibility</p:attrName>
                                        </p:attrNameLst>
                                      </p:cBhvr>
                                      <p:to>
                                        <p:strVal val="visible"/>
                                      </p:to>
                                    </p:set>
                                    <p:anim calcmode="lin" valueType="num">
                                      <p:cBhvr additive="base">
                                        <p:cTn id="54" dur="500" fill="hold"/>
                                        <p:tgtEl>
                                          <p:spTgt spid="28711"/>
                                        </p:tgtEl>
                                        <p:attrNameLst>
                                          <p:attrName>ppt_x</p:attrName>
                                        </p:attrNameLst>
                                      </p:cBhvr>
                                      <p:tavLst>
                                        <p:tav tm="0">
                                          <p:val>
                                            <p:strVal val="#ppt_x"/>
                                          </p:val>
                                        </p:tav>
                                        <p:tav tm="100000">
                                          <p:val>
                                            <p:strVal val="#ppt_x"/>
                                          </p:val>
                                        </p:tav>
                                      </p:tavLst>
                                    </p:anim>
                                    <p:anim calcmode="lin" valueType="num">
                                      <p:cBhvr additive="base">
                                        <p:cTn id="55" dur="500" fill="hold"/>
                                        <p:tgtEl>
                                          <p:spTgt spid="28711"/>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28732"/>
                                        </p:tgtEl>
                                        <p:attrNameLst>
                                          <p:attrName>style.visibility</p:attrName>
                                        </p:attrNameLst>
                                      </p:cBhvr>
                                      <p:to>
                                        <p:strVal val="visible"/>
                                      </p:to>
                                    </p:set>
                                    <p:animEffect transition="in" filter="wipe(down)">
                                      <p:cBhvr>
                                        <p:cTn id="60" dur="500"/>
                                        <p:tgtEl>
                                          <p:spTgt spid="2873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0" presetClass="entr" presetSubtype="0" fill="hold" grpId="0" nodeType="clickEffect">
                                  <p:stCondLst>
                                    <p:cond delay="0"/>
                                  </p:stCondLst>
                                  <p:childTnLst>
                                    <p:set>
                                      <p:cBhvr>
                                        <p:cTn id="64" dur="1" fill="hold">
                                          <p:stCondLst>
                                            <p:cond delay="0"/>
                                          </p:stCondLst>
                                        </p:cTn>
                                        <p:tgtEl>
                                          <p:spTgt spid="28717"/>
                                        </p:tgtEl>
                                        <p:attrNameLst>
                                          <p:attrName>style.visibility</p:attrName>
                                        </p:attrNameLst>
                                      </p:cBhvr>
                                      <p:to>
                                        <p:strVal val="visible"/>
                                      </p:to>
                                    </p:set>
                                    <p:animEffect transition="in" filter="wedge">
                                      <p:cBhvr>
                                        <p:cTn id="65" dur="2000"/>
                                        <p:tgtEl>
                                          <p:spTgt spid="2871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28733"/>
                                        </p:tgtEl>
                                        <p:attrNameLst>
                                          <p:attrName>style.visibility</p:attrName>
                                        </p:attrNameLst>
                                      </p:cBhvr>
                                      <p:to>
                                        <p:strVal val="visible"/>
                                      </p:to>
                                    </p:set>
                                    <p:animEffect transition="in" filter="wipe(down)">
                                      <p:cBhvr>
                                        <p:cTn id="70" dur="500"/>
                                        <p:tgtEl>
                                          <p:spTgt spid="28733"/>
                                        </p:tgtEl>
                                      </p:cBhvr>
                                    </p:animEffect>
                                  </p:childTnLst>
                                </p:cTn>
                              </p:par>
                              <p:par>
                                <p:cTn id="71" presetID="22" presetClass="entr" presetSubtype="4" fill="hold" nodeType="withEffect">
                                  <p:stCondLst>
                                    <p:cond delay="0"/>
                                  </p:stCondLst>
                                  <p:childTnLst>
                                    <p:set>
                                      <p:cBhvr>
                                        <p:cTn id="72" dur="1" fill="hold">
                                          <p:stCondLst>
                                            <p:cond delay="0"/>
                                          </p:stCondLst>
                                        </p:cTn>
                                        <p:tgtEl>
                                          <p:spTgt spid="28734"/>
                                        </p:tgtEl>
                                        <p:attrNameLst>
                                          <p:attrName>style.visibility</p:attrName>
                                        </p:attrNameLst>
                                      </p:cBhvr>
                                      <p:to>
                                        <p:strVal val="visible"/>
                                      </p:to>
                                    </p:set>
                                    <p:animEffect transition="in" filter="wipe(down)">
                                      <p:cBhvr>
                                        <p:cTn id="73" dur="500"/>
                                        <p:tgtEl>
                                          <p:spTgt spid="28734"/>
                                        </p:tgtEl>
                                      </p:cBhvr>
                                    </p:animEffect>
                                  </p:childTnLst>
                                </p:cTn>
                              </p:par>
                              <p:par>
                                <p:cTn id="74" presetID="22" presetClass="entr" presetSubtype="4" fill="hold" nodeType="withEffect">
                                  <p:stCondLst>
                                    <p:cond delay="0"/>
                                  </p:stCondLst>
                                  <p:childTnLst>
                                    <p:set>
                                      <p:cBhvr>
                                        <p:cTn id="75" dur="1" fill="hold">
                                          <p:stCondLst>
                                            <p:cond delay="0"/>
                                          </p:stCondLst>
                                        </p:cTn>
                                        <p:tgtEl>
                                          <p:spTgt spid="28735"/>
                                        </p:tgtEl>
                                        <p:attrNameLst>
                                          <p:attrName>style.visibility</p:attrName>
                                        </p:attrNameLst>
                                      </p:cBhvr>
                                      <p:to>
                                        <p:strVal val="visible"/>
                                      </p:to>
                                    </p:set>
                                    <p:animEffect transition="in" filter="wipe(down)">
                                      <p:cBhvr>
                                        <p:cTn id="76" dur="500"/>
                                        <p:tgtEl>
                                          <p:spTgt spid="2873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8712"/>
                                        </p:tgtEl>
                                        <p:attrNameLst>
                                          <p:attrName>style.visibility</p:attrName>
                                        </p:attrNameLst>
                                      </p:cBhvr>
                                      <p:to>
                                        <p:strVal val="visible"/>
                                      </p:to>
                                    </p:set>
                                    <p:anim calcmode="lin" valueType="num">
                                      <p:cBhvr additive="base">
                                        <p:cTn id="81" dur="500" fill="hold"/>
                                        <p:tgtEl>
                                          <p:spTgt spid="28712"/>
                                        </p:tgtEl>
                                        <p:attrNameLst>
                                          <p:attrName>ppt_x</p:attrName>
                                        </p:attrNameLst>
                                      </p:cBhvr>
                                      <p:tavLst>
                                        <p:tav tm="0">
                                          <p:val>
                                            <p:strVal val="#ppt_x"/>
                                          </p:val>
                                        </p:tav>
                                        <p:tav tm="100000">
                                          <p:val>
                                            <p:strVal val="#ppt_x"/>
                                          </p:val>
                                        </p:tav>
                                      </p:tavLst>
                                    </p:anim>
                                    <p:anim calcmode="lin" valueType="num">
                                      <p:cBhvr additive="base">
                                        <p:cTn id="82" dur="500" fill="hold"/>
                                        <p:tgtEl>
                                          <p:spTgt spid="28712"/>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28725"/>
                                        </p:tgtEl>
                                        <p:attrNameLst>
                                          <p:attrName>style.visibility</p:attrName>
                                        </p:attrNameLst>
                                      </p:cBhvr>
                                      <p:to>
                                        <p:strVal val="visible"/>
                                      </p:to>
                                    </p:set>
                                    <p:animEffect transition="in" filter="wipe(down)">
                                      <p:cBhvr>
                                        <p:cTn id="87" dur="500"/>
                                        <p:tgtEl>
                                          <p:spTgt spid="2872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28720"/>
                                        </p:tgtEl>
                                        <p:attrNameLst>
                                          <p:attrName>style.visibility</p:attrName>
                                        </p:attrNameLst>
                                      </p:cBhvr>
                                      <p:to>
                                        <p:strVal val="visible"/>
                                      </p:to>
                                    </p:set>
                                    <p:animEffect transition="in" filter="wedge">
                                      <p:cBhvr>
                                        <p:cTn id="92" dur="2000"/>
                                        <p:tgtEl>
                                          <p:spTgt spid="2872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28726"/>
                                        </p:tgtEl>
                                        <p:attrNameLst>
                                          <p:attrName>style.visibility</p:attrName>
                                        </p:attrNameLst>
                                      </p:cBhvr>
                                      <p:to>
                                        <p:strVal val="visible"/>
                                      </p:to>
                                    </p:set>
                                    <p:animEffect transition="in" filter="wipe(down)">
                                      <p:cBhvr>
                                        <p:cTn id="97" dur="500"/>
                                        <p:tgtEl>
                                          <p:spTgt spid="287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8710"/>
                                        </p:tgtEl>
                                        <p:attrNameLst>
                                          <p:attrName>style.visibility</p:attrName>
                                        </p:attrNameLst>
                                      </p:cBhvr>
                                      <p:to>
                                        <p:strVal val="visible"/>
                                      </p:to>
                                    </p:set>
                                    <p:anim calcmode="lin" valueType="num">
                                      <p:cBhvr additive="base">
                                        <p:cTn id="102" dur="500" fill="hold"/>
                                        <p:tgtEl>
                                          <p:spTgt spid="28710"/>
                                        </p:tgtEl>
                                        <p:attrNameLst>
                                          <p:attrName>ppt_x</p:attrName>
                                        </p:attrNameLst>
                                      </p:cBhvr>
                                      <p:tavLst>
                                        <p:tav tm="0">
                                          <p:val>
                                            <p:strVal val="#ppt_x"/>
                                          </p:val>
                                        </p:tav>
                                        <p:tav tm="100000">
                                          <p:val>
                                            <p:strVal val="#ppt_x"/>
                                          </p:val>
                                        </p:tav>
                                      </p:tavLst>
                                    </p:anim>
                                    <p:anim calcmode="lin" valueType="num">
                                      <p:cBhvr additive="base">
                                        <p:cTn id="103" dur="500" fill="hold"/>
                                        <p:tgtEl>
                                          <p:spTgt spid="28710"/>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nodeType="clickEffect">
                                  <p:stCondLst>
                                    <p:cond delay="0"/>
                                  </p:stCondLst>
                                  <p:childTnLst>
                                    <p:set>
                                      <p:cBhvr>
                                        <p:cTn id="107" dur="1" fill="hold">
                                          <p:stCondLst>
                                            <p:cond delay="0"/>
                                          </p:stCondLst>
                                        </p:cTn>
                                        <p:tgtEl>
                                          <p:spTgt spid="28736"/>
                                        </p:tgtEl>
                                        <p:attrNameLst>
                                          <p:attrName>style.visibility</p:attrName>
                                        </p:attrNameLst>
                                      </p:cBhvr>
                                      <p:to>
                                        <p:strVal val="visible"/>
                                      </p:to>
                                    </p:set>
                                    <p:animEffect transition="in" filter="wipe(down)">
                                      <p:cBhvr>
                                        <p:cTn id="108" dur="500"/>
                                        <p:tgtEl>
                                          <p:spTgt spid="2873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28718"/>
                                        </p:tgtEl>
                                        <p:attrNameLst>
                                          <p:attrName>style.visibility</p:attrName>
                                        </p:attrNameLst>
                                      </p:cBhvr>
                                      <p:to>
                                        <p:strVal val="visible"/>
                                      </p:to>
                                    </p:set>
                                    <p:animEffect transition="in" filter="wedge">
                                      <p:cBhvr>
                                        <p:cTn id="113" dur="2000"/>
                                        <p:tgtEl>
                                          <p:spTgt spid="2871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4" fill="hold" nodeType="clickEffect">
                                  <p:stCondLst>
                                    <p:cond delay="0"/>
                                  </p:stCondLst>
                                  <p:childTnLst>
                                    <p:set>
                                      <p:cBhvr>
                                        <p:cTn id="117" dur="1" fill="hold">
                                          <p:stCondLst>
                                            <p:cond delay="0"/>
                                          </p:stCondLst>
                                        </p:cTn>
                                        <p:tgtEl>
                                          <p:spTgt spid="28743"/>
                                        </p:tgtEl>
                                        <p:attrNameLst>
                                          <p:attrName>style.visibility</p:attrName>
                                        </p:attrNameLst>
                                      </p:cBhvr>
                                      <p:to>
                                        <p:strVal val="visible"/>
                                      </p:to>
                                    </p:set>
                                    <p:animEffect transition="in" filter="wipe(down)">
                                      <p:cBhvr>
                                        <p:cTn id="118" dur="500"/>
                                        <p:tgtEl>
                                          <p:spTgt spid="28743"/>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8715"/>
                                        </p:tgtEl>
                                        <p:attrNameLst>
                                          <p:attrName>style.visibility</p:attrName>
                                        </p:attrNameLst>
                                      </p:cBhvr>
                                      <p:to>
                                        <p:strVal val="visible"/>
                                      </p:to>
                                    </p:set>
                                    <p:anim calcmode="lin" valueType="num">
                                      <p:cBhvr additive="base">
                                        <p:cTn id="123" dur="500" fill="hold"/>
                                        <p:tgtEl>
                                          <p:spTgt spid="28715"/>
                                        </p:tgtEl>
                                        <p:attrNameLst>
                                          <p:attrName>ppt_x</p:attrName>
                                        </p:attrNameLst>
                                      </p:cBhvr>
                                      <p:tavLst>
                                        <p:tav tm="0">
                                          <p:val>
                                            <p:strVal val="#ppt_x"/>
                                          </p:val>
                                        </p:tav>
                                        <p:tav tm="100000">
                                          <p:val>
                                            <p:strVal val="#ppt_x"/>
                                          </p:val>
                                        </p:tav>
                                      </p:tavLst>
                                    </p:anim>
                                    <p:anim calcmode="lin" valueType="num">
                                      <p:cBhvr additive="base">
                                        <p:cTn id="124" dur="500" fill="hold"/>
                                        <p:tgtEl>
                                          <p:spTgt spid="28715"/>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4" fill="hold" nodeType="clickEffect">
                                  <p:stCondLst>
                                    <p:cond delay="0"/>
                                  </p:stCondLst>
                                  <p:childTnLst>
                                    <p:set>
                                      <p:cBhvr>
                                        <p:cTn id="128" dur="1" fill="hold">
                                          <p:stCondLst>
                                            <p:cond delay="0"/>
                                          </p:stCondLst>
                                        </p:cTn>
                                        <p:tgtEl>
                                          <p:spTgt spid="28737"/>
                                        </p:tgtEl>
                                        <p:attrNameLst>
                                          <p:attrName>style.visibility</p:attrName>
                                        </p:attrNameLst>
                                      </p:cBhvr>
                                      <p:to>
                                        <p:strVal val="visible"/>
                                      </p:to>
                                    </p:set>
                                    <p:animEffect transition="in" filter="wipe(down)">
                                      <p:cBhvr>
                                        <p:cTn id="129" dur="500"/>
                                        <p:tgtEl>
                                          <p:spTgt spid="28737"/>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0" presetClass="entr" presetSubtype="0" fill="hold" grpId="0" nodeType="clickEffect">
                                  <p:stCondLst>
                                    <p:cond delay="0"/>
                                  </p:stCondLst>
                                  <p:childTnLst>
                                    <p:set>
                                      <p:cBhvr>
                                        <p:cTn id="133" dur="1" fill="hold">
                                          <p:stCondLst>
                                            <p:cond delay="0"/>
                                          </p:stCondLst>
                                        </p:cTn>
                                        <p:tgtEl>
                                          <p:spTgt spid="28719"/>
                                        </p:tgtEl>
                                        <p:attrNameLst>
                                          <p:attrName>style.visibility</p:attrName>
                                        </p:attrNameLst>
                                      </p:cBhvr>
                                      <p:to>
                                        <p:strVal val="visible"/>
                                      </p:to>
                                    </p:set>
                                    <p:animEffect transition="in" filter="wedge">
                                      <p:cBhvr>
                                        <p:cTn id="134" dur="2000"/>
                                        <p:tgtEl>
                                          <p:spTgt spid="28719"/>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4" fill="hold" nodeType="clickEffect">
                                  <p:stCondLst>
                                    <p:cond delay="0"/>
                                  </p:stCondLst>
                                  <p:childTnLst>
                                    <p:set>
                                      <p:cBhvr>
                                        <p:cTn id="138" dur="1" fill="hold">
                                          <p:stCondLst>
                                            <p:cond delay="0"/>
                                          </p:stCondLst>
                                        </p:cTn>
                                        <p:tgtEl>
                                          <p:spTgt spid="28738"/>
                                        </p:tgtEl>
                                        <p:attrNameLst>
                                          <p:attrName>style.visibility</p:attrName>
                                        </p:attrNameLst>
                                      </p:cBhvr>
                                      <p:to>
                                        <p:strVal val="visible"/>
                                      </p:to>
                                    </p:set>
                                    <p:animEffect transition="in" filter="wipe(down)">
                                      <p:cBhvr>
                                        <p:cTn id="139" dur="500"/>
                                        <p:tgtEl>
                                          <p:spTgt spid="28738"/>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28713"/>
                                        </p:tgtEl>
                                        <p:attrNameLst>
                                          <p:attrName>style.visibility</p:attrName>
                                        </p:attrNameLst>
                                      </p:cBhvr>
                                      <p:to>
                                        <p:strVal val="visible"/>
                                      </p:to>
                                    </p:set>
                                    <p:anim calcmode="lin" valueType="num">
                                      <p:cBhvr additive="base">
                                        <p:cTn id="144" dur="500" fill="hold"/>
                                        <p:tgtEl>
                                          <p:spTgt spid="28713"/>
                                        </p:tgtEl>
                                        <p:attrNameLst>
                                          <p:attrName>ppt_x</p:attrName>
                                        </p:attrNameLst>
                                      </p:cBhvr>
                                      <p:tavLst>
                                        <p:tav tm="0">
                                          <p:val>
                                            <p:strVal val="#ppt_x"/>
                                          </p:val>
                                        </p:tav>
                                        <p:tav tm="100000">
                                          <p:val>
                                            <p:strVal val="#ppt_x"/>
                                          </p:val>
                                        </p:tav>
                                      </p:tavLst>
                                    </p:anim>
                                    <p:anim calcmode="lin" valueType="num">
                                      <p:cBhvr additive="base">
                                        <p:cTn id="145" dur="500" fill="hold"/>
                                        <p:tgtEl>
                                          <p:spTgt spid="28713"/>
                                        </p:tgtEl>
                                        <p:attrNameLst>
                                          <p:attrName>ppt_y</p:attrName>
                                        </p:attrNameLst>
                                      </p:cBhvr>
                                      <p:tavLst>
                                        <p:tav tm="0">
                                          <p:val>
                                            <p:strVal val="1+#ppt_h/2"/>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4" fill="hold" nodeType="clickEffect">
                                  <p:stCondLst>
                                    <p:cond delay="0"/>
                                  </p:stCondLst>
                                  <p:childTnLst>
                                    <p:set>
                                      <p:cBhvr>
                                        <p:cTn id="149" dur="1" fill="hold">
                                          <p:stCondLst>
                                            <p:cond delay="0"/>
                                          </p:stCondLst>
                                        </p:cTn>
                                        <p:tgtEl>
                                          <p:spTgt spid="28741"/>
                                        </p:tgtEl>
                                        <p:attrNameLst>
                                          <p:attrName>style.visibility</p:attrName>
                                        </p:attrNameLst>
                                      </p:cBhvr>
                                      <p:to>
                                        <p:strVal val="visible"/>
                                      </p:to>
                                    </p:set>
                                    <p:animEffect transition="in" filter="wipe(down)">
                                      <p:cBhvr>
                                        <p:cTn id="150" dur="500"/>
                                        <p:tgtEl>
                                          <p:spTgt spid="28741"/>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0" presetClass="entr" presetSubtype="0" fill="hold" grpId="0" nodeType="clickEffect">
                                  <p:stCondLst>
                                    <p:cond delay="0"/>
                                  </p:stCondLst>
                                  <p:childTnLst>
                                    <p:set>
                                      <p:cBhvr>
                                        <p:cTn id="154" dur="1" fill="hold">
                                          <p:stCondLst>
                                            <p:cond delay="0"/>
                                          </p:stCondLst>
                                        </p:cTn>
                                        <p:tgtEl>
                                          <p:spTgt spid="28722"/>
                                        </p:tgtEl>
                                        <p:attrNameLst>
                                          <p:attrName>style.visibility</p:attrName>
                                        </p:attrNameLst>
                                      </p:cBhvr>
                                      <p:to>
                                        <p:strVal val="visible"/>
                                      </p:to>
                                    </p:set>
                                    <p:animEffect transition="in" filter="wedge">
                                      <p:cBhvr>
                                        <p:cTn id="155" dur="2000"/>
                                        <p:tgtEl>
                                          <p:spTgt spid="2872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4" fill="hold" nodeType="clickEffect">
                                  <p:stCondLst>
                                    <p:cond delay="0"/>
                                  </p:stCondLst>
                                  <p:childTnLst>
                                    <p:set>
                                      <p:cBhvr>
                                        <p:cTn id="159" dur="1" fill="hold">
                                          <p:stCondLst>
                                            <p:cond delay="0"/>
                                          </p:stCondLst>
                                        </p:cTn>
                                        <p:tgtEl>
                                          <p:spTgt spid="28742"/>
                                        </p:tgtEl>
                                        <p:attrNameLst>
                                          <p:attrName>style.visibility</p:attrName>
                                        </p:attrNameLst>
                                      </p:cBhvr>
                                      <p:to>
                                        <p:strVal val="visible"/>
                                      </p:to>
                                    </p:set>
                                    <p:animEffect transition="in" filter="wipe(down)">
                                      <p:cBhvr>
                                        <p:cTn id="160" dur="500"/>
                                        <p:tgtEl>
                                          <p:spTgt spid="28742"/>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28714"/>
                                        </p:tgtEl>
                                        <p:attrNameLst>
                                          <p:attrName>style.visibility</p:attrName>
                                        </p:attrNameLst>
                                      </p:cBhvr>
                                      <p:to>
                                        <p:strVal val="visible"/>
                                      </p:to>
                                    </p:set>
                                    <p:anim calcmode="lin" valueType="num">
                                      <p:cBhvr additive="base">
                                        <p:cTn id="165" dur="500" fill="hold"/>
                                        <p:tgtEl>
                                          <p:spTgt spid="28714"/>
                                        </p:tgtEl>
                                        <p:attrNameLst>
                                          <p:attrName>ppt_x</p:attrName>
                                        </p:attrNameLst>
                                      </p:cBhvr>
                                      <p:tavLst>
                                        <p:tav tm="0">
                                          <p:val>
                                            <p:strVal val="#ppt_x"/>
                                          </p:val>
                                        </p:tav>
                                        <p:tav tm="100000">
                                          <p:val>
                                            <p:strVal val="#ppt_x"/>
                                          </p:val>
                                        </p:tav>
                                      </p:tavLst>
                                    </p:anim>
                                    <p:anim calcmode="lin" valueType="num">
                                      <p:cBhvr additive="base">
                                        <p:cTn id="166" dur="500" fill="hold"/>
                                        <p:tgtEl>
                                          <p:spTgt spid="28714"/>
                                        </p:tgtEl>
                                        <p:attrNameLst>
                                          <p:attrName>ppt_y</p:attrName>
                                        </p:attrNameLst>
                                      </p:cBhvr>
                                      <p:tavLst>
                                        <p:tav tm="0">
                                          <p:val>
                                            <p:strVal val="1+#ppt_h/2"/>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4" fill="hold" nodeType="clickEffect">
                                  <p:stCondLst>
                                    <p:cond delay="0"/>
                                  </p:stCondLst>
                                  <p:childTnLst>
                                    <p:set>
                                      <p:cBhvr>
                                        <p:cTn id="170" dur="1" fill="hold">
                                          <p:stCondLst>
                                            <p:cond delay="0"/>
                                          </p:stCondLst>
                                        </p:cTn>
                                        <p:tgtEl>
                                          <p:spTgt spid="28739"/>
                                        </p:tgtEl>
                                        <p:attrNameLst>
                                          <p:attrName>style.visibility</p:attrName>
                                        </p:attrNameLst>
                                      </p:cBhvr>
                                      <p:to>
                                        <p:strVal val="visible"/>
                                      </p:to>
                                    </p:set>
                                    <p:animEffect transition="in" filter="wipe(down)">
                                      <p:cBhvr>
                                        <p:cTn id="171" dur="500"/>
                                        <p:tgtEl>
                                          <p:spTgt spid="28739"/>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0" presetClass="entr" presetSubtype="0" fill="hold" grpId="0" nodeType="clickEffect">
                                  <p:stCondLst>
                                    <p:cond delay="0"/>
                                  </p:stCondLst>
                                  <p:childTnLst>
                                    <p:set>
                                      <p:cBhvr>
                                        <p:cTn id="175" dur="1" fill="hold">
                                          <p:stCondLst>
                                            <p:cond delay="0"/>
                                          </p:stCondLst>
                                        </p:cTn>
                                        <p:tgtEl>
                                          <p:spTgt spid="28723"/>
                                        </p:tgtEl>
                                        <p:attrNameLst>
                                          <p:attrName>style.visibility</p:attrName>
                                        </p:attrNameLst>
                                      </p:cBhvr>
                                      <p:to>
                                        <p:strVal val="visible"/>
                                      </p:to>
                                    </p:set>
                                    <p:animEffect transition="in" filter="wedge">
                                      <p:cBhvr>
                                        <p:cTn id="176" dur="2000"/>
                                        <p:tgtEl>
                                          <p:spTgt spid="28723"/>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4" fill="hold" nodeType="clickEffect">
                                  <p:stCondLst>
                                    <p:cond delay="0"/>
                                  </p:stCondLst>
                                  <p:childTnLst>
                                    <p:set>
                                      <p:cBhvr>
                                        <p:cTn id="180" dur="1" fill="hold">
                                          <p:stCondLst>
                                            <p:cond delay="0"/>
                                          </p:stCondLst>
                                        </p:cTn>
                                        <p:tgtEl>
                                          <p:spTgt spid="28740"/>
                                        </p:tgtEl>
                                        <p:attrNameLst>
                                          <p:attrName>style.visibility</p:attrName>
                                        </p:attrNameLst>
                                      </p:cBhvr>
                                      <p:to>
                                        <p:strVal val="visible"/>
                                      </p:to>
                                    </p:set>
                                    <p:animEffect transition="in" filter="wipe(down)">
                                      <p:cBhvr>
                                        <p:cTn id="181" dur="500"/>
                                        <p:tgtEl>
                                          <p:spTgt spid="28740"/>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28744"/>
                                        </p:tgtEl>
                                        <p:attrNameLst>
                                          <p:attrName>style.visibility</p:attrName>
                                        </p:attrNameLst>
                                      </p:cBhvr>
                                      <p:to>
                                        <p:strVal val="visible"/>
                                      </p:to>
                                    </p:set>
                                    <p:anim calcmode="lin" valueType="num">
                                      <p:cBhvr additive="base">
                                        <p:cTn id="186" dur="500" fill="hold"/>
                                        <p:tgtEl>
                                          <p:spTgt spid="28744"/>
                                        </p:tgtEl>
                                        <p:attrNameLst>
                                          <p:attrName>ppt_x</p:attrName>
                                        </p:attrNameLst>
                                      </p:cBhvr>
                                      <p:tavLst>
                                        <p:tav tm="0">
                                          <p:val>
                                            <p:strVal val="#ppt_x"/>
                                          </p:val>
                                        </p:tav>
                                        <p:tav tm="100000">
                                          <p:val>
                                            <p:strVal val="#ppt_x"/>
                                          </p:val>
                                        </p:tav>
                                      </p:tavLst>
                                    </p:anim>
                                    <p:anim calcmode="lin" valueType="num">
                                      <p:cBhvr additive="base">
                                        <p:cTn id="187" dur="500" fill="hold"/>
                                        <p:tgtEl>
                                          <p:spTgt spid="28744"/>
                                        </p:tgtEl>
                                        <p:attrNameLst>
                                          <p:attrName>ppt_y</p:attrName>
                                        </p:attrNameLst>
                                      </p:cBhvr>
                                      <p:tavLst>
                                        <p:tav tm="0">
                                          <p:val>
                                            <p:strVal val="1+#ppt_h/2"/>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4" fill="hold" nodeType="clickEffect">
                                  <p:stCondLst>
                                    <p:cond delay="0"/>
                                  </p:stCondLst>
                                  <p:childTnLst>
                                    <p:set>
                                      <p:cBhvr>
                                        <p:cTn id="191" dur="1" fill="hold">
                                          <p:stCondLst>
                                            <p:cond delay="0"/>
                                          </p:stCondLst>
                                        </p:cTn>
                                        <p:tgtEl>
                                          <p:spTgt spid="28746"/>
                                        </p:tgtEl>
                                        <p:attrNameLst>
                                          <p:attrName>style.visibility</p:attrName>
                                        </p:attrNameLst>
                                      </p:cBhvr>
                                      <p:to>
                                        <p:strVal val="visible"/>
                                      </p:to>
                                    </p:set>
                                    <p:animEffect transition="in" filter="wipe(down)">
                                      <p:cBhvr>
                                        <p:cTn id="192" dur="500"/>
                                        <p:tgtEl>
                                          <p:spTgt spid="28746"/>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0" presetClass="entr" presetSubtype="0" fill="hold" grpId="0" nodeType="clickEffect">
                                  <p:stCondLst>
                                    <p:cond delay="0"/>
                                  </p:stCondLst>
                                  <p:childTnLst>
                                    <p:set>
                                      <p:cBhvr>
                                        <p:cTn id="196" dur="1" fill="hold">
                                          <p:stCondLst>
                                            <p:cond delay="0"/>
                                          </p:stCondLst>
                                        </p:cTn>
                                        <p:tgtEl>
                                          <p:spTgt spid="28745"/>
                                        </p:tgtEl>
                                        <p:attrNameLst>
                                          <p:attrName>style.visibility</p:attrName>
                                        </p:attrNameLst>
                                      </p:cBhvr>
                                      <p:to>
                                        <p:strVal val="visible"/>
                                      </p:to>
                                    </p:set>
                                    <p:animEffect transition="in" filter="wedge">
                                      <p:cBhvr>
                                        <p:cTn id="197" dur="2000"/>
                                        <p:tgtEl>
                                          <p:spTgt spid="28745"/>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4" fill="hold" nodeType="clickEffect">
                                  <p:stCondLst>
                                    <p:cond delay="0"/>
                                  </p:stCondLst>
                                  <p:childTnLst>
                                    <p:set>
                                      <p:cBhvr>
                                        <p:cTn id="201" dur="1" fill="hold">
                                          <p:stCondLst>
                                            <p:cond delay="0"/>
                                          </p:stCondLst>
                                        </p:cTn>
                                        <p:tgtEl>
                                          <p:spTgt spid="28747"/>
                                        </p:tgtEl>
                                        <p:attrNameLst>
                                          <p:attrName>style.visibility</p:attrName>
                                        </p:attrNameLst>
                                      </p:cBhvr>
                                      <p:to>
                                        <p:strVal val="visible"/>
                                      </p:to>
                                    </p:set>
                                    <p:animEffect transition="in" filter="wipe(down)">
                                      <p:cBhvr>
                                        <p:cTn id="202" dur="500"/>
                                        <p:tgtEl>
                                          <p:spTgt spid="28747"/>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28748"/>
                                        </p:tgtEl>
                                        <p:attrNameLst>
                                          <p:attrName>style.visibility</p:attrName>
                                        </p:attrNameLst>
                                      </p:cBhvr>
                                      <p:to>
                                        <p:strVal val="visible"/>
                                      </p:to>
                                    </p:set>
                                    <p:anim calcmode="lin" valueType="num">
                                      <p:cBhvr additive="base">
                                        <p:cTn id="207" dur="500" fill="hold"/>
                                        <p:tgtEl>
                                          <p:spTgt spid="28748"/>
                                        </p:tgtEl>
                                        <p:attrNameLst>
                                          <p:attrName>ppt_x</p:attrName>
                                        </p:attrNameLst>
                                      </p:cBhvr>
                                      <p:tavLst>
                                        <p:tav tm="0">
                                          <p:val>
                                            <p:strVal val="#ppt_x"/>
                                          </p:val>
                                        </p:tav>
                                        <p:tav tm="100000">
                                          <p:val>
                                            <p:strVal val="#ppt_x"/>
                                          </p:val>
                                        </p:tav>
                                      </p:tavLst>
                                    </p:anim>
                                    <p:anim calcmode="lin" valueType="num">
                                      <p:cBhvr additive="base">
                                        <p:cTn id="208" dur="500" fill="hold"/>
                                        <p:tgtEl>
                                          <p:spTgt spid="28748"/>
                                        </p:tgtEl>
                                        <p:attrNameLst>
                                          <p:attrName>ppt_y</p:attrName>
                                        </p:attrNameLst>
                                      </p:cBhvr>
                                      <p:tavLst>
                                        <p:tav tm="0">
                                          <p:val>
                                            <p:strVal val="1+#ppt_h/2"/>
                                          </p:val>
                                        </p:tav>
                                        <p:tav tm="100000">
                                          <p:val>
                                            <p:strVal val="#ppt_y"/>
                                          </p:val>
                                        </p:tav>
                                      </p:tavLst>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4" fill="hold" nodeType="clickEffect">
                                  <p:stCondLst>
                                    <p:cond delay="0"/>
                                  </p:stCondLst>
                                  <p:childTnLst>
                                    <p:set>
                                      <p:cBhvr>
                                        <p:cTn id="212" dur="1" fill="hold">
                                          <p:stCondLst>
                                            <p:cond delay="0"/>
                                          </p:stCondLst>
                                        </p:cTn>
                                        <p:tgtEl>
                                          <p:spTgt spid="28750"/>
                                        </p:tgtEl>
                                        <p:attrNameLst>
                                          <p:attrName>style.visibility</p:attrName>
                                        </p:attrNameLst>
                                      </p:cBhvr>
                                      <p:to>
                                        <p:strVal val="visible"/>
                                      </p:to>
                                    </p:set>
                                    <p:animEffect transition="in" filter="wipe(down)">
                                      <p:cBhvr>
                                        <p:cTn id="213" dur="500"/>
                                        <p:tgtEl>
                                          <p:spTgt spid="28750"/>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20" presetClass="entr" presetSubtype="0" fill="hold" grpId="0" nodeType="clickEffect">
                                  <p:stCondLst>
                                    <p:cond delay="0"/>
                                  </p:stCondLst>
                                  <p:childTnLst>
                                    <p:set>
                                      <p:cBhvr>
                                        <p:cTn id="217" dur="1" fill="hold">
                                          <p:stCondLst>
                                            <p:cond delay="0"/>
                                          </p:stCondLst>
                                        </p:cTn>
                                        <p:tgtEl>
                                          <p:spTgt spid="28749"/>
                                        </p:tgtEl>
                                        <p:attrNameLst>
                                          <p:attrName>style.visibility</p:attrName>
                                        </p:attrNameLst>
                                      </p:cBhvr>
                                      <p:to>
                                        <p:strVal val="visible"/>
                                      </p:to>
                                    </p:set>
                                    <p:animEffect transition="in" filter="wedge">
                                      <p:cBhvr>
                                        <p:cTn id="218" dur="2000"/>
                                        <p:tgtEl>
                                          <p:spTgt spid="28749"/>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2" presetClass="entr" presetSubtype="4" fill="hold" nodeType="clickEffect">
                                  <p:stCondLst>
                                    <p:cond delay="0"/>
                                  </p:stCondLst>
                                  <p:childTnLst>
                                    <p:set>
                                      <p:cBhvr>
                                        <p:cTn id="222" dur="1" fill="hold">
                                          <p:stCondLst>
                                            <p:cond delay="0"/>
                                          </p:stCondLst>
                                        </p:cTn>
                                        <p:tgtEl>
                                          <p:spTgt spid="28751"/>
                                        </p:tgtEl>
                                        <p:attrNameLst>
                                          <p:attrName>style.visibility</p:attrName>
                                        </p:attrNameLst>
                                      </p:cBhvr>
                                      <p:to>
                                        <p:strVal val="visible"/>
                                      </p:to>
                                    </p:set>
                                    <p:animEffect transition="in" filter="wipe(down)">
                                      <p:cBhvr>
                                        <p:cTn id="223" dur="500"/>
                                        <p:tgtEl>
                                          <p:spTgt spid="28751"/>
                                        </p:tgtEl>
                                      </p:cBhvr>
                                    </p:animEffect>
                                  </p:childTnLst>
                                </p:cTn>
                              </p:par>
                              <p:par>
                                <p:cTn id="224" presetID="22" presetClass="entr" presetSubtype="4" fill="hold" nodeType="withEffect">
                                  <p:stCondLst>
                                    <p:cond delay="0"/>
                                  </p:stCondLst>
                                  <p:childTnLst>
                                    <p:set>
                                      <p:cBhvr>
                                        <p:cTn id="225" dur="1" fill="hold">
                                          <p:stCondLst>
                                            <p:cond delay="0"/>
                                          </p:stCondLst>
                                        </p:cTn>
                                        <p:tgtEl>
                                          <p:spTgt spid="28752"/>
                                        </p:tgtEl>
                                        <p:attrNameLst>
                                          <p:attrName>style.visibility</p:attrName>
                                        </p:attrNameLst>
                                      </p:cBhvr>
                                      <p:to>
                                        <p:strVal val="visible"/>
                                      </p:to>
                                    </p:set>
                                    <p:animEffect transition="in" filter="wipe(down)">
                                      <p:cBhvr>
                                        <p:cTn id="226" dur="500"/>
                                        <p:tgtEl>
                                          <p:spTgt spid="28752"/>
                                        </p:tgtEl>
                                      </p:cBhvr>
                                    </p:animEffec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4" fill="hold" nodeType="clickEffect">
                                  <p:stCondLst>
                                    <p:cond delay="0"/>
                                  </p:stCondLst>
                                  <p:childTnLst>
                                    <p:set>
                                      <p:cBhvr>
                                        <p:cTn id="230" dur="1" fill="hold">
                                          <p:stCondLst>
                                            <p:cond delay="0"/>
                                          </p:stCondLst>
                                        </p:cTn>
                                        <p:tgtEl>
                                          <p:spTgt spid="28736"/>
                                        </p:tgtEl>
                                        <p:attrNameLst>
                                          <p:attrName>style.visibility</p:attrName>
                                        </p:attrNameLst>
                                      </p:cBhvr>
                                      <p:to>
                                        <p:strVal val="visible"/>
                                      </p:to>
                                    </p:set>
                                    <p:animEffect transition="in" filter="wipe(down)">
                                      <p:cBhvr>
                                        <p:cTn id="231" dur="500"/>
                                        <p:tgtEl>
                                          <p:spTgt spid="28736"/>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2" presetClass="entr" presetSubtype="4" fill="hold" nodeType="clickEffect">
                                  <p:stCondLst>
                                    <p:cond delay="0"/>
                                  </p:stCondLst>
                                  <p:childTnLst>
                                    <p:set>
                                      <p:cBhvr>
                                        <p:cTn id="235" dur="1" fill="hold">
                                          <p:stCondLst>
                                            <p:cond delay="0"/>
                                          </p:stCondLst>
                                        </p:cTn>
                                        <p:tgtEl>
                                          <p:spTgt spid="28753"/>
                                        </p:tgtEl>
                                        <p:attrNameLst>
                                          <p:attrName>style.visibility</p:attrName>
                                        </p:attrNameLst>
                                      </p:cBhvr>
                                      <p:to>
                                        <p:strVal val="visible"/>
                                      </p:to>
                                    </p:set>
                                    <p:animEffect transition="in" filter="wipe(down)">
                                      <p:cBhvr>
                                        <p:cTn id="236" dur="500"/>
                                        <p:tgtEl>
                                          <p:spTgt spid="28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8" grpId="0" animBg="1"/>
      <p:bldP spid="28709" grpId="0" animBg="1"/>
      <p:bldP spid="28710" grpId="0" animBg="1"/>
      <p:bldP spid="28711" grpId="0" animBg="1"/>
      <p:bldP spid="28712" grpId="0" animBg="1"/>
      <p:bldP spid="28713" grpId="0" animBg="1"/>
      <p:bldP spid="28714" grpId="0" animBg="1"/>
      <p:bldP spid="28715" grpId="0" animBg="1"/>
      <p:bldP spid="28716" grpId="0" animBg="1"/>
      <p:bldP spid="28717" grpId="0" animBg="1"/>
      <p:bldP spid="28718" grpId="0" animBg="1"/>
      <p:bldP spid="28719" grpId="0" animBg="1"/>
      <p:bldP spid="28720" grpId="0" animBg="1"/>
      <p:bldP spid="28721" grpId="0" animBg="1"/>
      <p:bldP spid="28722" grpId="0" animBg="1"/>
      <p:bldP spid="28723" grpId="0" animBg="1"/>
      <p:bldP spid="28744" grpId="0" animBg="1"/>
      <p:bldP spid="28745" grpId="0" animBg="1"/>
      <p:bldP spid="28748" grpId="0" animBg="1"/>
      <p:bldP spid="287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5" t="11258" r="5055" b="-11258"/>
          <a:stretch/>
        </p:blipFill>
        <p:spPr bwMode="auto">
          <a:xfrm>
            <a:off x="179512" y="548680"/>
            <a:ext cx="8964488" cy="707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661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4"/>
          <p:cNvSpPr>
            <a:spLocks noGrp="1" noChangeArrowheads="1"/>
          </p:cNvSpPr>
          <p:nvPr>
            <p:ph type="title"/>
          </p:nvPr>
        </p:nvSpPr>
        <p:spPr>
          <a:xfrm>
            <a:off x="457200" y="565150"/>
            <a:ext cx="8229600" cy="561975"/>
          </a:xfrm>
          <a:solidFill>
            <a:srgbClr val="F8F8F8"/>
          </a:solidFill>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spcBef>
                <a:spcPct val="50000"/>
              </a:spcBef>
            </a:pPr>
            <a:r>
              <a:rPr lang="cs-CZ" altLang="cs-CZ" sz="3600" b="1" smtClean="0">
                <a:solidFill>
                  <a:srgbClr val="C00000"/>
                </a:solidFill>
                <a:latin typeface="Times New Roman" pitchFamily="18" charset="0"/>
              </a:rPr>
              <a:t>Nákupní skupina (centrum)</a:t>
            </a:r>
          </a:p>
        </p:txBody>
      </p:sp>
      <p:sp>
        <p:nvSpPr>
          <p:cNvPr id="11267" name="Text Box 34"/>
          <p:cNvSpPr>
            <a:spLocks noGrp="1" noChangeArrowheads="1"/>
          </p:cNvSpPr>
          <p:nvPr>
            <p:ph idx="1"/>
          </p:nvPr>
        </p:nvSpPr>
        <p:spPr>
          <a:xfrm>
            <a:off x="457200" y="1600200"/>
            <a:ext cx="8229600" cy="3478213"/>
          </a:xfrm>
          <a:solidFill>
            <a:schemeClr val="bg1"/>
          </a:solidFill>
        </p:spPr>
        <p:txBody>
          <a:bodyPr>
            <a:spAutoFit/>
          </a:bodyPr>
          <a:lstStyle/>
          <a:p>
            <a:pPr>
              <a:spcBef>
                <a:spcPct val="50000"/>
              </a:spcBef>
              <a:buClrTx/>
              <a:buFontTx/>
              <a:buNone/>
            </a:pPr>
            <a:r>
              <a:rPr lang="cs-CZ" altLang="cs-CZ" sz="2000" b="1" smtClean="0">
                <a:latin typeface="Times New Roman" pitchFamily="18" charset="0"/>
              </a:rPr>
              <a:t>Uživatelé – budoucí „spotřebitelé“ – identifikují potřeby</a:t>
            </a:r>
          </a:p>
          <a:p>
            <a:pPr>
              <a:spcBef>
                <a:spcPct val="50000"/>
              </a:spcBef>
              <a:buClrTx/>
              <a:buFontTx/>
              <a:buNone/>
            </a:pPr>
            <a:r>
              <a:rPr lang="cs-CZ" altLang="cs-CZ" sz="2000" b="1" smtClean="0">
                <a:latin typeface="Times New Roman" pitchFamily="18" charset="0"/>
              </a:rPr>
              <a:t>Poradci – ovlivňovatelé (znalci, experti na určitou oblast)</a:t>
            </a:r>
          </a:p>
          <a:p>
            <a:pPr>
              <a:spcBef>
                <a:spcPct val="50000"/>
              </a:spcBef>
              <a:buClrTx/>
              <a:buFontTx/>
              <a:buNone/>
            </a:pPr>
            <a:r>
              <a:rPr lang="cs-CZ" altLang="cs-CZ" sz="2000" b="1" smtClean="0">
                <a:latin typeface="Times New Roman" pitchFamily="18" charset="0"/>
              </a:rPr>
              <a:t>Deskriptori – definují přesnou technickou specifikaci</a:t>
            </a:r>
          </a:p>
          <a:p>
            <a:pPr>
              <a:spcBef>
                <a:spcPct val="50000"/>
              </a:spcBef>
              <a:buClrTx/>
              <a:buFontTx/>
              <a:buNone/>
            </a:pPr>
            <a:r>
              <a:rPr lang="cs-CZ" altLang="cs-CZ" sz="2000" b="1" smtClean="0">
                <a:latin typeface="Times New Roman" pitchFamily="18" charset="0"/>
              </a:rPr>
              <a:t>Kontroloři – eliminace osobních zájmů a dohled nad správností obsahu i postupu</a:t>
            </a:r>
          </a:p>
          <a:p>
            <a:pPr>
              <a:spcBef>
                <a:spcPct val="50000"/>
              </a:spcBef>
              <a:buClrTx/>
              <a:buFontTx/>
              <a:buNone/>
            </a:pPr>
            <a:r>
              <a:rPr lang="cs-CZ" altLang="cs-CZ" sz="2000" b="1" smtClean="0">
                <a:latin typeface="Times New Roman" pitchFamily="18" charset="0"/>
              </a:rPr>
              <a:t>Schvalovatelé – rozhodovatelé (pravomoci a kompetence)</a:t>
            </a:r>
          </a:p>
          <a:p>
            <a:pPr>
              <a:spcBef>
                <a:spcPct val="50000"/>
              </a:spcBef>
              <a:buClrTx/>
              <a:buFontTx/>
              <a:buNone/>
            </a:pPr>
            <a:r>
              <a:rPr lang="cs-CZ" altLang="cs-CZ" sz="2000" b="1" smtClean="0">
                <a:latin typeface="Times New Roman" pitchFamily="18" charset="0"/>
              </a:rPr>
              <a:t>Bezprostřední kupující – kontakt s dodavatelem</a:t>
            </a:r>
          </a:p>
          <a:p>
            <a:pPr>
              <a:spcBef>
                <a:spcPct val="50000"/>
              </a:spcBef>
              <a:buClrTx/>
              <a:buFontTx/>
              <a:buNone/>
            </a:pPr>
            <a:r>
              <a:rPr lang="cs-CZ" altLang="cs-CZ" sz="2000" b="1" smtClean="0">
                <a:latin typeface="Times New Roman" pitchFamily="18" charset="0"/>
              </a:rPr>
              <a:t>Financující – zajištění a zprostředkování úhrady</a:t>
            </a:r>
          </a:p>
        </p:txBody>
      </p:sp>
      <p:sp>
        <p:nvSpPr>
          <p:cNvPr id="4" name="Text Box 7"/>
          <p:cNvSpPr txBox="1">
            <a:spLocks noChangeArrowheads="1"/>
          </p:cNvSpPr>
          <p:nvPr/>
        </p:nvSpPr>
        <p:spPr bwMode="auto">
          <a:xfrm>
            <a:off x="6444208" y="4149080"/>
            <a:ext cx="2590800" cy="2565400"/>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defRPr/>
            </a:pPr>
            <a:r>
              <a:rPr lang="cs-CZ" sz="1800" b="1">
                <a:effectLst/>
                <a:latin typeface="Arial" pitchFamily="34" charset="0"/>
              </a:rPr>
              <a:t>KUPNÍ ROLE:</a:t>
            </a:r>
          </a:p>
          <a:p>
            <a:pPr>
              <a:buFont typeface="Wingdings" pitchFamily="2" charset="2"/>
              <a:buNone/>
              <a:defRPr/>
            </a:pPr>
            <a:r>
              <a:rPr lang="cs-CZ" sz="1800" b="1">
                <a:effectLst/>
                <a:latin typeface="Arial" pitchFamily="34" charset="0"/>
              </a:rPr>
              <a:t>Ovlivňovatel</a:t>
            </a:r>
          </a:p>
          <a:p>
            <a:pPr>
              <a:buFont typeface="Wingdings" pitchFamily="2" charset="2"/>
              <a:buNone/>
              <a:defRPr/>
            </a:pPr>
            <a:r>
              <a:rPr lang="cs-CZ" sz="1800" b="1">
                <a:effectLst/>
                <a:latin typeface="Arial" pitchFamily="34" charset="0"/>
              </a:rPr>
              <a:t>Navrhovatel/inicátor</a:t>
            </a:r>
          </a:p>
          <a:p>
            <a:pPr>
              <a:buFont typeface="Wingdings" pitchFamily="2" charset="2"/>
              <a:buNone/>
              <a:defRPr/>
            </a:pPr>
            <a:r>
              <a:rPr lang="cs-CZ" sz="1800" b="1">
                <a:effectLst/>
                <a:latin typeface="Arial" pitchFamily="34" charset="0"/>
              </a:rPr>
              <a:t>Rozhodovatel</a:t>
            </a:r>
          </a:p>
          <a:p>
            <a:pPr>
              <a:buFont typeface="Wingdings" pitchFamily="2" charset="2"/>
              <a:buNone/>
              <a:defRPr/>
            </a:pPr>
            <a:r>
              <a:rPr lang="cs-CZ" sz="1800" b="1">
                <a:effectLst/>
                <a:latin typeface="Arial" pitchFamily="34" charset="0"/>
              </a:rPr>
              <a:t>Uživatel</a:t>
            </a:r>
          </a:p>
          <a:p>
            <a:pPr>
              <a:buFont typeface="Wingdings" pitchFamily="2" charset="2"/>
              <a:buNone/>
              <a:defRPr/>
            </a:pPr>
            <a:r>
              <a:rPr lang="cs-CZ" sz="1800" b="1">
                <a:effectLst/>
                <a:latin typeface="Arial" pitchFamily="34" charset="0"/>
              </a:rPr>
              <a:t>koordinátor</a:t>
            </a:r>
          </a:p>
          <a:p>
            <a:pPr>
              <a:spcBef>
                <a:spcPct val="50000"/>
              </a:spcBef>
              <a:buFont typeface="Wingdings" pitchFamily="2" charset="2"/>
              <a:buNone/>
              <a:defRPr/>
            </a:pPr>
            <a:endParaRPr lang="cs-CZ">
              <a:effectLst>
                <a:outerShdw blurRad="38100" dist="38100" dir="2700000" algn="tl">
                  <a:srgbClr val="000000"/>
                </a:outerShdw>
              </a:effectLst>
            </a:endParaRPr>
          </a:p>
        </p:txBody>
      </p:sp>
    </p:spTree>
    <p:extLst>
      <p:ext uri="{BB962C8B-B14F-4D97-AF65-F5344CB8AC3E}">
        <p14:creationId xmlns:p14="http://schemas.microsoft.com/office/powerpoint/2010/main" val="22479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905000" y="228600"/>
            <a:ext cx="4251176" cy="457200"/>
          </a:xfrm>
          <a:solidFill>
            <a:srgbClr val="CCFFCC"/>
          </a:solidFill>
        </p:spPr>
        <p:txBody>
          <a:bodyPr>
            <a:normAutofit fontScale="90000"/>
          </a:bodyPr>
          <a:lstStyle/>
          <a:p>
            <a:pPr eaLnBrk="1" hangingPunct="1"/>
            <a:r>
              <a:rPr lang="cs-CZ" altLang="cs-CZ" sz="4000" dirty="0" smtClean="0">
                <a:latin typeface="Arial" pitchFamily="34" charset="0"/>
              </a:rPr>
              <a:t>Organizace nákupu</a:t>
            </a:r>
          </a:p>
        </p:txBody>
      </p:sp>
      <p:sp>
        <p:nvSpPr>
          <p:cNvPr id="19459" name="Rectangle 3"/>
          <p:cNvSpPr>
            <a:spLocks noGrp="1" noChangeArrowheads="1"/>
          </p:cNvSpPr>
          <p:nvPr>
            <p:ph type="body" idx="4294967295"/>
          </p:nvPr>
        </p:nvSpPr>
        <p:spPr>
          <a:xfrm>
            <a:off x="1219200" y="1143000"/>
            <a:ext cx="7577138" cy="5181600"/>
          </a:xfrm>
          <a:solidFill>
            <a:srgbClr val="DEFCFE"/>
          </a:solidFill>
        </p:spPr>
        <p:txBody>
          <a:bodyPr/>
          <a:lstStyle/>
          <a:p>
            <a:pPr eaLnBrk="1" hangingPunct="1">
              <a:lnSpc>
                <a:spcPct val="90000"/>
              </a:lnSpc>
            </a:pPr>
            <a:r>
              <a:rPr lang="cs-CZ" altLang="cs-CZ" dirty="0" smtClean="0">
                <a:latin typeface="Arial" pitchFamily="34" charset="0"/>
              </a:rPr>
              <a:t>Nákup jako samostatná funkce - útvar</a:t>
            </a:r>
          </a:p>
          <a:p>
            <a:pPr eaLnBrk="1" hangingPunct="1">
              <a:lnSpc>
                <a:spcPct val="90000"/>
              </a:lnSpc>
            </a:pPr>
            <a:r>
              <a:rPr lang="cs-CZ" altLang="cs-CZ" dirty="0" smtClean="0">
                <a:latin typeface="Arial" pitchFamily="34" charset="0"/>
              </a:rPr>
              <a:t>Sloučení </a:t>
            </a:r>
            <a:r>
              <a:rPr lang="cs-CZ" altLang="cs-CZ" dirty="0" smtClean="0">
                <a:latin typeface="Arial" pitchFamily="34" charset="0"/>
              </a:rPr>
              <a:t>nákupu a </a:t>
            </a:r>
            <a:r>
              <a:rPr lang="cs-CZ" altLang="cs-CZ" dirty="0" smtClean="0">
                <a:latin typeface="Arial" pitchFamily="34" charset="0"/>
              </a:rPr>
              <a:t>prodeje (OBCHOD)</a:t>
            </a:r>
            <a:endParaRPr lang="cs-CZ" altLang="cs-CZ" dirty="0" smtClean="0">
              <a:latin typeface="Arial" pitchFamily="34" charset="0"/>
            </a:endParaRPr>
          </a:p>
          <a:p>
            <a:pPr eaLnBrk="1" hangingPunct="1">
              <a:lnSpc>
                <a:spcPct val="90000"/>
              </a:lnSpc>
            </a:pPr>
            <a:r>
              <a:rPr lang="cs-CZ" altLang="cs-CZ" dirty="0" smtClean="0">
                <a:latin typeface="Arial" pitchFamily="34" charset="0"/>
              </a:rPr>
              <a:t>Sloučení nákupu a výroby</a:t>
            </a:r>
          </a:p>
          <a:p>
            <a:pPr eaLnBrk="1" hangingPunct="1">
              <a:lnSpc>
                <a:spcPct val="90000"/>
              </a:lnSpc>
            </a:pPr>
            <a:r>
              <a:rPr lang="cs-CZ" altLang="cs-CZ" dirty="0" smtClean="0">
                <a:latin typeface="Arial" pitchFamily="34" charset="0"/>
              </a:rPr>
              <a:t>Sloučení nákupu s logistikou</a:t>
            </a:r>
          </a:p>
          <a:p>
            <a:pPr eaLnBrk="1" hangingPunct="1">
              <a:lnSpc>
                <a:spcPct val="90000"/>
              </a:lnSpc>
            </a:pPr>
            <a:r>
              <a:rPr lang="cs-CZ" altLang="cs-CZ" dirty="0" smtClean="0">
                <a:latin typeface="Arial" pitchFamily="34" charset="0"/>
              </a:rPr>
              <a:t>Rozdělení nákupu na několik útvarů podle:</a:t>
            </a:r>
          </a:p>
          <a:p>
            <a:pPr lvl="3" eaLnBrk="1" hangingPunct="1">
              <a:lnSpc>
                <a:spcPct val="90000"/>
              </a:lnSpc>
            </a:pPr>
            <a:r>
              <a:rPr lang="cs-CZ" altLang="cs-CZ" dirty="0" smtClean="0">
                <a:solidFill>
                  <a:srgbClr val="002060"/>
                </a:solidFill>
                <a:latin typeface="Arial" pitchFamily="34" charset="0"/>
              </a:rPr>
              <a:t>Hierarchie plánování a </a:t>
            </a:r>
            <a:r>
              <a:rPr lang="cs-CZ" altLang="cs-CZ" dirty="0" smtClean="0">
                <a:solidFill>
                  <a:srgbClr val="002060"/>
                </a:solidFill>
                <a:latin typeface="Arial" pitchFamily="34" charset="0"/>
              </a:rPr>
              <a:t>řízení (velikosti podniku…)</a:t>
            </a:r>
            <a:endParaRPr lang="cs-CZ" altLang="cs-CZ" dirty="0" smtClean="0">
              <a:solidFill>
                <a:srgbClr val="002060"/>
              </a:solidFill>
              <a:latin typeface="Arial" pitchFamily="34" charset="0"/>
            </a:endParaRPr>
          </a:p>
          <a:p>
            <a:pPr lvl="3" eaLnBrk="1" hangingPunct="1">
              <a:lnSpc>
                <a:spcPct val="90000"/>
              </a:lnSpc>
            </a:pPr>
            <a:r>
              <a:rPr lang="cs-CZ" altLang="cs-CZ" dirty="0" smtClean="0">
                <a:solidFill>
                  <a:srgbClr val="002060"/>
                </a:solidFill>
                <a:latin typeface="Arial" pitchFamily="34" charset="0"/>
              </a:rPr>
              <a:t>Geograficky</a:t>
            </a:r>
          </a:p>
          <a:p>
            <a:pPr lvl="3" eaLnBrk="1" hangingPunct="1">
              <a:lnSpc>
                <a:spcPct val="90000"/>
              </a:lnSpc>
            </a:pPr>
            <a:r>
              <a:rPr lang="cs-CZ" altLang="cs-CZ" dirty="0" smtClean="0">
                <a:solidFill>
                  <a:srgbClr val="002060"/>
                </a:solidFill>
                <a:latin typeface="Arial" pitchFamily="34" charset="0"/>
              </a:rPr>
              <a:t>Zákazníka</a:t>
            </a:r>
          </a:p>
          <a:p>
            <a:pPr lvl="3" eaLnBrk="1" hangingPunct="1">
              <a:lnSpc>
                <a:spcPct val="90000"/>
              </a:lnSpc>
            </a:pPr>
            <a:r>
              <a:rPr lang="cs-CZ" altLang="cs-CZ" dirty="0" smtClean="0">
                <a:solidFill>
                  <a:srgbClr val="002060"/>
                </a:solidFill>
                <a:latin typeface="Arial" pitchFamily="34" charset="0"/>
              </a:rPr>
              <a:t>Dodavatele</a:t>
            </a:r>
          </a:p>
          <a:p>
            <a:pPr lvl="3" eaLnBrk="1" hangingPunct="1">
              <a:lnSpc>
                <a:spcPct val="90000"/>
              </a:lnSpc>
            </a:pPr>
            <a:r>
              <a:rPr lang="cs-CZ" altLang="cs-CZ" dirty="0" smtClean="0">
                <a:solidFill>
                  <a:srgbClr val="002060"/>
                </a:solidFill>
                <a:latin typeface="Arial" pitchFamily="34" charset="0"/>
              </a:rPr>
              <a:t>Produktu = předmětu nákupu</a:t>
            </a:r>
          </a:p>
          <a:p>
            <a:pPr lvl="3" eaLnBrk="1" hangingPunct="1">
              <a:lnSpc>
                <a:spcPct val="90000"/>
              </a:lnSpc>
            </a:pPr>
            <a:r>
              <a:rPr lang="cs-CZ" altLang="cs-CZ" dirty="0" smtClean="0">
                <a:solidFill>
                  <a:srgbClr val="002060"/>
                </a:solidFill>
                <a:latin typeface="Arial" pitchFamily="34" charset="0"/>
              </a:rPr>
              <a:t>Hodnoty produktu</a:t>
            </a:r>
          </a:p>
          <a:p>
            <a:pPr lvl="3" eaLnBrk="1" hangingPunct="1">
              <a:lnSpc>
                <a:spcPct val="90000"/>
              </a:lnSpc>
            </a:pPr>
            <a:r>
              <a:rPr lang="cs-CZ" altLang="cs-CZ" dirty="0" smtClean="0">
                <a:solidFill>
                  <a:srgbClr val="002060"/>
                </a:solidFill>
                <a:latin typeface="Arial" pitchFamily="34" charset="0"/>
              </a:rPr>
              <a:t>Nákupčích (znalosti, pozice)</a:t>
            </a:r>
          </a:p>
          <a:p>
            <a:pPr lvl="3" eaLnBrk="1" hangingPunct="1">
              <a:lnSpc>
                <a:spcPct val="90000"/>
              </a:lnSpc>
            </a:pPr>
            <a:endParaRPr lang="cs-CZ" altLang="cs-CZ" dirty="0" smtClean="0">
              <a:latin typeface="Arial" pitchFamily="34" charset="0"/>
            </a:endParaRPr>
          </a:p>
          <a:p>
            <a:pPr eaLnBrk="1" hangingPunct="1">
              <a:lnSpc>
                <a:spcPct val="90000"/>
              </a:lnSpc>
            </a:pPr>
            <a:endParaRPr lang="cs-CZ" altLang="cs-CZ" dirty="0" smtClean="0">
              <a:latin typeface="Arial" pitchFamily="34" charset="0"/>
            </a:endParaRPr>
          </a:p>
          <a:p>
            <a:pPr eaLnBrk="1" hangingPunct="1">
              <a:lnSpc>
                <a:spcPct val="90000"/>
              </a:lnSpc>
            </a:pPr>
            <a:endParaRPr lang="cs-CZ" altLang="cs-CZ" dirty="0" smtClean="0">
              <a:latin typeface="Arial" pitchFamily="34" charset="0"/>
            </a:endParaRPr>
          </a:p>
        </p:txBody>
      </p:sp>
      <p:sp>
        <p:nvSpPr>
          <p:cNvPr id="19460" name="Text Box 4"/>
          <p:cNvSpPr txBox="1">
            <a:spLocks noChangeArrowheads="1"/>
          </p:cNvSpPr>
          <p:nvPr/>
        </p:nvSpPr>
        <p:spPr bwMode="auto">
          <a:xfrm>
            <a:off x="6934200" y="4722420"/>
            <a:ext cx="1905000" cy="1631216"/>
          </a:xfrm>
          <a:prstGeom prst="rect">
            <a:avLst/>
          </a:prstGeom>
          <a:solidFill>
            <a:srgbClr val="F5F57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Font typeface="Wingdings" pitchFamily="2" charset="2"/>
              <a:buNone/>
            </a:pPr>
            <a:r>
              <a:rPr lang="cs-CZ" altLang="cs-CZ" sz="2000" dirty="0">
                <a:effectLst/>
                <a:latin typeface="Arial" pitchFamily="34" charset="0"/>
              </a:rPr>
              <a:t>DŮVODY</a:t>
            </a:r>
          </a:p>
          <a:p>
            <a:pPr eaLnBrk="1" hangingPunct="1">
              <a:spcBef>
                <a:spcPct val="50000"/>
              </a:spcBef>
              <a:buFont typeface="Wingdings" pitchFamily="2" charset="2"/>
              <a:buNone/>
            </a:pPr>
            <a:r>
              <a:rPr lang="cs-CZ" altLang="cs-CZ" sz="2000" dirty="0">
                <a:effectLst/>
                <a:latin typeface="Arial" pitchFamily="34" charset="0"/>
              </a:rPr>
              <a:t>VÝHODY A </a:t>
            </a:r>
            <a:r>
              <a:rPr lang="cs-CZ" altLang="cs-CZ" sz="2000" dirty="0" smtClean="0">
                <a:effectLst/>
                <a:latin typeface="Arial" pitchFamily="34" charset="0"/>
              </a:rPr>
              <a:t>NEVÝHODY</a:t>
            </a:r>
          </a:p>
          <a:p>
            <a:pPr eaLnBrk="1" hangingPunct="1">
              <a:spcBef>
                <a:spcPct val="50000"/>
              </a:spcBef>
              <a:buFont typeface="Wingdings" pitchFamily="2" charset="2"/>
              <a:buNone/>
            </a:pPr>
            <a:r>
              <a:rPr lang="cs-CZ" altLang="cs-CZ" sz="2000" dirty="0">
                <a:latin typeface="Arial" pitchFamily="34" charset="0"/>
              </a:rPr>
              <a:t>v</a:t>
            </a:r>
            <a:r>
              <a:rPr lang="cs-CZ" altLang="cs-CZ" sz="2000" dirty="0" smtClean="0">
                <a:latin typeface="Arial" pitchFamily="34" charset="0"/>
              </a:rPr>
              <a:t>iz dále</a:t>
            </a:r>
            <a:endParaRPr lang="cs-CZ" altLang="cs-CZ" sz="2000" dirty="0">
              <a:effectLst/>
              <a:latin typeface="Arial" pitchFamily="34" charset="0"/>
            </a:endParaRPr>
          </a:p>
        </p:txBody>
      </p:sp>
      <p:sp>
        <p:nvSpPr>
          <p:cNvPr id="138245" name="Text Box 5"/>
          <p:cNvSpPr txBox="1">
            <a:spLocks noChangeArrowheads="1"/>
          </p:cNvSpPr>
          <p:nvPr/>
        </p:nvSpPr>
        <p:spPr bwMode="auto">
          <a:xfrm>
            <a:off x="6553200" y="5257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defRPr/>
            </a:pPr>
            <a:endParaRPr lang="cs-CZ">
              <a:effectLst>
                <a:outerShdw blurRad="38100" dist="38100" dir="2700000" algn="tl">
                  <a:srgbClr val="C0C0C0"/>
                </a:outerShdw>
              </a:effectLst>
            </a:endParaRPr>
          </a:p>
        </p:txBody>
      </p:sp>
      <p:sp>
        <p:nvSpPr>
          <p:cNvPr id="138246" name="Text Box 6"/>
          <p:cNvSpPr txBox="1">
            <a:spLocks noChangeArrowheads="1"/>
          </p:cNvSpPr>
          <p:nvPr/>
        </p:nvSpPr>
        <p:spPr bwMode="auto">
          <a:xfrm>
            <a:off x="6248400" y="4953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defRPr/>
            </a:pPr>
            <a:endParaRPr lang="cs-CZ">
              <a:effectLst>
                <a:outerShdw blurRad="38100" dist="38100" dir="2700000" algn="tl">
                  <a:srgbClr val="C0C0C0"/>
                </a:outerShdw>
              </a:effectLst>
            </a:endParaRPr>
          </a:p>
        </p:txBody>
      </p:sp>
      <p:sp>
        <p:nvSpPr>
          <p:cNvPr id="138247" name="Text Box 7"/>
          <p:cNvSpPr txBox="1">
            <a:spLocks noChangeArrowheads="1"/>
          </p:cNvSpPr>
          <p:nvPr/>
        </p:nvSpPr>
        <p:spPr bwMode="auto">
          <a:xfrm>
            <a:off x="15347" y="4722420"/>
            <a:ext cx="2339752" cy="1985159"/>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None/>
              <a:defRPr/>
            </a:pPr>
            <a:r>
              <a:rPr lang="cs-CZ" sz="1600" b="1" dirty="0">
                <a:effectLst/>
                <a:latin typeface="Arial" pitchFamily="34" charset="0"/>
              </a:rPr>
              <a:t>KUPNÍ ROLE:</a:t>
            </a:r>
          </a:p>
          <a:p>
            <a:pPr>
              <a:buFont typeface="Wingdings" pitchFamily="2" charset="2"/>
              <a:buNone/>
              <a:defRPr/>
            </a:pPr>
            <a:r>
              <a:rPr lang="cs-CZ" sz="1600" b="1" dirty="0" err="1">
                <a:effectLst/>
                <a:latin typeface="Arial" pitchFamily="34" charset="0"/>
              </a:rPr>
              <a:t>Ovlivňovatel</a:t>
            </a:r>
            <a:endParaRPr lang="cs-CZ" sz="1600" b="1" dirty="0">
              <a:effectLst/>
              <a:latin typeface="Arial" pitchFamily="34" charset="0"/>
            </a:endParaRPr>
          </a:p>
          <a:p>
            <a:pPr>
              <a:buFont typeface="Wingdings" pitchFamily="2" charset="2"/>
              <a:buNone/>
              <a:defRPr/>
            </a:pPr>
            <a:r>
              <a:rPr lang="cs-CZ" sz="1600" b="1" dirty="0">
                <a:effectLst/>
                <a:latin typeface="Arial" pitchFamily="34" charset="0"/>
              </a:rPr>
              <a:t>Navrhovatel/</a:t>
            </a:r>
            <a:r>
              <a:rPr lang="cs-CZ" sz="1600" b="1" dirty="0" err="1">
                <a:effectLst/>
                <a:latin typeface="Arial" pitchFamily="34" charset="0"/>
              </a:rPr>
              <a:t>inicátor</a:t>
            </a:r>
            <a:endParaRPr lang="cs-CZ" sz="1600" b="1" dirty="0">
              <a:effectLst/>
              <a:latin typeface="Arial" pitchFamily="34" charset="0"/>
            </a:endParaRPr>
          </a:p>
          <a:p>
            <a:pPr>
              <a:buFont typeface="Wingdings" pitchFamily="2" charset="2"/>
              <a:buNone/>
              <a:defRPr/>
            </a:pPr>
            <a:r>
              <a:rPr lang="cs-CZ" sz="1600" b="1" dirty="0" err="1">
                <a:effectLst/>
                <a:latin typeface="Arial" pitchFamily="34" charset="0"/>
              </a:rPr>
              <a:t>Rozhodovatel</a:t>
            </a:r>
            <a:endParaRPr lang="cs-CZ" sz="1600" b="1" dirty="0">
              <a:effectLst/>
              <a:latin typeface="Arial" pitchFamily="34" charset="0"/>
            </a:endParaRPr>
          </a:p>
          <a:p>
            <a:pPr>
              <a:buFont typeface="Wingdings" pitchFamily="2" charset="2"/>
              <a:buNone/>
              <a:defRPr/>
            </a:pPr>
            <a:r>
              <a:rPr lang="cs-CZ" sz="1600" b="1" dirty="0">
                <a:effectLst/>
                <a:latin typeface="Arial" pitchFamily="34" charset="0"/>
              </a:rPr>
              <a:t>Uživatel</a:t>
            </a:r>
          </a:p>
          <a:p>
            <a:pPr>
              <a:buFont typeface="Wingdings" pitchFamily="2" charset="2"/>
              <a:buNone/>
              <a:defRPr/>
            </a:pPr>
            <a:r>
              <a:rPr lang="cs-CZ" sz="1600" b="1" dirty="0">
                <a:latin typeface="Arial" pitchFamily="34" charset="0"/>
              </a:rPr>
              <a:t>K</a:t>
            </a:r>
            <a:r>
              <a:rPr lang="cs-CZ" sz="1600" b="1" dirty="0" smtClean="0">
                <a:effectLst/>
                <a:latin typeface="Arial" pitchFamily="34" charset="0"/>
              </a:rPr>
              <a:t>oordinátor</a:t>
            </a:r>
            <a:endParaRPr lang="cs-CZ" sz="1600" b="1" dirty="0">
              <a:effectLst/>
              <a:latin typeface="Arial" pitchFamily="34" charset="0"/>
            </a:endParaRPr>
          </a:p>
          <a:p>
            <a:pPr>
              <a:spcBef>
                <a:spcPct val="50000"/>
              </a:spcBef>
              <a:buFont typeface="Wingdings" pitchFamily="2" charset="2"/>
              <a:buNone/>
              <a:defRPr/>
            </a:pPr>
            <a:endParaRPr lang="cs-CZ" dirty="0">
              <a:effectLst>
                <a:outerShdw blurRad="38100" dist="38100" dir="2700000" algn="tl">
                  <a:srgbClr val="000000"/>
                </a:outerShdw>
              </a:effectLst>
            </a:endParaRPr>
          </a:p>
        </p:txBody>
      </p:sp>
      <p:cxnSp>
        <p:nvCxnSpPr>
          <p:cNvPr id="4" name="Přímá spojnice se šipkou 3"/>
          <p:cNvCxnSpPr/>
          <p:nvPr/>
        </p:nvCxnSpPr>
        <p:spPr>
          <a:xfrm flipV="1">
            <a:off x="395536" y="3861048"/>
            <a:ext cx="1728192" cy="86137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901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231900" y="152400"/>
            <a:ext cx="7912100" cy="900336"/>
          </a:xfrm>
          <a:solidFill>
            <a:srgbClr val="F8F8F8"/>
          </a:solidFill>
        </p:spPr>
        <p:txBody>
          <a:bodyPr/>
          <a:lstStyle/>
          <a:p>
            <a:pPr eaLnBrk="1" hangingPunct="1"/>
            <a:r>
              <a:rPr lang="cs-CZ" altLang="cs-CZ" sz="4000" dirty="0" smtClean="0"/>
              <a:t>ORGANIZACE – KDO A S KÝM?</a:t>
            </a:r>
          </a:p>
        </p:txBody>
      </p:sp>
      <p:sp>
        <p:nvSpPr>
          <p:cNvPr id="20483" name="Rectangle 3"/>
          <p:cNvSpPr>
            <a:spLocks noGrp="1" noChangeArrowheads="1"/>
          </p:cNvSpPr>
          <p:nvPr>
            <p:ph type="body" idx="4294967295"/>
          </p:nvPr>
        </p:nvSpPr>
        <p:spPr>
          <a:xfrm>
            <a:off x="457200" y="1340768"/>
            <a:ext cx="8229600" cy="5233768"/>
          </a:xfrm>
          <a:solidFill>
            <a:srgbClr val="CCFFCC"/>
          </a:solidFill>
        </p:spPr>
        <p:txBody>
          <a:bodyPr>
            <a:normAutofit/>
          </a:bodyPr>
          <a:lstStyle/>
          <a:p>
            <a:pPr eaLnBrk="1" hangingPunct="1">
              <a:lnSpc>
                <a:spcPct val="80000"/>
              </a:lnSpc>
              <a:spcBef>
                <a:spcPts val="1200"/>
              </a:spcBef>
            </a:pPr>
            <a:r>
              <a:rPr lang="cs-CZ" altLang="cs-CZ" sz="2800" dirty="0" smtClean="0">
                <a:latin typeface="Helvetica" charset="0"/>
              </a:rPr>
              <a:t>TŘI ZÁKLADNÍ OTÁZKY ORGANIZACE: </a:t>
            </a:r>
          </a:p>
          <a:p>
            <a:pPr eaLnBrk="1" hangingPunct="1">
              <a:lnSpc>
                <a:spcPct val="80000"/>
              </a:lnSpc>
            </a:pPr>
            <a:r>
              <a:rPr lang="cs-CZ" altLang="cs-CZ" sz="2800" dirty="0" smtClean="0">
                <a:latin typeface="Helvetica" charset="0"/>
              </a:rPr>
              <a:t>Jakou míru centralizace zvolit? </a:t>
            </a:r>
          </a:p>
          <a:p>
            <a:pPr lvl="2" eaLnBrk="1" hangingPunct="1">
              <a:lnSpc>
                <a:spcPct val="80000"/>
              </a:lnSpc>
            </a:pPr>
            <a:r>
              <a:rPr lang="cs-CZ" altLang="cs-CZ" sz="2000" dirty="0" smtClean="0">
                <a:solidFill>
                  <a:srgbClr val="002060"/>
                </a:solidFill>
                <a:latin typeface="Helvetica" charset="0"/>
              </a:rPr>
              <a:t>úplná centralizace nákupu do jednoho podnikového útvaru, </a:t>
            </a:r>
          </a:p>
          <a:p>
            <a:pPr lvl="2" eaLnBrk="1" hangingPunct="1">
              <a:lnSpc>
                <a:spcPct val="80000"/>
              </a:lnSpc>
            </a:pPr>
            <a:r>
              <a:rPr lang="cs-CZ" altLang="cs-CZ" sz="2000" dirty="0">
                <a:solidFill>
                  <a:srgbClr val="002060"/>
                </a:solidFill>
                <a:latin typeface="Helvetica" charset="0"/>
              </a:rPr>
              <a:t>n</a:t>
            </a:r>
            <a:r>
              <a:rPr lang="cs-CZ" altLang="cs-CZ" sz="2000" dirty="0" smtClean="0">
                <a:solidFill>
                  <a:srgbClr val="002060"/>
                </a:solidFill>
                <a:latin typeface="Helvetica" charset="0"/>
              </a:rPr>
              <a:t>áklady</a:t>
            </a:r>
            <a:r>
              <a:rPr lang="cs-CZ" altLang="cs-CZ" sz="2000" dirty="0" smtClean="0">
                <a:solidFill>
                  <a:srgbClr val="002060"/>
                </a:solidFill>
                <a:latin typeface="Helvetica" charset="0"/>
              </a:rPr>
              <a:t>, specializace, kontrola…</a:t>
            </a:r>
          </a:p>
          <a:p>
            <a:pPr lvl="2" eaLnBrk="1" hangingPunct="1">
              <a:lnSpc>
                <a:spcPct val="80000"/>
              </a:lnSpc>
            </a:pPr>
            <a:r>
              <a:rPr lang="cs-CZ" altLang="cs-CZ" sz="2000" dirty="0" smtClean="0">
                <a:solidFill>
                  <a:srgbClr val="002060"/>
                </a:solidFill>
                <a:latin typeface="Helvetica" charset="0"/>
              </a:rPr>
              <a:t>úplná decentralizace nákupu na podřízené útvary podniku</a:t>
            </a:r>
            <a:r>
              <a:rPr lang="cs-CZ" altLang="cs-CZ" sz="2000" dirty="0" smtClean="0">
                <a:solidFill>
                  <a:srgbClr val="002060"/>
                </a:solidFill>
                <a:latin typeface="Helvetica" charset="0"/>
              </a:rPr>
              <a:t>,</a:t>
            </a:r>
            <a:endParaRPr lang="cs-CZ" altLang="cs-CZ" sz="2000" dirty="0" smtClean="0">
              <a:solidFill>
                <a:srgbClr val="002060"/>
              </a:solidFill>
              <a:latin typeface="Helvetica" charset="0"/>
            </a:endParaRPr>
          </a:p>
          <a:p>
            <a:pPr lvl="2" eaLnBrk="1" hangingPunct="1">
              <a:lnSpc>
                <a:spcPct val="80000"/>
              </a:lnSpc>
            </a:pPr>
            <a:r>
              <a:rPr lang="cs-CZ" altLang="cs-CZ" sz="2000" dirty="0" smtClean="0">
                <a:solidFill>
                  <a:srgbClr val="002060"/>
                </a:solidFill>
                <a:latin typeface="Helvetica" charset="0"/>
              </a:rPr>
              <a:t>hybridní </a:t>
            </a:r>
            <a:r>
              <a:rPr lang="cs-CZ" altLang="cs-CZ" sz="2000" dirty="0" smtClean="0">
                <a:solidFill>
                  <a:srgbClr val="002060"/>
                </a:solidFill>
                <a:latin typeface="Helvetica" charset="0"/>
              </a:rPr>
              <a:t>(smíšené) modely, kdy centrální a podřízené útvary sdílejí nákupní </a:t>
            </a:r>
            <a:r>
              <a:rPr lang="cs-CZ" altLang="cs-CZ" sz="2000" dirty="0" smtClean="0">
                <a:solidFill>
                  <a:srgbClr val="002060"/>
                </a:solidFill>
                <a:latin typeface="Helvetica" charset="0"/>
              </a:rPr>
              <a:t>pravomoci </a:t>
            </a:r>
            <a:endParaRPr lang="cs-CZ" altLang="cs-CZ" sz="2000" dirty="0" smtClean="0">
              <a:solidFill>
                <a:srgbClr val="002060"/>
              </a:solidFill>
              <a:latin typeface="Helvetica" charset="0"/>
            </a:endParaRPr>
          </a:p>
          <a:p>
            <a:pPr lvl="2" eaLnBrk="1" hangingPunct="1">
              <a:lnSpc>
                <a:spcPct val="80000"/>
              </a:lnSpc>
            </a:pPr>
            <a:r>
              <a:rPr lang="cs-CZ" altLang="cs-CZ" sz="2000" dirty="0" smtClean="0">
                <a:solidFill>
                  <a:srgbClr val="002060"/>
                </a:solidFill>
                <a:latin typeface="Helvetica" charset="0"/>
              </a:rPr>
              <a:t>Význam položky</a:t>
            </a:r>
            <a:r>
              <a:rPr lang="cs-CZ" altLang="cs-CZ" sz="2000" dirty="0" smtClean="0">
                <a:solidFill>
                  <a:srgbClr val="002060"/>
                </a:solidFill>
                <a:latin typeface="Helvetica" charset="0"/>
              </a:rPr>
              <a:t>!!! + velikost, objem, množství nákupu položky…</a:t>
            </a:r>
            <a:endParaRPr lang="cs-CZ" altLang="cs-CZ" sz="2000" dirty="0" smtClean="0">
              <a:solidFill>
                <a:srgbClr val="002060"/>
              </a:solidFill>
              <a:latin typeface="Arial" pitchFamily="34" charset="0"/>
            </a:endParaRPr>
          </a:p>
          <a:p>
            <a:pPr lvl="2" eaLnBrk="1" hangingPunct="1">
              <a:lnSpc>
                <a:spcPct val="80000"/>
              </a:lnSpc>
            </a:pPr>
            <a:r>
              <a:rPr lang="cs-CZ" altLang="cs-CZ" sz="2000" dirty="0" smtClean="0">
                <a:solidFill>
                  <a:srgbClr val="002060"/>
                </a:solidFill>
                <a:latin typeface="Arial" pitchFamily="34" charset="0"/>
              </a:rPr>
              <a:t>TÝKÁ SE I JEDNOTLIVÝCH ČINNOSTÍ V RÁMCI NÁKUPU</a:t>
            </a:r>
          </a:p>
          <a:p>
            <a:pPr lvl="2" eaLnBrk="1" hangingPunct="1">
              <a:lnSpc>
                <a:spcPct val="80000"/>
              </a:lnSpc>
            </a:pPr>
            <a:endParaRPr lang="cs-CZ" altLang="cs-CZ" sz="2000" dirty="0" smtClean="0">
              <a:latin typeface="Helvetica" charset="0"/>
            </a:endParaRPr>
          </a:p>
          <a:p>
            <a:pPr eaLnBrk="1" hangingPunct="1">
              <a:lnSpc>
                <a:spcPct val="80000"/>
              </a:lnSpc>
            </a:pPr>
            <a:r>
              <a:rPr lang="cs-CZ" altLang="cs-CZ" sz="2800" dirty="0" smtClean="0">
                <a:latin typeface="Helvetica" charset="0"/>
              </a:rPr>
              <a:t>Jak zařadit nákup do organizační struktury podniku? </a:t>
            </a:r>
          </a:p>
          <a:p>
            <a:pPr eaLnBrk="1" hangingPunct="1">
              <a:lnSpc>
                <a:spcPct val="80000"/>
              </a:lnSpc>
            </a:pPr>
            <a:r>
              <a:rPr lang="cs-CZ" altLang="cs-CZ" sz="2800" dirty="0" smtClean="0">
                <a:latin typeface="Helvetica" charset="0"/>
              </a:rPr>
              <a:t>Jakou vnitřní organizaci nákupního útvaru navrhnout? (Gros, Grosová, 2006)</a:t>
            </a:r>
          </a:p>
        </p:txBody>
      </p:sp>
    </p:spTree>
    <p:extLst>
      <p:ext uri="{BB962C8B-B14F-4D97-AF65-F5344CB8AC3E}">
        <p14:creationId xmlns:p14="http://schemas.microsoft.com/office/powerpoint/2010/main" val="4094247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476672"/>
            <a:ext cx="8382000" cy="720080"/>
          </a:xfrm>
        </p:spPr>
        <p:txBody>
          <a:bodyPr/>
          <a:lstStyle/>
          <a:p>
            <a:r>
              <a:rPr lang="cs-CZ" dirty="0" smtClean="0"/>
              <a:t>Organizace nákupu</a:t>
            </a:r>
            <a:endParaRPr lang="cs-CZ" dirty="0"/>
          </a:p>
        </p:txBody>
      </p:sp>
      <p:sp>
        <p:nvSpPr>
          <p:cNvPr id="5" name="Zástupný symbol pro text 4"/>
          <p:cNvSpPr>
            <a:spLocks noGrp="1"/>
          </p:cNvSpPr>
          <p:nvPr>
            <p:ph type="body" idx="1"/>
          </p:nvPr>
        </p:nvSpPr>
        <p:spPr>
          <a:xfrm>
            <a:off x="323528" y="1268760"/>
            <a:ext cx="4041648" cy="457200"/>
          </a:xfrm>
        </p:spPr>
        <p:txBody>
          <a:bodyPr/>
          <a:lstStyle/>
          <a:p>
            <a:r>
              <a:rPr lang="cs-CZ" dirty="0" smtClean="0"/>
              <a:t>centralizovaný</a:t>
            </a:r>
            <a:endParaRPr lang="cs-CZ" dirty="0"/>
          </a:p>
        </p:txBody>
      </p:sp>
      <p:sp>
        <p:nvSpPr>
          <p:cNvPr id="7" name="Zástupný symbol pro text 6"/>
          <p:cNvSpPr>
            <a:spLocks noGrp="1"/>
          </p:cNvSpPr>
          <p:nvPr>
            <p:ph type="body" sz="half" idx="3"/>
          </p:nvPr>
        </p:nvSpPr>
        <p:spPr>
          <a:xfrm>
            <a:off x="4716016" y="1268760"/>
            <a:ext cx="4041775" cy="457200"/>
          </a:xfrm>
        </p:spPr>
        <p:txBody>
          <a:bodyPr/>
          <a:lstStyle/>
          <a:p>
            <a:r>
              <a:rPr lang="cs-CZ" dirty="0" smtClean="0"/>
              <a:t>decentralizovaný</a:t>
            </a:r>
            <a:endParaRPr lang="cs-CZ" dirty="0"/>
          </a:p>
        </p:txBody>
      </p:sp>
      <p:sp>
        <p:nvSpPr>
          <p:cNvPr id="6" name="Zástupný symbol pro obsah 5"/>
          <p:cNvSpPr>
            <a:spLocks noGrp="1"/>
          </p:cNvSpPr>
          <p:nvPr>
            <p:ph sz="quarter" idx="2"/>
          </p:nvPr>
        </p:nvSpPr>
        <p:spPr>
          <a:xfrm>
            <a:off x="323528" y="1772816"/>
            <a:ext cx="4041648" cy="4174232"/>
          </a:xfrm>
        </p:spPr>
        <p:txBody>
          <a:bodyPr>
            <a:normAutofit fontScale="77500" lnSpcReduction="20000"/>
          </a:bodyPr>
          <a:lstStyle/>
          <a:p>
            <a:r>
              <a:rPr lang="cs-CZ" dirty="0" err="1"/>
              <a:t>Increased</a:t>
            </a:r>
            <a:r>
              <a:rPr lang="cs-CZ" dirty="0"/>
              <a:t> </a:t>
            </a:r>
            <a:r>
              <a:rPr lang="cs-CZ" dirty="0" err="1"/>
              <a:t>professionalism</a:t>
            </a:r>
            <a:r>
              <a:rPr lang="cs-CZ" dirty="0"/>
              <a:t> </a:t>
            </a:r>
            <a:r>
              <a:rPr lang="cs-CZ" dirty="0" err="1"/>
              <a:t>of</a:t>
            </a:r>
            <a:r>
              <a:rPr lang="cs-CZ" dirty="0"/>
              <a:t> </a:t>
            </a:r>
            <a:r>
              <a:rPr lang="cs-CZ" dirty="0" err="1" smtClean="0"/>
              <a:t>buyers</a:t>
            </a:r>
            <a:endParaRPr lang="cs-CZ" dirty="0"/>
          </a:p>
          <a:p>
            <a:r>
              <a:rPr lang="en-US" dirty="0" smtClean="0"/>
              <a:t>More </a:t>
            </a:r>
            <a:r>
              <a:rPr lang="en-US" dirty="0"/>
              <a:t>efficient allocation of purchasing budget</a:t>
            </a:r>
          </a:p>
          <a:p>
            <a:r>
              <a:rPr lang="cs-CZ" dirty="0" err="1" smtClean="0"/>
              <a:t>Higher</a:t>
            </a:r>
            <a:r>
              <a:rPr lang="cs-CZ" dirty="0" smtClean="0"/>
              <a:t> </a:t>
            </a:r>
            <a:r>
              <a:rPr lang="cs-CZ" dirty="0" err="1"/>
              <a:t>bargaining</a:t>
            </a:r>
            <a:r>
              <a:rPr lang="cs-CZ" dirty="0"/>
              <a:t> </a:t>
            </a:r>
            <a:r>
              <a:rPr lang="cs-CZ" dirty="0" err="1" smtClean="0"/>
              <a:t>power</a:t>
            </a:r>
            <a:r>
              <a:rPr lang="cs-CZ" dirty="0" smtClean="0"/>
              <a:t> (zejména u velkých podniků s vícero pobočkami)</a:t>
            </a:r>
            <a:endParaRPr lang="cs-CZ" dirty="0"/>
          </a:p>
          <a:p>
            <a:r>
              <a:rPr lang="en-US" dirty="0" smtClean="0"/>
              <a:t>Less </a:t>
            </a:r>
            <a:r>
              <a:rPr lang="en-US" dirty="0"/>
              <a:t>orders and bigger quantities – </a:t>
            </a:r>
            <a:r>
              <a:rPr lang="en-US" dirty="0" smtClean="0"/>
              <a:t>savings</a:t>
            </a:r>
            <a:r>
              <a:rPr lang="cs-CZ" dirty="0" smtClean="0"/>
              <a:t> </a:t>
            </a:r>
            <a:r>
              <a:rPr lang="en-US" dirty="0" smtClean="0"/>
              <a:t>through </a:t>
            </a:r>
            <a:r>
              <a:rPr lang="en-US" dirty="0"/>
              <a:t>administrative costs and economies </a:t>
            </a:r>
            <a:r>
              <a:rPr lang="en-US" dirty="0" smtClean="0"/>
              <a:t>of</a:t>
            </a:r>
            <a:r>
              <a:rPr lang="cs-CZ" dirty="0" smtClean="0"/>
              <a:t> </a:t>
            </a:r>
            <a:r>
              <a:rPr lang="cs-CZ" dirty="0" err="1" smtClean="0"/>
              <a:t>scale</a:t>
            </a:r>
            <a:endParaRPr lang="cs-CZ" dirty="0"/>
          </a:p>
          <a:p>
            <a:r>
              <a:rPr lang="en-US" dirty="0" smtClean="0"/>
              <a:t>Direct </a:t>
            </a:r>
            <a:r>
              <a:rPr lang="en-US" dirty="0"/>
              <a:t>and single‐point contact with suppliers</a:t>
            </a:r>
          </a:p>
          <a:p>
            <a:r>
              <a:rPr lang="en-US" dirty="0" smtClean="0"/>
              <a:t>Avoidance </a:t>
            </a:r>
            <a:r>
              <a:rPr lang="en-US" dirty="0"/>
              <a:t>of competitive buying by </a:t>
            </a:r>
            <a:r>
              <a:rPr lang="en-US" dirty="0" smtClean="0"/>
              <a:t>parallel</a:t>
            </a:r>
            <a:r>
              <a:rPr lang="cs-CZ" dirty="0" smtClean="0"/>
              <a:t> </a:t>
            </a:r>
            <a:r>
              <a:rPr lang="cs-CZ" dirty="0" err="1" smtClean="0"/>
              <a:t>departments</a:t>
            </a:r>
            <a:endParaRPr lang="cs-CZ" dirty="0"/>
          </a:p>
          <a:p>
            <a:r>
              <a:rPr lang="en-US" dirty="0" smtClean="0"/>
              <a:t>Increased </a:t>
            </a:r>
            <a:r>
              <a:rPr lang="en-US" dirty="0"/>
              <a:t>efficiency through development </a:t>
            </a:r>
            <a:r>
              <a:rPr lang="en-US" dirty="0" smtClean="0"/>
              <a:t>of</a:t>
            </a:r>
            <a:r>
              <a:rPr lang="cs-CZ" dirty="0" smtClean="0"/>
              <a:t> </a:t>
            </a:r>
            <a:r>
              <a:rPr lang="cs-CZ" dirty="0" err="1" smtClean="0"/>
              <a:t>common</a:t>
            </a:r>
            <a:r>
              <a:rPr lang="cs-CZ" dirty="0" smtClean="0"/>
              <a:t> </a:t>
            </a:r>
            <a:r>
              <a:rPr lang="cs-CZ" dirty="0" err="1"/>
              <a:t>standards</a:t>
            </a:r>
            <a:r>
              <a:rPr lang="cs-CZ" dirty="0"/>
              <a:t> and </a:t>
            </a:r>
            <a:r>
              <a:rPr lang="cs-CZ" dirty="0" err="1"/>
              <a:t>procedures</a:t>
            </a:r>
            <a:endParaRPr lang="cs-CZ" dirty="0"/>
          </a:p>
          <a:p>
            <a:r>
              <a:rPr lang="en-US" dirty="0" smtClean="0"/>
              <a:t>Higher </a:t>
            </a:r>
            <a:r>
              <a:rPr lang="en-US" dirty="0"/>
              <a:t>role of purchasing in corporate </a:t>
            </a:r>
            <a:r>
              <a:rPr lang="en-US" dirty="0" smtClean="0"/>
              <a:t>hierarchy</a:t>
            </a:r>
            <a:endParaRPr lang="cs-CZ" dirty="0" smtClean="0"/>
          </a:p>
          <a:p>
            <a:r>
              <a:rPr lang="cs-CZ" dirty="0" smtClean="0"/>
              <a:t>+ snadnější a méně nákladná kontrola</a:t>
            </a:r>
          </a:p>
          <a:p>
            <a:endParaRPr lang="cs-CZ" dirty="0"/>
          </a:p>
          <a:p>
            <a:endParaRPr lang="cs-CZ" dirty="0"/>
          </a:p>
        </p:txBody>
      </p:sp>
      <p:sp>
        <p:nvSpPr>
          <p:cNvPr id="8" name="Zástupný symbol pro obsah 7"/>
          <p:cNvSpPr>
            <a:spLocks noGrp="1"/>
          </p:cNvSpPr>
          <p:nvPr>
            <p:ph sz="quarter" idx="4"/>
          </p:nvPr>
        </p:nvSpPr>
        <p:spPr>
          <a:xfrm>
            <a:off x="4716016" y="2060848"/>
            <a:ext cx="4041775" cy="3886200"/>
          </a:xfrm>
        </p:spPr>
        <p:txBody>
          <a:bodyPr>
            <a:normAutofit lnSpcReduction="10000"/>
          </a:bodyPr>
          <a:lstStyle/>
          <a:p>
            <a:r>
              <a:rPr lang="cs-CZ" dirty="0" err="1"/>
              <a:t>Purchasing</a:t>
            </a:r>
            <a:r>
              <a:rPr lang="cs-CZ" dirty="0"/>
              <a:t> </a:t>
            </a:r>
            <a:r>
              <a:rPr lang="cs-CZ" dirty="0" err="1"/>
              <a:t>department’s</a:t>
            </a:r>
            <a:r>
              <a:rPr lang="cs-CZ" dirty="0"/>
              <a:t> </a:t>
            </a:r>
            <a:r>
              <a:rPr lang="cs-CZ" dirty="0" err="1" smtClean="0"/>
              <a:t>better</a:t>
            </a:r>
            <a:r>
              <a:rPr lang="cs-CZ" dirty="0"/>
              <a:t> </a:t>
            </a:r>
            <a:r>
              <a:rPr lang="cs-CZ" dirty="0" err="1" smtClean="0"/>
              <a:t>contact</a:t>
            </a:r>
            <a:r>
              <a:rPr lang="cs-CZ" dirty="0" smtClean="0"/>
              <a:t> </a:t>
            </a:r>
            <a:r>
              <a:rPr lang="cs-CZ" dirty="0" err="1"/>
              <a:t>with</a:t>
            </a:r>
            <a:r>
              <a:rPr lang="cs-CZ" dirty="0"/>
              <a:t> </a:t>
            </a:r>
            <a:r>
              <a:rPr lang="cs-CZ" dirty="0" err="1"/>
              <a:t>local</a:t>
            </a:r>
            <a:r>
              <a:rPr lang="cs-CZ" dirty="0"/>
              <a:t> </a:t>
            </a:r>
            <a:r>
              <a:rPr lang="cs-CZ" dirty="0" err="1"/>
              <a:t>organization</a:t>
            </a:r>
            <a:endParaRPr lang="cs-CZ" dirty="0"/>
          </a:p>
          <a:p>
            <a:r>
              <a:rPr lang="en-US" dirty="0" smtClean="0"/>
              <a:t>Integration </a:t>
            </a:r>
            <a:r>
              <a:rPr lang="en-US" dirty="0"/>
              <a:t>with other functions;</a:t>
            </a:r>
          </a:p>
          <a:p>
            <a:r>
              <a:rPr lang="cs-CZ" dirty="0"/>
              <a:t>B</a:t>
            </a:r>
            <a:r>
              <a:rPr lang="en-US" dirty="0" err="1" smtClean="0"/>
              <a:t>uyers</a:t>
            </a:r>
            <a:r>
              <a:rPr lang="en-US" dirty="0" smtClean="0"/>
              <a:t> </a:t>
            </a:r>
            <a:r>
              <a:rPr lang="en-US" dirty="0"/>
              <a:t>are often located </a:t>
            </a:r>
            <a:r>
              <a:rPr lang="en-US" dirty="0" smtClean="0"/>
              <a:t>together</a:t>
            </a:r>
            <a:r>
              <a:rPr lang="cs-CZ" dirty="0" smtClean="0"/>
              <a:t> </a:t>
            </a:r>
            <a:r>
              <a:rPr lang="cs-CZ" dirty="0" err="1" smtClean="0"/>
              <a:t>with</a:t>
            </a:r>
            <a:r>
              <a:rPr lang="cs-CZ" dirty="0" smtClean="0"/>
              <a:t> </a:t>
            </a:r>
            <a:r>
              <a:rPr lang="cs-CZ" dirty="0" err="1"/>
              <a:t>engineering</a:t>
            </a:r>
            <a:r>
              <a:rPr lang="cs-CZ" dirty="0"/>
              <a:t> </a:t>
            </a:r>
            <a:r>
              <a:rPr lang="cs-CZ" dirty="0" err="1" smtClean="0"/>
              <a:t>or</a:t>
            </a:r>
            <a:r>
              <a:rPr lang="cs-CZ" dirty="0"/>
              <a:t> </a:t>
            </a:r>
            <a:r>
              <a:rPr lang="cs-CZ" dirty="0" err="1" smtClean="0"/>
              <a:t>manufacturing</a:t>
            </a:r>
            <a:r>
              <a:rPr lang="cs-CZ" dirty="0" smtClean="0"/>
              <a:t> </a:t>
            </a:r>
            <a:r>
              <a:rPr lang="cs-CZ" dirty="0" err="1"/>
              <a:t>specialists</a:t>
            </a:r>
            <a:endParaRPr lang="cs-CZ" dirty="0"/>
          </a:p>
          <a:p>
            <a:r>
              <a:rPr lang="en-US" dirty="0" smtClean="0"/>
              <a:t>Ability </a:t>
            </a:r>
            <a:r>
              <a:rPr lang="en-US" dirty="0"/>
              <a:t>to focus on local </a:t>
            </a:r>
            <a:r>
              <a:rPr lang="en-US" dirty="0" smtClean="0"/>
              <a:t>conditions</a:t>
            </a:r>
            <a:r>
              <a:rPr lang="cs-CZ" dirty="0" smtClean="0"/>
              <a:t> and </a:t>
            </a:r>
            <a:r>
              <a:rPr lang="cs-CZ" dirty="0" err="1"/>
              <a:t>adjust</a:t>
            </a:r>
            <a:r>
              <a:rPr lang="cs-CZ" dirty="0"/>
              <a:t> </a:t>
            </a:r>
            <a:r>
              <a:rPr lang="cs-CZ" dirty="0" err="1"/>
              <a:t>purchasing</a:t>
            </a:r>
            <a:r>
              <a:rPr lang="cs-CZ" dirty="0"/>
              <a:t> </a:t>
            </a:r>
            <a:r>
              <a:rPr lang="cs-CZ" dirty="0" err="1" smtClean="0"/>
              <a:t>activities</a:t>
            </a:r>
            <a:r>
              <a:rPr lang="cs-CZ" dirty="0"/>
              <a:t> </a:t>
            </a:r>
            <a:r>
              <a:rPr lang="cs-CZ" dirty="0" err="1" smtClean="0"/>
              <a:t>accordingly</a:t>
            </a:r>
            <a:endParaRPr lang="cs-CZ" dirty="0" smtClean="0"/>
          </a:p>
          <a:p>
            <a:r>
              <a:rPr lang="cs-CZ" dirty="0" smtClean="0"/>
              <a:t>Rychlejší procesy (relativní)</a:t>
            </a:r>
            <a:endParaRPr lang="cs-CZ" dirty="0"/>
          </a:p>
        </p:txBody>
      </p:sp>
      <p:sp>
        <p:nvSpPr>
          <p:cNvPr id="9" name="TextovéPole 8"/>
          <p:cNvSpPr txBox="1"/>
          <p:nvPr/>
        </p:nvSpPr>
        <p:spPr>
          <a:xfrm>
            <a:off x="755576" y="6277962"/>
            <a:ext cx="3384376" cy="369332"/>
          </a:xfrm>
          <a:prstGeom prst="rect">
            <a:avLst/>
          </a:prstGeom>
          <a:solidFill>
            <a:srgbClr val="33CC33"/>
          </a:solidFill>
        </p:spPr>
        <p:txBody>
          <a:bodyPr wrap="square" rtlCol="0">
            <a:spAutoFit/>
          </a:bodyPr>
          <a:lstStyle/>
          <a:p>
            <a:r>
              <a:rPr lang="cs-CZ" dirty="0" smtClean="0"/>
              <a:t>VÝHODY</a:t>
            </a:r>
            <a:endParaRPr lang="cs-CZ" dirty="0"/>
          </a:p>
        </p:txBody>
      </p:sp>
      <p:sp>
        <p:nvSpPr>
          <p:cNvPr id="10" name="TextovéPole 9"/>
          <p:cNvSpPr txBox="1"/>
          <p:nvPr/>
        </p:nvSpPr>
        <p:spPr>
          <a:xfrm>
            <a:off x="5148064" y="6093296"/>
            <a:ext cx="3384376" cy="369332"/>
          </a:xfrm>
          <a:prstGeom prst="rect">
            <a:avLst/>
          </a:prstGeom>
          <a:solidFill>
            <a:srgbClr val="33CC33"/>
          </a:solidFill>
        </p:spPr>
        <p:txBody>
          <a:bodyPr wrap="square" rtlCol="0">
            <a:spAutoFit/>
          </a:bodyPr>
          <a:lstStyle/>
          <a:p>
            <a:r>
              <a:rPr lang="cs-CZ" dirty="0" smtClean="0"/>
              <a:t>VÝHODY</a:t>
            </a:r>
            <a:endParaRPr lang="cs-CZ" dirty="0"/>
          </a:p>
        </p:txBody>
      </p:sp>
    </p:spTree>
    <p:extLst>
      <p:ext uri="{BB962C8B-B14F-4D97-AF65-F5344CB8AC3E}">
        <p14:creationId xmlns:p14="http://schemas.microsoft.com/office/powerpoint/2010/main" val="729934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323528" y="908720"/>
            <a:ext cx="4041648" cy="745232"/>
          </a:xfrm>
        </p:spPr>
        <p:txBody>
          <a:bodyPr/>
          <a:lstStyle/>
          <a:p>
            <a:r>
              <a:rPr lang="cs-CZ" dirty="0"/>
              <a:t>centralizovaný</a:t>
            </a:r>
          </a:p>
          <a:p>
            <a:endParaRPr lang="cs-CZ" dirty="0"/>
          </a:p>
        </p:txBody>
      </p:sp>
      <p:sp>
        <p:nvSpPr>
          <p:cNvPr id="4" name="Zástupný symbol pro text 3"/>
          <p:cNvSpPr>
            <a:spLocks noGrp="1"/>
          </p:cNvSpPr>
          <p:nvPr>
            <p:ph type="body" sz="half" idx="3"/>
          </p:nvPr>
        </p:nvSpPr>
        <p:spPr>
          <a:xfrm>
            <a:off x="4860032" y="836712"/>
            <a:ext cx="4041775" cy="817240"/>
          </a:xfrm>
        </p:spPr>
        <p:txBody>
          <a:bodyPr/>
          <a:lstStyle/>
          <a:p>
            <a:r>
              <a:rPr lang="cs-CZ" dirty="0" smtClean="0"/>
              <a:t>decentralizovaný</a:t>
            </a:r>
            <a:endParaRPr lang="cs-CZ" dirty="0"/>
          </a:p>
          <a:p>
            <a:endParaRPr lang="cs-CZ" dirty="0"/>
          </a:p>
        </p:txBody>
      </p:sp>
      <p:sp>
        <p:nvSpPr>
          <p:cNvPr id="5" name="Zástupný symbol pro obsah 4"/>
          <p:cNvSpPr>
            <a:spLocks noGrp="1"/>
          </p:cNvSpPr>
          <p:nvPr>
            <p:ph sz="quarter" idx="2"/>
          </p:nvPr>
        </p:nvSpPr>
        <p:spPr>
          <a:xfrm>
            <a:off x="395536" y="1916832"/>
            <a:ext cx="4041648" cy="3886200"/>
          </a:xfrm>
        </p:spPr>
        <p:txBody>
          <a:bodyPr>
            <a:normAutofit fontScale="92500" lnSpcReduction="10000"/>
          </a:bodyPr>
          <a:lstStyle/>
          <a:p>
            <a:r>
              <a:rPr lang="en-US" dirty="0"/>
              <a:t>Indirect contact between supplier and actual </a:t>
            </a:r>
            <a:r>
              <a:rPr lang="en-US" dirty="0" smtClean="0"/>
              <a:t>user</a:t>
            </a:r>
            <a:r>
              <a:rPr lang="cs-CZ" dirty="0" smtClean="0"/>
              <a:t> </a:t>
            </a:r>
            <a:r>
              <a:rPr lang="cs-CZ" dirty="0" err="1" smtClean="0"/>
              <a:t>of</a:t>
            </a:r>
            <a:r>
              <a:rPr lang="cs-CZ" dirty="0" smtClean="0"/>
              <a:t> </a:t>
            </a:r>
            <a:r>
              <a:rPr lang="cs-CZ" dirty="0" err="1"/>
              <a:t>the</a:t>
            </a:r>
            <a:r>
              <a:rPr lang="cs-CZ" dirty="0"/>
              <a:t> </a:t>
            </a:r>
            <a:r>
              <a:rPr lang="cs-CZ" dirty="0" err="1"/>
              <a:t>component</a:t>
            </a:r>
            <a:r>
              <a:rPr lang="cs-CZ" dirty="0"/>
              <a:t>/</a:t>
            </a:r>
            <a:r>
              <a:rPr lang="cs-CZ" dirty="0" err="1"/>
              <a:t>product</a:t>
            </a:r>
            <a:endParaRPr lang="cs-CZ" dirty="0"/>
          </a:p>
          <a:p>
            <a:r>
              <a:rPr lang="en-US" dirty="0" smtClean="0"/>
              <a:t>Increased </a:t>
            </a:r>
            <a:r>
              <a:rPr lang="en-US" dirty="0"/>
              <a:t>specialization can limit </a:t>
            </a:r>
            <a:r>
              <a:rPr lang="en-US" dirty="0" smtClean="0"/>
              <a:t>purchasing</a:t>
            </a:r>
            <a:r>
              <a:rPr lang="cs-CZ" dirty="0" smtClean="0"/>
              <a:t> </a:t>
            </a:r>
            <a:r>
              <a:rPr lang="en-US" dirty="0" smtClean="0"/>
              <a:t>function </a:t>
            </a:r>
            <a:r>
              <a:rPr lang="en-US" dirty="0"/>
              <a:t>integration with other department,</a:t>
            </a:r>
          </a:p>
          <a:p>
            <a:r>
              <a:rPr lang="en-US" dirty="0"/>
              <a:t>losing the overall coherence requirement</a:t>
            </a:r>
          </a:p>
          <a:p>
            <a:r>
              <a:rPr lang="en-US" dirty="0" smtClean="0"/>
              <a:t>High </a:t>
            </a:r>
            <a:r>
              <a:rPr lang="en-US" dirty="0"/>
              <a:t>buying power can be abused by the chase </a:t>
            </a:r>
            <a:r>
              <a:rPr lang="en-US" dirty="0" smtClean="0"/>
              <a:t>of</a:t>
            </a:r>
            <a:r>
              <a:rPr lang="cs-CZ" dirty="0" smtClean="0"/>
              <a:t> </a:t>
            </a:r>
            <a:r>
              <a:rPr lang="en-US" dirty="0" smtClean="0"/>
              <a:t>lower </a:t>
            </a:r>
            <a:r>
              <a:rPr lang="en-US" dirty="0"/>
              <a:t>prices resulting in bankruptcy of </a:t>
            </a:r>
            <a:r>
              <a:rPr lang="en-US" dirty="0" smtClean="0"/>
              <a:t>supplier</a:t>
            </a:r>
            <a:r>
              <a:rPr lang="cs-CZ" dirty="0" smtClean="0"/>
              <a:t> </a:t>
            </a:r>
            <a:r>
              <a:rPr lang="en-US" dirty="0" smtClean="0"/>
              <a:t>and </a:t>
            </a:r>
            <a:r>
              <a:rPr lang="en-US" dirty="0"/>
              <a:t>changers in market structure</a:t>
            </a:r>
            <a:endParaRPr lang="cs-CZ" dirty="0"/>
          </a:p>
        </p:txBody>
      </p:sp>
      <p:sp>
        <p:nvSpPr>
          <p:cNvPr id="6" name="Zástupný symbol pro obsah 5"/>
          <p:cNvSpPr>
            <a:spLocks noGrp="1"/>
          </p:cNvSpPr>
          <p:nvPr>
            <p:ph sz="quarter" idx="4"/>
          </p:nvPr>
        </p:nvSpPr>
        <p:spPr>
          <a:xfrm>
            <a:off x="4788024" y="1844824"/>
            <a:ext cx="4041775" cy="3886200"/>
          </a:xfrm>
        </p:spPr>
        <p:txBody>
          <a:bodyPr>
            <a:normAutofit/>
          </a:bodyPr>
          <a:lstStyle/>
          <a:p>
            <a:r>
              <a:rPr lang="cs-CZ" dirty="0" err="1"/>
              <a:t>Coordination</a:t>
            </a:r>
            <a:r>
              <a:rPr lang="cs-CZ" dirty="0"/>
              <a:t> </a:t>
            </a:r>
            <a:r>
              <a:rPr lang="cs-CZ" dirty="0" err="1"/>
              <a:t>difficulties</a:t>
            </a:r>
            <a:r>
              <a:rPr lang="cs-CZ" dirty="0"/>
              <a:t> </a:t>
            </a:r>
            <a:r>
              <a:rPr lang="cs-CZ" dirty="0" err="1" smtClean="0"/>
              <a:t>between</a:t>
            </a:r>
            <a:r>
              <a:rPr lang="cs-CZ" dirty="0"/>
              <a:t> </a:t>
            </a:r>
            <a:r>
              <a:rPr lang="cs-CZ" dirty="0" err="1" smtClean="0"/>
              <a:t>different</a:t>
            </a:r>
            <a:r>
              <a:rPr lang="cs-CZ" dirty="0" smtClean="0"/>
              <a:t> </a:t>
            </a:r>
            <a:r>
              <a:rPr lang="cs-CZ" dirty="0" err="1"/>
              <a:t>sites</a:t>
            </a:r>
            <a:endParaRPr lang="cs-CZ" dirty="0"/>
          </a:p>
          <a:p>
            <a:r>
              <a:rPr lang="en-US" dirty="0" smtClean="0"/>
              <a:t>No </a:t>
            </a:r>
            <a:r>
              <a:rPr lang="en-US" dirty="0"/>
              <a:t>clear overview of </a:t>
            </a:r>
            <a:r>
              <a:rPr lang="en-US" dirty="0" smtClean="0"/>
              <a:t>inbound</a:t>
            </a:r>
            <a:r>
              <a:rPr lang="cs-CZ" dirty="0" smtClean="0"/>
              <a:t> </a:t>
            </a:r>
            <a:r>
              <a:rPr lang="cs-CZ" dirty="0" err="1" smtClean="0"/>
              <a:t>material</a:t>
            </a:r>
            <a:r>
              <a:rPr lang="cs-CZ" dirty="0" smtClean="0"/>
              <a:t> </a:t>
            </a:r>
            <a:r>
              <a:rPr lang="cs-CZ" dirty="0" err="1"/>
              <a:t>flow</a:t>
            </a:r>
            <a:r>
              <a:rPr lang="cs-CZ" dirty="0"/>
              <a:t> </a:t>
            </a:r>
            <a:r>
              <a:rPr lang="cs-CZ" dirty="0" err="1"/>
              <a:t>leading</a:t>
            </a:r>
            <a:r>
              <a:rPr lang="cs-CZ" dirty="0"/>
              <a:t> </a:t>
            </a:r>
            <a:r>
              <a:rPr lang="cs-CZ" dirty="0" smtClean="0"/>
              <a:t>to </a:t>
            </a:r>
            <a:r>
              <a:rPr lang="cs-CZ" dirty="0" err="1" smtClean="0"/>
              <a:t>inefficiency</a:t>
            </a:r>
            <a:endParaRPr lang="cs-CZ" dirty="0"/>
          </a:p>
          <a:p>
            <a:r>
              <a:rPr lang="cs-CZ" dirty="0" err="1" smtClean="0"/>
              <a:t>Reduced</a:t>
            </a:r>
            <a:r>
              <a:rPr lang="cs-CZ" dirty="0" smtClean="0"/>
              <a:t> </a:t>
            </a:r>
            <a:r>
              <a:rPr lang="cs-CZ" dirty="0" err="1"/>
              <a:t>specialization</a:t>
            </a:r>
            <a:r>
              <a:rPr lang="cs-CZ" dirty="0"/>
              <a:t> </a:t>
            </a:r>
            <a:r>
              <a:rPr lang="cs-CZ" dirty="0" smtClean="0"/>
              <a:t>and </a:t>
            </a:r>
            <a:r>
              <a:rPr lang="en-US" dirty="0" smtClean="0"/>
              <a:t>bargaining </a:t>
            </a:r>
            <a:r>
              <a:rPr lang="en-US" dirty="0"/>
              <a:t>power due to </a:t>
            </a:r>
            <a:r>
              <a:rPr lang="en-US" dirty="0" smtClean="0"/>
              <a:t>smaller</a:t>
            </a:r>
            <a:r>
              <a:rPr lang="cs-CZ" dirty="0" smtClean="0"/>
              <a:t> </a:t>
            </a:r>
            <a:r>
              <a:rPr lang="en-US" dirty="0" smtClean="0"/>
              <a:t>scale </a:t>
            </a:r>
            <a:r>
              <a:rPr lang="en-US" dirty="0"/>
              <a:t>and scope of the function</a:t>
            </a:r>
            <a:endParaRPr lang="cs-CZ" dirty="0"/>
          </a:p>
        </p:txBody>
      </p:sp>
      <p:sp>
        <p:nvSpPr>
          <p:cNvPr id="7" name="TextovéPole 6"/>
          <p:cNvSpPr txBox="1"/>
          <p:nvPr/>
        </p:nvSpPr>
        <p:spPr>
          <a:xfrm>
            <a:off x="755576" y="5905926"/>
            <a:ext cx="3384376" cy="369332"/>
          </a:xfrm>
          <a:prstGeom prst="rect">
            <a:avLst/>
          </a:prstGeom>
          <a:solidFill>
            <a:srgbClr val="33CC33"/>
          </a:solidFill>
        </p:spPr>
        <p:txBody>
          <a:bodyPr wrap="square" rtlCol="0">
            <a:spAutoFit/>
          </a:bodyPr>
          <a:lstStyle/>
          <a:p>
            <a:r>
              <a:rPr lang="cs-CZ" dirty="0" smtClean="0"/>
              <a:t>NEVÝHODY</a:t>
            </a:r>
            <a:endParaRPr lang="cs-CZ" dirty="0"/>
          </a:p>
        </p:txBody>
      </p:sp>
      <p:sp>
        <p:nvSpPr>
          <p:cNvPr id="8" name="TextovéPole 7"/>
          <p:cNvSpPr txBox="1"/>
          <p:nvPr/>
        </p:nvSpPr>
        <p:spPr>
          <a:xfrm>
            <a:off x="5088565" y="5729442"/>
            <a:ext cx="3384376" cy="369332"/>
          </a:xfrm>
          <a:prstGeom prst="rect">
            <a:avLst/>
          </a:prstGeom>
          <a:solidFill>
            <a:srgbClr val="33CC33"/>
          </a:solidFill>
        </p:spPr>
        <p:txBody>
          <a:bodyPr wrap="square" rtlCol="0">
            <a:spAutoFit/>
          </a:bodyPr>
          <a:lstStyle/>
          <a:p>
            <a:r>
              <a:rPr lang="cs-CZ" dirty="0" smtClean="0"/>
              <a:t>NEVÝHODY</a:t>
            </a:r>
            <a:endParaRPr lang="cs-CZ" dirty="0"/>
          </a:p>
        </p:txBody>
      </p:sp>
      <p:sp>
        <p:nvSpPr>
          <p:cNvPr id="9" name="Obdélník 8"/>
          <p:cNvSpPr/>
          <p:nvPr/>
        </p:nvSpPr>
        <p:spPr>
          <a:xfrm>
            <a:off x="3131840" y="6381328"/>
            <a:ext cx="2682145" cy="369332"/>
          </a:xfrm>
          <a:prstGeom prst="rect">
            <a:avLst/>
          </a:prstGeom>
        </p:spPr>
        <p:txBody>
          <a:bodyPr wrap="none">
            <a:spAutoFit/>
          </a:bodyPr>
          <a:lstStyle/>
          <a:p>
            <a:r>
              <a:rPr lang="cs-CZ" dirty="0" err="1"/>
              <a:t>Bedei</a:t>
            </a:r>
            <a:r>
              <a:rPr lang="cs-CZ" dirty="0"/>
              <a:t> a kol., 2008, s. </a:t>
            </a:r>
            <a:r>
              <a:rPr lang="cs-CZ" dirty="0" smtClean="0"/>
              <a:t>13)</a:t>
            </a:r>
            <a:endParaRPr lang="cs-CZ" dirty="0"/>
          </a:p>
        </p:txBody>
      </p:sp>
    </p:spTree>
    <p:extLst>
      <p:ext uri="{BB962C8B-B14F-4D97-AF65-F5344CB8AC3E}">
        <p14:creationId xmlns:p14="http://schemas.microsoft.com/office/powerpoint/2010/main" val="3410067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95536" y="188640"/>
            <a:ext cx="8229600" cy="1066800"/>
          </a:xfrm>
          <a:solidFill>
            <a:srgbClr val="FFFF00"/>
          </a:solidFill>
        </p:spPr>
        <p:txBody>
          <a:bodyPr>
            <a:normAutofit/>
          </a:bodyPr>
          <a:lstStyle/>
          <a:p>
            <a:pPr eaLnBrk="1" hangingPunct="1"/>
            <a:r>
              <a:rPr lang="cs-CZ" altLang="cs-CZ" sz="3200" dirty="0" smtClean="0"/>
              <a:t>Výhody a nevýhody organizace - příklady</a:t>
            </a:r>
          </a:p>
        </p:txBody>
      </p:sp>
      <p:sp>
        <p:nvSpPr>
          <p:cNvPr id="21507" name="Rectangle 3"/>
          <p:cNvSpPr>
            <a:spLocks noGrp="1" noChangeArrowheads="1"/>
          </p:cNvSpPr>
          <p:nvPr>
            <p:ph type="body" sz="half" idx="4294967295"/>
          </p:nvPr>
        </p:nvSpPr>
        <p:spPr>
          <a:xfrm>
            <a:off x="611560" y="1495670"/>
            <a:ext cx="3910013" cy="4648200"/>
          </a:xfrm>
          <a:solidFill>
            <a:srgbClr val="D6FEEE"/>
          </a:solidFill>
        </p:spPr>
        <p:txBody>
          <a:bodyPr/>
          <a:lstStyle/>
          <a:p>
            <a:pPr eaLnBrk="1" hangingPunct="1">
              <a:lnSpc>
                <a:spcPct val="90000"/>
              </a:lnSpc>
              <a:buFont typeface="Wingdings" pitchFamily="2" charset="2"/>
              <a:buNone/>
            </a:pPr>
            <a:r>
              <a:rPr lang="cs-CZ" altLang="cs-CZ" sz="2000" dirty="0" smtClean="0">
                <a:latin typeface="Helvetica" charset="0"/>
              </a:rPr>
              <a:t>OBCHODNÍ ÚTVAR</a:t>
            </a:r>
          </a:p>
          <a:p>
            <a:pPr eaLnBrk="1" hangingPunct="1">
              <a:lnSpc>
                <a:spcPct val="90000"/>
              </a:lnSpc>
              <a:buFontTx/>
              <a:buChar char="-"/>
            </a:pPr>
            <a:r>
              <a:rPr lang="cs-CZ" altLang="cs-CZ" sz="2000" dirty="0" smtClean="0">
                <a:latin typeface="Helvetica" charset="0"/>
              </a:rPr>
              <a:t>vysoká profesionalita </a:t>
            </a:r>
          </a:p>
          <a:p>
            <a:pPr eaLnBrk="1" hangingPunct="1">
              <a:lnSpc>
                <a:spcPct val="90000"/>
              </a:lnSpc>
              <a:buFontTx/>
              <a:buChar char="-"/>
            </a:pPr>
            <a:r>
              <a:rPr lang="cs-CZ" altLang="cs-CZ" sz="2000" dirty="0" smtClean="0">
                <a:latin typeface="Helvetica" charset="0"/>
              </a:rPr>
              <a:t>optimalizace dodávek ve vazbě na stav zásob</a:t>
            </a:r>
          </a:p>
          <a:p>
            <a:pPr eaLnBrk="1" hangingPunct="1">
              <a:lnSpc>
                <a:spcPct val="90000"/>
              </a:lnSpc>
              <a:buFontTx/>
              <a:buChar char="-"/>
            </a:pPr>
            <a:r>
              <a:rPr lang="cs-CZ" altLang="cs-CZ" sz="2000" dirty="0" smtClean="0">
                <a:latin typeface="Helvetica" charset="0"/>
              </a:rPr>
              <a:t>propojení nákupu s prodejem</a:t>
            </a:r>
          </a:p>
          <a:p>
            <a:pPr eaLnBrk="1" hangingPunct="1">
              <a:lnSpc>
                <a:spcPct val="90000"/>
              </a:lnSpc>
              <a:buFontTx/>
              <a:buChar char="-"/>
            </a:pPr>
            <a:r>
              <a:rPr lang="cs-CZ" altLang="cs-CZ" sz="2000" dirty="0" smtClean="0">
                <a:latin typeface="Helvetica" charset="0"/>
              </a:rPr>
              <a:t>zprostředkovaná vazba na uživatele nakupovaných položek</a:t>
            </a:r>
          </a:p>
          <a:p>
            <a:pPr eaLnBrk="1" hangingPunct="1">
              <a:lnSpc>
                <a:spcPct val="90000"/>
              </a:lnSpc>
              <a:buFontTx/>
              <a:buChar char="-"/>
            </a:pPr>
            <a:r>
              <a:rPr lang="cs-CZ" altLang="cs-CZ" sz="2000" dirty="0" smtClean="0">
                <a:latin typeface="Helvetica" charset="0"/>
              </a:rPr>
              <a:t>nebezpečí nákupu výrobků s nevhodnými technickými parametry</a:t>
            </a:r>
          </a:p>
          <a:p>
            <a:pPr eaLnBrk="1" hangingPunct="1">
              <a:lnSpc>
                <a:spcPct val="90000"/>
              </a:lnSpc>
              <a:buFontTx/>
              <a:buChar char="-"/>
            </a:pPr>
            <a:r>
              <a:rPr lang="cs-CZ" altLang="cs-CZ" sz="2000" dirty="0" smtClean="0">
                <a:latin typeface="Helvetica" charset="0"/>
              </a:rPr>
              <a:t>nižší operativnost nákupu</a:t>
            </a:r>
          </a:p>
          <a:p>
            <a:pPr eaLnBrk="1" hangingPunct="1">
              <a:lnSpc>
                <a:spcPct val="90000"/>
              </a:lnSpc>
              <a:buFontTx/>
              <a:buChar char="-"/>
            </a:pPr>
            <a:r>
              <a:rPr lang="cs-CZ" altLang="cs-CZ" sz="2000" dirty="0" smtClean="0">
                <a:latin typeface="Helvetica" charset="0"/>
              </a:rPr>
              <a:t>složitější koordinace nákupu s výrobou</a:t>
            </a:r>
          </a:p>
        </p:txBody>
      </p:sp>
      <p:sp>
        <p:nvSpPr>
          <p:cNvPr id="21508" name="Rectangle 4"/>
          <p:cNvSpPr>
            <a:spLocks noGrp="1" noChangeArrowheads="1"/>
          </p:cNvSpPr>
          <p:nvPr>
            <p:ph type="body" sz="half" idx="4294967295"/>
          </p:nvPr>
        </p:nvSpPr>
        <p:spPr>
          <a:xfrm>
            <a:off x="4932040" y="1524000"/>
            <a:ext cx="3910013" cy="4648200"/>
          </a:xfrm>
          <a:solidFill>
            <a:srgbClr val="CCECFF"/>
          </a:solidFill>
        </p:spPr>
        <p:txBody>
          <a:bodyPr>
            <a:normAutofit lnSpcReduction="10000"/>
          </a:bodyPr>
          <a:lstStyle/>
          <a:p>
            <a:pPr eaLnBrk="1" hangingPunct="1">
              <a:lnSpc>
                <a:spcPct val="90000"/>
              </a:lnSpc>
              <a:buFont typeface="Wingdings" pitchFamily="2" charset="2"/>
              <a:buNone/>
            </a:pPr>
            <a:r>
              <a:rPr lang="cs-CZ" altLang="cs-CZ" sz="2000" dirty="0" smtClean="0">
                <a:latin typeface="Helvetica" charset="0"/>
              </a:rPr>
              <a:t>VÝROBNÍ ÚTVAR</a:t>
            </a:r>
          </a:p>
          <a:p>
            <a:pPr eaLnBrk="1" hangingPunct="1">
              <a:lnSpc>
                <a:spcPct val="90000"/>
              </a:lnSpc>
              <a:buFontTx/>
              <a:buChar char="-"/>
            </a:pPr>
            <a:r>
              <a:rPr lang="cs-CZ" altLang="cs-CZ" sz="2000" dirty="0" smtClean="0">
                <a:latin typeface="Helvetica" charset="0"/>
              </a:rPr>
              <a:t>dokonalá znalost specifikace nakupovaných položek</a:t>
            </a:r>
          </a:p>
          <a:p>
            <a:pPr eaLnBrk="1" hangingPunct="1">
              <a:lnSpc>
                <a:spcPct val="90000"/>
              </a:lnSpc>
              <a:buFontTx/>
              <a:buChar char="-"/>
            </a:pPr>
            <a:r>
              <a:rPr lang="cs-CZ" altLang="cs-CZ" sz="2000" dirty="0" smtClean="0">
                <a:latin typeface="Helvetica" charset="0"/>
              </a:rPr>
              <a:t>rychlá reakce na změny požadavků výroby</a:t>
            </a:r>
          </a:p>
          <a:p>
            <a:pPr eaLnBrk="1" hangingPunct="1">
              <a:lnSpc>
                <a:spcPct val="90000"/>
              </a:lnSpc>
              <a:buFontTx/>
              <a:buChar char="-"/>
            </a:pPr>
            <a:r>
              <a:rPr lang="cs-CZ" altLang="cs-CZ" sz="2000" dirty="0" smtClean="0">
                <a:latin typeface="Helvetica" charset="0"/>
              </a:rPr>
              <a:t>preference technických parametrů, </a:t>
            </a:r>
          </a:p>
          <a:p>
            <a:pPr eaLnBrk="1" hangingPunct="1">
              <a:lnSpc>
                <a:spcPct val="90000"/>
              </a:lnSpc>
              <a:buFontTx/>
              <a:buChar char="-"/>
            </a:pPr>
            <a:r>
              <a:rPr lang="cs-CZ" altLang="cs-CZ" sz="2000" dirty="0" smtClean="0">
                <a:latin typeface="Helvetica" charset="0"/>
              </a:rPr>
              <a:t>potlačování ekonom. ukazatelů </a:t>
            </a:r>
          </a:p>
          <a:p>
            <a:pPr eaLnBrk="1" hangingPunct="1">
              <a:lnSpc>
                <a:spcPct val="90000"/>
              </a:lnSpc>
              <a:buFontTx/>
              <a:buChar char="-"/>
            </a:pPr>
            <a:r>
              <a:rPr lang="cs-CZ" altLang="cs-CZ" sz="2000" dirty="0" smtClean="0">
                <a:latin typeface="Helvetica" charset="0"/>
              </a:rPr>
              <a:t>omezení nákupu na vstupní suroviny, díly, energie pro výrobu</a:t>
            </a:r>
          </a:p>
          <a:p>
            <a:pPr eaLnBrk="1" hangingPunct="1">
              <a:lnSpc>
                <a:spcPct val="90000"/>
              </a:lnSpc>
              <a:buFontTx/>
              <a:buChar char="-"/>
            </a:pPr>
            <a:r>
              <a:rPr lang="cs-CZ" altLang="cs-CZ" sz="2000" dirty="0" smtClean="0">
                <a:latin typeface="Helvetica" charset="0"/>
              </a:rPr>
              <a:t>nutnost vytvoření dalšího útvaru pro nákup ostatních položek </a:t>
            </a:r>
          </a:p>
          <a:p>
            <a:pPr eaLnBrk="1" hangingPunct="1">
              <a:lnSpc>
                <a:spcPct val="90000"/>
              </a:lnSpc>
              <a:buFontTx/>
              <a:buChar char="-"/>
            </a:pPr>
            <a:r>
              <a:rPr lang="cs-CZ" altLang="cs-CZ" sz="2000" dirty="0" smtClean="0">
                <a:latin typeface="Helvetica" charset="0"/>
              </a:rPr>
              <a:t>nižší profesionalita vyjednávání</a:t>
            </a:r>
          </a:p>
          <a:p>
            <a:pPr eaLnBrk="1" hangingPunct="1">
              <a:lnSpc>
                <a:spcPct val="90000"/>
              </a:lnSpc>
            </a:pPr>
            <a:endParaRPr lang="cs-CZ" altLang="cs-CZ" sz="2000" dirty="0" smtClean="0">
              <a:latin typeface="Helvetica" charset="0"/>
            </a:endParaRPr>
          </a:p>
        </p:txBody>
      </p:sp>
      <p:sp>
        <p:nvSpPr>
          <p:cNvPr id="21509" name="Rectangle 5"/>
          <p:cNvSpPr>
            <a:spLocks noChangeArrowheads="1"/>
          </p:cNvSpPr>
          <p:nvPr/>
        </p:nvSpPr>
        <p:spPr bwMode="auto">
          <a:xfrm>
            <a:off x="1828800" y="6172200"/>
            <a:ext cx="2928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cs-CZ" altLang="cs-CZ">
                <a:solidFill>
                  <a:schemeClr val="tx2"/>
                </a:solidFill>
                <a:effectLst/>
                <a:latin typeface="Times New Roman" pitchFamily="18" charset="0"/>
              </a:rPr>
              <a:t>(Gros, Grosová, 2006)</a:t>
            </a:r>
          </a:p>
        </p:txBody>
      </p:sp>
    </p:spTree>
    <p:extLst>
      <p:ext uri="{BB962C8B-B14F-4D97-AF65-F5344CB8AC3E}">
        <p14:creationId xmlns:p14="http://schemas.microsoft.com/office/powerpoint/2010/main" val="3252095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600200" y="152400"/>
            <a:ext cx="7150100" cy="685800"/>
          </a:xfrm>
          <a:solidFill>
            <a:srgbClr val="CCFF99"/>
          </a:solidFill>
        </p:spPr>
        <p:txBody>
          <a:bodyPr>
            <a:normAutofit fontScale="90000"/>
          </a:bodyPr>
          <a:lstStyle/>
          <a:p>
            <a:pPr eaLnBrk="1" hangingPunct="1"/>
            <a:r>
              <a:rPr lang="cs-CZ" altLang="cs-CZ" dirty="0" smtClean="0">
                <a:latin typeface="Arial" pitchFamily="34" charset="0"/>
              </a:rPr>
              <a:t>Činnosti v rámci nákupu</a:t>
            </a:r>
          </a:p>
        </p:txBody>
      </p:sp>
      <p:sp>
        <p:nvSpPr>
          <p:cNvPr id="12291" name="Rectangle 3"/>
          <p:cNvSpPr>
            <a:spLocks noGrp="1" noChangeArrowheads="1"/>
          </p:cNvSpPr>
          <p:nvPr>
            <p:ph type="body" idx="4294967295"/>
          </p:nvPr>
        </p:nvSpPr>
        <p:spPr>
          <a:xfrm>
            <a:off x="1043608" y="1340768"/>
            <a:ext cx="7653338" cy="5334000"/>
          </a:xfrm>
          <a:solidFill>
            <a:schemeClr val="bg2">
              <a:lumMod val="90000"/>
            </a:schemeClr>
          </a:solidFill>
        </p:spPr>
        <p:txBody>
          <a:bodyPr/>
          <a:lstStyle/>
          <a:p>
            <a:pPr eaLnBrk="1" hangingPunct="1">
              <a:lnSpc>
                <a:spcPct val="90000"/>
              </a:lnSpc>
            </a:pPr>
            <a:r>
              <a:rPr lang="cs-CZ" altLang="cs-CZ" sz="2800" dirty="0" smtClean="0">
                <a:latin typeface="Arial" pitchFamily="34" charset="0"/>
              </a:rPr>
              <a:t>…Vyrobit sám nebo zakoupit? Make </a:t>
            </a:r>
            <a:r>
              <a:rPr lang="cs-CZ" altLang="cs-CZ" sz="2800" dirty="0" err="1" smtClean="0">
                <a:latin typeface="Arial" pitchFamily="34" charset="0"/>
              </a:rPr>
              <a:t>or</a:t>
            </a:r>
            <a:r>
              <a:rPr lang="cs-CZ" altLang="cs-CZ" sz="2800" dirty="0" smtClean="0">
                <a:latin typeface="Arial" pitchFamily="34" charset="0"/>
              </a:rPr>
              <a:t> </a:t>
            </a:r>
            <a:r>
              <a:rPr lang="cs-CZ" altLang="cs-CZ" sz="2800" dirty="0" err="1" smtClean="0">
                <a:latin typeface="Arial" pitchFamily="34" charset="0"/>
              </a:rPr>
              <a:t>buy</a:t>
            </a:r>
            <a:r>
              <a:rPr lang="cs-CZ" altLang="cs-CZ" sz="2800" dirty="0" smtClean="0">
                <a:latin typeface="Arial" pitchFamily="34" charset="0"/>
              </a:rPr>
              <a:t>?</a:t>
            </a:r>
          </a:p>
          <a:p>
            <a:pPr eaLnBrk="1" hangingPunct="1">
              <a:lnSpc>
                <a:spcPct val="90000"/>
              </a:lnSpc>
            </a:pPr>
            <a:endParaRPr lang="cs-CZ" altLang="cs-CZ" sz="2800" dirty="0" smtClean="0">
              <a:latin typeface="Arial" pitchFamily="34" charset="0"/>
            </a:endParaRPr>
          </a:p>
          <a:p>
            <a:pPr eaLnBrk="1" hangingPunct="1">
              <a:lnSpc>
                <a:spcPct val="90000"/>
              </a:lnSpc>
              <a:buFont typeface="Wingdings" pitchFamily="2" charset="2"/>
              <a:buNone/>
            </a:pPr>
            <a:r>
              <a:rPr lang="cs-CZ" altLang="cs-CZ" sz="2800" dirty="0" smtClean="0">
                <a:latin typeface="Arial" pitchFamily="34" charset="0"/>
              </a:rPr>
              <a:t>    </a:t>
            </a:r>
            <a:r>
              <a:rPr lang="cs-CZ" altLang="cs-CZ" sz="2800" b="1" dirty="0" smtClean="0">
                <a:solidFill>
                  <a:srgbClr val="00CC00"/>
                </a:solidFill>
                <a:latin typeface="Arial" pitchFamily="34" charset="0"/>
              </a:rPr>
              <a:t>ŘÍDÍCÍ</a:t>
            </a:r>
          </a:p>
          <a:p>
            <a:pPr eaLnBrk="1" hangingPunct="1">
              <a:lnSpc>
                <a:spcPct val="90000"/>
              </a:lnSpc>
            </a:pPr>
            <a:r>
              <a:rPr kumimoji="1" lang="cs-CZ" altLang="cs-CZ" sz="2800" b="1" dirty="0" smtClean="0">
                <a:solidFill>
                  <a:srgbClr val="990000"/>
                </a:solidFill>
                <a:latin typeface="Arial" pitchFamily="34" charset="0"/>
              </a:rPr>
              <a:t>plánování</a:t>
            </a:r>
          </a:p>
          <a:p>
            <a:pPr eaLnBrk="1" hangingPunct="1">
              <a:lnSpc>
                <a:spcPct val="90000"/>
              </a:lnSpc>
            </a:pPr>
            <a:r>
              <a:rPr kumimoji="1" lang="cs-CZ" altLang="cs-CZ" sz="2800" b="1" dirty="0" smtClean="0">
                <a:solidFill>
                  <a:srgbClr val="990000"/>
                </a:solidFill>
                <a:latin typeface="Arial" pitchFamily="34" charset="0"/>
              </a:rPr>
              <a:t>organizování</a:t>
            </a:r>
          </a:p>
          <a:p>
            <a:pPr eaLnBrk="1" hangingPunct="1">
              <a:lnSpc>
                <a:spcPct val="90000"/>
              </a:lnSpc>
            </a:pPr>
            <a:r>
              <a:rPr kumimoji="1" lang="cs-CZ" altLang="cs-CZ" b="1" dirty="0">
                <a:solidFill>
                  <a:srgbClr val="990000"/>
                </a:solidFill>
                <a:latin typeface="Arial" pitchFamily="34" charset="0"/>
              </a:rPr>
              <a:t>r</a:t>
            </a:r>
            <a:r>
              <a:rPr kumimoji="1" lang="cs-CZ" altLang="cs-CZ" sz="2800" b="1" dirty="0" smtClean="0">
                <a:solidFill>
                  <a:srgbClr val="990000"/>
                </a:solidFill>
                <a:latin typeface="Arial" pitchFamily="34" charset="0"/>
              </a:rPr>
              <a:t>ozhodování a přikazování</a:t>
            </a:r>
            <a:endParaRPr kumimoji="1" lang="cs-CZ" altLang="cs-CZ" sz="2800" b="1" dirty="0" smtClean="0">
              <a:solidFill>
                <a:srgbClr val="990000"/>
              </a:solidFill>
              <a:latin typeface="Arial" pitchFamily="34" charset="0"/>
            </a:endParaRPr>
          </a:p>
          <a:p>
            <a:pPr eaLnBrk="1" hangingPunct="1">
              <a:lnSpc>
                <a:spcPct val="90000"/>
              </a:lnSpc>
            </a:pPr>
            <a:r>
              <a:rPr kumimoji="1" lang="cs-CZ" altLang="cs-CZ" sz="2800" b="1" dirty="0" smtClean="0">
                <a:solidFill>
                  <a:srgbClr val="990000"/>
                </a:solidFill>
                <a:latin typeface="Arial" pitchFamily="34" charset="0"/>
              </a:rPr>
              <a:t>koordinace</a:t>
            </a:r>
            <a:endParaRPr kumimoji="1" lang="cs-CZ" altLang="cs-CZ" sz="2800" b="1" dirty="0" smtClean="0">
              <a:solidFill>
                <a:srgbClr val="990000"/>
              </a:solidFill>
              <a:latin typeface="Arial" pitchFamily="34" charset="0"/>
            </a:endParaRPr>
          </a:p>
          <a:p>
            <a:pPr eaLnBrk="1" hangingPunct="1">
              <a:lnSpc>
                <a:spcPct val="90000"/>
              </a:lnSpc>
            </a:pPr>
            <a:r>
              <a:rPr kumimoji="1" lang="cs-CZ" altLang="cs-CZ" sz="2800" b="1" dirty="0" smtClean="0">
                <a:solidFill>
                  <a:srgbClr val="990000"/>
                </a:solidFill>
                <a:latin typeface="Arial" pitchFamily="34" charset="0"/>
              </a:rPr>
              <a:t>motivování (tj. vedení lidí</a:t>
            </a:r>
            <a:r>
              <a:rPr kumimoji="1" lang="cs-CZ" altLang="cs-CZ" sz="2800" b="1" dirty="0" smtClean="0">
                <a:solidFill>
                  <a:srgbClr val="990000"/>
                </a:solidFill>
                <a:latin typeface="Arial" pitchFamily="34" charset="0"/>
              </a:rPr>
              <a:t>)</a:t>
            </a:r>
          </a:p>
          <a:p>
            <a:pPr eaLnBrk="1" hangingPunct="1">
              <a:lnSpc>
                <a:spcPct val="90000"/>
              </a:lnSpc>
            </a:pPr>
            <a:r>
              <a:rPr kumimoji="1" lang="cs-CZ" altLang="cs-CZ" b="1" dirty="0" smtClean="0">
                <a:solidFill>
                  <a:srgbClr val="990000"/>
                </a:solidFill>
                <a:latin typeface="Arial" pitchFamily="34" charset="0"/>
              </a:rPr>
              <a:t>komunikování</a:t>
            </a:r>
            <a:endParaRPr kumimoji="1" lang="cs-CZ" altLang="cs-CZ" sz="2800" dirty="0" smtClean="0">
              <a:solidFill>
                <a:srgbClr val="990000"/>
              </a:solidFill>
              <a:latin typeface="Arial" pitchFamily="34" charset="0"/>
            </a:endParaRPr>
          </a:p>
          <a:p>
            <a:pPr eaLnBrk="1" hangingPunct="1">
              <a:lnSpc>
                <a:spcPct val="90000"/>
              </a:lnSpc>
            </a:pPr>
            <a:r>
              <a:rPr kumimoji="1" lang="cs-CZ" altLang="cs-CZ" sz="2800" b="1" dirty="0" smtClean="0">
                <a:solidFill>
                  <a:srgbClr val="990000"/>
                </a:solidFill>
                <a:latin typeface="Arial" pitchFamily="34" charset="0"/>
              </a:rPr>
              <a:t>kontrola</a:t>
            </a:r>
          </a:p>
          <a:p>
            <a:pPr eaLnBrk="1" hangingPunct="1">
              <a:lnSpc>
                <a:spcPct val="90000"/>
              </a:lnSpc>
            </a:pPr>
            <a:r>
              <a:rPr kumimoji="1" lang="cs-CZ" altLang="cs-CZ" sz="2800" b="1" dirty="0" smtClean="0">
                <a:solidFill>
                  <a:srgbClr val="990000"/>
                </a:solidFill>
                <a:latin typeface="Arial" pitchFamily="34" charset="0"/>
              </a:rPr>
              <a:t>…metody, způsoby jednání</a:t>
            </a:r>
            <a:r>
              <a:rPr kumimoji="1" lang="cs-CZ" altLang="cs-CZ" sz="2800" b="1" dirty="0" smtClean="0">
                <a:solidFill>
                  <a:srgbClr val="990000"/>
                </a:solidFill>
                <a:latin typeface="Arial" pitchFamily="34" charset="0"/>
              </a:rPr>
              <a:t>…</a:t>
            </a:r>
          </a:p>
          <a:p>
            <a:pPr eaLnBrk="1" hangingPunct="1">
              <a:lnSpc>
                <a:spcPct val="90000"/>
              </a:lnSpc>
            </a:pPr>
            <a:r>
              <a:rPr kumimoji="1" lang="cs-CZ" altLang="cs-CZ" b="1" dirty="0" smtClean="0">
                <a:solidFill>
                  <a:srgbClr val="990000"/>
                </a:solidFill>
                <a:latin typeface="Arial" pitchFamily="34" charset="0"/>
              </a:rPr>
              <a:t>evidence</a:t>
            </a:r>
            <a:endParaRPr kumimoji="1" lang="cs-CZ" altLang="cs-CZ" sz="2800" b="1" dirty="0" smtClean="0">
              <a:solidFill>
                <a:srgbClr val="990000"/>
              </a:solidFill>
              <a:latin typeface="Arial" pitchFamily="34" charset="0"/>
            </a:endParaRPr>
          </a:p>
          <a:p>
            <a:pPr eaLnBrk="1" hangingPunct="1">
              <a:lnSpc>
                <a:spcPct val="90000"/>
              </a:lnSpc>
            </a:pPr>
            <a:endParaRPr lang="cs-CZ" altLang="cs-CZ" sz="2800" dirty="0" smtClean="0">
              <a:latin typeface="Arial" pitchFamily="34" charset="0"/>
            </a:endParaRPr>
          </a:p>
          <a:p>
            <a:pPr eaLnBrk="1" hangingPunct="1">
              <a:lnSpc>
                <a:spcPct val="90000"/>
              </a:lnSpc>
            </a:pPr>
            <a:endParaRPr lang="cs-CZ" altLang="cs-CZ" sz="2800" dirty="0" smtClean="0">
              <a:latin typeface="Arial" pitchFamily="34" charset="0"/>
            </a:endParaRPr>
          </a:p>
        </p:txBody>
      </p:sp>
      <p:sp>
        <p:nvSpPr>
          <p:cNvPr id="2" name="TextovéPole 1"/>
          <p:cNvSpPr txBox="1"/>
          <p:nvPr/>
        </p:nvSpPr>
        <p:spPr>
          <a:xfrm>
            <a:off x="5508104" y="1916832"/>
            <a:ext cx="2376264" cy="923330"/>
          </a:xfrm>
          <a:prstGeom prst="rect">
            <a:avLst/>
          </a:prstGeom>
          <a:solidFill>
            <a:srgbClr val="D6FEEE"/>
          </a:solidFill>
        </p:spPr>
        <p:txBody>
          <a:bodyPr wrap="square" rtlCol="0">
            <a:spAutoFit/>
          </a:bodyPr>
          <a:lstStyle/>
          <a:p>
            <a:r>
              <a:rPr lang="cs-CZ" dirty="0" smtClean="0"/>
              <a:t>Vliv na uvedené manažerské funkce a jejich výkon</a:t>
            </a:r>
            <a:endParaRPr lang="cs-CZ" dirty="0"/>
          </a:p>
        </p:txBody>
      </p:sp>
    </p:spTree>
    <p:extLst>
      <p:ext uri="{BB962C8B-B14F-4D97-AF65-F5344CB8AC3E}">
        <p14:creationId xmlns:p14="http://schemas.microsoft.com/office/powerpoint/2010/main" val="4276011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323528" y="836712"/>
            <a:ext cx="2606824" cy="457200"/>
          </a:xfrm>
        </p:spPr>
        <p:txBody>
          <a:bodyPr/>
          <a:lstStyle/>
          <a:p>
            <a:r>
              <a:rPr lang="cs-CZ" dirty="0" smtClean="0"/>
              <a:t>funkce</a:t>
            </a:r>
            <a:endParaRPr lang="cs-CZ" dirty="0"/>
          </a:p>
        </p:txBody>
      </p:sp>
      <p:sp>
        <p:nvSpPr>
          <p:cNvPr id="4" name="Zástupný symbol pro text 3"/>
          <p:cNvSpPr>
            <a:spLocks noGrp="1"/>
          </p:cNvSpPr>
          <p:nvPr>
            <p:ph type="body" sz="half" idx="3"/>
          </p:nvPr>
        </p:nvSpPr>
        <p:spPr>
          <a:xfrm>
            <a:off x="4716016" y="692696"/>
            <a:ext cx="4041775" cy="457200"/>
          </a:xfrm>
        </p:spPr>
        <p:txBody>
          <a:bodyPr/>
          <a:lstStyle/>
          <a:p>
            <a:r>
              <a:rPr lang="cs-CZ" dirty="0" smtClean="0"/>
              <a:t>zodpovědnost</a:t>
            </a:r>
            <a:endParaRPr lang="cs-CZ" dirty="0"/>
          </a:p>
        </p:txBody>
      </p:sp>
      <p:sp>
        <p:nvSpPr>
          <p:cNvPr id="5" name="Zástupný symbol pro obsah 4"/>
          <p:cNvSpPr>
            <a:spLocks noGrp="1"/>
          </p:cNvSpPr>
          <p:nvPr>
            <p:ph sz="quarter" idx="2"/>
          </p:nvPr>
        </p:nvSpPr>
        <p:spPr>
          <a:xfrm>
            <a:off x="107504" y="1628800"/>
            <a:ext cx="3168352" cy="4965919"/>
          </a:xfrm>
        </p:spPr>
        <p:txBody>
          <a:bodyPr>
            <a:normAutofit/>
          </a:bodyPr>
          <a:lstStyle/>
          <a:p>
            <a:r>
              <a:rPr lang="cs-CZ" dirty="0" err="1" smtClean="0"/>
              <a:t>Corporate</a:t>
            </a:r>
            <a:r>
              <a:rPr lang="cs-CZ" dirty="0"/>
              <a:t> </a:t>
            </a:r>
            <a:r>
              <a:rPr lang="cs-CZ" dirty="0" err="1" smtClean="0"/>
              <a:t>procurement</a:t>
            </a:r>
            <a:r>
              <a:rPr lang="cs-CZ" dirty="0"/>
              <a:t> </a:t>
            </a:r>
            <a:r>
              <a:rPr lang="cs-CZ" dirty="0" err="1" smtClean="0"/>
              <a:t>officer</a:t>
            </a:r>
            <a:r>
              <a:rPr lang="cs-CZ" dirty="0" smtClean="0"/>
              <a:t> </a:t>
            </a:r>
            <a:r>
              <a:rPr lang="cs-CZ" dirty="0"/>
              <a:t>(CPO</a:t>
            </a:r>
            <a:r>
              <a:rPr lang="cs-CZ" dirty="0" smtClean="0"/>
              <a:t>)</a:t>
            </a:r>
            <a:endParaRPr lang="cs-CZ" dirty="0" smtClean="0"/>
          </a:p>
          <a:p>
            <a:r>
              <a:rPr lang="cs-CZ" dirty="0" smtClean="0"/>
              <a:t>Strategický nákupčí</a:t>
            </a:r>
          </a:p>
          <a:p>
            <a:pPr marL="109728" indent="0">
              <a:buNone/>
            </a:pPr>
            <a:endParaRPr lang="cs-CZ" dirty="0" smtClean="0"/>
          </a:p>
          <a:p>
            <a:r>
              <a:rPr lang="cs-CZ" dirty="0" err="1" smtClean="0"/>
              <a:t>Purchasing</a:t>
            </a:r>
            <a:r>
              <a:rPr lang="cs-CZ" dirty="0"/>
              <a:t> </a:t>
            </a:r>
            <a:r>
              <a:rPr lang="cs-CZ" dirty="0" err="1" smtClean="0"/>
              <a:t>engineer</a:t>
            </a:r>
            <a:endParaRPr lang="cs-CZ" dirty="0" smtClean="0"/>
          </a:p>
          <a:p>
            <a:pPr marL="109728" indent="0">
              <a:buNone/>
            </a:pPr>
            <a:endParaRPr lang="cs-CZ" dirty="0" smtClean="0"/>
          </a:p>
          <a:p>
            <a:r>
              <a:rPr lang="cs-CZ" dirty="0" smtClean="0"/>
              <a:t>Projektový </a:t>
            </a:r>
            <a:r>
              <a:rPr lang="cs-CZ" dirty="0" smtClean="0"/>
              <a:t>nákupčí</a:t>
            </a:r>
            <a:endParaRPr lang="cs-CZ" dirty="0"/>
          </a:p>
          <a:p>
            <a:pPr marL="109728" indent="0">
              <a:buNone/>
            </a:pPr>
            <a:endParaRPr lang="cs-CZ" dirty="0" smtClean="0"/>
          </a:p>
          <a:p>
            <a:r>
              <a:rPr lang="cs-CZ" dirty="0" smtClean="0"/>
              <a:t>Materiálový plánovač/nákupčí</a:t>
            </a:r>
            <a:endParaRPr lang="cs-CZ" dirty="0"/>
          </a:p>
          <a:p>
            <a:r>
              <a:rPr lang="cs-CZ" dirty="0" smtClean="0"/>
              <a:t>MRO </a:t>
            </a:r>
            <a:r>
              <a:rPr lang="cs-CZ" dirty="0" smtClean="0"/>
              <a:t>nákupčí</a:t>
            </a:r>
          </a:p>
          <a:p>
            <a:r>
              <a:rPr lang="cs-CZ" dirty="0" smtClean="0"/>
              <a:t>…….</a:t>
            </a:r>
            <a:endParaRPr lang="cs-CZ" dirty="0" smtClean="0"/>
          </a:p>
          <a:p>
            <a:pPr marL="109728" indent="0">
              <a:buNone/>
            </a:pPr>
            <a:endParaRPr lang="cs-CZ" dirty="0" smtClean="0"/>
          </a:p>
          <a:p>
            <a:pPr marL="109728" indent="0">
              <a:buNone/>
            </a:pPr>
            <a:endParaRPr lang="cs-CZ" dirty="0" smtClean="0"/>
          </a:p>
        </p:txBody>
      </p:sp>
      <p:sp>
        <p:nvSpPr>
          <p:cNvPr id="6" name="Zástupný symbol pro obsah 5"/>
          <p:cNvSpPr>
            <a:spLocks noGrp="1"/>
          </p:cNvSpPr>
          <p:nvPr>
            <p:ph sz="quarter" idx="4"/>
          </p:nvPr>
        </p:nvSpPr>
        <p:spPr>
          <a:xfrm>
            <a:off x="3275856" y="1412776"/>
            <a:ext cx="5760640" cy="4965919"/>
          </a:xfrm>
        </p:spPr>
        <p:txBody>
          <a:bodyPr>
            <a:normAutofit fontScale="85000" lnSpcReduction="20000"/>
          </a:bodyPr>
          <a:lstStyle/>
          <a:p>
            <a:r>
              <a:rPr lang="en-US" dirty="0"/>
              <a:t>Developing corporate purchasing </a:t>
            </a:r>
            <a:r>
              <a:rPr lang="cs-CZ" dirty="0" err="1" smtClean="0"/>
              <a:t>policies</a:t>
            </a:r>
            <a:r>
              <a:rPr lang="cs-CZ" dirty="0" smtClean="0"/>
              <a:t>, </a:t>
            </a:r>
            <a:r>
              <a:rPr lang="en-US" dirty="0" smtClean="0"/>
              <a:t>strategies</a:t>
            </a:r>
            <a:r>
              <a:rPr lang="en-US" dirty="0"/>
              <a:t>, systems, reporting</a:t>
            </a:r>
            <a:r>
              <a:rPr lang="en-US" dirty="0" smtClean="0"/>
              <a:t>.</a:t>
            </a:r>
            <a:endParaRPr lang="cs-CZ" dirty="0" smtClean="0"/>
          </a:p>
          <a:p>
            <a:pPr marL="109728" indent="0">
              <a:buNone/>
            </a:pPr>
            <a:endParaRPr lang="cs-CZ" dirty="0" smtClean="0"/>
          </a:p>
          <a:p>
            <a:r>
              <a:rPr lang="en-US" dirty="0"/>
              <a:t>Strategic commodities – large volumes, high investment projects and </a:t>
            </a:r>
            <a:r>
              <a:rPr lang="en-US" dirty="0" smtClean="0"/>
              <a:t>services.</a:t>
            </a:r>
            <a:r>
              <a:rPr lang="cs-CZ" dirty="0" smtClean="0"/>
              <a:t> </a:t>
            </a:r>
            <a:r>
              <a:rPr lang="en-US" dirty="0" smtClean="0"/>
              <a:t>Responsible </a:t>
            </a:r>
            <a:r>
              <a:rPr lang="en-US" dirty="0"/>
              <a:t>for developing sourcing strategy for key commodities. Long </a:t>
            </a:r>
            <a:r>
              <a:rPr lang="en-US" dirty="0" smtClean="0"/>
              <a:t>planning</a:t>
            </a:r>
            <a:r>
              <a:rPr lang="cs-CZ" dirty="0" smtClean="0"/>
              <a:t> </a:t>
            </a:r>
            <a:r>
              <a:rPr lang="cs-CZ" dirty="0" err="1" smtClean="0"/>
              <a:t>horizon</a:t>
            </a:r>
            <a:r>
              <a:rPr lang="cs-CZ" dirty="0" smtClean="0"/>
              <a:t>.</a:t>
            </a:r>
          </a:p>
          <a:p>
            <a:r>
              <a:rPr lang="en-US" dirty="0"/>
              <a:t>New materials and components. New suppliers. Discussing </a:t>
            </a:r>
            <a:r>
              <a:rPr lang="en-US" dirty="0" smtClean="0"/>
              <a:t>spec</a:t>
            </a:r>
            <a:r>
              <a:rPr lang="cs-CZ" dirty="0" err="1" smtClean="0"/>
              <a:t>ific</a:t>
            </a:r>
            <a:r>
              <a:rPr lang="cs-CZ" dirty="0" smtClean="0"/>
              <a:t> </a:t>
            </a:r>
            <a:r>
              <a:rPr lang="cs-CZ" dirty="0" err="1" smtClean="0"/>
              <a:t>requirements</a:t>
            </a:r>
            <a:r>
              <a:rPr lang="en-US" dirty="0" smtClean="0"/>
              <a:t>, </a:t>
            </a:r>
            <a:r>
              <a:rPr lang="en-US" dirty="0"/>
              <a:t>market </a:t>
            </a:r>
            <a:r>
              <a:rPr lang="en-US" dirty="0" smtClean="0"/>
              <a:t>research,</a:t>
            </a:r>
            <a:r>
              <a:rPr lang="cs-CZ" dirty="0" smtClean="0"/>
              <a:t> </a:t>
            </a:r>
            <a:r>
              <a:rPr lang="en-US" dirty="0" smtClean="0"/>
              <a:t>selection </a:t>
            </a:r>
            <a:r>
              <a:rPr lang="en-US" dirty="0"/>
              <a:t>of suppliers, negotiations. Work on decentralized level. Liaisons </a:t>
            </a:r>
            <a:r>
              <a:rPr lang="en-US" dirty="0" smtClean="0"/>
              <a:t>between</a:t>
            </a:r>
            <a:r>
              <a:rPr lang="cs-CZ" dirty="0" smtClean="0"/>
              <a:t> </a:t>
            </a:r>
            <a:r>
              <a:rPr lang="cs-CZ" dirty="0" err="1" smtClean="0"/>
              <a:t>purchasing</a:t>
            </a:r>
            <a:r>
              <a:rPr lang="cs-CZ" dirty="0" smtClean="0"/>
              <a:t> </a:t>
            </a:r>
            <a:r>
              <a:rPr lang="cs-CZ" dirty="0"/>
              <a:t>and R&amp;D</a:t>
            </a:r>
            <a:r>
              <a:rPr lang="cs-CZ" dirty="0" smtClean="0"/>
              <a:t>.</a:t>
            </a:r>
          </a:p>
          <a:p>
            <a:r>
              <a:rPr lang="en-US" dirty="0"/>
              <a:t>Similar to purchasing engineer but focus on equipment and </a:t>
            </a:r>
            <a:r>
              <a:rPr lang="en-US" dirty="0" smtClean="0"/>
              <a:t>services</a:t>
            </a:r>
            <a:r>
              <a:rPr lang="cs-CZ" dirty="0" smtClean="0"/>
              <a:t> </a:t>
            </a:r>
            <a:r>
              <a:rPr lang="cs-CZ" dirty="0" err="1" smtClean="0"/>
              <a:t>or</a:t>
            </a:r>
            <a:r>
              <a:rPr lang="cs-CZ" dirty="0" smtClean="0"/>
              <a:t> </a:t>
            </a:r>
            <a:r>
              <a:rPr lang="cs-CZ" dirty="0" err="1" smtClean="0"/>
              <a:t>projects</a:t>
            </a:r>
            <a:r>
              <a:rPr lang="en-US" dirty="0" smtClean="0"/>
              <a:t>.</a:t>
            </a:r>
            <a:endParaRPr lang="cs-CZ" dirty="0" smtClean="0"/>
          </a:p>
          <a:p>
            <a:r>
              <a:rPr lang="en-US" dirty="0"/>
              <a:t>Materials planning and ordering, order handling – ensuring material supply, calling </a:t>
            </a:r>
            <a:r>
              <a:rPr lang="en-US" dirty="0" smtClean="0"/>
              <a:t>off</a:t>
            </a:r>
            <a:r>
              <a:rPr lang="cs-CZ" dirty="0" smtClean="0"/>
              <a:t> </a:t>
            </a:r>
            <a:r>
              <a:rPr lang="en-US" dirty="0" smtClean="0"/>
              <a:t>materials </a:t>
            </a:r>
            <a:r>
              <a:rPr lang="en-US" dirty="0"/>
              <a:t>against annual agreements. Vendor rating ‐ monitor and control </a:t>
            </a:r>
            <a:r>
              <a:rPr lang="en-US" dirty="0" smtClean="0"/>
              <a:t>suppliers</a:t>
            </a:r>
            <a:r>
              <a:rPr lang="cs-CZ" dirty="0" smtClean="0"/>
              <a:t> </a:t>
            </a:r>
            <a:r>
              <a:rPr lang="cs-CZ" dirty="0" err="1" smtClean="0"/>
              <a:t>quality</a:t>
            </a:r>
            <a:r>
              <a:rPr lang="cs-CZ" dirty="0" smtClean="0"/>
              <a:t> </a:t>
            </a:r>
            <a:r>
              <a:rPr lang="cs-CZ" dirty="0"/>
              <a:t>and </a:t>
            </a:r>
            <a:r>
              <a:rPr lang="cs-CZ" dirty="0" err="1"/>
              <a:t>delivery</a:t>
            </a:r>
            <a:r>
              <a:rPr lang="cs-CZ" dirty="0"/>
              <a:t> performance</a:t>
            </a:r>
            <a:r>
              <a:rPr lang="cs-CZ" dirty="0" smtClean="0"/>
              <a:t>.</a:t>
            </a:r>
          </a:p>
          <a:p>
            <a:r>
              <a:rPr lang="en-US" dirty="0"/>
              <a:t>MRO supplies – management of the entire assortment of MRO items with regard </a:t>
            </a:r>
            <a:r>
              <a:rPr lang="en-US" dirty="0" smtClean="0"/>
              <a:t>to</a:t>
            </a:r>
            <a:r>
              <a:rPr lang="cs-CZ" dirty="0" smtClean="0"/>
              <a:t> </a:t>
            </a:r>
            <a:r>
              <a:rPr lang="en-US" dirty="0" smtClean="0"/>
              <a:t>overall </a:t>
            </a:r>
            <a:r>
              <a:rPr lang="en-US" dirty="0"/>
              <a:t>performance rather than just price focused.</a:t>
            </a:r>
            <a:endParaRPr lang="cs-CZ" dirty="0"/>
          </a:p>
        </p:txBody>
      </p:sp>
      <p:sp>
        <p:nvSpPr>
          <p:cNvPr id="10" name="Šipka doprava 9"/>
          <p:cNvSpPr/>
          <p:nvPr/>
        </p:nvSpPr>
        <p:spPr>
          <a:xfrm>
            <a:off x="2364408" y="5517232"/>
            <a:ext cx="10164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a:off x="2339752" y="4869160"/>
            <a:ext cx="10164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415680" y="6093296"/>
            <a:ext cx="4572000" cy="646331"/>
          </a:xfrm>
          <a:prstGeom prst="rect">
            <a:avLst/>
          </a:prstGeom>
          <a:solidFill>
            <a:srgbClr val="FFFF00"/>
          </a:solidFill>
        </p:spPr>
        <p:txBody>
          <a:bodyPr>
            <a:spAutoFit/>
          </a:bodyPr>
          <a:lstStyle/>
          <a:p>
            <a:r>
              <a:rPr lang="cs-CZ" dirty="0"/>
              <a:t>Tzv. LEAD BUYER A LOCAL BUYER (v případě nadnárodních společností)</a:t>
            </a:r>
            <a:endParaRPr lang="cs-CZ" dirty="0"/>
          </a:p>
        </p:txBody>
      </p:sp>
      <p:sp>
        <p:nvSpPr>
          <p:cNvPr id="13" name="Šipka doprava 12"/>
          <p:cNvSpPr/>
          <p:nvPr/>
        </p:nvSpPr>
        <p:spPr>
          <a:xfrm>
            <a:off x="2303364" y="4365104"/>
            <a:ext cx="10164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prava 13"/>
          <p:cNvSpPr/>
          <p:nvPr/>
        </p:nvSpPr>
        <p:spPr>
          <a:xfrm>
            <a:off x="2303364" y="3356992"/>
            <a:ext cx="10164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p:cNvSpPr/>
          <p:nvPr/>
        </p:nvSpPr>
        <p:spPr>
          <a:xfrm>
            <a:off x="2364408" y="2564904"/>
            <a:ext cx="10164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p:cNvSpPr/>
          <p:nvPr/>
        </p:nvSpPr>
        <p:spPr>
          <a:xfrm>
            <a:off x="2195736" y="1844824"/>
            <a:ext cx="10164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56894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229600" cy="1066800"/>
          </a:xfrm>
        </p:spPr>
        <p:txBody>
          <a:bodyPr>
            <a:normAutofit fontScale="90000"/>
          </a:bodyPr>
          <a:lstStyle/>
          <a:p>
            <a:r>
              <a:rPr lang="cs-CZ" dirty="0" smtClean="0">
                <a:solidFill>
                  <a:srgbClr val="C00000"/>
                </a:solidFill>
              </a:rPr>
              <a:t>+ další pojem – strategický rozměr obstarávání</a:t>
            </a:r>
            <a:endParaRPr lang="cs-CZ" dirty="0">
              <a:solidFill>
                <a:srgbClr val="C00000"/>
              </a:solidFill>
            </a:endParaRPr>
          </a:p>
        </p:txBody>
      </p:sp>
      <p:sp>
        <p:nvSpPr>
          <p:cNvPr id="3" name="Zástupný symbol pro obsah 2"/>
          <p:cNvSpPr>
            <a:spLocks noGrp="1"/>
          </p:cNvSpPr>
          <p:nvPr>
            <p:ph idx="1"/>
          </p:nvPr>
        </p:nvSpPr>
        <p:spPr>
          <a:xfrm>
            <a:off x="457200" y="1916832"/>
            <a:ext cx="8229600" cy="4657704"/>
          </a:xfrm>
        </p:spPr>
        <p:txBody>
          <a:bodyPr>
            <a:normAutofit fontScale="92500"/>
          </a:bodyPr>
          <a:lstStyle/>
          <a:p>
            <a:r>
              <a:rPr lang="cs-CZ" b="1" dirty="0">
                <a:solidFill>
                  <a:srgbClr val="FF0000"/>
                </a:solidFill>
              </a:rPr>
              <a:t>S</a:t>
            </a:r>
            <a:r>
              <a:rPr lang="en-US" b="1" dirty="0" err="1" smtClean="0">
                <a:solidFill>
                  <a:srgbClr val="FF0000"/>
                </a:solidFill>
              </a:rPr>
              <a:t>upply</a:t>
            </a:r>
            <a:r>
              <a:rPr lang="en-US" b="1" dirty="0" smtClean="0">
                <a:solidFill>
                  <a:srgbClr val="FF0000"/>
                </a:solidFill>
              </a:rPr>
              <a:t> </a:t>
            </a:r>
            <a:r>
              <a:rPr lang="en-US" b="1" dirty="0">
                <a:solidFill>
                  <a:srgbClr val="FF0000"/>
                </a:solidFill>
              </a:rPr>
              <a:t>management</a:t>
            </a:r>
            <a:r>
              <a:rPr lang="en-US" dirty="0"/>
              <a:t> </a:t>
            </a:r>
            <a:r>
              <a:rPr lang="cs-CZ" dirty="0" smtClean="0"/>
              <a:t>=</a:t>
            </a:r>
            <a:r>
              <a:rPr lang="en-US" dirty="0" smtClean="0"/>
              <a:t> </a:t>
            </a:r>
            <a:r>
              <a:rPr lang="en-US" dirty="0"/>
              <a:t>a strategic approach to planning for and </a:t>
            </a:r>
            <a:r>
              <a:rPr lang="en-US" dirty="0" smtClean="0"/>
              <a:t>acquiring</a:t>
            </a:r>
            <a:r>
              <a:rPr lang="cs-CZ" dirty="0" smtClean="0"/>
              <a:t> </a:t>
            </a:r>
            <a:r>
              <a:rPr lang="en-US" dirty="0" smtClean="0"/>
              <a:t>the </a:t>
            </a:r>
            <a:r>
              <a:rPr lang="en-US" dirty="0"/>
              <a:t>organization’s current and future needs through effectively managing the </a:t>
            </a:r>
            <a:r>
              <a:rPr lang="en-US" dirty="0" smtClean="0"/>
              <a:t>supply</a:t>
            </a:r>
            <a:r>
              <a:rPr lang="cs-CZ" dirty="0" smtClean="0"/>
              <a:t> </a:t>
            </a:r>
            <a:r>
              <a:rPr lang="en-US" dirty="0" smtClean="0"/>
              <a:t>base</a:t>
            </a:r>
            <a:r>
              <a:rPr lang="en-US" dirty="0"/>
              <a:t>, utilizing a process orientation in conjunction with cross-functional </a:t>
            </a:r>
            <a:r>
              <a:rPr lang="en-US" dirty="0" smtClean="0"/>
              <a:t>teams</a:t>
            </a:r>
            <a:r>
              <a:rPr lang="cs-CZ" dirty="0" smtClean="0"/>
              <a:t> </a:t>
            </a:r>
            <a:r>
              <a:rPr lang="en-US" dirty="0" smtClean="0"/>
              <a:t>(CFTs</a:t>
            </a:r>
            <a:r>
              <a:rPr lang="en-US" dirty="0"/>
              <a:t>) to achieve the organizational </a:t>
            </a:r>
            <a:r>
              <a:rPr lang="en-US" dirty="0" smtClean="0"/>
              <a:t>mission.</a:t>
            </a:r>
            <a:endParaRPr lang="cs-CZ" dirty="0" smtClean="0"/>
          </a:p>
          <a:p>
            <a:r>
              <a:rPr lang="cs-CZ" dirty="0" smtClean="0"/>
              <a:t>= </a:t>
            </a:r>
            <a:r>
              <a:rPr lang="en-US" dirty="0" smtClean="0"/>
              <a:t>the </a:t>
            </a:r>
            <a:r>
              <a:rPr lang="en-US" dirty="0"/>
              <a:t>identification, </a:t>
            </a:r>
            <a:r>
              <a:rPr lang="en-US" dirty="0" smtClean="0"/>
              <a:t>acquisition,</a:t>
            </a:r>
            <a:r>
              <a:rPr lang="cs-CZ" dirty="0" smtClean="0"/>
              <a:t> </a:t>
            </a:r>
            <a:r>
              <a:rPr lang="en-US" dirty="0" smtClean="0"/>
              <a:t>access</a:t>
            </a:r>
            <a:r>
              <a:rPr lang="en-US" dirty="0"/>
              <a:t>, positioning, and management of resources and related capabilities an </a:t>
            </a:r>
            <a:r>
              <a:rPr lang="en-US" dirty="0" smtClean="0"/>
              <a:t>organization</a:t>
            </a:r>
            <a:r>
              <a:rPr lang="cs-CZ" dirty="0" smtClean="0"/>
              <a:t> </a:t>
            </a:r>
            <a:r>
              <a:rPr lang="en-US" dirty="0" smtClean="0"/>
              <a:t>needs </a:t>
            </a:r>
            <a:r>
              <a:rPr lang="en-US" dirty="0"/>
              <a:t>or potentially needs in the attainment of its </a:t>
            </a:r>
            <a:r>
              <a:rPr lang="en-US" dirty="0" err="1" smtClean="0"/>
              <a:t>strategi</a:t>
            </a:r>
            <a:r>
              <a:rPr lang="cs-CZ" dirty="0" smtClean="0"/>
              <a:t>c </a:t>
            </a:r>
            <a:r>
              <a:rPr lang="en-US" dirty="0" smtClean="0"/>
              <a:t>objectives.</a:t>
            </a:r>
            <a:r>
              <a:rPr lang="cs-CZ" dirty="0" smtClean="0"/>
              <a:t>(</a:t>
            </a:r>
            <a:r>
              <a:rPr lang="en-US" dirty="0" smtClean="0"/>
              <a:t>Institute</a:t>
            </a:r>
            <a:r>
              <a:rPr lang="cs-CZ" dirty="0" smtClean="0"/>
              <a:t> </a:t>
            </a:r>
            <a:r>
              <a:rPr lang="en-US" dirty="0" smtClean="0"/>
              <a:t>for </a:t>
            </a:r>
            <a:r>
              <a:rPr lang="en-US" dirty="0"/>
              <a:t>Supply Management </a:t>
            </a:r>
            <a:r>
              <a:rPr lang="cs-CZ" dirty="0" smtClean="0"/>
              <a:t>)</a:t>
            </a:r>
            <a:endParaRPr lang="cs-CZ" dirty="0"/>
          </a:p>
        </p:txBody>
      </p:sp>
    </p:spTree>
    <p:extLst>
      <p:ext uri="{BB962C8B-B14F-4D97-AF65-F5344CB8AC3E}">
        <p14:creationId xmlns:p14="http://schemas.microsoft.com/office/powerpoint/2010/main" val="342496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7544" y="692696"/>
            <a:ext cx="8229600" cy="792088"/>
          </a:xfrm>
          <a:solidFill>
            <a:srgbClr val="DEFCFE"/>
          </a:solidFill>
        </p:spPr>
        <p:txBody>
          <a:bodyPr>
            <a:normAutofit/>
          </a:bodyPr>
          <a:lstStyle/>
          <a:p>
            <a:pPr eaLnBrk="1" hangingPunct="1"/>
            <a:r>
              <a:rPr lang="cs-CZ" altLang="cs-CZ" sz="4000" dirty="0" smtClean="0">
                <a:latin typeface="Arial" pitchFamily="34" charset="0"/>
              </a:rPr>
              <a:t>Fáze nákupního procesu:</a:t>
            </a:r>
          </a:p>
        </p:txBody>
      </p:sp>
      <p:sp>
        <p:nvSpPr>
          <p:cNvPr id="25603" name="Rectangle 3"/>
          <p:cNvSpPr>
            <a:spLocks noGrp="1" noChangeArrowheads="1"/>
          </p:cNvSpPr>
          <p:nvPr>
            <p:ph idx="1"/>
          </p:nvPr>
        </p:nvSpPr>
        <p:spPr>
          <a:xfrm>
            <a:off x="457200" y="1772816"/>
            <a:ext cx="8229600" cy="4801720"/>
          </a:xfrm>
        </p:spPr>
        <p:txBody>
          <a:bodyPr>
            <a:normAutofit/>
          </a:bodyPr>
          <a:lstStyle/>
          <a:p>
            <a:pPr marL="144000" lvl="2" eaLnBrk="1" hangingPunct="1"/>
            <a:r>
              <a:rPr lang="cs-CZ" altLang="cs-CZ" sz="2000" b="1" dirty="0" smtClean="0">
                <a:solidFill>
                  <a:srgbClr val="C00000"/>
                </a:solidFill>
                <a:latin typeface="Arial" pitchFamily="34" charset="0"/>
              </a:rPr>
              <a:t>predikce budoucích potřeb (strategie a plány, znalost vývoje trhu)</a:t>
            </a:r>
          </a:p>
          <a:p>
            <a:pPr marL="108000" lvl="2" eaLnBrk="1" hangingPunct="1"/>
            <a:r>
              <a:rPr lang="cs-CZ" altLang="cs-CZ" sz="2000" b="1" dirty="0">
                <a:solidFill>
                  <a:srgbClr val="C00000"/>
                </a:solidFill>
                <a:latin typeface="Arial" pitchFamily="34" charset="0"/>
              </a:rPr>
              <a:t>p</a:t>
            </a:r>
            <a:r>
              <a:rPr lang="cs-CZ" altLang="cs-CZ" sz="2000" b="1" dirty="0" smtClean="0">
                <a:solidFill>
                  <a:srgbClr val="C00000"/>
                </a:solidFill>
                <a:latin typeface="Arial" pitchFamily="34" charset="0"/>
              </a:rPr>
              <a:t>oznání, zjištění </a:t>
            </a:r>
            <a:r>
              <a:rPr lang="cs-CZ" altLang="cs-CZ" sz="2000" b="1" dirty="0" smtClean="0">
                <a:solidFill>
                  <a:srgbClr val="C00000"/>
                </a:solidFill>
                <a:latin typeface="Arial" pitchFamily="34" charset="0"/>
              </a:rPr>
              <a:t>potřeby (objednávací systém)</a:t>
            </a:r>
          </a:p>
          <a:p>
            <a:pPr marL="108000" lvl="2" eaLnBrk="1" hangingPunct="1"/>
            <a:r>
              <a:rPr lang="cs-CZ" altLang="cs-CZ" sz="2000" b="1" dirty="0" smtClean="0">
                <a:solidFill>
                  <a:srgbClr val="C00000"/>
                </a:solidFill>
                <a:latin typeface="Arial" pitchFamily="34" charset="0"/>
              </a:rPr>
              <a:t>identifikace nezbytnosti, charakteru a rozsahu potřeby </a:t>
            </a:r>
          </a:p>
          <a:p>
            <a:pPr marL="108000" lvl="2" eaLnBrk="1" hangingPunct="1"/>
            <a:r>
              <a:rPr lang="cs-CZ" altLang="cs-CZ" sz="2000" b="1" dirty="0" smtClean="0">
                <a:solidFill>
                  <a:srgbClr val="C00000"/>
                </a:solidFill>
                <a:latin typeface="Arial" pitchFamily="34" charset="0"/>
              </a:rPr>
              <a:t>kupní rozhodnutí </a:t>
            </a:r>
          </a:p>
          <a:p>
            <a:pPr marL="108000" lvl="2" eaLnBrk="1" hangingPunct="1"/>
            <a:r>
              <a:rPr lang="cs-CZ" altLang="cs-CZ" sz="2000" b="1" dirty="0" smtClean="0">
                <a:solidFill>
                  <a:srgbClr val="C00000"/>
                </a:solidFill>
                <a:latin typeface="Arial" pitchFamily="34" charset="0"/>
              </a:rPr>
              <a:t>specifikace výrobku nebo služby </a:t>
            </a:r>
          </a:p>
          <a:p>
            <a:pPr marL="108000" lvl="2" eaLnBrk="1" hangingPunct="1"/>
            <a:r>
              <a:rPr lang="cs-CZ" altLang="cs-CZ" sz="2000" b="1" dirty="0" smtClean="0">
                <a:solidFill>
                  <a:srgbClr val="C00000"/>
                </a:solidFill>
                <a:latin typeface="Arial" pitchFamily="34" charset="0"/>
              </a:rPr>
              <a:t>výzkum nabídek - nákupní výzkum trhu (dodavatelů) </a:t>
            </a:r>
          </a:p>
          <a:p>
            <a:pPr marL="108000" lvl="2" eaLnBrk="1" hangingPunct="1"/>
            <a:r>
              <a:rPr lang="cs-CZ" altLang="cs-CZ" sz="2000" b="1" dirty="0" smtClean="0">
                <a:solidFill>
                  <a:srgbClr val="C00000"/>
                </a:solidFill>
                <a:latin typeface="Arial" pitchFamily="34" charset="0"/>
              </a:rPr>
              <a:t>volba dodavatele (nabídky) - </a:t>
            </a:r>
            <a:r>
              <a:rPr lang="cs-CZ" altLang="cs-CZ" sz="2000" b="1" dirty="0" err="1" smtClean="0">
                <a:solidFill>
                  <a:srgbClr val="C00000"/>
                </a:solidFill>
                <a:latin typeface="Arial" pitchFamily="34" charset="0"/>
              </a:rPr>
              <a:t>kriteria</a:t>
            </a:r>
            <a:endParaRPr lang="cs-CZ" altLang="cs-CZ" sz="2000" b="1" dirty="0" smtClean="0">
              <a:solidFill>
                <a:srgbClr val="C00000"/>
              </a:solidFill>
              <a:latin typeface="Arial" pitchFamily="34" charset="0"/>
            </a:endParaRPr>
          </a:p>
          <a:p>
            <a:pPr marL="108000" lvl="2" eaLnBrk="1" hangingPunct="1"/>
            <a:r>
              <a:rPr lang="cs-CZ" altLang="cs-CZ" sz="2000" b="1" dirty="0" smtClean="0">
                <a:solidFill>
                  <a:srgbClr val="C00000"/>
                </a:solidFill>
                <a:latin typeface="Arial" pitchFamily="34" charset="0"/>
              </a:rPr>
              <a:t>rozhodnutí a formulace podmínek dodávek, zadání objednávky </a:t>
            </a:r>
          </a:p>
          <a:p>
            <a:pPr marL="108000" lvl="2" eaLnBrk="1" hangingPunct="1"/>
            <a:r>
              <a:rPr lang="cs-CZ" altLang="cs-CZ" sz="2000" b="1" dirty="0" smtClean="0">
                <a:solidFill>
                  <a:srgbClr val="C00000"/>
                </a:solidFill>
                <a:latin typeface="Arial" pitchFamily="34" charset="0"/>
              </a:rPr>
              <a:t>logistické aktivity při vstupu dodávky do podniku </a:t>
            </a:r>
          </a:p>
          <a:p>
            <a:pPr marL="108000" lvl="2" eaLnBrk="1" hangingPunct="1"/>
            <a:r>
              <a:rPr lang="cs-CZ" altLang="cs-CZ" sz="2000" b="1" dirty="0" smtClean="0">
                <a:solidFill>
                  <a:srgbClr val="C00000"/>
                </a:solidFill>
                <a:latin typeface="Arial" pitchFamily="34" charset="0"/>
              </a:rPr>
              <a:t>kvantitativní a kvalitativní přejímka dodávky, případná reklamace </a:t>
            </a:r>
          </a:p>
          <a:p>
            <a:pPr marL="108000" lvl="2" eaLnBrk="1" hangingPunct="1"/>
            <a:r>
              <a:rPr lang="cs-CZ" altLang="cs-CZ" sz="2000" b="1" dirty="0" smtClean="0">
                <a:solidFill>
                  <a:srgbClr val="C00000"/>
                </a:solidFill>
                <a:latin typeface="Arial" pitchFamily="34" charset="0"/>
              </a:rPr>
              <a:t>finanční vypořádání, úhrada dodávky </a:t>
            </a:r>
          </a:p>
          <a:p>
            <a:pPr marL="108000" lvl="2" eaLnBrk="1" hangingPunct="1"/>
            <a:r>
              <a:rPr lang="cs-CZ" altLang="cs-CZ" sz="2000" b="1" dirty="0" smtClean="0">
                <a:solidFill>
                  <a:srgbClr val="C00000"/>
                </a:solidFill>
                <a:latin typeface="Arial" pitchFamily="34" charset="0"/>
              </a:rPr>
              <a:t>hodnocení výkonu dodavatele</a:t>
            </a:r>
          </a:p>
        </p:txBody>
      </p:sp>
      <p:sp>
        <p:nvSpPr>
          <p:cNvPr id="25604" name="Text Box 4"/>
          <p:cNvSpPr txBox="1">
            <a:spLocks noChangeArrowheads="1"/>
          </p:cNvSpPr>
          <p:nvPr/>
        </p:nvSpPr>
        <p:spPr bwMode="auto">
          <a:xfrm>
            <a:off x="7086600" y="5877272"/>
            <a:ext cx="1676400" cy="730250"/>
          </a:xfrm>
          <a:prstGeom prst="rect">
            <a:avLst/>
          </a:prstGeom>
          <a:solidFill>
            <a:srgbClr val="CC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Font typeface="Wingdings" pitchFamily="2" charset="2"/>
              <a:buNone/>
            </a:pPr>
            <a:r>
              <a:rPr lang="cs-CZ" altLang="cs-CZ" sz="1400" dirty="0">
                <a:effectLst/>
                <a:latin typeface="Arial" pitchFamily="34" charset="0"/>
              </a:rPr>
              <a:t>Modely – viz LUKOSZOVÁ, 2004</a:t>
            </a:r>
          </a:p>
        </p:txBody>
      </p:sp>
    </p:spTree>
    <p:extLst>
      <p:ext uri="{BB962C8B-B14F-4D97-AF65-F5344CB8AC3E}">
        <p14:creationId xmlns:p14="http://schemas.microsoft.com/office/powerpoint/2010/main" val="2979353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9000" contrast="86000"/>
                    </a14:imgEffect>
                  </a14:imgLayer>
                </a14:imgProps>
              </a:ext>
              <a:ext uri="{28A0092B-C50C-407E-A947-70E740481C1C}">
                <a14:useLocalDpi xmlns:a14="http://schemas.microsoft.com/office/drawing/2010/main" val="0"/>
              </a:ext>
            </a:extLst>
          </a:blip>
          <a:srcRect l="9530" t="4298" b="9623"/>
          <a:stretch/>
        </p:blipFill>
        <p:spPr bwMode="auto">
          <a:xfrm>
            <a:off x="467544" y="620689"/>
            <a:ext cx="806489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604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447800" y="152400"/>
            <a:ext cx="7226300" cy="381000"/>
          </a:xfrm>
          <a:solidFill>
            <a:srgbClr val="FFFF00"/>
          </a:solidFill>
        </p:spPr>
        <p:txBody>
          <a:bodyPr>
            <a:normAutofit fontScale="90000"/>
          </a:bodyPr>
          <a:lstStyle/>
          <a:p>
            <a:pPr eaLnBrk="1" hangingPunct="1"/>
            <a:r>
              <a:rPr lang="cs-CZ" altLang="cs-CZ" sz="4000" dirty="0" smtClean="0"/>
              <a:t>Zdroje informací pro nákup:</a:t>
            </a:r>
          </a:p>
        </p:txBody>
      </p:sp>
      <p:sp>
        <p:nvSpPr>
          <p:cNvPr id="26627" name="Rectangle 3"/>
          <p:cNvSpPr>
            <a:spLocks noGrp="1" noChangeArrowheads="1"/>
          </p:cNvSpPr>
          <p:nvPr>
            <p:ph type="body" idx="4294967295"/>
          </p:nvPr>
        </p:nvSpPr>
        <p:spPr>
          <a:xfrm>
            <a:off x="539552" y="980728"/>
            <a:ext cx="8316416" cy="5544616"/>
          </a:xfrm>
          <a:solidFill>
            <a:srgbClr val="D6FEEE"/>
          </a:solidFill>
        </p:spPr>
        <p:txBody>
          <a:bodyPr/>
          <a:lstStyle/>
          <a:p>
            <a:pPr eaLnBrk="1" hangingPunct="1">
              <a:lnSpc>
                <a:spcPct val="80000"/>
              </a:lnSpc>
            </a:pPr>
            <a:r>
              <a:rPr lang="cs-CZ" altLang="cs-CZ" sz="1800" dirty="0" smtClean="0">
                <a:latin typeface="Arial" pitchFamily="34" charset="0"/>
              </a:rPr>
              <a:t>Informace : </a:t>
            </a:r>
          </a:p>
          <a:p>
            <a:pPr lvl="2" eaLnBrk="1" hangingPunct="1">
              <a:lnSpc>
                <a:spcPct val="80000"/>
              </a:lnSpc>
            </a:pPr>
            <a:r>
              <a:rPr lang="cs-CZ" altLang="cs-CZ" sz="1400" b="1" dirty="0" smtClean="0">
                <a:solidFill>
                  <a:srgbClr val="00B050"/>
                </a:solidFill>
                <a:latin typeface="Arial" pitchFamily="34" charset="0"/>
              </a:rPr>
              <a:t>o evidenci o výkonech dodavatelů </a:t>
            </a:r>
          </a:p>
          <a:p>
            <a:pPr lvl="2" eaLnBrk="1" hangingPunct="1">
              <a:lnSpc>
                <a:spcPct val="80000"/>
              </a:lnSpc>
            </a:pPr>
            <a:r>
              <a:rPr lang="cs-CZ" altLang="cs-CZ" sz="1400" b="1" dirty="0" smtClean="0">
                <a:solidFill>
                  <a:srgbClr val="00B050"/>
                </a:solidFill>
                <a:latin typeface="Arial" pitchFamily="34" charset="0"/>
              </a:rPr>
              <a:t>aktuální informace pracovníků nákupu </a:t>
            </a:r>
          </a:p>
          <a:p>
            <a:pPr lvl="2" eaLnBrk="1" hangingPunct="1">
              <a:lnSpc>
                <a:spcPct val="80000"/>
              </a:lnSpc>
            </a:pPr>
            <a:r>
              <a:rPr lang="cs-CZ" altLang="cs-CZ" sz="1400" b="1" dirty="0" smtClean="0">
                <a:solidFill>
                  <a:srgbClr val="00B050"/>
                </a:solidFill>
                <a:latin typeface="Arial" pitchFamily="34" charset="0"/>
              </a:rPr>
              <a:t>informace získávané sledováním propagačních aktivit dodavatelů </a:t>
            </a:r>
          </a:p>
          <a:p>
            <a:pPr lvl="2" eaLnBrk="1" hangingPunct="1">
              <a:lnSpc>
                <a:spcPct val="80000"/>
              </a:lnSpc>
            </a:pPr>
            <a:r>
              <a:rPr lang="cs-CZ" altLang="cs-CZ" sz="1400" b="1" dirty="0" smtClean="0">
                <a:solidFill>
                  <a:srgbClr val="00B050"/>
                </a:solidFill>
                <a:latin typeface="Arial" pitchFamily="34" charset="0"/>
              </a:rPr>
              <a:t>informace získávané na výstavách, veletrzích, prezentacích a při předvádění nových výrobků </a:t>
            </a:r>
          </a:p>
          <a:p>
            <a:pPr lvl="2" eaLnBrk="1" hangingPunct="1">
              <a:lnSpc>
                <a:spcPct val="80000"/>
              </a:lnSpc>
            </a:pPr>
            <a:r>
              <a:rPr lang="cs-CZ" altLang="cs-CZ" sz="1400" b="1" dirty="0" smtClean="0">
                <a:solidFill>
                  <a:srgbClr val="00B050"/>
                </a:solidFill>
                <a:latin typeface="Arial" pitchFamily="34" charset="0"/>
              </a:rPr>
              <a:t>zprávy z obchodních jednání </a:t>
            </a:r>
          </a:p>
          <a:p>
            <a:pPr lvl="2" eaLnBrk="1" hangingPunct="1">
              <a:lnSpc>
                <a:spcPct val="80000"/>
              </a:lnSpc>
            </a:pPr>
            <a:r>
              <a:rPr lang="cs-CZ" altLang="cs-CZ" sz="1400" b="1" dirty="0" smtClean="0">
                <a:solidFill>
                  <a:srgbClr val="00B050"/>
                </a:solidFill>
                <a:latin typeface="Arial" pitchFamily="34" charset="0"/>
              </a:rPr>
              <a:t>informace publikované v odborném tisku </a:t>
            </a:r>
          </a:p>
          <a:p>
            <a:pPr eaLnBrk="1" hangingPunct="1">
              <a:lnSpc>
                <a:spcPct val="80000"/>
              </a:lnSpc>
            </a:pPr>
            <a:r>
              <a:rPr lang="cs-CZ" altLang="cs-CZ" sz="1800" dirty="0" smtClean="0">
                <a:solidFill>
                  <a:srgbClr val="990000"/>
                </a:solidFill>
                <a:latin typeface="Helvetica" charset="0"/>
              </a:rPr>
              <a:t>Strategické cíle podniku</a:t>
            </a:r>
          </a:p>
          <a:p>
            <a:pPr eaLnBrk="1" hangingPunct="1">
              <a:lnSpc>
                <a:spcPct val="80000"/>
              </a:lnSpc>
            </a:pPr>
            <a:r>
              <a:rPr lang="cs-CZ" altLang="cs-CZ" sz="1800" dirty="0" smtClean="0">
                <a:solidFill>
                  <a:srgbClr val="990000"/>
                </a:solidFill>
                <a:latin typeface="Helvetica" charset="0"/>
              </a:rPr>
              <a:t>Nákupní politika</a:t>
            </a:r>
          </a:p>
          <a:p>
            <a:pPr eaLnBrk="1" hangingPunct="1">
              <a:lnSpc>
                <a:spcPct val="80000"/>
              </a:lnSpc>
            </a:pPr>
            <a:r>
              <a:rPr lang="cs-CZ" altLang="cs-CZ" sz="1800" dirty="0" smtClean="0">
                <a:solidFill>
                  <a:srgbClr val="990000"/>
                </a:solidFill>
                <a:latin typeface="Helvetica" charset="0"/>
              </a:rPr>
              <a:t>Plán prodeje/odbytu, výroby</a:t>
            </a:r>
          </a:p>
          <a:p>
            <a:pPr eaLnBrk="1" hangingPunct="1">
              <a:lnSpc>
                <a:spcPct val="80000"/>
              </a:lnSpc>
            </a:pPr>
            <a:r>
              <a:rPr lang="cs-CZ" altLang="cs-CZ" sz="1800" dirty="0" smtClean="0">
                <a:solidFill>
                  <a:srgbClr val="990000"/>
                </a:solidFill>
                <a:latin typeface="Helvetica" charset="0"/>
              </a:rPr>
              <a:t>Specifické požadavky zákazníků</a:t>
            </a:r>
          </a:p>
          <a:p>
            <a:pPr eaLnBrk="1" hangingPunct="1">
              <a:lnSpc>
                <a:spcPct val="80000"/>
              </a:lnSpc>
            </a:pPr>
            <a:r>
              <a:rPr lang="cs-CZ" altLang="cs-CZ" sz="1800" dirty="0" smtClean="0">
                <a:solidFill>
                  <a:srgbClr val="990000"/>
                </a:solidFill>
                <a:latin typeface="Helvetica" charset="0"/>
              </a:rPr>
              <a:t>Stav zásob</a:t>
            </a:r>
          </a:p>
          <a:p>
            <a:pPr eaLnBrk="1" hangingPunct="1">
              <a:lnSpc>
                <a:spcPct val="80000"/>
              </a:lnSpc>
            </a:pPr>
            <a:r>
              <a:rPr lang="cs-CZ" altLang="cs-CZ" sz="1800" dirty="0" smtClean="0">
                <a:solidFill>
                  <a:srgbClr val="990000"/>
                </a:solidFill>
                <a:latin typeface="Helvetica" charset="0"/>
              </a:rPr>
              <a:t>Údaje o spotřebě (např. z kusovníků)</a:t>
            </a:r>
          </a:p>
          <a:p>
            <a:pPr eaLnBrk="1" hangingPunct="1">
              <a:lnSpc>
                <a:spcPct val="80000"/>
              </a:lnSpc>
            </a:pPr>
            <a:r>
              <a:rPr lang="cs-CZ" altLang="cs-CZ" sz="1800" dirty="0" smtClean="0">
                <a:solidFill>
                  <a:srgbClr val="990000"/>
                </a:solidFill>
                <a:latin typeface="Helvetica" charset="0"/>
              </a:rPr>
              <a:t>Očekávané inovace a technické změny</a:t>
            </a:r>
          </a:p>
          <a:p>
            <a:pPr eaLnBrk="1" hangingPunct="1">
              <a:lnSpc>
                <a:spcPct val="80000"/>
              </a:lnSpc>
            </a:pPr>
            <a:r>
              <a:rPr lang="cs-CZ" altLang="cs-CZ" sz="1800" dirty="0" smtClean="0">
                <a:solidFill>
                  <a:srgbClr val="990000"/>
                </a:solidFill>
                <a:latin typeface="Helvetica" charset="0"/>
              </a:rPr>
              <a:t>Nákupní ceny – aktuální a prognóza vývoje</a:t>
            </a:r>
          </a:p>
          <a:p>
            <a:pPr eaLnBrk="1" hangingPunct="1">
              <a:lnSpc>
                <a:spcPct val="80000"/>
              </a:lnSpc>
            </a:pPr>
            <a:r>
              <a:rPr lang="cs-CZ" altLang="cs-CZ" sz="1800" dirty="0" smtClean="0">
                <a:solidFill>
                  <a:srgbClr val="990000"/>
                </a:solidFill>
                <a:latin typeface="Helvetica" charset="0"/>
              </a:rPr>
              <a:t>Informace od dodavatelů (možnosti)</a:t>
            </a:r>
          </a:p>
          <a:p>
            <a:pPr eaLnBrk="1" hangingPunct="1">
              <a:lnSpc>
                <a:spcPct val="80000"/>
              </a:lnSpc>
            </a:pPr>
            <a:r>
              <a:rPr lang="cs-CZ" altLang="cs-CZ" sz="1800" dirty="0" smtClean="0">
                <a:solidFill>
                  <a:srgbClr val="990000"/>
                </a:solidFill>
                <a:latin typeface="Helvetica" charset="0"/>
              </a:rPr>
              <a:t>Informace o potenciálních dodavatelích</a:t>
            </a:r>
          </a:p>
          <a:p>
            <a:pPr eaLnBrk="1" hangingPunct="1">
              <a:lnSpc>
                <a:spcPct val="80000"/>
              </a:lnSpc>
            </a:pPr>
            <a:r>
              <a:rPr lang="cs-CZ" altLang="cs-CZ" sz="1800" dirty="0" smtClean="0">
                <a:solidFill>
                  <a:srgbClr val="990000"/>
                </a:solidFill>
                <a:latin typeface="Helvetica" charset="0"/>
              </a:rPr>
              <a:t>Změny v legislativě</a:t>
            </a:r>
          </a:p>
          <a:p>
            <a:pPr eaLnBrk="1" hangingPunct="1">
              <a:lnSpc>
                <a:spcPct val="80000"/>
              </a:lnSpc>
            </a:pPr>
            <a:r>
              <a:rPr lang="cs-CZ" altLang="cs-CZ" sz="1800" dirty="0" smtClean="0">
                <a:solidFill>
                  <a:srgbClr val="990000"/>
                </a:solidFill>
                <a:latin typeface="Helvetica" charset="0"/>
              </a:rPr>
              <a:t>Měnové kurzy - očekávání</a:t>
            </a:r>
          </a:p>
          <a:p>
            <a:pPr eaLnBrk="1" hangingPunct="1">
              <a:lnSpc>
                <a:spcPct val="80000"/>
              </a:lnSpc>
            </a:pPr>
            <a:r>
              <a:rPr lang="cs-CZ" altLang="cs-CZ" sz="1800" dirty="0" smtClean="0">
                <a:solidFill>
                  <a:srgbClr val="990000"/>
                </a:solidFill>
                <a:latin typeface="Helvetica" charset="0"/>
              </a:rPr>
              <a:t>Úsilí konkurent</a:t>
            </a:r>
            <a:r>
              <a:rPr lang="cs-CZ" altLang="cs-CZ" sz="1800" dirty="0" smtClean="0">
                <a:solidFill>
                  <a:srgbClr val="990000"/>
                </a:solidFill>
                <a:latin typeface="Arial" pitchFamily="34" charset="0"/>
              </a:rPr>
              <a:t>ů</a:t>
            </a:r>
          </a:p>
          <a:p>
            <a:pPr eaLnBrk="1" hangingPunct="1">
              <a:lnSpc>
                <a:spcPct val="80000"/>
              </a:lnSpc>
            </a:pPr>
            <a:r>
              <a:rPr lang="cs-CZ" altLang="cs-CZ" sz="1800" dirty="0" smtClean="0">
                <a:latin typeface="Arial" pitchFamily="34" charset="0"/>
              </a:rPr>
              <a:t>informace o zkušenostech jiných odběratelů …</a:t>
            </a:r>
          </a:p>
          <a:p>
            <a:pPr eaLnBrk="1" hangingPunct="1">
              <a:lnSpc>
                <a:spcPct val="80000"/>
              </a:lnSpc>
            </a:pPr>
            <a:endParaRPr lang="cs-CZ" altLang="cs-CZ" sz="1800" dirty="0" smtClean="0">
              <a:latin typeface="Helvetica" charset="0"/>
            </a:endParaRPr>
          </a:p>
        </p:txBody>
      </p:sp>
    </p:spTree>
    <p:extLst>
      <p:ext uri="{BB962C8B-B14F-4D97-AF65-F5344CB8AC3E}">
        <p14:creationId xmlns:p14="http://schemas.microsoft.com/office/powerpoint/2010/main" val="1626572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066800"/>
          </a:xfrm>
        </p:spPr>
        <p:txBody>
          <a:bodyPr>
            <a:normAutofit fontScale="90000"/>
          </a:bodyPr>
          <a:lstStyle/>
          <a:p>
            <a:r>
              <a:rPr lang="cs-CZ" dirty="0" smtClean="0">
                <a:solidFill>
                  <a:srgbClr val="0000FF"/>
                </a:solidFill>
              </a:rPr>
              <a:t>Potřeba nákupu a položky nákupu – XYZ analýza</a:t>
            </a:r>
            <a:endParaRPr lang="cs-CZ" dirty="0">
              <a:solidFill>
                <a:srgbClr val="0000FF"/>
              </a:solidFill>
            </a:endParaRPr>
          </a:p>
        </p:txBody>
      </p:sp>
      <p:sp>
        <p:nvSpPr>
          <p:cNvPr id="3" name="Zástupný symbol pro obsah 2"/>
          <p:cNvSpPr>
            <a:spLocks noGrp="1"/>
          </p:cNvSpPr>
          <p:nvPr>
            <p:ph idx="1"/>
          </p:nvPr>
        </p:nvSpPr>
        <p:spPr>
          <a:xfrm>
            <a:off x="457200" y="1700808"/>
            <a:ext cx="8229600" cy="4873728"/>
          </a:xfrm>
        </p:spPr>
        <p:txBody>
          <a:bodyPr>
            <a:normAutofit fontScale="92500" lnSpcReduction="10000"/>
          </a:bodyPr>
          <a:lstStyle/>
          <a:p>
            <a:pPr marL="109728" indent="0">
              <a:buNone/>
            </a:pPr>
            <a:r>
              <a:rPr lang="pl-PL" b="1" dirty="0"/>
              <a:t>r</a:t>
            </a:r>
            <a:r>
              <a:rPr lang="pl-PL" b="1" dirty="0" smtClean="0"/>
              <a:t>ozdělení </a:t>
            </a:r>
            <a:r>
              <a:rPr lang="pl-PL" b="1" dirty="0"/>
              <a:t>položek podle charakteru jejich </a:t>
            </a:r>
            <a:r>
              <a:rPr lang="pl-PL" b="1" dirty="0" smtClean="0"/>
              <a:t>spotřeby</a:t>
            </a:r>
            <a:r>
              <a:rPr lang="pl-PL" b="1" dirty="0"/>
              <a:t> </a:t>
            </a:r>
            <a:r>
              <a:rPr lang="cs-CZ" b="1" dirty="0" smtClean="0"/>
              <a:t>v </a:t>
            </a:r>
            <a:r>
              <a:rPr lang="cs-CZ" b="1" dirty="0"/>
              <a:t>množství a </a:t>
            </a:r>
            <a:r>
              <a:rPr lang="cs-CZ" b="1" dirty="0" smtClean="0"/>
              <a:t>čase:</a:t>
            </a:r>
            <a:endParaRPr lang="cs-CZ" b="1" dirty="0"/>
          </a:p>
          <a:p>
            <a:r>
              <a:rPr lang="cs-CZ" b="1" dirty="0" smtClean="0">
                <a:solidFill>
                  <a:srgbClr val="FF0000"/>
                </a:solidFill>
              </a:rPr>
              <a:t>skupina </a:t>
            </a:r>
            <a:r>
              <a:rPr lang="cs-CZ" b="1" dirty="0">
                <a:solidFill>
                  <a:srgbClr val="FF0000"/>
                </a:solidFill>
              </a:rPr>
              <a:t>X</a:t>
            </a:r>
            <a:r>
              <a:rPr lang="cs-CZ" dirty="0"/>
              <a:t>,  v  níž  jsou  položky  s  velmi  pravidelnou  </a:t>
            </a:r>
            <a:r>
              <a:rPr lang="cs-CZ" dirty="0" smtClean="0"/>
              <a:t>spotřebou </a:t>
            </a:r>
            <a:r>
              <a:rPr lang="cs-CZ" dirty="0"/>
              <a:t>v  </a:t>
            </a:r>
            <a:r>
              <a:rPr lang="cs-CZ" dirty="0" smtClean="0"/>
              <a:t>čase</a:t>
            </a:r>
            <a:r>
              <a:rPr lang="cs-CZ" dirty="0"/>
              <a:t> </a:t>
            </a:r>
            <a:r>
              <a:rPr lang="cs-CZ" dirty="0" smtClean="0"/>
              <a:t>a </a:t>
            </a:r>
            <a:r>
              <a:rPr lang="cs-CZ" dirty="0"/>
              <a:t>množství, položky, které jsou nakupovány ve velkých množstvích, jejichž </a:t>
            </a:r>
            <a:r>
              <a:rPr lang="cs-CZ" dirty="0" smtClean="0"/>
              <a:t>spotřebu </a:t>
            </a:r>
            <a:r>
              <a:rPr lang="cs-CZ" dirty="0"/>
              <a:t>lze s vysokou spolehlivostí </a:t>
            </a:r>
            <a:r>
              <a:rPr lang="cs-CZ" dirty="0" err="1" smtClean="0"/>
              <a:t>předpovědet</a:t>
            </a:r>
            <a:r>
              <a:rPr lang="cs-CZ" dirty="0"/>
              <a:t>; </a:t>
            </a:r>
          </a:p>
          <a:p>
            <a:r>
              <a:rPr lang="cs-CZ" b="1" dirty="0" smtClean="0">
                <a:solidFill>
                  <a:srgbClr val="FF0000"/>
                </a:solidFill>
              </a:rPr>
              <a:t>skupina </a:t>
            </a:r>
            <a:r>
              <a:rPr lang="cs-CZ" b="1" dirty="0">
                <a:solidFill>
                  <a:srgbClr val="FF0000"/>
                </a:solidFill>
              </a:rPr>
              <a:t>Y</a:t>
            </a:r>
            <a:r>
              <a:rPr lang="cs-CZ" dirty="0"/>
              <a:t>, kam </a:t>
            </a:r>
            <a:r>
              <a:rPr lang="cs-CZ" dirty="0" smtClean="0"/>
              <a:t>zařazujeme </a:t>
            </a:r>
            <a:r>
              <a:rPr lang="cs-CZ" dirty="0"/>
              <a:t>položky, u kterých dochází k </a:t>
            </a:r>
            <a:r>
              <a:rPr lang="cs-CZ" dirty="0" smtClean="0"/>
              <a:t>výkyvům spotřeby </a:t>
            </a:r>
            <a:r>
              <a:rPr lang="cs-CZ" dirty="0"/>
              <a:t>v </a:t>
            </a:r>
            <a:r>
              <a:rPr lang="cs-CZ" dirty="0" smtClean="0"/>
              <a:t>čase </a:t>
            </a:r>
            <a:r>
              <a:rPr lang="cs-CZ" dirty="0"/>
              <a:t>i množství, ale lze je s jistou </a:t>
            </a:r>
            <a:r>
              <a:rPr lang="cs-CZ" dirty="0" smtClean="0"/>
              <a:t>pravděpodobností předpovědět</a:t>
            </a:r>
            <a:r>
              <a:rPr lang="cs-CZ" dirty="0"/>
              <a:t>;</a:t>
            </a:r>
          </a:p>
          <a:p>
            <a:r>
              <a:rPr lang="cs-CZ" b="1" dirty="0" smtClean="0">
                <a:solidFill>
                  <a:srgbClr val="FF0000"/>
                </a:solidFill>
              </a:rPr>
              <a:t>skupina </a:t>
            </a:r>
            <a:r>
              <a:rPr lang="cs-CZ" b="1" dirty="0">
                <a:solidFill>
                  <a:srgbClr val="FF0000"/>
                </a:solidFill>
              </a:rPr>
              <a:t>Z</a:t>
            </a:r>
            <a:r>
              <a:rPr lang="cs-CZ" dirty="0"/>
              <a:t> obsahuje položky se </a:t>
            </a:r>
            <a:r>
              <a:rPr lang="cs-CZ" dirty="0" smtClean="0"/>
              <a:t>značně  </a:t>
            </a:r>
            <a:r>
              <a:rPr lang="cs-CZ" dirty="0"/>
              <a:t>nepravidelnou  </a:t>
            </a:r>
            <a:r>
              <a:rPr lang="cs-CZ" dirty="0" smtClean="0"/>
              <a:t>spotřebou  </a:t>
            </a:r>
            <a:r>
              <a:rPr lang="cs-CZ" dirty="0"/>
              <a:t>v  </a:t>
            </a:r>
            <a:r>
              <a:rPr lang="cs-CZ" dirty="0" smtClean="0"/>
              <a:t>čase i </a:t>
            </a:r>
            <a:r>
              <a:rPr lang="cs-CZ" dirty="0"/>
              <a:t>množství, jejichž </a:t>
            </a:r>
            <a:r>
              <a:rPr lang="cs-CZ" dirty="0" smtClean="0"/>
              <a:t>předpověď </a:t>
            </a:r>
            <a:r>
              <a:rPr lang="cs-CZ" dirty="0"/>
              <a:t>je velmi obtížná. </a:t>
            </a:r>
            <a:endParaRPr lang="cs-CZ" dirty="0"/>
          </a:p>
        </p:txBody>
      </p:sp>
    </p:spTree>
    <p:extLst>
      <p:ext uri="{BB962C8B-B14F-4D97-AF65-F5344CB8AC3E}">
        <p14:creationId xmlns:p14="http://schemas.microsoft.com/office/powerpoint/2010/main" val="1389005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066800"/>
          </a:xfrm>
        </p:spPr>
        <p:txBody>
          <a:bodyPr/>
          <a:lstStyle/>
          <a:p>
            <a:r>
              <a:rPr lang="cs-CZ" dirty="0" smtClean="0"/>
              <a:t>…anebo</a:t>
            </a:r>
            <a:endParaRPr lang="cs-CZ" dirty="0"/>
          </a:p>
        </p:txBody>
      </p:sp>
      <p:sp>
        <p:nvSpPr>
          <p:cNvPr id="3" name="Zástupný symbol pro obsah 2"/>
          <p:cNvSpPr>
            <a:spLocks noGrp="1"/>
          </p:cNvSpPr>
          <p:nvPr>
            <p:ph idx="1"/>
          </p:nvPr>
        </p:nvSpPr>
        <p:spPr/>
        <p:txBody>
          <a:bodyPr>
            <a:normAutofit fontScale="92500"/>
          </a:bodyPr>
          <a:lstStyle/>
          <a:p>
            <a:r>
              <a:rPr lang="cs-CZ" b="1" dirty="0" smtClean="0">
                <a:solidFill>
                  <a:srgbClr val="C00000"/>
                </a:solidFill>
              </a:rPr>
              <a:t>substituční </a:t>
            </a:r>
            <a:r>
              <a:rPr lang="cs-CZ" b="1" dirty="0">
                <a:solidFill>
                  <a:srgbClr val="C00000"/>
                </a:solidFill>
              </a:rPr>
              <a:t>položky</a:t>
            </a:r>
            <a:r>
              <a:rPr lang="cs-CZ" dirty="0"/>
              <a:t>, s vysokou nabídkou na </a:t>
            </a:r>
            <a:r>
              <a:rPr lang="cs-CZ" dirty="0" smtClean="0"/>
              <a:t>trhu</a:t>
            </a:r>
            <a:r>
              <a:rPr lang="cs-CZ" dirty="0"/>
              <a:t>, významné </a:t>
            </a:r>
            <a:r>
              <a:rPr lang="cs-CZ" dirty="0" smtClean="0"/>
              <a:t>pro </a:t>
            </a:r>
            <a:r>
              <a:rPr lang="cs-CZ" dirty="0"/>
              <a:t>firmu a s </a:t>
            </a:r>
            <a:r>
              <a:rPr lang="cs-CZ" dirty="0" smtClean="0"/>
              <a:t>relativně </a:t>
            </a:r>
            <a:r>
              <a:rPr lang="cs-CZ" dirty="0"/>
              <a:t>stabilní </a:t>
            </a:r>
            <a:r>
              <a:rPr lang="cs-CZ" dirty="0" smtClean="0"/>
              <a:t>spotřebou</a:t>
            </a:r>
            <a:r>
              <a:rPr lang="cs-CZ" dirty="0"/>
              <a:t>; </a:t>
            </a:r>
          </a:p>
          <a:p>
            <a:r>
              <a:rPr lang="cs-CZ" b="1" dirty="0" smtClean="0">
                <a:solidFill>
                  <a:srgbClr val="C00000"/>
                </a:solidFill>
              </a:rPr>
              <a:t>bezproblémové </a:t>
            </a:r>
            <a:r>
              <a:rPr lang="cs-CZ" b="1" dirty="0">
                <a:solidFill>
                  <a:srgbClr val="C00000"/>
                </a:solidFill>
              </a:rPr>
              <a:t>položky</a:t>
            </a:r>
            <a:r>
              <a:rPr lang="cs-CZ" dirty="0"/>
              <a:t>, </a:t>
            </a:r>
            <a:r>
              <a:rPr lang="cs-CZ" dirty="0" smtClean="0"/>
              <a:t>opět </a:t>
            </a:r>
            <a:r>
              <a:rPr lang="cs-CZ" dirty="0"/>
              <a:t>s </a:t>
            </a:r>
            <a:r>
              <a:rPr lang="cs-CZ" dirty="0" smtClean="0"/>
              <a:t>velkou nabídkou</a:t>
            </a:r>
            <a:r>
              <a:rPr lang="cs-CZ" dirty="0"/>
              <a:t>, ale s </a:t>
            </a:r>
            <a:r>
              <a:rPr lang="cs-CZ" dirty="0" smtClean="0"/>
              <a:t>nižším </a:t>
            </a:r>
            <a:r>
              <a:rPr lang="cs-CZ" dirty="0"/>
              <a:t>významem </a:t>
            </a:r>
            <a:r>
              <a:rPr lang="pt-BR" dirty="0" smtClean="0"/>
              <a:t>pro </a:t>
            </a:r>
            <a:r>
              <a:rPr lang="cs-CZ" dirty="0" smtClean="0"/>
              <a:t>podnik</a:t>
            </a:r>
            <a:r>
              <a:rPr lang="pt-BR" dirty="0" smtClean="0"/>
              <a:t> </a:t>
            </a:r>
            <a:r>
              <a:rPr lang="pt-BR" dirty="0"/>
              <a:t>a s </a:t>
            </a:r>
            <a:r>
              <a:rPr lang="pt-BR" dirty="0" smtClean="0"/>
              <a:t>prom</a:t>
            </a:r>
            <a:r>
              <a:rPr lang="cs-CZ" dirty="0" smtClean="0"/>
              <a:t>ě</a:t>
            </a:r>
            <a:r>
              <a:rPr lang="pt-BR" dirty="0" smtClean="0"/>
              <a:t>nlivou </a:t>
            </a:r>
            <a:r>
              <a:rPr lang="pt-BR" dirty="0"/>
              <a:t>poptávkou; </a:t>
            </a:r>
          </a:p>
          <a:p>
            <a:r>
              <a:rPr lang="cs-CZ" b="1" dirty="0" smtClean="0">
                <a:solidFill>
                  <a:srgbClr val="C00000"/>
                </a:solidFill>
              </a:rPr>
              <a:t>strategické </a:t>
            </a:r>
            <a:r>
              <a:rPr lang="cs-CZ" b="1" dirty="0">
                <a:solidFill>
                  <a:srgbClr val="C00000"/>
                </a:solidFill>
              </a:rPr>
              <a:t>položky</a:t>
            </a:r>
            <a:r>
              <a:rPr lang="cs-CZ" dirty="0"/>
              <a:t>, významné pro </a:t>
            </a:r>
            <a:r>
              <a:rPr lang="cs-CZ" dirty="0" smtClean="0"/>
              <a:t>podnik, </a:t>
            </a:r>
            <a:r>
              <a:rPr lang="cs-CZ" dirty="0"/>
              <a:t>s omezenou nabídkou a s </a:t>
            </a:r>
            <a:r>
              <a:rPr lang="cs-CZ" dirty="0" smtClean="0"/>
              <a:t>relativn</a:t>
            </a:r>
            <a:r>
              <a:rPr lang="cs-CZ" dirty="0"/>
              <a:t>ě</a:t>
            </a:r>
            <a:r>
              <a:rPr lang="cs-CZ" dirty="0" smtClean="0"/>
              <a:t> </a:t>
            </a:r>
            <a:r>
              <a:rPr lang="cs-CZ" dirty="0"/>
              <a:t>stabilní </a:t>
            </a:r>
            <a:r>
              <a:rPr lang="cs-CZ" dirty="0" smtClean="0"/>
              <a:t>spotřebou</a:t>
            </a:r>
            <a:r>
              <a:rPr lang="cs-CZ" dirty="0"/>
              <a:t>; </a:t>
            </a:r>
          </a:p>
          <a:p>
            <a:r>
              <a:rPr lang="cs-CZ" b="1" dirty="0" smtClean="0">
                <a:solidFill>
                  <a:srgbClr val="C00000"/>
                </a:solidFill>
              </a:rPr>
              <a:t>úzkoprofilové </a:t>
            </a:r>
            <a:r>
              <a:rPr lang="cs-CZ" b="1" dirty="0">
                <a:solidFill>
                  <a:srgbClr val="C00000"/>
                </a:solidFill>
              </a:rPr>
              <a:t>položky</a:t>
            </a:r>
            <a:r>
              <a:rPr lang="cs-CZ" dirty="0"/>
              <a:t>,  s  omezenou  nabídkou,  s  nízkou  a  nepravidelnou </a:t>
            </a:r>
            <a:r>
              <a:rPr lang="cs-CZ" dirty="0" smtClean="0"/>
              <a:t>spotřebou</a:t>
            </a:r>
            <a:r>
              <a:rPr lang="cs-CZ" dirty="0"/>
              <a:t>. </a:t>
            </a:r>
            <a:endParaRPr lang="cs-CZ" dirty="0"/>
          </a:p>
        </p:txBody>
      </p:sp>
    </p:spTree>
    <p:extLst>
      <p:ext uri="{BB962C8B-B14F-4D97-AF65-F5344CB8AC3E}">
        <p14:creationId xmlns:p14="http://schemas.microsoft.com/office/powerpoint/2010/main" val="46925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3000" contrast="69000"/>
                    </a14:imgEffect>
                  </a14:imgLayer>
                </a14:imgProps>
              </a:ext>
              <a:ext uri="{28A0092B-C50C-407E-A947-70E740481C1C}">
                <a14:useLocalDpi xmlns:a14="http://schemas.microsoft.com/office/drawing/2010/main" val="0"/>
              </a:ext>
            </a:extLst>
          </a:blip>
          <a:srcRect l="9055" b="22490"/>
          <a:stretch/>
        </p:blipFill>
        <p:spPr bwMode="auto">
          <a:xfrm>
            <a:off x="251520" y="566739"/>
            <a:ext cx="8712967" cy="443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ek 4"/>
          <p:cNvPicPr/>
          <p:nvPr/>
        </p:nvPicPr>
        <p:blipFill rotWithShape="1">
          <a:blip r:embed="rId4">
            <a:lum bright="-51000" contrast="78000"/>
            <a:extLst>
              <a:ext uri="{28A0092B-C50C-407E-A947-70E740481C1C}">
                <a14:useLocalDpi xmlns:a14="http://schemas.microsoft.com/office/drawing/2010/main" val="0"/>
              </a:ext>
            </a:extLst>
          </a:blip>
          <a:srcRect l="10519" t="11111" r="11229" b="70213"/>
          <a:stretch/>
        </p:blipFill>
        <p:spPr bwMode="auto">
          <a:xfrm>
            <a:off x="467544" y="5003801"/>
            <a:ext cx="8352927" cy="15215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7485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20688"/>
            <a:ext cx="8229600" cy="792088"/>
          </a:xfrm>
        </p:spPr>
        <p:txBody>
          <a:bodyPr/>
          <a:lstStyle/>
          <a:p>
            <a:r>
              <a:rPr lang="cs-CZ" dirty="0" smtClean="0">
                <a:solidFill>
                  <a:srgbClr val="00B050"/>
                </a:solidFill>
              </a:rPr>
              <a:t>Nákupní politika</a:t>
            </a:r>
            <a:endParaRPr lang="cs-CZ" dirty="0">
              <a:solidFill>
                <a:srgbClr val="00B050"/>
              </a:solidFill>
            </a:endParaRPr>
          </a:p>
        </p:txBody>
      </p:sp>
      <p:sp>
        <p:nvSpPr>
          <p:cNvPr id="3" name="Zástupný symbol pro obsah 2"/>
          <p:cNvSpPr>
            <a:spLocks noGrp="1"/>
          </p:cNvSpPr>
          <p:nvPr>
            <p:ph idx="1"/>
          </p:nvPr>
        </p:nvSpPr>
        <p:spPr>
          <a:xfrm>
            <a:off x="457200" y="1772816"/>
            <a:ext cx="8229600" cy="4801720"/>
          </a:xfrm>
        </p:spPr>
        <p:txBody>
          <a:bodyPr>
            <a:normAutofit fontScale="77500" lnSpcReduction="20000"/>
          </a:bodyPr>
          <a:lstStyle/>
          <a:p>
            <a:r>
              <a:rPr lang="en-US" dirty="0"/>
              <a:t>The term policy includes all the directives, both explicit and implied, that </a:t>
            </a:r>
            <a:r>
              <a:rPr lang="en-US" dirty="0" smtClean="0"/>
              <a:t>designate</a:t>
            </a:r>
            <a:r>
              <a:rPr lang="cs-CZ" dirty="0" smtClean="0"/>
              <a:t> </a:t>
            </a:r>
            <a:r>
              <a:rPr lang="en-US" dirty="0" smtClean="0"/>
              <a:t>the </a:t>
            </a:r>
            <a:r>
              <a:rPr lang="en-US" dirty="0"/>
              <a:t>aims and ends of an organization and the appropriate means used in </a:t>
            </a:r>
            <a:r>
              <a:rPr lang="en-US" dirty="0" smtClean="0"/>
              <a:t>their</a:t>
            </a:r>
            <a:r>
              <a:rPr lang="cs-CZ" dirty="0" smtClean="0"/>
              <a:t> </a:t>
            </a:r>
            <a:r>
              <a:rPr lang="cs-CZ" dirty="0" err="1" smtClean="0"/>
              <a:t>accomplishment</a:t>
            </a:r>
            <a:r>
              <a:rPr lang="cs-CZ" dirty="0"/>
              <a:t>.</a:t>
            </a:r>
          </a:p>
          <a:p>
            <a:r>
              <a:rPr lang="en-US" dirty="0"/>
              <a:t>Policy refers to the set of purposes, principles, and rules of action that guide an </a:t>
            </a:r>
            <a:r>
              <a:rPr lang="en-US" dirty="0" smtClean="0"/>
              <a:t>organization.</a:t>
            </a:r>
            <a:r>
              <a:rPr lang="cs-CZ" dirty="0" smtClean="0"/>
              <a:t> </a:t>
            </a:r>
            <a:r>
              <a:rPr lang="en-US" dirty="0" smtClean="0"/>
              <a:t>Rules </a:t>
            </a:r>
            <a:r>
              <a:rPr lang="en-US" dirty="0"/>
              <a:t>of action refer to standard operating procedures along with </a:t>
            </a:r>
            <a:r>
              <a:rPr lang="en-US" dirty="0" smtClean="0"/>
              <a:t>any</a:t>
            </a:r>
            <a:r>
              <a:rPr lang="cs-CZ" dirty="0" smtClean="0"/>
              <a:t> </a:t>
            </a:r>
            <a:r>
              <a:rPr lang="cs-CZ" dirty="0" err="1" smtClean="0"/>
              <a:t>rules</a:t>
            </a:r>
            <a:r>
              <a:rPr lang="cs-CZ" dirty="0" smtClean="0"/>
              <a:t> </a:t>
            </a:r>
            <a:r>
              <a:rPr lang="cs-CZ" dirty="0"/>
              <a:t>and </a:t>
            </a:r>
            <a:r>
              <a:rPr lang="cs-CZ" dirty="0" err="1" smtClean="0"/>
              <a:t>regulations</a:t>
            </a:r>
            <a:r>
              <a:rPr lang="cs-CZ" dirty="0" smtClean="0"/>
              <a:t>.</a:t>
            </a:r>
          </a:p>
          <a:p>
            <a:pPr marL="109728" indent="0">
              <a:buNone/>
            </a:pPr>
            <a:endParaRPr lang="cs-CZ" dirty="0" smtClean="0"/>
          </a:p>
          <a:p>
            <a:pPr marL="109728" indent="0">
              <a:buNone/>
            </a:pPr>
            <a:r>
              <a:rPr lang="cs-CZ" dirty="0" smtClean="0">
                <a:solidFill>
                  <a:srgbClr val="92D050"/>
                </a:solidFill>
              </a:rPr>
              <a:t>Charakteristiky efektivní politiky</a:t>
            </a:r>
            <a:r>
              <a:rPr lang="cs-CZ" dirty="0" smtClean="0"/>
              <a:t>:</a:t>
            </a:r>
          </a:p>
          <a:p>
            <a:r>
              <a:rPr lang="cs-CZ" dirty="0" smtClean="0"/>
              <a:t>Orientovaná na akci</a:t>
            </a:r>
            <a:endParaRPr lang="cs-CZ" dirty="0"/>
          </a:p>
          <a:p>
            <a:r>
              <a:rPr lang="cs-CZ" dirty="0" smtClean="0"/>
              <a:t>Relevantní</a:t>
            </a:r>
            <a:endParaRPr lang="cs-CZ" dirty="0"/>
          </a:p>
          <a:p>
            <a:r>
              <a:rPr lang="cs-CZ" dirty="0" smtClean="0"/>
              <a:t>Výstižná a stručná</a:t>
            </a:r>
            <a:endParaRPr lang="cs-CZ" dirty="0"/>
          </a:p>
          <a:p>
            <a:r>
              <a:rPr lang="cs-CZ" dirty="0" smtClean="0"/>
              <a:t>Jasná a jednoznačná</a:t>
            </a:r>
            <a:endParaRPr lang="cs-CZ" dirty="0"/>
          </a:p>
          <a:p>
            <a:r>
              <a:rPr lang="cs-CZ" dirty="0" smtClean="0"/>
              <a:t>Dobře načasovaná a aktuální</a:t>
            </a:r>
            <a:endParaRPr lang="cs-CZ" dirty="0"/>
          </a:p>
          <a:p>
            <a:r>
              <a:rPr lang="cs-CZ" dirty="0" smtClean="0"/>
              <a:t>Je vodítkem při řešení problémů a pro chování v rámci nákupu</a:t>
            </a:r>
            <a:endParaRPr lang="cs-CZ" dirty="0"/>
          </a:p>
        </p:txBody>
      </p:sp>
    </p:spTree>
    <p:extLst>
      <p:ext uri="{BB962C8B-B14F-4D97-AF65-F5344CB8AC3E}">
        <p14:creationId xmlns:p14="http://schemas.microsoft.com/office/powerpoint/2010/main" val="4208993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187624" y="260648"/>
            <a:ext cx="6997700" cy="648072"/>
          </a:xfrm>
          <a:solidFill>
            <a:srgbClr val="FFFF00"/>
          </a:solidFill>
        </p:spPr>
        <p:txBody>
          <a:bodyPr>
            <a:normAutofit fontScale="90000"/>
          </a:bodyPr>
          <a:lstStyle/>
          <a:p>
            <a:pPr eaLnBrk="1" hangingPunct="1"/>
            <a:r>
              <a:rPr lang="cs-CZ" altLang="cs-CZ" sz="4000" dirty="0" smtClean="0"/>
              <a:t>Dokumenty v nákupním procesu</a:t>
            </a:r>
            <a:endParaRPr lang="cs-CZ" altLang="cs-CZ" sz="4000" dirty="0" smtClean="0"/>
          </a:p>
        </p:txBody>
      </p:sp>
      <p:sp>
        <p:nvSpPr>
          <p:cNvPr id="27651" name="Rectangle 3"/>
          <p:cNvSpPr>
            <a:spLocks noGrp="1" noChangeArrowheads="1"/>
          </p:cNvSpPr>
          <p:nvPr>
            <p:ph type="body" idx="4294967295"/>
          </p:nvPr>
        </p:nvSpPr>
        <p:spPr>
          <a:xfrm>
            <a:off x="539552" y="1124744"/>
            <a:ext cx="8112770" cy="5559896"/>
          </a:xfrm>
          <a:solidFill>
            <a:schemeClr val="bg2">
              <a:lumMod val="90000"/>
            </a:schemeClr>
          </a:solidFill>
        </p:spPr>
        <p:txBody>
          <a:bodyPr>
            <a:normAutofit lnSpcReduction="10000"/>
          </a:bodyPr>
          <a:lstStyle/>
          <a:p>
            <a:pPr eaLnBrk="1" hangingPunct="1">
              <a:lnSpc>
                <a:spcPct val="80000"/>
              </a:lnSpc>
            </a:pPr>
            <a:r>
              <a:rPr lang="cs-CZ" altLang="cs-CZ" sz="2000" dirty="0" smtClean="0">
                <a:latin typeface="Arial" pitchFamily="34" charset="0"/>
              </a:rPr>
              <a:t>Nákupní řád</a:t>
            </a:r>
          </a:p>
          <a:p>
            <a:pPr eaLnBrk="1" hangingPunct="1">
              <a:lnSpc>
                <a:spcPct val="80000"/>
              </a:lnSpc>
            </a:pPr>
            <a:r>
              <a:rPr lang="cs-CZ" altLang="cs-CZ" sz="2000" dirty="0" smtClean="0">
                <a:latin typeface="Arial" pitchFamily="34" charset="0"/>
              </a:rPr>
              <a:t>Směrnice o nákupu</a:t>
            </a:r>
          </a:p>
          <a:p>
            <a:pPr eaLnBrk="1" hangingPunct="1">
              <a:lnSpc>
                <a:spcPct val="80000"/>
              </a:lnSpc>
            </a:pPr>
            <a:r>
              <a:rPr lang="cs-CZ" altLang="cs-CZ" sz="2000" dirty="0" smtClean="0">
                <a:latin typeface="Arial" pitchFamily="34" charset="0"/>
              </a:rPr>
              <a:t>Specifikace nakupované položky</a:t>
            </a:r>
          </a:p>
          <a:p>
            <a:pPr eaLnBrk="1" hangingPunct="1">
              <a:lnSpc>
                <a:spcPct val="80000"/>
              </a:lnSpc>
            </a:pPr>
            <a:r>
              <a:rPr lang="cs-CZ" altLang="cs-CZ" sz="2000" dirty="0" smtClean="0">
                <a:latin typeface="Arial" pitchFamily="34" charset="0"/>
              </a:rPr>
              <a:t>Dodací a platební </a:t>
            </a:r>
            <a:r>
              <a:rPr lang="cs-CZ" altLang="cs-CZ" sz="2000" dirty="0" smtClean="0">
                <a:latin typeface="Arial" pitchFamily="34" charset="0"/>
              </a:rPr>
              <a:t>podmínky (rámcové)</a:t>
            </a:r>
            <a:endParaRPr lang="cs-CZ" altLang="cs-CZ" sz="2000" dirty="0" smtClean="0">
              <a:latin typeface="Arial" pitchFamily="34" charset="0"/>
            </a:endParaRPr>
          </a:p>
          <a:p>
            <a:pPr eaLnBrk="1" hangingPunct="1">
              <a:lnSpc>
                <a:spcPct val="80000"/>
              </a:lnSpc>
            </a:pPr>
            <a:r>
              <a:rPr lang="cs-CZ" altLang="cs-CZ" sz="2000" dirty="0" smtClean="0">
                <a:latin typeface="Arial" pitchFamily="34" charset="0"/>
              </a:rPr>
              <a:t>Poptávky</a:t>
            </a:r>
          </a:p>
          <a:p>
            <a:pPr eaLnBrk="1" hangingPunct="1">
              <a:lnSpc>
                <a:spcPct val="80000"/>
              </a:lnSpc>
            </a:pPr>
            <a:r>
              <a:rPr lang="cs-CZ" altLang="cs-CZ" sz="2000" dirty="0" smtClean="0">
                <a:latin typeface="Arial" pitchFamily="34" charset="0"/>
              </a:rPr>
              <a:t>Normy spotřeby, kusovníky</a:t>
            </a:r>
          </a:p>
          <a:p>
            <a:pPr eaLnBrk="1" hangingPunct="1">
              <a:lnSpc>
                <a:spcPct val="80000"/>
              </a:lnSpc>
            </a:pPr>
            <a:r>
              <a:rPr lang="cs-CZ" altLang="cs-CZ" sz="2000" dirty="0" smtClean="0">
                <a:latin typeface="Arial" pitchFamily="34" charset="0"/>
              </a:rPr>
              <a:t>Technologické předpisy, pracovní postupy</a:t>
            </a:r>
          </a:p>
          <a:p>
            <a:pPr eaLnBrk="1" hangingPunct="1">
              <a:lnSpc>
                <a:spcPct val="80000"/>
              </a:lnSpc>
            </a:pPr>
            <a:r>
              <a:rPr lang="cs-CZ" altLang="cs-CZ" sz="2000" dirty="0" smtClean="0">
                <a:latin typeface="Arial" pitchFamily="34" charset="0"/>
              </a:rPr>
              <a:t>Evidence zásob </a:t>
            </a:r>
            <a:r>
              <a:rPr lang="cs-CZ" altLang="cs-CZ" sz="2000" dirty="0" smtClean="0">
                <a:latin typeface="Arial" pitchFamily="34" charset="0"/>
              </a:rPr>
              <a:t>(nedokončené výroby)</a:t>
            </a:r>
          </a:p>
          <a:p>
            <a:pPr eaLnBrk="1" hangingPunct="1">
              <a:lnSpc>
                <a:spcPct val="80000"/>
              </a:lnSpc>
            </a:pPr>
            <a:r>
              <a:rPr lang="cs-CZ" altLang="cs-CZ" sz="2000" dirty="0" smtClean="0">
                <a:latin typeface="Arial" pitchFamily="34" charset="0"/>
              </a:rPr>
              <a:t>Nabídky</a:t>
            </a:r>
          </a:p>
          <a:p>
            <a:pPr eaLnBrk="1" hangingPunct="1">
              <a:lnSpc>
                <a:spcPct val="80000"/>
              </a:lnSpc>
            </a:pPr>
            <a:r>
              <a:rPr lang="cs-CZ" altLang="cs-CZ" sz="2000" dirty="0" smtClean="0">
                <a:latin typeface="Arial" pitchFamily="34" charset="0"/>
              </a:rPr>
              <a:t>Reference o dodavatelích</a:t>
            </a:r>
          </a:p>
          <a:p>
            <a:pPr eaLnBrk="1" hangingPunct="1">
              <a:lnSpc>
                <a:spcPct val="80000"/>
              </a:lnSpc>
            </a:pPr>
            <a:r>
              <a:rPr lang="cs-CZ" altLang="cs-CZ" sz="2000" dirty="0" smtClean="0">
                <a:latin typeface="Arial" pitchFamily="34" charset="0"/>
              </a:rPr>
              <a:t>Protokoly o výběrovém řízení</a:t>
            </a:r>
          </a:p>
          <a:p>
            <a:pPr eaLnBrk="1" hangingPunct="1">
              <a:lnSpc>
                <a:spcPct val="80000"/>
              </a:lnSpc>
            </a:pPr>
            <a:r>
              <a:rPr lang="cs-CZ" altLang="cs-CZ" sz="2000" dirty="0" smtClean="0">
                <a:latin typeface="Arial" pitchFamily="34" charset="0"/>
              </a:rPr>
              <a:t>Protokoly o zkoušce prvního výrobku</a:t>
            </a:r>
          </a:p>
          <a:p>
            <a:pPr eaLnBrk="1" hangingPunct="1">
              <a:lnSpc>
                <a:spcPct val="80000"/>
              </a:lnSpc>
            </a:pPr>
            <a:r>
              <a:rPr lang="cs-CZ" altLang="cs-CZ" sz="2000" dirty="0" smtClean="0">
                <a:latin typeface="Arial" pitchFamily="34" charset="0"/>
              </a:rPr>
              <a:t>Osvědčení o kvalitě</a:t>
            </a:r>
          </a:p>
          <a:p>
            <a:pPr eaLnBrk="1" hangingPunct="1">
              <a:lnSpc>
                <a:spcPct val="80000"/>
              </a:lnSpc>
            </a:pPr>
            <a:r>
              <a:rPr lang="cs-CZ" altLang="cs-CZ" sz="2000" dirty="0" smtClean="0">
                <a:latin typeface="Arial" pitchFamily="34" charset="0"/>
              </a:rPr>
              <a:t>Smlouvy</a:t>
            </a:r>
          </a:p>
          <a:p>
            <a:pPr eaLnBrk="1" hangingPunct="1">
              <a:lnSpc>
                <a:spcPct val="80000"/>
              </a:lnSpc>
            </a:pPr>
            <a:r>
              <a:rPr lang="cs-CZ" altLang="cs-CZ" sz="2000" dirty="0" smtClean="0">
                <a:latin typeface="Arial" pitchFamily="34" charset="0"/>
              </a:rPr>
              <a:t>Objednávky</a:t>
            </a:r>
          </a:p>
          <a:p>
            <a:pPr eaLnBrk="1" hangingPunct="1">
              <a:lnSpc>
                <a:spcPct val="80000"/>
              </a:lnSpc>
            </a:pPr>
            <a:r>
              <a:rPr lang="cs-CZ" altLang="cs-CZ" sz="2000" dirty="0" smtClean="0">
                <a:latin typeface="Arial" pitchFamily="34" charset="0"/>
              </a:rPr>
              <a:t>Seznam dodavatelů</a:t>
            </a:r>
          </a:p>
          <a:p>
            <a:pPr eaLnBrk="1" hangingPunct="1">
              <a:lnSpc>
                <a:spcPct val="80000"/>
              </a:lnSpc>
            </a:pPr>
            <a:r>
              <a:rPr lang="cs-CZ" altLang="cs-CZ" sz="2000" dirty="0" smtClean="0">
                <a:latin typeface="Arial" pitchFamily="34" charset="0"/>
              </a:rPr>
              <a:t>Hodnocení dodavatelů</a:t>
            </a:r>
          </a:p>
          <a:p>
            <a:pPr eaLnBrk="1" hangingPunct="1">
              <a:lnSpc>
                <a:spcPct val="80000"/>
              </a:lnSpc>
            </a:pPr>
            <a:r>
              <a:rPr lang="cs-CZ" altLang="cs-CZ" sz="2000" dirty="0" smtClean="0">
                <a:latin typeface="Arial" pitchFamily="34" charset="0"/>
              </a:rPr>
              <a:t>Faktury</a:t>
            </a:r>
          </a:p>
          <a:p>
            <a:pPr eaLnBrk="1" hangingPunct="1">
              <a:lnSpc>
                <a:spcPct val="80000"/>
              </a:lnSpc>
            </a:pPr>
            <a:r>
              <a:rPr lang="cs-CZ" altLang="cs-CZ" sz="2000" dirty="0" smtClean="0">
                <a:latin typeface="Arial" pitchFamily="34" charset="0"/>
              </a:rPr>
              <a:t>Dodací listy</a:t>
            </a:r>
          </a:p>
          <a:p>
            <a:pPr eaLnBrk="1" hangingPunct="1">
              <a:lnSpc>
                <a:spcPct val="80000"/>
              </a:lnSpc>
            </a:pPr>
            <a:r>
              <a:rPr lang="cs-CZ" altLang="cs-CZ" sz="2000" dirty="0" smtClean="0">
                <a:latin typeface="Arial" pitchFamily="34" charset="0"/>
              </a:rPr>
              <a:t>Reklamační protokoly</a:t>
            </a:r>
          </a:p>
          <a:p>
            <a:pPr eaLnBrk="1" hangingPunct="1">
              <a:lnSpc>
                <a:spcPct val="80000"/>
              </a:lnSpc>
            </a:pPr>
            <a:r>
              <a:rPr lang="cs-CZ" altLang="cs-CZ" sz="1600" dirty="0" smtClean="0">
                <a:latin typeface="Arial" pitchFamily="34" charset="0"/>
              </a:rPr>
              <a:t>…</a:t>
            </a:r>
          </a:p>
        </p:txBody>
      </p:sp>
    </p:spTree>
    <p:extLst>
      <p:ext uri="{BB962C8B-B14F-4D97-AF65-F5344CB8AC3E}">
        <p14:creationId xmlns:p14="http://schemas.microsoft.com/office/powerpoint/2010/main" val="751159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229600" cy="1066800"/>
          </a:xfrm>
        </p:spPr>
        <p:txBody>
          <a:bodyPr>
            <a:normAutofit fontScale="90000"/>
          </a:bodyPr>
          <a:lstStyle/>
          <a:p>
            <a:r>
              <a:rPr lang="cs-CZ" dirty="0" smtClean="0"/>
              <a:t>Žádanka  </a:t>
            </a:r>
            <a:r>
              <a:rPr lang="cs-CZ" dirty="0" smtClean="0"/>
              <a:t>- </a:t>
            </a:r>
            <a:r>
              <a:rPr lang="cs-CZ" sz="2200" dirty="0" smtClean="0"/>
              <a:t>příklad dokumentu – iniciace procesu nákupu </a:t>
            </a:r>
            <a:r>
              <a:rPr lang="cs-CZ" dirty="0" smtClean="0"/>
              <a:t>              </a:t>
            </a:r>
            <a:endParaRPr lang="cs-CZ" sz="3600" dirty="0"/>
          </a:p>
        </p:txBody>
      </p:sp>
      <p:sp>
        <p:nvSpPr>
          <p:cNvPr id="3" name="Zástupný symbol pro obsah 2"/>
          <p:cNvSpPr>
            <a:spLocks noGrp="1"/>
          </p:cNvSpPr>
          <p:nvPr>
            <p:ph idx="1"/>
          </p:nvPr>
        </p:nvSpPr>
        <p:spPr/>
        <p:txBody>
          <a:bodyPr>
            <a:normAutofit/>
          </a:bodyPr>
          <a:lstStyle/>
          <a:p>
            <a:r>
              <a:rPr lang="cs-CZ" dirty="0" smtClean="0">
                <a:latin typeface="Arial Rounded MT Bold" pitchFamily="34" charset="0"/>
              </a:rPr>
              <a:t>Popis, specifikace požadovaného materiálu nebo služby</a:t>
            </a:r>
            <a:endParaRPr lang="en-US" dirty="0">
              <a:latin typeface="Arial Rounded MT Bold" pitchFamily="34" charset="0"/>
            </a:endParaRPr>
          </a:p>
          <a:p>
            <a:r>
              <a:rPr lang="cs-CZ" dirty="0" smtClean="0">
                <a:latin typeface="Arial Rounded MT Bold" pitchFamily="34" charset="0"/>
              </a:rPr>
              <a:t>Množství a požadovaná doba dodání (datum)</a:t>
            </a:r>
            <a:endParaRPr lang="cs-CZ" dirty="0">
              <a:latin typeface="Arial Rounded MT Bold" pitchFamily="34" charset="0"/>
            </a:endParaRPr>
          </a:p>
          <a:p>
            <a:r>
              <a:rPr lang="cs-CZ" dirty="0" smtClean="0">
                <a:latin typeface="Arial Rounded MT Bold" pitchFamily="34" charset="0"/>
              </a:rPr>
              <a:t>Odhad nákladů (ceny) za jednotku </a:t>
            </a:r>
            <a:endParaRPr lang="cs-CZ" dirty="0">
              <a:latin typeface="Arial Rounded MT Bold" pitchFamily="34" charset="0"/>
            </a:endParaRPr>
          </a:p>
          <a:p>
            <a:r>
              <a:rPr lang="cs-CZ" dirty="0" smtClean="0">
                <a:latin typeface="Arial Rounded MT Bold" pitchFamily="34" charset="0"/>
              </a:rPr>
              <a:t>Účet (provozní), ze kterého bude nákup hrazený</a:t>
            </a:r>
            <a:endParaRPr lang="en-US" dirty="0">
              <a:latin typeface="Arial Rounded MT Bold" pitchFamily="34" charset="0"/>
            </a:endParaRPr>
          </a:p>
          <a:p>
            <a:r>
              <a:rPr lang="en-US" dirty="0" err="1" smtClean="0">
                <a:latin typeface="Arial Rounded MT Bold" pitchFamily="34" charset="0"/>
              </a:rPr>
              <a:t>Dat</a:t>
            </a:r>
            <a:r>
              <a:rPr lang="cs-CZ" dirty="0" smtClean="0">
                <a:latin typeface="Arial Rounded MT Bold" pitchFamily="34" charset="0"/>
              </a:rPr>
              <a:t>um</a:t>
            </a:r>
            <a:r>
              <a:rPr lang="en-US" dirty="0" smtClean="0">
                <a:latin typeface="Arial Rounded MT Bold" pitchFamily="34" charset="0"/>
              </a:rPr>
              <a:t> </a:t>
            </a:r>
            <a:r>
              <a:rPr lang="cs-CZ" dirty="0" smtClean="0">
                <a:latin typeface="Arial Rounded MT Bold" pitchFamily="34" charset="0"/>
              </a:rPr>
              <a:t>žádanky – začátek fáze nákupního procesu</a:t>
            </a:r>
            <a:endParaRPr lang="en-US" dirty="0">
              <a:latin typeface="Arial Rounded MT Bold" pitchFamily="34" charset="0"/>
            </a:endParaRPr>
          </a:p>
          <a:p>
            <a:r>
              <a:rPr lang="cs-CZ" dirty="0" smtClean="0">
                <a:latin typeface="Arial Rounded MT Bold" pitchFamily="34" charset="0"/>
              </a:rPr>
              <a:t>Podpis, podpisy nadřízených pracovníků</a:t>
            </a:r>
            <a:endParaRPr lang="cs-CZ" dirty="0">
              <a:latin typeface="Arial Rounded MT Bold" pitchFamily="34" charset="0"/>
            </a:endParaRPr>
          </a:p>
        </p:txBody>
      </p:sp>
    </p:spTree>
    <p:extLst>
      <p:ext uri="{BB962C8B-B14F-4D97-AF65-F5344CB8AC3E}">
        <p14:creationId xmlns:p14="http://schemas.microsoft.com/office/powerpoint/2010/main" val="1116795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692696"/>
            <a:ext cx="8229600" cy="1066800"/>
          </a:xfrm>
        </p:spPr>
        <p:txBody>
          <a:bodyPr>
            <a:normAutofit fontScale="90000"/>
          </a:bodyPr>
          <a:lstStyle/>
          <a:p>
            <a:r>
              <a:rPr lang="cs-CZ" dirty="0" err="1"/>
              <a:t>Reorder</a:t>
            </a:r>
            <a:r>
              <a:rPr lang="cs-CZ" dirty="0"/>
              <a:t> Point </a:t>
            </a:r>
            <a:r>
              <a:rPr lang="cs-CZ" dirty="0" err="1" smtClean="0"/>
              <a:t>System</a:t>
            </a:r>
            <a:r>
              <a:rPr lang="cs-CZ" dirty="0" smtClean="0"/>
              <a:t> –“automatizovaná žádanka“</a:t>
            </a:r>
            <a:endParaRPr lang="cs-CZ" dirty="0"/>
          </a:p>
        </p:txBody>
      </p:sp>
      <p:sp>
        <p:nvSpPr>
          <p:cNvPr id="6" name="Zástupný symbol pro obsah 5"/>
          <p:cNvSpPr>
            <a:spLocks noGrp="1"/>
          </p:cNvSpPr>
          <p:nvPr>
            <p:ph idx="1"/>
          </p:nvPr>
        </p:nvSpPr>
        <p:spPr>
          <a:xfrm>
            <a:off x="457200" y="1772816"/>
            <a:ext cx="8229600" cy="4801720"/>
          </a:xfrm>
        </p:spPr>
        <p:txBody>
          <a:bodyPr>
            <a:normAutofit fontScale="70000" lnSpcReduction="20000"/>
          </a:bodyPr>
          <a:lstStyle/>
          <a:p>
            <a:r>
              <a:rPr lang="cs-CZ" dirty="0"/>
              <a:t>such a </a:t>
            </a:r>
            <a:r>
              <a:rPr lang="cs-CZ" dirty="0" err="1" smtClean="0"/>
              <a:t>system</a:t>
            </a:r>
            <a:r>
              <a:rPr lang="cs-CZ" dirty="0" smtClean="0"/>
              <a:t> </a:t>
            </a:r>
            <a:r>
              <a:rPr lang="en-US" dirty="0"/>
              <a:t>uses information regarding order quantity and demand forecasts unique to each</a:t>
            </a:r>
            <a:r>
              <a:rPr lang="cs-CZ" dirty="0"/>
              <a:t> </a:t>
            </a:r>
            <a:r>
              <a:rPr lang="en-US" dirty="0"/>
              <a:t>item or part number maintained in inventory. </a:t>
            </a:r>
            <a:endParaRPr lang="cs-CZ" dirty="0" smtClean="0"/>
          </a:p>
          <a:p>
            <a:r>
              <a:rPr lang="cs-CZ" dirty="0" smtClean="0"/>
              <a:t>e</a:t>
            </a:r>
            <a:r>
              <a:rPr lang="en-US" dirty="0" smtClean="0"/>
              <a:t>ach </a:t>
            </a:r>
            <a:r>
              <a:rPr lang="en-US" dirty="0"/>
              <a:t>item in a reorder point system,</a:t>
            </a:r>
            <a:r>
              <a:rPr lang="cs-CZ" dirty="0"/>
              <a:t> </a:t>
            </a:r>
            <a:r>
              <a:rPr lang="en-US" dirty="0"/>
              <a:t>which is usually computerized, has a predetermined order point and order quantity.</a:t>
            </a:r>
          </a:p>
          <a:p>
            <a:r>
              <a:rPr lang="en-US" dirty="0"/>
              <a:t>When inventory is depleted to a given level, the system notifies the materials control</a:t>
            </a:r>
            <a:r>
              <a:rPr lang="cs-CZ" dirty="0"/>
              <a:t> </a:t>
            </a:r>
            <a:r>
              <a:rPr lang="en-US" dirty="0"/>
              <a:t>department (or the buyer, in some organizations) to issue a request to a supplier for</a:t>
            </a:r>
            <a:r>
              <a:rPr lang="cs-CZ" dirty="0"/>
              <a:t> </a:t>
            </a:r>
            <a:r>
              <a:rPr lang="en-US" dirty="0"/>
              <a:t>inventory replenishment. This signal might be a blinking light on a screen, a message</a:t>
            </a:r>
            <a:r>
              <a:rPr lang="cs-CZ" dirty="0"/>
              <a:t> </a:t>
            </a:r>
            <a:r>
              <a:rPr lang="en-US" dirty="0"/>
              <a:t>sent to the materials control department’s e-mail address, or a computer report.</a:t>
            </a:r>
          </a:p>
          <a:p>
            <a:r>
              <a:rPr lang="en-US" dirty="0"/>
              <a:t>Most reorder point systems are automated using predetermined ordering parameters</a:t>
            </a:r>
            <a:r>
              <a:rPr lang="cs-CZ" dirty="0"/>
              <a:t> </a:t>
            </a:r>
            <a:r>
              <a:rPr lang="en-US" dirty="0"/>
              <a:t>(such as an economic order quantity, which considers inventory holding and ordering</a:t>
            </a:r>
            <a:r>
              <a:rPr lang="cs-CZ" dirty="0"/>
              <a:t> </a:t>
            </a:r>
            <a:r>
              <a:rPr lang="en-US" dirty="0"/>
              <a:t>costs). Electronic systems (such as material requirements planning systems) can</a:t>
            </a:r>
            <a:r>
              <a:rPr lang="cs-CZ" dirty="0"/>
              <a:t> </a:t>
            </a:r>
            <a:r>
              <a:rPr lang="en-US" dirty="0"/>
              <a:t>instantly calculate reorder point parameters. Most systems can also calculate the cost</a:t>
            </a:r>
            <a:r>
              <a:rPr lang="cs-CZ" dirty="0"/>
              <a:t> </a:t>
            </a:r>
            <a:r>
              <a:rPr lang="en-US" dirty="0"/>
              <a:t>tradeoffs between inventory holding costs, ordering costs, and forecast demand requirements.</a:t>
            </a:r>
            <a:endParaRPr lang="cs-CZ" dirty="0"/>
          </a:p>
          <a:p>
            <a:endParaRPr lang="cs-CZ" dirty="0"/>
          </a:p>
        </p:txBody>
      </p:sp>
    </p:spTree>
    <p:extLst>
      <p:ext uri="{BB962C8B-B14F-4D97-AF65-F5344CB8AC3E}">
        <p14:creationId xmlns:p14="http://schemas.microsoft.com/office/powerpoint/2010/main" val="3675932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066800"/>
          </a:xfrm>
        </p:spPr>
        <p:txBody>
          <a:bodyPr>
            <a:normAutofit/>
          </a:bodyPr>
          <a:lstStyle/>
          <a:p>
            <a:r>
              <a:rPr lang="cs-CZ" sz="2800" dirty="0" smtClean="0">
                <a:solidFill>
                  <a:srgbClr val="C00000"/>
                </a:solidFill>
              </a:rPr>
              <a:t>+ další pojem – ještě větší důraz na strategický charakter nákupu</a:t>
            </a:r>
            <a:endParaRPr lang="cs-CZ" sz="2800" dirty="0">
              <a:solidFill>
                <a:srgbClr val="C00000"/>
              </a:solidFill>
            </a:endParaRPr>
          </a:p>
        </p:txBody>
      </p:sp>
      <p:sp>
        <p:nvSpPr>
          <p:cNvPr id="3" name="Zástupný symbol pro obsah 2"/>
          <p:cNvSpPr>
            <a:spLocks noGrp="1"/>
          </p:cNvSpPr>
          <p:nvPr>
            <p:ph idx="1"/>
          </p:nvPr>
        </p:nvSpPr>
        <p:spPr>
          <a:xfrm>
            <a:off x="457200" y="1628800"/>
            <a:ext cx="8229600" cy="4945736"/>
          </a:xfrm>
        </p:spPr>
        <p:txBody>
          <a:bodyPr/>
          <a:lstStyle/>
          <a:p>
            <a:r>
              <a:rPr lang="cs-CZ" b="1" dirty="0" err="1" smtClean="0">
                <a:solidFill>
                  <a:srgbClr val="FF0000"/>
                </a:solidFill>
              </a:rPr>
              <a:t>Purchase</a:t>
            </a:r>
            <a:r>
              <a:rPr lang="cs-CZ" b="1" dirty="0" smtClean="0">
                <a:solidFill>
                  <a:srgbClr val="FF0000"/>
                </a:solidFill>
              </a:rPr>
              <a:t> (</a:t>
            </a:r>
            <a:r>
              <a:rPr lang="cs-CZ" b="1" dirty="0" err="1" smtClean="0">
                <a:solidFill>
                  <a:srgbClr val="FF0000"/>
                </a:solidFill>
              </a:rPr>
              <a:t>purchasing</a:t>
            </a:r>
            <a:r>
              <a:rPr lang="cs-CZ" b="1" dirty="0" smtClean="0">
                <a:solidFill>
                  <a:srgbClr val="FF0000"/>
                </a:solidFill>
              </a:rPr>
              <a:t>) management</a:t>
            </a:r>
            <a:endParaRPr lang="cs-CZ" b="1" dirty="0">
              <a:solidFill>
                <a:srgbClr val="FF0000"/>
              </a:solidFill>
            </a:endParaRPr>
          </a:p>
        </p:txBody>
      </p:sp>
    </p:spTree>
    <p:extLst>
      <p:ext uri="{BB962C8B-B14F-4D97-AF65-F5344CB8AC3E}">
        <p14:creationId xmlns:p14="http://schemas.microsoft.com/office/powerpoint/2010/main" val="2982963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576064"/>
          </a:xfrm>
        </p:spPr>
        <p:txBody>
          <a:bodyPr>
            <a:normAutofit fontScale="90000"/>
          </a:bodyPr>
          <a:lstStyle/>
          <a:p>
            <a:r>
              <a:rPr lang="cs-CZ" dirty="0" smtClean="0">
                <a:solidFill>
                  <a:srgbClr val="92D050"/>
                </a:solidFill>
              </a:rPr>
              <a:t>Výběr dodavatelů</a:t>
            </a:r>
            <a:endParaRPr lang="cs-CZ" dirty="0">
              <a:solidFill>
                <a:srgbClr val="92D050"/>
              </a:solidFill>
            </a:endParaRPr>
          </a:p>
        </p:txBody>
      </p:sp>
      <p:sp>
        <p:nvSpPr>
          <p:cNvPr id="3" name="Zástupný symbol pro obsah 2"/>
          <p:cNvSpPr>
            <a:spLocks noGrp="1"/>
          </p:cNvSpPr>
          <p:nvPr>
            <p:ph sz="half" idx="1"/>
          </p:nvPr>
        </p:nvSpPr>
        <p:spPr>
          <a:xfrm>
            <a:off x="179512" y="1340768"/>
            <a:ext cx="4392488" cy="5400600"/>
          </a:xfrm>
        </p:spPr>
        <p:txBody>
          <a:bodyPr>
            <a:normAutofit fontScale="85000" lnSpcReduction="10000"/>
          </a:bodyPr>
          <a:lstStyle/>
          <a:p>
            <a:pPr marL="109728" indent="0">
              <a:buNone/>
            </a:pPr>
            <a:r>
              <a:rPr lang="cs-CZ" b="1" dirty="0" smtClean="0">
                <a:solidFill>
                  <a:srgbClr val="FF0000"/>
                </a:solidFill>
              </a:rPr>
              <a:t>Vyjednávání (</a:t>
            </a:r>
            <a:r>
              <a:rPr lang="cs-CZ" b="1" dirty="0" err="1" smtClean="0">
                <a:solidFill>
                  <a:srgbClr val="FF0000"/>
                </a:solidFill>
              </a:rPr>
              <a:t>negotiation</a:t>
            </a:r>
            <a:r>
              <a:rPr lang="cs-CZ" b="1" dirty="0" smtClean="0">
                <a:solidFill>
                  <a:srgbClr val="FF0000"/>
                </a:solidFill>
              </a:rPr>
              <a:t>)</a:t>
            </a:r>
          </a:p>
          <a:p>
            <a:pPr marL="109728" indent="0">
              <a:buNone/>
            </a:pPr>
            <a:r>
              <a:rPr lang="cs-CZ" dirty="0" smtClean="0"/>
              <a:t>Je vhodné pokud:</a:t>
            </a:r>
          </a:p>
          <a:p>
            <a:r>
              <a:rPr lang="cs-CZ" dirty="0" smtClean="0"/>
              <a:t>Jde o novou položku nebo technicky komplexní položku, kterou nelze přesně specifikovat</a:t>
            </a:r>
          </a:p>
          <a:p>
            <a:r>
              <a:rPr lang="cs-CZ" dirty="0" smtClean="0"/>
              <a:t>Pokud nákup vyžaduje ujednání o mnoha faktorech: cena, kvalita, sdílení rizika, podpora produktu atd.</a:t>
            </a:r>
          </a:p>
          <a:p>
            <a:r>
              <a:rPr lang="cs-CZ" dirty="0" smtClean="0"/>
              <a:t>Pokud nakupující vyžaduje včasné zapojení dodavatele</a:t>
            </a:r>
            <a:r>
              <a:rPr lang="en-US" dirty="0" smtClean="0"/>
              <a:t>.</a:t>
            </a:r>
            <a:endParaRPr lang="en-US" dirty="0"/>
          </a:p>
          <a:p>
            <a:r>
              <a:rPr lang="cs-CZ" dirty="0" smtClean="0"/>
              <a:t>Pokud dodavatel vyžaduje dlouhou dobu vývoje a produkce položky – nelze přesně odhadnout všechny náklady</a:t>
            </a:r>
          </a:p>
          <a:p>
            <a:endParaRPr lang="cs-CZ" dirty="0"/>
          </a:p>
          <a:p>
            <a:r>
              <a:rPr lang="cs-CZ" dirty="0" smtClean="0"/>
              <a:t>Často na základě zaslání POPTÁVKY (</a:t>
            </a:r>
            <a:r>
              <a:rPr lang="cs-CZ" dirty="0" err="1" smtClean="0"/>
              <a:t>request</a:t>
            </a:r>
            <a:r>
              <a:rPr lang="cs-CZ" dirty="0" smtClean="0"/>
              <a:t> </a:t>
            </a:r>
            <a:r>
              <a:rPr lang="cs-CZ" dirty="0" err="1" smtClean="0"/>
              <a:t>for</a:t>
            </a:r>
            <a:r>
              <a:rPr lang="cs-CZ" dirty="0" smtClean="0"/>
              <a:t> </a:t>
            </a:r>
            <a:r>
              <a:rPr lang="cs-CZ" dirty="0" err="1" smtClean="0"/>
              <a:t>proposal</a:t>
            </a:r>
            <a:r>
              <a:rPr lang="cs-CZ" dirty="0" smtClean="0"/>
              <a:t>)</a:t>
            </a:r>
            <a:endParaRPr lang="cs-CZ" dirty="0"/>
          </a:p>
        </p:txBody>
      </p:sp>
      <p:sp>
        <p:nvSpPr>
          <p:cNvPr id="4" name="Zástupný symbol pro obsah 3"/>
          <p:cNvSpPr>
            <a:spLocks noGrp="1"/>
          </p:cNvSpPr>
          <p:nvPr>
            <p:ph sz="half" idx="2"/>
          </p:nvPr>
        </p:nvSpPr>
        <p:spPr>
          <a:xfrm>
            <a:off x="4644008" y="980728"/>
            <a:ext cx="4320480" cy="5688632"/>
          </a:xfrm>
        </p:spPr>
        <p:txBody>
          <a:bodyPr>
            <a:normAutofit fontScale="85000" lnSpcReduction="10000"/>
          </a:bodyPr>
          <a:lstStyle/>
          <a:p>
            <a:pPr marL="109728" indent="0">
              <a:buNone/>
            </a:pPr>
            <a:r>
              <a:rPr lang="cs-CZ" b="1" u="sng" dirty="0" smtClean="0">
                <a:solidFill>
                  <a:srgbClr val="FF0000"/>
                </a:solidFill>
              </a:rPr>
              <a:t>Nabídkové řízení (</a:t>
            </a:r>
            <a:r>
              <a:rPr lang="cs-CZ" b="1" u="sng" dirty="0" err="1" smtClean="0">
                <a:solidFill>
                  <a:srgbClr val="FF0000"/>
                </a:solidFill>
              </a:rPr>
              <a:t>competitive</a:t>
            </a:r>
            <a:r>
              <a:rPr lang="cs-CZ" b="1" u="sng" dirty="0" smtClean="0">
                <a:solidFill>
                  <a:srgbClr val="FF0000"/>
                </a:solidFill>
              </a:rPr>
              <a:t> </a:t>
            </a:r>
            <a:r>
              <a:rPr lang="cs-CZ" b="1" u="sng" dirty="0" err="1" smtClean="0">
                <a:solidFill>
                  <a:srgbClr val="FF0000"/>
                </a:solidFill>
              </a:rPr>
              <a:t>bidding</a:t>
            </a:r>
            <a:r>
              <a:rPr lang="cs-CZ" b="1" u="sng" dirty="0" smtClean="0">
                <a:solidFill>
                  <a:srgbClr val="FF0000"/>
                </a:solidFill>
              </a:rPr>
              <a:t>)</a:t>
            </a:r>
            <a:r>
              <a:rPr lang="cs-CZ" dirty="0" smtClean="0"/>
              <a:t> – cena je dominantním kritériem a lze přímo specifikovat požadavky na nákupní položku</a:t>
            </a:r>
          </a:p>
          <a:p>
            <a:r>
              <a:rPr lang="cs-CZ" dirty="0" smtClean="0"/>
              <a:t>Zaslání žádosti o (cenovou) nabídku </a:t>
            </a:r>
            <a:r>
              <a:rPr lang="en-US" dirty="0" smtClean="0">
                <a:solidFill>
                  <a:srgbClr val="0070C0"/>
                </a:solidFill>
              </a:rPr>
              <a:t>request </a:t>
            </a:r>
            <a:r>
              <a:rPr lang="en-US" dirty="0">
                <a:solidFill>
                  <a:srgbClr val="0070C0"/>
                </a:solidFill>
              </a:rPr>
              <a:t>for </a:t>
            </a:r>
            <a:r>
              <a:rPr lang="en-US" dirty="0" smtClean="0">
                <a:solidFill>
                  <a:srgbClr val="0070C0"/>
                </a:solidFill>
              </a:rPr>
              <a:t>quotation</a:t>
            </a:r>
            <a:r>
              <a:rPr lang="cs-CZ" dirty="0" smtClean="0">
                <a:solidFill>
                  <a:srgbClr val="0070C0"/>
                </a:solidFill>
              </a:rPr>
              <a:t> (RFQ)</a:t>
            </a:r>
          </a:p>
          <a:p>
            <a:r>
              <a:rPr lang="cs-CZ" dirty="0" smtClean="0"/>
              <a:t>Hodnocení nabídek podle zvolených kritérií</a:t>
            </a:r>
          </a:p>
          <a:p>
            <a:pPr marL="109728" indent="0">
              <a:buNone/>
            </a:pPr>
            <a:endParaRPr lang="cs-CZ" dirty="0" smtClean="0"/>
          </a:p>
          <a:p>
            <a:pPr marL="109728" indent="0">
              <a:buNone/>
            </a:pPr>
            <a:r>
              <a:rPr lang="cs-CZ" dirty="0" smtClean="0"/>
              <a:t>Efektivní, pokud:</a:t>
            </a:r>
          </a:p>
          <a:p>
            <a:r>
              <a:rPr lang="cs-CZ" dirty="0" smtClean="0"/>
              <a:t>Jde o velké objemy nebo vysokou cenu položky– efektivita nákupu</a:t>
            </a:r>
          </a:p>
          <a:p>
            <a:r>
              <a:rPr lang="cs-CZ" dirty="0" smtClean="0"/>
              <a:t>Lze jasně vymezit specifikaci pro dodavatele</a:t>
            </a:r>
          </a:p>
          <a:p>
            <a:r>
              <a:rPr lang="cs-CZ" dirty="0" smtClean="0"/>
              <a:t>Trh je konkurenční – očekává se adekvátní počet dodavatelů – zájemců</a:t>
            </a:r>
          </a:p>
          <a:p>
            <a:r>
              <a:rPr lang="cs-CZ" dirty="0" smtClean="0"/>
              <a:t>Je k dispozici dostatečně dlouhý čas pro realizaci celého procesu</a:t>
            </a:r>
          </a:p>
          <a:p>
            <a:r>
              <a:rPr lang="cs-CZ" dirty="0" smtClean="0"/>
              <a:t>Kupující nemá preferovaného dodavatele pro danou položku.</a:t>
            </a:r>
          </a:p>
          <a:p>
            <a:endParaRPr lang="cs-CZ" dirty="0"/>
          </a:p>
          <a:p>
            <a:r>
              <a:rPr lang="cs-CZ" dirty="0" smtClean="0"/>
              <a:t>Korupce u veřejných zakázek</a:t>
            </a:r>
            <a:endParaRPr lang="cs-CZ" dirty="0"/>
          </a:p>
        </p:txBody>
      </p:sp>
    </p:spTree>
    <p:extLst>
      <p:ext uri="{BB962C8B-B14F-4D97-AF65-F5344CB8AC3E}">
        <p14:creationId xmlns:p14="http://schemas.microsoft.com/office/powerpoint/2010/main" val="4025083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404664"/>
            <a:ext cx="8229600" cy="864096"/>
          </a:xfrm>
        </p:spPr>
        <p:txBody>
          <a:bodyPr/>
          <a:lstStyle/>
          <a:p>
            <a:r>
              <a:rPr lang="cs-CZ" dirty="0" err="1" smtClean="0">
                <a:solidFill>
                  <a:srgbClr val="00B050"/>
                </a:solidFill>
              </a:rPr>
              <a:t>Kriteria</a:t>
            </a:r>
            <a:r>
              <a:rPr lang="cs-CZ" dirty="0" smtClean="0">
                <a:solidFill>
                  <a:srgbClr val="00B050"/>
                </a:solidFill>
              </a:rPr>
              <a:t> výběru dodavatele (1)</a:t>
            </a:r>
            <a:endParaRPr lang="cs-CZ" dirty="0">
              <a:solidFill>
                <a:srgbClr val="00B050"/>
              </a:solidFill>
            </a:endParaRPr>
          </a:p>
        </p:txBody>
      </p:sp>
      <p:sp>
        <p:nvSpPr>
          <p:cNvPr id="6" name="Zástupný symbol pro obsah 5"/>
          <p:cNvSpPr>
            <a:spLocks noGrp="1"/>
          </p:cNvSpPr>
          <p:nvPr>
            <p:ph idx="1"/>
          </p:nvPr>
        </p:nvSpPr>
        <p:spPr>
          <a:xfrm>
            <a:off x="457200" y="1268760"/>
            <a:ext cx="8229600" cy="5305776"/>
          </a:xfrm>
        </p:spPr>
        <p:txBody>
          <a:bodyPr>
            <a:normAutofit fontScale="77500" lnSpcReduction="20000"/>
          </a:bodyPr>
          <a:lstStyle/>
          <a:p>
            <a:r>
              <a:rPr lang="cs-CZ" dirty="0" smtClean="0"/>
              <a:t>Závislé na urgentnosti potřeby, charakteru potřeby, možnostech podniku….</a:t>
            </a:r>
          </a:p>
          <a:p>
            <a:pPr marL="109728" indent="0">
              <a:buNone/>
            </a:pPr>
            <a:r>
              <a:rPr lang="cs-CZ" dirty="0" smtClean="0"/>
              <a:t>Zejména u strategického nákupu tato kritéria:</a:t>
            </a:r>
          </a:p>
          <a:p>
            <a:r>
              <a:rPr lang="it-IT" b="1" dirty="0" smtClean="0"/>
              <a:t>finan</a:t>
            </a:r>
            <a:r>
              <a:rPr lang="cs-CZ" b="1" dirty="0" smtClean="0"/>
              <a:t>č</a:t>
            </a:r>
            <a:r>
              <a:rPr lang="it-IT" b="1" dirty="0" smtClean="0"/>
              <a:t>ní situac</a:t>
            </a:r>
            <a:r>
              <a:rPr lang="cs-CZ" b="1" dirty="0" smtClean="0"/>
              <a:t>e</a:t>
            </a:r>
            <a:r>
              <a:rPr lang="it-IT" b="1" dirty="0" smtClean="0"/>
              <a:t> dodavatele</a:t>
            </a:r>
            <a:endParaRPr lang="cs-CZ" b="1" dirty="0" smtClean="0"/>
          </a:p>
          <a:p>
            <a:r>
              <a:rPr lang="cs-CZ" b="1" dirty="0"/>
              <a:t>p</a:t>
            </a:r>
            <a:r>
              <a:rPr lang="cs-CZ" b="1" dirty="0" smtClean="0"/>
              <a:t>erspektivnost vývoje dodavatele (inovační potenciál)</a:t>
            </a:r>
          </a:p>
          <a:p>
            <a:r>
              <a:rPr lang="cs-CZ" b="1" dirty="0"/>
              <a:t>l</a:t>
            </a:r>
            <a:r>
              <a:rPr lang="cs-CZ" b="1" dirty="0" smtClean="0"/>
              <a:t>ogistické služby dodavatele: </a:t>
            </a:r>
            <a:endParaRPr lang="cs-CZ" dirty="0" smtClean="0"/>
          </a:p>
          <a:p>
            <a:pPr lvl="1"/>
            <a:r>
              <a:rPr lang="cs-CZ" dirty="0" smtClean="0">
                <a:solidFill>
                  <a:srgbClr val="0000FF"/>
                </a:solidFill>
              </a:rPr>
              <a:t>lokalizace </a:t>
            </a:r>
            <a:r>
              <a:rPr lang="cs-CZ" dirty="0">
                <a:solidFill>
                  <a:srgbClr val="0000FF"/>
                </a:solidFill>
              </a:rPr>
              <a:t>dodavatele,  </a:t>
            </a:r>
          </a:p>
          <a:p>
            <a:pPr lvl="1"/>
            <a:r>
              <a:rPr lang="cs-CZ" dirty="0" smtClean="0">
                <a:solidFill>
                  <a:srgbClr val="0000FF"/>
                </a:solidFill>
              </a:rPr>
              <a:t>dodací lhůty, </a:t>
            </a:r>
            <a:r>
              <a:rPr lang="cs-CZ" dirty="0">
                <a:solidFill>
                  <a:srgbClr val="0000FF"/>
                </a:solidFill>
              </a:rPr>
              <a:t>termín </a:t>
            </a:r>
            <a:r>
              <a:rPr lang="cs-CZ" dirty="0" smtClean="0">
                <a:solidFill>
                  <a:srgbClr val="0000FF"/>
                </a:solidFill>
              </a:rPr>
              <a:t>vyřízení </a:t>
            </a:r>
            <a:r>
              <a:rPr lang="cs-CZ" dirty="0">
                <a:solidFill>
                  <a:srgbClr val="0000FF"/>
                </a:solidFill>
              </a:rPr>
              <a:t>objednávek, </a:t>
            </a:r>
          </a:p>
          <a:p>
            <a:pPr lvl="1"/>
            <a:r>
              <a:rPr lang="cs-CZ" dirty="0" smtClean="0">
                <a:solidFill>
                  <a:srgbClr val="0000FF"/>
                </a:solidFill>
              </a:rPr>
              <a:t>rozptyl termínů vyřízení </a:t>
            </a:r>
            <a:r>
              <a:rPr lang="cs-CZ" dirty="0">
                <a:solidFill>
                  <a:srgbClr val="0000FF"/>
                </a:solidFill>
              </a:rPr>
              <a:t>objednávek, </a:t>
            </a:r>
          </a:p>
          <a:p>
            <a:pPr lvl="1"/>
            <a:r>
              <a:rPr lang="cs-CZ" dirty="0" smtClean="0">
                <a:solidFill>
                  <a:srgbClr val="0000FF"/>
                </a:solidFill>
              </a:rPr>
              <a:t>kompletnost </a:t>
            </a:r>
            <a:r>
              <a:rPr lang="cs-CZ" dirty="0">
                <a:solidFill>
                  <a:srgbClr val="0000FF"/>
                </a:solidFill>
              </a:rPr>
              <a:t>dodávek </a:t>
            </a:r>
          </a:p>
          <a:p>
            <a:pPr lvl="1"/>
            <a:r>
              <a:rPr lang="cs-CZ" dirty="0" smtClean="0">
                <a:solidFill>
                  <a:srgbClr val="0000FF"/>
                </a:solidFill>
              </a:rPr>
              <a:t>schopnost </a:t>
            </a:r>
            <a:r>
              <a:rPr lang="cs-CZ" dirty="0">
                <a:solidFill>
                  <a:srgbClr val="0000FF"/>
                </a:solidFill>
              </a:rPr>
              <a:t>rychlé reakce na </a:t>
            </a:r>
            <a:r>
              <a:rPr lang="cs-CZ" dirty="0" smtClean="0">
                <a:solidFill>
                  <a:srgbClr val="0000FF"/>
                </a:solidFill>
              </a:rPr>
              <a:t>mimořádné </a:t>
            </a:r>
            <a:r>
              <a:rPr lang="cs-CZ" dirty="0">
                <a:solidFill>
                  <a:srgbClr val="0000FF"/>
                </a:solidFill>
              </a:rPr>
              <a:t>objednávky, </a:t>
            </a:r>
          </a:p>
          <a:p>
            <a:pPr lvl="1"/>
            <a:r>
              <a:rPr lang="cs-CZ" dirty="0" smtClean="0">
                <a:solidFill>
                  <a:srgbClr val="0000FF"/>
                </a:solidFill>
              </a:rPr>
              <a:t>balení </a:t>
            </a:r>
            <a:r>
              <a:rPr lang="cs-CZ" dirty="0">
                <a:solidFill>
                  <a:srgbClr val="0000FF"/>
                </a:solidFill>
              </a:rPr>
              <a:t>dodávaných </a:t>
            </a:r>
            <a:r>
              <a:rPr lang="cs-CZ" dirty="0" smtClean="0">
                <a:solidFill>
                  <a:srgbClr val="0000FF"/>
                </a:solidFill>
              </a:rPr>
              <a:t>výrobků,</a:t>
            </a:r>
            <a:endParaRPr lang="cs-CZ" dirty="0">
              <a:solidFill>
                <a:srgbClr val="0000FF"/>
              </a:solidFill>
            </a:endParaRPr>
          </a:p>
          <a:p>
            <a:pPr lvl="1"/>
            <a:r>
              <a:rPr lang="cs-CZ" dirty="0" smtClean="0">
                <a:solidFill>
                  <a:srgbClr val="0000FF"/>
                </a:solidFill>
              </a:rPr>
              <a:t>schopnost zabezpečovat </a:t>
            </a:r>
            <a:r>
              <a:rPr lang="cs-CZ" dirty="0" err="1">
                <a:solidFill>
                  <a:srgbClr val="0000FF"/>
                </a:solidFill>
              </a:rPr>
              <a:t>JiT</a:t>
            </a:r>
            <a:r>
              <a:rPr lang="cs-CZ" dirty="0">
                <a:solidFill>
                  <a:srgbClr val="0000FF"/>
                </a:solidFill>
              </a:rPr>
              <a:t>-dodávky, </a:t>
            </a:r>
            <a:endParaRPr lang="cs-CZ" dirty="0" smtClean="0">
              <a:solidFill>
                <a:srgbClr val="0000FF"/>
              </a:solidFill>
            </a:endParaRPr>
          </a:p>
          <a:p>
            <a:pPr lvl="1"/>
            <a:r>
              <a:rPr lang="cs-CZ" dirty="0">
                <a:solidFill>
                  <a:srgbClr val="0000FF"/>
                </a:solidFill>
              </a:rPr>
              <a:t>d</a:t>
            </a:r>
            <a:r>
              <a:rPr lang="cs-CZ" dirty="0" smtClean="0">
                <a:solidFill>
                  <a:srgbClr val="0000FF"/>
                </a:solidFill>
              </a:rPr>
              <a:t>opravní schopnost</a:t>
            </a:r>
            <a:endParaRPr lang="cs-CZ" dirty="0">
              <a:solidFill>
                <a:srgbClr val="0000FF"/>
              </a:solidFill>
            </a:endParaRPr>
          </a:p>
          <a:p>
            <a:pPr lvl="1"/>
            <a:r>
              <a:rPr lang="cs-CZ" dirty="0" smtClean="0">
                <a:solidFill>
                  <a:srgbClr val="0000FF"/>
                </a:solidFill>
              </a:rPr>
              <a:t>nabídka dalších služeb</a:t>
            </a:r>
            <a:endParaRPr lang="cs-CZ" b="1" dirty="0" smtClean="0">
              <a:solidFill>
                <a:schemeClr val="tx1"/>
              </a:solidFill>
            </a:endParaRPr>
          </a:p>
          <a:p>
            <a:r>
              <a:rPr lang="cs-CZ" b="1" dirty="0"/>
              <a:t>v</a:t>
            </a:r>
            <a:r>
              <a:rPr lang="cs-CZ" b="1" dirty="0" smtClean="0"/>
              <a:t>ýrobní možnosti dodavatele</a:t>
            </a:r>
            <a:endParaRPr lang="cs-CZ" b="1" dirty="0"/>
          </a:p>
        </p:txBody>
      </p:sp>
    </p:spTree>
    <p:extLst>
      <p:ext uri="{BB962C8B-B14F-4D97-AF65-F5344CB8AC3E}">
        <p14:creationId xmlns:p14="http://schemas.microsoft.com/office/powerpoint/2010/main" val="3940993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800"/>
          </a:xfrm>
        </p:spPr>
        <p:txBody>
          <a:bodyPr/>
          <a:lstStyle/>
          <a:p>
            <a:r>
              <a:rPr lang="cs-CZ" dirty="0" err="1" smtClean="0">
                <a:solidFill>
                  <a:srgbClr val="00B050"/>
                </a:solidFill>
              </a:rPr>
              <a:t>Kriteria</a:t>
            </a:r>
            <a:r>
              <a:rPr lang="cs-CZ" dirty="0" smtClean="0">
                <a:solidFill>
                  <a:srgbClr val="00B050"/>
                </a:solidFill>
              </a:rPr>
              <a:t> výběru dodavatele (2)</a:t>
            </a:r>
            <a:endParaRPr lang="cs-CZ" dirty="0">
              <a:solidFill>
                <a:srgbClr val="00B050"/>
              </a:solidFill>
            </a:endParaRPr>
          </a:p>
        </p:txBody>
      </p:sp>
      <p:sp>
        <p:nvSpPr>
          <p:cNvPr id="3" name="Zástupný symbol pro obsah 2"/>
          <p:cNvSpPr>
            <a:spLocks noGrp="1"/>
          </p:cNvSpPr>
          <p:nvPr>
            <p:ph idx="1"/>
          </p:nvPr>
        </p:nvSpPr>
        <p:spPr>
          <a:xfrm>
            <a:off x="457200" y="1556792"/>
            <a:ext cx="8229600" cy="5017744"/>
          </a:xfrm>
        </p:spPr>
        <p:txBody>
          <a:bodyPr>
            <a:normAutofit fontScale="77500" lnSpcReduction="20000"/>
          </a:bodyPr>
          <a:lstStyle/>
          <a:p>
            <a:r>
              <a:rPr lang="cs-CZ" b="1" dirty="0"/>
              <a:t>p</a:t>
            </a:r>
            <a:r>
              <a:rPr lang="cs-CZ" b="1" dirty="0" smtClean="0"/>
              <a:t>ožadovaná kvalita:</a:t>
            </a:r>
          </a:p>
          <a:p>
            <a:pPr lvl="1"/>
            <a:r>
              <a:rPr lang="cs-CZ" dirty="0" smtClean="0">
                <a:solidFill>
                  <a:srgbClr val="0000FF"/>
                </a:solidFill>
              </a:rPr>
              <a:t>procentuální </a:t>
            </a:r>
            <a:r>
              <a:rPr lang="cs-CZ" dirty="0">
                <a:solidFill>
                  <a:srgbClr val="0000FF"/>
                </a:solidFill>
              </a:rPr>
              <a:t>podíl vadných </a:t>
            </a:r>
            <a:r>
              <a:rPr lang="cs-CZ" dirty="0" smtClean="0">
                <a:solidFill>
                  <a:srgbClr val="0000FF"/>
                </a:solidFill>
              </a:rPr>
              <a:t>dílů </a:t>
            </a:r>
            <a:r>
              <a:rPr lang="cs-CZ" dirty="0">
                <a:solidFill>
                  <a:srgbClr val="0000FF"/>
                </a:solidFill>
              </a:rPr>
              <a:t>z celkového dodaného množství, </a:t>
            </a:r>
          </a:p>
          <a:p>
            <a:pPr lvl="1"/>
            <a:r>
              <a:rPr lang="cs-CZ" dirty="0" smtClean="0">
                <a:solidFill>
                  <a:srgbClr val="0000FF"/>
                </a:solidFill>
              </a:rPr>
              <a:t>procentuální </a:t>
            </a:r>
            <a:r>
              <a:rPr lang="cs-CZ" dirty="0">
                <a:solidFill>
                  <a:srgbClr val="0000FF"/>
                </a:solidFill>
              </a:rPr>
              <a:t>podíl nevyhovujících </a:t>
            </a:r>
            <a:r>
              <a:rPr lang="cs-CZ" dirty="0" smtClean="0">
                <a:solidFill>
                  <a:srgbClr val="0000FF"/>
                </a:solidFill>
              </a:rPr>
              <a:t>vzorků při </a:t>
            </a:r>
            <a:r>
              <a:rPr lang="cs-CZ" dirty="0">
                <a:solidFill>
                  <a:srgbClr val="0000FF"/>
                </a:solidFill>
              </a:rPr>
              <a:t>statistické kontrole </a:t>
            </a:r>
            <a:r>
              <a:rPr lang="cs-CZ" dirty="0" smtClean="0">
                <a:solidFill>
                  <a:srgbClr val="0000FF"/>
                </a:solidFill>
              </a:rPr>
              <a:t>kvality, </a:t>
            </a:r>
          </a:p>
          <a:p>
            <a:pPr lvl="1"/>
            <a:r>
              <a:rPr lang="cs-CZ" dirty="0">
                <a:solidFill>
                  <a:srgbClr val="0000FF"/>
                </a:solidFill>
              </a:rPr>
              <a:t>i</a:t>
            </a:r>
            <a:r>
              <a:rPr lang="cs-CZ" dirty="0" smtClean="0">
                <a:solidFill>
                  <a:srgbClr val="0000FF"/>
                </a:solidFill>
              </a:rPr>
              <a:t>nformace o </a:t>
            </a:r>
            <a:r>
              <a:rPr lang="cs-CZ" dirty="0">
                <a:solidFill>
                  <a:srgbClr val="0000FF"/>
                </a:solidFill>
              </a:rPr>
              <a:t>dosavadním vývoji a perspektivách v </a:t>
            </a:r>
            <a:r>
              <a:rPr lang="cs-CZ" dirty="0" smtClean="0">
                <a:solidFill>
                  <a:srgbClr val="0000FF"/>
                </a:solidFill>
              </a:rPr>
              <a:t>kvalitě výrobků </a:t>
            </a:r>
            <a:r>
              <a:rPr lang="cs-CZ" dirty="0">
                <a:solidFill>
                  <a:srgbClr val="0000FF"/>
                </a:solidFill>
              </a:rPr>
              <a:t>dodavatele, </a:t>
            </a:r>
          </a:p>
          <a:p>
            <a:pPr lvl="1"/>
            <a:r>
              <a:rPr lang="cs-CZ" dirty="0">
                <a:solidFill>
                  <a:srgbClr val="0000FF"/>
                </a:solidFill>
              </a:rPr>
              <a:t>i</a:t>
            </a:r>
            <a:r>
              <a:rPr lang="cs-CZ" dirty="0" smtClean="0">
                <a:solidFill>
                  <a:srgbClr val="0000FF"/>
                </a:solidFill>
              </a:rPr>
              <a:t>nformace o </a:t>
            </a:r>
            <a:r>
              <a:rPr lang="cs-CZ" dirty="0">
                <a:solidFill>
                  <a:srgbClr val="0000FF"/>
                </a:solidFill>
              </a:rPr>
              <a:t>systému </a:t>
            </a:r>
            <a:r>
              <a:rPr lang="cs-CZ" dirty="0" smtClean="0">
                <a:solidFill>
                  <a:srgbClr val="0000FF"/>
                </a:solidFill>
              </a:rPr>
              <a:t>řízení </a:t>
            </a:r>
            <a:r>
              <a:rPr lang="cs-CZ" dirty="0">
                <a:solidFill>
                  <a:srgbClr val="0000FF"/>
                </a:solidFill>
              </a:rPr>
              <a:t>kvality, </a:t>
            </a:r>
            <a:endParaRPr lang="cs-CZ" dirty="0" smtClean="0">
              <a:solidFill>
                <a:srgbClr val="0000FF"/>
              </a:solidFill>
            </a:endParaRPr>
          </a:p>
          <a:p>
            <a:r>
              <a:rPr lang="cs-CZ" b="1" dirty="0" smtClean="0"/>
              <a:t>informační systém</a:t>
            </a:r>
          </a:p>
          <a:p>
            <a:r>
              <a:rPr lang="cs-CZ" b="1" dirty="0"/>
              <a:t>celkové </a:t>
            </a:r>
            <a:r>
              <a:rPr lang="cs-CZ" b="1" dirty="0" smtClean="0"/>
              <a:t>pořizovací</a:t>
            </a:r>
            <a:r>
              <a:rPr lang="cs-CZ" b="1" dirty="0"/>
              <a:t> </a:t>
            </a:r>
            <a:r>
              <a:rPr lang="cs-CZ" b="1" dirty="0" smtClean="0"/>
              <a:t>náklady </a:t>
            </a:r>
            <a:r>
              <a:rPr lang="cs-CZ" b="1" dirty="0"/>
              <a:t>a platební </a:t>
            </a:r>
            <a:r>
              <a:rPr lang="cs-CZ" b="1" dirty="0" smtClean="0"/>
              <a:t>podmínky: </a:t>
            </a:r>
          </a:p>
          <a:p>
            <a:pPr lvl="1"/>
            <a:r>
              <a:rPr lang="cs-CZ" dirty="0" smtClean="0">
                <a:solidFill>
                  <a:srgbClr val="0000FF"/>
                </a:solidFill>
              </a:rPr>
              <a:t>cena</a:t>
            </a:r>
            <a:r>
              <a:rPr lang="cs-CZ" dirty="0">
                <a:solidFill>
                  <a:srgbClr val="0000FF"/>
                </a:solidFill>
              </a:rPr>
              <a:t>, </a:t>
            </a:r>
            <a:endParaRPr lang="cs-CZ" dirty="0" smtClean="0">
              <a:solidFill>
                <a:srgbClr val="0000FF"/>
              </a:solidFill>
            </a:endParaRPr>
          </a:p>
          <a:p>
            <a:pPr lvl="1"/>
            <a:r>
              <a:rPr lang="cs-CZ" dirty="0" smtClean="0">
                <a:solidFill>
                  <a:srgbClr val="0000FF"/>
                </a:solidFill>
              </a:rPr>
              <a:t>pořizovací </a:t>
            </a:r>
            <a:r>
              <a:rPr lang="cs-CZ" dirty="0">
                <a:solidFill>
                  <a:srgbClr val="0000FF"/>
                </a:solidFill>
              </a:rPr>
              <a:t>náklady, </a:t>
            </a:r>
          </a:p>
          <a:p>
            <a:pPr lvl="1"/>
            <a:r>
              <a:rPr lang="cs-CZ" dirty="0" smtClean="0">
                <a:solidFill>
                  <a:srgbClr val="0000FF"/>
                </a:solidFill>
              </a:rPr>
              <a:t>očekávaný </a:t>
            </a:r>
            <a:r>
              <a:rPr lang="cs-CZ" dirty="0">
                <a:solidFill>
                  <a:srgbClr val="0000FF"/>
                </a:solidFill>
              </a:rPr>
              <a:t>vývoj ceny, </a:t>
            </a:r>
          </a:p>
          <a:p>
            <a:pPr lvl="1"/>
            <a:r>
              <a:rPr lang="cs-CZ" dirty="0" smtClean="0">
                <a:solidFill>
                  <a:srgbClr val="0000FF"/>
                </a:solidFill>
              </a:rPr>
              <a:t>vývoj nákladů dodavatele</a:t>
            </a:r>
            <a:r>
              <a:rPr lang="cs-CZ" dirty="0">
                <a:solidFill>
                  <a:srgbClr val="0000FF"/>
                </a:solidFill>
              </a:rPr>
              <a:t>, </a:t>
            </a:r>
          </a:p>
          <a:p>
            <a:pPr lvl="1"/>
            <a:r>
              <a:rPr lang="cs-CZ" dirty="0" smtClean="0">
                <a:solidFill>
                  <a:srgbClr val="0000FF"/>
                </a:solidFill>
              </a:rPr>
              <a:t>podíl přímých </a:t>
            </a:r>
            <a:r>
              <a:rPr lang="cs-CZ" dirty="0">
                <a:solidFill>
                  <a:srgbClr val="0000FF"/>
                </a:solidFill>
              </a:rPr>
              <a:t>a režijních </a:t>
            </a:r>
            <a:r>
              <a:rPr lang="cs-CZ" dirty="0" smtClean="0">
                <a:solidFill>
                  <a:srgbClr val="0000FF"/>
                </a:solidFill>
              </a:rPr>
              <a:t>nákladů,</a:t>
            </a:r>
            <a:endParaRPr lang="cs-CZ" dirty="0">
              <a:solidFill>
                <a:srgbClr val="0000FF"/>
              </a:solidFill>
            </a:endParaRPr>
          </a:p>
          <a:p>
            <a:pPr lvl="1"/>
            <a:r>
              <a:rPr lang="pl-PL" dirty="0" smtClean="0">
                <a:solidFill>
                  <a:srgbClr val="0000FF"/>
                </a:solidFill>
              </a:rPr>
              <a:t>lhůty </a:t>
            </a:r>
            <a:r>
              <a:rPr lang="pl-PL" dirty="0">
                <a:solidFill>
                  <a:srgbClr val="0000FF"/>
                </a:solidFill>
              </a:rPr>
              <a:t>splatnosti faktur, </a:t>
            </a:r>
          </a:p>
          <a:p>
            <a:pPr lvl="1"/>
            <a:r>
              <a:rPr lang="cs-CZ" dirty="0" smtClean="0">
                <a:solidFill>
                  <a:srgbClr val="0000FF"/>
                </a:solidFill>
              </a:rPr>
              <a:t>cenové </a:t>
            </a:r>
            <a:r>
              <a:rPr lang="cs-CZ" dirty="0">
                <a:solidFill>
                  <a:srgbClr val="0000FF"/>
                </a:solidFill>
              </a:rPr>
              <a:t>rabaty. </a:t>
            </a:r>
            <a:endParaRPr lang="cs-CZ" dirty="0">
              <a:solidFill>
                <a:srgbClr val="0000FF"/>
              </a:solidFill>
            </a:endParaRPr>
          </a:p>
        </p:txBody>
      </p:sp>
    </p:spTree>
    <p:extLst>
      <p:ext uri="{BB962C8B-B14F-4D97-AF65-F5344CB8AC3E}">
        <p14:creationId xmlns:p14="http://schemas.microsoft.com/office/powerpoint/2010/main" val="1225272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476672"/>
            <a:ext cx="8229600" cy="1069848"/>
          </a:xfrm>
        </p:spPr>
        <p:txBody>
          <a:bodyPr/>
          <a:lstStyle/>
          <a:p>
            <a:r>
              <a:rPr lang="cs-CZ" dirty="0" smtClean="0"/>
              <a:t>Náklady nákupu – pořizovací (čisté)</a:t>
            </a:r>
            <a:endParaRPr lang="cs-CZ"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64" t="10510" r="10084" b="4298"/>
          <a:stretch/>
        </p:blipFill>
        <p:spPr bwMode="auto">
          <a:xfrm>
            <a:off x="107504" y="1340768"/>
            <a:ext cx="885698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972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1066800"/>
          </a:xfrm>
        </p:spPr>
        <p:txBody>
          <a:bodyPr/>
          <a:lstStyle/>
          <a:p>
            <a:r>
              <a:rPr lang="cs-CZ" dirty="0" smtClean="0">
                <a:solidFill>
                  <a:srgbClr val="0000FF"/>
                </a:solidFill>
              </a:rPr>
              <a:t>Výběr dodavatelů – ABC analýza</a:t>
            </a:r>
            <a:endParaRPr lang="cs-CZ" dirty="0">
              <a:solidFill>
                <a:srgbClr val="0000FF"/>
              </a:solidFill>
            </a:endParaRPr>
          </a:p>
        </p:txBody>
      </p:sp>
      <p:sp>
        <p:nvSpPr>
          <p:cNvPr id="5" name="Zástupný symbol pro obsah 4"/>
          <p:cNvSpPr>
            <a:spLocks noGrp="1"/>
          </p:cNvSpPr>
          <p:nvPr>
            <p:ph idx="1"/>
          </p:nvPr>
        </p:nvSpPr>
        <p:spPr/>
        <p:txBody>
          <a:bodyPr>
            <a:normAutofit/>
          </a:bodyPr>
          <a:lstStyle/>
          <a:p>
            <a:pPr marL="109728" indent="0">
              <a:buNone/>
            </a:pPr>
            <a:r>
              <a:rPr lang="pl-PL" dirty="0" smtClean="0"/>
              <a:t>podle postavení </a:t>
            </a:r>
            <a:r>
              <a:rPr lang="pl-PL" dirty="0"/>
              <a:t>a jejich </a:t>
            </a:r>
            <a:r>
              <a:rPr lang="pl-PL" dirty="0" smtClean="0"/>
              <a:t>poč</a:t>
            </a:r>
            <a:r>
              <a:rPr lang="cs-CZ" dirty="0" smtClean="0"/>
              <a:t>tu </a:t>
            </a:r>
            <a:r>
              <a:rPr lang="cs-CZ" dirty="0"/>
              <a:t>na trhu: </a:t>
            </a:r>
          </a:p>
          <a:p>
            <a:r>
              <a:rPr lang="cs-CZ" dirty="0" smtClean="0">
                <a:solidFill>
                  <a:srgbClr val="C00000"/>
                </a:solidFill>
              </a:rPr>
              <a:t>kategorie </a:t>
            </a:r>
            <a:r>
              <a:rPr lang="cs-CZ" dirty="0">
                <a:solidFill>
                  <a:srgbClr val="C00000"/>
                </a:solidFill>
              </a:rPr>
              <a:t>A</a:t>
            </a:r>
            <a:r>
              <a:rPr lang="cs-CZ" dirty="0"/>
              <a:t> </a:t>
            </a:r>
            <a:r>
              <a:rPr lang="cs-CZ" dirty="0" smtClean="0"/>
              <a:t>- omezené </a:t>
            </a:r>
            <a:r>
              <a:rPr lang="cs-CZ" dirty="0"/>
              <a:t>množství </a:t>
            </a:r>
            <a:r>
              <a:rPr lang="cs-CZ" dirty="0" smtClean="0"/>
              <a:t>většinou </a:t>
            </a:r>
            <a:r>
              <a:rPr lang="cs-CZ" dirty="0"/>
              <a:t>monopolních </a:t>
            </a:r>
            <a:r>
              <a:rPr lang="cs-CZ" dirty="0" smtClean="0"/>
              <a:t>dodavatelů </a:t>
            </a:r>
            <a:r>
              <a:rPr lang="cs-CZ" dirty="0"/>
              <a:t>dodávajících specializované produkty; </a:t>
            </a:r>
          </a:p>
          <a:p>
            <a:r>
              <a:rPr lang="cs-CZ" dirty="0" smtClean="0">
                <a:solidFill>
                  <a:srgbClr val="C00000"/>
                </a:solidFill>
              </a:rPr>
              <a:t>skupinu </a:t>
            </a:r>
            <a:r>
              <a:rPr lang="cs-CZ" dirty="0">
                <a:solidFill>
                  <a:srgbClr val="C00000"/>
                </a:solidFill>
              </a:rPr>
              <a:t>B</a:t>
            </a:r>
            <a:r>
              <a:rPr lang="cs-CZ" dirty="0"/>
              <a:t> </a:t>
            </a:r>
            <a:r>
              <a:rPr lang="cs-CZ" dirty="0" smtClean="0"/>
              <a:t>tvoří větší </a:t>
            </a:r>
            <a:r>
              <a:rPr lang="cs-CZ" dirty="0"/>
              <a:t>množství </a:t>
            </a:r>
            <a:r>
              <a:rPr lang="cs-CZ" dirty="0" smtClean="0"/>
              <a:t>dodavatelů </a:t>
            </a:r>
            <a:r>
              <a:rPr lang="cs-CZ" dirty="0"/>
              <a:t>dodávajících zboží na </a:t>
            </a:r>
            <a:r>
              <a:rPr lang="cs-CZ" dirty="0" smtClean="0"/>
              <a:t>rozsáhlejší </a:t>
            </a:r>
            <a:r>
              <a:rPr lang="cs-CZ" dirty="0"/>
              <a:t> </a:t>
            </a:r>
            <a:r>
              <a:rPr lang="cs-CZ" dirty="0" smtClean="0"/>
              <a:t>segmenty </a:t>
            </a:r>
            <a:r>
              <a:rPr lang="cs-CZ" dirty="0"/>
              <a:t>trhu;  </a:t>
            </a:r>
          </a:p>
          <a:p>
            <a:r>
              <a:rPr lang="cs-CZ" dirty="0" smtClean="0">
                <a:solidFill>
                  <a:srgbClr val="C00000"/>
                </a:solidFill>
              </a:rPr>
              <a:t>skupinu </a:t>
            </a:r>
            <a:r>
              <a:rPr lang="cs-CZ" dirty="0">
                <a:solidFill>
                  <a:srgbClr val="C00000"/>
                </a:solidFill>
              </a:rPr>
              <a:t>C</a:t>
            </a:r>
            <a:r>
              <a:rPr lang="cs-CZ" dirty="0"/>
              <a:t> </a:t>
            </a:r>
            <a:r>
              <a:rPr lang="cs-CZ" dirty="0" smtClean="0"/>
              <a:t>tvoří </a:t>
            </a:r>
            <a:r>
              <a:rPr lang="cs-CZ" dirty="0"/>
              <a:t>velký </a:t>
            </a:r>
            <a:r>
              <a:rPr lang="cs-CZ" dirty="0" smtClean="0"/>
              <a:t>počet dodavatelů </a:t>
            </a:r>
            <a:r>
              <a:rPr lang="cs-CZ" dirty="0"/>
              <a:t>nabízejících produkty s </a:t>
            </a:r>
            <a:r>
              <a:rPr lang="cs-CZ" dirty="0"/>
              <a:t>š</a:t>
            </a:r>
            <a:r>
              <a:rPr lang="cs-CZ" dirty="0" smtClean="0"/>
              <a:t>irokým využitím</a:t>
            </a:r>
            <a:r>
              <a:rPr lang="cs-CZ" dirty="0"/>
              <a:t>. </a:t>
            </a:r>
            <a:endParaRPr lang="cs-CZ" dirty="0"/>
          </a:p>
        </p:txBody>
      </p:sp>
    </p:spTree>
    <p:extLst>
      <p:ext uri="{BB962C8B-B14F-4D97-AF65-F5344CB8AC3E}">
        <p14:creationId xmlns:p14="http://schemas.microsoft.com/office/powerpoint/2010/main" val="30658704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1066800"/>
          </a:xfrm>
        </p:spPr>
        <p:txBody>
          <a:bodyPr>
            <a:normAutofit fontScale="90000"/>
          </a:bodyPr>
          <a:lstStyle/>
          <a:p>
            <a:r>
              <a:rPr lang="cs-CZ" dirty="0" smtClean="0"/>
              <a:t>Výběr dodavatele – </a:t>
            </a:r>
            <a:r>
              <a:rPr lang="cs-CZ" dirty="0" smtClean="0">
                <a:solidFill>
                  <a:srgbClr val="C00000"/>
                </a:solidFill>
              </a:rPr>
              <a:t>kvalita</a:t>
            </a:r>
            <a:r>
              <a:rPr lang="cs-CZ" dirty="0" smtClean="0"/>
              <a:t> („po staru“ jakost) předmětu nákupu</a:t>
            </a:r>
            <a:endParaRPr lang="cs-CZ" dirty="0"/>
          </a:p>
        </p:txBody>
      </p:sp>
      <p:sp>
        <p:nvSpPr>
          <p:cNvPr id="3" name="Zástupný symbol pro obsah 2"/>
          <p:cNvSpPr>
            <a:spLocks noGrp="1"/>
          </p:cNvSpPr>
          <p:nvPr>
            <p:ph idx="1"/>
          </p:nvPr>
        </p:nvSpPr>
        <p:spPr>
          <a:xfrm>
            <a:off x="457200" y="1772816"/>
            <a:ext cx="8229600" cy="4801720"/>
          </a:xfrm>
        </p:spPr>
        <p:txBody>
          <a:bodyPr>
            <a:normAutofit fontScale="77500" lnSpcReduction="20000"/>
          </a:bodyPr>
          <a:lstStyle/>
          <a:p>
            <a:r>
              <a:rPr lang="cs-CZ" b="1" dirty="0" smtClean="0">
                <a:solidFill>
                  <a:srgbClr val="C00000"/>
                </a:solidFill>
              </a:rPr>
              <a:t>skupina K(J)1</a:t>
            </a:r>
            <a:r>
              <a:rPr lang="cs-CZ" dirty="0" smtClean="0">
                <a:solidFill>
                  <a:srgbClr val="C00000"/>
                </a:solidFill>
              </a:rPr>
              <a:t> </a:t>
            </a:r>
            <a:r>
              <a:rPr lang="cs-CZ" dirty="0" smtClean="0"/>
              <a:t>  - tvoří  </a:t>
            </a:r>
            <a:r>
              <a:rPr lang="cs-CZ" dirty="0"/>
              <a:t>nakupované  položky  s </a:t>
            </a:r>
            <a:r>
              <a:rPr lang="cs-CZ" dirty="0" smtClean="0"/>
              <a:t>mimořádným  </a:t>
            </a:r>
            <a:r>
              <a:rPr lang="cs-CZ" dirty="0"/>
              <a:t>vlivem  na  </a:t>
            </a:r>
            <a:r>
              <a:rPr lang="cs-CZ" dirty="0" smtClean="0"/>
              <a:t>kvalitu výrobku. V  řadě případů </a:t>
            </a:r>
            <a:r>
              <a:rPr lang="cs-CZ" dirty="0"/>
              <a:t>je dokonce </a:t>
            </a:r>
            <a:r>
              <a:rPr lang="cs-CZ" dirty="0" smtClean="0"/>
              <a:t>kvalita</a:t>
            </a:r>
            <a:r>
              <a:rPr lang="pl-PL" dirty="0" smtClean="0"/>
              <a:t> </a:t>
            </a:r>
            <a:r>
              <a:rPr lang="pl-PL" dirty="0"/>
              <a:t>položky prioritním ukazatelem a rozhoduje o nákupu i za cenu </a:t>
            </a:r>
            <a:r>
              <a:rPr lang="pl-PL" dirty="0" smtClean="0"/>
              <a:t>vyšších </a:t>
            </a:r>
            <a:r>
              <a:rPr lang="cs-CZ" dirty="0" smtClean="0"/>
              <a:t>nákladů.</a:t>
            </a:r>
          </a:p>
          <a:p>
            <a:r>
              <a:rPr lang="cs-CZ" b="1" dirty="0">
                <a:solidFill>
                  <a:srgbClr val="C00000"/>
                </a:solidFill>
              </a:rPr>
              <a:t>s</a:t>
            </a:r>
            <a:r>
              <a:rPr lang="cs-CZ" b="1" dirty="0" smtClean="0">
                <a:solidFill>
                  <a:srgbClr val="C00000"/>
                </a:solidFill>
              </a:rPr>
              <a:t>kupina K(J)2</a:t>
            </a:r>
            <a:r>
              <a:rPr lang="cs-CZ" dirty="0" smtClean="0"/>
              <a:t>  - jsou </a:t>
            </a:r>
            <a:r>
              <a:rPr lang="cs-CZ" dirty="0"/>
              <a:t>položky se standardním vlivem na </a:t>
            </a:r>
            <a:r>
              <a:rPr lang="cs-CZ" dirty="0" smtClean="0"/>
              <a:t>kvalitu výrobku.</a:t>
            </a:r>
            <a:r>
              <a:rPr lang="cs-CZ" dirty="0"/>
              <a:t> </a:t>
            </a:r>
            <a:r>
              <a:rPr lang="cs-CZ" dirty="0" smtClean="0"/>
              <a:t>Kvalitativní </a:t>
            </a:r>
            <a:r>
              <a:rPr lang="cs-CZ" dirty="0"/>
              <a:t>parametry zpracovávaných položek mohou mít </a:t>
            </a:r>
            <a:r>
              <a:rPr lang="cs-CZ" dirty="0" smtClean="0"/>
              <a:t>např.  </a:t>
            </a:r>
            <a:r>
              <a:rPr lang="cs-CZ" dirty="0"/>
              <a:t>jisté </a:t>
            </a:r>
            <a:r>
              <a:rPr lang="cs-CZ" dirty="0" smtClean="0"/>
              <a:t>tole-</a:t>
            </a:r>
            <a:r>
              <a:rPr lang="cs-CZ" dirty="0" err="1" smtClean="0"/>
              <a:t>ranční</a:t>
            </a:r>
            <a:r>
              <a:rPr lang="cs-CZ" dirty="0" smtClean="0"/>
              <a:t> rozpětí kvalitativního </a:t>
            </a:r>
            <a:r>
              <a:rPr lang="cs-CZ" dirty="0"/>
              <a:t>parametru nebo </a:t>
            </a:r>
            <a:r>
              <a:rPr lang="cs-CZ" dirty="0" smtClean="0"/>
              <a:t>určenou </a:t>
            </a:r>
            <a:r>
              <a:rPr lang="cs-CZ" dirty="0"/>
              <a:t>horní nebo dolní mez, </a:t>
            </a:r>
            <a:r>
              <a:rPr lang="cs-CZ" dirty="0" smtClean="0"/>
              <a:t>jejichž </a:t>
            </a:r>
            <a:r>
              <a:rPr lang="cs-CZ" dirty="0"/>
              <a:t>dodržení </a:t>
            </a:r>
            <a:r>
              <a:rPr lang="cs-CZ" dirty="0" smtClean="0"/>
              <a:t>umožňuje </a:t>
            </a:r>
            <a:r>
              <a:rPr lang="cs-CZ" dirty="0"/>
              <a:t>jejich zpracování danou technologií bez zásadního, </a:t>
            </a:r>
            <a:r>
              <a:rPr lang="cs-CZ" dirty="0" smtClean="0"/>
              <a:t>pro </a:t>
            </a:r>
            <a:r>
              <a:rPr lang="cs-CZ" dirty="0"/>
              <a:t>zákazníka </a:t>
            </a:r>
            <a:r>
              <a:rPr lang="cs-CZ" dirty="0" smtClean="0"/>
              <a:t>nepřijatelného </a:t>
            </a:r>
            <a:r>
              <a:rPr lang="cs-CZ" dirty="0"/>
              <a:t>vlivu na </a:t>
            </a:r>
            <a:r>
              <a:rPr lang="cs-CZ" dirty="0" smtClean="0"/>
              <a:t>kvalitu konečného </a:t>
            </a:r>
            <a:r>
              <a:rPr lang="cs-CZ" dirty="0"/>
              <a:t>výrobku</a:t>
            </a:r>
            <a:r>
              <a:rPr lang="cs-CZ" dirty="0" smtClean="0"/>
              <a:t>.</a:t>
            </a:r>
          </a:p>
          <a:p>
            <a:r>
              <a:rPr lang="cs-CZ" b="1" dirty="0" smtClean="0">
                <a:solidFill>
                  <a:srgbClr val="C00000"/>
                </a:solidFill>
              </a:rPr>
              <a:t>skupina K(J)3</a:t>
            </a:r>
            <a:r>
              <a:rPr lang="cs-CZ" dirty="0" smtClean="0"/>
              <a:t>  -  takové položky,  </a:t>
            </a:r>
            <a:r>
              <a:rPr lang="cs-CZ" dirty="0"/>
              <a:t>jejichž  kvalita  </a:t>
            </a:r>
            <a:r>
              <a:rPr lang="cs-CZ" dirty="0" smtClean="0"/>
              <a:t>ovlivňuje </a:t>
            </a:r>
            <a:r>
              <a:rPr lang="cs-CZ" dirty="0"/>
              <a:t>kvalitu </a:t>
            </a:r>
            <a:r>
              <a:rPr lang="cs-CZ" dirty="0" smtClean="0"/>
              <a:t>konečných výrobků </a:t>
            </a:r>
            <a:r>
              <a:rPr lang="cs-CZ" dirty="0"/>
              <a:t>firmy jen málo, nebo </a:t>
            </a:r>
            <a:r>
              <a:rPr lang="cs-CZ" dirty="0" smtClean="0"/>
              <a:t>vůbec </a:t>
            </a:r>
            <a:r>
              <a:rPr lang="cs-CZ" dirty="0"/>
              <a:t>ne.</a:t>
            </a:r>
            <a:endParaRPr lang="cs-CZ" dirty="0"/>
          </a:p>
        </p:txBody>
      </p:sp>
    </p:spTree>
    <p:extLst>
      <p:ext uri="{BB962C8B-B14F-4D97-AF65-F5344CB8AC3E}">
        <p14:creationId xmlns:p14="http://schemas.microsoft.com/office/powerpoint/2010/main" val="2996289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5536" y="548680"/>
            <a:ext cx="8229600" cy="1066800"/>
          </a:xfrm>
        </p:spPr>
        <p:txBody>
          <a:bodyPr>
            <a:normAutofit fontScale="90000"/>
          </a:bodyPr>
          <a:lstStyle/>
          <a:p>
            <a:r>
              <a:rPr lang="cs-CZ" dirty="0" smtClean="0">
                <a:solidFill>
                  <a:srgbClr val="00B050"/>
                </a:solidFill>
              </a:rPr>
              <a:t>Výběr dodavatelů strategie výběru (</a:t>
            </a:r>
            <a:r>
              <a:rPr lang="cs-CZ" dirty="0" err="1" smtClean="0">
                <a:solidFill>
                  <a:srgbClr val="00B050"/>
                </a:solidFill>
              </a:rPr>
              <a:t>sourcing</a:t>
            </a:r>
            <a:r>
              <a:rPr lang="cs-CZ" dirty="0" smtClean="0">
                <a:solidFill>
                  <a:srgbClr val="00B050"/>
                </a:solidFill>
              </a:rPr>
              <a:t> </a:t>
            </a:r>
            <a:r>
              <a:rPr lang="cs-CZ" dirty="0" err="1" smtClean="0">
                <a:solidFill>
                  <a:srgbClr val="00B050"/>
                </a:solidFill>
              </a:rPr>
              <a:t>strategy</a:t>
            </a:r>
            <a:r>
              <a:rPr lang="cs-CZ" dirty="0" smtClean="0">
                <a:solidFill>
                  <a:srgbClr val="00B050"/>
                </a:solidFill>
              </a:rPr>
              <a:t>)</a:t>
            </a:r>
            <a:endParaRPr lang="cs-CZ" dirty="0">
              <a:solidFill>
                <a:srgbClr val="00B050"/>
              </a:solidFill>
            </a:endParaRPr>
          </a:p>
        </p:txBody>
      </p:sp>
      <p:sp>
        <p:nvSpPr>
          <p:cNvPr id="6" name="Zástupný symbol pro obsah 5"/>
          <p:cNvSpPr>
            <a:spLocks noGrp="1"/>
          </p:cNvSpPr>
          <p:nvPr>
            <p:ph idx="1"/>
          </p:nvPr>
        </p:nvSpPr>
        <p:spPr>
          <a:xfrm>
            <a:off x="457200" y="1772816"/>
            <a:ext cx="8229600" cy="4801720"/>
          </a:xfrm>
        </p:spPr>
        <p:txBody>
          <a:bodyPr>
            <a:normAutofit fontScale="62500" lnSpcReduction="20000"/>
          </a:bodyPr>
          <a:lstStyle/>
          <a:p>
            <a:r>
              <a:rPr lang="cs-CZ" dirty="0" smtClean="0"/>
              <a:t>Single </a:t>
            </a:r>
            <a:r>
              <a:rPr lang="cs-CZ" dirty="0"/>
              <a:t>versus </a:t>
            </a:r>
            <a:r>
              <a:rPr lang="cs-CZ" dirty="0" err="1"/>
              <a:t>multiple</a:t>
            </a:r>
            <a:r>
              <a:rPr lang="cs-CZ" dirty="0"/>
              <a:t> </a:t>
            </a:r>
            <a:r>
              <a:rPr lang="cs-CZ" dirty="0" err="1"/>
              <a:t>supply</a:t>
            </a:r>
            <a:r>
              <a:rPr lang="cs-CZ" dirty="0"/>
              <a:t> </a:t>
            </a:r>
            <a:r>
              <a:rPr lang="cs-CZ" dirty="0" err="1"/>
              <a:t>sources</a:t>
            </a:r>
            <a:endParaRPr lang="cs-CZ" dirty="0"/>
          </a:p>
          <a:p>
            <a:r>
              <a:rPr lang="en-US" dirty="0" smtClean="0"/>
              <a:t>Short-term </a:t>
            </a:r>
            <a:r>
              <a:rPr lang="en-US" dirty="0"/>
              <a:t>versus long-term purchase contracts</a:t>
            </a:r>
          </a:p>
          <a:p>
            <a:r>
              <a:rPr lang="en-US" dirty="0" smtClean="0"/>
              <a:t>Selecting </a:t>
            </a:r>
            <a:r>
              <a:rPr lang="en-US" dirty="0"/>
              <a:t>suppliers that provide design support versus those that lack </a:t>
            </a:r>
            <a:r>
              <a:rPr lang="en-US" dirty="0" smtClean="0"/>
              <a:t>design</a:t>
            </a:r>
            <a:r>
              <a:rPr lang="cs-CZ" dirty="0" smtClean="0"/>
              <a:t> </a:t>
            </a:r>
            <a:r>
              <a:rPr lang="cs-CZ" dirty="0" err="1" smtClean="0"/>
              <a:t>capability</a:t>
            </a:r>
            <a:endParaRPr lang="cs-CZ" dirty="0"/>
          </a:p>
          <a:p>
            <a:r>
              <a:rPr lang="cs-CZ" dirty="0" smtClean="0"/>
              <a:t>Full-</a:t>
            </a:r>
            <a:r>
              <a:rPr lang="cs-CZ" dirty="0" err="1" smtClean="0"/>
              <a:t>service</a:t>
            </a:r>
            <a:r>
              <a:rPr lang="cs-CZ" dirty="0" smtClean="0"/>
              <a:t> </a:t>
            </a:r>
            <a:r>
              <a:rPr lang="cs-CZ" dirty="0"/>
              <a:t>versus non-full-</a:t>
            </a:r>
            <a:r>
              <a:rPr lang="cs-CZ" dirty="0" err="1"/>
              <a:t>service</a:t>
            </a:r>
            <a:r>
              <a:rPr lang="cs-CZ" dirty="0"/>
              <a:t> </a:t>
            </a:r>
            <a:r>
              <a:rPr lang="cs-CZ" dirty="0" err="1"/>
              <a:t>suppliers</a:t>
            </a:r>
            <a:endParaRPr lang="cs-CZ" dirty="0"/>
          </a:p>
          <a:p>
            <a:r>
              <a:rPr lang="cs-CZ" dirty="0" err="1" smtClean="0"/>
              <a:t>Domestic</a:t>
            </a:r>
            <a:r>
              <a:rPr lang="cs-CZ" dirty="0" smtClean="0"/>
              <a:t> </a:t>
            </a:r>
            <a:r>
              <a:rPr lang="cs-CZ" dirty="0"/>
              <a:t>versus </a:t>
            </a:r>
            <a:r>
              <a:rPr lang="cs-CZ" dirty="0" err="1"/>
              <a:t>foreign</a:t>
            </a:r>
            <a:r>
              <a:rPr lang="cs-CZ" dirty="0"/>
              <a:t> </a:t>
            </a:r>
            <a:r>
              <a:rPr lang="cs-CZ" dirty="0" err="1"/>
              <a:t>suppliers</a:t>
            </a:r>
            <a:endParaRPr lang="cs-CZ" dirty="0"/>
          </a:p>
          <a:p>
            <a:r>
              <a:rPr lang="en-US" dirty="0" smtClean="0"/>
              <a:t>Expectation </a:t>
            </a:r>
            <a:r>
              <a:rPr lang="en-US" dirty="0"/>
              <a:t>of a close working relationship versus arm’s-length </a:t>
            </a:r>
            <a:r>
              <a:rPr lang="en-US" dirty="0" smtClean="0"/>
              <a:t>purchasing</a:t>
            </a:r>
            <a:endParaRPr lang="cs-CZ" dirty="0" smtClean="0"/>
          </a:p>
          <a:p>
            <a:r>
              <a:rPr lang="en-US" dirty="0"/>
              <a:t>(1) manufacturer or distributor; </a:t>
            </a:r>
            <a:endParaRPr lang="cs-CZ" dirty="0" smtClean="0"/>
          </a:p>
          <a:p>
            <a:r>
              <a:rPr lang="en-US" dirty="0" smtClean="0"/>
              <a:t>(</a:t>
            </a:r>
            <a:r>
              <a:rPr lang="en-US" dirty="0"/>
              <a:t>2) local or national or international source; </a:t>
            </a:r>
            <a:endParaRPr lang="cs-CZ" dirty="0" smtClean="0"/>
          </a:p>
          <a:p>
            <a:r>
              <a:rPr lang="en-US" dirty="0" smtClean="0"/>
              <a:t>(3)</a:t>
            </a:r>
            <a:r>
              <a:rPr lang="cs-CZ" dirty="0" smtClean="0"/>
              <a:t> </a:t>
            </a:r>
            <a:r>
              <a:rPr lang="en-US" dirty="0" smtClean="0"/>
              <a:t>small </a:t>
            </a:r>
            <a:r>
              <a:rPr lang="en-US" dirty="0"/>
              <a:t>or large supplier; and </a:t>
            </a:r>
            <a:endParaRPr lang="cs-CZ" dirty="0" smtClean="0"/>
          </a:p>
          <a:p>
            <a:r>
              <a:rPr lang="en-US" dirty="0" smtClean="0"/>
              <a:t>(</a:t>
            </a:r>
            <a:r>
              <a:rPr lang="en-US" dirty="0"/>
              <a:t>4) multiple or single supplier for the item, </a:t>
            </a:r>
            <a:r>
              <a:rPr lang="en-US" dirty="0" smtClean="0"/>
              <a:t>commodity,</a:t>
            </a:r>
            <a:r>
              <a:rPr lang="cs-CZ" dirty="0" smtClean="0"/>
              <a:t> </a:t>
            </a:r>
            <a:r>
              <a:rPr lang="cs-CZ" dirty="0" err="1" smtClean="0"/>
              <a:t>or</a:t>
            </a:r>
            <a:r>
              <a:rPr lang="cs-CZ" dirty="0" smtClean="0"/>
              <a:t> </a:t>
            </a:r>
            <a:r>
              <a:rPr lang="cs-CZ" dirty="0" err="1"/>
              <a:t>service</a:t>
            </a:r>
            <a:r>
              <a:rPr lang="cs-CZ" dirty="0" smtClean="0"/>
              <a:t>.</a:t>
            </a:r>
          </a:p>
          <a:p>
            <a:endParaRPr lang="cs-CZ" dirty="0" smtClean="0"/>
          </a:p>
          <a:p>
            <a:r>
              <a:rPr lang="cs-CZ" b="1" dirty="0" err="1" smtClean="0">
                <a:solidFill>
                  <a:srgbClr val="0000FF"/>
                </a:solidFill>
              </a:rPr>
              <a:t>The</a:t>
            </a:r>
            <a:r>
              <a:rPr lang="cs-CZ" b="1" dirty="0" smtClean="0">
                <a:solidFill>
                  <a:srgbClr val="0000FF"/>
                </a:solidFill>
              </a:rPr>
              <a:t> </a:t>
            </a:r>
            <a:r>
              <a:rPr lang="cs-CZ" b="1" dirty="0">
                <a:solidFill>
                  <a:srgbClr val="0000FF"/>
                </a:solidFill>
              </a:rPr>
              <a:t>full-</a:t>
            </a:r>
            <a:r>
              <a:rPr lang="cs-CZ" b="1" dirty="0" err="1">
                <a:solidFill>
                  <a:srgbClr val="0000FF"/>
                </a:solidFill>
              </a:rPr>
              <a:t>service</a:t>
            </a:r>
            <a:r>
              <a:rPr lang="cs-CZ" b="1" dirty="0">
                <a:solidFill>
                  <a:srgbClr val="0000FF"/>
                </a:solidFill>
              </a:rPr>
              <a:t> </a:t>
            </a:r>
            <a:r>
              <a:rPr lang="cs-CZ" b="1" dirty="0" err="1">
                <a:solidFill>
                  <a:srgbClr val="0000FF"/>
                </a:solidFill>
              </a:rPr>
              <a:t>supplier</a:t>
            </a:r>
            <a:r>
              <a:rPr lang="cs-CZ" b="1" dirty="0">
                <a:solidFill>
                  <a:srgbClr val="0000FF"/>
                </a:solidFill>
              </a:rPr>
              <a:t> </a:t>
            </a:r>
            <a:r>
              <a:rPr lang="cs-CZ" b="1" dirty="0" err="1">
                <a:solidFill>
                  <a:srgbClr val="0000FF"/>
                </a:solidFill>
              </a:rPr>
              <a:t>approach</a:t>
            </a:r>
            <a:endParaRPr lang="cs-CZ" b="1" dirty="0">
              <a:solidFill>
                <a:srgbClr val="0000FF"/>
              </a:solidFill>
            </a:endParaRPr>
          </a:p>
          <a:p>
            <a:r>
              <a:rPr lang="cs-CZ" dirty="0" smtClean="0"/>
              <a:t>- </a:t>
            </a:r>
            <a:r>
              <a:rPr lang="en-US" dirty="0" smtClean="0"/>
              <a:t> </a:t>
            </a:r>
            <a:r>
              <a:rPr lang="en-US" dirty="0"/>
              <a:t>manage an entire system of </a:t>
            </a:r>
            <a:r>
              <a:rPr lang="en-US" dirty="0" smtClean="0"/>
              <a:t>components,</a:t>
            </a:r>
            <a:r>
              <a:rPr lang="cs-CZ" dirty="0" smtClean="0"/>
              <a:t> </a:t>
            </a:r>
            <a:r>
              <a:rPr lang="en-US" dirty="0" smtClean="0"/>
              <a:t>activities</a:t>
            </a:r>
            <a:r>
              <a:rPr lang="en-US" dirty="0"/>
              <a:t>, and services, as well as to effectively manage its own supply base.</a:t>
            </a:r>
          </a:p>
          <a:p>
            <a:r>
              <a:rPr lang="en-US" dirty="0"/>
              <a:t>The full-service supplier can also perform complete design and build work instead </a:t>
            </a:r>
            <a:r>
              <a:rPr lang="en-US" dirty="0" smtClean="0"/>
              <a:t>of</a:t>
            </a:r>
            <a:r>
              <a:rPr lang="cs-CZ" dirty="0" smtClean="0"/>
              <a:t> </a:t>
            </a:r>
            <a:r>
              <a:rPr lang="en-US" dirty="0" smtClean="0"/>
              <a:t>the </a:t>
            </a:r>
            <a:r>
              <a:rPr lang="en-US" dirty="0"/>
              <a:t>buyer performing the work internally or using several different suppliers in an </a:t>
            </a:r>
            <a:r>
              <a:rPr lang="en-US" dirty="0" smtClean="0"/>
              <a:t>uncoordinated</a:t>
            </a:r>
            <a:r>
              <a:rPr lang="cs-CZ" dirty="0" smtClean="0"/>
              <a:t> </a:t>
            </a:r>
            <a:r>
              <a:rPr lang="cs-CZ" dirty="0" err="1" smtClean="0"/>
              <a:t>effort</a:t>
            </a:r>
            <a:r>
              <a:rPr lang="cs-CZ" dirty="0"/>
              <a:t>.</a:t>
            </a:r>
          </a:p>
        </p:txBody>
      </p:sp>
    </p:spTree>
    <p:extLst>
      <p:ext uri="{BB962C8B-B14F-4D97-AF65-F5344CB8AC3E}">
        <p14:creationId xmlns:p14="http://schemas.microsoft.com/office/powerpoint/2010/main" val="1391549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11560" y="2060848"/>
            <a:ext cx="8229600" cy="1069848"/>
          </a:xfrm>
        </p:spPr>
        <p:txBody>
          <a:bodyPr/>
          <a:lstStyle/>
          <a:p>
            <a:r>
              <a:rPr lang="cs-CZ" dirty="0" err="1" smtClean="0">
                <a:solidFill>
                  <a:srgbClr val="0070C0"/>
                </a:solidFill>
              </a:rPr>
              <a:t>Global</a:t>
            </a:r>
            <a:r>
              <a:rPr lang="cs-CZ" dirty="0" smtClean="0">
                <a:solidFill>
                  <a:srgbClr val="0070C0"/>
                </a:solidFill>
              </a:rPr>
              <a:t> </a:t>
            </a:r>
            <a:r>
              <a:rPr lang="cs-CZ" dirty="0" err="1" smtClean="0">
                <a:solidFill>
                  <a:srgbClr val="0070C0"/>
                </a:solidFill>
              </a:rPr>
              <a:t>sourcing</a:t>
            </a:r>
            <a:endParaRPr lang="cs-CZ" dirty="0">
              <a:solidFill>
                <a:srgbClr val="0070C0"/>
              </a:solidFill>
            </a:endParaRPr>
          </a:p>
        </p:txBody>
      </p:sp>
    </p:spTree>
    <p:extLst>
      <p:ext uri="{BB962C8B-B14F-4D97-AF65-F5344CB8AC3E}">
        <p14:creationId xmlns:p14="http://schemas.microsoft.com/office/powerpoint/2010/main" val="29876346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066800"/>
          </a:xfrm>
        </p:spPr>
        <p:txBody>
          <a:bodyPr/>
          <a:lstStyle/>
          <a:p>
            <a:r>
              <a:rPr lang="cs-CZ" dirty="0" err="1">
                <a:solidFill>
                  <a:srgbClr val="0070C0"/>
                </a:solidFill>
              </a:rPr>
              <a:t>Reasons</a:t>
            </a:r>
            <a:r>
              <a:rPr lang="cs-CZ" dirty="0">
                <a:solidFill>
                  <a:srgbClr val="0070C0"/>
                </a:solidFill>
              </a:rPr>
              <a:t> </a:t>
            </a:r>
            <a:r>
              <a:rPr lang="cs-CZ" dirty="0" err="1">
                <a:solidFill>
                  <a:srgbClr val="0070C0"/>
                </a:solidFill>
              </a:rPr>
              <a:t>for</a:t>
            </a:r>
            <a:r>
              <a:rPr lang="cs-CZ" dirty="0">
                <a:solidFill>
                  <a:srgbClr val="0070C0"/>
                </a:solidFill>
              </a:rPr>
              <a:t> </a:t>
            </a:r>
            <a:r>
              <a:rPr lang="cs-CZ" dirty="0" err="1">
                <a:solidFill>
                  <a:srgbClr val="0070C0"/>
                </a:solidFill>
              </a:rPr>
              <a:t>global</a:t>
            </a:r>
            <a:r>
              <a:rPr lang="cs-CZ" dirty="0">
                <a:solidFill>
                  <a:srgbClr val="0070C0"/>
                </a:solidFill>
              </a:rPr>
              <a:t> </a:t>
            </a:r>
            <a:r>
              <a:rPr lang="cs-CZ" dirty="0" err="1">
                <a:solidFill>
                  <a:srgbClr val="0070C0"/>
                </a:solidFill>
              </a:rPr>
              <a:t>sourcing</a:t>
            </a:r>
            <a:endParaRPr lang="cs-CZ" dirty="0">
              <a:solidFill>
                <a:srgbClr val="0070C0"/>
              </a:solidFill>
            </a:endParaRPr>
          </a:p>
        </p:txBody>
      </p:sp>
      <p:sp>
        <p:nvSpPr>
          <p:cNvPr id="3" name="Zástupný symbol pro obsah 2"/>
          <p:cNvSpPr>
            <a:spLocks noGrp="1"/>
          </p:cNvSpPr>
          <p:nvPr>
            <p:ph idx="1"/>
          </p:nvPr>
        </p:nvSpPr>
        <p:spPr>
          <a:xfrm>
            <a:off x="457200" y="1916832"/>
            <a:ext cx="8229600" cy="4657704"/>
          </a:xfrm>
        </p:spPr>
        <p:txBody>
          <a:bodyPr>
            <a:normAutofit lnSpcReduction="10000"/>
          </a:bodyPr>
          <a:lstStyle/>
          <a:p>
            <a:r>
              <a:rPr lang="cs-CZ" dirty="0" err="1"/>
              <a:t>Price</a:t>
            </a:r>
            <a:r>
              <a:rPr lang="cs-CZ" dirty="0"/>
              <a:t> (74</a:t>
            </a:r>
            <a:r>
              <a:rPr lang="cs-CZ" dirty="0" smtClean="0"/>
              <a:t>%)</a:t>
            </a:r>
            <a:endParaRPr lang="cs-CZ" dirty="0"/>
          </a:p>
          <a:p>
            <a:r>
              <a:rPr lang="cs-CZ" dirty="0"/>
              <a:t> </a:t>
            </a:r>
            <a:r>
              <a:rPr lang="cs-CZ" dirty="0" err="1"/>
              <a:t>Quality</a:t>
            </a:r>
            <a:r>
              <a:rPr lang="cs-CZ" dirty="0"/>
              <a:t> (46%)</a:t>
            </a:r>
          </a:p>
          <a:p>
            <a:r>
              <a:rPr lang="cs-CZ" dirty="0"/>
              <a:t> </a:t>
            </a:r>
            <a:r>
              <a:rPr lang="cs-CZ" dirty="0" err="1"/>
              <a:t>Only</a:t>
            </a:r>
            <a:r>
              <a:rPr lang="cs-CZ" dirty="0"/>
              <a:t> source </a:t>
            </a:r>
            <a:r>
              <a:rPr lang="cs-CZ" dirty="0" err="1"/>
              <a:t>available</a:t>
            </a:r>
            <a:r>
              <a:rPr lang="cs-CZ" dirty="0"/>
              <a:t> (41%)</a:t>
            </a:r>
          </a:p>
          <a:p>
            <a:r>
              <a:rPr lang="en-US" dirty="0"/>
              <a:t> Delivery and continuity of supply (23%)</a:t>
            </a:r>
          </a:p>
          <a:p>
            <a:r>
              <a:rPr lang="cs-CZ" dirty="0"/>
              <a:t> </a:t>
            </a:r>
            <a:r>
              <a:rPr lang="cs-CZ" dirty="0" err="1"/>
              <a:t>Technical</a:t>
            </a:r>
            <a:r>
              <a:rPr lang="cs-CZ" dirty="0"/>
              <a:t> </a:t>
            </a:r>
            <a:r>
              <a:rPr lang="cs-CZ" dirty="0" err="1"/>
              <a:t>back</a:t>
            </a:r>
            <a:r>
              <a:rPr lang="cs-CZ" dirty="0"/>
              <a:t>-up</a:t>
            </a:r>
          </a:p>
          <a:p>
            <a:r>
              <a:rPr lang="cs-CZ" dirty="0"/>
              <a:t> Technology (23%)</a:t>
            </a:r>
          </a:p>
          <a:p>
            <a:r>
              <a:rPr lang="cs-CZ" dirty="0"/>
              <a:t> </a:t>
            </a:r>
            <a:r>
              <a:rPr lang="cs-CZ" dirty="0" err="1"/>
              <a:t>Counter-trade</a:t>
            </a:r>
            <a:r>
              <a:rPr lang="cs-CZ" dirty="0"/>
              <a:t> </a:t>
            </a:r>
            <a:r>
              <a:rPr lang="cs-CZ" dirty="0" err="1" smtClean="0"/>
              <a:t>requirements</a:t>
            </a:r>
            <a:r>
              <a:rPr lang="cs-CZ" dirty="0" smtClean="0"/>
              <a:t>/ </a:t>
            </a:r>
            <a:r>
              <a:rPr lang="cs-CZ" dirty="0" err="1" smtClean="0"/>
              <a:t>opportunities</a:t>
            </a:r>
            <a:r>
              <a:rPr lang="cs-CZ" dirty="0" smtClean="0"/>
              <a:t> </a:t>
            </a:r>
            <a:r>
              <a:rPr lang="cs-CZ" dirty="0"/>
              <a:t>(5%)</a:t>
            </a:r>
          </a:p>
          <a:p>
            <a:r>
              <a:rPr lang="cs-CZ" dirty="0"/>
              <a:t> </a:t>
            </a:r>
            <a:r>
              <a:rPr lang="cs-CZ" dirty="0" err="1"/>
              <a:t>Subsidiary</a:t>
            </a:r>
            <a:r>
              <a:rPr lang="cs-CZ" dirty="0"/>
              <a:t> </a:t>
            </a:r>
            <a:r>
              <a:rPr lang="cs-CZ" dirty="0" err="1"/>
              <a:t>deals</a:t>
            </a:r>
            <a:endParaRPr lang="cs-CZ" dirty="0"/>
          </a:p>
          <a:p>
            <a:r>
              <a:rPr lang="cs-CZ" dirty="0"/>
              <a:t> </a:t>
            </a:r>
            <a:r>
              <a:rPr lang="cs-CZ" dirty="0" err="1"/>
              <a:t>Competition</a:t>
            </a:r>
            <a:endParaRPr lang="cs-CZ" dirty="0"/>
          </a:p>
        </p:txBody>
      </p:sp>
    </p:spTree>
    <p:extLst>
      <p:ext uri="{BB962C8B-B14F-4D97-AF65-F5344CB8AC3E}">
        <p14:creationId xmlns:p14="http://schemas.microsoft.com/office/powerpoint/2010/main" val="2588764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45" t="12262" r="2569" b="6736"/>
          <a:stretch/>
        </p:blipFill>
        <p:spPr bwMode="auto">
          <a:xfrm>
            <a:off x="0" y="548680"/>
            <a:ext cx="914400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4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normAutofit fontScale="90000"/>
          </a:bodyPr>
          <a:lstStyle/>
          <a:p>
            <a:r>
              <a:rPr lang="cs-CZ" dirty="0" smtClean="0"/>
              <a:t>Význam (role) nákupu a obstarávání</a:t>
            </a:r>
            <a:endParaRPr lang="cs-CZ" dirty="0"/>
          </a:p>
        </p:txBody>
      </p:sp>
      <p:sp>
        <p:nvSpPr>
          <p:cNvPr id="3" name="Zástupný symbol pro obsah 2"/>
          <p:cNvSpPr>
            <a:spLocks noGrp="1"/>
          </p:cNvSpPr>
          <p:nvPr>
            <p:ph idx="1"/>
          </p:nvPr>
        </p:nvSpPr>
        <p:spPr>
          <a:xfrm>
            <a:off x="251520" y="1412776"/>
            <a:ext cx="8712968" cy="5161760"/>
          </a:xfrm>
        </p:spPr>
        <p:txBody>
          <a:bodyPr>
            <a:normAutofit fontScale="70000" lnSpcReduction="20000"/>
          </a:bodyPr>
          <a:lstStyle/>
          <a:p>
            <a:r>
              <a:rPr lang="cs-CZ" dirty="0" smtClean="0"/>
              <a:t>Podíl nákupu na celkových nákladech podniků – </a:t>
            </a:r>
            <a:r>
              <a:rPr lang="cs-CZ" dirty="0" smtClean="0">
                <a:solidFill>
                  <a:srgbClr val="00B050"/>
                </a:solidFill>
              </a:rPr>
              <a:t>40-60% (u výrobních organizací), někde i 80%</a:t>
            </a:r>
            <a:r>
              <a:rPr lang="cs-CZ" dirty="0" smtClean="0"/>
              <a:t> - </a:t>
            </a:r>
            <a:r>
              <a:rPr lang="cs-CZ" dirty="0" smtClean="0">
                <a:solidFill>
                  <a:srgbClr val="0000FF"/>
                </a:solidFill>
              </a:rPr>
              <a:t>dopad na nákladovou strukturu podniků</a:t>
            </a:r>
            <a:r>
              <a:rPr lang="cs-CZ" dirty="0" smtClean="0"/>
              <a:t> (hledání úspor: výběr dodavatelů, důsledná kontrola dílčích nákladů nákupu, spolupráce s dodavateli – SRM = </a:t>
            </a:r>
            <a:r>
              <a:rPr lang="cs-CZ" dirty="0" err="1" smtClean="0"/>
              <a:t>Supplier</a:t>
            </a:r>
            <a:r>
              <a:rPr lang="cs-CZ" dirty="0" smtClean="0"/>
              <a:t> </a:t>
            </a:r>
            <a:r>
              <a:rPr lang="cs-CZ" dirty="0" err="1" smtClean="0"/>
              <a:t>relationship</a:t>
            </a:r>
            <a:r>
              <a:rPr lang="cs-CZ" dirty="0" smtClean="0"/>
              <a:t> management</a:t>
            </a:r>
            <a:r>
              <a:rPr lang="cs-CZ" dirty="0" smtClean="0"/>
              <a:t>)</a:t>
            </a:r>
          </a:p>
          <a:p>
            <a:pPr marL="109728" indent="0">
              <a:buNone/>
            </a:pPr>
            <a:endParaRPr lang="cs-CZ" dirty="0" smtClean="0"/>
          </a:p>
          <a:p>
            <a:r>
              <a:rPr lang="cs-CZ" dirty="0" smtClean="0">
                <a:solidFill>
                  <a:srgbClr val="C00000"/>
                </a:solidFill>
              </a:rPr>
              <a:t>Volba nákupní strategie</a:t>
            </a:r>
            <a:r>
              <a:rPr lang="cs-CZ" dirty="0" smtClean="0"/>
              <a:t> – vliv na výši nákladů na udržování zásob, skladové ztráty a nákladů na vázaný kapitál v zásobách</a:t>
            </a:r>
          </a:p>
          <a:p>
            <a:r>
              <a:rPr lang="cs-CZ" dirty="0" smtClean="0">
                <a:solidFill>
                  <a:srgbClr val="C00000"/>
                </a:solidFill>
              </a:rPr>
              <a:t>Výběr nakupovaných položek</a:t>
            </a:r>
            <a:r>
              <a:rPr lang="cs-CZ" dirty="0" smtClean="0"/>
              <a:t> </a:t>
            </a:r>
            <a:r>
              <a:rPr lang="cs-CZ" dirty="0" smtClean="0"/>
              <a:t> - </a:t>
            </a:r>
            <a:r>
              <a:rPr lang="cs-CZ" dirty="0" smtClean="0">
                <a:solidFill>
                  <a:srgbClr val="00B0F0"/>
                </a:solidFill>
              </a:rPr>
              <a:t>nejenom náklady pořízení</a:t>
            </a:r>
            <a:r>
              <a:rPr lang="cs-CZ" dirty="0" smtClean="0"/>
              <a:t>– </a:t>
            </a:r>
            <a:r>
              <a:rPr lang="cs-CZ" dirty="0" smtClean="0"/>
              <a:t>vliv na zpracovatelské náklady (výtěžnost, úspora nákladů na energie, manipulaci</a:t>
            </a:r>
            <a:r>
              <a:rPr lang="cs-CZ" dirty="0" smtClean="0"/>
              <a:t>…) </a:t>
            </a:r>
            <a:endParaRPr lang="cs-CZ" dirty="0" smtClean="0"/>
          </a:p>
          <a:p>
            <a:r>
              <a:rPr lang="cs-CZ" dirty="0" smtClean="0">
                <a:solidFill>
                  <a:srgbClr val="C00000"/>
                </a:solidFill>
              </a:rPr>
              <a:t>Vliv na kvalitu</a:t>
            </a:r>
            <a:r>
              <a:rPr lang="cs-CZ" dirty="0" smtClean="0"/>
              <a:t> produktů a služeb (výraznější při </a:t>
            </a:r>
            <a:r>
              <a:rPr lang="cs-CZ" dirty="0" err="1" smtClean="0"/>
              <a:t>outsoucingu</a:t>
            </a:r>
            <a:r>
              <a:rPr lang="cs-CZ" dirty="0" smtClean="0"/>
              <a:t>)</a:t>
            </a:r>
          </a:p>
          <a:p>
            <a:r>
              <a:rPr lang="cs-CZ" dirty="0" smtClean="0">
                <a:solidFill>
                  <a:srgbClr val="C00000"/>
                </a:solidFill>
              </a:rPr>
              <a:t>Vliv na design produktů a procesů</a:t>
            </a:r>
            <a:r>
              <a:rPr lang="cs-CZ" dirty="0" smtClean="0"/>
              <a:t> (nákup = styčný bod mezi dodavateli a </a:t>
            </a:r>
            <a:r>
              <a:rPr lang="cs-CZ" dirty="0" err="1" smtClean="0"/>
              <a:t>dizajnéry</a:t>
            </a:r>
            <a:r>
              <a:rPr lang="cs-CZ" dirty="0" smtClean="0"/>
              <a:t> – </a:t>
            </a:r>
            <a:r>
              <a:rPr lang="cs-CZ" dirty="0" smtClean="0">
                <a:solidFill>
                  <a:srgbClr val="00B050"/>
                </a:solidFill>
              </a:rPr>
              <a:t>strategie ESI – early </a:t>
            </a:r>
            <a:r>
              <a:rPr lang="cs-CZ" dirty="0" err="1" smtClean="0">
                <a:solidFill>
                  <a:srgbClr val="00B050"/>
                </a:solidFill>
              </a:rPr>
              <a:t>supplier</a:t>
            </a:r>
            <a:r>
              <a:rPr lang="cs-CZ" dirty="0" smtClean="0">
                <a:solidFill>
                  <a:srgbClr val="00B050"/>
                </a:solidFill>
              </a:rPr>
              <a:t> </a:t>
            </a:r>
            <a:r>
              <a:rPr lang="cs-CZ" dirty="0" err="1" smtClean="0">
                <a:solidFill>
                  <a:srgbClr val="00B050"/>
                </a:solidFill>
              </a:rPr>
              <a:t>involvement</a:t>
            </a:r>
            <a:r>
              <a:rPr lang="cs-CZ" dirty="0" smtClean="0"/>
              <a:t> do procesů navrhování – úspora cca </a:t>
            </a:r>
            <a:r>
              <a:rPr lang="cs-CZ" dirty="0"/>
              <a:t>20</a:t>
            </a:r>
            <a:r>
              <a:rPr lang="cs-CZ" dirty="0" smtClean="0"/>
              <a:t>% </a:t>
            </a:r>
            <a:r>
              <a:rPr lang="cs-CZ" dirty="0" err="1" smtClean="0"/>
              <a:t>materálových</a:t>
            </a:r>
            <a:r>
              <a:rPr lang="cs-CZ" dirty="0" smtClean="0"/>
              <a:t> nákladů, 20 = zlepšení kvality materiálů, 20% zkrácení času vývoje)</a:t>
            </a:r>
          </a:p>
          <a:p>
            <a:r>
              <a:rPr lang="cs-CZ" dirty="0" smtClean="0">
                <a:solidFill>
                  <a:srgbClr val="C00000"/>
                </a:solidFill>
              </a:rPr>
              <a:t>Podpora (udržitelné) konkurenční výhody a ziskovosti</a:t>
            </a:r>
            <a:r>
              <a:rPr lang="cs-CZ" dirty="0" smtClean="0"/>
              <a:t> (nákupní, t. j. vstupní logistika a obstarávání jako podpůrná funkce v interním a dodavatelském hodnotovém řetězci = </a:t>
            </a:r>
            <a:r>
              <a:rPr lang="cs-CZ" dirty="0" smtClean="0">
                <a:solidFill>
                  <a:srgbClr val="0000FF"/>
                </a:solidFill>
              </a:rPr>
              <a:t>marže, diferenciace</a:t>
            </a:r>
            <a:r>
              <a:rPr lang="cs-CZ" dirty="0" smtClean="0"/>
              <a:t>)</a:t>
            </a:r>
            <a:endParaRPr lang="cs-CZ" dirty="0"/>
          </a:p>
        </p:txBody>
      </p:sp>
    </p:spTree>
    <p:extLst>
      <p:ext uri="{BB962C8B-B14F-4D97-AF65-F5344CB8AC3E}">
        <p14:creationId xmlns:p14="http://schemas.microsoft.com/office/powerpoint/2010/main" val="738982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066800"/>
          </a:xfrm>
        </p:spPr>
        <p:txBody>
          <a:bodyPr>
            <a:normAutofit fontScale="90000"/>
          </a:bodyPr>
          <a:lstStyle/>
          <a:p>
            <a:r>
              <a:rPr lang="cs-CZ" dirty="0" smtClean="0">
                <a:solidFill>
                  <a:srgbClr val="0070C0"/>
                </a:solidFill>
              </a:rPr>
              <a:t>Rizika u </a:t>
            </a:r>
            <a:r>
              <a:rPr lang="cs-CZ" dirty="0" err="1" smtClean="0">
                <a:solidFill>
                  <a:srgbClr val="0070C0"/>
                </a:solidFill>
              </a:rPr>
              <a:t>global</a:t>
            </a:r>
            <a:r>
              <a:rPr lang="cs-CZ" dirty="0" smtClean="0">
                <a:solidFill>
                  <a:srgbClr val="0070C0"/>
                </a:solidFill>
              </a:rPr>
              <a:t> </a:t>
            </a:r>
            <a:r>
              <a:rPr lang="cs-CZ" dirty="0" err="1" smtClean="0">
                <a:solidFill>
                  <a:srgbClr val="0070C0"/>
                </a:solidFill>
              </a:rPr>
              <a:t>sourcing</a:t>
            </a:r>
            <a:r>
              <a:rPr lang="cs-CZ" dirty="0" smtClean="0">
                <a:solidFill>
                  <a:srgbClr val="0070C0"/>
                </a:solidFill>
              </a:rPr>
              <a:t> – rozdíly mezi dodavatelskými trhy</a:t>
            </a:r>
            <a:endParaRPr lang="cs-CZ" dirty="0">
              <a:solidFill>
                <a:srgbClr val="0070C0"/>
              </a:solidFill>
            </a:endParaRPr>
          </a:p>
        </p:txBody>
      </p:sp>
      <p:sp>
        <p:nvSpPr>
          <p:cNvPr id="3" name="Zástupný symbol pro obsah 2"/>
          <p:cNvSpPr>
            <a:spLocks noGrp="1"/>
          </p:cNvSpPr>
          <p:nvPr>
            <p:ph idx="1"/>
          </p:nvPr>
        </p:nvSpPr>
        <p:spPr>
          <a:xfrm>
            <a:off x="457200" y="2060848"/>
            <a:ext cx="8229600" cy="4513688"/>
          </a:xfrm>
        </p:spPr>
        <p:txBody>
          <a:bodyPr>
            <a:normAutofit fontScale="92500" lnSpcReduction="20000"/>
          </a:bodyPr>
          <a:lstStyle/>
          <a:p>
            <a:r>
              <a:rPr lang="cs-CZ" dirty="0" err="1"/>
              <a:t>Stage</a:t>
            </a:r>
            <a:r>
              <a:rPr lang="cs-CZ" dirty="0"/>
              <a:t> </a:t>
            </a:r>
            <a:r>
              <a:rPr lang="cs-CZ" dirty="0" err="1" smtClean="0"/>
              <a:t>of</a:t>
            </a:r>
            <a:r>
              <a:rPr lang="cs-CZ" dirty="0"/>
              <a:t> </a:t>
            </a:r>
            <a:r>
              <a:rPr lang="cs-CZ" dirty="0" err="1" smtClean="0"/>
              <a:t>economic</a:t>
            </a:r>
            <a:r>
              <a:rPr lang="cs-CZ" dirty="0"/>
              <a:t> </a:t>
            </a:r>
            <a:r>
              <a:rPr lang="cs-CZ" dirty="0" err="1" smtClean="0"/>
              <a:t>development</a:t>
            </a:r>
            <a:endParaRPr lang="cs-CZ" dirty="0"/>
          </a:p>
          <a:p>
            <a:r>
              <a:rPr lang="cs-CZ" dirty="0"/>
              <a:t> Supply </a:t>
            </a:r>
            <a:r>
              <a:rPr lang="cs-CZ" dirty="0" err="1" smtClean="0"/>
              <a:t>structure</a:t>
            </a:r>
            <a:r>
              <a:rPr lang="cs-CZ" dirty="0"/>
              <a:t> </a:t>
            </a:r>
            <a:r>
              <a:rPr lang="cs-CZ" dirty="0" smtClean="0"/>
              <a:t>and </a:t>
            </a:r>
            <a:r>
              <a:rPr lang="cs-CZ" dirty="0" err="1"/>
              <a:t>competition</a:t>
            </a:r>
            <a:endParaRPr lang="cs-CZ" dirty="0"/>
          </a:p>
          <a:p>
            <a:r>
              <a:rPr lang="cs-CZ" dirty="0"/>
              <a:t> Culture </a:t>
            </a:r>
            <a:r>
              <a:rPr lang="cs-CZ" dirty="0" smtClean="0"/>
              <a:t>and </a:t>
            </a:r>
            <a:r>
              <a:rPr lang="cs-CZ" dirty="0" err="1" smtClean="0"/>
              <a:t>language</a:t>
            </a:r>
            <a:endParaRPr lang="cs-CZ" dirty="0"/>
          </a:p>
          <a:p>
            <a:r>
              <a:rPr lang="cs-CZ" dirty="0"/>
              <a:t> Business </a:t>
            </a:r>
            <a:r>
              <a:rPr lang="cs-CZ" dirty="0" err="1" smtClean="0"/>
              <a:t>rules</a:t>
            </a:r>
            <a:r>
              <a:rPr lang="cs-CZ" dirty="0"/>
              <a:t> </a:t>
            </a:r>
            <a:r>
              <a:rPr lang="cs-CZ" dirty="0" smtClean="0"/>
              <a:t>and </a:t>
            </a:r>
            <a:r>
              <a:rPr lang="cs-CZ" dirty="0" err="1"/>
              <a:t>customs</a:t>
            </a:r>
            <a:endParaRPr lang="cs-CZ" dirty="0"/>
          </a:p>
          <a:p>
            <a:r>
              <a:rPr lang="cs-CZ" dirty="0"/>
              <a:t> </a:t>
            </a:r>
            <a:r>
              <a:rPr lang="cs-CZ" dirty="0" err="1"/>
              <a:t>Currency</a:t>
            </a:r>
            <a:r>
              <a:rPr lang="cs-CZ" dirty="0"/>
              <a:t> </a:t>
            </a:r>
            <a:r>
              <a:rPr lang="cs-CZ" dirty="0" smtClean="0"/>
              <a:t>and </a:t>
            </a:r>
            <a:r>
              <a:rPr lang="cs-CZ" dirty="0" err="1" smtClean="0"/>
              <a:t>exchange</a:t>
            </a:r>
            <a:r>
              <a:rPr lang="cs-CZ" dirty="0" smtClean="0"/>
              <a:t> </a:t>
            </a:r>
            <a:r>
              <a:rPr lang="cs-CZ" dirty="0" err="1"/>
              <a:t>risks</a:t>
            </a:r>
            <a:endParaRPr lang="cs-CZ" dirty="0"/>
          </a:p>
          <a:p>
            <a:r>
              <a:rPr lang="cs-CZ" dirty="0"/>
              <a:t> </a:t>
            </a:r>
            <a:r>
              <a:rPr lang="cs-CZ" dirty="0" err="1"/>
              <a:t>Supplier</a:t>
            </a:r>
            <a:r>
              <a:rPr lang="cs-CZ" dirty="0"/>
              <a:t> </a:t>
            </a:r>
            <a:r>
              <a:rPr lang="cs-CZ" dirty="0" err="1"/>
              <a:t>profiles</a:t>
            </a:r>
            <a:endParaRPr lang="cs-CZ" dirty="0"/>
          </a:p>
          <a:p>
            <a:r>
              <a:rPr lang="cs-CZ" dirty="0"/>
              <a:t> </a:t>
            </a:r>
            <a:r>
              <a:rPr lang="cs-CZ" dirty="0" err="1"/>
              <a:t>Availability</a:t>
            </a:r>
            <a:r>
              <a:rPr lang="cs-CZ" dirty="0"/>
              <a:t> </a:t>
            </a:r>
            <a:r>
              <a:rPr lang="cs-CZ" dirty="0" err="1" smtClean="0"/>
              <a:t>of</a:t>
            </a:r>
            <a:r>
              <a:rPr lang="cs-CZ" dirty="0" smtClean="0"/>
              <a:t> </a:t>
            </a:r>
            <a:r>
              <a:rPr lang="cs-CZ" dirty="0"/>
              <a:t>data </a:t>
            </a:r>
            <a:r>
              <a:rPr lang="cs-CZ" dirty="0" smtClean="0"/>
              <a:t>on </a:t>
            </a:r>
            <a:r>
              <a:rPr lang="cs-CZ" dirty="0" err="1" smtClean="0"/>
              <a:t>prospective</a:t>
            </a:r>
            <a:r>
              <a:rPr lang="cs-CZ" dirty="0" smtClean="0"/>
              <a:t> </a:t>
            </a:r>
            <a:r>
              <a:rPr lang="cs-CZ" dirty="0" err="1" smtClean="0"/>
              <a:t>suppliers</a:t>
            </a:r>
            <a:endParaRPr lang="cs-CZ" dirty="0" smtClean="0"/>
          </a:p>
          <a:p>
            <a:r>
              <a:rPr lang="cs-CZ" dirty="0" err="1" smtClean="0"/>
              <a:t>Politics</a:t>
            </a:r>
            <a:r>
              <a:rPr lang="cs-CZ" dirty="0" smtClean="0"/>
              <a:t>, </a:t>
            </a:r>
            <a:r>
              <a:rPr lang="cs-CZ" dirty="0" err="1" smtClean="0"/>
              <a:t>regulations</a:t>
            </a:r>
            <a:r>
              <a:rPr lang="cs-CZ" dirty="0" smtClean="0"/>
              <a:t> and </a:t>
            </a:r>
            <a:r>
              <a:rPr lang="cs-CZ" dirty="0" err="1" smtClean="0"/>
              <a:t>associated</a:t>
            </a:r>
            <a:r>
              <a:rPr lang="cs-CZ" dirty="0" smtClean="0"/>
              <a:t> </a:t>
            </a:r>
            <a:r>
              <a:rPr lang="cs-CZ" dirty="0"/>
              <a:t>risk</a:t>
            </a:r>
          </a:p>
          <a:p>
            <a:r>
              <a:rPr lang="cs-CZ" dirty="0"/>
              <a:t> </a:t>
            </a:r>
            <a:r>
              <a:rPr lang="cs-CZ" dirty="0" err="1"/>
              <a:t>Legal</a:t>
            </a:r>
            <a:r>
              <a:rPr lang="cs-CZ" dirty="0"/>
              <a:t> </a:t>
            </a:r>
            <a:r>
              <a:rPr lang="cs-CZ" dirty="0" smtClean="0"/>
              <a:t>and </a:t>
            </a:r>
            <a:r>
              <a:rPr lang="cs-CZ" dirty="0" err="1" smtClean="0"/>
              <a:t>financial</a:t>
            </a:r>
            <a:r>
              <a:rPr lang="cs-CZ" dirty="0" smtClean="0"/>
              <a:t> </a:t>
            </a:r>
            <a:r>
              <a:rPr lang="cs-CZ" dirty="0" err="1" smtClean="0"/>
              <a:t>systems</a:t>
            </a:r>
            <a:r>
              <a:rPr lang="cs-CZ" dirty="0"/>
              <a:t> </a:t>
            </a:r>
            <a:r>
              <a:rPr lang="cs-CZ" dirty="0" smtClean="0"/>
              <a:t>and </a:t>
            </a:r>
            <a:r>
              <a:rPr lang="cs-CZ" dirty="0" err="1" smtClean="0"/>
              <a:t>bodies</a:t>
            </a:r>
            <a:r>
              <a:rPr lang="cs-CZ" dirty="0"/>
              <a:t> </a:t>
            </a:r>
            <a:r>
              <a:rPr lang="cs-CZ" dirty="0" smtClean="0"/>
              <a:t>(</a:t>
            </a:r>
            <a:r>
              <a:rPr lang="cs-CZ" sz="2100" dirty="0" err="1" smtClean="0">
                <a:solidFill>
                  <a:srgbClr val="00B050"/>
                </a:solidFill>
              </a:rPr>
              <a:t>e.g</a:t>
            </a:r>
            <a:r>
              <a:rPr lang="cs-CZ" sz="2100" dirty="0" smtClean="0">
                <a:solidFill>
                  <a:srgbClr val="00B050"/>
                </a:solidFill>
              </a:rPr>
              <a:t>. EU: </a:t>
            </a:r>
            <a:r>
              <a:rPr lang="cs-CZ" sz="2100" dirty="0" err="1" smtClean="0">
                <a:solidFill>
                  <a:srgbClr val="00B050"/>
                </a:solidFill>
              </a:rPr>
              <a:t>Services</a:t>
            </a:r>
            <a:r>
              <a:rPr lang="cs-CZ" sz="2100" dirty="0" smtClean="0">
                <a:solidFill>
                  <a:srgbClr val="00B050"/>
                </a:solidFill>
              </a:rPr>
              <a:t> </a:t>
            </a:r>
            <a:r>
              <a:rPr lang="cs-CZ" sz="2100" dirty="0" err="1">
                <a:solidFill>
                  <a:srgbClr val="00B050"/>
                </a:solidFill>
              </a:rPr>
              <a:t>Directive</a:t>
            </a:r>
            <a:r>
              <a:rPr lang="cs-CZ" sz="2100" dirty="0">
                <a:solidFill>
                  <a:srgbClr val="00B050"/>
                </a:solidFill>
              </a:rPr>
              <a:t> </a:t>
            </a:r>
            <a:r>
              <a:rPr lang="cs-CZ" sz="2100" dirty="0" smtClean="0">
                <a:solidFill>
                  <a:srgbClr val="00B050"/>
                </a:solidFill>
              </a:rPr>
              <a:t>92/50/EC; </a:t>
            </a:r>
            <a:r>
              <a:rPr lang="cs-CZ" sz="2100" dirty="0" err="1" smtClean="0">
                <a:solidFill>
                  <a:srgbClr val="00B050"/>
                </a:solidFill>
              </a:rPr>
              <a:t>Supplies</a:t>
            </a:r>
            <a:r>
              <a:rPr lang="cs-CZ" sz="2100" dirty="0" smtClean="0">
                <a:solidFill>
                  <a:srgbClr val="00B050"/>
                </a:solidFill>
              </a:rPr>
              <a:t> </a:t>
            </a:r>
            <a:r>
              <a:rPr lang="cs-CZ" sz="2100" dirty="0" err="1">
                <a:solidFill>
                  <a:srgbClr val="00B050"/>
                </a:solidFill>
              </a:rPr>
              <a:t>Directive</a:t>
            </a:r>
            <a:r>
              <a:rPr lang="cs-CZ" sz="2100" dirty="0">
                <a:solidFill>
                  <a:srgbClr val="00B050"/>
                </a:solidFill>
              </a:rPr>
              <a:t> </a:t>
            </a:r>
            <a:r>
              <a:rPr lang="cs-CZ" sz="2100" dirty="0" smtClean="0">
                <a:solidFill>
                  <a:srgbClr val="00B050"/>
                </a:solidFill>
              </a:rPr>
              <a:t>93/36/EC; Works </a:t>
            </a:r>
            <a:r>
              <a:rPr lang="cs-CZ" sz="2100" dirty="0" err="1">
                <a:solidFill>
                  <a:srgbClr val="00B050"/>
                </a:solidFill>
              </a:rPr>
              <a:t>Directive</a:t>
            </a:r>
            <a:r>
              <a:rPr lang="cs-CZ" sz="2100" dirty="0">
                <a:solidFill>
                  <a:srgbClr val="00B050"/>
                </a:solidFill>
              </a:rPr>
              <a:t> </a:t>
            </a:r>
            <a:r>
              <a:rPr lang="cs-CZ" sz="2100" dirty="0" smtClean="0">
                <a:solidFill>
                  <a:srgbClr val="00B050"/>
                </a:solidFill>
              </a:rPr>
              <a:t>93/37/EC; </a:t>
            </a:r>
            <a:r>
              <a:rPr lang="cs-CZ" sz="2100" dirty="0" err="1" smtClean="0">
                <a:solidFill>
                  <a:srgbClr val="00B050"/>
                </a:solidFill>
              </a:rPr>
              <a:t>Utilities</a:t>
            </a:r>
            <a:r>
              <a:rPr lang="cs-CZ" sz="2100" dirty="0" smtClean="0">
                <a:solidFill>
                  <a:srgbClr val="00B050"/>
                </a:solidFill>
              </a:rPr>
              <a:t> </a:t>
            </a:r>
            <a:r>
              <a:rPr lang="cs-CZ" sz="2100" dirty="0" err="1">
                <a:solidFill>
                  <a:srgbClr val="00B050"/>
                </a:solidFill>
              </a:rPr>
              <a:t>Directive</a:t>
            </a:r>
            <a:r>
              <a:rPr lang="cs-CZ" sz="2100" dirty="0">
                <a:solidFill>
                  <a:srgbClr val="00B050"/>
                </a:solidFill>
              </a:rPr>
              <a:t> </a:t>
            </a:r>
            <a:r>
              <a:rPr lang="cs-CZ" sz="2100" dirty="0" smtClean="0">
                <a:solidFill>
                  <a:srgbClr val="00B050"/>
                </a:solidFill>
              </a:rPr>
              <a:t>93/38/EC; </a:t>
            </a:r>
            <a:r>
              <a:rPr lang="cs-CZ" sz="2100" dirty="0" err="1" smtClean="0">
                <a:solidFill>
                  <a:srgbClr val="00B050"/>
                </a:solidFill>
              </a:rPr>
              <a:t>Remedies</a:t>
            </a:r>
            <a:r>
              <a:rPr lang="cs-CZ" sz="2100" dirty="0" smtClean="0">
                <a:solidFill>
                  <a:srgbClr val="00B050"/>
                </a:solidFill>
              </a:rPr>
              <a:t> </a:t>
            </a:r>
            <a:r>
              <a:rPr lang="cs-CZ" sz="2100" dirty="0" err="1">
                <a:solidFill>
                  <a:srgbClr val="00B050"/>
                </a:solidFill>
              </a:rPr>
              <a:t>Directive</a:t>
            </a:r>
            <a:r>
              <a:rPr lang="cs-CZ" sz="2100" dirty="0">
                <a:solidFill>
                  <a:srgbClr val="00B050"/>
                </a:solidFill>
              </a:rPr>
              <a:t> </a:t>
            </a:r>
            <a:r>
              <a:rPr lang="cs-CZ" sz="2100" dirty="0" smtClean="0">
                <a:solidFill>
                  <a:srgbClr val="00B050"/>
                </a:solidFill>
              </a:rPr>
              <a:t>89/96/EC; </a:t>
            </a:r>
            <a:r>
              <a:rPr lang="cs-CZ" sz="2100" dirty="0" err="1" smtClean="0">
                <a:solidFill>
                  <a:srgbClr val="00B050"/>
                </a:solidFill>
              </a:rPr>
              <a:t>Utilities</a:t>
            </a:r>
            <a:r>
              <a:rPr lang="cs-CZ" sz="2100" dirty="0" smtClean="0">
                <a:solidFill>
                  <a:srgbClr val="00B050"/>
                </a:solidFill>
              </a:rPr>
              <a:t> </a:t>
            </a:r>
            <a:r>
              <a:rPr lang="cs-CZ" sz="2100" dirty="0" err="1">
                <a:solidFill>
                  <a:srgbClr val="00B050"/>
                </a:solidFill>
              </a:rPr>
              <a:t>Remedies</a:t>
            </a:r>
            <a:r>
              <a:rPr lang="cs-CZ" sz="2100" dirty="0">
                <a:solidFill>
                  <a:srgbClr val="00B050"/>
                </a:solidFill>
              </a:rPr>
              <a:t> </a:t>
            </a:r>
            <a:r>
              <a:rPr lang="cs-CZ" sz="2100" dirty="0" err="1">
                <a:solidFill>
                  <a:srgbClr val="00B050"/>
                </a:solidFill>
              </a:rPr>
              <a:t>Directive</a:t>
            </a:r>
            <a:r>
              <a:rPr lang="cs-CZ" sz="2100" dirty="0">
                <a:solidFill>
                  <a:srgbClr val="00B050"/>
                </a:solidFill>
              </a:rPr>
              <a:t> </a:t>
            </a:r>
            <a:r>
              <a:rPr lang="cs-CZ" sz="2100" dirty="0" smtClean="0">
                <a:solidFill>
                  <a:srgbClr val="00B050"/>
                </a:solidFill>
              </a:rPr>
              <a:t>92/13/EC)</a:t>
            </a:r>
            <a:endParaRPr lang="cs-CZ" sz="2100" dirty="0">
              <a:solidFill>
                <a:srgbClr val="00B050"/>
              </a:solidFill>
            </a:endParaRPr>
          </a:p>
          <a:p>
            <a:r>
              <a:rPr lang="cs-CZ" dirty="0" err="1" smtClean="0"/>
              <a:t>Control</a:t>
            </a:r>
            <a:r>
              <a:rPr lang="cs-CZ" dirty="0" smtClean="0"/>
              <a:t> and </a:t>
            </a:r>
            <a:r>
              <a:rPr lang="cs-CZ" dirty="0" err="1" smtClean="0"/>
              <a:t>coordination</a:t>
            </a:r>
            <a:r>
              <a:rPr lang="cs-CZ" dirty="0"/>
              <a:t>.</a:t>
            </a:r>
          </a:p>
          <a:p>
            <a:endParaRPr lang="cs-CZ" dirty="0"/>
          </a:p>
        </p:txBody>
      </p:sp>
    </p:spTree>
    <p:extLst>
      <p:ext uri="{BB962C8B-B14F-4D97-AF65-F5344CB8AC3E}">
        <p14:creationId xmlns:p14="http://schemas.microsoft.com/office/powerpoint/2010/main" val="3337295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1066800"/>
          </a:xfrm>
        </p:spPr>
        <p:txBody>
          <a:bodyPr/>
          <a:lstStyle/>
          <a:p>
            <a:r>
              <a:rPr lang="cs-CZ" dirty="0" err="1">
                <a:solidFill>
                  <a:srgbClr val="0070C0"/>
                </a:solidFill>
              </a:rPr>
              <a:t>Strategies</a:t>
            </a:r>
            <a:r>
              <a:rPr lang="cs-CZ" dirty="0">
                <a:solidFill>
                  <a:srgbClr val="0070C0"/>
                </a:solidFill>
              </a:rPr>
              <a:t> </a:t>
            </a:r>
            <a:r>
              <a:rPr lang="cs-CZ" dirty="0" err="1">
                <a:solidFill>
                  <a:srgbClr val="0070C0"/>
                </a:solidFill>
              </a:rPr>
              <a:t>for</a:t>
            </a:r>
            <a:r>
              <a:rPr lang="cs-CZ" dirty="0">
                <a:solidFill>
                  <a:srgbClr val="0070C0"/>
                </a:solidFill>
              </a:rPr>
              <a:t> </a:t>
            </a:r>
            <a:r>
              <a:rPr lang="cs-CZ" dirty="0" err="1">
                <a:solidFill>
                  <a:srgbClr val="0070C0"/>
                </a:solidFill>
              </a:rPr>
              <a:t>global</a:t>
            </a:r>
            <a:r>
              <a:rPr lang="cs-CZ" dirty="0">
                <a:solidFill>
                  <a:srgbClr val="0070C0"/>
                </a:solidFill>
              </a:rPr>
              <a:t> </a:t>
            </a:r>
            <a:r>
              <a:rPr lang="cs-CZ" dirty="0" err="1">
                <a:solidFill>
                  <a:srgbClr val="0070C0"/>
                </a:solidFill>
              </a:rPr>
              <a:t>sourcing</a:t>
            </a:r>
            <a:endParaRPr lang="cs-CZ" dirty="0">
              <a:solidFill>
                <a:srgbClr val="0070C0"/>
              </a:solidFill>
            </a:endParaRPr>
          </a:p>
        </p:txBody>
      </p:sp>
      <p:sp>
        <p:nvSpPr>
          <p:cNvPr id="3" name="Zástupný symbol pro obsah 2"/>
          <p:cNvSpPr>
            <a:spLocks noGrp="1"/>
          </p:cNvSpPr>
          <p:nvPr>
            <p:ph idx="1"/>
          </p:nvPr>
        </p:nvSpPr>
        <p:spPr>
          <a:xfrm>
            <a:off x="457200" y="1556792"/>
            <a:ext cx="8229600" cy="5017744"/>
          </a:xfrm>
        </p:spPr>
        <p:txBody>
          <a:bodyPr>
            <a:normAutofit lnSpcReduction="10000"/>
          </a:bodyPr>
          <a:lstStyle/>
          <a:p>
            <a:r>
              <a:rPr lang="en-US" dirty="0"/>
              <a:t>Use a ‘local source’ which is linked to </a:t>
            </a:r>
            <a:r>
              <a:rPr lang="en-US" dirty="0" smtClean="0"/>
              <a:t>a</a:t>
            </a:r>
            <a:r>
              <a:rPr lang="cs-CZ" dirty="0" smtClean="0"/>
              <a:t> </a:t>
            </a:r>
            <a:r>
              <a:rPr lang="cs-CZ" dirty="0" err="1" smtClean="0"/>
              <a:t>global</a:t>
            </a:r>
            <a:r>
              <a:rPr lang="cs-CZ" dirty="0" smtClean="0"/>
              <a:t> </a:t>
            </a:r>
            <a:r>
              <a:rPr lang="cs-CZ" dirty="0"/>
              <a:t>network</a:t>
            </a:r>
          </a:p>
          <a:p>
            <a:r>
              <a:rPr lang="en-US" dirty="0"/>
              <a:t> Source through an overseas supplier </a:t>
            </a:r>
            <a:r>
              <a:rPr lang="en-US" dirty="0" smtClean="0"/>
              <a:t>who</a:t>
            </a:r>
            <a:r>
              <a:rPr lang="cs-CZ" dirty="0" smtClean="0"/>
              <a:t> </a:t>
            </a:r>
            <a:r>
              <a:rPr lang="en-US" dirty="0" smtClean="0"/>
              <a:t>can </a:t>
            </a:r>
            <a:r>
              <a:rPr lang="en-US" dirty="0"/>
              <a:t>supplying parts direct to </a:t>
            </a:r>
            <a:r>
              <a:rPr lang="en-US" dirty="0" smtClean="0"/>
              <a:t>your</a:t>
            </a:r>
            <a:r>
              <a:rPr lang="cs-CZ" dirty="0" smtClean="0"/>
              <a:t> </a:t>
            </a:r>
            <a:r>
              <a:rPr lang="cs-CZ" dirty="0" err="1" smtClean="0"/>
              <a:t>overseas</a:t>
            </a:r>
            <a:r>
              <a:rPr lang="cs-CZ" dirty="0" smtClean="0"/>
              <a:t> </a:t>
            </a:r>
            <a:r>
              <a:rPr lang="cs-CZ" dirty="0"/>
              <a:t>business </a:t>
            </a:r>
            <a:r>
              <a:rPr lang="cs-CZ" dirty="0" err="1"/>
              <a:t>locations</a:t>
            </a:r>
            <a:endParaRPr lang="cs-CZ" dirty="0"/>
          </a:p>
          <a:p>
            <a:r>
              <a:rPr lang="en-US" dirty="0"/>
              <a:t> Use an overseas supplier that is able </a:t>
            </a:r>
            <a:r>
              <a:rPr lang="en-US" dirty="0" smtClean="0"/>
              <a:t>to</a:t>
            </a:r>
            <a:r>
              <a:rPr lang="cs-CZ" dirty="0" smtClean="0"/>
              <a:t> </a:t>
            </a:r>
            <a:r>
              <a:rPr lang="en-US" dirty="0" smtClean="0"/>
              <a:t>support </a:t>
            </a:r>
            <a:r>
              <a:rPr lang="en-US" dirty="0"/>
              <a:t>your core business location, </a:t>
            </a:r>
            <a:r>
              <a:rPr lang="en-US" dirty="0" smtClean="0"/>
              <a:t>for</a:t>
            </a:r>
            <a:r>
              <a:rPr lang="cs-CZ" dirty="0" smtClean="0"/>
              <a:t> </a:t>
            </a:r>
            <a:r>
              <a:rPr lang="en-US" dirty="0" smtClean="0"/>
              <a:t>example</a:t>
            </a:r>
            <a:r>
              <a:rPr lang="en-US" dirty="0"/>
              <a:t>, through having a </a:t>
            </a:r>
            <a:r>
              <a:rPr lang="en-US" dirty="0" smtClean="0"/>
              <a:t>local</a:t>
            </a:r>
            <a:r>
              <a:rPr lang="cs-CZ" dirty="0" smtClean="0"/>
              <a:t> </a:t>
            </a:r>
            <a:r>
              <a:rPr lang="en-US" dirty="0" smtClean="0"/>
              <a:t>development </a:t>
            </a:r>
            <a:r>
              <a:rPr lang="en-US" dirty="0" err="1"/>
              <a:t>centre</a:t>
            </a:r>
            <a:r>
              <a:rPr lang="en-US" dirty="0"/>
              <a:t> in your country</a:t>
            </a:r>
          </a:p>
          <a:p>
            <a:r>
              <a:rPr lang="en-US" dirty="0"/>
              <a:t> Create your own design &amp; </a:t>
            </a:r>
            <a:r>
              <a:rPr lang="en-US" dirty="0" smtClean="0"/>
              <a:t>development</a:t>
            </a:r>
            <a:r>
              <a:rPr lang="cs-CZ" dirty="0" smtClean="0"/>
              <a:t> </a:t>
            </a:r>
            <a:r>
              <a:rPr lang="en-US" dirty="0" smtClean="0"/>
              <a:t>support </a:t>
            </a:r>
            <a:r>
              <a:rPr lang="en-US" dirty="0"/>
              <a:t>teams abroad for your </a:t>
            </a:r>
            <a:r>
              <a:rPr lang="en-US" dirty="0" smtClean="0"/>
              <a:t>various</a:t>
            </a:r>
            <a:r>
              <a:rPr lang="cs-CZ" dirty="0" smtClean="0"/>
              <a:t> </a:t>
            </a:r>
            <a:r>
              <a:rPr lang="cs-CZ" dirty="0" err="1" smtClean="0"/>
              <a:t>locations</a:t>
            </a:r>
            <a:r>
              <a:rPr lang="cs-CZ" dirty="0" smtClean="0"/>
              <a:t> </a:t>
            </a:r>
            <a:r>
              <a:rPr lang="cs-CZ" dirty="0"/>
              <a:t>and source </a:t>
            </a:r>
            <a:r>
              <a:rPr lang="cs-CZ" dirty="0" err="1"/>
              <a:t>locally</a:t>
            </a:r>
            <a:endParaRPr lang="cs-CZ" dirty="0"/>
          </a:p>
        </p:txBody>
      </p:sp>
    </p:spTree>
    <p:extLst>
      <p:ext uri="{BB962C8B-B14F-4D97-AF65-F5344CB8AC3E}">
        <p14:creationId xmlns:p14="http://schemas.microsoft.com/office/powerpoint/2010/main" val="21025013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066800"/>
          </a:xfrm>
        </p:spPr>
        <p:txBody>
          <a:bodyPr/>
          <a:lstStyle/>
          <a:p>
            <a:r>
              <a:rPr lang="cs-CZ" dirty="0" err="1">
                <a:solidFill>
                  <a:srgbClr val="0070C0"/>
                </a:solidFill>
              </a:rPr>
              <a:t>Problems</a:t>
            </a:r>
            <a:r>
              <a:rPr lang="cs-CZ" dirty="0">
                <a:solidFill>
                  <a:srgbClr val="0070C0"/>
                </a:solidFill>
              </a:rPr>
              <a:t> in </a:t>
            </a:r>
            <a:r>
              <a:rPr lang="cs-CZ" dirty="0" err="1">
                <a:solidFill>
                  <a:srgbClr val="0070C0"/>
                </a:solidFill>
              </a:rPr>
              <a:t>global</a:t>
            </a:r>
            <a:r>
              <a:rPr lang="cs-CZ" dirty="0">
                <a:solidFill>
                  <a:srgbClr val="0070C0"/>
                </a:solidFill>
              </a:rPr>
              <a:t> </a:t>
            </a:r>
            <a:r>
              <a:rPr lang="cs-CZ" dirty="0" err="1">
                <a:solidFill>
                  <a:srgbClr val="0070C0"/>
                </a:solidFill>
              </a:rPr>
              <a:t>sourcing</a:t>
            </a:r>
            <a:endParaRPr lang="cs-CZ" dirty="0">
              <a:solidFill>
                <a:srgbClr val="0070C0"/>
              </a:solidFill>
            </a:endParaRPr>
          </a:p>
        </p:txBody>
      </p:sp>
      <p:sp>
        <p:nvSpPr>
          <p:cNvPr id="3" name="Zástupný symbol pro obsah 2"/>
          <p:cNvSpPr>
            <a:spLocks noGrp="1"/>
          </p:cNvSpPr>
          <p:nvPr>
            <p:ph idx="1"/>
          </p:nvPr>
        </p:nvSpPr>
        <p:spPr>
          <a:xfrm>
            <a:off x="457200" y="1772816"/>
            <a:ext cx="8229600" cy="4801720"/>
          </a:xfrm>
        </p:spPr>
        <p:txBody>
          <a:bodyPr>
            <a:normAutofit fontScale="85000" lnSpcReduction="20000"/>
          </a:bodyPr>
          <a:lstStyle/>
          <a:p>
            <a:r>
              <a:rPr lang="cs-CZ" dirty="0" err="1"/>
              <a:t>Delivery</a:t>
            </a:r>
            <a:r>
              <a:rPr lang="cs-CZ" dirty="0"/>
              <a:t> </a:t>
            </a:r>
            <a:r>
              <a:rPr lang="cs-CZ" dirty="0" err="1"/>
              <a:t>time</a:t>
            </a:r>
            <a:endParaRPr lang="cs-CZ" dirty="0"/>
          </a:p>
          <a:p>
            <a:r>
              <a:rPr lang="cs-CZ" dirty="0"/>
              <a:t> Exchange </a:t>
            </a:r>
            <a:r>
              <a:rPr lang="cs-CZ" dirty="0" err="1"/>
              <a:t>rates</a:t>
            </a:r>
            <a:endParaRPr lang="cs-CZ" dirty="0"/>
          </a:p>
          <a:p>
            <a:r>
              <a:rPr lang="cs-CZ" dirty="0"/>
              <a:t> </a:t>
            </a:r>
            <a:r>
              <a:rPr lang="cs-CZ" dirty="0" err="1"/>
              <a:t>Payment</a:t>
            </a:r>
            <a:endParaRPr lang="cs-CZ" dirty="0"/>
          </a:p>
          <a:p>
            <a:r>
              <a:rPr lang="cs-CZ" dirty="0"/>
              <a:t> </a:t>
            </a:r>
            <a:r>
              <a:rPr lang="cs-CZ" dirty="0" err="1"/>
              <a:t>Quality</a:t>
            </a:r>
            <a:r>
              <a:rPr lang="cs-CZ" dirty="0"/>
              <a:t>/ </a:t>
            </a:r>
            <a:r>
              <a:rPr lang="cs-CZ" dirty="0" err="1"/>
              <a:t>rejects</a:t>
            </a:r>
            <a:endParaRPr lang="cs-CZ" dirty="0"/>
          </a:p>
          <a:p>
            <a:r>
              <a:rPr lang="cs-CZ" dirty="0"/>
              <a:t> </a:t>
            </a:r>
            <a:r>
              <a:rPr lang="cs-CZ" dirty="0" err="1"/>
              <a:t>Tariffs</a:t>
            </a:r>
            <a:r>
              <a:rPr lang="cs-CZ" dirty="0"/>
              <a:t>/duty</a:t>
            </a:r>
          </a:p>
          <a:p>
            <a:r>
              <a:rPr lang="cs-CZ" dirty="0"/>
              <a:t> </a:t>
            </a:r>
            <a:r>
              <a:rPr lang="cs-CZ" dirty="0" err="1"/>
              <a:t>Expediting</a:t>
            </a:r>
            <a:endParaRPr lang="cs-CZ" dirty="0"/>
          </a:p>
          <a:p>
            <a:r>
              <a:rPr lang="cs-CZ" dirty="0"/>
              <a:t> </a:t>
            </a:r>
            <a:r>
              <a:rPr lang="cs-CZ" dirty="0" err="1" smtClean="0"/>
              <a:t>Political</a:t>
            </a:r>
            <a:r>
              <a:rPr lang="cs-CZ" dirty="0" smtClean="0"/>
              <a:t>/</a:t>
            </a:r>
            <a:r>
              <a:rPr lang="cs-CZ" dirty="0" err="1" smtClean="0"/>
              <a:t>labour</a:t>
            </a:r>
            <a:r>
              <a:rPr lang="cs-CZ" dirty="0"/>
              <a:t> </a:t>
            </a:r>
            <a:r>
              <a:rPr lang="cs-CZ" dirty="0" err="1" smtClean="0"/>
              <a:t>problems</a:t>
            </a:r>
            <a:endParaRPr lang="cs-CZ" dirty="0"/>
          </a:p>
          <a:p>
            <a:r>
              <a:rPr lang="cs-CZ" dirty="0"/>
              <a:t> </a:t>
            </a:r>
            <a:r>
              <a:rPr lang="cs-CZ" dirty="0" err="1"/>
              <a:t>Hidden</a:t>
            </a:r>
            <a:r>
              <a:rPr lang="cs-CZ" dirty="0"/>
              <a:t> </a:t>
            </a:r>
            <a:r>
              <a:rPr lang="cs-CZ" dirty="0" err="1" smtClean="0"/>
              <a:t>costs</a:t>
            </a:r>
            <a:r>
              <a:rPr lang="cs-CZ" dirty="0"/>
              <a:t> </a:t>
            </a:r>
            <a:r>
              <a:rPr lang="cs-CZ" dirty="0" err="1" smtClean="0"/>
              <a:t>shipping</a:t>
            </a:r>
            <a:r>
              <a:rPr lang="cs-CZ" dirty="0" smtClean="0"/>
              <a:t> </a:t>
            </a:r>
            <a:r>
              <a:rPr lang="cs-CZ" dirty="0" err="1" smtClean="0"/>
              <a:t>or</a:t>
            </a:r>
            <a:r>
              <a:rPr lang="cs-CZ" dirty="0"/>
              <a:t> </a:t>
            </a:r>
            <a:r>
              <a:rPr lang="cs-CZ" dirty="0" err="1" smtClean="0"/>
              <a:t>special</a:t>
            </a:r>
            <a:r>
              <a:rPr lang="cs-CZ" dirty="0" smtClean="0"/>
              <a:t> export </a:t>
            </a:r>
            <a:r>
              <a:rPr lang="cs-CZ" dirty="0" err="1" smtClean="0"/>
              <a:t>packing</a:t>
            </a:r>
            <a:endParaRPr lang="cs-CZ" dirty="0"/>
          </a:p>
          <a:p>
            <a:r>
              <a:rPr lang="cs-CZ" dirty="0"/>
              <a:t> </a:t>
            </a:r>
            <a:r>
              <a:rPr lang="cs-CZ" dirty="0" err="1"/>
              <a:t>Document</a:t>
            </a:r>
            <a:r>
              <a:rPr lang="cs-CZ" dirty="0"/>
              <a:t> </a:t>
            </a:r>
            <a:r>
              <a:rPr lang="cs-CZ" dirty="0" err="1"/>
              <a:t>cost</a:t>
            </a:r>
            <a:endParaRPr lang="cs-CZ" dirty="0"/>
          </a:p>
          <a:p>
            <a:r>
              <a:rPr lang="cs-CZ" dirty="0"/>
              <a:t> </a:t>
            </a:r>
            <a:r>
              <a:rPr lang="cs-CZ" dirty="0" err="1"/>
              <a:t>Legal</a:t>
            </a:r>
            <a:r>
              <a:rPr lang="cs-CZ" dirty="0"/>
              <a:t> </a:t>
            </a:r>
            <a:r>
              <a:rPr lang="cs-CZ" dirty="0" err="1"/>
              <a:t>problems</a:t>
            </a:r>
            <a:endParaRPr lang="cs-CZ" dirty="0"/>
          </a:p>
          <a:p>
            <a:r>
              <a:rPr lang="cs-CZ" dirty="0"/>
              <a:t> </a:t>
            </a:r>
            <a:r>
              <a:rPr lang="cs-CZ" dirty="0" err="1"/>
              <a:t>Language</a:t>
            </a:r>
            <a:endParaRPr lang="cs-CZ" dirty="0"/>
          </a:p>
          <a:p>
            <a:r>
              <a:rPr lang="cs-CZ" dirty="0"/>
              <a:t> Culture /</a:t>
            </a:r>
            <a:r>
              <a:rPr lang="cs-CZ" dirty="0" err="1"/>
              <a:t>customs</a:t>
            </a:r>
            <a:endParaRPr lang="cs-CZ" dirty="0"/>
          </a:p>
          <a:p>
            <a:r>
              <a:rPr lang="cs-CZ" dirty="0"/>
              <a:t> </a:t>
            </a:r>
            <a:r>
              <a:rPr lang="cs-CZ" dirty="0" err="1" smtClean="0"/>
              <a:t>Ethics</a:t>
            </a:r>
            <a:endParaRPr lang="cs-CZ" dirty="0"/>
          </a:p>
        </p:txBody>
      </p:sp>
    </p:spTree>
    <p:extLst>
      <p:ext uri="{BB962C8B-B14F-4D97-AF65-F5344CB8AC3E}">
        <p14:creationId xmlns:p14="http://schemas.microsoft.com/office/powerpoint/2010/main" val="681222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792088"/>
          </a:xfrm>
        </p:spPr>
        <p:txBody>
          <a:bodyPr>
            <a:normAutofit fontScale="90000"/>
          </a:bodyPr>
          <a:lstStyle/>
          <a:p>
            <a:r>
              <a:rPr lang="cs-CZ" dirty="0" smtClean="0"/>
              <a:t>Příklady dokumentů v rámci etapy výběru dodavatele a po vybrání</a:t>
            </a:r>
            <a:endParaRPr lang="cs-CZ" dirty="0"/>
          </a:p>
        </p:txBody>
      </p:sp>
      <p:sp>
        <p:nvSpPr>
          <p:cNvPr id="6" name="Zástupný symbol pro obsah 5"/>
          <p:cNvSpPr>
            <a:spLocks noGrp="1"/>
          </p:cNvSpPr>
          <p:nvPr>
            <p:ph idx="1"/>
          </p:nvPr>
        </p:nvSpPr>
        <p:spPr>
          <a:xfrm>
            <a:off x="457200" y="1844824"/>
            <a:ext cx="8229600" cy="4729712"/>
          </a:xfrm>
        </p:spPr>
        <p:txBody>
          <a:bodyPr>
            <a:normAutofit fontScale="92500"/>
          </a:bodyPr>
          <a:lstStyle/>
          <a:p>
            <a:r>
              <a:rPr lang="cs-CZ" dirty="0" smtClean="0"/>
              <a:t>Žádost o informaci (</a:t>
            </a:r>
            <a:r>
              <a:rPr lang="cs-CZ" dirty="0" err="1" smtClean="0"/>
              <a:t>request</a:t>
            </a:r>
            <a:r>
              <a:rPr lang="cs-CZ" dirty="0" smtClean="0"/>
              <a:t> on </a:t>
            </a:r>
            <a:r>
              <a:rPr lang="cs-CZ" dirty="0" err="1" smtClean="0"/>
              <a:t>information</a:t>
            </a:r>
            <a:r>
              <a:rPr lang="cs-CZ" dirty="0" smtClean="0"/>
              <a:t>) – znalost existence několika potenciálních dodavatelů</a:t>
            </a:r>
          </a:p>
          <a:p>
            <a:r>
              <a:rPr lang="cs-CZ" dirty="0" smtClean="0"/>
              <a:t>Žádost o zaslání nabídky</a:t>
            </a:r>
          </a:p>
          <a:p>
            <a:r>
              <a:rPr lang="cs-CZ" dirty="0" smtClean="0"/>
              <a:t>Hodnocení nabídek a další dokladů (osvědčení o kvalitě, protokoly o zkoušce vzorku….)</a:t>
            </a:r>
          </a:p>
          <a:p>
            <a:r>
              <a:rPr lang="cs-CZ" dirty="0" smtClean="0"/>
              <a:t>Kupní smlouva </a:t>
            </a:r>
            <a:r>
              <a:rPr lang="cs-CZ" dirty="0" smtClean="0"/>
              <a:t>(</a:t>
            </a:r>
            <a:r>
              <a:rPr lang="cs-CZ" dirty="0" smtClean="0">
                <a:solidFill>
                  <a:srgbClr val="0070C0"/>
                </a:solidFill>
              </a:rPr>
              <a:t>1. rámcová </a:t>
            </a:r>
            <a:r>
              <a:rPr lang="cs-CZ" dirty="0" smtClean="0">
                <a:solidFill>
                  <a:srgbClr val="0070C0"/>
                </a:solidFill>
              </a:rPr>
              <a:t>–“blanket </a:t>
            </a:r>
            <a:r>
              <a:rPr lang="cs-CZ" dirty="0" err="1" smtClean="0">
                <a:solidFill>
                  <a:srgbClr val="0070C0"/>
                </a:solidFill>
              </a:rPr>
              <a:t>purchase</a:t>
            </a:r>
            <a:r>
              <a:rPr lang="cs-CZ" dirty="0" smtClean="0">
                <a:solidFill>
                  <a:srgbClr val="0070C0"/>
                </a:solidFill>
              </a:rPr>
              <a:t> </a:t>
            </a:r>
            <a:r>
              <a:rPr lang="cs-CZ" dirty="0" err="1" smtClean="0">
                <a:solidFill>
                  <a:srgbClr val="0070C0"/>
                </a:solidFill>
              </a:rPr>
              <a:t>order</a:t>
            </a:r>
            <a:r>
              <a:rPr lang="cs-CZ" dirty="0" smtClean="0">
                <a:solidFill>
                  <a:srgbClr val="0070C0"/>
                </a:solidFill>
              </a:rPr>
              <a:t>“</a:t>
            </a:r>
            <a:r>
              <a:rPr lang="cs-CZ" dirty="0" smtClean="0"/>
              <a:t> -  specifikace celého procesu dodávání včetně podmínek, lhůt, dokladů – roční i víceletá, ale i na kratší období; </a:t>
            </a:r>
            <a:r>
              <a:rPr lang="cs-CZ" dirty="0" smtClean="0">
                <a:solidFill>
                  <a:srgbClr val="0070C0"/>
                </a:solidFill>
              </a:rPr>
              <a:t>2. standardní</a:t>
            </a:r>
            <a:r>
              <a:rPr lang="cs-CZ" dirty="0" smtClean="0"/>
              <a:t>), resp</a:t>
            </a:r>
            <a:r>
              <a:rPr lang="cs-CZ" dirty="0"/>
              <a:t>.</a:t>
            </a:r>
            <a:r>
              <a:rPr lang="cs-CZ" dirty="0" smtClean="0"/>
              <a:t> </a:t>
            </a:r>
            <a:r>
              <a:rPr lang="cs-CZ" dirty="0" smtClean="0">
                <a:solidFill>
                  <a:srgbClr val="0070C0"/>
                </a:solidFill>
              </a:rPr>
              <a:t>3. smlouva </a:t>
            </a:r>
            <a:r>
              <a:rPr lang="cs-CZ" dirty="0" smtClean="0">
                <a:solidFill>
                  <a:srgbClr val="0070C0"/>
                </a:solidFill>
              </a:rPr>
              <a:t>o dodávkách…</a:t>
            </a:r>
          </a:p>
          <a:p>
            <a:r>
              <a:rPr lang="cs-CZ" dirty="0" smtClean="0"/>
              <a:t>Objednávka</a:t>
            </a:r>
            <a:endParaRPr lang="cs-CZ" dirty="0"/>
          </a:p>
        </p:txBody>
      </p:sp>
    </p:spTree>
    <p:extLst>
      <p:ext uri="{BB962C8B-B14F-4D97-AF65-F5344CB8AC3E}">
        <p14:creationId xmlns:p14="http://schemas.microsoft.com/office/powerpoint/2010/main" val="3057940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85" r="7820" b="15808"/>
          <a:stretch/>
        </p:blipFill>
        <p:spPr bwMode="auto">
          <a:xfrm>
            <a:off x="0" y="476672"/>
            <a:ext cx="8676455"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770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196" y="493840"/>
            <a:ext cx="8229600" cy="1069848"/>
          </a:xfrm>
        </p:spPr>
        <p:txBody>
          <a:bodyPr>
            <a:normAutofit/>
          </a:bodyPr>
          <a:lstStyle/>
          <a:p>
            <a:r>
              <a:rPr lang="cs-CZ" dirty="0" smtClean="0"/>
              <a:t>struktura dodací lhůty</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416824" cy="48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971600" y="6368430"/>
            <a:ext cx="3960440" cy="369332"/>
          </a:xfrm>
          <a:prstGeom prst="rect">
            <a:avLst/>
          </a:prstGeom>
          <a:noFill/>
        </p:spPr>
        <p:txBody>
          <a:bodyPr wrap="square" rtlCol="0">
            <a:spAutoFit/>
          </a:bodyPr>
          <a:lstStyle/>
          <a:p>
            <a:r>
              <a:rPr lang="cs-CZ" dirty="0" smtClean="0"/>
              <a:t>Zdroj: Gros, Grosová, 2006, s. 55</a:t>
            </a:r>
            <a:endParaRPr lang="cs-CZ" dirty="0"/>
          </a:p>
        </p:txBody>
      </p:sp>
    </p:spTree>
    <p:extLst>
      <p:ext uri="{BB962C8B-B14F-4D97-AF65-F5344CB8AC3E}">
        <p14:creationId xmlns:p14="http://schemas.microsoft.com/office/powerpoint/2010/main" val="1387070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1069848"/>
          </a:xfrm>
        </p:spPr>
        <p:txBody>
          <a:bodyPr/>
          <a:lstStyle/>
          <a:p>
            <a:r>
              <a:rPr lang="cs-CZ" dirty="0" smtClean="0"/>
              <a:t>Dodací lhůty a doložky INCOTERMS</a:t>
            </a:r>
            <a:endParaRPr lang="cs-CZ" dirty="0"/>
          </a:p>
        </p:txBody>
      </p:sp>
      <p:pic>
        <p:nvPicPr>
          <p:cNvPr id="1536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8000" contrast="74000"/>
                    </a14:imgEffect>
                  </a14:imgLayer>
                </a14:imgProps>
              </a:ext>
              <a:ext uri="{28A0092B-C50C-407E-A947-70E740481C1C}">
                <a14:useLocalDpi xmlns:a14="http://schemas.microsoft.com/office/drawing/2010/main" val="0"/>
              </a:ext>
            </a:extLst>
          </a:blip>
          <a:srcRect l="8902" t="21859" r="10070" b="32579"/>
          <a:stretch/>
        </p:blipFill>
        <p:spPr bwMode="auto">
          <a:xfrm>
            <a:off x="539552" y="1556792"/>
            <a:ext cx="799288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354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685800" y="1371600"/>
            <a:ext cx="7488238" cy="481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Times New Roman" pitchFamily="18" charset="0"/>
              </a:defRPr>
            </a:lvl1pPr>
            <a:lvl2pPr marL="712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140000"/>
              </a:lnSpc>
              <a:spcBef>
                <a:spcPct val="50000"/>
              </a:spcBef>
              <a:buFont typeface="Wingdings" pitchFamily="2" charset="2"/>
              <a:buChar char="Ø"/>
            </a:pPr>
            <a:r>
              <a:rPr lang="cs-CZ" b="1" dirty="0">
                <a:latin typeface="Arial" charset="0"/>
              </a:rPr>
              <a:t>Informační a komunikační nákupní mix</a:t>
            </a:r>
          </a:p>
          <a:p>
            <a:pPr>
              <a:lnSpc>
                <a:spcPct val="140000"/>
              </a:lnSpc>
              <a:spcBef>
                <a:spcPct val="50000"/>
              </a:spcBef>
              <a:buFont typeface="Wingdings" pitchFamily="2" charset="2"/>
              <a:buChar char="Ø"/>
            </a:pPr>
            <a:r>
              <a:rPr lang="cs-CZ" b="1" dirty="0">
                <a:latin typeface="Arial" charset="0"/>
              </a:rPr>
              <a:t>Výrobkový nákupní mix</a:t>
            </a:r>
          </a:p>
          <a:p>
            <a:pPr>
              <a:lnSpc>
                <a:spcPct val="140000"/>
              </a:lnSpc>
              <a:spcBef>
                <a:spcPct val="50000"/>
              </a:spcBef>
              <a:buFont typeface="Wingdings" pitchFamily="2" charset="2"/>
              <a:buChar char="Ø"/>
            </a:pPr>
            <a:r>
              <a:rPr lang="cs-CZ" b="1" dirty="0">
                <a:latin typeface="Arial" charset="0"/>
              </a:rPr>
              <a:t>Mix služeb</a:t>
            </a:r>
          </a:p>
          <a:p>
            <a:pPr>
              <a:lnSpc>
                <a:spcPct val="140000"/>
              </a:lnSpc>
              <a:spcBef>
                <a:spcPct val="50000"/>
              </a:spcBef>
              <a:buFont typeface="Wingdings" pitchFamily="2" charset="2"/>
              <a:buChar char="Ø"/>
            </a:pPr>
            <a:r>
              <a:rPr lang="cs-CZ" b="1" dirty="0">
                <a:latin typeface="Arial" charset="0"/>
              </a:rPr>
              <a:t>Cenový mix</a:t>
            </a:r>
          </a:p>
          <a:p>
            <a:pPr>
              <a:lnSpc>
                <a:spcPct val="140000"/>
              </a:lnSpc>
              <a:spcBef>
                <a:spcPct val="50000"/>
              </a:spcBef>
              <a:buFont typeface="Wingdings" pitchFamily="2" charset="2"/>
              <a:buChar char="Ø"/>
            </a:pPr>
            <a:r>
              <a:rPr lang="cs-CZ" b="1" dirty="0">
                <a:latin typeface="Arial" charset="0"/>
              </a:rPr>
              <a:t>Kontraktační mix</a:t>
            </a:r>
          </a:p>
          <a:p>
            <a:pPr>
              <a:lnSpc>
                <a:spcPct val="140000"/>
              </a:lnSpc>
              <a:spcBef>
                <a:spcPct val="50000"/>
              </a:spcBef>
              <a:buFont typeface="Wingdings" pitchFamily="2" charset="2"/>
              <a:buChar char="Ø"/>
            </a:pPr>
            <a:r>
              <a:rPr lang="cs-CZ" b="1" dirty="0">
                <a:latin typeface="Arial" charset="0"/>
              </a:rPr>
              <a:t>Logistický mix</a:t>
            </a:r>
          </a:p>
          <a:p>
            <a:pPr>
              <a:lnSpc>
                <a:spcPct val="140000"/>
              </a:lnSpc>
              <a:spcBef>
                <a:spcPct val="50000"/>
              </a:spcBef>
              <a:buFont typeface="Wingdings" pitchFamily="2" charset="2"/>
              <a:buChar char="Ø"/>
            </a:pPr>
            <a:r>
              <a:rPr lang="cs-CZ" b="1" dirty="0" smtClean="0">
                <a:latin typeface="Arial" charset="0"/>
              </a:rPr>
              <a:t>Dodavatelský mix</a:t>
            </a:r>
          </a:p>
        </p:txBody>
      </p:sp>
      <p:sp>
        <p:nvSpPr>
          <p:cNvPr id="24580" name="Rectangle 4"/>
          <p:cNvSpPr>
            <a:spLocks noGrp="1" noChangeArrowheads="1"/>
          </p:cNvSpPr>
          <p:nvPr>
            <p:ph type="title"/>
          </p:nvPr>
        </p:nvSpPr>
        <p:spPr>
          <a:xfrm>
            <a:off x="685800" y="457200"/>
            <a:ext cx="7772400" cy="762000"/>
          </a:xfrm>
        </p:spPr>
        <p:txBody>
          <a:bodyPr/>
          <a:lstStyle/>
          <a:p>
            <a:pPr algn="l"/>
            <a:r>
              <a:rPr lang="cs-CZ" sz="2800" b="1" u="sng">
                <a:solidFill>
                  <a:srgbClr val="0000FF"/>
                </a:solidFill>
                <a:effectLst>
                  <a:outerShdw blurRad="38100" dist="38100" dir="2700000" algn="tl">
                    <a:srgbClr val="C0C0C0"/>
                  </a:outerShdw>
                </a:effectLst>
                <a:latin typeface="Arial" charset="0"/>
              </a:rPr>
              <a:t>Nákupní marketingový mix</a:t>
            </a:r>
          </a:p>
        </p:txBody>
      </p:sp>
    </p:spTree>
    <p:extLst>
      <p:ext uri="{BB962C8B-B14F-4D97-AF65-F5344CB8AC3E}">
        <p14:creationId xmlns:p14="http://schemas.microsoft.com/office/powerpoint/2010/main" val="1651162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a:xfrm>
            <a:off x="1115616" y="4365104"/>
            <a:ext cx="7912100" cy="1143000"/>
          </a:xfrm>
        </p:spPr>
        <p:txBody>
          <a:bodyPr>
            <a:normAutofit fontScale="90000"/>
          </a:bodyPr>
          <a:lstStyle/>
          <a:p>
            <a:r>
              <a:rPr lang="cs-CZ" sz="4000" dirty="0" smtClean="0"/>
              <a:t>Hodnocení dodavatelů – metody, způsoby</a:t>
            </a:r>
          </a:p>
        </p:txBody>
      </p:sp>
    </p:spTree>
    <p:extLst>
      <p:ext uri="{BB962C8B-B14F-4D97-AF65-F5344CB8AC3E}">
        <p14:creationId xmlns:p14="http://schemas.microsoft.com/office/powerpoint/2010/main" val="122530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a:xfrm>
            <a:off x="457200" y="274638"/>
            <a:ext cx="8229600" cy="868362"/>
          </a:xfrm>
        </p:spPr>
        <p:txBody>
          <a:bodyPr/>
          <a:lstStyle/>
          <a:p>
            <a:pPr eaLnBrk="1" hangingPunct="1"/>
            <a:r>
              <a:rPr lang="cs-CZ" altLang="cs-CZ" sz="3600" smtClean="0">
                <a:solidFill>
                  <a:srgbClr val="C00000"/>
                </a:solidFill>
              </a:rPr>
              <a:t>Hodnocení dodavatelů - Pareto</a:t>
            </a:r>
          </a:p>
        </p:txBody>
      </p:sp>
      <p:sp>
        <p:nvSpPr>
          <p:cNvPr id="3" name="Zástupný symbol pro obsah 2"/>
          <p:cNvSpPr>
            <a:spLocks noGrp="1"/>
          </p:cNvSpPr>
          <p:nvPr>
            <p:ph idx="1"/>
          </p:nvPr>
        </p:nvSpPr>
        <p:spPr>
          <a:xfrm>
            <a:off x="457200" y="1219200"/>
            <a:ext cx="8229600" cy="4525963"/>
          </a:xfrm>
        </p:spPr>
        <p:txBody>
          <a:bodyPr/>
          <a:lstStyle/>
          <a:p>
            <a:pPr marL="0" indent="0" eaLnBrk="1" hangingPunct="1">
              <a:buFont typeface="Wingdings" pitchFamily="2" charset="2"/>
              <a:buNone/>
              <a:defRPr/>
            </a:pPr>
            <a:r>
              <a:rPr lang="cs-CZ" dirty="0" err="1" smtClean="0">
                <a:solidFill>
                  <a:srgbClr val="FF0000"/>
                </a:solidFill>
                <a:latin typeface="+mn-lt"/>
              </a:rPr>
              <a:t>Paretova</a:t>
            </a:r>
            <a:r>
              <a:rPr lang="cs-CZ" dirty="0" smtClean="0">
                <a:solidFill>
                  <a:srgbClr val="FF0000"/>
                </a:solidFill>
                <a:latin typeface="+mn-lt"/>
              </a:rPr>
              <a:t> analýza:</a:t>
            </a:r>
          </a:p>
          <a:p>
            <a:pPr eaLnBrk="1" hangingPunct="1">
              <a:defRPr/>
            </a:pPr>
            <a:r>
              <a:rPr lang="cs-CZ" sz="2400" dirty="0" smtClean="0">
                <a:latin typeface="+mn-lt"/>
              </a:rPr>
              <a:t>Základní logika: 20 </a:t>
            </a:r>
            <a:r>
              <a:rPr lang="cs-CZ" sz="2400" dirty="0">
                <a:latin typeface="+mn-lt"/>
              </a:rPr>
              <a:t>% dodavatelů realizuje 80 % nakupovaných objemů. </a:t>
            </a:r>
            <a:endParaRPr lang="cs-CZ" sz="2400" dirty="0" smtClean="0">
              <a:latin typeface="+mn-lt"/>
            </a:endParaRPr>
          </a:p>
          <a:p>
            <a:pPr eaLnBrk="1" hangingPunct="1">
              <a:defRPr/>
            </a:pPr>
            <a:r>
              <a:rPr lang="cs-CZ" sz="2400" dirty="0" smtClean="0">
                <a:latin typeface="+mn-lt"/>
              </a:rPr>
              <a:t>Při </a:t>
            </a:r>
            <a:r>
              <a:rPr lang="cs-CZ" sz="2400" dirty="0">
                <a:latin typeface="+mn-lt"/>
              </a:rPr>
              <a:t>aplikaci </a:t>
            </a:r>
            <a:r>
              <a:rPr lang="cs-CZ" sz="2400" dirty="0" err="1">
                <a:latin typeface="+mn-lt"/>
              </a:rPr>
              <a:t>Paretovy</a:t>
            </a:r>
            <a:r>
              <a:rPr lang="cs-CZ" sz="2400" dirty="0">
                <a:latin typeface="+mn-lt"/>
              </a:rPr>
              <a:t> analýzy se nejprve setřídí dodavatelé podle vybraného kritéria (např. podle tržeb, objemu </a:t>
            </a:r>
            <a:r>
              <a:rPr lang="cs-CZ" sz="2400" dirty="0" smtClean="0">
                <a:latin typeface="+mn-lt"/>
              </a:rPr>
              <a:t>dodávek nebo plateb – objemu </a:t>
            </a:r>
            <a:r>
              <a:rPr lang="cs-CZ" sz="2400" dirty="0" err="1" smtClean="0">
                <a:latin typeface="+mn-lt"/>
              </a:rPr>
              <a:t>fin</a:t>
            </a:r>
            <a:r>
              <a:rPr lang="cs-CZ" sz="2400" dirty="0" smtClean="0">
                <a:latin typeface="+mn-lt"/>
              </a:rPr>
              <a:t>. částek), </a:t>
            </a:r>
            <a:r>
              <a:rPr lang="cs-CZ" sz="2400" dirty="0">
                <a:latin typeface="+mn-lt"/>
              </a:rPr>
              <a:t>vypočte se procentuální poměr objemů jednotlivých dodavatelů k celkovému objemu a následně se sestrojí </a:t>
            </a:r>
            <a:r>
              <a:rPr lang="cs-CZ" sz="2400" dirty="0" err="1">
                <a:latin typeface="+mn-lt"/>
              </a:rPr>
              <a:t>Paretův</a:t>
            </a:r>
            <a:r>
              <a:rPr lang="cs-CZ" sz="2400" dirty="0">
                <a:latin typeface="+mn-lt"/>
              </a:rPr>
              <a:t> diagram. </a:t>
            </a:r>
            <a:endParaRPr lang="cs-CZ" sz="2400" dirty="0" smtClean="0">
              <a:latin typeface="+mn-lt"/>
            </a:endParaRPr>
          </a:p>
          <a:p>
            <a:pPr eaLnBrk="1" hangingPunct="1">
              <a:defRPr/>
            </a:pPr>
            <a:r>
              <a:rPr lang="cs-CZ" sz="2400" dirty="0" smtClean="0">
                <a:latin typeface="+mn-lt"/>
              </a:rPr>
              <a:t>Z</a:t>
            </a:r>
            <a:r>
              <a:rPr lang="cs-CZ" sz="2400" dirty="0">
                <a:latin typeface="+mn-lt"/>
              </a:rPr>
              <a:t> diagramu </a:t>
            </a:r>
            <a:r>
              <a:rPr lang="cs-CZ" sz="2400" dirty="0" smtClean="0">
                <a:latin typeface="+mn-lt"/>
              </a:rPr>
              <a:t>jednoznačně vyplyne struktura dodavatelů dle zvoleného </a:t>
            </a:r>
            <a:r>
              <a:rPr lang="cs-CZ" sz="2400" dirty="0" err="1" smtClean="0">
                <a:latin typeface="+mn-lt"/>
              </a:rPr>
              <a:t>kriteria</a:t>
            </a:r>
            <a:r>
              <a:rPr lang="cs-CZ" sz="2400" dirty="0" smtClean="0">
                <a:latin typeface="+mn-lt"/>
              </a:rPr>
              <a:t>.</a:t>
            </a:r>
            <a:endParaRPr lang="cs-CZ" sz="2400" dirty="0">
              <a:latin typeface="+mn-lt"/>
            </a:endParaRPr>
          </a:p>
        </p:txBody>
      </p:sp>
    </p:spTree>
    <p:extLst>
      <p:ext uri="{BB962C8B-B14F-4D97-AF65-F5344CB8AC3E}">
        <p14:creationId xmlns:p14="http://schemas.microsoft.com/office/powerpoint/2010/main" val="261470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1066800"/>
          </a:xfrm>
        </p:spPr>
        <p:txBody>
          <a:bodyPr>
            <a:normAutofit fontScale="90000"/>
          </a:bodyPr>
          <a:lstStyle/>
          <a:p>
            <a:r>
              <a:rPr lang="cs-CZ" dirty="0" smtClean="0"/>
              <a:t>Význam (role) nákupu a obstarávání</a:t>
            </a:r>
            <a:endParaRPr lang="cs-CZ" dirty="0"/>
          </a:p>
        </p:txBody>
      </p:sp>
      <p:sp>
        <p:nvSpPr>
          <p:cNvPr id="3" name="Zástupný symbol pro obsah 2"/>
          <p:cNvSpPr>
            <a:spLocks noGrp="1"/>
          </p:cNvSpPr>
          <p:nvPr>
            <p:ph idx="1"/>
          </p:nvPr>
        </p:nvSpPr>
        <p:spPr>
          <a:xfrm>
            <a:off x="467544" y="1700808"/>
            <a:ext cx="8229600" cy="4325112"/>
          </a:xfrm>
        </p:spPr>
        <p:txBody>
          <a:bodyPr>
            <a:normAutofit/>
          </a:bodyPr>
          <a:lstStyle/>
          <a:p>
            <a:r>
              <a:rPr lang="cs-CZ" dirty="0">
                <a:solidFill>
                  <a:srgbClr val="FF0000"/>
                </a:solidFill>
              </a:rPr>
              <a:t>s</a:t>
            </a:r>
            <a:r>
              <a:rPr lang="cs-CZ" dirty="0" smtClean="0">
                <a:solidFill>
                  <a:srgbClr val="FF0000"/>
                </a:solidFill>
              </a:rPr>
              <a:t>pojení interního a externího prostředí</a:t>
            </a:r>
            <a:r>
              <a:rPr lang="cs-CZ" dirty="0" smtClean="0"/>
              <a:t> organizace (podobně jako prodej a výstupní logistika) – </a:t>
            </a:r>
            <a:r>
              <a:rPr lang="cs-CZ" dirty="0" smtClean="0">
                <a:solidFill>
                  <a:srgbClr val="0070C0"/>
                </a:solidFill>
              </a:rPr>
              <a:t>informační tok o dění v prostředí</a:t>
            </a:r>
            <a:r>
              <a:rPr lang="cs-CZ" dirty="0" smtClean="0"/>
              <a:t> – příležitosti a hrozby</a:t>
            </a:r>
          </a:p>
          <a:p>
            <a:r>
              <a:rPr lang="cs-CZ" dirty="0">
                <a:solidFill>
                  <a:srgbClr val="FF0000"/>
                </a:solidFill>
              </a:rPr>
              <a:t>p</a:t>
            </a:r>
            <a:r>
              <a:rPr lang="cs-CZ" dirty="0" smtClean="0">
                <a:solidFill>
                  <a:srgbClr val="FF0000"/>
                </a:solidFill>
              </a:rPr>
              <a:t>ropojení interního prostředí organizace</a:t>
            </a:r>
            <a:r>
              <a:rPr lang="cs-CZ" dirty="0" smtClean="0"/>
              <a:t> (vazba nákupu na další funkce  a naopak)</a:t>
            </a:r>
          </a:p>
          <a:p>
            <a:r>
              <a:rPr lang="cs-CZ" dirty="0">
                <a:solidFill>
                  <a:srgbClr val="FF0000"/>
                </a:solidFill>
              </a:rPr>
              <a:t>d</a:t>
            </a:r>
            <a:r>
              <a:rPr lang="cs-CZ" dirty="0" smtClean="0">
                <a:solidFill>
                  <a:srgbClr val="FF0000"/>
                </a:solidFill>
              </a:rPr>
              <a:t>opad na výkonnost celého dodavatelského řetězce</a:t>
            </a:r>
            <a:r>
              <a:rPr lang="cs-CZ" dirty="0" smtClean="0"/>
              <a:t> (výkonnost jednoho článku)</a:t>
            </a:r>
          </a:p>
          <a:p>
            <a:r>
              <a:rPr lang="cs-CZ" dirty="0" smtClean="0">
                <a:solidFill>
                  <a:srgbClr val="FF0000"/>
                </a:solidFill>
              </a:rPr>
              <a:t>nákup </a:t>
            </a:r>
            <a:r>
              <a:rPr lang="cs-CZ" dirty="0">
                <a:solidFill>
                  <a:srgbClr val="FF0000"/>
                </a:solidFill>
              </a:rPr>
              <a:t>=</a:t>
            </a:r>
            <a:r>
              <a:rPr lang="cs-CZ" dirty="0" smtClean="0">
                <a:solidFill>
                  <a:srgbClr val="FF0000"/>
                </a:solidFill>
              </a:rPr>
              <a:t> </a:t>
            </a:r>
            <a:r>
              <a:rPr lang="cs-CZ" dirty="0" smtClean="0">
                <a:solidFill>
                  <a:srgbClr val="FF0000"/>
                </a:solidFill>
              </a:rPr>
              <a:t>funkce služby</a:t>
            </a:r>
            <a:r>
              <a:rPr lang="cs-CZ" dirty="0" smtClean="0"/>
              <a:t> – pro vnitřního zákazníka</a:t>
            </a:r>
            <a:endParaRPr lang="cs-CZ" dirty="0"/>
          </a:p>
        </p:txBody>
      </p:sp>
    </p:spTree>
    <p:extLst>
      <p:ext uri="{BB962C8B-B14F-4D97-AF65-F5344CB8AC3E}">
        <p14:creationId xmlns:p14="http://schemas.microsoft.com/office/powerpoint/2010/main" val="9058822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323528" y="620688"/>
            <a:ext cx="8229600" cy="1066800"/>
          </a:xfrm>
        </p:spPr>
        <p:txBody>
          <a:bodyPr/>
          <a:lstStyle/>
          <a:p>
            <a:pPr eaLnBrk="1" hangingPunct="1"/>
            <a:r>
              <a:rPr lang="cs-CZ" altLang="cs-CZ" sz="3600" dirty="0" smtClean="0">
                <a:solidFill>
                  <a:srgbClr val="C00000"/>
                </a:solidFill>
              </a:rPr>
              <a:t>Hodnocení dodavatelů - ABC analýza</a:t>
            </a:r>
            <a:endParaRPr lang="cs-CZ" altLang="cs-CZ" sz="3600" dirty="0" smtClean="0"/>
          </a:p>
        </p:txBody>
      </p:sp>
      <p:sp>
        <p:nvSpPr>
          <p:cNvPr id="3" name="Zástupný symbol pro obsah 2"/>
          <p:cNvSpPr>
            <a:spLocks noGrp="1"/>
          </p:cNvSpPr>
          <p:nvPr>
            <p:ph idx="1"/>
          </p:nvPr>
        </p:nvSpPr>
        <p:spPr>
          <a:xfrm>
            <a:off x="539552" y="1412776"/>
            <a:ext cx="8229600" cy="5102027"/>
          </a:xfrm>
        </p:spPr>
        <p:txBody>
          <a:bodyPr>
            <a:normAutofit lnSpcReduction="10000"/>
          </a:bodyPr>
          <a:lstStyle/>
          <a:p>
            <a:pPr marL="0" indent="0" eaLnBrk="1" hangingPunct="1">
              <a:buFont typeface="Wingdings" pitchFamily="2" charset="2"/>
              <a:buNone/>
              <a:defRPr/>
            </a:pPr>
            <a:r>
              <a:rPr lang="cs-CZ" sz="1600" dirty="0" smtClean="0">
                <a:latin typeface="+mn-lt"/>
              </a:rPr>
              <a:t>ABC </a:t>
            </a:r>
            <a:r>
              <a:rPr lang="cs-CZ" sz="1600" dirty="0">
                <a:latin typeface="+mn-lt"/>
              </a:rPr>
              <a:t>analýza úzce navazuje na </a:t>
            </a:r>
            <a:r>
              <a:rPr lang="cs-CZ" sz="1600" dirty="0" err="1">
                <a:latin typeface="+mn-lt"/>
              </a:rPr>
              <a:t>Paretovo</a:t>
            </a:r>
            <a:r>
              <a:rPr lang="cs-CZ" sz="1600" dirty="0">
                <a:latin typeface="+mn-lt"/>
              </a:rPr>
              <a:t> </a:t>
            </a:r>
            <a:r>
              <a:rPr lang="cs-CZ" sz="1600" dirty="0" smtClean="0">
                <a:latin typeface="+mn-lt"/>
              </a:rPr>
              <a:t>pravidlo;</a:t>
            </a:r>
          </a:p>
          <a:p>
            <a:pPr eaLnBrk="1" hangingPunct="1">
              <a:defRPr/>
            </a:pPr>
            <a:r>
              <a:rPr lang="cs-CZ" sz="1600" dirty="0" smtClean="0">
                <a:latin typeface="+mn-lt"/>
              </a:rPr>
              <a:t>na </a:t>
            </a:r>
            <a:r>
              <a:rPr lang="cs-CZ" sz="1600" dirty="0">
                <a:latin typeface="+mn-lt"/>
              </a:rPr>
              <a:t>základě ABC analýzy bývají dodavatelé rozděleni podle finančního </a:t>
            </a:r>
            <a:r>
              <a:rPr lang="cs-CZ" sz="1600" dirty="0" smtClean="0">
                <a:latin typeface="+mn-lt"/>
              </a:rPr>
              <a:t>objemu, resp. dalších kritérií do </a:t>
            </a:r>
            <a:r>
              <a:rPr lang="cs-CZ" sz="1600" dirty="0">
                <a:latin typeface="+mn-lt"/>
              </a:rPr>
              <a:t>tří skupin: </a:t>
            </a:r>
          </a:p>
          <a:p>
            <a:pPr eaLnBrk="1" hangingPunct="1">
              <a:defRPr/>
            </a:pPr>
            <a:r>
              <a:rPr lang="cs-CZ" sz="1600" i="1" dirty="0">
                <a:solidFill>
                  <a:srgbClr val="FF0000"/>
                </a:solidFill>
                <a:latin typeface="+mn-lt"/>
              </a:rPr>
              <a:t>A dodavatelé</a:t>
            </a:r>
            <a:r>
              <a:rPr lang="cs-CZ" sz="1600" i="1" dirty="0">
                <a:latin typeface="+mn-lt"/>
              </a:rPr>
              <a:t> </a:t>
            </a:r>
            <a:r>
              <a:rPr lang="cs-CZ" sz="1600" dirty="0">
                <a:latin typeface="+mn-lt"/>
              </a:rPr>
              <a:t>– do této kategorie spadá 20 % klíčových dodavatelů </a:t>
            </a:r>
            <a:r>
              <a:rPr lang="cs-CZ" sz="1600" dirty="0" smtClean="0">
                <a:latin typeface="+mn-lt"/>
              </a:rPr>
              <a:t>vstupů, </a:t>
            </a:r>
            <a:r>
              <a:rPr lang="cs-CZ" sz="1600" dirty="0">
                <a:latin typeface="+mn-lt"/>
              </a:rPr>
              <a:t>které tvoří v nákupu velké finanční objemy (80 % ročního </a:t>
            </a:r>
            <a:r>
              <a:rPr lang="cs-CZ" sz="1600" dirty="0" smtClean="0">
                <a:latin typeface="+mn-lt"/>
              </a:rPr>
              <a:t>obratu) – resp. </a:t>
            </a:r>
            <a:r>
              <a:rPr lang="cs-CZ" sz="1600" dirty="0" smtClean="0">
                <a:latin typeface="+mn-lt"/>
              </a:rPr>
              <a:t>jiného zvoleného </a:t>
            </a:r>
            <a:r>
              <a:rPr lang="cs-CZ" sz="1600" dirty="0" smtClean="0">
                <a:latin typeface="+mn-lt"/>
              </a:rPr>
              <a:t>kritéria. </a:t>
            </a:r>
            <a:r>
              <a:rPr lang="cs-CZ" sz="1600" dirty="0">
                <a:latin typeface="+mn-lt"/>
              </a:rPr>
              <a:t>Kontakt s těmito firmami je častý a je třeba sledovat jejich rozvoj, systém kvality a výrobní procesy. S touto skupinou by se měly udržovat nadstandardní osobní vztahy a jakékoliv problémy s kvalitou nebo termíny se musí okamžitě řešit, protože tyto změny mohou v konečném důsledku způsobit značné problémy ve výrobě. Úspory vytvořené ve spolupráci s dodavatelem A bývají vzhledem k obchodovanému objemu daleko větší než u ostatních dodavatelů.  </a:t>
            </a:r>
          </a:p>
          <a:p>
            <a:pPr eaLnBrk="1" hangingPunct="1">
              <a:defRPr/>
            </a:pPr>
            <a:r>
              <a:rPr lang="cs-CZ" sz="1600" i="1" dirty="0">
                <a:solidFill>
                  <a:srgbClr val="FF0000"/>
                </a:solidFill>
                <a:latin typeface="+mn-lt"/>
              </a:rPr>
              <a:t>B dodavatelé</a:t>
            </a:r>
            <a:r>
              <a:rPr lang="cs-CZ" sz="1600" dirty="0">
                <a:latin typeface="+mn-lt"/>
              </a:rPr>
              <a:t> – v této kategorii je obvykle zahrnuto 40-70 % všech dodavatelů, tvoří asi 15 % ročního obratu. Kontakt s B dodavateli představuje hlavní oblast aktivity běžných </a:t>
            </a:r>
            <a:r>
              <a:rPr lang="cs-CZ" sz="1600" dirty="0" smtClean="0">
                <a:latin typeface="+mn-lt"/>
              </a:rPr>
              <a:t>nákupců.</a:t>
            </a:r>
            <a:endParaRPr lang="cs-CZ" sz="1600" dirty="0">
              <a:solidFill>
                <a:srgbClr val="FF0000"/>
              </a:solidFill>
              <a:latin typeface="+mn-lt"/>
            </a:endParaRPr>
          </a:p>
          <a:p>
            <a:pPr eaLnBrk="1" hangingPunct="1">
              <a:defRPr/>
            </a:pPr>
            <a:r>
              <a:rPr lang="cs-CZ" sz="1600" i="1" dirty="0">
                <a:solidFill>
                  <a:srgbClr val="FF0000"/>
                </a:solidFill>
                <a:latin typeface="+mn-lt"/>
              </a:rPr>
              <a:t>C dodavatelé </a:t>
            </a:r>
            <a:r>
              <a:rPr lang="cs-CZ" sz="1600" i="1" dirty="0">
                <a:latin typeface="+mn-lt"/>
              </a:rPr>
              <a:t>– </a:t>
            </a:r>
            <a:r>
              <a:rPr lang="cs-CZ" sz="1600" dirty="0">
                <a:latin typeface="+mn-lt"/>
              </a:rPr>
              <a:t>v této kategorii se vyskytují nepravidelní partneři, kteří buď poskytují pouze nárazové dodávky (tvoří asi 5 % ročního obratu), anebo jsou tzv. v záloze, a jsou schopni reagovat při selhání klíčových, nebo běžných dodavatelů. Těmto dodavatelům se nemusí věnovat zvýšená pozornost.</a:t>
            </a:r>
          </a:p>
          <a:p>
            <a:pPr marL="0" indent="0" eaLnBrk="1" hangingPunct="1">
              <a:buFont typeface="Wingdings" pitchFamily="2" charset="2"/>
              <a:buNone/>
              <a:defRPr/>
            </a:pPr>
            <a:endParaRPr lang="cs-CZ" sz="1600" dirty="0" smtClean="0">
              <a:latin typeface="+mn-lt"/>
            </a:endParaRPr>
          </a:p>
          <a:p>
            <a:pPr marL="0" indent="0" eaLnBrk="1" hangingPunct="1">
              <a:buFont typeface="Wingdings" pitchFamily="2" charset="2"/>
              <a:buNone/>
              <a:defRPr/>
            </a:pPr>
            <a:r>
              <a:rPr lang="cs-CZ" sz="1200" dirty="0" err="1" smtClean="0">
                <a:solidFill>
                  <a:srgbClr val="000000"/>
                </a:solidFill>
                <a:latin typeface="+mn-lt"/>
              </a:rPr>
              <a:t>Šlapota</a:t>
            </a:r>
            <a:r>
              <a:rPr lang="cs-CZ" sz="1200" dirty="0" smtClean="0">
                <a:solidFill>
                  <a:srgbClr val="000000"/>
                </a:solidFill>
                <a:latin typeface="+mn-lt"/>
              </a:rPr>
              <a:t>, 2005</a:t>
            </a:r>
            <a:endParaRPr lang="cs-CZ" sz="1200" dirty="0">
              <a:solidFill>
                <a:srgbClr val="000000"/>
              </a:solidFill>
              <a:latin typeface="+mn-lt"/>
            </a:endParaRPr>
          </a:p>
          <a:p>
            <a:pPr eaLnBrk="1" hangingPunct="1">
              <a:defRPr/>
            </a:pPr>
            <a:endParaRPr lang="cs-CZ" dirty="0">
              <a:latin typeface="+mn-lt"/>
            </a:endParaRPr>
          </a:p>
        </p:txBody>
      </p:sp>
    </p:spTree>
    <p:extLst>
      <p:ext uri="{BB962C8B-B14F-4D97-AF65-F5344CB8AC3E}">
        <p14:creationId xmlns:p14="http://schemas.microsoft.com/office/powerpoint/2010/main" val="309808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a:xfrm>
            <a:off x="243136" y="476672"/>
            <a:ext cx="8748464" cy="1066800"/>
          </a:xfrm>
        </p:spPr>
        <p:txBody>
          <a:bodyPr>
            <a:normAutofit fontScale="90000"/>
          </a:bodyPr>
          <a:lstStyle/>
          <a:p>
            <a:pPr eaLnBrk="1" hangingPunct="1"/>
            <a:r>
              <a:rPr lang="cs-CZ" altLang="cs-CZ" sz="3600" dirty="0" smtClean="0">
                <a:solidFill>
                  <a:srgbClr val="C00000"/>
                </a:solidFill>
              </a:rPr>
              <a:t>Hodnocení dodavatelů – dodavatelská matice</a:t>
            </a:r>
            <a:endParaRPr lang="cs-CZ" altLang="cs-CZ" sz="3600" dirty="0" smtClean="0"/>
          </a:p>
        </p:txBody>
      </p:sp>
      <p:sp>
        <p:nvSpPr>
          <p:cNvPr id="3" name="Zástupný symbol pro obsah 2"/>
          <p:cNvSpPr>
            <a:spLocks noGrp="1"/>
          </p:cNvSpPr>
          <p:nvPr>
            <p:ph idx="1"/>
          </p:nvPr>
        </p:nvSpPr>
        <p:spPr>
          <a:xfrm>
            <a:off x="467544" y="1412776"/>
            <a:ext cx="8229600" cy="1656184"/>
          </a:xfrm>
        </p:spPr>
        <p:txBody>
          <a:bodyPr>
            <a:normAutofit/>
          </a:bodyPr>
          <a:lstStyle/>
          <a:p>
            <a:pPr marL="0" indent="0" eaLnBrk="1" hangingPunct="1">
              <a:buFont typeface="Wingdings" pitchFamily="2" charset="2"/>
              <a:buNone/>
              <a:defRPr/>
            </a:pPr>
            <a:r>
              <a:rPr lang="cs-CZ" sz="1800" dirty="0" smtClean="0">
                <a:latin typeface="+mn-lt"/>
              </a:rPr>
              <a:t>Kombinace dvou </a:t>
            </a:r>
            <a:r>
              <a:rPr lang="cs-CZ" sz="1800" dirty="0" smtClean="0">
                <a:latin typeface="+mn-lt"/>
              </a:rPr>
              <a:t>kritérií – jiných než na předchozím </a:t>
            </a:r>
            <a:r>
              <a:rPr lang="cs-CZ" sz="1800" dirty="0" err="1" smtClean="0">
                <a:latin typeface="+mn-lt"/>
              </a:rPr>
              <a:t>slidu</a:t>
            </a:r>
            <a:endParaRPr lang="cs-CZ" sz="1800" dirty="0">
              <a:latin typeface="+mn-lt"/>
            </a:endParaRPr>
          </a:p>
          <a:p>
            <a:pPr eaLnBrk="1" hangingPunct="1">
              <a:defRPr/>
            </a:pPr>
            <a:r>
              <a:rPr lang="cs-CZ" sz="1800" dirty="0">
                <a:latin typeface="+mn-lt"/>
              </a:rPr>
              <a:t>Pro určení strategicky významných dodavatelů se využívá tzv. dodavatelské matice, kdy se pomocí </a:t>
            </a:r>
            <a:r>
              <a:rPr lang="cs-CZ" sz="1800" dirty="0">
                <a:solidFill>
                  <a:srgbClr val="0070C0"/>
                </a:solidFill>
                <a:latin typeface="+mn-lt"/>
              </a:rPr>
              <a:t>metody ABC</a:t>
            </a:r>
            <a:r>
              <a:rPr lang="cs-CZ" sz="1800" dirty="0">
                <a:latin typeface="+mn-lt"/>
              </a:rPr>
              <a:t> všichni dodavatelé zařazují do tří skupin podle dvou kritérií: c</a:t>
            </a:r>
            <a:r>
              <a:rPr lang="cs-CZ" sz="1800" dirty="0">
                <a:solidFill>
                  <a:srgbClr val="0000FF"/>
                </a:solidFill>
                <a:latin typeface="+mn-lt"/>
              </a:rPr>
              <a:t>elkového objemu dodávek za určitý čas a ekonomických ztrát způsobených nízkou </a:t>
            </a:r>
            <a:r>
              <a:rPr lang="cs-CZ" sz="1800" dirty="0" smtClean="0">
                <a:solidFill>
                  <a:srgbClr val="0000FF"/>
                </a:solidFill>
                <a:latin typeface="+mn-lt"/>
              </a:rPr>
              <a:t>kvalitou </a:t>
            </a:r>
            <a:r>
              <a:rPr lang="cs-CZ" sz="1800" dirty="0">
                <a:solidFill>
                  <a:srgbClr val="0000FF"/>
                </a:solidFill>
                <a:latin typeface="+mn-lt"/>
              </a:rPr>
              <a:t>konkrétních dodávek</a:t>
            </a:r>
            <a:r>
              <a:rPr lang="cs-CZ" sz="1800" dirty="0">
                <a:latin typeface="+mn-lt"/>
              </a:rPr>
              <a:t>. </a:t>
            </a:r>
            <a:endParaRPr lang="cs-CZ" dirty="0">
              <a:latin typeface="+mn-lt"/>
            </a:endParaRPr>
          </a:p>
        </p:txBody>
      </p:sp>
      <p:pic>
        <p:nvPicPr>
          <p:cNvPr id="33796" name="Picture 2" descr="skenovani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81400"/>
            <a:ext cx="822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762000" y="6248400"/>
            <a:ext cx="2895600" cy="276225"/>
          </a:xfrm>
          <a:prstGeom prst="rect">
            <a:avLst/>
          </a:prstGeom>
          <a:noFill/>
        </p:spPr>
        <p:txBody>
          <a:bodyPr>
            <a:spAutoFit/>
          </a:bodyPr>
          <a:lstStyle/>
          <a:p>
            <a:pPr>
              <a:buFont typeface="Wingdings" pitchFamily="2" charset="2"/>
              <a:buNone/>
              <a:defRPr/>
            </a:pPr>
            <a:r>
              <a:rPr lang="cs-CZ" sz="1200" dirty="0">
                <a:solidFill>
                  <a:srgbClr val="000000"/>
                </a:solidFill>
                <a:effectLst/>
                <a:latin typeface="+mn-lt"/>
              </a:rPr>
              <a:t>Nenadál, 2002</a:t>
            </a:r>
          </a:p>
        </p:txBody>
      </p:sp>
    </p:spTree>
    <p:extLst>
      <p:ext uri="{BB962C8B-B14F-4D97-AF65-F5344CB8AC3E}">
        <p14:creationId xmlns:p14="http://schemas.microsoft.com/office/powerpoint/2010/main" val="396589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85490" y="548680"/>
            <a:ext cx="8229600" cy="792088"/>
          </a:xfrm>
        </p:spPr>
        <p:txBody>
          <a:bodyPr/>
          <a:lstStyle/>
          <a:p>
            <a:r>
              <a:rPr lang="cs-CZ" dirty="0" smtClean="0"/>
              <a:t>Příklady kritérií</a:t>
            </a:r>
            <a:endParaRPr lang="cs-CZ" dirty="0"/>
          </a:p>
        </p:txBody>
      </p:sp>
      <p:pic>
        <p:nvPicPr>
          <p:cNvPr id="1433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9000" contrast="50000"/>
                    </a14:imgEffect>
                  </a14:imgLayer>
                </a14:imgProps>
              </a:ext>
              <a:ext uri="{28A0092B-C50C-407E-A947-70E740481C1C}">
                <a14:useLocalDpi xmlns:a14="http://schemas.microsoft.com/office/drawing/2010/main" val="0"/>
              </a:ext>
            </a:extLst>
          </a:blip>
          <a:srcRect l="11155" r="1531" b="23600"/>
          <a:stretch/>
        </p:blipFill>
        <p:spPr bwMode="auto">
          <a:xfrm>
            <a:off x="0" y="1556792"/>
            <a:ext cx="8676456" cy="494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7729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381000" y="620688"/>
            <a:ext cx="8229600" cy="1066800"/>
          </a:xfrm>
        </p:spPr>
        <p:txBody>
          <a:bodyPr/>
          <a:lstStyle/>
          <a:p>
            <a:pPr eaLnBrk="1" hangingPunct="1"/>
            <a:r>
              <a:rPr lang="cs-CZ" altLang="cs-CZ" sz="3200" b="1" dirty="0" err="1" smtClean="0">
                <a:solidFill>
                  <a:srgbClr val="C00000"/>
                </a:solidFill>
              </a:rPr>
              <a:t>Kraljicova</a:t>
            </a:r>
            <a:r>
              <a:rPr lang="cs-CZ" altLang="cs-CZ" sz="3200" b="1" dirty="0" smtClean="0">
                <a:solidFill>
                  <a:srgbClr val="C00000"/>
                </a:solidFill>
              </a:rPr>
              <a:t> nákupní portfoliová matice (Peter </a:t>
            </a:r>
            <a:r>
              <a:rPr lang="cs-CZ" altLang="cs-CZ" sz="3200" b="1" dirty="0" err="1" smtClean="0">
                <a:solidFill>
                  <a:srgbClr val="C00000"/>
                </a:solidFill>
              </a:rPr>
              <a:t>Kraljic</a:t>
            </a:r>
            <a:r>
              <a:rPr lang="cs-CZ" altLang="cs-CZ" sz="3200" b="1" dirty="0" smtClean="0">
                <a:solidFill>
                  <a:srgbClr val="C00000"/>
                </a:solidFill>
              </a:rPr>
              <a:t>)</a:t>
            </a:r>
            <a:endParaRPr lang="cs-CZ" altLang="cs-CZ" sz="3200" dirty="0" smtClean="0">
              <a:solidFill>
                <a:srgbClr val="C00000"/>
              </a:solidFill>
            </a:endParaRPr>
          </a:p>
        </p:txBody>
      </p:sp>
      <p:graphicFrame>
        <p:nvGraphicFramePr>
          <p:cNvPr id="34819" name="Objekt 4"/>
          <p:cNvGraphicFramePr>
            <a:graphicFrameLocks noChangeAspect="1"/>
          </p:cNvGraphicFramePr>
          <p:nvPr>
            <p:extLst>
              <p:ext uri="{D42A27DB-BD31-4B8C-83A1-F6EECF244321}">
                <p14:modId xmlns:p14="http://schemas.microsoft.com/office/powerpoint/2010/main" val="2146696422"/>
              </p:ext>
            </p:extLst>
          </p:nvPr>
        </p:nvGraphicFramePr>
        <p:xfrm>
          <a:off x="342900" y="2924944"/>
          <a:ext cx="8305800" cy="3768725"/>
        </p:xfrm>
        <a:graphic>
          <a:graphicData uri="http://schemas.openxmlformats.org/presentationml/2006/ole">
            <mc:AlternateContent xmlns:mc="http://schemas.openxmlformats.org/markup-compatibility/2006">
              <mc:Choice xmlns:v="urn:schemas-microsoft-com:vml" Requires="v">
                <p:oleObj spid="_x0000_s7186" name="Dokument" r:id="rId3" imgW="5994807" imgH="2660496" progId="Word.Document.12">
                  <p:embed/>
                </p:oleObj>
              </mc:Choice>
              <mc:Fallback>
                <p:oleObj name="Dokument" r:id="rId3" imgW="5994807" imgH="2660496"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924944"/>
                        <a:ext cx="83058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ovéPole 5"/>
          <p:cNvSpPr txBox="1"/>
          <p:nvPr/>
        </p:nvSpPr>
        <p:spPr>
          <a:xfrm>
            <a:off x="107504" y="1628800"/>
            <a:ext cx="8195118" cy="923330"/>
          </a:xfrm>
          <a:prstGeom prst="rect">
            <a:avLst/>
          </a:prstGeom>
          <a:noFill/>
        </p:spPr>
        <p:txBody>
          <a:bodyPr wrap="square">
            <a:spAutoFit/>
          </a:bodyPr>
          <a:lstStyle/>
          <a:p>
            <a:pPr>
              <a:buFont typeface="Wingdings" pitchFamily="2" charset="2"/>
              <a:buNone/>
              <a:defRPr/>
            </a:pPr>
            <a:r>
              <a:rPr lang="cs-CZ" sz="1800" dirty="0">
                <a:solidFill>
                  <a:srgbClr val="000000"/>
                </a:solidFill>
                <a:effectLst/>
                <a:latin typeface="Times New Roman" pitchFamily="18" charset="0"/>
                <a:cs typeface="Times New Roman" pitchFamily="18" charset="0"/>
              </a:rPr>
              <a:t>- nakupované produkty jsou rozděleny do 4 kategorií na základě posouzení 2 dimenzí, a to: dodavatelské riziko a ziskovost.</a:t>
            </a:r>
          </a:p>
          <a:p>
            <a:pPr>
              <a:buFont typeface="Wingdings" pitchFamily="2" charset="2"/>
              <a:buNone/>
              <a:defRPr/>
            </a:pPr>
            <a:r>
              <a:rPr lang="cs-CZ" sz="1800" dirty="0">
                <a:solidFill>
                  <a:srgbClr val="000000"/>
                </a:solidFill>
                <a:effectLst/>
                <a:latin typeface="Times New Roman" pitchFamily="18" charset="0"/>
                <a:cs typeface="Times New Roman" pitchFamily="18" charset="0"/>
              </a:rPr>
              <a:t> - pomocí matice lze optimalizovat využití možností a schopností různých dodavatelů</a:t>
            </a:r>
            <a:endParaRPr lang="cs-CZ" sz="1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9874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35" t="6873" r="7584" b="7216"/>
          <a:stretch/>
        </p:blipFill>
        <p:spPr bwMode="auto">
          <a:xfrm>
            <a:off x="107504" y="404664"/>
            <a:ext cx="9036496"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1674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27" t="8662" r="13583" b="6475"/>
          <a:stretch/>
        </p:blipFill>
        <p:spPr bwMode="auto">
          <a:xfrm>
            <a:off x="0" y="404664"/>
            <a:ext cx="9144000"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6086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idx="4294967295"/>
          </p:nvPr>
        </p:nvSpPr>
        <p:spPr>
          <a:xfrm>
            <a:off x="457200" y="274638"/>
            <a:ext cx="8229600" cy="1143000"/>
          </a:xfrm>
        </p:spPr>
        <p:txBody>
          <a:bodyPr/>
          <a:lstStyle/>
          <a:p>
            <a:pPr eaLnBrk="1" hangingPunct="1"/>
            <a:r>
              <a:rPr lang="cs-CZ" altLang="cs-CZ" smtClean="0">
                <a:solidFill>
                  <a:srgbClr val="C00000"/>
                </a:solidFill>
              </a:rPr>
              <a:t>Výběr dodavatelů - metody</a:t>
            </a:r>
          </a:p>
        </p:txBody>
      </p:sp>
      <p:sp>
        <p:nvSpPr>
          <p:cNvPr id="35843" name="Zástupný symbol pro obsah 2"/>
          <p:cNvSpPr>
            <a:spLocks noGrp="1"/>
          </p:cNvSpPr>
          <p:nvPr>
            <p:ph idx="4294967295"/>
          </p:nvPr>
        </p:nvSpPr>
        <p:spPr>
          <a:xfrm>
            <a:off x="457200" y="1600200"/>
            <a:ext cx="8229600" cy="4525963"/>
          </a:xfrm>
        </p:spPr>
        <p:txBody>
          <a:bodyPr/>
          <a:lstStyle/>
          <a:p>
            <a:pPr eaLnBrk="1" hangingPunct="1"/>
            <a:r>
              <a:rPr lang="cs-CZ" altLang="cs-CZ" smtClean="0">
                <a:latin typeface="Arial" pitchFamily="34" charset="0"/>
              </a:rPr>
              <a:t>expertní odhad (tým nebo jednotlivec s danými pravomocemi) – vliv značné subjektivity</a:t>
            </a:r>
          </a:p>
          <a:p>
            <a:pPr eaLnBrk="1" hangingPunct="1"/>
            <a:r>
              <a:rPr lang="cs-CZ" altLang="cs-CZ" smtClean="0">
                <a:latin typeface="Arial" pitchFamily="34" charset="0"/>
              </a:rPr>
              <a:t>Bodové metody</a:t>
            </a:r>
          </a:p>
          <a:p>
            <a:pPr eaLnBrk="1" hangingPunct="1"/>
            <a:r>
              <a:rPr lang="cs-CZ" altLang="cs-CZ" smtClean="0">
                <a:latin typeface="Arial" pitchFamily="34" charset="0"/>
              </a:rPr>
              <a:t>scoring-model (viz dále)</a:t>
            </a:r>
          </a:p>
          <a:p>
            <a:pPr eaLnBrk="1" hangingPunct="1"/>
            <a:r>
              <a:rPr lang="cs-CZ" altLang="cs-CZ" smtClean="0">
                <a:latin typeface="Arial" pitchFamily="34" charset="0"/>
              </a:rPr>
              <a:t>porovnání nabídek (např. z hlediska cenové úrovně dodavatele)</a:t>
            </a:r>
          </a:p>
          <a:p>
            <a:pPr eaLnBrk="1" hangingPunct="1"/>
            <a:r>
              <a:rPr lang="cs-CZ" altLang="cs-CZ" smtClean="0">
                <a:latin typeface="Arial" pitchFamily="34" charset="0"/>
              </a:rPr>
              <a:t>kombinace metod (v praxi nejčastěji uplatňovaný přístup)</a:t>
            </a:r>
          </a:p>
          <a:p>
            <a:pPr eaLnBrk="1" hangingPunct="1"/>
            <a:endParaRPr lang="cs-CZ" altLang="cs-CZ" smtClean="0">
              <a:latin typeface="Arial" pitchFamily="34" charset="0"/>
            </a:endParaRPr>
          </a:p>
        </p:txBody>
      </p:sp>
    </p:spTree>
    <p:extLst>
      <p:ext uri="{BB962C8B-B14F-4D97-AF65-F5344CB8AC3E}">
        <p14:creationId xmlns:p14="http://schemas.microsoft.com/office/powerpoint/2010/main" val="76218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457200" y="274638"/>
            <a:ext cx="8229600" cy="1020762"/>
          </a:xfrm>
        </p:spPr>
        <p:txBody>
          <a:bodyPr>
            <a:normAutofit fontScale="90000"/>
          </a:bodyPr>
          <a:lstStyle/>
          <a:p>
            <a:pPr eaLnBrk="1" hangingPunct="1">
              <a:defRPr/>
            </a:pPr>
            <a:r>
              <a:rPr lang="cs-CZ" sz="3600" dirty="0">
                <a:solidFill>
                  <a:srgbClr val="C00000"/>
                </a:solidFill>
                <a:latin typeface="+mn-lt"/>
              </a:rPr>
              <a:t>Příklad kritérií </a:t>
            </a:r>
            <a:r>
              <a:rPr lang="cs-CZ" sz="3600" dirty="0" smtClean="0">
                <a:solidFill>
                  <a:srgbClr val="C00000"/>
                </a:solidFill>
                <a:latin typeface="+mn-lt"/>
              </a:rPr>
              <a:t> </a:t>
            </a:r>
            <a:r>
              <a:rPr lang="cs-CZ" sz="3600" dirty="0">
                <a:solidFill>
                  <a:srgbClr val="C00000"/>
                </a:solidFill>
                <a:latin typeface="+mn-lt"/>
              </a:rPr>
              <a:t>hodnocení </a:t>
            </a:r>
            <a:r>
              <a:rPr lang="cs-CZ" sz="3600" dirty="0" smtClean="0">
                <a:solidFill>
                  <a:srgbClr val="C00000"/>
                </a:solidFill>
                <a:latin typeface="+mn-lt"/>
              </a:rPr>
              <a:t>dodavatelů – jednoduchá bodová metoda</a:t>
            </a:r>
            <a:endParaRPr lang="cs-CZ" sz="3600" dirty="0">
              <a:solidFill>
                <a:srgbClr val="C00000"/>
              </a:solidFill>
              <a:latin typeface="+mn-lt"/>
            </a:endParaRPr>
          </a:p>
        </p:txBody>
      </p:sp>
      <p:graphicFrame>
        <p:nvGraphicFramePr>
          <p:cNvPr id="36867" name="Objekt 4"/>
          <p:cNvGraphicFramePr>
            <a:graphicFrameLocks noChangeAspect="1"/>
          </p:cNvGraphicFramePr>
          <p:nvPr/>
        </p:nvGraphicFramePr>
        <p:xfrm>
          <a:off x="381000" y="1370013"/>
          <a:ext cx="8077200" cy="5016500"/>
        </p:xfrm>
        <a:graphic>
          <a:graphicData uri="http://schemas.openxmlformats.org/presentationml/2006/ole">
            <mc:AlternateContent xmlns:mc="http://schemas.openxmlformats.org/markup-compatibility/2006">
              <mc:Choice xmlns:v="urn:schemas-microsoft-com:vml" Requires="v">
                <p:oleObj spid="_x0000_s8210" name="Dokument" r:id="rId3" imgW="5902640" imgH="5016420" progId="Word.Document.12">
                  <p:embed/>
                </p:oleObj>
              </mc:Choice>
              <mc:Fallback>
                <p:oleObj name="Dokument" r:id="rId3" imgW="5902640" imgH="501642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0013"/>
                        <a:ext cx="8077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8" name="TextovéPole 5"/>
          <p:cNvSpPr txBox="1">
            <a:spLocks noChangeArrowheads="1"/>
          </p:cNvSpPr>
          <p:nvPr/>
        </p:nvSpPr>
        <p:spPr bwMode="auto">
          <a:xfrm>
            <a:off x="838200" y="6248400"/>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buFont typeface="Wingdings" pitchFamily="2" charset="2"/>
              <a:buNone/>
            </a:pPr>
            <a:r>
              <a:rPr lang="cs-CZ" altLang="cs-CZ" sz="1200">
                <a:effectLst/>
                <a:latin typeface="Arial" pitchFamily="34" charset="0"/>
                <a:cs typeface="Arial" pitchFamily="34" charset="0"/>
              </a:rPr>
              <a:t>Schulte, </a:t>
            </a:r>
            <a:r>
              <a:rPr lang="cs-CZ" altLang="cs-CZ" sz="1200">
                <a:solidFill>
                  <a:srgbClr val="000000"/>
                </a:solidFill>
                <a:effectLst/>
                <a:latin typeface="Arial" pitchFamily="34" charset="0"/>
                <a:cs typeface="Arial" pitchFamily="34" charset="0"/>
              </a:rPr>
              <a:t>1994</a:t>
            </a:r>
          </a:p>
        </p:txBody>
      </p:sp>
    </p:spTree>
    <p:extLst>
      <p:ext uri="{BB962C8B-B14F-4D97-AF65-F5344CB8AC3E}">
        <p14:creationId xmlns:p14="http://schemas.microsoft.com/office/powerpoint/2010/main" val="336102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idx="4294967295"/>
          </p:nvPr>
        </p:nvSpPr>
        <p:spPr>
          <a:xfrm>
            <a:off x="457200" y="274638"/>
            <a:ext cx="8229600" cy="1143000"/>
          </a:xfrm>
        </p:spPr>
        <p:txBody>
          <a:bodyPr/>
          <a:lstStyle/>
          <a:p>
            <a:pPr eaLnBrk="1" hangingPunct="1"/>
            <a:r>
              <a:rPr lang="cs-CZ" altLang="cs-CZ" smtClean="0">
                <a:solidFill>
                  <a:srgbClr val="C00000"/>
                </a:solidFill>
              </a:rPr>
              <a:t>Scoring model</a:t>
            </a:r>
          </a:p>
        </p:txBody>
      </p:sp>
      <p:sp>
        <p:nvSpPr>
          <p:cNvPr id="3" name="Zástupný symbol pro obsah 2"/>
          <p:cNvSpPr>
            <a:spLocks noGrp="1"/>
          </p:cNvSpPr>
          <p:nvPr>
            <p:ph idx="4294967295"/>
          </p:nvPr>
        </p:nvSpPr>
        <p:spPr>
          <a:xfrm>
            <a:off x="457200" y="1219200"/>
            <a:ext cx="8229600" cy="4525963"/>
          </a:xfrm>
        </p:spPr>
        <p:txBody>
          <a:bodyPr>
            <a:normAutofit lnSpcReduction="10000"/>
          </a:bodyPr>
          <a:lstStyle/>
          <a:p>
            <a:pPr marL="0" indent="0" eaLnBrk="1" hangingPunct="1">
              <a:buFont typeface="Wingdings" pitchFamily="2" charset="2"/>
              <a:buNone/>
              <a:defRPr/>
            </a:pPr>
            <a:r>
              <a:rPr lang="cs-CZ" sz="1800" dirty="0" smtClean="0">
                <a:latin typeface="+mn-lt"/>
              </a:rPr>
              <a:t>= bodové </a:t>
            </a:r>
            <a:r>
              <a:rPr lang="cs-CZ" sz="1800" dirty="0">
                <a:latin typeface="+mn-lt"/>
              </a:rPr>
              <a:t>ohodnocení hlavních ukazatelů výkonnosti dodavatelů. </a:t>
            </a:r>
            <a:endParaRPr lang="cs-CZ" sz="1800" dirty="0" smtClean="0">
              <a:latin typeface="+mn-lt"/>
            </a:endParaRPr>
          </a:p>
          <a:p>
            <a:pPr marL="0" indent="0" eaLnBrk="1" hangingPunct="1">
              <a:buFont typeface="Wingdings" pitchFamily="2" charset="2"/>
              <a:buNone/>
              <a:defRPr/>
            </a:pPr>
            <a:r>
              <a:rPr lang="cs-CZ" sz="1800" dirty="0" smtClean="0">
                <a:latin typeface="+mn-lt"/>
              </a:rPr>
              <a:t>Výsledné </a:t>
            </a:r>
            <a:r>
              <a:rPr lang="cs-CZ" sz="1800" dirty="0">
                <a:latin typeface="+mn-lt"/>
              </a:rPr>
              <a:t>bodové ohodnocení každého </a:t>
            </a:r>
            <a:r>
              <a:rPr lang="cs-CZ" sz="1800" dirty="0" smtClean="0">
                <a:latin typeface="+mn-lt"/>
              </a:rPr>
              <a:t>dodavatele:</a:t>
            </a:r>
          </a:p>
          <a:p>
            <a:pPr marL="0" indent="0" eaLnBrk="1" hangingPunct="1">
              <a:buFont typeface="Wingdings" pitchFamily="2" charset="2"/>
              <a:buNone/>
              <a:defRPr/>
            </a:pPr>
            <a:endParaRPr lang="cs-CZ" sz="1800" dirty="0">
              <a:latin typeface="+mn-lt"/>
            </a:endParaRPr>
          </a:p>
          <a:p>
            <a:pPr marL="0" indent="0" eaLnBrk="1" hangingPunct="1">
              <a:buFont typeface="Wingdings" pitchFamily="2" charset="2"/>
              <a:buNone/>
              <a:defRPr/>
            </a:pPr>
            <a:endParaRPr lang="cs-CZ" sz="1800" dirty="0" smtClean="0">
              <a:latin typeface="+mn-lt"/>
            </a:endParaRPr>
          </a:p>
          <a:p>
            <a:pPr eaLnBrk="1" hangingPunct="1">
              <a:defRPr/>
            </a:pPr>
            <a:r>
              <a:rPr lang="cs-CZ" sz="1800" dirty="0" smtClean="0">
                <a:latin typeface="+mn-lt"/>
              </a:rPr>
              <a:t>kde</a:t>
            </a:r>
            <a:r>
              <a:rPr lang="cs-CZ" sz="1800" dirty="0">
                <a:latin typeface="+mn-lt"/>
              </a:rPr>
              <a:t>:</a:t>
            </a:r>
          </a:p>
          <a:p>
            <a:pPr eaLnBrk="1" hangingPunct="1">
              <a:defRPr/>
            </a:pPr>
            <a:r>
              <a:rPr lang="cs-CZ" sz="1800" dirty="0">
                <a:latin typeface="+mn-lt"/>
              </a:rPr>
              <a:t>    A</a:t>
            </a:r>
            <a:r>
              <a:rPr lang="cs-CZ" sz="1800" baseline="-25000" dirty="0">
                <a:latin typeface="+mn-lt"/>
              </a:rPr>
              <a:t>j</a:t>
            </a:r>
            <a:r>
              <a:rPr lang="cs-CZ" sz="1800" dirty="0">
                <a:latin typeface="+mn-lt"/>
              </a:rPr>
              <a:t> 	= celkový počet bodů dodavatele j</a:t>
            </a:r>
          </a:p>
          <a:p>
            <a:pPr eaLnBrk="1" hangingPunct="1">
              <a:defRPr/>
            </a:pPr>
            <a:r>
              <a:rPr lang="cs-CZ" sz="1800" dirty="0">
                <a:latin typeface="+mn-lt"/>
              </a:rPr>
              <a:t>     </a:t>
            </a:r>
            <a:r>
              <a:rPr lang="cs-CZ" sz="1800" dirty="0" err="1">
                <a:latin typeface="+mn-lt"/>
              </a:rPr>
              <a:t>a</a:t>
            </a:r>
            <a:r>
              <a:rPr lang="cs-CZ" sz="1800" baseline="-25000" dirty="0" err="1">
                <a:latin typeface="+mn-lt"/>
              </a:rPr>
              <a:t>i</a:t>
            </a:r>
            <a:r>
              <a:rPr lang="cs-CZ" sz="1800" dirty="0">
                <a:latin typeface="+mn-lt"/>
              </a:rPr>
              <a:t>  = váha kritéria i</a:t>
            </a:r>
          </a:p>
          <a:p>
            <a:pPr eaLnBrk="1" hangingPunct="1">
              <a:defRPr/>
            </a:pPr>
            <a:r>
              <a:rPr lang="cs-CZ" sz="1800" dirty="0">
                <a:latin typeface="+mn-lt"/>
              </a:rPr>
              <a:t>    b</a:t>
            </a:r>
            <a:r>
              <a:rPr lang="cs-CZ" sz="1800" baseline="-25000" dirty="0">
                <a:latin typeface="+mn-lt"/>
              </a:rPr>
              <a:t>ij</a:t>
            </a:r>
            <a:r>
              <a:rPr lang="cs-CZ" sz="1800" dirty="0">
                <a:latin typeface="+mn-lt"/>
              </a:rPr>
              <a:t> 	= ohodnocení výkonu dodavatele j podle kritéria i</a:t>
            </a:r>
          </a:p>
          <a:p>
            <a:pPr eaLnBrk="1" hangingPunct="1">
              <a:defRPr/>
            </a:pPr>
            <a:r>
              <a:rPr lang="cs-CZ" sz="1800" dirty="0">
                <a:latin typeface="+mn-lt"/>
              </a:rPr>
              <a:t>     n 	= počet hodnocených kritérií</a:t>
            </a:r>
          </a:p>
          <a:p>
            <a:pPr eaLnBrk="1" hangingPunct="1">
              <a:defRPr/>
            </a:pPr>
            <a:r>
              <a:rPr lang="cs-CZ" sz="1800" dirty="0">
                <a:latin typeface="+mn-lt"/>
              </a:rPr>
              <a:t>Ke každému </a:t>
            </a:r>
            <a:r>
              <a:rPr lang="cs-CZ" sz="1800" dirty="0" smtClean="0">
                <a:latin typeface="+mn-lt"/>
              </a:rPr>
              <a:t>kritériu </a:t>
            </a:r>
            <a:r>
              <a:rPr lang="cs-CZ" sz="1800" dirty="0">
                <a:latin typeface="+mn-lt"/>
              </a:rPr>
              <a:t>se může určit individuální váha (pokud se zvážení neuskuteční, tak má individuální váha hodnotu jedna). C</a:t>
            </a:r>
            <a:r>
              <a:rPr lang="cs-CZ" sz="1800" i="1" dirty="0">
                <a:latin typeface="+mn-lt"/>
              </a:rPr>
              <a:t>elkové bodové ocenění </a:t>
            </a:r>
            <a:r>
              <a:rPr lang="cs-CZ" sz="1800" dirty="0">
                <a:latin typeface="+mn-lt"/>
              </a:rPr>
              <a:t>každého dodavatele se získá jako celkový součet součinů bodových hodnocení a vah pro jednotlivá kritéria. </a:t>
            </a:r>
          </a:p>
          <a:p>
            <a:pPr eaLnBrk="1" hangingPunct="1">
              <a:defRPr/>
            </a:pPr>
            <a:r>
              <a:rPr lang="cs-CZ" sz="1800" dirty="0">
                <a:latin typeface="+mn-lt"/>
              </a:rPr>
              <a:t>Výsledné celkové bodové ohodnocení je možno srovnávat s ohodnocením jiných dodavatelů. Čím vyšší je celkový počet bodů dodavatele, tím lépe dodavatel vyhovuje potřebám a specifikům daného podniku. </a:t>
            </a:r>
          </a:p>
          <a:p>
            <a:pPr eaLnBrk="1" hangingPunct="1">
              <a:defRPr/>
            </a:pPr>
            <a:endParaRPr lang="cs-CZ" dirty="0">
              <a:latin typeface="+mn-lt"/>
            </a:endParaRP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671637"/>
            <a:ext cx="1752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88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idx="4294967295"/>
          </p:nvPr>
        </p:nvSpPr>
        <p:spPr>
          <a:xfrm>
            <a:off x="457200" y="274638"/>
            <a:ext cx="8229600" cy="1143000"/>
          </a:xfrm>
        </p:spPr>
        <p:txBody>
          <a:bodyPr/>
          <a:lstStyle/>
          <a:p>
            <a:pPr eaLnBrk="1" hangingPunct="1"/>
            <a:r>
              <a:rPr lang="cs-CZ" altLang="cs-CZ" smtClean="0"/>
              <a:t>Příklad použití scoring modelu</a:t>
            </a:r>
          </a:p>
        </p:txBody>
      </p:sp>
      <p:graphicFrame>
        <p:nvGraphicFramePr>
          <p:cNvPr id="38915" name="Objekt 4"/>
          <p:cNvGraphicFramePr>
            <a:graphicFrameLocks noChangeAspect="1"/>
          </p:cNvGraphicFramePr>
          <p:nvPr>
            <p:extLst>
              <p:ext uri="{D42A27DB-BD31-4B8C-83A1-F6EECF244321}">
                <p14:modId xmlns:p14="http://schemas.microsoft.com/office/powerpoint/2010/main" val="2243101263"/>
              </p:ext>
            </p:extLst>
          </p:nvPr>
        </p:nvGraphicFramePr>
        <p:xfrm>
          <a:off x="467544" y="1763712"/>
          <a:ext cx="7848600" cy="3875088"/>
        </p:xfrm>
        <a:graphic>
          <a:graphicData uri="http://schemas.openxmlformats.org/presentationml/2006/ole">
            <mc:AlternateContent xmlns:mc="http://schemas.openxmlformats.org/markup-compatibility/2006">
              <mc:Choice xmlns:v="urn:schemas-microsoft-com:vml" Requires="v">
                <p:oleObj spid="_x0000_s9234" name="Dokument" r:id="rId3" imgW="5860877" imgH="3330840" progId="Word.Document.12">
                  <p:embed/>
                </p:oleObj>
              </mc:Choice>
              <mc:Fallback>
                <p:oleObj name="Dokument" r:id="rId3" imgW="5860877" imgH="333084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63712"/>
                        <a:ext cx="78486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ovéPole 5"/>
          <p:cNvSpPr txBox="1"/>
          <p:nvPr/>
        </p:nvSpPr>
        <p:spPr>
          <a:xfrm>
            <a:off x="1295400" y="5638800"/>
            <a:ext cx="4343400" cy="276225"/>
          </a:xfrm>
          <a:prstGeom prst="rect">
            <a:avLst/>
          </a:prstGeom>
          <a:noFill/>
        </p:spPr>
        <p:txBody>
          <a:bodyPr>
            <a:spAutoFit/>
          </a:bodyPr>
          <a:lstStyle/>
          <a:p>
            <a:pPr>
              <a:buFont typeface="Wingdings" pitchFamily="2" charset="2"/>
              <a:buNone/>
              <a:defRPr/>
            </a:pPr>
            <a:r>
              <a:rPr lang="cs-CZ" sz="1200" dirty="0">
                <a:solidFill>
                  <a:srgbClr val="000000"/>
                </a:solidFill>
                <a:effectLst/>
                <a:latin typeface="+mn-lt"/>
              </a:rPr>
              <a:t>Tomek, 1996</a:t>
            </a:r>
          </a:p>
        </p:txBody>
      </p:sp>
    </p:spTree>
    <p:extLst>
      <p:ext uri="{BB962C8B-B14F-4D97-AF65-F5344CB8AC3E}">
        <p14:creationId xmlns:p14="http://schemas.microsoft.com/office/powerpoint/2010/main" val="331759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648072"/>
          </a:xfrm>
        </p:spPr>
        <p:txBody>
          <a:bodyPr>
            <a:normAutofit fontScale="90000"/>
          </a:bodyPr>
          <a:lstStyle/>
          <a:p>
            <a:r>
              <a:rPr lang="cs-CZ" dirty="0" smtClean="0"/>
              <a:t>Cíle </a:t>
            </a:r>
            <a:r>
              <a:rPr lang="cs-CZ" dirty="0" smtClean="0"/>
              <a:t>nákupu (1)</a:t>
            </a:r>
            <a:endParaRPr lang="cs-CZ" dirty="0"/>
          </a:p>
        </p:txBody>
      </p:sp>
      <p:sp>
        <p:nvSpPr>
          <p:cNvPr id="3" name="Zástupný symbol pro obsah 2"/>
          <p:cNvSpPr>
            <a:spLocks noGrp="1"/>
          </p:cNvSpPr>
          <p:nvPr>
            <p:ph idx="1"/>
          </p:nvPr>
        </p:nvSpPr>
        <p:spPr>
          <a:xfrm>
            <a:off x="467544" y="1340768"/>
            <a:ext cx="8229600" cy="5112568"/>
          </a:xfrm>
        </p:spPr>
        <p:txBody>
          <a:bodyPr>
            <a:normAutofit fontScale="55000" lnSpcReduction="20000"/>
          </a:bodyPr>
          <a:lstStyle/>
          <a:p>
            <a:r>
              <a:rPr lang="cs-CZ" b="1" dirty="0" smtClean="0">
                <a:solidFill>
                  <a:srgbClr val="FF0000"/>
                </a:solidFill>
              </a:rPr>
              <a:t>= v souladu s cíli organizace:</a:t>
            </a:r>
          </a:p>
          <a:p>
            <a:pPr marL="109728" indent="0">
              <a:buNone/>
            </a:pPr>
            <a:endParaRPr lang="cs-CZ" dirty="0" smtClean="0"/>
          </a:p>
          <a:p>
            <a:pPr>
              <a:buFont typeface="Wingdings" pitchFamily="2" charset="2"/>
              <a:buNone/>
              <a:defRPr/>
            </a:pPr>
            <a:r>
              <a:rPr lang="cs-CZ" dirty="0" smtClean="0">
                <a:effectLst>
                  <a:outerShdw blurRad="38100" dist="38100" dir="2700000" algn="tl">
                    <a:srgbClr val="C0C0C0"/>
                  </a:outerShdw>
                </a:effectLst>
                <a:latin typeface="Arial" pitchFamily="34" charset="0"/>
              </a:rPr>
              <a:t>-   </a:t>
            </a:r>
            <a:r>
              <a:rPr lang="cs-CZ" sz="3400" dirty="0" smtClean="0">
                <a:latin typeface="Arial" pitchFamily="34" charset="0"/>
              </a:rPr>
              <a:t> uspokojování </a:t>
            </a:r>
            <a:r>
              <a:rPr lang="cs-CZ" sz="3400" dirty="0">
                <a:latin typeface="Arial" pitchFamily="34" charset="0"/>
              </a:rPr>
              <a:t>potřeb</a:t>
            </a:r>
          </a:p>
          <a:p>
            <a:pPr>
              <a:buFont typeface="Wingdings" pitchFamily="2" charset="2"/>
              <a:buNone/>
              <a:defRPr/>
            </a:pPr>
            <a:r>
              <a:rPr lang="cs-CZ" sz="3400" dirty="0">
                <a:latin typeface="Arial" pitchFamily="34" charset="0"/>
              </a:rPr>
              <a:t>-    snižování nákupních nákladů</a:t>
            </a:r>
          </a:p>
          <a:p>
            <a:pPr>
              <a:buFont typeface="Wingdings" pitchFamily="2" charset="2"/>
              <a:buNone/>
              <a:defRPr/>
            </a:pPr>
            <a:r>
              <a:rPr lang="cs-CZ" sz="3400" dirty="0">
                <a:latin typeface="Arial" pitchFamily="34" charset="0"/>
              </a:rPr>
              <a:t>-    zvyšování kvality nákupu</a:t>
            </a:r>
          </a:p>
          <a:p>
            <a:pPr>
              <a:buFont typeface="Wingdings" pitchFamily="2" charset="2"/>
              <a:buNone/>
              <a:defRPr/>
            </a:pPr>
            <a:r>
              <a:rPr lang="cs-CZ" sz="3400" dirty="0">
                <a:latin typeface="Arial" pitchFamily="34" charset="0"/>
              </a:rPr>
              <a:t>-    snižování nákupního rizika</a:t>
            </a:r>
          </a:p>
          <a:p>
            <a:pPr>
              <a:buFont typeface="Wingdings" pitchFamily="2" charset="2"/>
              <a:buNone/>
              <a:defRPr/>
            </a:pPr>
            <a:r>
              <a:rPr lang="cs-CZ" sz="3400" dirty="0">
                <a:latin typeface="Arial" pitchFamily="34" charset="0"/>
              </a:rPr>
              <a:t>-    zvyšování flexibility nákupu</a:t>
            </a:r>
          </a:p>
          <a:p>
            <a:pPr>
              <a:buFontTx/>
              <a:buChar char="-"/>
              <a:defRPr/>
            </a:pPr>
            <a:r>
              <a:rPr lang="cs-CZ" sz="3400" dirty="0" smtClean="0">
                <a:latin typeface="Arial" pitchFamily="34" charset="0"/>
              </a:rPr>
              <a:t>podporování </a:t>
            </a:r>
            <a:r>
              <a:rPr lang="cs-CZ" sz="3400" dirty="0">
                <a:latin typeface="Arial" pitchFamily="34" charset="0"/>
              </a:rPr>
              <a:t>nákupních cílů orientovaných na veřejné </a:t>
            </a:r>
            <a:r>
              <a:rPr lang="cs-CZ" sz="3400" dirty="0" smtClean="0">
                <a:latin typeface="Arial" pitchFamily="34" charset="0"/>
              </a:rPr>
              <a:t>zájmy</a:t>
            </a:r>
          </a:p>
          <a:p>
            <a:pPr>
              <a:buFontTx/>
              <a:buChar char="-"/>
              <a:defRPr/>
            </a:pPr>
            <a:r>
              <a:rPr lang="cs-CZ" sz="3400" dirty="0">
                <a:latin typeface="Arial" pitchFamily="34" charset="0"/>
              </a:rPr>
              <a:t>p</a:t>
            </a:r>
            <a:r>
              <a:rPr lang="cs-CZ" sz="3400" dirty="0" smtClean="0">
                <a:latin typeface="Arial" pitchFamily="34" charset="0"/>
              </a:rPr>
              <a:t>odpora fungování organizace</a:t>
            </a:r>
          </a:p>
          <a:p>
            <a:pPr marL="109728" indent="0">
              <a:buNone/>
              <a:defRPr/>
            </a:pPr>
            <a:endParaRPr lang="cs-CZ" sz="3400" dirty="0" smtClean="0">
              <a:effectLst>
                <a:outerShdw blurRad="38100" dist="38100" dir="2700000" algn="tl">
                  <a:srgbClr val="C0C0C0"/>
                </a:outerShdw>
              </a:effectLst>
              <a:latin typeface="Arial" pitchFamily="34" charset="0"/>
            </a:endParaRPr>
          </a:p>
          <a:p>
            <a:pPr marL="109728" indent="0">
              <a:buNone/>
            </a:pPr>
            <a:r>
              <a:rPr lang="cs-CZ" sz="3400" dirty="0" smtClean="0">
                <a:solidFill>
                  <a:srgbClr val="0000FF"/>
                </a:solidFill>
              </a:rPr>
              <a:t>cíl </a:t>
            </a:r>
            <a:r>
              <a:rPr lang="cs-CZ" sz="3400" dirty="0">
                <a:solidFill>
                  <a:srgbClr val="0000FF"/>
                </a:solidFill>
              </a:rPr>
              <a:t>1: </a:t>
            </a:r>
            <a:r>
              <a:rPr lang="cs-CZ" sz="3400" dirty="0" smtClean="0">
                <a:solidFill>
                  <a:srgbClr val="0000FF"/>
                </a:solidFill>
              </a:rPr>
              <a:t>KONTINUITA DODÁVEK:</a:t>
            </a:r>
          </a:p>
          <a:p>
            <a:pPr marL="109728" indent="0">
              <a:buNone/>
            </a:pPr>
            <a:endParaRPr lang="cs-CZ" sz="3400" dirty="0" smtClean="0"/>
          </a:p>
          <a:p>
            <a:r>
              <a:rPr lang="en-US" sz="3400" dirty="0" smtClean="0"/>
              <a:t>1</a:t>
            </a:r>
            <a:r>
              <a:rPr lang="en-US" sz="3400" dirty="0"/>
              <a:t>. </a:t>
            </a:r>
            <a:r>
              <a:rPr lang="cs-CZ" sz="3400" dirty="0" smtClean="0"/>
              <a:t>nakupovat produkty a služby  za správnou cenu</a:t>
            </a:r>
            <a:endParaRPr lang="en-US" sz="3400" dirty="0"/>
          </a:p>
          <a:p>
            <a:r>
              <a:rPr lang="en-US" sz="3400" dirty="0"/>
              <a:t>2. </a:t>
            </a:r>
            <a:r>
              <a:rPr lang="cs-CZ" sz="3400" dirty="0" smtClean="0"/>
              <a:t>nakupovat je ze správného zdroje</a:t>
            </a:r>
            <a:endParaRPr lang="en-US" sz="3400" dirty="0"/>
          </a:p>
          <a:p>
            <a:r>
              <a:rPr lang="en-US" sz="3400" dirty="0"/>
              <a:t>3. </a:t>
            </a:r>
            <a:r>
              <a:rPr lang="cs-CZ" sz="3400" dirty="0" smtClean="0"/>
              <a:t>nakupovat je na základě správné specifikace, která naplní potřeby uživatelů (správné produkty ve správné kvalitě)</a:t>
            </a:r>
            <a:endParaRPr lang="en-US" sz="3400" dirty="0"/>
          </a:p>
          <a:p>
            <a:r>
              <a:rPr lang="en-US" sz="3400" dirty="0"/>
              <a:t>4. </a:t>
            </a:r>
            <a:r>
              <a:rPr lang="cs-CZ" sz="3400" dirty="0" smtClean="0"/>
              <a:t>nakupovat je ve správné kvantitě</a:t>
            </a:r>
            <a:endParaRPr lang="en-US" sz="3400" dirty="0"/>
          </a:p>
          <a:p>
            <a:r>
              <a:rPr lang="en-US" sz="3400" dirty="0"/>
              <a:t>5. </a:t>
            </a:r>
            <a:r>
              <a:rPr lang="cs-CZ" sz="3400" dirty="0" smtClean="0"/>
              <a:t>sjednávat dodávky ve správném čase</a:t>
            </a:r>
            <a:endParaRPr lang="en-US" sz="3400" dirty="0"/>
          </a:p>
          <a:p>
            <a:r>
              <a:rPr lang="en-US" sz="3400" dirty="0"/>
              <a:t>6. </a:t>
            </a:r>
            <a:r>
              <a:rPr lang="cs-CZ" sz="3400" dirty="0" smtClean="0"/>
              <a:t>vyžadovat dodávku správnému internímu zákazníkovi</a:t>
            </a:r>
          </a:p>
          <a:p>
            <a:pPr marL="109728" indent="0">
              <a:buNone/>
            </a:pPr>
            <a:endParaRPr lang="cs-CZ" sz="3400" dirty="0" smtClean="0"/>
          </a:p>
          <a:p>
            <a:endParaRPr lang="cs-CZ" sz="3400" dirty="0"/>
          </a:p>
        </p:txBody>
      </p:sp>
    </p:spTree>
    <p:extLst>
      <p:ext uri="{BB962C8B-B14F-4D97-AF65-F5344CB8AC3E}">
        <p14:creationId xmlns:p14="http://schemas.microsoft.com/office/powerpoint/2010/main" val="4632483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idx="4294967295"/>
          </p:nvPr>
        </p:nvSpPr>
        <p:spPr>
          <a:xfrm>
            <a:off x="228600" y="609600"/>
            <a:ext cx="4191000" cy="639763"/>
          </a:xfrm>
        </p:spPr>
        <p:txBody>
          <a:bodyPr>
            <a:normAutofit fontScale="90000"/>
          </a:bodyPr>
          <a:lstStyle/>
          <a:p>
            <a:pPr eaLnBrk="1" hangingPunct="1"/>
            <a:r>
              <a:rPr lang="cs-CZ" altLang="cs-CZ" sz="3200" b="1" smtClean="0">
                <a:solidFill>
                  <a:srgbClr val="C00000"/>
                </a:solidFill>
              </a:rPr>
              <a:t>Grafická metoda hodnocení dodavatelů</a:t>
            </a:r>
            <a:endParaRPr lang="cs-CZ" altLang="cs-CZ" sz="3200" smtClean="0">
              <a:solidFill>
                <a:srgbClr val="C00000"/>
              </a:solidFill>
            </a:endParaRPr>
          </a:p>
        </p:txBody>
      </p:sp>
      <p:pic>
        <p:nvPicPr>
          <p:cNvPr id="39939" name="Picture 2" descr="skenovani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371600"/>
            <a:ext cx="38957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892175" y="4572000"/>
            <a:ext cx="1676400" cy="276225"/>
          </a:xfrm>
          <a:prstGeom prst="rect">
            <a:avLst/>
          </a:prstGeom>
          <a:noFill/>
        </p:spPr>
        <p:txBody>
          <a:bodyPr>
            <a:spAutoFit/>
          </a:bodyPr>
          <a:lstStyle/>
          <a:p>
            <a:pPr>
              <a:buFont typeface="Wingdings" pitchFamily="2" charset="2"/>
              <a:buNone/>
              <a:defRPr/>
            </a:pPr>
            <a:r>
              <a:rPr lang="cs-CZ" sz="1200" dirty="0" err="1">
                <a:solidFill>
                  <a:srgbClr val="000000"/>
                </a:solidFill>
                <a:effectLst/>
                <a:latin typeface="+mn-lt"/>
              </a:rPr>
              <a:t>Perrotin</a:t>
            </a:r>
            <a:r>
              <a:rPr lang="cs-CZ" sz="1200" dirty="0">
                <a:solidFill>
                  <a:srgbClr val="000000"/>
                </a:solidFill>
                <a:effectLst/>
                <a:latin typeface="+mn-lt"/>
              </a:rPr>
              <a:t>, 1999</a:t>
            </a:r>
          </a:p>
        </p:txBody>
      </p:sp>
      <p:pic>
        <p:nvPicPr>
          <p:cNvPr id="39941" name="Picture 3" descr="SW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938463"/>
            <a:ext cx="5286375"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Nadpis 1"/>
          <p:cNvSpPr txBox="1">
            <a:spLocks/>
          </p:cNvSpPr>
          <p:nvPr/>
        </p:nvSpPr>
        <p:spPr bwMode="auto">
          <a:xfrm>
            <a:off x="4300538" y="2108200"/>
            <a:ext cx="4191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lnSpc>
                <a:spcPct val="85000"/>
              </a:lnSpc>
              <a:spcBef>
                <a:spcPct val="0"/>
              </a:spcBef>
              <a:buFont typeface="Wingdings" pitchFamily="2" charset="2"/>
              <a:buNone/>
            </a:pPr>
            <a:r>
              <a:rPr lang="cs-CZ" altLang="cs-CZ" sz="3200" b="1">
                <a:solidFill>
                  <a:srgbClr val="C00000"/>
                </a:solidFill>
                <a:effectLst/>
                <a:latin typeface="Calibri" pitchFamily="34" charset="0"/>
              </a:rPr>
              <a:t>Softwarový model pro hodnocení dodavatelů</a:t>
            </a:r>
            <a:endParaRPr lang="cs-CZ" altLang="cs-CZ" sz="3200">
              <a:solidFill>
                <a:srgbClr val="C00000"/>
              </a:solidFill>
              <a:effectLst/>
              <a:latin typeface="Calibri" pitchFamily="34" charset="0"/>
            </a:endParaRPr>
          </a:p>
        </p:txBody>
      </p:sp>
      <p:sp>
        <p:nvSpPr>
          <p:cNvPr id="5" name="Obdélník 4"/>
          <p:cNvSpPr/>
          <p:nvPr/>
        </p:nvSpPr>
        <p:spPr>
          <a:xfrm>
            <a:off x="3917950" y="6400800"/>
            <a:ext cx="4572000" cy="276225"/>
          </a:xfrm>
          <a:prstGeom prst="rect">
            <a:avLst/>
          </a:prstGeom>
        </p:spPr>
        <p:txBody>
          <a:bodyPr>
            <a:spAutoFit/>
          </a:bodyPr>
          <a:lstStyle/>
          <a:p>
            <a:pPr>
              <a:buFont typeface="Wingdings" pitchFamily="2" charset="2"/>
              <a:buNone/>
              <a:defRPr/>
            </a:pPr>
            <a:r>
              <a:rPr lang="cs-CZ" sz="1200" dirty="0">
                <a:solidFill>
                  <a:srgbClr val="000000"/>
                </a:solidFill>
                <a:effectLst/>
                <a:latin typeface="+mn-lt"/>
              </a:rPr>
              <a:t>http://www.qlanys.cz/cz/qlanys-hodnoceni-dodavatelu.php</a:t>
            </a:r>
            <a:endParaRPr lang="cs-CZ" sz="1200" dirty="0">
              <a:solidFill>
                <a:srgbClr val="000000"/>
              </a:solidFill>
              <a:latin typeface="+mn-lt"/>
            </a:endParaRPr>
          </a:p>
        </p:txBody>
      </p:sp>
    </p:spTree>
    <p:extLst>
      <p:ext uri="{BB962C8B-B14F-4D97-AF65-F5344CB8AC3E}">
        <p14:creationId xmlns:p14="http://schemas.microsoft.com/office/powerpoint/2010/main" val="58788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251520" y="620688"/>
            <a:ext cx="8229600" cy="1066800"/>
          </a:xfrm>
        </p:spPr>
        <p:txBody>
          <a:bodyPr/>
          <a:lstStyle/>
          <a:p>
            <a:r>
              <a:rPr lang="cs-CZ" dirty="0" smtClean="0">
                <a:solidFill>
                  <a:srgbClr val="FF0000"/>
                </a:solidFill>
              </a:rPr>
              <a:t>Rozhodovací tabulka</a:t>
            </a:r>
          </a:p>
        </p:txBody>
      </p:sp>
      <p:sp>
        <p:nvSpPr>
          <p:cNvPr id="40963" name="Rectangle 3"/>
          <p:cNvSpPr>
            <a:spLocks noGrp="1" noChangeArrowheads="1"/>
          </p:cNvSpPr>
          <p:nvPr>
            <p:ph type="body" idx="4294967295"/>
          </p:nvPr>
        </p:nvSpPr>
        <p:spPr>
          <a:xfrm>
            <a:off x="838200" y="1676400"/>
            <a:ext cx="7958138" cy="1600200"/>
          </a:xfrm>
        </p:spPr>
        <p:txBody>
          <a:bodyPr/>
          <a:lstStyle/>
          <a:p>
            <a:pPr>
              <a:lnSpc>
                <a:spcPct val="90000"/>
              </a:lnSpc>
            </a:pPr>
            <a:r>
              <a:rPr lang="cs-CZ" sz="2400" dirty="0" smtClean="0">
                <a:latin typeface="Arial" pitchFamily="34" charset="0"/>
              </a:rPr>
              <a:t>Ve sloupcích tabulky jsou jednotliví hodnocení dodavatelé, v řádcích zvolená kritéria. Hodnoty </a:t>
            </a:r>
            <a:r>
              <a:rPr lang="cs-CZ" sz="2400" dirty="0" err="1" smtClean="0">
                <a:latin typeface="Arial" pitchFamily="34" charset="0"/>
              </a:rPr>
              <a:t>Amn</a:t>
            </a:r>
            <a:r>
              <a:rPr lang="cs-CZ" sz="2400" dirty="0" smtClean="0">
                <a:latin typeface="Arial" pitchFamily="34" charset="0"/>
              </a:rPr>
              <a:t> v tabulce mohou být kvantitativní údaje v různých jednotkách, kvalitativní údaje a popisné charakteristiky</a:t>
            </a:r>
          </a:p>
        </p:txBody>
      </p:sp>
      <p:sp>
        <p:nvSpPr>
          <p:cNvPr id="40964" name="Text Box 4"/>
          <p:cNvSpPr txBox="1">
            <a:spLocks noChangeArrowheads="1"/>
          </p:cNvSpPr>
          <p:nvPr/>
        </p:nvSpPr>
        <p:spPr bwMode="auto">
          <a:xfrm>
            <a:off x="762000" y="5670550"/>
            <a:ext cx="6858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Font typeface="Wingdings" pitchFamily="2" charset="2"/>
              <a:buNone/>
            </a:pPr>
            <a:r>
              <a:rPr lang="cs-CZ" sz="1400">
                <a:solidFill>
                  <a:srgbClr val="000000"/>
                </a:solidFill>
                <a:effectLst/>
                <a:latin typeface="Arial" pitchFamily="34" charset="0"/>
              </a:rPr>
              <a:t>Použitý text z DP:Menšíková Barbora, Návrh systému hodnocení dodavatelů dle ČSN ISO 9001:2000</a:t>
            </a:r>
          </a:p>
        </p:txBody>
      </p:sp>
      <p:pic>
        <p:nvPicPr>
          <p:cNvPr id="40965" name="Picture 6"/>
          <p:cNvPicPr>
            <a:picLocks noChangeAspect="1" noChangeArrowheads="1"/>
          </p:cNvPicPr>
          <p:nvPr/>
        </p:nvPicPr>
        <p:blipFill>
          <a:blip r:embed="rId2">
            <a:extLst>
              <a:ext uri="{28A0092B-C50C-407E-A947-70E740481C1C}">
                <a14:useLocalDpi xmlns:a14="http://schemas.microsoft.com/office/drawing/2010/main" val="0"/>
              </a:ext>
            </a:extLst>
          </a:blip>
          <a:srcRect l="14268" t="12801" r="8585" b="71274"/>
          <a:stretch>
            <a:fillRect/>
          </a:stretch>
        </p:blipFill>
        <p:spPr bwMode="auto">
          <a:xfrm>
            <a:off x="1219200" y="3276600"/>
            <a:ext cx="6629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26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395536" y="836712"/>
            <a:ext cx="8229600" cy="1066800"/>
          </a:xfrm>
        </p:spPr>
        <p:txBody>
          <a:bodyPr>
            <a:normAutofit fontScale="90000"/>
          </a:bodyPr>
          <a:lstStyle/>
          <a:p>
            <a:r>
              <a:rPr lang="cs-CZ" dirty="0" smtClean="0">
                <a:solidFill>
                  <a:srgbClr val="FF0000"/>
                </a:solidFill>
              </a:rPr>
              <a:t>Hodnocení s využitím nominální stupnice</a:t>
            </a:r>
          </a:p>
        </p:txBody>
      </p:sp>
      <p:sp>
        <p:nvSpPr>
          <p:cNvPr id="41987" name="Zástupný symbol pro obsah 2"/>
          <p:cNvSpPr>
            <a:spLocks noGrp="1"/>
          </p:cNvSpPr>
          <p:nvPr>
            <p:ph idx="1"/>
          </p:nvPr>
        </p:nvSpPr>
        <p:spPr/>
        <p:txBody>
          <a:bodyPr/>
          <a:lstStyle/>
          <a:p>
            <a:pPr algn="just"/>
            <a:r>
              <a:rPr lang="cs-CZ" sz="2000" smtClean="0">
                <a:latin typeface="Arial" pitchFamily="34" charset="0"/>
              </a:rPr>
              <a:t>Nominální stupnice je považovaná za nejjednodušší metodu. Při bodování se využívá binární logický kód 1 a 0. U této metody postupujeme tak, že nakupující vybere, která kritéria budou vhodná při procesu výběru dodavatele. Poté se zhodnotí, zda dodavatel ono kritérium splňuje či nikoli. Pokud dodavatel splňuje, je mu přiřazena hodnota 1, pokud nesplňuje, přiřadí se mu hodnota 0. Poté sečteme pozitivní hodnoty a vybereme dodavatele s nejvyšším počtem hodnot 1. Nevýhodou této binární stupnice je v tom, že nebere ohled na různé váhy jednotlivých kritérií, samozřejmě pokud jsou různá kritéria odlišně důležitá . </a:t>
            </a:r>
            <a:endParaRPr lang="cs-CZ" smtClean="0">
              <a:latin typeface="Arial" pitchFamily="34" charset="0"/>
            </a:endParaRPr>
          </a:p>
        </p:txBody>
      </p:sp>
    </p:spTree>
    <p:extLst>
      <p:ext uri="{BB962C8B-B14F-4D97-AF65-F5344CB8AC3E}">
        <p14:creationId xmlns:p14="http://schemas.microsoft.com/office/powerpoint/2010/main" val="174381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a:xfrm>
            <a:off x="0" y="332656"/>
            <a:ext cx="9143999" cy="1143000"/>
          </a:xfrm>
        </p:spPr>
        <p:txBody>
          <a:bodyPr/>
          <a:lstStyle/>
          <a:p>
            <a:r>
              <a:rPr lang="cs-CZ" sz="3200" dirty="0" smtClean="0">
                <a:solidFill>
                  <a:srgbClr val="FF3300"/>
                </a:solidFill>
              </a:rPr>
              <a:t>Bodové hodnocení s využitím ordinární stupnice</a:t>
            </a:r>
          </a:p>
        </p:txBody>
      </p:sp>
      <p:sp>
        <p:nvSpPr>
          <p:cNvPr id="43011" name="Zástupný symbol pro obsah 2"/>
          <p:cNvSpPr>
            <a:spLocks noGrp="1"/>
          </p:cNvSpPr>
          <p:nvPr>
            <p:ph type="body" idx="1"/>
          </p:nvPr>
        </p:nvSpPr>
        <p:spPr>
          <a:xfrm>
            <a:off x="152400" y="1268760"/>
            <a:ext cx="8839200" cy="1981200"/>
          </a:xfrm>
        </p:spPr>
        <p:txBody>
          <a:bodyPr>
            <a:normAutofit lnSpcReduction="10000"/>
          </a:bodyPr>
          <a:lstStyle/>
          <a:p>
            <a:pPr>
              <a:lnSpc>
                <a:spcPct val="90000"/>
              </a:lnSpc>
            </a:pPr>
            <a:r>
              <a:rPr lang="cs-CZ" sz="2800" dirty="0" smtClean="0">
                <a:latin typeface="Arial" pitchFamily="34" charset="0"/>
              </a:rPr>
              <a:t>Nejčastěji se využívá škála v různé podobě – např. viz tabulka č. 1 dále. Před přiřazením bodů podle jednotlivých kritérií je třeba určit číselné intervaly jednotlivých kvantitativních ukazatelů pro použitou hodnotící škálu – např. viz tabulka č. 2 dále</a:t>
            </a:r>
          </a:p>
        </p:txBody>
      </p:sp>
      <p:pic>
        <p:nvPicPr>
          <p:cNvPr id="43012" name="Picture 5"/>
          <p:cNvPicPr>
            <a:picLocks noChangeAspect="1" noChangeArrowheads="1"/>
          </p:cNvPicPr>
          <p:nvPr/>
        </p:nvPicPr>
        <p:blipFill>
          <a:blip r:embed="rId2">
            <a:extLst>
              <a:ext uri="{28A0092B-C50C-407E-A947-70E740481C1C}">
                <a14:useLocalDpi xmlns:a14="http://schemas.microsoft.com/office/drawing/2010/main" val="0"/>
              </a:ext>
            </a:extLst>
          </a:blip>
          <a:srcRect l="13171" t="23888" r="9683" b="65495"/>
          <a:stretch>
            <a:fillRect/>
          </a:stretch>
        </p:blipFill>
        <p:spPr bwMode="auto">
          <a:xfrm>
            <a:off x="609600" y="3429000"/>
            <a:ext cx="4038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6"/>
          <p:cNvPicPr>
            <a:picLocks noChangeAspect="1" noChangeArrowheads="1"/>
          </p:cNvPicPr>
          <p:nvPr/>
        </p:nvPicPr>
        <p:blipFill>
          <a:blip r:embed="rId2">
            <a:extLst>
              <a:ext uri="{28A0092B-C50C-407E-A947-70E740481C1C}">
                <a14:useLocalDpi xmlns:a14="http://schemas.microsoft.com/office/drawing/2010/main" val="0"/>
              </a:ext>
            </a:extLst>
          </a:blip>
          <a:srcRect l="15053" t="51756" r="9683" b="21703"/>
          <a:stretch>
            <a:fillRect/>
          </a:stretch>
        </p:blipFill>
        <p:spPr bwMode="auto">
          <a:xfrm>
            <a:off x="4953000" y="2971800"/>
            <a:ext cx="3886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Text Box 7"/>
          <p:cNvSpPr txBox="1">
            <a:spLocks noChangeArrowheads="1"/>
          </p:cNvSpPr>
          <p:nvPr/>
        </p:nvSpPr>
        <p:spPr bwMode="auto">
          <a:xfrm>
            <a:off x="914400" y="5410200"/>
            <a:ext cx="320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defRPr/>
            </a:pPr>
            <a:r>
              <a:rPr lang="cs-CZ">
                <a:effectLst>
                  <a:outerShdw blurRad="38100" dist="38100" dir="2700000" algn="tl">
                    <a:srgbClr val="C0C0C0"/>
                  </a:outerShdw>
                </a:effectLst>
                <a:latin typeface="Arial" charset="0"/>
              </a:rPr>
              <a:t>Tab. č. 1: příklad bodové stupnice</a:t>
            </a:r>
          </a:p>
        </p:txBody>
      </p:sp>
      <p:sp>
        <p:nvSpPr>
          <p:cNvPr id="35848" name="Text Box 8"/>
          <p:cNvSpPr txBox="1">
            <a:spLocks noChangeArrowheads="1"/>
          </p:cNvSpPr>
          <p:nvPr/>
        </p:nvSpPr>
        <p:spPr bwMode="auto">
          <a:xfrm>
            <a:off x="4419600" y="59436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defRPr/>
            </a:pPr>
            <a:r>
              <a:rPr lang="cs-CZ">
                <a:effectLst>
                  <a:outerShdw blurRad="38100" dist="38100" dir="2700000" algn="tl">
                    <a:srgbClr val="C0C0C0"/>
                  </a:outerShdw>
                </a:effectLst>
                <a:latin typeface="Arial" charset="0"/>
              </a:rPr>
              <a:t>Tab. č. 2: příklady intervalů pro bodovou stupnici hodnocení</a:t>
            </a:r>
          </a:p>
        </p:txBody>
      </p:sp>
      <p:sp>
        <p:nvSpPr>
          <p:cNvPr id="43016" name="Text Box 9"/>
          <p:cNvSpPr txBox="1">
            <a:spLocks noChangeArrowheads="1"/>
          </p:cNvSpPr>
          <p:nvPr/>
        </p:nvSpPr>
        <p:spPr bwMode="auto">
          <a:xfrm>
            <a:off x="152400" y="6172200"/>
            <a:ext cx="6858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Font typeface="Wingdings" pitchFamily="2" charset="2"/>
              <a:buNone/>
            </a:pPr>
            <a:r>
              <a:rPr lang="cs-CZ" sz="1400">
                <a:solidFill>
                  <a:srgbClr val="000000"/>
                </a:solidFill>
                <a:effectLst/>
                <a:latin typeface="Arial" pitchFamily="34" charset="0"/>
              </a:rPr>
              <a:t>Použitý text z DP:Menšíková Barbora, </a:t>
            </a:r>
          </a:p>
          <a:p>
            <a:pPr eaLnBrk="1" hangingPunct="1">
              <a:spcBef>
                <a:spcPct val="50000"/>
              </a:spcBef>
              <a:buFont typeface="Wingdings" pitchFamily="2" charset="2"/>
              <a:buNone/>
            </a:pPr>
            <a:r>
              <a:rPr lang="cs-CZ" sz="1400">
                <a:solidFill>
                  <a:srgbClr val="000000"/>
                </a:solidFill>
                <a:effectLst/>
                <a:latin typeface="Arial" pitchFamily="34" charset="0"/>
              </a:rPr>
              <a:t>Návrh systému hodnocení dodavatelů dle </a:t>
            </a:r>
          </a:p>
          <a:p>
            <a:pPr eaLnBrk="1" hangingPunct="1">
              <a:spcBef>
                <a:spcPct val="50000"/>
              </a:spcBef>
              <a:buFont typeface="Wingdings" pitchFamily="2" charset="2"/>
              <a:buNone/>
            </a:pPr>
            <a:r>
              <a:rPr lang="cs-CZ" sz="1400">
                <a:solidFill>
                  <a:srgbClr val="000000"/>
                </a:solidFill>
                <a:effectLst/>
                <a:latin typeface="Arial" pitchFamily="34" charset="0"/>
              </a:rPr>
              <a:t>ČSN ISO 9001:2000</a:t>
            </a:r>
          </a:p>
        </p:txBody>
      </p:sp>
    </p:spTree>
    <p:extLst>
      <p:ext uri="{BB962C8B-B14F-4D97-AF65-F5344CB8AC3E}">
        <p14:creationId xmlns:p14="http://schemas.microsoft.com/office/powerpoint/2010/main" val="33306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107504" y="764704"/>
            <a:ext cx="8856984" cy="3426296"/>
          </a:xfrm>
        </p:spPr>
        <p:txBody>
          <a:bodyPr/>
          <a:lstStyle/>
          <a:p>
            <a:pPr>
              <a:lnSpc>
                <a:spcPct val="90000"/>
              </a:lnSpc>
            </a:pPr>
            <a:r>
              <a:rPr lang="cs-CZ" sz="2400" dirty="0" smtClean="0">
                <a:latin typeface="Arial" pitchFamily="34" charset="0"/>
              </a:rPr>
              <a:t>Použité postupy jsou vhodné v případech, kdy významnost jednotlivých ukazatelů je pro rozhodování stejná. Pokud tomu tak není, je třeba určit </a:t>
            </a:r>
            <a:r>
              <a:rPr lang="cs-CZ" sz="2400" b="1" dirty="0" smtClean="0">
                <a:latin typeface="Arial" pitchFamily="34" charset="0"/>
              </a:rPr>
              <a:t>pořadí důležitosti kritérií</a:t>
            </a:r>
            <a:r>
              <a:rPr lang="cs-CZ" sz="2400" dirty="0" smtClean="0">
                <a:latin typeface="Arial" pitchFamily="34" charset="0"/>
              </a:rPr>
              <a:t>. Pořadí podle důležitosti kritérií stanoví komise odborníků. Pokud se jejich názory liší, je možné využít průměrné pořadí kritérií. Tento postup stanovení pořadí důležitosti kritérií je ale určen pro malý počet kritérií. Nelze ho doporučit pro 10 a více kritérií. Blíže viz </a:t>
            </a:r>
            <a:r>
              <a:rPr lang="cs-CZ" sz="2400" dirty="0" err="1" smtClean="0">
                <a:latin typeface="Arial" pitchFamily="34" charset="0"/>
              </a:rPr>
              <a:t>tab.č</a:t>
            </a:r>
            <a:r>
              <a:rPr lang="cs-CZ" sz="2400" dirty="0" smtClean="0">
                <a:latin typeface="Arial" pitchFamily="34" charset="0"/>
              </a:rPr>
              <a:t>. 4</a:t>
            </a:r>
          </a:p>
        </p:txBody>
      </p:sp>
      <p:pic>
        <p:nvPicPr>
          <p:cNvPr id="45059" name="Picture 4"/>
          <p:cNvPicPr>
            <a:picLocks noChangeAspect="1" noChangeArrowheads="1"/>
          </p:cNvPicPr>
          <p:nvPr/>
        </p:nvPicPr>
        <p:blipFill>
          <a:blip r:embed="rId2">
            <a:extLst>
              <a:ext uri="{28A0092B-C50C-407E-A947-70E740481C1C}">
                <a14:useLocalDpi xmlns:a14="http://schemas.microsoft.com/office/drawing/2010/main" val="0"/>
              </a:ext>
            </a:extLst>
          </a:blip>
          <a:srcRect l="12387" t="24223" r="6703" b="55449"/>
          <a:stretch>
            <a:fillRect/>
          </a:stretch>
        </p:blipFill>
        <p:spPr bwMode="auto">
          <a:xfrm>
            <a:off x="1295400" y="3505200"/>
            <a:ext cx="6172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Text Box 5"/>
          <p:cNvSpPr txBox="1">
            <a:spLocks noChangeArrowheads="1"/>
          </p:cNvSpPr>
          <p:nvPr/>
        </p:nvSpPr>
        <p:spPr bwMode="auto">
          <a:xfrm>
            <a:off x="838200" y="56388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defRPr/>
            </a:pPr>
            <a:r>
              <a:rPr lang="cs-CZ" sz="1800">
                <a:effectLst>
                  <a:outerShdw blurRad="38100" dist="38100" dir="2700000" algn="tl">
                    <a:srgbClr val="C0C0C0"/>
                  </a:outerShdw>
                </a:effectLst>
                <a:latin typeface="Arial" charset="0"/>
              </a:rPr>
              <a:t>Tab. č. 4: výsledky hodnocení pořadí důležitosti kritérií podle hodnocení 6 hodnotitelů</a:t>
            </a:r>
          </a:p>
        </p:txBody>
      </p:sp>
      <p:sp>
        <p:nvSpPr>
          <p:cNvPr id="45061" name="Text Box 6"/>
          <p:cNvSpPr txBox="1">
            <a:spLocks noChangeArrowheads="1"/>
          </p:cNvSpPr>
          <p:nvPr/>
        </p:nvSpPr>
        <p:spPr bwMode="auto">
          <a:xfrm>
            <a:off x="762000" y="6248400"/>
            <a:ext cx="6858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Font typeface="Wingdings" pitchFamily="2" charset="2"/>
              <a:buNone/>
            </a:pPr>
            <a:r>
              <a:rPr lang="cs-CZ" sz="1400">
                <a:solidFill>
                  <a:srgbClr val="000000"/>
                </a:solidFill>
                <a:effectLst/>
                <a:latin typeface="Arial" pitchFamily="34" charset="0"/>
              </a:rPr>
              <a:t>Použitý text z DP:Menšíková Barbora, Návrh systému hodnocení dodavatelů dle ČSN ISO 9001:2000</a:t>
            </a:r>
          </a:p>
        </p:txBody>
      </p:sp>
    </p:spTree>
    <p:extLst>
      <p:ext uri="{BB962C8B-B14F-4D97-AF65-F5344CB8AC3E}">
        <p14:creationId xmlns:p14="http://schemas.microsoft.com/office/powerpoint/2010/main" val="300645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0" y="702161"/>
            <a:ext cx="8686800" cy="1777482"/>
          </a:xfrm>
        </p:spPr>
        <p:txBody>
          <a:bodyPr/>
          <a:lstStyle/>
          <a:p>
            <a:r>
              <a:rPr lang="cs-CZ" sz="2400" dirty="0" smtClean="0">
                <a:latin typeface="Arial" pitchFamily="34" charset="0"/>
              </a:rPr>
              <a:t>Bodové hodnocení dodavatelů lze spojit s ohodnocením významnosti kritérií vynásobením přiřazených bodů nebo relativních hodnot ohodnoceným pořadím kritérií – viz </a:t>
            </a:r>
            <a:r>
              <a:rPr lang="cs-CZ" sz="2400" dirty="0" err="1" smtClean="0">
                <a:latin typeface="Arial" pitchFamily="34" charset="0"/>
              </a:rPr>
              <a:t>tab</a:t>
            </a:r>
            <a:r>
              <a:rPr lang="cs-CZ" sz="2400" dirty="0" smtClean="0">
                <a:latin typeface="Arial" pitchFamily="34" charset="0"/>
              </a:rPr>
              <a:t> č. 5 a 6 dále</a:t>
            </a:r>
            <a:r>
              <a:rPr lang="cs-CZ" dirty="0" smtClean="0">
                <a:latin typeface="Arial" pitchFamily="34" charset="0"/>
              </a:rPr>
              <a:t>.</a:t>
            </a:r>
          </a:p>
        </p:txBody>
      </p:sp>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l="15384" t="37531" r="10257" b="40741"/>
          <a:stretch>
            <a:fillRect/>
          </a:stretch>
        </p:blipFill>
        <p:spPr bwMode="auto">
          <a:xfrm>
            <a:off x="4724400" y="2514600"/>
            <a:ext cx="396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5"/>
          <p:cNvPicPr>
            <a:picLocks noChangeAspect="1" noChangeArrowheads="1"/>
          </p:cNvPicPr>
          <p:nvPr/>
        </p:nvPicPr>
        <p:blipFill>
          <a:blip r:embed="rId2">
            <a:extLst>
              <a:ext uri="{28A0092B-C50C-407E-A947-70E740481C1C}">
                <a14:useLocalDpi xmlns:a14="http://schemas.microsoft.com/office/drawing/2010/main" val="0"/>
              </a:ext>
            </a:extLst>
          </a:blip>
          <a:srcRect l="13171" t="9877" r="9683" b="66420"/>
          <a:stretch>
            <a:fillRect/>
          </a:stretch>
        </p:blipFill>
        <p:spPr bwMode="auto">
          <a:xfrm>
            <a:off x="457200" y="2286000"/>
            <a:ext cx="4114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Text Box 6"/>
          <p:cNvSpPr txBox="1">
            <a:spLocks noChangeArrowheads="1"/>
          </p:cNvSpPr>
          <p:nvPr/>
        </p:nvSpPr>
        <p:spPr bwMode="auto">
          <a:xfrm>
            <a:off x="685800" y="5638800"/>
            <a:ext cx="365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Font typeface="Wingdings" pitchFamily="2" charset="2"/>
              <a:buNone/>
            </a:pPr>
            <a:r>
              <a:rPr lang="cs-CZ" sz="1600">
                <a:effectLst/>
                <a:latin typeface="Arial" pitchFamily="34" charset="0"/>
              </a:rPr>
              <a:t>Tab. č. 5: váhové bodové hodnocení</a:t>
            </a:r>
          </a:p>
        </p:txBody>
      </p:sp>
      <p:sp>
        <p:nvSpPr>
          <p:cNvPr id="46086" name="Text Box 7"/>
          <p:cNvSpPr txBox="1">
            <a:spLocks noChangeArrowheads="1"/>
          </p:cNvSpPr>
          <p:nvPr/>
        </p:nvSpPr>
        <p:spPr bwMode="auto">
          <a:xfrm>
            <a:off x="5029200" y="5562600"/>
            <a:ext cx="3657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Font typeface="Wingdings" pitchFamily="2" charset="2"/>
              <a:buNone/>
            </a:pPr>
            <a:r>
              <a:rPr lang="cs-CZ" sz="1600">
                <a:effectLst/>
                <a:latin typeface="Arial" pitchFamily="34" charset="0"/>
              </a:rPr>
              <a:t>Tab. č. 6: váhové relativní bodové hodnocení</a:t>
            </a:r>
          </a:p>
        </p:txBody>
      </p:sp>
      <p:sp>
        <p:nvSpPr>
          <p:cNvPr id="46087" name="Text Box 8"/>
          <p:cNvSpPr txBox="1">
            <a:spLocks noChangeArrowheads="1"/>
          </p:cNvSpPr>
          <p:nvPr/>
        </p:nvSpPr>
        <p:spPr bwMode="auto">
          <a:xfrm>
            <a:off x="762000" y="6340475"/>
            <a:ext cx="6858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Helvetica" charset="0"/>
              </a:defRPr>
            </a:lvl1pPr>
            <a:lvl2pPr marL="742950" indent="-285750" eaLnBrk="0" hangingPunct="0">
              <a:defRPr sz="2400">
                <a:solidFill>
                  <a:schemeClr val="tx1"/>
                </a:solidFill>
                <a:latin typeface="Helvetica" charset="0"/>
              </a:defRPr>
            </a:lvl2pPr>
            <a:lvl3pPr marL="1143000" indent="-228600" eaLnBrk="0" hangingPunct="0">
              <a:defRPr sz="2400">
                <a:solidFill>
                  <a:schemeClr val="tx1"/>
                </a:solidFill>
                <a:latin typeface="Helvetica" charset="0"/>
              </a:defRPr>
            </a:lvl3pPr>
            <a:lvl4pPr marL="1600200" indent="-228600" eaLnBrk="0" hangingPunct="0">
              <a:defRPr sz="2400">
                <a:solidFill>
                  <a:schemeClr val="tx1"/>
                </a:solidFill>
                <a:latin typeface="Helvetica" charset="0"/>
              </a:defRPr>
            </a:lvl4pPr>
            <a:lvl5pPr marL="2057400" indent="-228600" eaLnBrk="0" hangingPunct="0">
              <a:defRPr sz="2400">
                <a:solidFill>
                  <a:schemeClr val="tx1"/>
                </a:solidFill>
                <a:latin typeface="Helvetica" charset="0"/>
              </a:defRPr>
            </a:lvl5pPr>
            <a:lvl6pPr marL="25146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6pPr>
            <a:lvl7pPr marL="29718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7pPr>
            <a:lvl8pPr marL="34290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8pPr>
            <a:lvl9pPr marL="3886200" indent="-228600" eaLnBrk="0" fontAlgn="base" hangingPunct="0">
              <a:spcBef>
                <a:spcPct val="20000"/>
              </a:spcBef>
              <a:spcAft>
                <a:spcPct val="0"/>
              </a:spcAft>
              <a:buClr>
                <a:schemeClr val="accent2"/>
              </a:buClr>
              <a:buFont typeface="Wingdings" pitchFamily="2" charset="2"/>
              <a:buChar char="•"/>
              <a:defRPr sz="2400">
                <a:solidFill>
                  <a:schemeClr val="tx1"/>
                </a:solidFill>
                <a:latin typeface="Helvetica" charset="0"/>
              </a:defRPr>
            </a:lvl9pPr>
          </a:lstStyle>
          <a:p>
            <a:pPr eaLnBrk="1" hangingPunct="1">
              <a:spcBef>
                <a:spcPct val="50000"/>
              </a:spcBef>
              <a:buFont typeface="Wingdings" pitchFamily="2" charset="2"/>
              <a:buNone/>
            </a:pPr>
            <a:r>
              <a:rPr lang="cs-CZ" sz="1400">
                <a:solidFill>
                  <a:srgbClr val="000000"/>
                </a:solidFill>
                <a:effectLst/>
                <a:latin typeface="Arial" pitchFamily="34" charset="0"/>
              </a:rPr>
              <a:t>Použitý text z DP:Menšíková Barbora, Návrh systému hodnocení dodavatelů dle ČSN ISO 9001:2000</a:t>
            </a:r>
          </a:p>
        </p:txBody>
      </p:sp>
    </p:spTree>
    <p:extLst>
      <p:ext uri="{BB962C8B-B14F-4D97-AF65-F5344CB8AC3E}">
        <p14:creationId xmlns:p14="http://schemas.microsoft.com/office/powerpoint/2010/main" val="212483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5000" contrast="65000"/>
                    </a14:imgEffect>
                  </a14:imgLayer>
                </a14:imgProps>
              </a:ext>
              <a:ext uri="{28A0092B-C50C-407E-A947-70E740481C1C}">
                <a14:useLocalDpi xmlns:a14="http://schemas.microsoft.com/office/drawing/2010/main" val="0"/>
              </a:ext>
            </a:extLst>
          </a:blip>
          <a:srcRect l="15705" r="9405"/>
          <a:stretch/>
        </p:blipFill>
        <p:spPr bwMode="auto">
          <a:xfrm>
            <a:off x="179512" y="566738"/>
            <a:ext cx="8712967" cy="617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1258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a:xfrm>
            <a:off x="395536" y="620688"/>
            <a:ext cx="8229600" cy="715962"/>
          </a:xfrm>
        </p:spPr>
        <p:txBody>
          <a:bodyPr>
            <a:normAutofit fontScale="90000"/>
          </a:bodyPr>
          <a:lstStyle/>
          <a:p>
            <a:pPr eaLnBrk="1" hangingPunct="1"/>
            <a:r>
              <a:rPr lang="cs-CZ" altLang="cs-CZ" sz="3600" b="1" dirty="0" smtClean="0">
                <a:solidFill>
                  <a:srgbClr val="C00000"/>
                </a:solidFill>
              </a:rPr>
              <a:t>Optimalizace počtu dodavatelů</a:t>
            </a:r>
            <a:r>
              <a:rPr lang="cs-CZ" altLang="cs-CZ" b="1" dirty="0" smtClean="0"/>
              <a:t/>
            </a:r>
            <a:br>
              <a:rPr lang="cs-CZ" altLang="cs-CZ" b="1" dirty="0" smtClean="0"/>
            </a:br>
            <a:endParaRPr lang="cs-CZ" altLang="cs-CZ" dirty="0" smtClean="0"/>
          </a:p>
        </p:txBody>
      </p:sp>
      <p:sp>
        <p:nvSpPr>
          <p:cNvPr id="47107" name="Zástupný symbol pro obsah 2"/>
          <p:cNvSpPr>
            <a:spLocks noGrp="1"/>
          </p:cNvSpPr>
          <p:nvPr>
            <p:ph idx="1"/>
          </p:nvPr>
        </p:nvSpPr>
        <p:spPr>
          <a:xfrm>
            <a:off x="467544" y="1412776"/>
            <a:ext cx="8229600" cy="5287963"/>
          </a:xfrm>
        </p:spPr>
        <p:txBody>
          <a:bodyPr>
            <a:normAutofit lnSpcReduction="10000"/>
          </a:bodyPr>
          <a:lstStyle/>
          <a:p>
            <a:pPr marL="0" indent="0" eaLnBrk="1" hangingPunct="1">
              <a:buFont typeface="Wingdings" pitchFamily="2" charset="2"/>
              <a:buNone/>
            </a:pPr>
            <a:r>
              <a:rPr lang="cs-CZ" sz="1600" dirty="0" smtClean="0">
                <a:solidFill>
                  <a:srgbClr val="000000"/>
                </a:solidFill>
                <a:latin typeface="Arial" pitchFamily="34" charset="0"/>
              </a:rPr>
              <a:t>Rozhodující faktory: struktura trhu, velikost dodavatelů, vyjednávací síla dodavatelů, strategičnost položky, míra specifičnosti trhu, požadavek komplexnosti nákupu nebo spolehlivosti dodávek, kapacity dodavatelů, dodavatelských podmínek…..</a:t>
            </a:r>
          </a:p>
          <a:p>
            <a:pPr marL="0" indent="0" eaLnBrk="1" hangingPunct="1">
              <a:buFont typeface="Wingdings" pitchFamily="2" charset="2"/>
              <a:buNone/>
            </a:pPr>
            <a:r>
              <a:rPr lang="cs-CZ" sz="1600" b="1" dirty="0" smtClean="0">
                <a:solidFill>
                  <a:srgbClr val="FF0000"/>
                </a:solidFill>
                <a:latin typeface="Arial" pitchFamily="34" charset="0"/>
              </a:rPr>
              <a:t>1. Strategie koncentrace (single </a:t>
            </a:r>
            <a:r>
              <a:rPr lang="cs-CZ" sz="1600" b="1" dirty="0" err="1" smtClean="0">
                <a:solidFill>
                  <a:srgbClr val="FF0000"/>
                </a:solidFill>
                <a:latin typeface="Arial" pitchFamily="34" charset="0"/>
              </a:rPr>
              <a:t>sourcing</a:t>
            </a:r>
            <a:r>
              <a:rPr lang="cs-CZ" sz="1600" b="1" dirty="0" smtClean="0">
                <a:solidFill>
                  <a:srgbClr val="FF0000"/>
                </a:solidFill>
                <a:latin typeface="Arial" pitchFamily="34" charset="0"/>
              </a:rPr>
              <a:t>) </a:t>
            </a:r>
          </a:p>
          <a:p>
            <a:pPr marL="0" indent="0" eaLnBrk="1" hangingPunct="1"/>
            <a:r>
              <a:rPr lang="cs-CZ" sz="1600" dirty="0" smtClean="0">
                <a:latin typeface="Arial" pitchFamily="34" charset="0"/>
              </a:rPr>
              <a:t>Při single </a:t>
            </a:r>
            <a:r>
              <a:rPr lang="cs-CZ" sz="1600" dirty="0" err="1" smtClean="0">
                <a:latin typeface="Arial" pitchFamily="34" charset="0"/>
              </a:rPr>
              <a:t>sourcingu</a:t>
            </a:r>
            <a:r>
              <a:rPr lang="cs-CZ" sz="1600" dirty="0" smtClean="0">
                <a:latin typeface="Arial" pitchFamily="34" charset="0"/>
              </a:rPr>
              <a:t> se redukuje počet dodavatelů a snahou odběratele je užší navázání obchodního vztahu s hlavními dodavateli pro daný vstup. Často jsou definováni tzv. strategičtí dodavatelé a další „ v záloze“</a:t>
            </a:r>
          </a:p>
          <a:p>
            <a:pPr marL="0" indent="0" eaLnBrk="1" hangingPunct="1"/>
            <a:r>
              <a:rPr lang="cs-CZ" sz="1600" dirty="0" smtClean="0">
                <a:latin typeface="Arial" pitchFamily="34" charset="0"/>
              </a:rPr>
              <a:t>V praxi často dochází k absolutnímu single </a:t>
            </a:r>
            <a:r>
              <a:rPr lang="cs-CZ" sz="1600" dirty="0" err="1" smtClean="0">
                <a:latin typeface="Arial" pitchFamily="34" charset="0"/>
              </a:rPr>
              <a:t>sourcingu</a:t>
            </a:r>
            <a:r>
              <a:rPr lang="cs-CZ" sz="1600" dirty="0" smtClean="0">
                <a:latin typeface="Arial" pitchFamily="34" charset="0"/>
              </a:rPr>
              <a:t>, tj. že danou komoditu poskytuje pouze jeden dodavatel. </a:t>
            </a:r>
          </a:p>
          <a:p>
            <a:pPr marL="0" indent="0" eaLnBrk="1" hangingPunct="1"/>
            <a:r>
              <a:rPr lang="cs-CZ" sz="1600" dirty="0" smtClean="0">
                <a:latin typeface="Arial" pitchFamily="34" charset="0"/>
              </a:rPr>
              <a:t>Dle Šlapoty pokud některý dodavatel překročí hranici 30 % z celkového nakupovaného objemu daného produktu, tak může dojít k závislosti na dodavateli a v případě problémů nemusí být záložní dodavatel schopný a připravený zajistit požadovaný objem dodávek </a:t>
            </a:r>
          </a:p>
          <a:p>
            <a:pPr marL="0" indent="0" eaLnBrk="1" hangingPunct="1"/>
            <a:endParaRPr lang="cs-CZ" sz="1600" b="1" dirty="0" smtClean="0">
              <a:latin typeface="Arial" pitchFamily="34" charset="0"/>
            </a:endParaRPr>
          </a:p>
          <a:p>
            <a:pPr marL="0" indent="0" eaLnBrk="1" hangingPunct="1">
              <a:buFont typeface="Wingdings" pitchFamily="2" charset="2"/>
              <a:buNone/>
            </a:pPr>
            <a:r>
              <a:rPr lang="cs-CZ" sz="1600" b="1" dirty="0" smtClean="0">
                <a:solidFill>
                  <a:srgbClr val="FF0000"/>
                </a:solidFill>
                <a:latin typeface="Arial" pitchFamily="34" charset="0"/>
              </a:rPr>
              <a:t>2. Strategie dodavatelského vějíře (</a:t>
            </a:r>
            <a:r>
              <a:rPr lang="cs-CZ" sz="1600" b="1" dirty="0" err="1" smtClean="0">
                <a:solidFill>
                  <a:srgbClr val="FF0000"/>
                </a:solidFill>
                <a:latin typeface="Arial" pitchFamily="34" charset="0"/>
              </a:rPr>
              <a:t>multiple</a:t>
            </a:r>
            <a:r>
              <a:rPr lang="cs-CZ" sz="1600" b="1" dirty="0" smtClean="0">
                <a:solidFill>
                  <a:srgbClr val="FF0000"/>
                </a:solidFill>
                <a:latin typeface="Arial" pitchFamily="34" charset="0"/>
              </a:rPr>
              <a:t> </a:t>
            </a:r>
            <a:r>
              <a:rPr lang="cs-CZ" sz="1600" b="1" dirty="0" err="1" smtClean="0">
                <a:solidFill>
                  <a:srgbClr val="FF0000"/>
                </a:solidFill>
                <a:latin typeface="Arial" pitchFamily="34" charset="0"/>
              </a:rPr>
              <a:t>sourcing</a:t>
            </a:r>
            <a:r>
              <a:rPr lang="cs-CZ" sz="1600" b="1" dirty="0" smtClean="0">
                <a:solidFill>
                  <a:srgbClr val="FF0000"/>
                </a:solidFill>
                <a:latin typeface="Arial" pitchFamily="34" charset="0"/>
              </a:rPr>
              <a:t>)</a:t>
            </a:r>
          </a:p>
          <a:p>
            <a:pPr marL="0" indent="0" eaLnBrk="1" hangingPunct="1"/>
            <a:r>
              <a:rPr lang="cs-CZ" sz="1600" dirty="0" smtClean="0">
                <a:latin typeface="Arial" pitchFamily="34" charset="0"/>
              </a:rPr>
              <a:t>Při aplikaci tohoto přístupu se využívá nejméně dvou dodavatelů pro jeden nakupovaný vstup, protože rozdělením spotřeby na několik dodavatelských firem lze minimalizovat riziko přerušení plynulosti dodávek v nestandardních situacích. Tímto rozdělením podnik staví své plánování nákupu na širší, a tím také jistější základně.</a:t>
            </a:r>
          </a:p>
          <a:p>
            <a:pPr marL="0" indent="0" eaLnBrk="1" hangingPunct="1">
              <a:buFont typeface="Wingdings" pitchFamily="2" charset="2"/>
              <a:buNone/>
            </a:pPr>
            <a:endParaRPr lang="cs-CZ" sz="1200" dirty="0" smtClean="0">
              <a:latin typeface="Arial" pitchFamily="34" charset="0"/>
            </a:endParaRPr>
          </a:p>
          <a:p>
            <a:pPr marL="0" indent="0" eaLnBrk="1" hangingPunct="1">
              <a:buFont typeface="Wingdings" pitchFamily="2" charset="2"/>
              <a:buNone/>
            </a:pPr>
            <a:endParaRPr lang="cs-CZ" sz="1200" dirty="0" smtClean="0">
              <a:latin typeface="Arial" pitchFamily="34" charset="0"/>
            </a:endParaRPr>
          </a:p>
          <a:p>
            <a:pPr marL="0" indent="0" eaLnBrk="1" hangingPunct="1">
              <a:buFont typeface="Wingdings" pitchFamily="2" charset="2"/>
              <a:buNone/>
            </a:pPr>
            <a:r>
              <a:rPr lang="cs-CZ" sz="1200" dirty="0" smtClean="0">
                <a:solidFill>
                  <a:srgbClr val="000000"/>
                </a:solidFill>
                <a:latin typeface="Arial" pitchFamily="34" charset="0"/>
              </a:rPr>
              <a:t>Zdroj: </a:t>
            </a:r>
            <a:r>
              <a:rPr lang="cs-CZ" sz="1200" dirty="0" err="1" smtClean="0">
                <a:solidFill>
                  <a:srgbClr val="000000"/>
                </a:solidFill>
                <a:latin typeface="Arial" pitchFamily="34" charset="0"/>
              </a:rPr>
              <a:t>Šlapota</a:t>
            </a:r>
            <a:r>
              <a:rPr lang="cs-CZ" sz="1200" dirty="0" smtClean="0">
                <a:solidFill>
                  <a:srgbClr val="000000"/>
                </a:solidFill>
                <a:latin typeface="Arial" pitchFamily="34" charset="0"/>
              </a:rPr>
              <a:t>, 2005 </a:t>
            </a:r>
          </a:p>
          <a:p>
            <a:pPr marL="0" indent="0" eaLnBrk="1" hangingPunct="1"/>
            <a:endParaRPr lang="cs-CZ" dirty="0" smtClean="0">
              <a:latin typeface="Arial" pitchFamily="34" charset="0"/>
            </a:endParaRPr>
          </a:p>
        </p:txBody>
      </p:sp>
    </p:spTree>
    <p:extLst>
      <p:ext uri="{BB962C8B-B14F-4D97-AF65-F5344CB8AC3E}">
        <p14:creationId xmlns:p14="http://schemas.microsoft.com/office/powerpoint/2010/main" val="178310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467544" y="620688"/>
            <a:ext cx="8229600" cy="1143000"/>
          </a:xfrm>
        </p:spPr>
        <p:txBody>
          <a:bodyPr/>
          <a:lstStyle/>
          <a:p>
            <a:pPr eaLnBrk="1" hangingPunct="1"/>
            <a:r>
              <a:rPr lang="cs-CZ" altLang="cs-CZ" sz="3200" dirty="0" smtClean="0">
                <a:solidFill>
                  <a:srgbClr val="FF0000"/>
                </a:solidFill>
              </a:rPr>
              <a:t>Požadavky na nákup a hodnocení dodavatelů – KVALITA (1)</a:t>
            </a:r>
          </a:p>
        </p:txBody>
      </p:sp>
      <p:sp>
        <p:nvSpPr>
          <p:cNvPr id="5" name="Zástupný symbol pro obsah 4"/>
          <p:cNvSpPr>
            <a:spLocks noGrp="1"/>
          </p:cNvSpPr>
          <p:nvPr>
            <p:ph idx="1"/>
          </p:nvPr>
        </p:nvSpPr>
        <p:spPr>
          <a:xfrm>
            <a:off x="467544" y="2132856"/>
            <a:ext cx="8229600" cy="4525963"/>
          </a:xfrm>
        </p:spPr>
        <p:txBody>
          <a:bodyPr>
            <a:normAutofit lnSpcReduction="10000"/>
          </a:bodyPr>
          <a:lstStyle/>
          <a:p>
            <a:pPr eaLnBrk="1" hangingPunct="1">
              <a:defRPr/>
            </a:pPr>
            <a:r>
              <a:rPr lang="cs-CZ" sz="1800" dirty="0">
                <a:latin typeface="+mn-lt"/>
              </a:rPr>
              <a:t>a) úplná nomenklatura a hodnoty znaků </a:t>
            </a:r>
            <a:r>
              <a:rPr lang="cs-CZ" sz="1800" dirty="0" smtClean="0">
                <a:latin typeface="+mn-lt"/>
              </a:rPr>
              <a:t>kvality </a:t>
            </a:r>
            <a:r>
              <a:rPr lang="cs-CZ" sz="1800" dirty="0">
                <a:latin typeface="+mn-lt"/>
              </a:rPr>
              <a:t>(pokud možno měřitelných),</a:t>
            </a:r>
          </a:p>
          <a:p>
            <a:pPr eaLnBrk="1" hangingPunct="1">
              <a:defRPr/>
            </a:pPr>
            <a:r>
              <a:rPr lang="cs-CZ" sz="1800" dirty="0">
                <a:latin typeface="+mn-lt"/>
              </a:rPr>
              <a:t>b) časové období platnosti hodnot znaků </a:t>
            </a:r>
            <a:r>
              <a:rPr lang="cs-CZ" sz="1800" dirty="0" smtClean="0">
                <a:latin typeface="+mn-lt"/>
              </a:rPr>
              <a:t>kvality,</a:t>
            </a:r>
            <a:endParaRPr lang="cs-CZ" sz="1800" dirty="0">
              <a:latin typeface="+mn-lt"/>
            </a:endParaRPr>
          </a:p>
          <a:p>
            <a:pPr eaLnBrk="1" hangingPunct="1">
              <a:defRPr/>
            </a:pPr>
            <a:r>
              <a:rPr lang="cs-CZ" sz="1800" dirty="0">
                <a:latin typeface="+mn-lt"/>
              </a:rPr>
              <a:t>c) stanovené postupy a jednotky měření a testování produktů,</a:t>
            </a:r>
          </a:p>
          <a:p>
            <a:pPr eaLnBrk="1" hangingPunct="1">
              <a:defRPr/>
            </a:pPr>
            <a:r>
              <a:rPr lang="cs-CZ" sz="1800" dirty="0">
                <a:latin typeface="+mn-lt"/>
              </a:rPr>
              <a:t>d) volba vhodného </a:t>
            </a:r>
            <a:r>
              <a:rPr lang="cs-CZ" sz="1800" dirty="0" smtClean="0">
                <a:latin typeface="+mn-lt"/>
              </a:rPr>
              <a:t>způsobu </a:t>
            </a:r>
            <a:r>
              <a:rPr lang="cs-CZ" sz="1800" dirty="0">
                <a:latin typeface="+mn-lt"/>
              </a:rPr>
              <a:t>posuzování </a:t>
            </a:r>
            <a:r>
              <a:rPr lang="cs-CZ" sz="1800" dirty="0" smtClean="0">
                <a:latin typeface="+mn-lt"/>
              </a:rPr>
              <a:t>shody,</a:t>
            </a:r>
            <a:endParaRPr lang="cs-CZ" sz="1800" dirty="0">
              <a:latin typeface="+mn-lt"/>
            </a:endParaRPr>
          </a:p>
          <a:p>
            <a:pPr eaLnBrk="1" hangingPunct="1">
              <a:defRPr/>
            </a:pPr>
            <a:r>
              <a:rPr lang="cs-CZ" sz="1800" dirty="0">
                <a:latin typeface="+mn-lt"/>
              </a:rPr>
              <a:t>e) definovaná kritéria přijatelnosti dodávek,</a:t>
            </a:r>
          </a:p>
          <a:p>
            <a:pPr eaLnBrk="1" hangingPunct="1">
              <a:defRPr/>
            </a:pPr>
            <a:r>
              <a:rPr lang="cs-CZ" sz="1800" dirty="0">
                <a:latin typeface="+mn-lt"/>
              </a:rPr>
              <a:t>f) termíny dodání, dodávané množství,</a:t>
            </a:r>
          </a:p>
          <a:p>
            <a:pPr eaLnBrk="1" hangingPunct="1">
              <a:defRPr/>
            </a:pPr>
            <a:r>
              <a:rPr lang="cs-CZ" sz="1800" dirty="0">
                <a:latin typeface="+mn-lt"/>
              </a:rPr>
              <a:t>g) požadavky na identifikaci a zpětnou sledovanost dodávek,</a:t>
            </a:r>
          </a:p>
          <a:p>
            <a:pPr eaLnBrk="1" hangingPunct="1">
              <a:defRPr/>
            </a:pPr>
            <a:r>
              <a:rPr lang="cs-CZ" sz="1800" dirty="0">
                <a:latin typeface="+mn-lt"/>
              </a:rPr>
              <a:t>h) očekávané maximální náklady vztahující se k dodávce apod</a:t>
            </a:r>
            <a:r>
              <a:rPr lang="cs-CZ" sz="1800" dirty="0" smtClean="0">
                <a:latin typeface="+mn-lt"/>
              </a:rPr>
              <a:t>.</a:t>
            </a:r>
          </a:p>
          <a:p>
            <a:pPr marL="0" indent="0" eaLnBrk="1" hangingPunct="1">
              <a:buFont typeface="Wingdings" pitchFamily="2" charset="2"/>
              <a:buNone/>
              <a:defRPr/>
            </a:pPr>
            <a:endParaRPr lang="cs-CZ" sz="1800" dirty="0" smtClean="0">
              <a:latin typeface="+mn-lt"/>
            </a:endParaRPr>
          </a:p>
          <a:p>
            <a:pPr marL="0" indent="0" eaLnBrk="1" hangingPunct="1">
              <a:buFont typeface="Wingdings" pitchFamily="2" charset="2"/>
              <a:buNone/>
              <a:defRPr/>
            </a:pPr>
            <a:r>
              <a:rPr lang="cs-CZ" sz="1800" dirty="0" smtClean="0">
                <a:solidFill>
                  <a:srgbClr val="00B050"/>
                </a:solidFill>
                <a:latin typeface="+mn-lt"/>
              </a:rPr>
              <a:t>V souboru požadavků na procesy a systémy u dodavatelů by neměly chybět</a:t>
            </a:r>
            <a:r>
              <a:rPr lang="cs-CZ" sz="1800" dirty="0" smtClean="0">
                <a:latin typeface="+mn-lt"/>
              </a:rPr>
              <a:t>:</a:t>
            </a:r>
          </a:p>
          <a:p>
            <a:pPr eaLnBrk="1" hangingPunct="1">
              <a:defRPr/>
            </a:pPr>
            <a:r>
              <a:rPr lang="cs-CZ" sz="1800" dirty="0" smtClean="0">
                <a:latin typeface="+mn-lt"/>
              </a:rPr>
              <a:t>i) požadavky na systémy managementu kvality, </a:t>
            </a:r>
            <a:r>
              <a:rPr lang="cs-CZ" sz="1800" dirty="0" err="1" smtClean="0">
                <a:latin typeface="+mn-lt"/>
              </a:rPr>
              <a:t>enviromentálního</a:t>
            </a:r>
            <a:r>
              <a:rPr lang="cs-CZ" sz="1800" dirty="0" smtClean="0">
                <a:latin typeface="+mn-lt"/>
              </a:rPr>
              <a:t> managementu, managementu bezpečnosti a ochrany zdraví při práci,</a:t>
            </a:r>
          </a:p>
          <a:p>
            <a:pPr eaLnBrk="1" hangingPunct="1">
              <a:defRPr/>
            </a:pPr>
            <a:r>
              <a:rPr lang="pl-PL" sz="1800" dirty="0" smtClean="0">
                <a:latin typeface="+mn-lt"/>
              </a:rPr>
              <a:t>j) požadavky na způsobilost procesů u dodavatelů,</a:t>
            </a:r>
          </a:p>
          <a:p>
            <a:pPr eaLnBrk="1" hangingPunct="1">
              <a:defRPr/>
            </a:pPr>
            <a:r>
              <a:rPr lang="cs-CZ" sz="1800" dirty="0" smtClean="0">
                <a:latin typeface="+mn-lt"/>
              </a:rPr>
              <a:t>k) způsoby zabezpečování kvality u subdodavatelů,</a:t>
            </a:r>
          </a:p>
        </p:txBody>
      </p:sp>
    </p:spTree>
    <p:extLst>
      <p:ext uri="{BB962C8B-B14F-4D97-AF65-F5344CB8AC3E}">
        <p14:creationId xmlns:p14="http://schemas.microsoft.com/office/powerpoint/2010/main" val="401178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a:xfrm>
            <a:off x="467544" y="764704"/>
            <a:ext cx="8229600" cy="1066800"/>
          </a:xfrm>
        </p:spPr>
        <p:txBody>
          <a:bodyPr>
            <a:normAutofit fontScale="90000"/>
          </a:bodyPr>
          <a:lstStyle/>
          <a:p>
            <a:pPr eaLnBrk="1" hangingPunct="1"/>
            <a:r>
              <a:rPr lang="cs-CZ" altLang="cs-CZ" dirty="0" smtClean="0">
                <a:solidFill>
                  <a:srgbClr val="FF0000"/>
                </a:solidFill>
              </a:rPr>
              <a:t>Požadavky na nákup a hodnocení dodavatelů – KVALITA (2)</a:t>
            </a:r>
            <a:endParaRPr lang="cs-CZ" altLang="cs-CZ" dirty="0" smtClean="0"/>
          </a:p>
        </p:txBody>
      </p:sp>
      <p:sp>
        <p:nvSpPr>
          <p:cNvPr id="3" name="Zástupný symbol pro obsah 2"/>
          <p:cNvSpPr>
            <a:spLocks noGrp="1"/>
          </p:cNvSpPr>
          <p:nvPr>
            <p:ph idx="1"/>
          </p:nvPr>
        </p:nvSpPr>
        <p:spPr>
          <a:xfrm>
            <a:off x="457200" y="1772816"/>
            <a:ext cx="8229600" cy="4801720"/>
          </a:xfrm>
        </p:spPr>
        <p:txBody>
          <a:bodyPr/>
          <a:lstStyle/>
          <a:p>
            <a:pPr eaLnBrk="1" hangingPunct="1">
              <a:defRPr/>
            </a:pPr>
            <a:r>
              <a:rPr lang="cs-CZ" sz="1800" dirty="0" smtClean="0">
                <a:latin typeface="+mn-lt"/>
              </a:rPr>
              <a:t>l) druhy přejímacích plánů, pokud se jako forma ověřování shody uplatňuje statistická přejímka,</a:t>
            </a:r>
          </a:p>
          <a:p>
            <a:pPr eaLnBrk="1" hangingPunct="1">
              <a:defRPr/>
            </a:pPr>
            <a:r>
              <a:rPr lang="cs-CZ" sz="1800" dirty="0" smtClean="0">
                <a:latin typeface="+mn-lt"/>
              </a:rPr>
              <a:t>m) odpovědnost za jednotlivé činnosti při zabezpečování kvality dodávek,</a:t>
            </a:r>
          </a:p>
          <a:p>
            <a:pPr eaLnBrk="1" hangingPunct="1">
              <a:defRPr/>
            </a:pPr>
            <a:r>
              <a:rPr lang="cs-CZ" sz="1800" dirty="0" smtClean="0">
                <a:latin typeface="+mn-lt"/>
              </a:rPr>
              <a:t>n) způsoby komunikace s dodavateli, včetně komunikace o změnách a úpravách obchodních smluv,</a:t>
            </a:r>
          </a:p>
          <a:p>
            <a:pPr eaLnBrk="1" hangingPunct="1">
              <a:defRPr/>
            </a:pPr>
            <a:r>
              <a:rPr lang="cs-CZ" sz="1800" dirty="0" smtClean="0">
                <a:latin typeface="+mn-lt"/>
              </a:rPr>
              <a:t>o) požadavky na rozsah spolupráce v průběhu plnění obchodní smlouvy atd.</a:t>
            </a:r>
          </a:p>
          <a:p>
            <a:pPr marL="109728" indent="0" eaLnBrk="1" hangingPunct="1">
              <a:buNone/>
              <a:defRPr/>
            </a:pPr>
            <a:endParaRPr lang="cs-CZ" sz="1800" dirty="0" smtClean="0">
              <a:latin typeface="+mn-lt"/>
            </a:endParaRPr>
          </a:p>
          <a:p>
            <a:pPr marL="0" indent="0" eaLnBrk="1" hangingPunct="1">
              <a:buFont typeface="Wingdings" pitchFamily="2" charset="2"/>
              <a:buNone/>
              <a:defRPr/>
            </a:pPr>
            <a:r>
              <a:rPr lang="cs-CZ" sz="1800" dirty="0" smtClean="0">
                <a:solidFill>
                  <a:srgbClr val="00B050"/>
                </a:solidFill>
                <a:latin typeface="+mn-lt"/>
              </a:rPr>
              <a:t>Mezi požadavky na další služby a činnosti mohou patřit:</a:t>
            </a:r>
          </a:p>
          <a:p>
            <a:pPr eaLnBrk="1" hangingPunct="1">
              <a:defRPr/>
            </a:pPr>
            <a:r>
              <a:rPr lang="pt-BR" sz="1800" dirty="0" smtClean="0">
                <a:latin typeface="+mn-lt"/>
              </a:rPr>
              <a:t>p) odkazy na další nadřazenou legislativu,</a:t>
            </a:r>
          </a:p>
          <a:p>
            <a:pPr eaLnBrk="1" hangingPunct="1">
              <a:defRPr/>
            </a:pPr>
            <a:r>
              <a:rPr lang="cs-CZ" sz="1800" dirty="0" smtClean="0">
                <a:latin typeface="+mn-lt"/>
              </a:rPr>
              <a:t>q) rozsah povinně vedených a udržovaných záznamů, včetně doby uchovávání těchto záznamů,</a:t>
            </a:r>
          </a:p>
          <a:p>
            <a:pPr eaLnBrk="1" hangingPunct="1">
              <a:defRPr/>
            </a:pPr>
            <a:r>
              <a:rPr lang="cs-CZ" sz="1800" dirty="0" smtClean="0">
                <a:latin typeface="+mn-lt"/>
              </a:rPr>
              <a:t>r) požadavky na obaly, způsob přepravy a skladování,</a:t>
            </a:r>
          </a:p>
          <a:p>
            <a:pPr eaLnBrk="1" hangingPunct="1">
              <a:defRPr/>
            </a:pPr>
            <a:r>
              <a:rPr lang="pt-BR" sz="1800" dirty="0" smtClean="0">
                <a:latin typeface="+mn-lt"/>
              </a:rPr>
              <a:t>s) požadavky na certifikáty třetí stranou apod.</a:t>
            </a:r>
            <a:endParaRPr lang="cs-CZ" sz="1800" dirty="0" smtClean="0">
              <a:latin typeface="+mn-lt"/>
            </a:endParaRPr>
          </a:p>
          <a:p>
            <a:pPr eaLnBrk="1" hangingPunct="1">
              <a:defRPr/>
            </a:pPr>
            <a:endParaRPr lang="cs-CZ" sz="1800" dirty="0">
              <a:latin typeface="+mn-lt"/>
            </a:endParaRPr>
          </a:p>
        </p:txBody>
      </p:sp>
      <p:sp>
        <p:nvSpPr>
          <p:cNvPr id="4" name="TextovéPole 3"/>
          <p:cNvSpPr txBox="1"/>
          <p:nvPr/>
        </p:nvSpPr>
        <p:spPr>
          <a:xfrm>
            <a:off x="685800" y="6019800"/>
            <a:ext cx="4267200" cy="276225"/>
          </a:xfrm>
          <a:prstGeom prst="rect">
            <a:avLst/>
          </a:prstGeom>
          <a:noFill/>
        </p:spPr>
        <p:txBody>
          <a:bodyPr>
            <a:spAutoFit/>
          </a:bodyPr>
          <a:lstStyle/>
          <a:p>
            <a:pPr>
              <a:buFont typeface="Wingdings" pitchFamily="2" charset="2"/>
              <a:buNone/>
              <a:defRPr/>
            </a:pPr>
            <a:r>
              <a:rPr lang="cs-CZ" sz="1200" dirty="0">
                <a:solidFill>
                  <a:srgbClr val="000000"/>
                </a:solidFill>
                <a:effectLst/>
                <a:latin typeface="+mn-lt"/>
              </a:rPr>
              <a:t>Nenadál, 2006</a:t>
            </a:r>
          </a:p>
        </p:txBody>
      </p:sp>
    </p:spTree>
    <p:extLst>
      <p:ext uri="{BB962C8B-B14F-4D97-AF65-F5344CB8AC3E}">
        <p14:creationId xmlns:p14="http://schemas.microsoft.com/office/powerpoint/2010/main" val="347602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066800"/>
          </a:xfrm>
        </p:spPr>
        <p:txBody>
          <a:bodyPr/>
          <a:lstStyle/>
          <a:p>
            <a:r>
              <a:rPr lang="cs-CZ" dirty="0"/>
              <a:t>Cíle </a:t>
            </a:r>
            <a:r>
              <a:rPr lang="cs-CZ" dirty="0" smtClean="0"/>
              <a:t>nákupu (2)</a:t>
            </a:r>
            <a:endParaRPr lang="cs-CZ" dirty="0"/>
          </a:p>
        </p:txBody>
      </p:sp>
      <p:sp>
        <p:nvSpPr>
          <p:cNvPr id="3" name="Zástupný symbol pro obsah 2"/>
          <p:cNvSpPr>
            <a:spLocks noGrp="1"/>
          </p:cNvSpPr>
          <p:nvPr>
            <p:ph idx="1"/>
          </p:nvPr>
        </p:nvSpPr>
        <p:spPr>
          <a:xfrm>
            <a:off x="457200" y="1412776"/>
            <a:ext cx="8507288" cy="5161760"/>
          </a:xfrm>
        </p:spPr>
        <p:txBody>
          <a:bodyPr>
            <a:normAutofit/>
          </a:bodyPr>
          <a:lstStyle/>
          <a:p>
            <a:pPr algn="just"/>
            <a:r>
              <a:rPr lang="cs-CZ" sz="1900" dirty="0">
                <a:solidFill>
                  <a:srgbClr val="0000FF"/>
                </a:solidFill>
              </a:rPr>
              <a:t>cíl</a:t>
            </a:r>
            <a:r>
              <a:rPr lang="en-US" sz="1900" dirty="0">
                <a:solidFill>
                  <a:srgbClr val="0000FF"/>
                </a:solidFill>
              </a:rPr>
              <a:t> 2: </a:t>
            </a:r>
            <a:r>
              <a:rPr lang="cs-CZ" sz="1900" dirty="0">
                <a:solidFill>
                  <a:srgbClr val="0000FF"/>
                </a:solidFill>
              </a:rPr>
              <a:t>ŘÍDIT NÁKUPNÍ PROCES EFEKTIVNĚ A ÚČELNĚ </a:t>
            </a:r>
          </a:p>
          <a:p>
            <a:pPr algn="just"/>
            <a:r>
              <a:rPr lang="cs-CZ" sz="1900" dirty="0"/>
              <a:t>– interní procesy – omezené zdroje: lidské, finanční, časové, informační a </a:t>
            </a:r>
            <a:r>
              <a:rPr lang="cs-CZ" sz="1900" dirty="0" smtClean="0"/>
              <a:t>znalostní</a:t>
            </a:r>
            <a:r>
              <a:rPr lang="en-US" sz="1900" dirty="0" smtClean="0"/>
              <a:t>…</a:t>
            </a:r>
            <a:endParaRPr lang="cs-CZ" sz="1900" dirty="0" smtClean="0"/>
          </a:p>
          <a:p>
            <a:pPr algn="just"/>
            <a:endParaRPr lang="cs-CZ" sz="1900" dirty="0" smtClean="0"/>
          </a:p>
          <a:p>
            <a:pPr algn="just"/>
            <a:r>
              <a:rPr lang="cs-CZ" sz="1900" dirty="0">
                <a:solidFill>
                  <a:srgbClr val="0000FF"/>
                </a:solidFill>
              </a:rPr>
              <a:t>c</a:t>
            </a:r>
            <a:r>
              <a:rPr lang="cs-CZ" sz="1900" dirty="0" smtClean="0">
                <a:solidFill>
                  <a:srgbClr val="0000FF"/>
                </a:solidFill>
              </a:rPr>
              <a:t>íl </a:t>
            </a:r>
            <a:r>
              <a:rPr lang="cs-CZ" sz="1900" cap="all" dirty="0" smtClean="0">
                <a:solidFill>
                  <a:srgbClr val="0000FF"/>
                </a:solidFill>
              </a:rPr>
              <a:t>3:  </a:t>
            </a:r>
            <a:r>
              <a:rPr lang="cs-CZ" sz="1900" cap="all" dirty="0">
                <a:solidFill>
                  <a:srgbClr val="0000FF"/>
                </a:solidFill>
              </a:rPr>
              <a:t>rozvoj managementu dodavatelské základny (</a:t>
            </a:r>
            <a:r>
              <a:rPr lang="cs-CZ" sz="1900" cap="all" dirty="0" err="1">
                <a:solidFill>
                  <a:srgbClr val="0000FF"/>
                </a:solidFill>
              </a:rPr>
              <a:t>supply</a:t>
            </a:r>
            <a:r>
              <a:rPr lang="cs-CZ" sz="1900" cap="all" dirty="0">
                <a:solidFill>
                  <a:srgbClr val="0000FF"/>
                </a:solidFill>
              </a:rPr>
              <a:t> base management)</a:t>
            </a:r>
          </a:p>
          <a:p>
            <a:pPr algn="just"/>
            <a:r>
              <a:rPr lang="cs-CZ" sz="1900" dirty="0"/>
              <a:t>v</a:t>
            </a:r>
            <a:r>
              <a:rPr lang="cs-CZ" sz="1900" dirty="0" smtClean="0"/>
              <a:t>ýběr, rozvoj a udržování dodávání potřebného a </a:t>
            </a:r>
            <a:r>
              <a:rPr lang="cs-CZ" sz="1900" dirty="0" err="1" smtClean="0"/>
              <a:t>požadovanéhoselection</a:t>
            </a:r>
            <a:r>
              <a:rPr lang="cs-CZ" sz="1900" dirty="0"/>
              <a:t>, </a:t>
            </a:r>
            <a:r>
              <a:rPr lang="cs-CZ" sz="1900" dirty="0" smtClean="0"/>
              <a:t>nákup – přehled o současné a budoucí pravděpodobné situaci na dodavatelském trhu, tak aby </a:t>
            </a:r>
            <a:r>
              <a:rPr lang="cs-CZ" sz="1900" dirty="0" err="1" smtClean="0"/>
              <a:t>aby</a:t>
            </a:r>
            <a:r>
              <a:rPr lang="cs-CZ" sz="1900" dirty="0" smtClean="0"/>
              <a:t> zajištěné, že nákup:</a:t>
            </a:r>
          </a:p>
          <a:p>
            <a:pPr algn="just"/>
            <a:r>
              <a:rPr lang="en-US" sz="1900" dirty="0" smtClean="0"/>
              <a:t>(</a:t>
            </a:r>
            <a:r>
              <a:rPr lang="en-US" sz="1900" dirty="0"/>
              <a:t>1) </a:t>
            </a:r>
            <a:r>
              <a:rPr lang="cs-CZ" sz="1900" dirty="0" smtClean="0"/>
              <a:t>vybere kompetentní dodavatele</a:t>
            </a:r>
            <a:r>
              <a:rPr lang="en-US" sz="1900" dirty="0" smtClean="0"/>
              <a:t>, </a:t>
            </a:r>
            <a:endParaRPr lang="cs-CZ" sz="1900" dirty="0" smtClean="0"/>
          </a:p>
          <a:p>
            <a:pPr algn="just"/>
            <a:r>
              <a:rPr lang="en-US" sz="1900" dirty="0" smtClean="0"/>
              <a:t>(</a:t>
            </a:r>
            <a:r>
              <a:rPr lang="en-US" sz="1900" dirty="0"/>
              <a:t>2</a:t>
            </a:r>
            <a:r>
              <a:rPr lang="en-US" sz="1900" dirty="0" smtClean="0"/>
              <a:t>)</a:t>
            </a:r>
            <a:r>
              <a:rPr lang="cs-CZ" sz="1900" dirty="0" smtClean="0"/>
              <a:t> identifikuje nové dodavatele, mající potenciál pro vynikající výkony – iniciace a budování vztahů</a:t>
            </a:r>
            <a:r>
              <a:rPr lang="en-US" sz="1900" dirty="0" smtClean="0"/>
              <a:t>, </a:t>
            </a:r>
            <a:endParaRPr lang="cs-CZ" sz="1900" dirty="0" smtClean="0"/>
          </a:p>
          <a:p>
            <a:pPr algn="just"/>
            <a:r>
              <a:rPr lang="en-US" sz="1900" dirty="0" smtClean="0"/>
              <a:t>(</a:t>
            </a:r>
            <a:r>
              <a:rPr lang="en-US" sz="1900" dirty="0"/>
              <a:t>3) </a:t>
            </a:r>
            <a:r>
              <a:rPr lang="cs-CZ" sz="1900" dirty="0" smtClean="0"/>
              <a:t>zlepšuje stávající dodavatele</a:t>
            </a:r>
            <a:endParaRPr lang="cs-CZ" dirty="0">
              <a:effectLst>
                <a:outerShdw blurRad="38100" dist="38100" dir="2700000" algn="tl">
                  <a:srgbClr val="C0C0C0"/>
                </a:outerShdw>
              </a:effectLst>
              <a:latin typeface="Arial" pitchFamily="34" charset="0"/>
            </a:endParaRPr>
          </a:p>
          <a:p>
            <a:endParaRPr lang="cs-CZ" dirty="0"/>
          </a:p>
        </p:txBody>
      </p:sp>
    </p:spTree>
    <p:extLst>
      <p:ext uri="{BB962C8B-B14F-4D97-AF65-F5344CB8AC3E}">
        <p14:creationId xmlns:p14="http://schemas.microsoft.com/office/powerpoint/2010/main" val="42657241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76672"/>
            <a:ext cx="8229600" cy="864096"/>
          </a:xfrm>
        </p:spPr>
        <p:txBody>
          <a:bodyPr/>
          <a:lstStyle/>
          <a:p>
            <a:r>
              <a:rPr lang="cs-CZ" dirty="0" smtClean="0">
                <a:solidFill>
                  <a:srgbClr val="00B050"/>
                </a:solidFill>
              </a:rPr>
              <a:t>Měřítka výkonnosti u nákupu</a:t>
            </a:r>
            <a:endParaRPr lang="cs-CZ" dirty="0">
              <a:solidFill>
                <a:srgbClr val="00B050"/>
              </a:solidFill>
            </a:endParaRPr>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8424936" cy="215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645024"/>
            <a:ext cx="7379568" cy="301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9778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066800"/>
          </a:xfrm>
        </p:spPr>
        <p:txBody>
          <a:bodyPr/>
          <a:lstStyle/>
          <a:p>
            <a:r>
              <a:rPr lang="cs-CZ" dirty="0">
                <a:solidFill>
                  <a:srgbClr val="00B050"/>
                </a:solidFill>
              </a:rPr>
              <a:t>Měřítka výkonnosti u nákupu</a:t>
            </a:r>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88841"/>
            <a:ext cx="7992888" cy="405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0943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p:cNvSpPr>
            <a:spLocks noGrp="1"/>
          </p:cNvSpPr>
          <p:nvPr>
            <p:ph type="ctrTitle"/>
          </p:nvPr>
        </p:nvSpPr>
        <p:spPr>
          <a:xfrm>
            <a:off x="1295400" y="0"/>
            <a:ext cx="7380288" cy="1012825"/>
          </a:xfrm>
        </p:spPr>
        <p:txBody>
          <a:bodyPr/>
          <a:lstStyle/>
          <a:p>
            <a:pPr eaLnBrk="1" hangingPunct="1"/>
            <a:r>
              <a:rPr lang="cs-CZ" altLang="cs-CZ" dirty="0" smtClean="0"/>
              <a:t>Nákup a </a:t>
            </a:r>
          </a:p>
        </p:txBody>
      </p:sp>
      <p:sp>
        <p:nvSpPr>
          <p:cNvPr id="52227" name="Podnadpis 2"/>
          <p:cNvSpPr>
            <a:spLocks noGrp="1"/>
          </p:cNvSpPr>
          <p:nvPr>
            <p:ph type="subTitle" idx="1"/>
          </p:nvPr>
        </p:nvSpPr>
        <p:spPr>
          <a:xfrm>
            <a:off x="611560" y="1412776"/>
            <a:ext cx="8136904" cy="4680520"/>
          </a:xfrm>
          <a:solidFill>
            <a:schemeClr val="bg2">
              <a:lumMod val="90000"/>
            </a:schemeClr>
          </a:solidFill>
        </p:spPr>
        <p:txBody>
          <a:bodyPr>
            <a:normAutofit/>
          </a:bodyPr>
          <a:lstStyle/>
          <a:p>
            <a:pPr algn="just" eaLnBrk="1" hangingPunct="1"/>
            <a:r>
              <a:rPr lang="en-US" altLang="cs-CZ" sz="1800" i="1" dirty="0" smtClean="0">
                <a:latin typeface="Arial" pitchFamily="34" charset="0"/>
              </a:rPr>
              <a:t>Just In Time (JIT): </a:t>
            </a:r>
            <a:r>
              <a:rPr lang="en-US" altLang="cs-CZ" sz="1800" dirty="0" smtClean="0">
                <a:latin typeface="Arial" pitchFamily="34" charset="0"/>
              </a:rPr>
              <a:t>time-exact delivery to the customer’s production</a:t>
            </a:r>
            <a:r>
              <a:rPr lang="cs-CZ" altLang="cs-CZ" sz="1800" dirty="0" smtClean="0">
                <a:latin typeface="Arial" pitchFamily="34" charset="0"/>
              </a:rPr>
              <a:t> </a:t>
            </a:r>
            <a:r>
              <a:rPr lang="en-US" altLang="cs-CZ" sz="1800" dirty="0" smtClean="0">
                <a:latin typeface="Arial" pitchFamily="34" charset="0"/>
              </a:rPr>
              <a:t>having no own inventory (specifically practiced in the automotive industry).</a:t>
            </a:r>
          </a:p>
          <a:p>
            <a:pPr algn="just" eaLnBrk="1" hangingPunct="1"/>
            <a:r>
              <a:rPr lang="en-US" altLang="cs-CZ" sz="1800" dirty="0" smtClean="0">
                <a:latin typeface="Arial" pitchFamily="34" charset="0"/>
              </a:rPr>
              <a:t>• </a:t>
            </a:r>
            <a:r>
              <a:rPr lang="en-US" altLang="cs-CZ" sz="1800" i="1" dirty="0" smtClean="0">
                <a:latin typeface="Arial" pitchFamily="34" charset="0"/>
              </a:rPr>
              <a:t>Vendor Managed Inventory (VMI): </a:t>
            </a:r>
            <a:r>
              <a:rPr lang="en-US" altLang="cs-CZ" sz="1800" dirty="0" smtClean="0">
                <a:latin typeface="Arial" pitchFamily="34" charset="0"/>
              </a:rPr>
              <a:t>supplier manages the inventory at</a:t>
            </a:r>
            <a:r>
              <a:rPr lang="cs-CZ" altLang="cs-CZ" sz="1800" dirty="0" smtClean="0">
                <a:latin typeface="Arial" pitchFamily="34" charset="0"/>
              </a:rPr>
              <a:t> </a:t>
            </a:r>
            <a:r>
              <a:rPr lang="en-US" altLang="cs-CZ" sz="1800" dirty="0" smtClean="0">
                <a:latin typeface="Arial" pitchFamily="34" charset="0"/>
              </a:rPr>
              <a:t>the customer site to ensure delivery capability (practiced among others</a:t>
            </a:r>
            <a:r>
              <a:rPr lang="cs-CZ" altLang="cs-CZ" sz="1800" dirty="0" smtClean="0">
                <a:latin typeface="Arial" pitchFamily="34" charset="0"/>
              </a:rPr>
              <a:t> </a:t>
            </a:r>
            <a:r>
              <a:rPr lang="en-US" altLang="cs-CZ" sz="1800" dirty="0" smtClean="0">
                <a:latin typeface="Arial" pitchFamily="34" charset="0"/>
              </a:rPr>
              <a:t>in the chemical and electronic industry)</a:t>
            </a:r>
          </a:p>
          <a:p>
            <a:pPr algn="just" eaLnBrk="1" hangingPunct="1"/>
            <a:r>
              <a:rPr lang="en-US" altLang="cs-CZ" sz="1800" dirty="0" smtClean="0">
                <a:latin typeface="Arial" pitchFamily="34" charset="0"/>
              </a:rPr>
              <a:t>• </a:t>
            </a:r>
            <a:r>
              <a:rPr lang="en-US" altLang="cs-CZ" sz="1800" i="1" dirty="0" smtClean="0">
                <a:latin typeface="Arial" pitchFamily="34" charset="0"/>
              </a:rPr>
              <a:t>Efficient Consumer Response (ECR) </a:t>
            </a:r>
            <a:r>
              <a:rPr lang="en-US" altLang="cs-CZ" sz="1800" dirty="0" smtClean="0">
                <a:latin typeface="Arial" pitchFamily="34" charset="0"/>
              </a:rPr>
              <a:t>and </a:t>
            </a:r>
            <a:r>
              <a:rPr lang="en-US" altLang="cs-CZ" sz="1800" i="1" dirty="0" smtClean="0">
                <a:latin typeface="Arial" pitchFamily="34" charset="0"/>
              </a:rPr>
              <a:t>Collaborative Planning, Forecasting</a:t>
            </a:r>
            <a:r>
              <a:rPr lang="cs-CZ" altLang="cs-CZ" sz="1800" i="1" dirty="0" smtClean="0">
                <a:latin typeface="Arial" pitchFamily="34" charset="0"/>
              </a:rPr>
              <a:t> </a:t>
            </a:r>
            <a:r>
              <a:rPr lang="en-US" altLang="cs-CZ" sz="1800" i="1" dirty="0" smtClean="0">
                <a:latin typeface="Arial" pitchFamily="34" charset="0"/>
              </a:rPr>
              <a:t>and Replenishment (CPFR): </a:t>
            </a:r>
            <a:r>
              <a:rPr lang="en-US" altLang="cs-CZ" sz="1800" dirty="0" smtClean="0">
                <a:latin typeface="Arial" pitchFamily="34" charset="0"/>
              </a:rPr>
              <a:t>both are operations models in the</a:t>
            </a:r>
            <a:r>
              <a:rPr lang="cs-CZ" altLang="cs-CZ" sz="1800" dirty="0" smtClean="0">
                <a:latin typeface="Arial" pitchFamily="34" charset="0"/>
              </a:rPr>
              <a:t> </a:t>
            </a:r>
            <a:r>
              <a:rPr lang="en-US" altLang="cs-CZ" sz="1800" dirty="0" smtClean="0">
                <a:latin typeface="Arial" pitchFamily="34" charset="0"/>
              </a:rPr>
              <a:t>consumer goods industry to ensure delivery capability and avoid </a:t>
            </a:r>
            <a:r>
              <a:rPr lang="en-US" altLang="cs-CZ" sz="1800" dirty="0" err="1" smtClean="0">
                <a:latin typeface="Arial" pitchFamily="34" charset="0"/>
              </a:rPr>
              <a:t>stockouts</a:t>
            </a:r>
            <a:r>
              <a:rPr lang="cs-CZ" altLang="cs-CZ" sz="1800" dirty="0" smtClean="0">
                <a:latin typeface="Arial" pitchFamily="34" charset="0"/>
              </a:rPr>
              <a:t> </a:t>
            </a:r>
            <a:r>
              <a:rPr lang="en-US" altLang="cs-CZ" sz="1800" dirty="0" smtClean="0">
                <a:latin typeface="Arial" pitchFamily="34" charset="0"/>
              </a:rPr>
              <a:t>based on an automated replenishment of outlets using product inventory,</a:t>
            </a:r>
            <a:r>
              <a:rPr lang="cs-CZ" altLang="cs-CZ" sz="1800" dirty="0" smtClean="0">
                <a:latin typeface="Arial" pitchFamily="34" charset="0"/>
              </a:rPr>
              <a:t> </a:t>
            </a:r>
            <a:r>
              <a:rPr lang="en-US" altLang="cs-CZ" sz="1800" dirty="0" smtClean="0">
                <a:latin typeface="Arial" pitchFamily="34" charset="0"/>
              </a:rPr>
              <a:t>historic and/or planned sales information at the point-of-sales</a:t>
            </a:r>
            <a:r>
              <a:rPr lang="cs-CZ" altLang="cs-CZ" sz="1800" dirty="0" smtClean="0">
                <a:latin typeface="Arial" pitchFamily="34" charset="0"/>
              </a:rPr>
              <a:t> </a:t>
            </a:r>
            <a:r>
              <a:rPr lang="en-US" altLang="cs-CZ" sz="1800" dirty="0" smtClean="0">
                <a:latin typeface="Arial" pitchFamily="34" charset="0"/>
              </a:rPr>
              <a:t>(POS). CPFR focuses on a close cooperation between retailer and manufacturer.</a:t>
            </a:r>
            <a:r>
              <a:rPr lang="cs-CZ" altLang="cs-CZ" sz="1800" dirty="0" smtClean="0">
                <a:latin typeface="Arial" pitchFamily="34" charset="0"/>
              </a:rPr>
              <a:t> </a:t>
            </a:r>
            <a:r>
              <a:rPr lang="en-US" altLang="cs-CZ" sz="1800" dirty="0" smtClean="0">
                <a:latin typeface="Arial" pitchFamily="34" charset="0"/>
              </a:rPr>
              <a:t>ECR focus on the customer-facing reaction on customer responses</a:t>
            </a:r>
            <a:r>
              <a:rPr lang="cs-CZ" altLang="cs-CZ" sz="1800" dirty="0" smtClean="0">
                <a:latin typeface="Arial" pitchFamily="34" charset="0"/>
              </a:rPr>
              <a:t> </a:t>
            </a:r>
            <a:r>
              <a:rPr lang="en-US" altLang="cs-CZ" sz="1800" dirty="0" smtClean="0">
                <a:latin typeface="Arial" pitchFamily="34" charset="0"/>
              </a:rPr>
              <a:t>in logistics, sales and promotions.</a:t>
            </a:r>
            <a:endParaRPr lang="cs-CZ" altLang="cs-CZ" sz="1800" dirty="0" smtClean="0">
              <a:latin typeface="Arial" pitchFamily="34" charset="0"/>
            </a:endParaRPr>
          </a:p>
        </p:txBody>
      </p:sp>
    </p:spTree>
    <p:extLst>
      <p:ext uri="{BB962C8B-B14F-4D97-AF65-F5344CB8AC3E}">
        <p14:creationId xmlns:p14="http://schemas.microsoft.com/office/powerpoint/2010/main" val="35378492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pPr>
              <a:defRPr/>
            </a:pPr>
            <a:fld id="{46F64D59-398C-431A-BFBC-A5B346B076D6}" type="slidenum">
              <a:rPr lang="en-US" altLang="zh-TW"/>
              <a:pPr>
                <a:defRPr/>
              </a:pPr>
              <a:t>83</a:t>
            </a:fld>
            <a:endParaRPr lang="en-US" altLang="zh-TW"/>
          </a:p>
        </p:txBody>
      </p:sp>
      <p:pic>
        <p:nvPicPr>
          <p:cNvPr id="53251" name="Picture 2" descr="F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908050"/>
            <a:ext cx="8101012"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1371600" y="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defRPr/>
            </a:pPr>
            <a:r>
              <a:rPr lang="en-US" altLang="zh-TW" sz="2800" b="1" dirty="0">
                <a:latin typeface="Times New Roman" pitchFamily="18" charset="0"/>
              </a:rPr>
              <a:t>Components of a customer order cycle</a:t>
            </a:r>
          </a:p>
        </p:txBody>
      </p:sp>
      <p:sp>
        <p:nvSpPr>
          <p:cNvPr id="9220" name="Line 4"/>
          <p:cNvSpPr>
            <a:spLocks noChangeShapeType="1"/>
          </p:cNvSpPr>
          <p:nvPr/>
        </p:nvSpPr>
        <p:spPr bwMode="auto">
          <a:xfrm>
            <a:off x="838200" y="533400"/>
            <a:ext cx="7543800" cy="0"/>
          </a:xfrm>
          <a:prstGeom prst="line">
            <a:avLst/>
          </a:prstGeom>
          <a:noFill/>
          <a:ln w="76200" cmpd="tri">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cs-CZ"/>
          </a:p>
        </p:txBody>
      </p:sp>
    </p:spTree>
    <p:extLst>
      <p:ext uri="{BB962C8B-B14F-4D97-AF65-F5344CB8AC3E}">
        <p14:creationId xmlns:p14="http://schemas.microsoft.com/office/powerpoint/2010/main" val="34255003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60223" y="620688"/>
            <a:ext cx="8893175" cy="1031875"/>
          </a:xfrm>
        </p:spPr>
        <p:txBody>
          <a:bodyPr>
            <a:normAutofit fontScale="90000"/>
          </a:bodyPr>
          <a:lstStyle/>
          <a:p>
            <a:pPr marL="320040" indent="-320040" eaLnBrk="1" fontAlgn="auto" hangingPunct="1">
              <a:spcAft>
                <a:spcPts val="0"/>
              </a:spcAft>
              <a:buClr>
                <a:schemeClr val="accent6">
                  <a:lumMod val="75000"/>
                </a:schemeClr>
              </a:buClr>
              <a:defRPr/>
            </a:pPr>
            <a:r>
              <a:rPr lang="sk-SK" sz="3200" dirty="0" smtClean="0">
                <a:solidFill>
                  <a:srgbClr val="C00000"/>
                </a:solidFill>
              </a:rPr>
              <a:t>Programy plynulého </a:t>
            </a:r>
            <a:r>
              <a:rPr lang="sk-SK" sz="3200" dirty="0" err="1" smtClean="0">
                <a:solidFill>
                  <a:srgbClr val="C00000"/>
                </a:solidFill>
              </a:rPr>
              <a:t>zásobování</a:t>
            </a:r>
            <a:r>
              <a:rPr lang="sk-SK" sz="3200" dirty="0" smtClean="0">
                <a:solidFill>
                  <a:srgbClr val="C00000"/>
                </a:solidFill>
              </a:rPr>
              <a:t> a </a:t>
            </a:r>
            <a:r>
              <a:rPr lang="sk-SK" sz="3200" dirty="0" err="1" smtClean="0">
                <a:solidFill>
                  <a:srgbClr val="C00000"/>
                </a:solidFill>
              </a:rPr>
              <a:t>předpovídání</a:t>
            </a:r>
            <a:r>
              <a:rPr lang="sk-SK" sz="3200" dirty="0" smtClean="0">
                <a:solidFill>
                  <a:srgbClr val="C00000"/>
                </a:solidFill>
              </a:rPr>
              <a:t> (</a:t>
            </a:r>
            <a:r>
              <a:rPr lang="sk-SK" sz="3200" dirty="0" err="1" smtClean="0">
                <a:solidFill>
                  <a:srgbClr val="C00000"/>
                </a:solidFill>
              </a:rPr>
              <a:t>Continuous</a:t>
            </a:r>
            <a:r>
              <a:rPr lang="sk-SK" sz="3200" dirty="0" smtClean="0">
                <a:solidFill>
                  <a:srgbClr val="C00000"/>
                </a:solidFill>
              </a:rPr>
              <a:t> </a:t>
            </a:r>
            <a:r>
              <a:rPr lang="sk-SK" sz="3200" dirty="0" err="1" smtClean="0">
                <a:solidFill>
                  <a:srgbClr val="C00000"/>
                </a:solidFill>
              </a:rPr>
              <a:t>Replenishment</a:t>
            </a:r>
            <a:r>
              <a:rPr lang="sk-SK" sz="3200" dirty="0" smtClean="0">
                <a:solidFill>
                  <a:srgbClr val="C00000"/>
                </a:solidFill>
              </a:rPr>
              <a:t> and </a:t>
            </a:r>
            <a:r>
              <a:rPr lang="sk-SK" sz="3200" dirty="0" err="1" smtClean="0">
                <a:solidFill>
                  <a:srgbClr val="C00000"/>
                </a:solidFill>
              </a:rPr>
              <a:t>Forecasting</a:t>
            </a:r>
            <a:r>
              <a:rPr lang="sk-SK" sz="3200" dirty="0" smtClean="0">
                <a:solidFill>
                  <a:srgbClr val="C00000"/>
                </a:solidFill>
              </a:rPr>
              <a:t> Program, CRFP)</a:t>
            </a:r>
            <a:endParaRPr lang="cs-CZ" sz="3200" dirty="0" smtClean="0">
              <a:solidFill>
                <a:srgbClr val="C00000"/>
              </a:solidFill>
            </a:endParaRPr>
          </a:p>
        </p:txBody>
      </p:sp>
      <p:sp>
        <p:nvSpPr>
          <p:cNvPr id="54275" name="Rectangle 3"/>
          <p:cNvSpPr>
            <a:spLocks noGrp="1" noChangeArrowheads="1"/>
          </p:cNvSpPr>
          <p:nvPr>
            <p:ph sz="quarter" idx="4294967295"/>
          </p:nvPr>
        </p:nvSpPr>
        <p:spPr>
          <a:xfrm>
            <a:off x="179512" y="1789112"/>
            <a:ext cx="8507412" cy="5068888"/>
          </a:xfrm>
        </p:spPr>
        <p:txBody>
          <a:bodyPr/>
          <a:lstStyle/>
          <a:p>
            <a:pPr eaLnBrk="1" hangingPunct="1">
              <a:lnSpc>
                <a:spcPct val="80000"/>
              </a:lnSpc>
              <a:buFontTx/>
              <a:buNone/>
            </a:pPr>
            <a:r>
              <a:rPr lang="sk-SK" altLang="sk-SK" sz="2000" dirty="0" smtClean="0">
                <a:latin typeface="Arial" pitchFamily="34" charset="0"/>
              </a:rPr>
              <a:t>Techniky plynulého </a:t>
            </a:r>
            <a:r>
              <a:rPr lang="sk-SK" altLang="sk-SK" sz="2000" dirty="0" err="1" smtClean="0">
                <a:latin typeface="Arial" pitchFamily="34" charset="0"/>
              </a:rPr>
              <a:t>zásobování</a:t>
            </a:r>
            <a:r>
              <a:rPr lang="sk-SK" altLang="sk-SK" sz="2000" dirty="0" smtClean="0">
                <a:latin typeface="Arial" pitchFamily="34" charset="0"/>
              </a:rPr>
              <a:t> </a:t>
            </a:r>
            <a:r>
              <a:rPr lang="sk-SK" altLang="sk-SK" sz="2000" dirty="0" err="1" smtClean="0">
                <a:latin typeface="Arial" pitchFamily="34" charset="0"/>
              </a:rPr>
              <a:t>jsou</a:t>
            </a:r>
            <a:r>
              <a:rPr lang="sk-SK" altLang="sk-SK" sz="2000" dirty="0" smtClean="0">
                <a:latin typeface="Arial" pitchFamily="34" charset="0"/>
              </a:rPr>
              <a:t> </a:t>
            </a:r>
            <a:r>
              <a:rPr lang="sk-SK" altLang="sk-SK" sz="2000" dirty="0" err="1" smtClean="0">
                <a:latin typeface="Arial" pitchFamily="34" charset="0"/>
              </a:rPr>
              <a:t>zameřeny</a:t>
            </a:r>
            <a:r>
              <a:rPr lang="sk-SK" altLang="sk-SK" sz="2000" dirty="0" smtClean="0">
                <a:latin typeface="Arial" pitchFamily="34" charset="0"/>
              </a:rPr>
              <a:t> na </a:t>
            </a:r>
            <a:r>
              <a:rPr lang="sk-SK" altLang="sk-SK" sz="2000" dirty="0" err="1" smtClean="0">
                <a:latin typeface="Arial" pitchFamily="34" charset="0"/>
              </a:rPr>
              <a:t>nasledující</a:t>
            </a:r>
            <a:r>
              <a:rPr lang="sk-SK" altLang="sk-SK" sz="2000" dirty="0" smtClean="0">
                <a:latin typeface="Arial" pitchFamily="34" charset="0"/>
              </a:rPr>
              <a:t> oblasti:</a:t>
            </a:r>
          </a:p>
          <a:p>
            <a:pPr eaLnBrk="1" hangingPunct="1">
              <a:lnSpc>
                <a:spcPct val="80000"/>
              </a:lnSpc>
              <a:buFontTx/>
              <a:buNone/>
            </a:pPr>
            <a:endParaRPr lang="sk-SK" altLang="sk-SK" sz="2000" dirty="0" smtClean="0">
              <a:latin typeface="Arial" pitchFamily="34" charset="0"/>
            </a:endParaRPr>
          </a:p>
          <a:p>
            <a:pPr eaLnBrk="1" hangingPunct="1">
              <a:lnSpc>
                <a:spcPct val="80000"/>
              </a:lnSpc>
            </a:pPr>
            <a:r>
              <a:rPr lang="sk-SK" altLang="sk-SK" sz="2000" dirty="0" err="1" smtClean="0">
                <a:latin typeface="Arial" pitchFamily="34" charset="0"/>
              </a:rPr>
              <a:t>doplňování</a:t>
            </a:r>
            <a:r>
              <a:rPr lang="sk-SK" altLang="sk-SK" sz="2000" dirty="0" smtClean="0">
                <a:latin typeface="Arial" pitchFamily="34" charset="0"/>
              </a:rPr>
              <a:t> </a:t>
            </a:r>
            <a:r>
              <a:rPr lang="sk-SK" altLang="sk-SK" sz="2000" dirty="0" err="1" smtClean="0">
                <a:latin typeface="Arial" pitchFamily="34" charset="0"/>
              </a:rPr>
              <a:t>výrobků</a:t>
            </a:r>
            <a:r>
              <a:rPr lang="sk-SK" altLang="sk-SK" sz="2000" dirty="0" smtClean="0">
                <a:latin typeface="Arial" pitchFamily="34" charset="0"/>
              </a:rPr>
              <a:t> v </a:t>
            </a:r>
            <a:r>
              <a:rPr lang="sk-SK" altLang="sk-SK" sz="2000" dirty="0" err="1" smtClean="0">
                <a:latin typeface="Arial" pitchFamily="34" charset="0"/>
              </a:rPr>
              <a:t>regálech</a:t>
            </a:r>
            <a:r>
              <a:rPr lang="sk-SK" altLang="sk-SK" sz="2000" dirty="0" smtClean="0">
                <a:latin typeface="Arial" pitchFamily="34" charset="0"/>
              </a:rPr>
              <a:t> obchodu </a:t>
            </a:r>
            <a:r>
              <a:rPr lang="sk-SK" altLang="sk-SK" sz="2000" dirty="0" smtClean="0">
                <a:solidFill>
                  <a:srgbClr val="00B050"/>
                </a:solidFill>
                <a:latin typeface="Arial" pitchFamily="34" charset="0"/>
              </a:rPr>
              <a:t>(</a:t>
            </a:r>
            <a:r>
              <a:rPr lang="sk-SK" altLang="sk-SK" sz="2000" dirty="0" err="1" smtClean="0">
                <a:solidFill>
                  <a:srgbClr val="00B050"/>
                </a:solidFill>
                <a:latin typeface="Arial" pitchFamily="34" charset="0"/>
              </a:rPr>
              <a:t>Product</a:t>
            </a:r>
            <a:r>
              <a:rPr lang="sk-SK" altLang="sk-SK" sz="2000" dirty="0" smtClean="0">
                <a:solidFill>
                  <a:srgbClr val="00B050"/>
                </a:solidFill>
                <a:latin typeface="Arial" pitchFamily="34" charset="0"/>
              </a:rPr>
              <a:t> </a:t>
            </a:r>
            <a:r>
              <a:rPr lang="sk-SK" altLang="sk-SK" sz="2000" dirty="0" err="1" smtClean="0">
                <a:solidFill>
                  <a:srgbClr val="00B050"/>
                </a:solidFill>
                <a:latin typeface="Arial" pitchFamily="34" charset="0"/>
              </a:rPr>
              <a:t>Replenishment</a:t>
            </a:r>
            <a:r>
              <a:rPr lang="sk-SK" altLang="sk-SK" sz="2000" dirty="0" smtClean="0">
                <a:solidFill>
                  <a:srgbClr val="00B050"/>
                </a:solidFill>
                <a:latin typeface="Arial" pitchFamily="34" charset="0"/>
              </a:rPr>
              <a:t>)</a:t>
            </a:r>
            <a:r>
              <a:rPr lang="sk-SK" altLang="sk-SK" sz="2000" dirty="0" smtClean="0">
                <a:latin typeface="Arial" pitchFamily="34" charset="0"/>
              </a:rPr>
              <a:t>,</a:t>
            </a:r>
          </a:p>
          <a:p>
            <a:pPr eaLnBrk="1" hangingPunct="1">
              <a:lnSpc>
                <a:spcPct val="80000"/>
              </a:lnSpc>
            </a:pPr>
            <a:r>
              <a:rPr lang="sk-SK" altLang="sk-SK" sz="2000" dirty="0" err="1" smtClean="0">
                <a:latin typeface="Arial" pitchFamily="34" charset="0"/>
              </a:rPr>
              <a:t>integrace</a:t>
            </a:r>
            <a:r>
              <a:rPr lang="sk-SK" altLang="sk-SK" sz="2000" dirty="0" smtClean="0">
                <a:latin typeface="Arial" pitchFamily="34" charset="0"/>
              </a:rPr>
              <a:t> </a:t>
            </a:r>
            <a:r>
              <a:rPr lang="sk-SK" altLang="sk-SK" sz="2000" dirty="0" err="1" smtClean="0">
                <a:latin typeface="Arial" pitchFamily="34" charset="0"/>
              </a:rPr>
              <a:t>dodavatelů</a:t>
            </a:r>
            <a:r>
              <a:rPr lang="sk-SK" altLang="sk-SK" sz="2000" dirty="0" smtClean="0">
                <a:latin typeface="Arial" pitchFamily="34" charset="0"/>
              </a:rPr>
              <a:t>, </a:t>
            </a:r>
            <a:r>
              <a:rPr lang="sk-SK" altLang="sk-SK" sz="2000" dirty="0" err="1" smtClean="0">
                <a:latin typeface="Arial" pitchFamily="34" charset="0"/>
              </a:rPr>
              <a:t>jejich</a:t>
            </a:r>
            <a:r>
              <a:rPr lang="sk-SK" altLang="sk-SK" sz="2000" dirty="0" smtClean="0">
                <a:latin typeface="Arial" pitchFamily="34" charset="0"/>
              </a:rPr>
              <a:t> </a:t>
            </a:r>
            <a:r>
              <a:rPr lang="sk-SK" altLang="sk-SK" sz="2000" dirty="0" err="1" smtClean="0">
                <a:latin typeface="Arial" pitchFamily="34" charset="0"/>
              </a:rPr>
              <a:t>konsolidace</a:t>
            </a:r>
            <a:r>
              <a:rPr lang="sk-SK" altLang="sk-SK" sz="2000" dirty="0" smtClean="0">
                <a:latin typeface="Arial" pitchFamily="34" charset="0"/>
              </a:rPr>
              <a:t> </a:t>
            </a:r>
            <a:r>
              <a:rPr lang="sk-SK" altLang="sk-SK" sz="2000" dirty="0" err="1" smtClean="0">
                <a:latin typeface="Arial" pitchFamily="34" charset="0"/>
              </a:rPr>
              <a:t>dle</a:t>
            </a:r>
            <a:r>
              <a:rPr lang="sk-SK" altLang="sk-SK" sz="2000" dirty="0" smtClean="0">
                <a:latin typeface="Arial" pitchFamily="34" charset="0"/>
              </a:rPr>
              <a:t> </a:t>
            </a:r>
            <a:r>
              <a:rPr lang="sk-SK" altLang="sk-SK" sz="2000" dirty="0" err="1" smtClean="0">
                <a:latin typeface="Arial" pitchFamily="34" charset="0"/>
              </a:rPr>
              <a:t>klíčových</a:t>
            </a:r>
            <a:r>
              <a:rPr lang="sk-SK" altLang="sk-SK" sz="2000" dirty="0" smtClean="0">
                <a:latin typeface="Arial" pitchFamily="34" charset="0"/>
              </a:rPr>
              <a:t> </a:t>
            </a:r>
            <a:r>
              <a:rPr lang="sk-SK" altLang="sk-SK" sz="2000" dirty="0" err="1" smtClean="0">
                <a:latin typeface="Arial" pitchFamily="34" charset="0"/>
              </a:rPr>
              <a:t>produktů</a:t>
            </a:r>
            <a:r>
              <a:rPr lang="sk-SK" altLang="sk-SK" sz="2000" dirty="0" smtClean="0">
                <a:latin typeface="Arial" pitchFamily="34" charset="0"/>
              </a:rPr>
              <a:t>, </a:t>
            </a:r>
            <a:r>
              <a:rPr lang="sk-SK" altLang="sk-SK" sz="2000" dirty="0" err="1" smtClean="0">
                <a:latin typeface="Arial" pitchFamily="34" charset="0"/>
              </a:rPr>
              <a:t>implementace</a:t>
            </a:r>
            <a:r>
              <a:rPr lang="sk-SK" altLang="sk-SK" sz="2000" dirty="0" smtClean="0">
                <a:latin typeface="Arial" pitchFamily="34" charset="0"/>
              </a:rPr>
              <a:t> </a:t>
            </a:r>
            <a:r>
              <a:rPr lang="sk-SK" altLang="sk-SK" sz="2000" dirty="0" err="1" smtClean="0">
                <a:latin typeface="Arial" pitchFamily="34" charset="0"/>
              </a:rPr>
              <a:t>konceptů</a:t>
            </a:r>
            <a:r>
              <a:rPr lang="sk-SK" altLang="sk-SK" sz="2000" dirty="0" smtClean="0">
                <a:latin typeface="Arial" pitchFamily="34" charset="0"/>
              </a:rPr>
              <a:t> ECR v </a:t>
            </a:r>
            <a:r>
              <a:rPr lang="sk-SK" altLang="sk-SK" sz="2000" dirty="0" err="1" smtClean="0">
                <a:latin typeface="Arial" pitchFamily="34" charset="0"/>
              </a:rPr>
              <a:t>protiproudu</a:t>
            </a:r>
            <a:r>
              <a:rPr lang="sk-SK" altLang="sk-SK" sz="2000" dirty="0" smtClean="0">
                <a:latin typeface="Arial" pitchFamily="34" charset="0"/>
              </a:rPr>
              <a:t> </a:t>
            </a:r>
            <a:r>
              <a:rPr lang="sk-SK" altLang="sk-SK" sz="2000" dirty="0" err="1" smtClean="0">
                <a:latin typeface="Arial" pitchFamily="34" charset="0"/>
              </a:rPr>
              <a:t>dodavatelského</a:t>
            </a:r>
            <a:r>
              <a:rPr lang="sk-SK" altLang="sk-SK" sz="2000" dirty="0" smtClean="0">
                <a:latin typeface="Arial" pitchFamily="34" charset="0"/>
              </a:rPr>
              <a:t> </a:t>
            </a:r>
            <a:r>
              <a:rPr lang="sk-SK" altLang="sk-SK" sz="2000" dirty="0" err="1" smtClean="0">
                <a:latin typeface="Arial" pitchFamily="34" charset="0"/>
              </a:rPr>
              <a:t>retězce</a:t>
            </a:r>
            <a:r>
              <a:rPr lang="sk-SK" altLang="sk-SK" sz="2000" dirty="0" smtClean="0">
                <a:latin typeface="Arial" pitchFamily="34" charset="0"/>
              </a:rPr>
              <a:t> </a:t>
            </a:r>
            <a:r>
              <a:rPr lang="sk-SK" altLang="sk-SK" sz="2000" dirty="0" smtClean="0">
                <a:solidFill>
                  <a:srgbClr val="00B050"/>
                </a:solidFill>
                <a:latin typeface="Arial" pitchFamily="34" charset="0"/>
              </a:rPr>
              <a:t>(</a:t>
            </a:r>
            <a:r>
              <a:rPr lang="sk-SK" altLang="sk-SK" sz="2000" dirty="0" err="1" smtClean="0">
                <a:solidFill>
                  <a:srgbClr val="00B050"/>
                </a:solidFill>
                <a:latin typeface="Arial" pitchFamily="34" charset="0"/>
              </a:rPr>
              <a:t>Integrated</a:t>
            </a:r>
            <a:r>
              <a:rPr lang="sk-SK" altLang="sk-SK" sz="2000" dirty="0" smtClean="0">
                <a:solidFill>
                  <a:srgbClr val="00B050"/>
                </a:solidFill>
                <a:latin typeface="Arial" pitchFamily="34" charset="0"/>
              </a:rPr>
              <a:t> </a:t>
            </a:r>
            <a:r>
              <a:rPr lang="sk-SK" altLang="sk-SK" sz="2000" dirty="0" err="1" smtClean="0">
                <a:solidFill>
                  <a:srgbClr val="00B050"/>
                </a:solidFill>
                <a:latin typeface="Arial" pitchFamily="34" charset="0"/>
              </a:rPr>
              <a:t>Suppliers</a:t>
            </a:r>
            <a:r>
              <a:rPr lang="sk-SK" altLang="sk-SK" sz="2000" dirty="0" smtClean="0">
                <a:solidFill>
                  <a:srgbClr val="00B050"/>
                </a:solidFill>
                <a:latin typeface="Arial" pitchFamily="34" charset="0"/>
              </a:rPr>
              <a:t>)</a:t>
            </a:r>
            <a:r>
              <a:rPr lang="sk-SK" altLang="sk-SK" sz="2000" dirty="0" smtClean="0">
                <a:latin typeface="Arial" pitchFamily="34" charset="0"/>
              </a:rPr>
              <a:t>,</a:t>
            </a:r>
          </a:p>
          <a:p>
            <a:pPr eaLnBrk="1" hangingPunct="1">
              <a:lnSpc>
                <a:spcPct val="80000"/>
              </a:lnSpc>
            </a:pPr>
            <a:r>
              <a:rPr lang="sk-SK" altLang="sk-SK" sz="2000" dirty="0" err="1" smtClean="0">
                <a:latin typeface="Arial" pitchFamily="34" charset="0"/>
              </a:rPr>
              <a:t>spolehlivost</a:t>
            </a:r>
            <a:r>
              <a:rPr lang="sk-SK" altLang="sk-SK" sz="2000" dirty="0" smtClean="0">
                <a:latin typeface="Arial" pitchFamily="34" charset="0"/>
              </a:rPr>
              <a:t> </a:t>
            </a:r>
            <a:r>
              <a:rPr lang="sk-SK" altLang="sk-SK" sz="2000" dirty="0" err="1" smtClean="0">
                <a:latin typeface="Arial" pitchFamily="34" charset="0"/>
              </a:rPr>
              <a:t>operací</a:t>
            </a:r>
            <a:r>
              <a:rPr lang="sk-SK" altLang="sk-SK" sz="2000" dirty="0" smtClean="0">
                <a:latin typeface="Arial" pitchFamily="34" charset="0"/>
              </a:rPr>
              <a:t>, ktoré </a:t>
            </a:r>
            <a:r>
              <a:rPr lang="sk-SK" altLang="sk-SK" sz="2000" dirty="0" err="1" smtClean="0">
                <a:latin typeface="Arial" pitchFamily="34" charset="0"/>
              </a:rPr>
              <a:t>jsou</a:t>
            </a:r>
            <a:r>
              <a:rPr lang="sk-SK" altLang="sk-SK" sz="2000" dirty="0" smtClean="0">
                <a:latin typeface="Arial" pitchFamily="34" charset="0"/>
              </a:rPr>
              <a:t> </a:t>
            </a:r>
            <a:r>
              <a:rPr lang="sk-SK" altLang="sk-SK" sz="2000" dirty="0" err="1" smtClean="0">
                <a:latin typeface="Arial" pitchFamily="34" charset="0"/>
              </a:rPr>
              <a:t>předpokladem</a:t>
            </a:r>
            <a:r>
              <a:rPr lang="sk-SK" altLang="sk-SK" sz="2000" dirty="0" smtClean="0">
                <a:latin typeface="Arial" pitchFamily="34" charset="0"/>
              </a:rPr>
              <a:t> </a:t>
            </a:r>
            <a:r>
              <a:rPr lang="sk-SK" altLang="sk-SK" sz="2000" dirty="0" err="1" smtClean="0">
                <a:latin typeface="Arial" pitchFamily="34" charset="0"/>
              </a:rPr>
              <a:t>pro</a:t>
            </a:r>
            <a:r>
              <a:rPr lang="sk-SK" altLang="sk-SK" sz="2000" dirty="0" smtClean="0">
                <a:latin typeface="Arial" pitchFamily="34" charset="0"/>
              </a:rPr>
              <a:t> </a:t>
            </a:r>
            <a:r>
              <a:rPr lang="sk-SK" altLang="sk-SK" sz="2000" dirty="0" err="1" smtClean="0">
                <a:latin typeface="Arial" pitchFamily="34" charset="0"/>
              </a:rPr>
              <a:t>efektivní</a:t>
            </a:r>
            <a:r>
              <a:rPr lang="sk-SK" altLang="sk-SK" sz="2000" dirty="0" smtClean="0">
                <a:latin typeface="Arial" pitchFamily="34" charset="0"/>
              </a:rPr>
              <a:t> </a:t>
            </a:r>
            <a:r>
              <a:rPr lang="sk-SK" altLang="sk-SK" sz="2000" dirty="0" err="1" smtClean="0">
                <a:latin typeface="Arial" pitchFamily="34" charset="0"/>
              </a:rPr>
              <a:t>doplňování</a:t>
            </a:r>
            <a:r>
              <a:rPr lang="sk-SK" altLang="sk-SK" sz="2000" dirty="0" smtClean="0">
                <a:latin typeface="Arial" pitchFamily="34" charset="0"/>
              </a:rPr>
              <a:t> </a:t>
            </a:r>
            <a:r>
              <a:rPr lang="sk-SK" altLang="sk-SK" sz="2000" dirty="0" err="1" smtClean="0">
                <a:latin typeface="Arial" pitchFamily="34" charset="0"/>
              </a:rPr>
              <a:t>produktů</a:t>
            </a:r>
            <a:r>
              <a:rPr lang="sk-SK" altLang="sk-SK" sz="2000" dirty="0" smtClean="0">
                <a:latin typeface="Arial" pitchFamily="34" charset="0"/>
              </a:rPr>
              <a:t> </a:t>
            </a:r>
            <a:r>
              <a:rPr lang="sk-SK" altLang="sk-SK" sz="2000" dirty="0" err="1" smtClean="0">
                <a:latin typeface="Arial" pitchFamily="34" charset="0"/>
              </a:rPr>
              <a:t>při</a:t>
            </a:r>
            <a:r>
              <a:rPr lang="sk-SK" altLang="sk-SK" sz="2000" dirty="0" smtClean="0">
                <a:latin typeface="Arial" pitchFamily="34" charset="0"/>
              </a:rPr>
              <a:t> </a:t>
            </a:r>
            <a:r>
              <a:rPr lang="sk-SK" altLang="sk-SK" sz="2000" dirty="0" err="1" smtClean="0">
                <a:latin typeface="Arial" pitchFamily="34" charset="0"/>
              </a:rPr>
              <a:t>současném</a:t>
            </a:r>
            <a:r>
              <a:rPr lang="sk-SK" altLang="sk-SK" sz="2000" dirty="0" smtClean="0">
                <a:latin typeface="Arial" pitchFamily="34" charset="0"/>
              </a:rPr>
              <a:t> zvyšovaní stability </a:t>
            </a:r>
            <a:r>
              <a:rPr lang="sk-SK" altLang="sk-SK" sz="2000" dirty="0" err="1" smtClean="0">
                <a:latin typeface="Arial" pitchFamily="34" charset="0"/>
              </a:rPr>
              <a:t>dodávek</a:t>
            </a:r>
            <a:r>
              <a:rPr lang="sk-SK" altLang="sk-SK" sz="2000" dirty="0" smtClean="0">
                <a:latin typeface="Arial" pitchFamily="34" charset="0"/>
              </a:rPr>
              <a:t> a </a:t>
            </a:r>
            <a:r>
              <a:rPr lang="sk-SK" altLang="sk-SK" sz="2000" dirty="0" err="1" smtClean="0">
                <a:latin typeface="Arial" pitchFamily="34" charset="0"/>
              </a:rPr>
              <a:t>obchodních</a:t>
            </a:r>
            <a:r>
              <a:rPr lang="sk-SK" altLang="sk-SK" sz="2000" dirty="0" smtClean="0">
                <a:latin typeface="Arial" pitchFamily="34" charset="0"/>
              </a:rPr>
              <a:t> </a:t>
            </a:r>
            <a:r>
              <a:rPr lang="sk-SK" altLang="sk-SK" sz="2000" dirty="0" err="1" smtClean="0">
                <a:latin typeface="Arial" pitchFamily="34" charset="0"/>
              </a:rPr>
              <a:t>vazeb</a:t>
            </a:r>
            <a:r>
              <a:rPr lang="sk-SK" altLang="sk-SK" sz="2000" dirty="0" smtClean="0">
                <a:latin typeface="Arial" pitchFamily="34" charset="0"/>
              </a:rPr>
              <a:t> </a:t>
            </a:r>
            <a:r>
              <a:rPr lang="sk-SK" altLang="sk-SK" sz="2000" dirty="0" smtClean="0">
                <a:solidFill>
                  <a:srgbClr val="00B050"/>
                </a:solidFill>
                <a:latin typeface="Arial" pitchFamily="34" charset="0"/>
              </a:rPr>
              <a:t>(</a:t>
            </a:r>
            <a:r>
              <a:rPr lang="sk-SK" altLang="sk-SK" sz="2000" dirty="0" err="1" smtClean="0">
                <a:solidFill>
                  <a:srgbClr val="00B050"/>
                </a:solidFill>
                <a:latin typeface="Arial" pitchFamily="34" charset="0"/>
              </a:rPr>
              <a:t>Reliable</a:t>
            </a:r>
            <a:r>
              <a:rPr lang="sk-SK" altLang="sk-SK" sz="2000" dirty="0" smtClean="0">
                <a:solidFill>
                  <a:srgbClr val="00B050"/>
                </a:solidFill>
                <a:latin typeface="Arial" pitchFamily="34" charset="0"/>
              </a:rPr>
              <a:t> </a:t>
            </a:r>
            <a:r>
              <a:rPr lang="sk-SK" altLang="sk-SK" sz="2000" dirty="0" err="1" smtClean="0">
                <a:solidFill>
                  <a:srgbClr val="00B050"/>
                </a:solidFill>
                <a:latin typeface="Arial" pitchFamily="34" charset="0"/>
              </a:rPr>
              <a:t>Operations</a:t>
            </a:r>
            <a:r>
              <a:rPr lang="sk-SK" altLang="sk-SK" sz="2000" dirty="0" smtClean="0">
                <a:solidFill>
                  <a:srgbClr val="00B050"/>
                </a:solidFill>
                <a:latin typeface="Arial" pitchFamily="34" charset="0"/>
              </a:rPr>
              <a:t>)</a:t>
            </a:r>
            <a:r>
              <a:rPr lang="sk-SK" altLang="sk-SK" sz="2000" dirty="0" smtClean="0">
                <a:latin typeface="Arial" pitchFamily="34" charset="0"/>
              </a:rPr>
              <a:t>,</a:t>
            </a:r>
          </a:p>
          <a:p>
            <a:pPr eaLnBrk="1" hangingPunct="1">
              <a:lnSpc>
                <a:spcPct val="80000"/>
              </a:lnSpc>
            </a:pPr>
            <a:r>
              <a:rPr lang="sk-SK" altLang="sk-SK" sz="2000" dirty="0" err="1" smtClean="0">
                <a:latin typeface="Arial" pitchFamily="34" charset="0"/>
              </a:rPr>
              <a:t>synchronizování</a:t>
            </a:r>
            <a:r>
              <a:rPr lang="sk-SK" altLang="sk-SK" sz="2000" dirty="0" smtClean="0">
                <a:latin typeface="Arial" pitchFamily="34" charset="0"/>
              </a:rPr>
              <a:t> výroby </a:t>
            </a:r>
            <a:r>
              <a:rPr lang="sk-SK" altLang="sk-SK" sz="2000" dirty="0" err="1" smtClean="0">
                <a:latin typeface="Arial" pitchFamily="34" charset="0"/>
              </a:rPr>
              <a:t>se</a:t>
            </a:r>
            <a:r>
              <a:rPr lang="sk-SK" altLang="sk-SK" sz="2000" dirty="0" smtClean="0">
                <a:latin typeface="Arial" pitchFamily="34" charset="0"/>
              </a:rPr>
              <a:t> </a:t>
            </a:r>
            <a:r>
              <a:rPr lang="sk-SK" altLang="sk-SK" sz="2000" dirty="0" err="1" smtClean="0">
                <a:latin typeface="Arial" pitchFamily="34" charset="0"/>
              </a:rPr>
              <a:t>spotrebitelskou</a:t>
            </a:r>
            <a:r>
              <a:rPr lang="sk-SK" altLang="sk-SK" sz="2000" dirty="0" smtClean="0">
                <a:latin typeface="Arial" pitchFamily="34" charset="0"/>
              </a:rPr>
              <a:t> </a:t>
            </a:r>
            <a:r>
              <a:rPr lang="sk-SK" altLang="sk-SK" sz="2000" dirty="0" err="1" smtClean="0">
                <a:latin typeface="Arial" pitchFamily="34" charset="0"/>
              </a:rPr>
              <a:t>poptávkou</a:t>
            </a:r>
            <a:r>
              <a:rPr lang="sk-SK" altLang="sk-SK" sz="2000" dirty="0" smtClean="0">
                <a:latin typeface="Arial" pitchFamily="34" charset="0"/>
              </a:rPr>
              <a:t>, </a:t>
            </a:r>
            <a:r>
              <a:rPr lang="sk-SK" altLang="sk-SK" sz="2000" dirty="0" err="1" smtClean="0">
                <a:latin typeface="Arial" pitchFamily="34" charset="0"/>
              </a:rPr>
              <a:t>tj</a:t>
            </a:r>
            <a:r>
              <a:rPr lang="sk-SK" altLang="sk-SK" sz="2000" dirty="0" smtClean="0">
                <a:latin typeface="Arial" pitchFamily="34" charset="0"/>
              </a:rPr>
              <a:t>. </a:t>
            </a:r>
            <a:r>
              <a:rPr lang="sk-SK" altLang="sk-SK" sz="2000" dirty="0" err="1" smtClean="0">
                <a:latin typeface="Arial" pitchFamily="34" charset="0"/>
              </a:rPr>
              <a:t>vyrábět</a:t>
            </a:r>
            <a:r>
              <a:rPr lang="sk-SK" altLang="sk-SK" sz="2000" dirty="0" smtClean="0">
                <a:latin typeface="Arial" pitchFamily="34" charset="0"/>
              </a:rPr>
              <a:t> výrobky, </a:t>
            </a:r>
            <a:r>
              <a:rPr lang="sk-SK" altLang="sk-SK" sz="2000" dirty="0" err="1" smtClean="0">
                <a:latin typeface="Arial" pitchFamily="34" charset="0"/>
              </a:rPr>
              <a:t>které</a:t>
            </a:r>
            <a:r>
              <a:rPr lang="sk-SK" altLang="sk-SK" sz="2000" dirty="0" smtClean="0">
                <a:latin typeface="Arial" pitchFamily="34" charset="0"/>
              </a:rPr>
              <a:t> </a:t>
            </a:r>
            <a:r>
              <a:rPr lang="sk-SK" altLang="sk-SK" sz="2000" dirty="0" err="1" smtClean="0">
                <a:latin typeface="Arial" pitchFamily="34" charset="0"/>
              </a:rPr>
              <a:t>jsou</a:t>
            </a:r>
            <a:r>
              <a:rPr lang="sk-SK" altLang="sk-SK" sz="2000" dirty="0" smtClean="0">
                <a:latin typeface="Arial" pitchFamily="34" charset="0"/>
              </a:rPr>
              <a:t> </a:t>
            </a:r>
            <a:r>
              <a:rPr lang="sk-SK" altLang="sk-SK" sz="2000" dirty="0" err="1" smtClean="0">
                <a:latin typeface="Arial" pitchFamily="34" charset="0"/>
              </a:rPr>
              <a:t>žádané</a:t>
            </a:r>
            <a:r>
              <a:rPr lang="sk-SK" altLang="sk-SK" sz="2000" dirty="0" smtClean="0">
                <a:latin typeface="Arial" pitchFamily="34" charset="0"/>
              </a:rPr>
              <a:t> </a:t>
            </a:r>
            <a:r>
              <a:rPr lang="sk-SK" altLang="sk-SK" sz="2000" dirty="0" smtClean="0">
                <a:solidFill>
                  <a:srgbClr val="00B050"/>
                </a:solidFill>
                <a:latin typeface="Arial" pitchFamily="34" charset="0"/>
              </a:rPr>
              <a:t>(</a:t>
            </a:r>
            <a:r>
              <a:rPr lang="sk-SK" altLang="sk-SK" sz="2000" dirty="0" err="1" smtClean="0">
                <a:solidFill>
                  <a:srgbClr val="00B050"/>
                </a:solidFill>
                <a:latin typeface="Arial" pitchFamily="34" charset="0"/>
              </a:rPr>
              <a:t>Synchronise</a:t>
            </a:r>
            <a:r>
              <a:rPr lang="sk-SK" altLang="sk-SK" sz="2000" dirty="0" smtClean="0">
                <a:solidFill>
                  <a:srgbClr val="00B050"/>
                </a:solidFill>
                <a:latin typeface="Arial" pitchFamily="34" charset="0"/>
              </a:rPr>
              <a:t> </a:t>
            </a:r>
            <a:r>
              <a:rPr lang="sk-SK" altLang="sk-SK" sz="2000" dirty="0" err="1" smtClean="0">
                <a:solidFill>
                  <a:srgbClr val="00B050"/>
                </a:solidFill>
                <a:latin typeface="Arial" pitchFamily="34" charset="0"/>
              </a:rPr>
              <a:t>Production</a:t>
            </a:r>
            <a:r>
              <a:rPr lang="sk-SK" altLang="sk-SK" sz="2000" dirty="0" smtClean="0">
                <a:solidFill>
                  <a:srgbClr val="00B050"/>
                </a:solidFill>
                <a:latin typeface="Arial" pitchFamily="34" charset="0"/>
              </a:rPr>
              <a:t>)</a:t>
            </a:r>
            <a:r>
              <a:rPr lang="sk-SK" altLang="sk-SK" sz="2000" dirty="0" smtClean="0">
                <a:latin typeface="Arial" pitchFamily="34" charset="0"/>
              </a:rPr>
              <a:t>,</a:t>
            </a:r>
          </a:p>
          <a:p>
            <a:pPr eaLnBrk="1" hangingPunct="1">
              <a:lnSpc>
                <a:spcPct val="80000"/>
              </a:lnSpc>
            </a:pPr>
            <a:r>
              <a:rPr lang="sk-SK" altLang="sk-SK" sz="2000" dirty="0" smtClean="0">
                <a:latin typeface="Arial" pitchFamily="34" charset="0"/>
              </a:rPr>
              <a:t>manipulační koncepty, kde výrobky </a:t>
            </a:r>
            <a:r>
              <a:rPr lang="sk-SK" altLang="sk-SK" sz="2000" dirty="0" err="1" smtClean="0">
                <a:latin typeface="Arial" pitchFamily="34" charset="0"/>
              </a:rPr>
              <a:t>nejsou</a:t>
            </a:r>
            <a:r>
              <a:rPr lang="sk-SK" altLang="sk-SK" sz="2000" dirty="0" smtClean="0">
                <a:latin typeface="Arial" pitchFamily="34" charset="0"/>
              </a:rPr>
              <a:t> </a:t>
            </a:r>
            <a:r>
              <a:rPr lang="sk-SK" altLang="sk-SK" sz="2000" dirty="0" err="1" smtClean="0">
                <a:latin typeface="Arial" pitchFamily="34" charset="0"/>
              </a:rPr>
              <a:t>uskladněné</a:t>
            </a:r>
            <a:r>
              <a:rPr lang="sk-SK" altLang="sk-SK" sz="2000" dirty="0" smtClean="0">
                <a:latin typeface="Arial" pitchFamily="34" charset="0"/>
              </a:rPr>
              <a:t> do skladu </a:t>
            </a:r>
            <a:r>
              <a:rPr lang="sk-SK" altLang="sk-SK" sz="2000" dirty="0" err="1" smtClean="0">
                <a:latin typeface="Arial" pitchFamily="34" charset="0"/>
              </a:rPr>
              <a:t>pro</a:t>
            </a:r>
            <a:r>
              <a:rPr lang="sk-SK" altLang="sk-SK" sz="2000" dirty="0" smtClean="0">
                <a:latin typeface="Arial" pitchFamily="34" charset="0"/>
              </a:rPr>
              <a:t> </a:t>
            </a:r>
            <a:r>
              <a:rPr lang="sk-SK" altLang="sk-SK" sz="2000" dirty="0" err="1" smtClean="0">
                <a:latin typeface="Arial" pitchFamily="34" charset="0"/>
              </a:rPr>
              <a:t>pozdější</a:t>
            </a:r>
            <a:r>
              <a:rPr lang="sk-SK" altLang="sk-SK" sz="2000" dirty="0" smtClean="0">
                <a:latin typeface="Arial" pitchFamily="34" charset="0"/>
              </a:rPr>
              <a:t> </a:t>
            </a:r>
            <a:r>
              <a:rPr lang="sk-SK" altLang="sk-SK" sz="2000" dirty="0" err="1" smtClean="0">
                <a:latin typeface="Arial" pitchFamily="34" charset="0"/>
              </a:rPr>
              <a:t>distribuci</a:t>
            </a:r>
            <a:r>
              <a:rPr lang="sk-SK" altLang="sk-SK" sz="2000" dirty="0" smtClean="0">
                <a:latin typeface="Arial" pitchFamily="34" charset="0"/>
              </a:rPr>
              <a:t>, ale </a:t>
            </a:r>
            <a:r>
              <a:rPr lang="sk-SK" altLang="sk-SK" sz="2000" dirty="0" err="1" smtClean="0">
                <a:latin typeface="Arial" pitchFamily="34" charset="0"/>
              </a:rPr>
              <a:t>jsou</a:t>
            </a:r>
            <a:r>
              <a:rPr lang="sk-SK" altLang="sk-SK" sz="2000" dirty="0" smtClean="0">
                <a:latin typeface="Arial" pitchFamily="34" charset="0"/>
              </a:rPr>
              <a:t> </a:t>
            </a:r>
            <a:r>
              <a:rPr lang="sk-SK" altLang="sk-SK" sz="2000" dirty="0" err="1" smtClean="0">
                <a:latin typeface="Arial" pitchFamily="34" charset="0"/>
              </a:rPr>
              <a:t>navrženy</a:t>
            </a:r>
            <a:r>
              <a:rPr lang="sk-SK" altLang="sk-SK" sz="2000" dirty="0" smtClean="0">
                <a:latin typeface="Arial" pitchFamily="34" charset="0"/>
              </a:rPr>
              <a:t> a </a:t>
            </a:r>
            <a:r>
              <a:rPr lang="sk-SK" altLang="sk-SK" sz="2000" dirty="0" err="1" smtClean="0">
                <a:latin typeface="Arial" pitchFamily="34" charset="0"/>
              </a:rPr>
              <a:t>umístěny</a:t>
            </a:r>
            <a:r>
              <a:rPr lang="sk-SK" altLang="sk-SK" sz="2000" dirty="0" smtClean="0">
                <a:latin typeface="Arial" pitchFamily="34" charset="0"/>
              </a:rPr>
              <a:t> </a:t>
            </a:r>
            <a:r>
              <a:rPr lang="sk-SK" altLang="sk-SK" sz="2000" dirty="0" err="1" smtClean="0">
                <a:latin typeface="Arial" pitchFamily="34" charset="0"/>
              </a:rPr>
              <a:t>podle</a:t>
            </a:r>
            <a:r>
              <a:rPr lang="sk-SK" altLang="sk-SK" sz="2000" dirty="0" smtClean="0">
                <a:latin typeface="Arial" pitchFamily="34" charset="0"/>
              </a:rPr>
              <a:t> charakteru </a:t>
            </a:r>
            <a:r>
              <a:rPr lang="sk-SK" altLang="sk-SK" sz="2000" dirty="0" err="1" smtClean="0">
                <a:latin typeface="Arial" pitchFamily="34" charset="0"/>
              </a:rPr>
              <a:t>výrobků</a:t>
            </a:r>
            <a:r>
              <a:rPr lang="sk-SK" altLang="sk-SK" sz="2000" dirty="0" smtClean="0">
                <a:latin typeface="Arial" pitchFamily="34" charset="0"/>
              </a:rPr>
              <a:t> a/nebo </a:t>
            </a:r>
            <a:r>
              <a:rPr lang="sk-SK" altLang="sk-SK" sz="2000" dirty="0" err="1" smtClean="0">
                <a:latin typeface="Arial" pitchFamily="34" charset="0"/>
              </a:rPr>
              <a:t>místa</a:t>
            </a:r>
            <a:r>
              <a:rPr lang="sk-SK" altLang="sk-SK" sz="2000" dirty="0" smtClean="0">
                <a:latin typeface="Arial" pitchFamily="34" charset="0"/>
              </a:rPr>
              <a:t> určení – </a:t>
            </a:r>
            <a:r>
              <a:rPr lang="sk-SK" altLang="sk-SK" sz="2000" dirty="0" err="1" smtClean="0">
                <a:latin typeface="Arial" pitchFamily="34" charset="0"/>
              </a:rPr>
              <a:t>překladiště</a:t>
            </a:r>
            <a:r>
              <a:rPr lang="sk-SK" altLang="sk-SK" sz="2000" dirty="0" smtClean="0">
                <a:latin typeface="Arial" pitchFamily="34" charset="0"/>
              </a:rPr>
              <a:t> a </a:t>
            </a:r>
            <a:r>
              <a:rPr lang="sk-SK" altLang="sk-SK" sz="2000" dirty="0" err="1" smtClean="0">
                <a:latin typeface="Arial" pitchFamily="34" charset="0"/>
              </a:rPr>
              <a:t>spojování</a:t>
            </a:r>
            <a:r>
              <a:rPr lang="sk-SK" altLang="sk-SK" sz="2000" dirty="0" smtClean="0">
                <a:latin typeface="Arial" pitchFamily="34" charset="0"/>
              </a:rPr>
              <a:t> </a:t>
            </a:r>
            <a:r>
              <a:rPr lang="sk-SK" altLang="sk-SK" sz="2000" dirty="0" err="1" smtClean="0">
                <a:latin typeface="Arial" pitchFamily="34" charset="0"/>
              </a:rPr>
              <a:t>objednávek</a:t>
            </a:r>
            <a:r>
              <a:rPr lang="sk-SK" altLang="sk-SK" sz="2000" dirty="0" smtClean="0">
                <a:latin typeface="Arial" pitchFamily="34" charset="0"/>
              </a:rPr>
              <a:t> </a:t>
            </a:r>
            <a:r>
              <a:rPr lang="sk-SK" altLang="sk-SK" sz="2000" dirty="0" smtClean="0">
                <a:solidFill>
                  <a:srgbClr val="00B050"/>
                </a:solidFill>
                <a:latin typeface="Arial" pitchFamily="34" charset="0"/>
              </a:rPr>
              <a:t>(</a:t>
            </a:r>
            <a:r>
              <a:rPr lang="sk-SK" altLang="sk-SK" sz="2000" dirty="0" err="1" smtClean="0">
                <a:solidFill>
                  <a:srgbClr val="00B050"/>
                </a:solidFill>
                <a:latin typeface="Arial" pitchFamily="34" charset="0"/>
              </a:rPr>
              <a:t>Cross</a:t>
            </a:r>
            <a:r>
              <a:rPr lang="sk-SK" altLang="sk-SK" sz="2000" dirty="0" smtClean="0">
                <a:solidFill>
                  <a:srgbClr val="00B050"/>
                </a:solidFill>
                <a:latin typeface="Arial" pitchFamily="34" charset="0"/>
              </a:rPr>
              <a:t> </a:t>
            </a:r>
            <a:r>
              <a:rPr lang="sk-SK" altLang="sk-SK" sz="2000" dirty="0" err="1" smtClean="0">
                <a:solidFill>
                  <a:srgbClr val="00B050"/>
                </a:solidFill>
                <a:latin typeface="Arial" pitchFamily="34" charset="0"/>
              </a:rPr>
              <a:t>Docking</a:t>
            </a:r>
            <a:r>
              <a:rPr lang="sk-SK" altLang="sk-SK" sz="2000" dirty="0" smtClean="0">
                <a:solidFill>
                  <a:srgbClr val="00B050"/>
                </a:solidFill>
                <a:latin typeface="Arial" pitchFamily="34" charset="0"/>
              </a:rPr>
              <a:t>)</a:t>
            </a:r>
            <a:r>
              <a:rPr lang="sk-SK" altLang="sk-SK" sz="2000" dirty="0" smtClean="0">
                <a:latin typeface="Arial" pitchFamily="34" charset="0"/>
              </a:rPr>
              <a:t>,</a:t>
            </a:r>
          </a:p>
          <a:p>
            <a:pPr eaLnBrk="1" hangingPunct="1">
              <a:lnSpc>
                <a:spcPct val="80000"/>
              </a:lnSpc>
            </a:pPr>
            <a:r>
              <a:rPr lang="sk-SK" altLang="sk-SK" sz="2000" dirty="0" err="1" smtClean="0">
                <a:latin typeface="Arial" pitchFamily="34" charset="0"/>
              </a:rPr>
              <a:t>získávání</a:t>
            </a:r>
            <a:r>
              <a:rPr lang="sk-SK" altLang="sk-SK" sz="2000" dirty="0" smtClean="0">
                <a:latin typeface="Arial" pitchFamily="34" charset="0"/>
              </a:rPr>
              <a:t> </a:t>
            </a:r>
            <a:r>
              <a:rPr lang="sk-SK" altLang="sk-SK" sz="2000" dirty="0" err="1" smtClean="0">
                <a:latin typeface="Arial" pitchFamily="34" charset="0"/>
              </a:rPr>
              <a:t>informací</a:t>
            </a:r>
            <a:r>
              <a:rPr lang="sk-SK" altLang="sk-SK" sz="2000" dirty="0" smtClean="0">
                <a:latin typeface="Arial" pitchFamily="34" charset="0"/>
              </a:rPr>
              <a:t> </a:t>
            </a:r>
            <a:r>
              <a:rPr lang="sk-SK" altLang="sk-SK" sz="2000" dirty="0" err="1" smtClean="0">
                <a:latin typeface="Arial" pitchFamily="34" charset="0"/>
              </a:rPr>
              <a:t>potřebných</a:t>
            </a:r>
            <a:r>
              <a:rPr lang="sk-SK" altLang="sk-SK" sz="2000" dirty="0" smtClean="0">
                <a:latin typeface="Arial" pitchFamily="34" charset="0"/>
              </a:rPr>
              <a:t> </a:t>
            </a:r>
            <a:r>
              <a:rPr lang="sk-SK" altLang="sk-SK" sz="2000" dirty="0" err="1" smtClean="0">
                <a:latin typeface="Arial" pitchFamily="34" charset="0"/>
              </a:rPr>
              <a:t>pro</a:t>
            </a:r>
            <a:r>
              <a:rPr lang="sk-SK" altLang="sk-SK" sz="2000" dirty="0" smtClean="0">
                <a:latin typeface="Arial" pitchFamily="34" charset="0"/>
              </a:rPr>
              <a:t> automatické </a:t>
            </a:r>
            <a:r>
              <a:rPr lang="sk-SK" altLang="sk-SK" sz="2000" dirty="0" err="1" smtClean="0">
                <a:latin typeface="Arial" pitchFamily="34" charset="0"/>
              </a:rPr>
              <a:t>řízení</a:t>
            </a:r>
            <a:r>
              <a:rPr lang="sk-SK" altLang="sk-SK" sz="2000" dirty="0" smtClean="0">
                <a:latin typeface="Arial" pitchFamily="34" charset="0"/>
              </a:rPr>
              <a:t> skladu </a:t>
            </a:r>
            <a:r>
              <a:rPr lang="sk-SK" altLang="sk-SK" sz="2000" dirty="0" err="1" smtClean="0">
                <a:latin typeface="Arial" pitchFamily="34" charset="0"/>
              </a:rPr>
              <a:t>přímo</a:t>
            </a:r>
            <a:r>
              <a:rPr lang="sk-SK" altLang="sk-SK" sz="2000" dirty="0" smtClean="0">
                <a:latin typeface="Arial" pitchFamily="34" charset="0"/>
              </a:rPr>
              <a:t> z </a:t>
            </a:r>
            <a:r>
              <a:rPr lang="sk-SK" altLang="sk-SK" sz="2000" dirty="0" err="1" smtClean="0">
                <a:latin typeface="Arial" pitchFamily="34" charset="0"/>
              </a:rPr>
              <a:t>prodejních</a:t>
            </a:r>
            <a:r>
              <a:rPr lang="sk-SK" altLang="sk-SK" sz="2000" dirty="0" smtClean="0">
                <a:latin typeface="Arial" pitchFamily="34" charset="0"/>
              </a:rPr>
              <a:t> </a:t>
            </a:r>
            <a:r>
              <a:rPr lang="sk-SK" altLang="sk-SK" sz="2000" dirty="0" err="1" smtClean="0">
                <a:latin typeface="Arial" pitchFamily="34" charset="0"/>
              </a:rPr>
              <a:t>míst</a:t>
            </a:r>
            <a:r>
              <a:rPr lang="sk-SK" altLang="sk-SK" sz="2000" dirty="0" smtClean="0">
                <a:latin typeface="Arial" pitchFamily="34" charset="0"/>
              </a:rPr>
              <a:t> -  tzv. POS </a:t>
            </a:r>
            <a:r>
              <a:rPr lang="sk-SK" altLang="sk-SK" sz="2000" dirty="0" smtClean="0">
                <a:solidFill>
                  <a:srgbClr val="00B050"/>
                </a:solidFill>
                <a:latin typeface="Arial" pitchFamily="34" charset="0"/>
              </a:rPr>
              <a:t>(</a:t>
            </a:r>
            <a:r>
              <a:rPr lang="sk-SK" altLang="sk-SK" sz="2000" dirty="0" err="1" smtClean="0">
                <a:solidFill>
                  <a:srgbClr val="00B050"/>
                </a:solidFill>
                <a:latin typeface="Arial" pitchFamily="34" charset="0"/>
              </a:rPr>
              <a:t>Point-Of-Sale</a:t>
            </a:r>
            <a:r>
              <a:rPr lang="sk-SK" altLang="sk-SK" sz="2000" dirty="0" smtClean="0">
                <a:solidFill>
                  <a:srgbClr val="00B050"/>
                </a:solidFill>
                <a:latin typeface="Arial" pitchFamily="34" charset="0"/>
              </a:rPr>
              <a:t>)</a:t>
            </a:r>
            <a:r>
              <a:rPr lang="sk-SK" altLang="sk-SK" sz="2000" dirty="0" smtClean="0">
                <a:latin typeface="Arial" pitchFamily="34" charset="0"/>
              </a:rPr>
              <a:t>.</a:t>
            </a:r>
            <a:endParaRPr lang="cs-CZ" altLang="sk-SK" sz="2000" dirty="0" smtClean="0">
              <a:latin typeface="Arial" pitchFamily="34" charset="0"/>
            </a:endParaRPr>
          </a:p>
        </p:txBody>
      </p:sp>
    </p:spTree>
    <p:extLst>
      <p:ext uri="{BB962C8B-B14F-4D97-AF65-F5344CB8AC3E}">
        <p14:creationId xmlns:p14="http://schemas.microsoft.com/office/powerpoint/2010/main" val="214673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5288" y="381000"/>
            <a:ext cx="8291512" cy="1036638"/>
          </a:xfrm>
        </p:spPr>
        <p:txBody>
          <a:bodyPr>
            <a:normAutofit fontScale="90000"/>
          </a:bodyPr>
          <a:lstStyle/>
          <a:p>
            <a:pPr marL="320040" indent="-320040" eaLnBrk="1" fontAlgn="auto" hangingPunct="1">
              <a:spcAft>
                <a:spcPts val="0"/>
              </a:spcAft>
              <a:buClr>
                <a:schemeClr val="accent6">
                  <a:lumMod val="75000"/>
                </a:schemeClr>
              </a:buClr>
              <a:defRPr/>
            </a:pPr>
            <a:r>
              <a:rPr lang="sk-SK" sz="3200" dirty="0" err="1" smtClean="0">
                <a:solidFill>
                  <a:srgbClr val="C00000"/>
                </a:solidFill>
              </a:rPr>
              <a:t>Počítačem</a:t>
            </a:r>
            <a:r>
              <a:rPr lang="sk-SK" sz="3200" dirty="0" smtClean="0">
                <a:solidFill>
                  <a:srgbClr val="C00000"/>
                </a:solidFill>
              </a:rPr>
              <a:t> podporované </a:t>
            </a:r>
            <a:r>
              <a:rPr lang="sk-SK" sz="3200" dirty="0" err="1" smtClean="0">
                <a:solidFill>
                  <a:srgbClr val="C00000"/>
                </a:solidFill>
              </a:rPr>
              <a:t>objednávání</a:t>
            </a:r>
            <a:r>
              <a:rPr lang="sk-SK" sz="3200" dirty="0" smtClean="0">
                <a:solidFill>
                  <a:srgbClr val="C00000"/>
                </a:solidFill>
              </a:rPr>
              <a:t/>
            </a:r>
            <a:br>
              <a:rPr lang="sk-SK" sz="3200" dirty="0" smtClean="0">
                <a:solidFill>
                  <a:srgbClr val="C00000"/>
                </a:solidFill>
              </a:rPr>
            </a:br>
            <a:r>
              <a:rPr lang="sk-SK" sz="3200" dirty="0" smtClean="0">
                <a:solidFill>
                  <a:srgbClr val="C00000"/>
                </a:solidFill>
              </a:rPr>
              <a:t>(</a:t>
            </a:r>
            <a:r>
              <a:rPr lang="sk-SK" sz="3200" dirty="0" err="1" smtClean="0">
                <a:solidFill>
                  <a:srgbClr val="C00000"/>
                </a:solidFill>
              </a:rPr>
              <a:t>Computer</a:t>
            </a:r>
            <a:r>
              <a:rPr lang="sk-SK" sz="3200" dirty="0" smtClean="0">
                <a:solidFill>
                  <a:srgbClr val="C00000"/>
                </a:solidFill>
              </a:rPr>
              <a:t> </a:t>
            </a:r>
            <a:r>
              <a:rPr lang="sk-SK" sz="3200" dirty="0" err="1" smtClean="0">
                <a:solidFill>
                  <a:srgbClr val="C00000"/>
                </a:solidFill>
              </a:rPr>
              <a:t>Assisted</a:t>
            </a:r>
            <a:r>
              <a:rPr lang="sk-SK" sz="3200" dirty="0" smtClean="0">
                <a:solidFill>
                  <a:srgbClr val="C00000"/>
                </a:solidFill>
              </a:rPr>
              <a:t> </a:t>
            </a:r>
            <a:r>
              <a:rPr lang="sk-SK" sz="3200" dirty="0" err="1" smtClean="0">
                <a:solidFill>
                  <a:srgbClr val="C00000"/>
                </a:solidFill>
              </a:rPr>
              <a:t>Ordering</a:t>
            </a:r>
            <a:r>
              <a:rPr lang="sk-SK" sz="3200" dirty="0" smtClean="0">
                <a:solidFill>
                  <a:srgbClr val="C00000"/>
                </a:solidFill>
              </a:rPr>
              <a:t>, CAO)</a:t>
            </a:r>
            <a:r>
              <a:rPr lang="cs-CZ" sz="3200" dirty="0" smtClean="0">
                <a:solidFill>
                  <a:srgbClr val="C00000"/>
                </a:solidFill>
              </a:rPr>
              <a:t> </a:t>
            </a:r>
          </a:p>
        </p:txBody>
      </p:sp>
      <p:sp>
        <p:nvSpPr>
          <p:cNvPr id="55299" name="Rectangle 3"/>
          <p:cNvSpPr>
            <a:spLocks noGrp="1" noChangeArrowheads="1"/>
          </p:cNvSpPr>
          <p:nvPr>
            <p:ph sz="quarter" idx="4294967295"/>
          </p:nvPr>
        </p:nvSpPr>
        <p:spPr>
          <a:xfrm>
            <a:off x="250825" y="2133600"/>
            <a:ext cx="8362950" cy="4525963"/>
          </a:xfrm>
        </p:spPr>
        <p:txBody>
          <a:bodyPr/>
          <a:lstStyle/>
          <a:p>
            <a:pPr algn="just" eaLnBrk="1" hangingPunct="1">
              <a:lnSpc>
                <a:spcPct val="80000"/>
              </a:lnSpc>
            </a:pPr>
            <a:r>
              <a:rPr lang="sk-SK" altLang="sk-SK" smtClean="0">
                <a:latin typeface="Arial" pitchFamily="34" charset="0"/>
              </a:rPr>
              <a:t>	</a:t>
            </a:r>
            <a:r>
              <a:rPr lang="sk-SK" altLang="sk-SK" sz="2800" smtClean="0">
                <a:latin typeface="Arial" pitchFamily="34" charset="0"/>
              </a:rPr>
              <a:t>Je systém, který automaticky generuje objednávky pokud zásoby u zákazníka klesnou pod předem určenou úroveň. Ta je stanovena podle informací získaných automaticky v místech spotřeby. Počítačový systém sleduje zásoby  položek u zákazníka v souladu s daty o zákazníkovi a dodávkach výrobků.</a:t>
            </a:r>
            <a:r>
              <a:rPr lang="cs-CZ" altLang="sk-SK" sz="2800" smtClean="0">
                <a:latin typeface="Arial" pitchFamily="34" charset="0"/>
              </a:rPr>
              <a:t> </a:t>
            </a:r>
          </a:p>
        </p:txBody>
      </p:sp>
    </p:spTree>
    <p:extLst>
      <p:ext uri="{BB962C8B-B14F-4D97-AF65-F5344CB8AC3E}">
        <p14:creationId xmlns:p14="http://schemas.microsoft.com/office/powerpoint/2010/main" val="411113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23850" y="404813"/>
            <a:ext cx="8391525" cy="1036637"/>
          </a:xfrm>
        </p:spPr>
        <p:txBody>
          <a:bodyPr>
            <a:normAutofit fontScale="90000"/>
          </a:bodyPr>
          <a:lstStyle/>
          <a:p>
            <a:pPr marL="320040" indent="-320040" eaLnBrk="1" fontAlgn="auto" hangingPunct="1">
              <a:spcAft>
                <a:spcPts val="0"/>
              </a:spcAft>
              <a:buClr>
                <a:schemeClr val="accent6">
                  <a:lumMod val="75000"/>
                </a:schemeClr>
              </a:buClr>
              <a:defRPr/>
            </a:pPr>
            <a:r>
              <a:rPr lang="sk-SK" sz="3200" dirty="0" err="1" smtClean="0">
                <a:solidFill>
                  <a:srgbClr val="C00000"/>
                </a:solidFill>
              </a:rPr>
              <a:t>Dodavatelský</a:t>
            </a:r>
            <a:r>
              <a:rPr lang="sk-SK" sz="3200" dirty="0" smtClean="0">
                <a:solidFill>
                  <a:srgbClr val="C00000"/>
                </a:solidFill>
              </a:rPr>
              <a:t> systém </a:t>
            </a:r>
            <a:r>
              <a:rPr lang="sk-SK" sz="3200" dirty="0" err="1" smtClean="0">
                <a:solidFill>
                  <a:srgbClr val="C00000"/>
                </a:solidFill>
              </a:rPr>
              <a:t>zásobování</a:t>
            </a:r>
            <a:r>
              <a:rPr lang="sk-SK" sz="3200" dirty="0" smtClean="0">
                <a:solidFill>
                  <a:srgbClr val="C00000"/>
                </a:solidFill>
              </a:rPr>
              <a:t> (</a:t>
            </a:r>
            <a:r>
              <a:rPr lang="sk-SK" sz="3200" dirty="0" err="1" smtClean="0">
                <a:solidFill>
                  <a:srgbClr val="C00000"/>
                </a:solidFill>
              </a:rPr>
              <a:t>Suplier</a:t>
            </a:r>
            <a:r>
              <a:rPr lang="sk-SK" sz="3200" dirty="0" smtClean="0">
                <a:solidFill>
                  <a:srgbClr val="C00000"/>
                </a:solidFill>
              </a:rPr>
              <a:t> </a:t>
            </a:r>
            <a:r>
              <a:rPr lang="sk-SK" sz="3200" dirty="0" err="1" smtClean="0">
                <a:solidFill>
                  <a:srgbClr val="C00000"/>
                </a:solidFill>
              </a:rPr>
              <a:t>Fulfilment</a:t>
            </a:r>
            <a:r>
              <a:rPr lang="sk-SK" sz="3200" dirty="0" smtClean="0">
                <a:solidFill>
                  <a:srgbClr val="C00000"/>
                </a:solidFill>
              </a:rPr>
              <a:t> </a:t>
            </a:r>
            <a:r>
              <a:rPr lang="sk-SK" sz="3200" dirty="0" err="1" smtClean="0">
                <a:solidFill>
                  <a:srgbClr val="C00000"/>
                </a:solidFill>
              </a:rPr>
              <a:t>Systems</a:t>
            </a:r>
            <a:r>
              <a:rPr lang="sk-SK" sz="3200" dirty="0" smtClean="0">
                <a:solidFill>
                  <a:srgbClr val="C00000"/>
                </a:solidFill>
              </a:rPr>
              <a:t>, SFS)</a:t>
            </a:r>
            <a:endParaRPr lang="cs-CZ" sz="3200" dirty="0" smtClean="0">
              <a:solidFill>
                <a:srgbClr val="C00000"/>
              </a:solidFill>
            </a:endParaRPr>
          </a:p>
        </p:txBody>
      </p:sp>
      <p:sp>
        <p:nvSpPr>
          <p:cNvPr id="96259" name="Rectangle 3"/>
          <p:cNvSpPr>
            <a:spLocks noGrp="1" noChangeArrowheads="1"/>
          </p:cNvSpPr>
          <p:nvPr>
            <p:ph sz="quarter" idx="4294967295"/>
          </p:nvPr>
        </p:nvSpPr>
        <p:spPr>
          <a:xfrm>
            <a:off x="250825" y="1600200"/>
            <a:ext cx="8435975" cy="5068888"/>
          </a:xfrm>
        </p:spPr>
        <p:txBody>
          <a:bodyPr rtlCol="0">
            <a:normAutofit/>
          </a:bodyPr>
          <a:lstStyle/>
          <a:p>
            <a:pPr indent="-182880" eaLnBrk="1" fontAlgn="auto" hangingPunct="1">
              <a:lnSpc>
                <a:spcPct val="80000"/>
              </a:lnSpc>
              <a:buClr>
                <a:schemeClr val="accent6">
                  <a:lumMod val="75000"/>
                </a:schemeClr>
              </a:buClr>
              <a:buFontTx/>
              <a:buNone/>
              <a:defRPr/>
            </a:pPr>
            <a:r>
              <a:rPr lang="sk-SK" sz="2800" dirty="0" smtClean="0">
                <a:solidFill>
                  <a:schemeClr val="tx1">
                    <a:lumMod val="75000"/>
                    <a:lumOff val="25000"/>
                  </a:schemeClr>
                </a:solidFill>
                <a:latin typeface="+mn-lt"/>
              </a:rPr>
              <a:t> </a:t>
            </a:r>
            <a:r>
              <a:rPr lang="sk-SK" sz="2800" dirty="0" smtClean="0">
                <a:latin typeface="+mn-lt"/>
              </a:rPr>
              <a:t>SFS je </a:t>
            </a:r>
            <a:r>
              <a:rPr lang="sk-SK" sz="2800" dirty="0" err="1" smtClean="0">
                <a:latin typeface="+mn-lt"/>
              </a:rPr>
              <a:t>jedním</a:t>
            </a:r>
            <a:r>
              <a:rPr lang="sk-SK" sz="2800" dirty="0" smtClean="0">
                <a:latin typeface="+mn-lt"/>
              </a:rPr>
              <a:t> z </a:t>
            </a:r>
            <a:r>
              <a:rPr lang="sk-SK" sz="2800" dirty="0" err="1" smtClean="0">
                <a:latin typeface="+mn-lt"/>
              </a:rPr>
              <a:t>konceptů</a:t>
            </a:r>
            <a:r>
              <a:rPr lang="sk-SK" sz="2800" dirty="0" smtClean="0">
                <a:latin typeface="+mn-lt"/>
              </a:rPr>
              <a:t> v rámci systému CRP programu plynulého </a:t>
            </a:r>
            <a:r>
              <a:rPr lang="sk-SK" sz="2800" dirty="0" err="1" smtClean="0">
                <a:latin typeface="+mn-lt"/>
              </a:rPr>
              <a:t>zásobování</a:t>
            </a:r>
            <a:r>
              <a:rPr lang="sk-SK" sz="2800" dirty="0" smtClean="0">
                <a:latin typeface="+mn-lt"/>
              </a:rPr>
              <a:t>, </a:t>
            </a:r>
            <a:r>
              <a:rPr lang="sk-SK" sz="2800" dirty="0" err="1" smtClean="0">
                <a:latin typeface="+mn-lt"/>
              </a:rPr>
              <a:t>který</a:t>
            </a:r>
            <a:r>
              <a:rPr lang="sk-SK" sz="2800" dirty="0" smtClean="0">
                <a:latin typeface="+mn-lt"/>
              </a:rPr>
              <a:t> je </a:t>
            </a:r>
            <a:r>
              <a:rPr lang="sk-SK" sz="2800" dirty="0" err="1" smtClean="0">
                <a:latin typeface="+mn-lt"/>
              </a:rPr>
              <a:t>uplatňován</a:t>
            </a:r>
            <a:r>
              <a:rPr lang="sk-SK" sz="2800" dirty="0" smtClean="0">
                <a:latin typeface="+mn-lt"/>
              </a:rPr>
              <a:t> na </a:t>
            </a:r>
            <a:r>
              <a:rPr lang="sk-SK" sz="2800" dirty="0" err="1" smtClean="0">
                <a:latin typeface="+mn-lt"/>
              </a:rPr>
              <a:t>straně</a:t>
            </a:r>
            <a:r>
              <a:rPr lang="sk-SK" sz="2800" dirty="0" smtClean="0">
                <a:latin typeface="+mn-lt"/>
              </a:rPr>
              <a:t> </a:t>
            </a:r>
            <a:r>
              <a:rPr lang="sk-SK" sz="2800" dirty="0" err="1" smtClean="0">
                <a:latin typeface="+mn-lt"/>
              </a:rPr>
              <a:t>dodavatele</a:t>
            </a:r>
            <a:r>
              <a:rPr lang="sk-SK" sz="2800" dirty="0" smtClean="0">
                <a:latin typeface="+mn-lt"/>
              </a:rPr>
              <a:t> v </a:t>
            </a:r>
            <a:r>
              <a:rPr lang="sk-SK" sz="2800" dirty="0" err="1" smtClean="0">
                <a:latin typeface="+mn-lt"/>
              </a:rPr>
              <a:t>návaznosti</a:t>
            </a:r>
            <a:r>
              <a:rPr lang="sk-SK" sz="2800" dirty="0" smtClean="0">
                <a:latin typeface="+mn-lt"/>
              </a:rPr>
              <a:t> na </a:t>
            </a:r>
            <a:r>
              <a:rPr lang="sk-SK" sz="2800" dirty="0" err="1" smtClean="0">
                <a:latin typeface="+mn-lt"/>
              </a:rPr>
              <a:t>požadavky</a:t>
            </a:r>
            <a:r>
              <a:rPr lang="sk-SK" sz="2800" dirty="0" smtClean="0">
                <a:latin typeface="+mn-lt"/>
              </a:rPr>
              <a:t> </a:t>
            </a:r>
            <a:r>
              <a:rPr lang="sk-SK" sz="2800" dirty="0" err="1" smtClean="0">
                <a:latin typeface="+mn-lt"/>
              </a:rPr>
              <a:t>odběratele</a:t>
            </a:r>
            <a:r>
              <a:rPr lang="sk-SK" sz="2800" dirty="0" smtClean="0">
                <a:latin typeface="+mn-lt"/>
              </a:rPr>
              <a:t> (</a:t>
            </a:r>
            <a:r>
              <a:rPr lang="sk-SK" sz="2800" dirty="0" err="1" smtClean="0">
                <a:latin typeface="+mn-lt"/>
              </a:rPr>
              <a:t>distribučních</a:t>
            </a:r>
            <a:r>
              <a:rPr lang="sk-SK" sz="2800" dirty="0" smtClean="0">
                <a:latin typeface="+mn-lt"/>
              </a:rPr>
              <a:t> center). </a:t>
            </a:r>
            <a:r>
              <a:rPr lang="sk-SK" sz="2800" dirty="0" err="1" smtClean="0">
                <a:latin typeface="+mn-lt"/>
              </a:rPr>
              <a:t>Při</a:t>
            </a:r>
            <a:r>
              <a:rPr lang="sk-SK" sz="2800" dirty="0" smtClean="0">
                <a:latin typeface="+mn-lt"/>
              </a:rPr>
              <a:t> </a:t>
            </a:r>
            <a:r>
              <a:rPr lang="sk-SK" sz="2800" dirty="0" err="1" smtClean="0">
                <a:latin typeface="+mn-lt"/>
              </a:rPr>
              <a:t>dodržení</a:t>
            </a:r>
            <a:r>
              <a:rPr lang="sk-SK" sz="2800" dirty="0" smtClean="0">
                <a:latin typeface="+mn-lt"/>
              </a:rPr>
              <a:t> objednávky zásobovací systém vykonáva </a:t>
            </a:r>
            <a:r>
              <a:rPr lang="sk-SK" sz="2800" dirty="0" err="1" smtClean="0">
                <a:latin typeface="+mn-lt"/>
              </a:rPr>
              <a:t>další</a:t>
            </a:r>
            <a:r>
              <a:rPr lang="sk-SK" sz="2800" dirty="0" smtClean="0">
                <a:latin typeface="+mn-lt"/>
              </a:rPr>
              <a:t> aktivity, </a:t>
            </a:r>
            <a:r>
              <a:rPr lang="sk-SK" sz="2800" dirty="0" err="1" smtClean="0">
                <a:latin typeface="+mn-lt"/>
              </a:rPr>
              <a:t>které</a:t>
            </a:r>
            <a:r>
              <a:rPr lang="sk-SK" sz="2800" dirty="0" smtClean="0">
                <a:latin typeface="+mn-lt"/>
              </a:rPr>
              <a:t> </a:t>
            </a:r>
            <a:r>
              <a:rPr lang="sk-SK" sz="2800" dirty="0" err="1" smtClean="0">
                <a:latin typeface="+mn-lt"/>
              </a:rPr>
              <a:t>zahrnují</a:t>
            </a:r>
            <a:r>
              <a:rPr lang="sk-SK" sz="2800" dirty="0" smtClean="0">
                <a:latin typeface="+mn-lt"/>
              </a:rPr>
              <a:t>:</a:t>
            </a:r>
          </a:p>
          <a:p>
            <a:pPr indent="-182880" eaLnBrk="1" fontAlgn="auto" hangingPunct="1">
              <a:lnSpc>
                <a:spcPct val="80000"/>
              </a:lnSpc>
              <a:buClr>
                <a:schemeClr val="accent6">
                  <a:lumMod val="75000"/>
                </a:schemeClr>
              </a:buClr>
              <a:defRPr/>
            </a:pPr>
            <a:r>
              <a:rPr lang="sk-SK" sz="2800" dirty="0" smtClean="0">
                <a:latin typeface="+mn-lt"/>
              </a:rPr>
              <a:t>systém </a:t>
            </a:r>
            <a:r>
              <a:rPr lang="sk-SK" sz="2800" dirty="0" err="1" smtClean="0">
                <a:latin typeface="+mn-lt"/>
              </a:rPr>
              <a:t>vstupních</a:t>
            </a:r>
            <a:r>
              <a:rPr lang="sk-SK" sz="2800" dirty="0" smtClean="0">
                <a:latin typeface="+mn-lt"/>
              </a:rPr>
              <a:t> </a:t>
            </a:r>
            <a:r>
              <a:rPr lang="sk-SK" sz="2800" dirty="0" err="1" smtClean="0">
                <a:latin typeface="+mn-lt"/>
              </a:rPr>
              <a:t>objednávek</a:t>
            </a:r>
            <a:r>
              <a:rPr lang="sk-SK" sz="2800" dirty="0" smtClean="0">
                <a:latin typeface="+mn-lt"/>
              </a:rPr>
              <a:t>,</a:t>
            </a:r>
          </a:p>
          <a:p>
            <a:pPr indent="-182880" eaLnBrk="1" fontAlgn="auto" hangingPunct="1">
              <a:lnSpc>
                <a:spcPct val="80000"/>
              </a:lnSpc>
              <a:buClr>
                <a:schemeClr val="accent6">
                  <a:lumMod val="75000"/>
                </a:schemeClr>
              </a:buClr>
              <a:defRPr/>
            </a:pPr>
            <a:r>
              <a:rPr lang="sk-SK" sz="2800" dirty="0" err="1" smtClean="0">
                <a:latin typeface="+mn-lt"/>
              </a:rPr>
              <a:t>rozvrhování</a:t>
            </a:r>
            <a:r>
              <a:rPr lang="sk-SK" sz="2800" dirty="0" smtClean="0">
                <a:latin typeface="+mn-lt"/>
              </a:rPr>
              <a:t> objednaného </a:t>
            </a:r>
            <a:r>
              <a:rPr lang="sk-SK" sz="2800" dirty="0" err="1" smtClean="0">
                <a:latin typeface="+mn-lt"/>
              </a:rPr>
              <a:t>množství</a:t>
            </a:r>
            <a:r>
              <a:rPr lang="sk-SK" sz="2800" dirty="0" smtClean="0">
                <a:latin typeface="+mn-lt"/>
              </a:rPr>
              <a:t>,</a:t>
            </a:r>
          </a:p>
          <a:p>
            <a:pPr indent="-182880" eaLnBrk="1" fontAlgn="auto" hangingPunct="1">
              <a:lnSpc>
                <a:spcPct val="80000"/>
              </a:lnSpc>
              <a:buClr>
                <a:schemeClr val="accent6">
                  <a:lumMod val="75000"/>
                </a:schemeClr>
              </a:buClr>
              <a:defRPr/>
            </a:pPr>
            <a:r>
              <a:rPr lang="sk-SK" sz="2800" dirty="0" smtClean="0">
                <a:latin typeface="+mn-lt"/>
              </a:rPr>
              <a:t>odbytové </a:t>
            </a:r>
            <a:r>
              <a:rPr lang="sk-SK" sz="2800" dirty="0" err="1" smtClean="0">
                <a:latin typeface="+mn-lt"/>
              </a:rPr>
              <a:t>operace</a:t>
            </a:r>
            <a:r>
              <a:rPr lang="sk-SK" sz="2800" dirty="0" smtClean="0">
                <a:latin typeface="+mn-lt"/>
              </a:rPr>
              <a:t>,</a:t>
            </a:r>
          </a:p>
          <a:p>
            <a:pPr indent="-182880" eaLnBrk="1" fontAlgn="auto" hangingPunct="1">
              <a:lnSpc>
                <a:spcPct val="80000"/>
              </a:lnSpc>
              <a:buClr>
                <a:schemeClr val="accent6">
                  <a:lumMod val="75000"/>
                </a:schemeClr>
              </a:buClr>
              <a:defRPr/>
            </a:pPr>
            <a:r>
              <a:rPr lang="sk-SK" sz="2800" dirty="0" smtClean="0">
                <a:latin typeface="+mn-lt"/>
              </a:rPr>
              <a:t>tvorbu nákladových a dodacích </a:t>
            </a:r>
            <a:r>
              <a:rPr lang="sk-SK" sz="2800" dirty="0" err="1" smtClean="0">
                <a:latin typeface="+mn-lt"/>
              </a:rPr>
              <a:t>listů</a:t>
            </a:r>
            <a:r>
              <a:rPr lang="sk-SK" sz="2800" dirty="0" smtClean="0">
                <a:latin typeface="+mn-lt"/>
              </a:rPr>
              <a:t>,</a:t>
            </a:r>
          </a:p>
          <a:p>
            <a:pPr indent="-182880" eaLnBrk="1" fontAlgn="auto" hangingPunct="1">
              <a:lnSpc>
                <a:spcPct val="80000"/>
              </a:lnSpc>
              <a:buClr>
                <a:schemeClr val="accent6">
                  <a:lumMod val="75000"/>
                </a:schemeClr>
              </a:buClr>
              <a:defRPr/>
            </a:pPr>
            <a:r>
              <a:rPr lang="sk-SK" sz="2800" dirty="0" smtClean="0">
                <a:latin typeface="+mn-lt"/>
              </a:rPr>
              <a:t>transfer </a:t>
            </a:r>
            <a:r>
              <a:rPr lang="sk-SK" sz="2800" dirty="0" err="1" smtClean="0">
                <a:latin typeface="+mn-lt"/>
              </a:rPr>
              <a:t>zpracovaných</a:t>
            </a:r>
            <a:r>
              <a:rPr lang="sk-SK" sz="2800" dirty="0" smtClean="0">
                <a:latin typeface="+mn-lt"/>
              </a:rPr>
              <a:t> </a:t>
            </a:r>
            <a:r>
              <a:rPr lang="sk-SK" sz="2800" dirty="0" err="1" smtClean="0">
                <a:latin typeface="+mn-lt"/>
              </a:rPr>
              <a:t>objednávek</a:t>
            </a:r>
            <a:r>
              <a:rPr lang="sk-SK" sz="2800" dirty="0" smtClean="0">
                <a:latin typeface="+mn-lt"/>
              </a:rPr>
              <a:t> do systému skladového </a:t>
            </a:r>
            <a:r>
              <a:rPr lang="sk-SK" sz="2800" dirty="0" err="1" smtClean="0">
                <a:latin typeface="+mn-lt"/>
              </a:rPr>
              <a:t>managementu</a:t>
            </a:r>
            <a:r>
              <a:rPr lang="sk-SK" sz="2800" dirty="0" smtClean="0">
                <a:latin typeface="+mn-lt"/>
              </a:rPr>
              <a:t>,</a:t>
            </a:r>
          </a:p>
          <a:p>
            <a:pPr indent="-182880" eaLnBrk="1" fontAlgn="auto" hangingPunct="1">
              <a:lnSpc>
                <a:spcPct val="80000"/>
              </a:lnSpc>
              <a:buClr>
                <a:schemeClr val="accent6">
                  <a:lumMod val="75000"/>
                </a:schemeClr>
              </a:buClr>
              <a:defRPr/>
            </a:pPr>
            <a:r>
              <a:rPr lang="sk-SK" sz="2800" dirty="0" err="1" smtClean="0">
                <a:latin typeface="+mn-lt"/>
              </a:rPr>
              <a:t>začátek</a:t>
            </a:r>
            <a:r>
              <a:rPr lang="sk-SK" sz="2800" dirty="0" smtClean="0">
                <a:latin typeface="+mn-lt"/>
              </a:rPr>
              <a:t> </a:t>
            </a:r>
            <a:r>
              <a:rPr lang="sk-SK" sz="2800" dirty="0" err="1" smtClean="0">
                <a:latin typeface="+mn-lt"/>
              </a:rPr>
              <a:t>platebního</a:t>
            </a:r>
            <a:r>
              <a:rPr lang="sk-SK" sz="2800" dirty="0" smtClean="0">
                <a:latin typeface="+mn-lt"/>
              </a:rPr>
              <a:t> procesu.</a:t>
            </a:r>
            <a:endParaRPr lang="cs-CZ" sz="2800" dirty="0" smtClean="0">
              <a:latin typeface="+mn-lt"/>
            </a:endParaRPr>
          </a:p>
        </p:txBody>
      </p:sp>
    </p:spTree>
    <p:extLst>
      <p:ext uri="{BB962C8B-B14F-4D97-AF65-F5344CB8AC3E}">
        <p14:creationId xmlns:p14="http://schemas.microsoft.com/office/powerpoint/2010/main" val="153450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79388" y="381000"/>
            <a:ext cx="8507412" cy="1036638"/>
          </a:xfrm>
        </p:spPr>
        <p:txBody>
          <a:bodyPr>
            <a:normAutofit fontScale="90000"/>
          </a:bodyPr>
          <a:lstStyle/>
          <a:p>
            <a:pPr marL="320040" indent="-320040" eaLnBrk="1" fontAlgn="auto" hangingPunct="1">
              <a:spcAft>
                <a:spcPts val="0"/>
              </a:spcAft>
              <a:buClr>
                <a:schemeClr val="accent6">
                  <a:lumMod val="75000"/>
                </a:schemeClr>
              </a:buClr>
              <a:defRPr/>
            </a:pPr>
            <a:r>
              <a:rPr lang="sk-SK" sz="3200" dirty="0" err="1" smtClean="0">
                <a:solidFill>
                  <a:srgbClr val="C00000"/>
                </a:solidFill>
              </a:rPr>
              <a:t>Optimalizace</a:t>
            </a:r>
            <a:r>
              <a:rPr lang="sk-SK" sz="3200" dirty="0" smtClean="0">
                <a:solidFill>
                  <a:srgbClr val="C00000"/>
                </a:solidFill>
              </a:rPr>
              <a:t> nakládky </a:t>
            </a:r>
            <a:r>
              <a:rPr lang="sk-SK" sz="3200" dirty="0" err="1" smtClean="0">
                <a:solidFill>
                  <a:srgbClr val="C00000"/>
                </a:solidFill>
              </a:rPr>
              <a:t>cestních</a:t>
            </a:r>
            <a:r>
              <a:rPr lang="sk-SK" sz="3200" dirty="0" smtClean="0">
                <a:solidFill>
                  <a:srgbClr val="C00000"/>
                </a:solidFill>
              </a:rPr>
              <a:t> </a:t>
            </a:r>
            <a:r>
              <a:rPr lang="sk-SK" sz="3200" dirty="0" err="1" smtClean="0">
                <a:solidFill>
                  <a:srgbClr val="C00000"/>
                </a:solidFill>
              </a:rPr>
              <a:t>souprav</a:t>
            </a:r>
            <a:r>
              <a:rPr lang="sk-SK" sz="3200" dirty="0" smtClean="0">
                <a:solidFill>
                  <a:srgbClr val="C00000"/>
                </a:solidFill>
              </a:rPr>
              <a:t> (</a:t>
            </a:r>
            <a:r>
              <a:rPr lang="sk-SK" sz="3200" dirty="0" err="1" smtClean="0">
                <a:solidFill>
                  <a:srgbClr val="C00000"/>
                </a:solidFill>
              </a:rPr>
              <a:t>Vehicle</a:t>
            </a:r>
            <a:r>
              <a:rPr lang="sk-SK" sz="3200" dirty="0" smtClean="0">
                <a:solidFill>
                  <a:srgbClr val="C00000"/>
                </a:solidFill>
              </a:rPr>
              <a:t> </a:t>
            </a:r>
            <a:r>
              <a:rPr lang="sk-SK" sz="3200" dirty="0" err="1" smtClean="0">
                <a:solidFill>
                  <a:srgbClr val="C00000"/>
                </a:solidFill>
              </a:rPr>
              <a:t>Fill</a:t>
            </a:r>
            <a:r>
              <a:rPr lang="sk-SK" sz="3200" dirty="0" smtClean="0">
                <a:solidFill>
                  <a:srgbClr val="C00000"/>
                </a:solidFill>
              </a:rPr>
              <a:t> </a:t>
            </a:r>
            <a:r>
              <a:rPr lang="sk-SK" sz="3200" dirty="0" err="1" smtClean="0">
                <a:solidFill>
                  <a:srgbClr val="C00000"/>
                </a:solidFill>
              </a:rPr>
              <a:t>Optimisation</a:t>
            </a:r>
            <a:r>
              <a:rPr lang="sk-SK" sz="3200" dirty="0" smtClean="0">
                <a:solidFill>
                  <a:srgbClr val="C00000"/>
                </a:solidFill>
              </a:rPr>
              <a:t>, VFO)</a:t>
            </a:r>
            <a:endParaRPr lang="cs-CZ" sz="3200" dirty="0" smtClean="0">
              <a:solidFill>
                <a:srgbClr val="C00000"/>
              </a:solidFill>
            </a:endParaRPr>
          </a:p>
        </p:txBody>
      </p:sp>
      <p:sp>
        <p:nvSpPr>
          <p:cNvPr id="57347" name="Rectangle 3"/>
          <p:cNvSpPr>
            <a:spLocks noGrp="1" noChangeArrowheads="1"/>
          </p:cNvSpPr>
          <p:nvPr>
            <p:ph sz="quarter" idx="4294967295"/>
          </p:nvPr>
        </p:nvSpPr>
        <p:spPr>
          <a:xfrm>
            <a:off x="304800" y="1905000"/>
            <a:ext cx="8362950" cy="4525963"/>
          </a:xfrm>
        </p:spPr>
        <p:txBody>
          <a:bodyPr/>
          <a:lstStyle/>
          <a:p>
            <a:pPr eaLnBrk="1" hangingPunct="1">
              <a:buFontTx/>
              <a:buNone/>
            </a:pPr>
            <a:r>
              <a:rPr lang="sk-SK" altLang="sk-SK" dirty="0" smtClean="0">
                <a:latin typeface="Arial" pitchFamily="34" charset="0"/>
              </a:rPr>
              <a:t>VFO proces, </a:t>
            </a:r>
            <a:r>
              <a:rPr lang="sk-SK" altLang="sk-SK" dirty="0" err="1" smtClean="0">
                <a:latin typeface="Arial" pitchFamily="34" charset="0"/>
              </a:rPr>
              <a:t>při</a:t>
            </a:r>
            <a:r>
              <a:rPr lang="sk-SK" altLang="sk-SK" dirty="0" smtClean="0">
                <a:latin typeface="Arial" pitchFamily="34" charset="0"/>
              </a:rPr>
              <a:t> </a:t>
            </a:r>
            <a:r>
              <a:rPr lang="sk-SK" altLang="sk-SK" dirty="0" err="1" smtClean="0">
                <a:latin typeface="Arial" pitchFamily="34" charset="0"/>
              </a:rPr>
              <a:t>kterém</a:t>
            </a:r>
            <a:r>
              <a:rPr lang="sk-SK" altLang="sk-SK" dirty="0" smtClean="0">
                <a:latin typeface="Arial" pitchFamily="34" charset="0"/>
              </a:rPr>
              <a:t> </a:t>
            </a:r>
            <a:r>
              <a:rPr lang="sk-SK" altLang="sk-SK" dirty="0" err="1" smtClean="0">
                <a:latin typeface="Arial" pitchFamily="34" charset="0"/>
              </a:rPr>
              <a:t>se</a:t>
            </a:r>
            <a:r>
              <a:rPr lang="sk-SK" altLang="sk-SK" dirty="0" smtClean="0">
                <a:latin typeface="Arial" pitchFamily="34" charset="0"/>
              </a:rPr>
              <a:t> </a:t>
            </a:r>
            <a:r>
              <a:rPr lang="sk-SK" altLang="sk-SK" dirty="0" err="1" smtClean="0">
                <a:latin typeface="Arial" pitchFamily="34" charset="0"/>
              </a:rPr>
              <a:t>přizpůbuje</a:t>
            </a:r>
            <a:r>
              <a:rPr lang="sk-SK" altLang="sk-SK" dirty="0" smtClean="0">
                <a:latin typeface="Arial" pitchFamily="34" charset="0"/>
              </a:rPr>
              <a:t> </a:t>
            </a:r>
            <a:r>
              <a:rPr lang="sk-SK" altLang="sk-SK" dirty="0" err="1" smtClean="0">
                <a:latin typeface="Arial" pitchFamily="34" charset="0"/>
              </a:rPr>
              <a:t>množství</a:t>
            </a:r>
            <a:r>
              <a:rPr lang="sk-SK" altLang="sk-SK" dirty="0" smtClean="0">
                <a:latin typeface="Arial" pitchFamily="34" charset="0"/>
              </a:rPr>
              <a:t> v </a:t>
            </a:r>
            <a:r>
              <a:rPr lang="sk-SK" altLang="sk-SK" dirty="0" err="1" smtClean="0">
                <a:latin typeface="Arial" pitchFamily="34" charset="0"/>
              </a:rPr>
              <a:t>původní</a:t>
            </a:r>
            <a:r>
              <a:rPr lang="sk-SK" altLang="sk-SK" dirty="0" smtClean="0">
                <a:latin typeface="Arial" pitchFamily="34" charset="0"/>
              </a:rPr>
              <a:t> objednávke (</a:t>
            </a:r>
            <a:r>
              <a:rPr lang="sk-SK" altLang="sk-SK" dirty="0" err="1" smtClean="0">
                <a:latin typeface="Arial" pitchFamily="34" charset="0"/>
              </a:rPr>
              <a:t>směrem</a:t>
            </a:r>
            <a:r>
              <a:rPr lang="sk-SK" altLang="sk-SK" dirty="0" smtClean="0">
                <a:latin typeface="Arial" pitchFamily="34" charset="0"/>
              </a:rPr>
              <a:t> </a:t>
            </a:r>
            <a:r>
              <a:rPr lang="sk-SK" altLang="sk-SK" dirty="0" err="1" smtClean="0">
                <a:latin typeface="Arial" pitchFamily="34" charset="0"/>
              </a:rPr>
              <a:t>dolů</a:t>
            </a:r>
            <a:r>
              <a:rPr lang="sk-SK" altLang="sk-SK" dirty="0" smtClean="0">
                <a:latin typeface="Arial" pitchFamily="34" charset="0"/>
              </a:rPr>
              <a:t> nebo </a:t>
            </a:r>
            <a:r>
              <a:rPr lang="sk-SK" altLang="sk-SK" dirty="0" err="1" smtClean="0">
                <a:latin typeface="Arial" pitchFamily="34" charset="0"/>
              </a:rPr>
              <a:t>nahoru</a:t>
            </a:r>
            <a:r>
              <a:rPr lang="sk-SK" altLang="sk-SK" dirty="0" smtClean="0">
                <a:latin typeface="Arial" pitchFamily="34" charset="0"/>
              </a:rPr>
              <a:t>) tak, aby upravená objednávka </a:t>
            </a:r>
            <a:r>
              <a:rPr lang="sk-SK" altLang="sk-SK" dirty="0" err="1" smtClean="0">
                <a:latin typeface="Arial" pitchFamily="34" charset="0"/>
              </a:rPr>
              <a:t>optimálně</a:t>
            </a:r>
            <a:r>
              <a:rPr lang="sk-SK" altLang="sk-SK" dirty="0" smtClean="0">
                <a:latin typeface="Arial" pitchFamily="34" charset="0"/>
              </a:rPr>
              <a:t> </a:t>
            </a:r>
            <a:r>
              <a:rPr lang="sk-SK" altLang="sk-SK" dirty="0" err="1" smtClean="0">
                <a:latin typeface="Arial" pitchFamily="34" charset="0"/>
              </a:rPr>
              <a:t>vytěžila</a:t>
            </a:r>
            <a:r>
              <a:rPr lang="sk-SK" altLang="sk-SK" dirty="0" smtClean="0">
                <a:latin typeface="Arial" pitchFamily="34" charset="0"/>
              </a:rPr>
              <a:t> dopravní </a:t>
            </a:r>
            <a:r>
              <a:rPr lang="sk-SK" altLang="sk-SK" dirty="0" err="1" smtClean="0">
                <a:latin typeface="Arial" pitchFamily="34" charset="0"/>
              </a:rPr>
              <a:t>prostředek</a:t>
            </a:r>
            <a:r>
              <a:rPr lang="sk-SK" altLang="sk-SK" dirty="0" smtClean="0">
                <a:latin typeface="Arial" pitchFamily="34" charset="0"/>
              </a:rPr>
              <a:t>. Systém VFO zahrnuje </a:t>
            </a:r>
            <a:r>
              <a:rPr lang="sk-SK" altLang="sk-SK" dirty="0" err="1" smtClean="0">
                <a:latin typeface="Arial" pitchFamily="34" charset="0"/>
              </a:rPr>
              <a:t>dvě</a:t>
            </a:r>
            <a:r>
              <a:rPr lang="sk-SK" altLang="sk-SK" dirty="0" smtClean="0">
                <a:latin typeface="Arial" pitchFamily="34" charset="0"/>
              </a:rPr>
              <a:t> základní </a:t>
            </a:r>
            <a:r>
              <a:rPr lang="sk-SK" altLang="sk-SK" dirty="0" err="1" smtClean="0">
                <a:latin typeface="Arial" pitchFamily="34" charset="0"/>
              </a:rPr>
              <a:t>metody</a:t>
            </a:r>
            <a:r>
              <a:rPr lang="sk-SK" altLang="sk-SK" dirty="0" smtClean="0">
                <a:latin typeface="Arial" pitchFamily="34" charset="0"/>
              </a:rPr>
              <a:t>:</a:t>
            </a:r>
          </a:p>
          <a:p>
            <a:pPr eaLnBrk="1" hangingPunct="1"/>
            <a:r>
              <a:rPr lang="sk-SK" altLang="sk-SK" dirty="0" err="1" smtClean="0">
                <a:latin typeface="Arial" pitchFamily="34" charset="0"/>
              </a:rPr>
              <a:t>určování</a:t>
            </a:r>
            <a:r>
              <a:rPr lang="sk-SK" altLang="sk-SK" dirty="0" smtClean="0">
                <a:latin typeface="Arial" pitchFamily="34" charset="0"/>
              </a:rPr>
              <a:t> </a:t>
            </a:r>
            <a:r>
              <a:rPr lang="sk-SK" altLang="sk-SK" dirty="0" err="1" smtClean="0">
                <a:latin typeface="Arial" pitchFamily="34" charset="0"/>
              </a:rPr>
              <a:t>základního</a:t>
            </a:r>
            <a:r>
              <a:rPr lang="sk-SK" altLang="sk-SK" dirty="0" smtClean="0">
                <a:latin typeface="Arial" pitchFamily="34" charset="0"/>
              </a:rPr>
              <a:t> objednaného </a:t>
            </a:r>
            <a:r>
              <a:rPr lang="sk-SK" altLang="sk-SK" dirty="0" err="1" smtClean="0">
                <a:latin typeface="Arial" pitchFamily="34" charset="0"/>
              </a:rPr>
              <a:t>množství</a:t>
            </a:r>
            <a:r>
              <a:rPr lang="sk-SK" altLang="sk-SK" dirty="0" smtClean="0">
                <a:latin typeface="Arial" pitchFamily="34" charset="0"/>
              </a:rPr>
              <a:t> </a:t>
            </a:r>
          </a:p>
          <a:p>
            <a:pPr eaLnBrk="1" hangingPunct="1"/>
            <a:r>
              <a:rPr lang="sk-SK" altLang="sk-SK" dirty="0" err="1" smtClean="0">
                <a:latin typeface="Arial" pitchFamily="34" charset="0"/>
              </a:rPr>
              <a:t>optimalizaci</a:t>
            </a:r>
            <a:r>
              <a:rPr lang="sk-SK" altLang="sk-SK" dirty="0" smtClean="0">
                <a:latin typeface="Arial" pitchFamily="34" charset="0"/>
              </a:rPr>
              <a:t> </a:t>
            </a:r>
            <a:r>
              <a:rPr lang="sk-SK" altLang="sk-SK" dirty="0" err="1" smtClean="0">
                <a:latin typeface="Arial" pitchFamily="34" charset="0"/>
              </a:rPr>
              <a:t>dodávek</a:t>
            </a:r>
            <a:r>
              <a:rPr lang="sk-SK" altLang="sk-SK" dirty="0" smtClean="0">
                <a:latin typeface="Arial" pitchFamily="34" charset="0"/>
              </a:rPr>
              <a:t> </a:t>
            </a:r>
            <a:endParaRPr lang="cs-CZ" altLang="sk-SK" dirty="0" smtClean="0">
              <a:latin typeface="Arial" pitchFamily="34" charset="0"/>
            </a:endParaRPr>
          </a:p>
        </p:txBody>
      </p:sp>
    </p:spTree>
    <p:extLst>
      <p:ext uri="{BB962C8B-B14F-4D97-AF65-F5344CB8AC3E}">
        <p14:creationId xmlns:p14="http://schemas.microsoft.com/office/powerpoint/2010/main" val="78217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504056"/>
          </a:xfrm>
        </p:spPr>
        <p:txBody>
          <a:bodyPr>
            <a:normAutofit fontScale="90000"/>
          </a:bodyPr>
          <a:lstStyle/>
          <a:p>
            <a:r>
              <a:rPr lang="cs-CZ" dirty="0" smtClean="0"/>
              <a:t>zdroje</a:t>
            </a:r>
            <a:endParaRPr lang="cs-CZ" dirty="0"/>
          </a:p>
        </p:txBody>
      </p:sp>
      <p:sp>
        <p:nvSpPr>
          <p:cNvPr id="3" name="Zástupný symbol pro obsah 2"/>
          <p:cNvSpPr>
            <a:spLocks noGrp="1"/>
          </p:cNvSpPr>
          <p:nvPr>
            <p:ph idx="1"/>
          </p:nvPr>
        </p:nvSpPr>
        <p:spPr>
          <a:xfrm>
            <a:off x="467544" y="1268760"/>
            <a:ext cx="8229600" cy="4973184"/>
          </a:xfrm>
        </p:spPr>
        <p:txBody>
          <a:bodyPr>
            <a:normAutofit fontScale="77500" lnSpcReduction="20000"/>
          </a:bodyPr>
          <a:lstStyle/>
          <a:p>
            <a:r>
              <a:rPr lang="cs-CZ" altLang="cs-CZ" dirty="0"/>
              <a:t>Gross, </a:t>
            </a:r>
            <a:r>
              <a:rPr lang="cs-CZ" altLang="cs-CZ" dirty="0" smtClean="0"/>
              <a:t>I., Grossová</a:t>
            </a:r>
            <a:r>
              <a:rPr lang="cs-CZ" altLang="cs-CZ" dirty="0"/>
              <a:t>, </a:t>
            </a:r>
            <a:r>
              <a:rPr lang="cs-CZ" altLang="cs-CZ" dirty="0" smtClean="0"/>
              <a:t>S. Tajemství moderního nákupu, 2006</a:t>
            </a:r>
          </a:p>
          <a:p>
            <a:r>
              <a:rPr lang="en-US" dirty="0" err="1" smtClean="0"/>
              <a:t>Monczka</a:t>
            </a:r>
            <a:r>
              <a:rPr lang="en-US" dirty="0"/>
              <a:t>, </a:t>
            </a:r>
            <a:r>
              <a:rPr lang="cs-CZ" dirty="0" smtClean="0"/>
              <a:t>R. M.,</a:t>
            </a:r>
            <a:r>
              <a:rPr lang="en-US" dirty="0" err="1" smtClean="0"/>
              <a:t>Handfield</a:t>
            </a:r>
            <a:r>
              <a:rPr lang="en-US" dirty="0" smtClean="0"/>
              <a:t>,</a:t>
            </a:r>
            <a:r>
              <a:rPr lang="cs-CZ" dirty="0" smtClean="0"/>
              <a:t> R. B.,</a:t>
            </a:r>
            <a:r>
              <a:rPr lang="cs-CZ" dirty="0"/>
              <a:t> </a:t>
            </a:r>
            <a:r>
              <a:rPr lang="cs-CZ" dirty="0" err="1" smtClean="0"/>
              <a:t>Giunipero</a:t>
            </a:r>
            <a:r>
              <a:rPr lang="cs-CZ" dirty="0"/>
              <a:t>, </a:t>
            </a:r>
            <a:r>
              <a:rPr lang="cs-CZ" dirty="0" smtClean="0"/>
              <a:t>L. C., </a:t>
            </a:r>
            <a:r>
              <a:rPr lang="cs-CZ" dirty="0" err="1" smtClean="0"/>
              <a:t>Patterson</a:t>
            </a:r>
            <a:r>
              <a:rPr lang="cs-CZ" dirty="0" smtClean="0"/>
              <a:t>, J. L. </a:t>
            </a:r>
            <a:r>
              <a:rPr lang="cs-CZ" dirty="0" err="1"/>
              <a:t>Purchasing</a:t>
            </a:r>
            <a:r>
              <a:rPr lang="cs-CZ" dirty="0"/>
              <a:t> and Supply </a:t>
            </a:r>
            <a:r>
              <a:rPr lang="cs-CZ" dirty="0" err="1" smtClean="0"/>
              <a:t>Chain</a:t>
            </a:r>
            <a:r>
              <a:rPr lang="cs-CZ" dirty="0"/>
              <a:t> </a:t>
            </a:r>
            <a:r>
              <a:rPr lang="cs-CZ" dirty="0" smtClean="0"/>
              <a:t>Management</a:t>
            </a:r>
            <a:r>
              <a:rPr lang="cs-CZ" dirty="0"/>
              <a:t>, </a:t>
            </a:r>
            <a:r>
              <a:rPr lang="cs-CZ" dirty="0" err="1" smtClean="0"/>
              <a:t>4e</a:t>
            </a:r>
            <a:r>
              <a:rPr lang="cs-CZ" dirty="0" smtClean="0"/>
              <a:t>, 2009</a:t>
            </a:r>
          </a:p>
          <a:p>
            <a:r>
              <a:rPr lang="cs-CZ" dirty="0" smtClean="0"/>
              <a:t>Porter, M. Konkurenční výhoda</a:t>
            </a:r>
          </a:p>
          <a:p>
            <a:pPr>
              <a:lnSpc>
                <a:spcPct val="80000"/>
              </a:lnSpc>
            </a:pPr>
            <a:r>
              <a:rPr lang="cs-CZ" altLang="cs-CZ" dirty="0">
                <a:latin typeface="Arial" pitchFamily="34" charset="0"/>
                <a:hlinkClick r:id="rId2"/>
              </a:rPr>
              <a:t>http://studentka.sms.cz/index.php?P_id_kategorie=7630&amp;P_soubor=%2Fstudent%2Findex.php%3Fakce%3Dprehled%26ptyp%3D%26cat%3D40%26idp%3D%26detail%3D1%26id%3D249%26view%3D1%26url_back%3D</a:t>
            </a:r>
            <a:endParaRPr lang="cs-CZ" altLang="cs-CZ" dirty="0">
              <a:latin typeface="Arial" pitchFamily="34" charset="0"/>
            </a:endParaRPr>
          </a:p>
          <a:p>
            <a:pPr>
              <a:lnSpc>
                <a:spcPct val="80000"/>
              </a:lnSpc>
            </a:pPr>
            <a:r>
              <a:rPr lang="cs-CZ" altLang="cs-CZ" dirty="0">
                <a:latin typeface="Arial" pitchFamily="34" charset="0"/>
                <a:hlinkClick r:id="rId3"/>
              </a:rPr>
              <a:t>http://www.kensington.cz/nakup.pdf</a:t>
            </a:r>
            <a:endParaRPr lang="cs-CZ" altLang="cs-CZ" dirty="0">
              <a:latin typeface="Arial" pitchFamily="34" charset="0"/>
            </a:endParaRPr>
          </a:p>
          <a:p>
            <a:pPr>
              <a:lnSpc>
                <a:spcPct val="80000"/>
              </a:lnSpc>
            </a:pPr>
            <a:r>
              <a:rPr lang="cs-CZ" altLang="cs-CZ" dirty="0">
                <a:latin typeface="Arial" pitchFamily="34" charset="0"/>
              </a:rPr>
              <a:t>LUKOSZOVÁ, X. </a:t>
            </a:r>
            <a:r>
              <a:rPr lang="cs-CZ" altLang="cs-CZ" i="1" dirty="0">
                <a:latin typeface="Arial" pitchFamily="34" charset="0"/>
              </a:rPr>
              <a:t>Nákup a jeho řízení. </a:t>
            </a:r>
            <a:r>
              <a:rPr lang="cs-CZ" altLang="cs-CZ" dirty="0">
                <a:latin typeface="Arial" pitchFamily="34" charset="0"/>
              </a:rPr>
              <a:t>Praha: </a:t>
            </a:r>
            <a:r>
              <a:rPr lang="cs-CZ" altLang="cs-CZ" dirty="0" err="1">
                <a:latin typeface="Arial" pitchFamily="34" charset="0"/>
              </a:rPr>
              <a:t>Computer</a:t>
            </a:r>
            <a:r>
              <a:rPr lang="cs-CZ" altLang="cs-CZ" dirty="0">
                <a:latin typeface="Arial" pitchFamily="34" charset="0"/>
              </a:rPr>
              <a:t> </a:t>
            </a:r>
            <a:r>
              <a:rPr lang="cs-CZ" altLang="cs-CZ" dirty="0" err="1">
                <a:latin typeface="Arial" pitchFamily="34" charset="0"/>
              </a:rPr>
              <a:t>Press</a:t>
            </a:r>
            <a:r>
              <a:rPr lang="cs-CZ" altLang="cs-CZ" dirty="0">
                <a:latin typeface="Arial" pitchFamily="34" charset="0"/>
              </a:rPr>
              <a:t>, 2004. </a:t>
            </a:r>
          </a:p>
          <a:p>
            <a:pPr>
              <a:lnSpc>
                <a:spcPct val="80000"/>
              </a:lnSpc>
            </a:pPr>
            <a:r>
              <a:rPr lang="cs-CZ" altLang="cs-CZ" dirty="0">
                <a:latin typeface="Arial" pitchFamily="34" charset="0"/>
              </a:rPr>
              <a:t>ŠLAPOTA, B., GRABARCZYK, K., LETÁK, J. </a:t>
            </a:r>
            <a:r>
              <a:rPr lang="cs-CZ" altLang="cs-CZ" i="1" dirty="0">
                <a:latin typeface="Arial" pitchFamily="34" charset="0"/>
              </a:rPr>
              <a:t>Nákup? </a:t>
            </a:r>
            <a:r>
              <a:rPr lang="cs-CZ" altLang="cs-CZ" dirty="0">
                <a:latin typeface="Arial" pitchFamily="34" charset="0"/>
              </a:rPr>
              <a:t>Havířov: </a:t>
            </a:r>
            <a:r>
              <a:rPr lang="cs-CZ" altLang="cs-CZ" dirty="0" err="1">
                <a:latin typeface="Arial" pitchFamily="34" charset="0"/>
              </a:rPr>
              <a:t>Question</a:t>
            </a:r>
            <a:r>
              <a:rPr lang="cs-CZ" altLang="cs-CZ" dirty="0">
                <a:latin typeface="Arial" pitchFamily="34" charset="0"/>
              </a:rPr>
              <a:t> </a:t>
            </a:r>
            <a:r>
              <a:rPr lang="cs-CZ" altLang="cs-CZ" dirty="0" err="1">
                <a:latin typeface="Arial" pitchFamily="34" charset="0"/>
              </a:rPr>
              <a:t>Marks</a:t>
            </a:r>
            <a:r>
              <a:rPr lang="cs-CZ" altLang="cs-CZ" dirty="0">
                <a:latin typeface="Arial" pitchFamily="34" charset="0"/>
              </a:rPr>
              <a:t>, 2005</a:t>
            </a:r>
            <a:r>
              <a:rPr lang="cs-CZ" altLang="cs-CZ" dirty="0">
                <a:latin typeface="Helvetica" charset="0"/>
              </a:rPr>
              <a:t> </a:t>
            </a:r>
            <a:endParaRPr lang="cs-CZ" altLang="cs-CZ" dirty="0">
              <a:latin typeface="Arial" pitchFamily="34" charset="0"/>
            </a:endParaRPr>
          </a:p>
          <a:p>
            <a:pPr>
              <a:lnSpc>
                <a:spcPct val="80000"/>
              </a:lnSpc>
            </a:pPr>
            <a:r>
              <a:rPr lang="cs-CZ" altLang="cs-CZ" dirty="0">
                <a:latin typeface="Arial" pitchFamily="34" charset="0"/>
              </a:rPr>
              <a:t>SCHULTE, CH. </a:t>
            </a:r>
            <a:r>
              <a:rPr lang="cs-CZ" altLang="cs-CZ" i="1" dirty="0">
                <a:latin typeface="Arial" pitchFamily="34" charset="0"/>
              </a:rPr>
              <a:t>Logistika. </a:t>
            </a:r>
            <a:r>
              <a:rPr lang="cs-CZ" altLang="cs-CZ" dirty="0">
                <a:latin typeface="Arial" pitchFamily="34" charset="0"/>
              </a:rPr>
              <a:t>Praha: Victoria </a:t>
            </a:r>
            <a:r>
              <a:rPr lang="cs-CZ" altLang="cs-CZ" dirty="0" err="1">
                <a:latin typeface="Arial" pitchFamily="34" charset="0"/>
              </a:rPr>
              <a:t>Publishing</a:t>
            </a:r>
            <a:r>
              <a:rPr lang="cs-CZ" altLang="cs-CZ" dirty="0">
                <a:latin typeface="Arial" pitchFamily="34" charset="0"/>
              </a:rPr>
              <a:t>, 1994.</a:t>
            </a:r>
            <a:r>
              <a:rPr lang="cs-CZ" altLang="cs-CZ" dirty="0">
                <a:latin typeface="Helvetica" charset="0"/>
              </a:rPr>
              <a:t> </a:t>
            </a:r>
            <a:endParaRPr lang="cs-CZ" altLang="cs-CZ" dirty="0">
              <a:latin typeface="Arial" pitchFamily="34" charset="0"/>
            </a:endParaRPr>
          </a:p>
          <a:p>
            <a:pPr>
              <a:lnSpc>
                <a:spcPct val="80000"/>
              </a:lnSpc>
            </a:pPr>
            <a:r>
              <a:rPr lang="cs-CZ" altLang="cs-CZ" dirty="0">
                <a:latin typeface="Helvetica" charset="0"/>
              </a:rPr>
              <a:t>TOMEK, J., HOFMAN, J. Moderní řízení nákupu podniku. 1. vydání. Praha: Management </a:t>
            </a:r>
            <a:r>
              <a:rPr lang="cs-CZ" altLang="cs-CZ" dirty="0" err="1">
                <a:latin typeface="Helvetica" charset="0"/>
              </a:rPr>
              <a:t>Press</a:t>
            </a:r>
            <a:r>
              <a:rPr lang="cs-CZ" altLang="cs-CZ" dirty="0">
                <a:latin typeface="Helvetica" charset="0"/>
              </a:rPr>
              <a:t>, </a:t>
            </a:r>
            <a:r>
              <a:rPr lang="cs-CZ" altLang="cs-CZ" dirty="0" err="1">
                <a:latin typeface="Helvetica" charset="0"/>
              </a:rPr>
              <a:t>Ringier</a:t>
            </a:r>
            <a:r>
              <a:rPr lang="cs-CZ" altLang="cs-CZ" dirty="0">
                <a:latin typeface="Helvetica" charset="0"/>
              </a:rPr>
              <a:t> ČR, a.s., 1999. </a:t>
            </a:r>
          </a:p>
          <a:p>
            <a:pPr>
              <a:lnSpc>
                <a:spcPct val="80000"/>
              </a:lnSpc>
            </a:pPr>
            <a:r>
              <a:rPr lang="cs-CZ" altLang="cs-CZ" dirty="0">
                <a:latin typeface="Helvetica" charset="0"/>
              </a:rPr>
              <a:t>BAILY, P. </a:t>
            </a:r>
            <a:r>
              <a:rPr lang="cs-CZ" altLang="cs-CZ" dirty="0" err="1">
                <a:latin typeface="Helvetica" charset="0"/>
              </a:rPr>
              <a:t>Purchasing</a:t>
            </a:r>
            <a:r>
              <a:rPr lang="cs-CZ" altLang="cs-CZ" dirty="0">
                <a:latin typeface="Helvetica" charset="0"/>
              </a:rPr>
              <a:t> </a:t>
            </a:r>
            <a:r>
              <a:rPr lang="cs-CZ" altLang="cs-CZ" dirty="0" err="1">
                <a:latin typeface="Helvetica" charset="0"/>
              </a:rPr>
              <a:t>Principles</a:t>
            </a:r>
            <a:r>
              <a:rPr lang="cs-CZ" altLang="cs-CZ" dirty="0">
                <a:latin typeface="Helvetica" charset="0"/>
              </a:rPr>
              <a:t> and management. </a:t>
            </a:r>
            <a:r>
              <a:rPr lang="cs-CZ" altLang="cs-CZ" dirty="0" err="1">
                <a:latin typeface="Helvetica" charset="0"/>
              </a:rPr>
              <a:t>9th</a:t>
            </a:r>
            <a:r>
              <a:rPr lang="cs-CZ" altLang="cs-CZ" dirty="0">
                <a:latin typeface="Helvetica" charset="0"/>
              </a:rPr>
              <a:t> </a:t>
            </a:r>
            <a:r>
              <a:rPr lang="cs-CZ" altLang="cs-CZ" dirty="0" err="1">
                <a:latin typeface="Helvetica" charset="0"/>
              </a:rPr>
              <a:t>ed</a:t>
            </a:r>
            <a:r>
              <a:rPr lang="cs-CZ" altLang="cs-CZ" dirty="0">
                <a:latin typeface="Helvetica" charset="0"/>
              </a:rPr>
              <a:t>. </a:t>
            </a:r>
            <a:r>
              <a:rPr lang="cs-CZ" altLang="cs-CZ" dirty="0" err="1">
                <a:latin typeface="Helvetica" charset="0"/>
              </a:rPr>
              <a:t>Harlow</a:t>
            </a:r>
            <a:r>
              <a:rPr lang="cs-CZ" altLang="cs-CZ" dirty="0">
                <a:latin typeface="Helvetica" charset="0"/>
              </a:rPr>
              <a:t>: </a:t>
            </a:r>
            <a:r>
              <a:rPr lang="cs-CZ" altLang="cs-CZ" dirty="0" err="1">
                <a:latin typeface="Helvetica" charset="0"/>
              </a:rPr>
              <a:t>Prentice</a:t>
            </a:r>
            <a:r>
              <a:rPr lang="cs-CZ" altLang="cs-CZ" dirty="0">
                <a:latin typeface="Helvetica" charset="0"/>
              </a:rPr>
              <a:t> </a:t>
            </a:r>
            <a:r>
              <a:rPr lang="cs-CZ" altLang="cs-CZ" dirty="0" err="1">
                <a:latin typeface="Helvetica" charset="0"/>
              </a:rPr>
              <a:t>Hall</a:t>
            </a:r>
            <a:r>
              <a:rPr lang="cs-CZ" altLang="cs-CZ" dirty="0">
                <a:latin typeface="Helvetica" charset="0"/>
              </a:rPr>
              <a:t>, 2005. </a:t>
            </a:r>
          </a:p>
          <a:p>
            <a:pPr>
              <a:lnSpc>
                <a:spcPct val="80000"/>
              </a:lnSpc>
            </a:pPr>
            <a:r>
              <a:rPr lang="cs-CZ" altLang="cs-CZ" dirty="0">
                <a:latin typeface="Helvetica" charset="0"/>
              </a:rPr>
              <a:t>QUAYLE, M. </a:t>
            </a:r>
            <a:r>
              <a:rPr lang="cs-CZ" altLang="cs-CZ" dirty="0" err="1">
                <a:latin typeface="Helvetica" charset="0"/>
              </a:rPr>
              <a:t>Purchasing</a:t>
            </a:r>
            <a:r>
              <a:rPr lang="cs-CZ" altLang="cs-CZ" dirty="0">
                <a:latin typeface="Helvetica" charset="0"/>
              </a:rPr>
              <a:t> and </a:t>
            </a:r>
            <a:r>
              <a:rPr lang="cs-CZ" altLang="cs-CZ" dirty="0" err="1">
                <a:latin typeface="Helvetica" charset="0"/>
              </a:rPr>
              <a:t>supply</a:t>
            </a:r>
            <a:r>
              <a:rPr lang="cs-CZ" altLang="cs-CZ" dirty="0">
                <a:latin typeface="Helvetica" charset="0"/>
              </a:rPr>
              <a:t> </a:t>
            </a:r>
            <a:r>
              <a:rPr lang="cs-CZ" altLang="cs-CZ" dirty="0" err="1">
                <a:latin typeface="Helvetica" charset="0"/>
              </a:rPr>
              <a:t>chain</a:t>
            </a:r>
            <a:r>
              <a:rPr lang="cs-CZ" altLang="cs-CZ" dirty="0">
                <a:latin typeface="Helvetica" charset="0"/>
              </a:rPr>
              <a:t> management : </a:t>
            </a:r>
            <a:r>
              <a:rPr lang="cs-CZ" altLang="cs-CZ" dirty="0" err="1">
                <a:latin typeface="Helvetica" charset="0"/>
              </a:rPr>
              <a:t>strategies</a:t>
            </a:r>
            <a:r>
              <a:rPr lang="cs-CZ" altLang="cs-CZ" dirty="0">
                <a:latin typeface="Helvetica" charset="0"/>
              </a:rPr>
              <a:t> and </a:t>
            </a:r>
            <a:r>
              <a:rPr lang="cs-CZ" altLang="cs-CZ" dirty="0" err="1">
                <a:latin typeface="Helvetica" charset="0"/>
              </a:rPr>
              <a:t>realities</a:t>
            </a:r>
            <a:r>
              <a:rPr lang="cs-CZ" altLang="cs-CZ" dirty="0">
                <a:latin typeface="Helvetica" charset="0"/>
              </a:rPr>
              <a:t>. </a:t>
            </a:r>
            <a:r>
              <a:rPr lang="cs-CZ" altLang="cs-CZ" dirty="0" err="1">
                <a:latin typeface="Helvetica" charset="0"/>
              </a:rPr>
              <a:t>1st</a:t>
            </a:r>
            <a:r>
              <a:rPr lang="cs-CZ" altLang="cs-CZ" dirty="0">
                <a:latin typeface="Helvetica" charset="0"/>
              </a:rPr>
              <a:t> </a:t>
            </a:r>
            <a:r>
              <a:rPr lang="cs-CZ" altLang="cs-CZ" dirty="0" err="1">
                <a:latin typeface="Helvetica" charset="0"/>
              </a:rPr>
              <a:t>ed</a:t>
            </a:r>
            <a:r>
              <a:rPr lang="cs-CZ" altLang="cs-CZ" dirty="0">
                <a:latin typeface="Helvetica" charset="0"/>
              </a:rPr>
              <a:t>. </a:t>
            </a:r>
            <a:r>
              <a:rPr lang="cs-CZ" altLang="cs-CZ" dirty="0" err="1">
                <a:latin typeface="Helvetica" charset="0"/>
              </a:rPr>
              <a:t>Hershey</a:t>
            </a:r>
            <a:r>
              <a:rPr lang="cs-CZ" altLang="cs-CZ" dirty="0">
                <a:latin typeface="Helvetica" charset="0"/>
              </a:rPr>
              <a:t> : Idea Group </a:t>
            </a:r>
            <a:r>
              <a:rPr lang="cs-CZ" altLang="cs-CZ" dirty="0" err="1">
                <a:latin typeface="Helvetica" charset="0"/>
              </a:rPr>
              <a:t>Publ</a:t>
            </a:r>
            <a:r>
              <a:rPr lang="cs-CZ" altLang="cs-CZ" dirty="0">
                <a:latin typeface="Helvetica" charset="0"/>
              </a:rPr>
              <a:t>., 2006.</a:t>
            </a:r>
            <a:endParaRPr lang="cs-CZ" altLang="cs-CZ" dirty="0">
              <a:latin typeface="Arial" pitchFamily="34" charset="0"/>
            </a:endParaRPr>
          </a:p>
          <a:p>
            <a:endParaRPr lang="cs-CZ" dirty="0"/>
          </a:p>
        </p:txBody>
      </p:sp>
    </p:spTree>
    <p:extLst>
      <p:ext uri="{BB962C8B-B14F-4D97-AF65-F5344CB8AC3E}">
        <p14:creationId xmlns:p14="http://schemas.microsoft.com/office/powerpoint/2010/main" val="2705442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648072"/>
          </a:xfrm>
        </p:spPr>
        <p:txBody>
          <a:bodyPr>
            <a:normAutofit fontScale="90000"/>
          </a:bodyPr>
          <a:lstStyle/>
          <a:p>
            <a:r>
              <a:rPr lang="cs-CZ" dirty="0"/>
              <a:t>Cíle </a:t>
            </a:r>
            <a:r>
              <a:rPr lang="cs-CZ" dirty="0" smtClean="0"/>
              <a:t>nákupu (3)</a:t>
            </a:r>
            <a:endParaRPr lang="cs-CZ" dirty="0"/>
          </a:p>
        </p:txBody>
      </p:sp>
      <p:sp>
        <p:nvSpPr>
          <p:cNvPr id="3" name="Zástupný symbol pro obsah 2"/>
          <p:cNvSpPr>
            <a:spLocks noGrp="1"/>
          </p:cNvSpPr>
          <p:nvPr>
            <p:ph idx="1"/>
          </p:nvPr>
        </p:nvSpPr>
        <p:spPr>
          <a:xfrm>
            <a:off x="457200" y="1124744"/>
            <a:ext cx="8229600" cy="5449792"/>
          </a:xfrm>
        </p:spPr>
        <p:txBody>
          <a:bodyPr>
            <a:normAutofit/>
          </a:bodyPr>
          <a:lstStyle/>
          <a:p>
            <a:pPr marL="109728" indent="0">
              <a:buNone/>
            </a:pPr>
            <a:endParaRPr lang="cs-CZ" sz="1600" dirty="0" smtClean="0"/>
          </a:p>
          <a:p>
            <a:r>
              <a:rPr lang="cs-CZ" sz="1600" b="1" dirty="0" smtClean="0">
                <a:solidFill>
                  <a:srgbClr val="0000FF"/>
                </a:solidFill>
              </a:rPr>
              <a:t>cíl</a:t>
            </a:r>
            <a:r>
              <a:rPr lang="en-US" sz="1600" b="1" dirty="0" smtClean="0">
                <a:solidFill>
                  <a:srgbClr val="0000FF"/>
                </a:solidFill>
              </a:rPr>
              <a:t> </a:t>
            </a:r>
            <a:r>
              <a:rPr lang="en-US" sz="1600" b="1" dirty="0">
                <a:solidFill>
                  <a:srgbClr val="0000FF"/>
                </a:solidFill>
              </a:rPr>
              <a:t>4</a:t>
            </a:r>
            <a:r>
              <a:rPr lang="en-US" sz="1600" dirty="0"/>
              <a:t>: </a:t>
            </a:r>
            <a:r>
              <a:rPr lang="cs-CZ" sz="1600" cap="all" dirty="0" smtClean="0">
                <a:solidFill>
                  <a:srgbClr val="0000FF"/>
                </a:solidFill>
              </a:rPr>
              <a:t>rozvíjení  společných vzájemně propojených cílů interních funkčních </a:t>
            </a:r>
            <a:r>
              <a:rPr lang="cs-CZ" sz="1600" cap="all" dirty="0" err="1" smtClean="0">
                <a:solidFill>
                  <a:srgbClr val="0000FF"/>
                </a:solidFill>
              </a:rPr>
              <a:t>stakeholderů</a:t>
            </a:r>
            <a:r>
              <a:rPr lang="cs-CZ" sz="1600" dirty="0" smtClean="0"/>
              <a:t> </a:t>
            </a:r>
            <a:r>
              <a:rPr lang="cs-CZ" sz="1600" dirty="0" smtClean="0"/>
              <a:t>– nutné pro plnění cílů </a:t>
            </a:r>
            <a:r>
              <a:rPr lang="cs-CZ" sz="1600" dirty="0" smtClean="0"/>
              <a:t>nákupu….a cílů celého podniku</a:t>
            </a:r>
            <a:endParaRPr lang="cs-CZ" sz="1600" dirty="0" smtClean="0"/>
          </a:p>
          <a:p>
            <a:pPr marL="109728" indent="0">
              <a:buNone/>
            </a:pPr>
            <a:endParaRPr lang="cs-CZ" sz="1600" dirty="0" smtClean="0"/>
          </a:p>
          <a:p>
            <a:r>
              <a:rPr lang="cs-CZ" sz="1600" dirty="0" smtClean="0">
                <a:solidFill>
                  <a:srgbClr val="0000FF"/>
                </a:solidFill>
              </a:rPr>
              <a:t>cíl</a:t>
            </a:r>
            <a:r>
              <a:rPr lang="en-US" sz="1600" dirty="0" smtClean="0">
                <a:solidFill>
                  <a:srgbClr val="0000FF"/>
                </a:solidFill>
              </a:rPr>
              <a:t> </a:t>
            </a:r>
            <a:r>
              <a:rPr lang="en-US" sz="1600" dirty="0">
                <a:solidFill>
                  <a:srgbClr val="0000FF"/>
                </a:solidFill>
              </a:rPr>
              <a:t>5: </a:t>
            </a:r>
            <a:r>
              <a:rPr lang="cs-CZ" sz="1600" cap="all" dirty="0" smtClean="0">
                <a:solidFill>
                  <a:srgbClr val="0000FF"/>
                </a:solidFill>
              </a:rPr>
              <a:t>Podpora dosahování cílů podniku</a:t>
            </a:r>
            <a:r>
              <a:rPr lang="cs-CZ" sz="1600" dirty="0" smtClean="0"/>
              <a:t> </a:t>
            </a:r>
            <a:r>
              <a:rPr lang="cs-CZ" sz="1600" dirty="0" smtClean="0"/>
              <a:t>– konflikt cílů a hierarchie cílů</a:t>
            </a:r>
          </a:p>
          <a:p>
            <a:pPr marL="109728" indent="0">
              <a:buNone/>
            </a:pPr>
            <a:endParaRPr lang="cs-CZ" sz="1600" dirty="0" smtClean="0"/>
          </a:p>
          <a:p>
            <a:r>
              <a:rPr lang="cs-CZ" sz="1600" dirty="0" smtClean="0">
                <a:solidFill>
                  <a:srgbClr val="0000FF"/>
                </a:solidFill>
              </a:rPr>
              <a:t>cíl</a:t>
            </a:r>
            <a:r>
              <a:rPr lang="en-US" sz="1600" dirty="0" smtClean="0">
                <a:solidFill>
                  <a:srgbClr val="0000FF"/>
                </a:solidFill>
              </a:rPr>
              <a:t> </a:t>
            </a:r>
            <a:r>
              <a:rPr lang="en-US" sz="1600" dirty="0">
                <a:solidFill>
                  <a:srgbClr val="0000FF"/>
                </a:solidFill>
              </a:rPr>
              <a:t>6: </a:t>
            </a:r>
            <a:r>
              <a:rPr lang="cs-CZ" sz="1600" cap="all" dirty="0" smtClean="0">
                <a:solidFill>
                  <a:srgbClr val="0000FF"/>
                </a:solidFill>
              </a:rPr>
              <a:t>rozvoj integrovaných </a:t>
            </a:r>
            <a:r>
              <a:rPr lang="cs-CZ" sz="1600" cap="all" dirty="0" err="1" smtClean="0">
                <a:solidFill>
                  <a:srgbClr val="0000FF"/>
                </a:solidFill>
              </a:rPr>
              <a:t>nákuních</a:t>
            </a:r>
            <a:r>
              <a:rPr lang="cs-CZ" sz="1600" cap="all" dirty="0" smtClean="0">
                <a:solidFill>
                  <a:srgbClr val="0000FF"/>
                </a:solidFill>
              </a:rPr>
              <a:t> strategií, které podporují organizační strategie</a:t>
            </a:r>
            <a:r>
              <a:rPr lang="cs-CZ" sz="1600" dirty="0" smtClean="0"/>
              <a:t> </a:t>
            </a:r>
            <a:r>
              <a:rPr lang="cs-CZ" sz="1600" dirty="0" smtClean="0"/>
              <a:t>– pozice a vnímání nákupu v organizaci</a:t>
            </a:r>
          </a:p>
          <a:p>
            <a:endParaRPr lang="cs-CZ" sz="1600" dirty="0" smtClean="0"/>
          </a:p>
          <a:p>
            <a:pPr marL="109728" indent="0">
              <a:buNone/>
            </a:pPr>
            <a:r>
              <a:rPr lang="en-US" sz="1600" b="1" dirty="0" smtClean="0">
                <a:solidFill>
                  <a:srgbClr val="FF0000"/>
                </a:solidFill>
              </a:rPr>
              <a:t>E</a:t>
            </a:r>
            <a:r>
              <a:rPr lang="cs-CZ" sz="1600" b="1" dirty="0" smtClean="0">
                <a:solidFill>
                  <a:srgbClr val="FF0000"/>
                </a:solidFill>
              </a:rPr>
              <a:t>FEKTIVNÍ „SUPPLY MARKET INTELLIGENCE“</a:t>
            </a:r>
            <a:r>
              <a:rPr lang="cs-CZ" sz="1600" dirty="0" smtClean="0"/>
              <a:t> zahrnuje:</a:t>
            </a:r>
            <a:endParaRPr lang="cs-CZ" sz="1600" dirty="0"/>
          </a:p>
          <a:p>
            <a:pPr algn="just"/>
            <a:r>
              <a:rPr lang="en-US" sz="1600" dirty="0"/>
              <a:t>• </a:t>
            </a:r>
            <a:r>
              <a:rPr lang="cs-CZ" sz="1600" dirty="0" smtClean="0"/>
              <a:t>m</a:t>
            </a:r>
            <a:r>
              <a:rPr lang="en-US" sz="1600" dirty="0" err="1" smtClean="0"/>
              <a:t>onitoring</a:t>
            </a:r>
            <a:r>
              <a:rPr lang="en-US" sz="1600" dirty="0" smtClean="0"/>
              <a:t> </a:t>
            </a:r>
            <a:r>
              <a:rPr lang="cs-CZ" sz="1600" dirty="0" smtClean="0"/>
              <a:t> dodavatelských trhů a trendů </a:t>
            </a:r>
            <a:r>
              <a:rPr lang="en-US" sz="1600" dirty="0" smtClean="0"/>
              <a:t>(</a:t>
            </a:r>
            <a:r>
              <a:rPr lang="cs-CZ" sz="1600" dirty="0" smtClean="0"/>
              <a:t>např.</a:t>
            </a:r>
            <a:r>
              <a:rPr lang="en-US" sz="1600" dirty="0" smtClean="0"/>
              <a:t> </a:t>
            </a:r>
            <a:r>
              <a:rPr lang="cs-CZ" sz="1600" dirty="0" smtClean="0"/>
              <a:t>pohyb cen nákupních položek</a:t>
            </a:r>
            <a:r>
              <a:rPr lang="en-US" sz="1600" dirty="0" smtClean="0"/>
              <a:t>, </a:t>
            </a:r>
            <a:r>
              <a:rPr lang="cs-CZ" sz="1600" dirty="0" smtClean="0"/>
              <a:t>pohyb dostupného množství</a:t>
            </a:r>
            <a:r>
              <a:rPr lang="en-US" sz="1600" dirty="0" smtClean="0"/>
              <a:t>,</a:t>
            </a:r>
            <a:r>
              <a:rPr lang="cs-CZ" sz="1600" dirty="0" smtClean="0"/>
              <a:t> změny u dodavatelů</a:t>
            </a:r>
            <a:r>
              <a:rPr lang="en-US" sz="1600" dirty="0" smtClean="0"/>
              <a:t>) </a:t>
            </a:r>
            <a:r>
              <a:rPr lang="cs-CZ" sz="1600" dirty="0" smtClean="0"/>
              <a:t>+ interpretace dopadů na strategie podniku</a:t>
            </a:r>
            <a:endParaRPr lang="cs-CZ" sz="1600" dirty="0"/>
          </a:p>
          <a:p>
            <a:pPr algn="just"/>
            <a:r>
              <a:rPr lang="en-US" sz="1600" dirty="0"/>
              <a:t>• </a:t>
            </a:r>
            <a:r>
              <a:rPr lang="cs-CZ" sz="1600" dirty="0" smtClean="0"/>
              <a:t>identifikace kritických položek a služeb, které jsou nutné pro dosahování strategických cílů v klíčových oblastech výkonnosti – zejména u nových produktů</a:t>
            </a:r>
            <a:endParaRPr lang="cs-CZ" sz="1600" dirty="0"/>
          </a:p>
          <a:p>
            <a:pPr algn="just"/>
            <a:r>
              <a:rPr lang="en-US" sz="1600" dirty="0"/>
              <a:t>• </a:t>
            </a:r>
            <a:r>
              <a:rPr lang="cs-CZ" sz="1600" dirty="0" smtClean="0"/>
              <a:t>rozvoj alternativ dodavatelů a alternativních plánů nákupu – podpora plánů podniku</a:t>
            </a:r>
            <a:endParaRPr lang="cs-CZ" sz="1600" dirty="0"/>
          </a:p>
          <a:p>
            <a:pPr marL="109728" indent="0" algn="just">
              <a:buNone/>
            </a:pPr>
            <a:endParaRPr lang="cs-CZ" sz="1600" dirty="0"/>
          </a:p>
        </p:txBody>
      </p:sp>
    </p:spTree>
    <p:extLst>
      <p:ext uri="{BB962C8B-B14F-4D97-AF65-F5344CB8AC3E}">
        <p14:creationId xmlns:p14="http://schemas.microsoft.com/office/powerpoint/2010/main" val="3185855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1665</TotalTime>
  <Words>5422</Words>
  <Application>Microsoft Office PowerPoint</Application>
  <PresentationFormat>Předvádění na obrazovce (4:3)</PresentationFormat>
  <Paragraphs>730</Paragraphs>
  <Slides>88</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88</vt:i4>
      </vt:variant>
    </vt:vector>
  </HeadingPairs>
  <TitlesOfParts>
    <vt:vector size="90" baseType="lpstr">
      <vt:lpstr>Urbanistický</vt:lpstr>
      <vt:lpstr>Dokument</vt:lpstr>
      <vt:lpstr>Nákup a vstupní logistika</vt:lpstr>
      <vt:lpstr>Nákup a obstarávání</vt:lpstr>
      <vt:lpstr>+ další pojem – strategický rozměr obstarávání</vt:lpstr>
      <vt:lpstr>+ další pojem – ještě větší důraz na strategický charakter nákupu</vt:lpstr>
      <vt:lpstr>Význam (role) nákupu a obstarávání</vt:lpstr>
      <vt:lpstr>Význam (role) nákupu a obstarávání</vt:lpstr>
      <vt:lpstr>Cíle nákupu (1)</vt:lpstr>
      <vt:lpstr>Cíle nákupu (2)</vt:lpstr>
      <vt:lpstr>Cíle nákupu (3)</vt:lpstr>
      <vt:lpstr>Management opatřování (Schulte, 1994)</vt:lpstr>
      <vt:lpstr>Nákup, obstarávání a vliv prostředí</vt:lpstr>
      <vt:lpstr>Nákup a obstarávání</vt:lpstr>
      <vt:lpstr>Prezentace aplikace PowerPoint</vt:lpstr>
      <vt:lpstr>ÚROVNĚ ROZHODOVÁNÍ - hierarchie</vt:lpstr>
      <vt:lpstr>Strategický nákup</vt:lpstr>
      <vt:lpstr>Příklad – komoditní strategie (resp. strategie kategorie nákupu)</vt:lpstr>
      <vt:lpstr>Strategic sourcing</vt:lpstr>
      <vt:lpstr>Prezentace aplikace PowerPoint</vt:lpstr>
      <vt:lpstr>Oblasti nákupu a nákupní situace</vt:lpstr>
      <vt:lpstr>Prezentace aplikace PowerPoint</vt:lpstr>
      <vt:lpstr>Prezentace aplikace PowerPoint</vt:lpstr>
      <vt:lpstr>Nákupní skupina (centrum)</vt:lpstr>
      <vt:lpstr>Organizace nákupu</vt:lpstr>
      <vt:lpstr>ORGANIZACE – KDO A S KÝM?</vt:lpstr>
      <vt:lpstr>Organizace nákupu</vt:lpstr>
      <vt:lpstr>Prezentace aplikace PowerPoint</vt:lpstr>
      <vt:lpstr>Výhody a nevýhody organizace - příklady</vt:lpstr>
      <vt:lpstr>Činnosti v rámci nákupu</vt:lpstr>
      <vt:lpstr>Prezentace aplikace PowerPoint</vt:lpstr>
      <vt:lpstr>Fáze nákupního procesu:</vt:lpstr>
      <vt:lpstr>Prezentace aplikace PowerPoint</vt:lpstr>
      <vt:lpstr>Zdroje informací pro nákup:</vt:lpstr>
      <vt:lpstr>Potřeba nákupu a položky nákupu – XYZ analýza</vt:lpstr>
      <vt:lpstr>…anebo</vt:lpstr>
      <vt:lpstr>Prezentace aplikace PowerPoint</vt:lpstr>
      <vt:lpstr>Nákupní politika</vt:lpstr>
      <vt:lpstr>Dokumenty v nákupním procesu</vt:lpstr>
      <vt:lpstr>Žádanka  - příklad dokumentu – iniciace procesu nákupu               </vt:lpstr>
      <vt:lpstr>Reorder Point System –“automatizovaná žádanka“</vt:lpstr>
      <vt:lpstr>Výběr dodavatelů</vt:lpstr>
      <vt:lpstr>Kriteria výběru dodavatele (1)</vt:lpstr>
      <vt:lpstr>Kriteria výběru dodavatele (2)</vt:lpstr>
      <vt:lpstr>Náklady nákupu – pořizovací (čisté)</vt:lpstr>
      <vt:lpstr>Výběr dodavatelů – ABC analýza</vt:lpstr>
      <vt:lpstr>Výběr dodavatele – kvalita („po staru“ jakost) předmětu nákupu</vt:lpstr>
      <vt:lpstr>Výběr dodavatelů strategie výběru (sourcing strategy)</vt:lpstr>
      <vt:lpstr>Global sourcing</vt:lpstr>
      <vt:lpstr>Reasons for global sourcing</vt:lpstr>
      <vt:lpstr>Prezentace aplikace PowerPoint</vt:lpstr>
      <vt:lpstr>Rizika u global sourcing – rozdíly mezi dodavatelskými trhy</vt:lpstr>
      <vt:lpstr>Strategies for global sourcing</vt:lpstr>
      <vt:lpstr>Problems in global sourcing</vt:lpstr>
      <vt:lpstr>Příklady dokumentů v rámci etapy výběru dodavatele a po vybrání</vt:lpstr>
      <vt:lpstr>Prezentace aplikace PowerPoint</vt:lpstr>
      <vt:lpstr>struktura dodací lhůty</vt:lpstr>
      <vt:lpstr>Dodací lhůty a doložky INCOTERMS</vt:lpstr>
      <vt:lpstr>Nákupní marketingový mix</vt:lpstr>
      <vt:lpstr>Hodnocení dodavatelů – metody, způsoby</vt:lpstr>
      <vt:lpstr>Hodnocení dodavatelů - Pareto</vt:lpstr>
      <vt:lpstr>Hodnocení dodavatelů - ABC analýza</vt:lpstr>
      <vt:lpstr>Hodnocení dodavatelů – dodavatelská matice</vt:lpstr>
      <vt:lpstr>Příklady kritérií</vt:lpstr>
      <vt:lpstr>Kraljicova nákupní portfoliová matice (Peter Kraljic)</vt:lpstr>
      <vt:lpstr>Prezentace aplikace PowerPoint</vt:lpstr>
      <vt:lpstr>Prezentace aplikace PowerPoint</vt:lpstr>
      <vt:lpstr>Výběr dodavatelů - metody</vt:lpstr>
      <vt:lpstr>Příklad kritérií  hodnocení dodavatelů – jednoduchá bodová metoda</vt:lpstr>
      <vt:lpstr>Scoring model</vt:lpstr>
      <vt:lpstr>Příklad použití scoring modelu</vt:lpstr>
      <vt:lpstr>Grafická metoda hodnocení dodavatelů</vt:lpstr>
      <vt:lpstr>Rozhodovací tabulka</vt:lpstr>
      <vt:lpstr>Hodnocení s využitím nominální stupnice</vt:lpstr>
      <vt:lpstr>Bodové hodnocení s využitím ordinární stupnice</vt:lpstr>
      <vt:lpstr>Prezentace aplikace PowerPoint</vt:lpstr>
      <vt:lpstr>Prezentace aplikace PowerPoint</vt:lpstr>
      <vt:lpstr>Prezentace aplikace PowerPoint</vt:lpstr>
      <vt:lpstr>Optimalizace počtu dodavatelů </vt:lpstr>
      <vt:lpstr>Požadavky na nákup a hodnocení dodavatelů – KVALITA (1)</vt:lpstr>
      <vt:lpstr>Požadavky na nákup a hodnocení dodavatelů – KVALITA (2)</vt:lpstr>
      <vt:lpstr>Měřítka výkonnosti u nákupu</vt:lpstr>
      <vt:lpstr>Měřítka výkonnosti u nákupu</vt:lpstr>
      <vt:lpstr>Nákup a </vt:lpstr>
      <vt:lpstr>Prezentace aplikace PowerPoint</vt:lpstr>
      <vt:lpstr>Programy plynulého zásobování a předpovídání (Continuous Replenishment and Forecasting Program, CRFP)</vt:lpstr>
      <vt:lpstr>Počítačem podporované objednávání (Computer Assisted Ordering, CAO) </vt:lpstr>
      <vt:lpstr>Dodavatelský systém zásobování (Suplier Fulfilment Systems, SFS)</vt:lpstr>
      <vt:lpstr>Optimalizace nakládky cestních souprav (Vehicle Fill Optimisation, VFO)</vt:lpstr>
      <vt:lpstr>zdroje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Alena</dc:creator>
  <cp:lastModifiedBy>Alena</cp:lastModifiedBy>
  <cp:revision>74</cp:revision>
  <dcterms:created xsi:type="dcterms:W3CDTF">2015-03-04T17:14:09Z</dcterms:created>
  <dcterms:modified xsi:type="dcterms:W3CDTF">2016-03-21T21:16:18Z</dcterms:modified>
</cp:coreProperties>
</file>